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47" r:id="rId3"/>
    <p:sldId id="348" r:id="rId4"/>
    <p:sldId id="311" r:id="rId5"/>
    <p:sldId id="349" r:id="rId6"/>
    <p:sldId id="350" r:id="rId7"/>
    <p:sldId id="351" r:id="rId8"/>
    <p:sldId id="352" r:id="rId9"/>
    <p:sldId id="343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08" r:id="rId22"/>
    <p:sldId id="368" r:id="rId23"/>
    <p:sldId id="364" r:id="rId24"/>
    <p:sldId id="365" r:id="rId25"/>
    <p:sldId id="366" r:id="rId26"/>
    <p:sldId id="367" r:id="rId27"/>
    <p:sldId id="369" r:id="rId28"/>
    <p:sldId id="370" r:id="rId29"/>
    <p:sldId id="371" r:id="rId30"/>
    <p:sldId id="372" r:id="rId31"/>
    <p:sldId id="316" r:id="rId32"/>
    <p:sldId id="373" r:id="rId33"/>
    <p:sldId id="374" r:id="rId34"/>
    <p:sldId id="375" r:id="rId35"/>
    <p:sldId id="37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3B7"/>
    <a:srgbClr val="469C8E"/>
    <a:srgbClr val="61B7A9"/>
    <a:srgbClr val="A3C6BD"/>
    <a:srgbClr val="BCF2EC"/>
    <a:srgbClr val="ADE9DF"/>
    <a:srgbClr val="2B5F56"/>
    <a:srgbClr val="BFE3DD"/>
    <a:srgbClr val="9ED2C9"/>
    <a:srgbClr val="97D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9" autoAdjust="0"/>
    <p:restoredTop sz="94683"/>
  </p:normalViewPr>
  <p:slideViewPr>
    <p:cSldViewPr snapToGrid="0" snapToObjects="1">
      <p:cViewPr varScale="1">
        <p:scale>
          <a:sx n="87" d="100"/>
          <a:sy n="87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9C69259-4C2A-4224-96E7-3D0D02A03B16}"/>
    <pc:docChg chg="modSld addMainMaster delMainMaster">
      <pc:chgData name="" userId="" providerId="" clId="Web-{89C69259-4C2A-4224-96E7-3D0D02A03B16}" dt="2019-08-20T22:43:35.626" v="2"/>
      <pc:docMkLst>
        <pc:docMk/>
      </pc:docMkLst>
      <pc:sldChg chg="mod modClrScheme chgLayout">
        <pc:chgData name="" userId="" providerId="" clId="Web-{89C69259-4C2A-4224-96E7-3D0D02A03B16}" dt="2019-08-20T22:43:35.626" v="2"/>
        <pc:sldMkLst>
          <pc:docMk/>
          <pc:sldMk cId="2205707253" sldId="256"/>
        </pc:sldMkLst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1542877094" sldId="308"/>
        </pc:sldMkLst>
        <pc:spChg chg="mod ord">
          <ac:chgData name="" userId="" providerId="" clId="Web-{89C69259-4C2A-4224-96E7-3D0D02A03B16}" dt="2019-08-20T22:43:35.626" v="2"/>
          <ac:spMkLst>
            <pc:docMk/>
            <pc:sldMk cId="1542877094" sldId="308"/>
            <ac:spMk id="4" creationId="{0D2CD7E4-F9CB-4760-A843-D977B2D9A943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1561171964" sldId="311"/>
        </pc:sldMkLst>
        <pc:spChg chg="mod ord">
          <ac:chgData name="" userId="" providerId="" clId="Web-{89C69259-4C2A-4224-96E7-3D0D02A03B16}" dt="2019-08-20T22:43:35.626" v="2"/>
          <ac:spMkLst>
            <pc:docMk/>
            <pc:sldMk cId="1561171964" sldId="311"/>
            <ac:spMk id="4" creationId="{4DE260E1-D68B-48A8-A6A5-FDE9A96BE963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634553888" sldId="316"/>
        </pc:sldMkLst>
        <pc:spChg chg="mod ord">
          <ac:chgData name="" userId="" providerId="" clId="Web-{89C69259-4C2A-4224-96E7-3D0D02A03B16}" dt="2019-08-20T22:43:35.626" v="2"/>
          <ac:spMkLst>
            <pc:docMk/>
            <pc:sldMk cId="634553888" sldId="316"/>
            <ac:spMk id="4" creationId="{0D2CD7E4-F9CB-4760-A843-D977B2D9A943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2813301645" sldId="343"/>
        </pc:sldMkLst>
        <pc:spChg chg="mod ord">
          <ac:chgData name="" userId="" providerId="" clId="Web-{89C69259-4C2A-4224-96E7-3D0D02A03B16}" dt="2019-08-20T22:43:35.626" v="2"/>
          <ac:spMkLst>
            <pc:docMk/>
            <pc:sldMk cId="2813301645" sldId="343"/>
            <ac:spMk id="4" creationId="{4DE260E1-D68B-48A8-A6A5-FDE9A96BE963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4000918410" sldId="347"/>
        </pc:sldMkLst>
        <pc:spChg chg="mod ord">
          <ac:chgData name="" userId="" providerId="" clId="Web-{89C69259-4C2A-4224-96E7-3D0D02A03B16}" dt="2019-08-20T22:43:35.626" v="2"/>
          <ac:spMkLst>
            <pc:docMk/>
            <pc:sldMk cId="4000918410" sldId="347"/>
            <ac:spMk id="2" creationId="{13CF53AC-1571-41DF-90E0-F353E18B79CC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4000918410" sldId="347"/>
            <ac:spMk id="3" creationId="{7223A062-0859-4AA9-BF87-2D6158525D48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2417577261" sldId="348"/>
        </pc:sldMkLst>
        <pc:spChg chg="mod ord">
          <ac:chgData name="" userId="" providerId="" clId="Web-{89C69259-4C2A-4224-96E7-3D0D02A03B16}" dt="2019-08-20T22:43:35.626" v="2"/>
          <ac:spMkLst>
            <pc:docMk/>
            <pc:sldMk cId="2417577261" sldId="348"/>
            <ac:spMk id="2" creationId="{EC343477-5EFA-4F37-9741-9ADF83DA7D25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2417577261" sldId="348"/>
            <ac:spMk id="3" creationId="{2C5763C2-252F-4FDA-8219-1B6E0F3D881C}"/>
          </ac:spMkLst>
        </pc:spChg>
        <pc:graphicFrameChg chg="mod">
          <ac:chgData name="" userId="" providerId="" clId="Web-{89C69259-4C2A-4224-96E7-3D0D02A03B16}" dt="2019-08-20T22:39:59.548" v="0" actId="1076"/>
          <ac:graphicFrameMkLst>
            <pc:docMk/>
            <pc:sldMk cId="2417577261" sldId="348"/>
            <ac:graphicFrameMk id="7" creationId="{4C29FE08-AAF7-4697-8B79-01F4A2F00B0E}"/>
          </ac:graphicFrameMkLst>
        </pc:graphicFrame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2944420887" sldId="349"/>
        </pc:sldMkLst>
        <pc:spChg chg="mod ord">
          <ac:chgData name="" userId="" providerId="" clId="Web-{89C69259-4C2A-4224-96E7-3D0D02A03B16}" dt="2019-08-20T22:43:35.626" v="2"/>
          <ac:spMkLst>
            <pc:docMk/>
            <pc:sldMk cId="2944420887" sldId="349"/>
            <ac:spMk id="2" creationId="{71700664-2F67-4021-B5BA-F1FC0E3CAE09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2944420887" sldId="349"/>
            <ac:spMk id="3" creationId="{6AD7C237-D28F-4156-8B98-DD73851DB434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3257276190" sldId="350"/>
        </pc:sldMkLst>
        <pc:spChg chg="mod ord">
          <ac:chgData name="" userId="" providerId="" clId="Web-{89C69259-4C2A-4224-96E7-3D0D02A03B16}" dt="2019-08-20T22:43:35.626" v="2"/>
          <ac:spMkLst>
            <pc:docMk/>
            <pc:sldMk cId="3257276190" sldId="350"/>
            <ac:spMk id="2" creationId="{2407D851-AEAD-42B2-8DD3-A4EC34657C75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3257276190" sldId="350"/>
            <ac:spMk id="3" creationId="{51120A42-2531-4F36-80F9-C177E47C02AD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3462426832" sldId="351"/>
        </pc:sldMkLst>
        <pc:spChg chg="mod ord">
          <ac:chgData name="" userId="" providerId="" clId="Web-{89C69259-4C2A-4224-96E7-3D0D02A03B16}" dt="2019-08-20T22:43:35.626" v="2"/>
          <ac:spMkLst>
            <pc:docMk/>
            <pc:sldMk cId="3462426832" sldId="351"/>
            <ac:spMk id="2" creationId="{1C12A21F-A031-4576-A7D1-C0BDCE2391AE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3462426832" sldId="351"/>
            <ac:spMk id="3" creationId="{E1F1EF3B-E6B0-4CE4-8F2B-3E947DC834FF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2112354609" sldId="352"/>
        </pc:sldMkLst>
        <pc:spChg chg="mod ord">
          <ac:chgData name="" userId="" providerId="" clId="Web-{89C69259-4C2A-4224-96E7-3D0D02A03B16}" dt="2019-08-20T22:43:35.626" v="2"/>
          <ac:spMkLst>
            <pc:docMk/>
            <pc:sldMk cId="2112354609" sldId="352"/>
            <ac:spMk id="2" creationId="{FD0A5CB7-9BB8-4F36-886B-CE9241B0BD92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2112354609" sldId="352"/>
            <ac:spMk id="3" creationId="{9C7EF44D-E2C1-4217-A964-38E6237BA431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3855731124" sldId="353"/>
        </pc:sldMkLst>
        <pc:spChg chg="mod ord">
          <ac:chgData name="" userId="" providerId="" clId="Web-{89C69259-4C2A-4224-96E7-3D0D02A03B16}" dt="2019-08-20T22:43:35.626" v="2"/>
          <ac:spMkLst>
            <pc:docMk/>
            <pc:sldMk cId="3855731124" sldId="353"/>
            <ac:spMk id="2" creationId="{D0A3152B-1590-472A-A331-F3818EE4E79A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3855731124" sldId="353"/>
            <ac:spMk id="3" creationId="{40DB684A-4BE0-4024-A37A-4D871D293A22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1093807482" sldId="354"/>
        </pc:sldMkLst>
        <pc:spChg chg="mod ord">
          <ac:chgData name="" userId="" providerId="" clId="Web-{89C69259-4C2A-4224-96E7-3D0D02A03B16}" dt="2019-08-20T22:43:35.626" v="2"/>
          <ac:spMkLst>
            <pc:docMk/>
            <pc:sldMk cId="1093807482" sldId="354"/>
            <ac:spMk id="2" creationId="{5F41BB6A-30A8-4022-B203-1E7DA5EA0970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1093807482" sldId="354"/>
            <ac:spMk id="3" creationId="{74E3494A-FB81-40AC-B83E-3A8987B5939D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2128396224" sldId="355"/>
        </pc:sldMkLst>
        <pc:spChg chg="mod ord">
          <ac:chgData name="" userId="" providerId="" clId="Web-{89C69259-4C2A-4224-96E7-3D0D02A03B16}" dt="2019-08-20T22:43:35.626" v="2"/>
          <ac:spMkLst>
            <pc:docMk/>
            <pc:sldMk cId="2128396224" sldId="355"/>
            <ac:spMk id="2" creationId="{3FD5F4AB-8C24-4C11-BAFC-14997FC9756A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2128396224" sldId="355"/>
            <ac:spMk id="3" creationId="{1989973F-01F2-40C2-BB57-9856A748F777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196072888" sldId="356"/>
        </pc:sldMkLst>
        <pc:spChg chg="mod ord">
          <ac:chgData name="" userId="" providerId="" clId="Web-{89C69259-4C2A-4224-96E7-3D0D02A03B16}" dt="2019-08-20T22:43:35.626" v="2"/>
          <ac:spMkLst>
            <pc:docMk/>
            <pc:sldMk cId="196072888" sldId="356"/>
            <ac:spMk id="2" creationId="{6A8C9E14-FD00-4F50-9339-370613581B70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196072888" sldId="356"/>
            <ac:spMk id="3" creationId="{020472E6-3EBD-4AD5-A8F4-5BE1EEC72746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3648623591" sldId="357"/>
        </pc:sldMkLst>
        <pc:spChg chg="mod ord">
          <ac:chgData name="" userId="" providerId="" clId="Web-{89C69259-4C2A-4224-96E7-3D0D02A03B16}" dt="2019-08-20T22:43:35.626" v="2"/>
          <ac:spMkLst>
            <pc:docMk/>
            <pc:sldMk cId="3648623591" sldId="357"/>
            <ac:spMk id="2" creationId="{4EC429EF-B390-4273-A231-A0AEAB0E41E2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3648623591" sldId="357"/>
            <ac:spMk id="3" creationId="{763044A9-78B0-4FE9-89EA-312ED91EB3E7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1382080389" sldId="358"/>
        </pc:sldMkLst>
        <pc:spChg chg="mod ord">
          <ac:chgData name="" userId="" providerId="" clId="Web-{89C69259-4C2A-4224-96E7-3D0D02A03B16}" dt="2019-08-20T22:43:35.626" v="2"/>
          <ac:spMkLst>
            <pc:docMk/>
            <pc:sldMk cId="1382080389" sldId="358"/>
            <ac:spMk id="2" creationId="{C4DF03BD-CC03-4F22-9BE9-834A43E2B3C0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1382080389" sldId="358"/>
            <ac:spMk id="3" creationId="{5FE29109-1703-42A0-B0F8-5CBE15A5AEAA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3283318895" sldId="359"/>
        </pc:sldMkLst>
        <pc:spChg chg="mod ord">
          <ac:chgData name="" userId="" providerId="" clId="Web-{89C69259-4C2A-4224-96E7-3D0D02A03B16}" dt="2019-08-20T22:43:35.626" v="2"/>
          <ac:spMkLst>
            <pc:docMk/>
            <pc:sldMk cId="3283318895" sldId="359"/>
            <ac:spMk id="2" creationId="{503A3221-BF42-4538-AEC3-D30BD7C8DA37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3283318895" sldId="359"/>
            <ac:spMk id="3" creationId="{DD43B85E-7D0E-49E5-BE97-07EE7925E0AF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2309768869" sldId="360"/>
        </pc:sldMkLst>
        <pc:spChg chg="mod ord">
          <ac:chgData name="" userId="" providerId="" clId="Web-{89C69259-4C2A-4224-96E7-3D0D02A03B16}" dt="2019-08-20T22:43:35.626" v="2"/>
          <ac:spMkLst>
            <pc:docMk/>
            <pc:sldMk cId="2309768869" sldId="360"/>
            <ac:spMk id="2" creationId="{BB0D9975-DAE0-4A54-A598-0B1166FEBDA9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2309768869" sldId="360"/>
            <ac:spMk id="3" creationId="{2AAB1628-484B-49C6-B2D9-C8B850584BC2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1237135906" sldId="361"/>
        </pc:sldMkLst>
        <pc:spChg chg="mod ord">
          <ac:chgData name="" userId="" providerId="" clId="Web-{89C69259-4C2A-4224-96E7-3D0D02A03B16}" dt="2019-08-20T22:43:35.626" v="2"/>
          <ac:spMkLst>
            <pc:docMk/>
            <pc:sldMk cId="1237135906" sldId="361"/>
            <ac:spMk id="2" creationId="{8F1DF176-B98A-4EC7-97B5-93996164FBBA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1237135906" sldId="361"/>
            <ac:spMk id="3" creationId="{0CD6E49C-DD1C-451C-9200-693F5443FEB9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3198555741" sldId="362"/>
        </pc:sldMkLst>
        <pc:spChg chg="mod ord">
          <ac:chgData name="" userId="" providerId="" clId="Web-{89C69259-4C2A-4224-96E7-3D0D02A03B16}" dt="2019-08-20T22:43:35.626" v="2"/>
          <ac:spMkLst>
            <pc:docMk/>
            <pc:sldMk cId="3198555741" sldId="362"/>
            <ac:spMk id="2" creationId="{A8142723-B39D-4363-A9B3-095FC3F859B8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3198555741" sldId="362"/>
            <ac:spMk id="7" creationId="{5F4B31AB-F213-4895-98C7-8789D0D9C926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3674521729" sldId="363"/>
        </pc:sldMkLst>
        <pc:spChg chg="mod ord">
          <ac:chgData name="" userId="" providerId="" clId="Web-{89C69259-4C2A-4224-96E7-3D0D02A03B16}" dt="2019-08-20T22:43:35.626" v="2"/>
          <ac:spMkLst>
            <pc:docMk/>
            <pc:sldMk cId="3674521729" sldId="363"/>
            <ac:spMk id="2" creationId="{0A6D015D-62D1-447B-B607-684A127FD9D3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3674521729" sldId="363"/>
            <ac:spMk id="3" creationId="{15CFF58C-FB07-4899-A5FD-75252B043E5D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2462878369" sldId="364"/>
        </pc:sldMkLst>
        <pc:spChg chg="mod ord">
          <ac:chgData name="" userId="" providerId="" clId="Web-{89C69259-4C2A-4224-96E7-3D0D02A03B16}" dt="2019-08-20T22:43:35.626" v="2"/>
          <ac:spMkLst>
            <pc:docMk/>
            <pc:sldMk cId="2462878369" sldId="364"/>
            <ac:spMk id="2" creationId="{19AF8CAA-3C53-43F4-B1E4-097B82113DA4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2462878369" sldId="364"/>
            <ac:spMk id="3" creationId="{77D17636-4E5E-44FD-A103-05B5834D9E7B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798933470" sldId="365"/>
        </pc:sldMkLst>
        <pc:spChg chg="mod ord">
          <ac:chgData name="" userId="" providerId="" clId="Web-{89C69259-4C2A-4224-96E7-3D0D02A03B16}" dt="2019-08-20T22:43:35.626" v="2"/>
          <ac:spMkLst>
            <pc:docMk/>
            <pc:sldMk cId="798933470" sldId="365"/>
            <ac:spMk id="2" creationId="{94EB39B5-C27F-48BC-BF46-71EE7162B566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798933470" sldId="365"/>
            <ac:spMk id="3" creationId="{D09C4546-ED6B-4358-B0ED-91CFFA313410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594541558" sldId="366"/>
        </pc:sldMkLst>
        <pc:spChg chg="mod ord">
          <ac:chgData name="" userId="" providerId="" clId="Web-{89C69259-4C2A-4224-96E7-3D0D02A03B16}" dt="2019-08-20T22:43:35.626" v="2"/>
          <ac:spMkLst>
            <pc:docMk/>
            <pc:sldMk cId="594541558" sldId="366"/>
            <ac:spMk id="2" creationId="{3A72EE1D-4DB8-4D7B-B37C-2EDB6FF4EF5E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594541558" sldId="366"/>
            <ac:spMk id="3" creationId="{B78D38DD-33A6-4946-AD50-AC961CD7B33F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2657776975" sldId="367"/>
        </pc:sldMkLst>
        <pc:spChg chg="mod ord">
          <ac:chgData name="" userId="" providerId="" clId="Web-{89C69259-4C2A-4224-96E7-3D0D02A03B16}" dt="2019-08-20T22:43:35.626" v="2"/>
          <ac:spMkLst>
            <pc:docMk/>
            <pc:sldMk cId="2657776975" sldId="367"/>
            <ac:spMk id="2" creationId="{25F288A0-939F-4AB4-9151-48DB28F6CD8C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2657776975" sldId="367"/>
            <ac:spMk id="3" creationId="{88FCD506-29AC-421E-A94E-B8158A0C002F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1417733193" sldId="368"/>
        </pc:sldMkLst>
        <pc:spChg chg="mod ord">
          <ac:chgData name="" userId="" providerId="" clId="Web-{89C69259-4C2A-4224-96E7-3D0D02A03B16}" dt="2019-08-20T22:43:35.626" v="2"/>
          <ac:spMkLst>
            <pc:docMk/>
            <pc:sldMk cId="1417733193" sldId="368"/>
            <ac:spMk id="2" creationId="{0B65DAFC-7C43-4FF7-BE78-051FF85E15F5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1417733193" sldId="368"/>
            <ac:spMk id="3" creationId="{DD97BEA7-0FD1-4B59-A9BB-DBAC77B6DED9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3578054898" sldId="369"/>
        </pc:sldMkLst>
        <pc:spChg chg="mod ord">
          <ac:chgData name="" userId="" providerId="" clId="Web-{89C69259-4C2A-4224-96E7-3D0D02A03B16}" dt="2019-08-20T22:43:35.626" v="2"/>
          <ac:spMkLst>
            <pc:docMk/>
            <pc:sldMk cId="3578054898" sldId="369"/>
            <ac:spMk id="2" creationId="{ADF20C1A-98BB-4357-B16F-F1FA61426C71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3578054898" sldId="369"/>
            <ac:spMk id="3" creationId="{5EF5081C-1889-42AF-98B5-90192BDC4B4A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1109057483" sldId="370"/>
        </pc:sldMkLst>
        <pc:spChg chg="mod ord">
          <ac:chgData name="" userId="" providerId="" clId="Web-{89C69259-4C2A-4224-96E7-3D0D02A03B16}" dt="2019-08-20T22:43:35.626" v="2"/>
          <ac:spMkLst>
            <pc:docMk/>
            <pc:sldMk cId="1109057483" sldId="370"/>
            <ac:spMk id="2" creationId="{4D65384A-5F43-475E-9805-1ED505E60039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1109057483" sldId="370"/>
            <ac:spMk id="3" creationId="{9A4E7A4C-224A-4A14-AF89-D36B06811DFF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1214545870" sldId="371"/>
        </pc:sldMkLst>
        <pc:spChg chg="mod ord">
          <ac:chgData name="" userId="" providerId="" clId="Web-{89C69259-4C2A-4224-96E7-3D0D02A03B16}" dt="2019-08-20T22:43:35.626" v="2"/>
          <ac:spMkLst>
            <pc:docMk/>
            <pc:sldMk cId="1214545870" sldId="371"/>
            <ac:spMk id="2" creationId="{946C5C8D-5DE2-4211-B6D8-FDC94F5892E2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1214545870" sldId="371"/>
            <ac:spMk id="3" creationId="{E4319540-1ED2-4DD6-95A9-6F34A95371AB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3406764458" sldId="372"/>
        </pc:sldMkLst>
        <pc:spChg chg="mod ord">
          <ac:chgData name="" userId="" providerId="" clId="Web-{89C69259-4C2A-4224-96E7-3D0D02A03B16}" dt="2019-08-20T22:43:35.626" v="2"/>
          <ac:spMkLst>
            <pc:docMk/>
            <pc:sldMk cId="3406764458" sldId="372"/>
            <ac:spMk id="2" creationId="{93DA50D1-A849-4287-B748-A59CB37F800C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3406764458" sldId="372"/>
            <ac:spMk id="3" creationId="{C2734E7E-2509-4C30-AF19-EA124CD9642B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1817505458" sldId="373"/>
        </pc:sldMkLst>
        <pc:spChg chg="mod ord">
          <ac:chgData name="" userId="" providerId="" clId="Web-{89C69259-4C2A-4224-96E7-3D0D02A03B16}" dt="2019-08-20T22:43:35.626" v="2"/>
          <ac:spMkLst>
            <pc:docMk/>
            <pc:sldMk cId="1817505458" sldId="373"/>
            <ac:spMk id="2" creationId="{DCDAA599-B3BB-4F38-84BB-DEB2344C2A2B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1817505458" sldId="373"/>
            <ac:spMk id="3" creationId="{E7523683-1C44-4B50-8046-967D545E4534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3641457317" sldId="374"/>
        </pc:sldMkLst>
        <pc:spChg chg="mod ord">
          <ac:chgData name="" userId="" providerId="" clId="Web-{89C69259-4C2A-4224-96E7-3D0D02A03B16}" dt="2019-08-20T22:43:35.626" v="2"/>
          <ac:spMkLst>
            <pc:docMk/>
            <pc:sldMk cId="3641457317" sldId="374"/>
            <ac:spMk id="2" creationId="{94B9CC4C-681A-48CA-AE58-1D0C5ECBD6C5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3641457317" sldId="374"/>
            <ac:spMk id="3" creationId="{16144AFB-DC42-4605-BC14-785CFCFF73C5}"/>
          </ac:spMkLst>
        </pc:spChg>
      </pc:sldChg>
      <pc:sldChg chg="modSp mod modClrScheme chgLayout">
        <pc:chgData name="" userId="" providerId="" clId="Web-{89C69259-4C2A-4224-96E7-3D0D02A03B16}" dt="2019-08-20T22:43:35.626" v="2"/>
        <pc:sldMkLst>
          <pc:docMk/>
          <pc:sldMk cId="959138560" sldId="375"/>
        </pc:sldMkLst>
        <pc:spChg chg="mod ord">
          <ac:chgData name="" userId="" providerId="" clId="Web-{89C69259-4C2A-4224-96E7-3D0D02A03B16}" dt="2019-08-20T22:43:35.626" v="2"/>
          <ac:spMkLst>
            <pc:docMk/>
            <pc:sldMk cId="959138560" sldId="375"/>
            <ac:spMk id="2" creationId="{F4DF14B3-DA04-4C74-9587-911CEBA4E466}"/>
          </ac:spMkLst>
        </pc:spChg>
        <pc:spChg chg="mod ord">
          <ac:chgData name="" userId="" providerId="" clId="Web-{89C69259-4C2A-4224-96E7-3D0D02A03B16}" dt="2019-08-20T22:43:35.626" v="2"/>
          <ac:spMkLst>
            <pc:docMk/>
            <pc:sldMk cId="959138560" sldId="375"/>
            <ac:spMk id="3" creationId="{9653D6E7-7A02-442E-9401-D26700FF9526}"/>
          </ac:spMkLst>
        </pc:spChg>
      </pc:sldChg>
      <pc:sldChg chg="mod modClrScheme chgLayout">
        <pc:chgData name="" userId="" providerId="" clId="Web-{89C69259-4C2A-4224-96E7-3D0D02A03B16}" dt="2019-08-20T22:43:35.626" v="2"/>
        <pc:sldMkLst>
          <pc:docMk/>
          <pc:sldMk cId="3388766211" sldId="376"/>
        </pc:sldMkLst>
      </pc:sldChg>
      <pc:sldMasterChg chg="add del addSldLayout delSldLayout">
        <pc:chgData name="" userId="" providerId="" clId="Web-{89C69259-4C2A-4224-96E7-3D0D02A03B16}" dt="2019-08-20T22:43:35.626" v="2"/>
        <pc:sldMasterMkLst>
          <pc:docMk/>
          <pc:sldMasterMk cId="149495745" sldId="2147483648"/>
        </pc:sldMasterMkLst>
        <pc:sldLayoutChg chg="add del">
          <pc:chgData name="" userId="" providerId="" clId="Web-{89C69259-4C2A-4224-96E7-3D0D02A03B16}" dt="2019-08-20T22:43:35.626" v="2"/>
          <pc:sldLayoutMkLst>
            <pc:docMk/>
            <pc:sldMasterMk cId="149495745" sldId="2147483648"/>
            <pc:sldLayoutMk cId="19119225" sldId="2147483649"/>
          </pc:sldLayoutMkLst>
        </pc:sldLayoutChg>
        <pc:sldLayoutChg chg="add del">
          <pc:chgData name="" userId="" providerId="" clId="Web-{89C69259-4C2A-4224-96E7-3D0D02A03B16}" dt="2019-08-20T22:43:35.626" v="2"/>
          <pc:sldLayoutMkLst>
            <pc:docMk/>
            <pc:sldMasterMk cId="149495745" sldId="2147483648"/>
            <pc:sldLayoutMk cId="1361751172" sldId="2147483650"/>
          </pc:sldLayoutMkLst>
        </pc:sldLayoutChg>
        <pc:sldLayoutChg chg="add del">
          <pc:chgData name="" userId="" providerId="" clId="Web-{89C69259-4C2A-4224-96E7-3D0D02A03B16}" dt="2019-08-20T22:43:35.626" v="2"/>
          <pc:sldLayoutMkLst>
            <pc:docMk/>
            <pc:sldMasterMk cId="149495745" sldId="2147483648"/>
            <pc:sldLayoutMk cId="1218721725" sldId="2147483651"/>
          </pc:sldLayoutMkLst>
        </pc:sldLayoutChg>
        <pc:sldLayoutChg chg="add del">
          <pc:chgData name="" userId="" providerId="" clId="Web-{89C69259-4C2A-4224-96E7-3D0D02A03B16}" dt="2019-08-20T22:43:35.626" v="2"/>
          <pc:sldLayoutMkLst>
            <pc:docMk/>
            <pc:sldMasterMk cId="149495745" sldId="2147483648"/>
            <pc:sldLayoutMk cId="1470407138" sldId="2147483654"/>
          </pc:sldLayoutMkLst>
        </pc:sldLayoutChg>
        <pc:sldLayoutChg chg="add del">
          <pc:chgData name="" userId="" providerId="" clId="Web-{89C69259-4C2A-4224-96E7-3D0D02A03B16}" dt="2019-08-20T22:43:35.626" v="2"/>
          <pc:sldLayoutMkLst>
            <pc:docMk/>
            <pc:sldMasterMk cId="149495745" sldId="2147483648"/>
            <pc:sldLayoutMk cId="2038442337" sldId="2147483655"/>
          </pc:sldLayoutMkLst>
        </pc:sldLayoutChg>
        <pc:sldLayoutChg chg="add del">
          <pc:chgData name="" userId="" providerId="" clId="Web-{89C69259-4C2A-4224-96E7-3D0D02A03B16}" dt="2019-08-20T22:43:35.626" v="2"/>
          <pc:sldLayoutMkLst>
            <pc:docMk/>
            <pc:sldMasterMk cId="149495745" sldId="2147483648"/>
            <pc:sldLayoutMk cId="3311877454" sldId="2147483656"/>
          </pc:sldLayoutMkLst>
        </pc:sldLayoutChg>
      </pc:sldMasterChg>
      <pc:sldMasterChg chg="add del addSldLayout delSldLayout modSldLayout">
        <pc:chgData name="" userId="" providerId="" clId="Web-{89C69259-4C2A-4224-96E7-3D0D02A03B16}" dt="2019-08-20T22:43:35.626" v="2"/>
        <pc:sldMasterMkLst>
          <pc:docMk/>
          <pc:sldMasterMk cId="3565006318" sldId="2147483657"/>
        </pc:sldMasterMkLst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3119696530" sldId="2147483658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3319525913" sldId="2147483659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1751402184" sldId="2147483660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3808395610" sldId="2147483661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604220280" sldId="2147483662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3296289015" sldId="2147483663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3145308994" sldId="2147483664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117709405" sldId="2147483665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13336500" sldId="2147483666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2127613132" sldId="2147483667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1251146406" sldId="2147483668"/>
          </pc:sldLayoutMkLst>
        </pc:sldLayoutChg>
        <pc:sldLayoutChg chg="add del mod replId">
          <pc:chgData name="" userId="" providerId="" clId="Web-{89C69259-4C2A-4224-96E7-3D0D02A03B16}" dt="2019-08-20T22:43:35.626" v="2"/>
          <pc:sldLayoutMkLst>
            <pc:docMk/>
            <pc:sldMasterMk cId="3565006318" sldId="2147483657"/>
            <pc:sldLayoutMk cId="1575698222" sldId="2147483669"/>
          </pc:sldLayoutMkLst>
        </pc:sldLayoutChg>
      </pc:sldMasterChg>
    </pc:docChg>
  </pc:docChgLst>
  <pc:docChgLst>
    <pc:chgData clId="Web-{69E8238E-D78E-4CA2-B6E5-B108546227DB}"/>
    <pc:docChg chg="modSld">
      <pc:chgData name="" userId="" providerId="" clId="Web-{69E8238E-D78E-4CA2-B6E5-B108546227DB}" dt="2019-08-20T23:37:51.848" v="28" actId="14100"/>
      <pc:docMkLst>
        <pc:docMk/>
      </pc:docMkLst>
      <pc:sldChg chg="addSp delSp modSp">
        <pc:chgData name="" userId="" providerId="" clId="Web-{69E8238E-D78E-4CA2-B6E5-B108546227DB}" dt="2019-08-20T23:35:37.063" v="15" actId="14100"/>
        <pc:sldMkLst>
          <pc:docMk/>
          <pc:sldMk cId="2112354609" sldId="352"/>
        </pc:sldMkLst>
        <pc:graphicFrameChg chg="del">
          <ac:chgData name="" userId="" providerId="" clId="Web-{69E8238E-D78E-4CA2-B6E5-B108546227DB}" dt="2019-08-20T23:33:54.657" v="1"/>
          <ac:graphicFrameMkLst>
            <pc:docMk/>
            <pc:sldMk cId="2112354609" sldId="352"/>
            <ac:graphicFrameMk id="7" creationId="{0241E793-DF66-4DD4-BBCC-1FB214C47724}"/>
          </ac:graphicFrameMkLst>
        </pc:graphicFrameChg>
        <pc:graphicFrameChg chg="del">
          <ac:chgData name="" userId="" providerId="" clId="Web-{69E8238E-D78E-4CA2-B6E5-B108546227DB}" dt="2019-08-20T23:33:53.251" v="0"/>
          <ac:graphicFrameMkLst>
            <pc:docMk/>
            <pc:sldMk cId="2112354609" sldId="352"/>
            <ac:graphicFrameMk id="8" creationId="{A15CAF79-B585-4063-9AE1-282D064094B2}"/>
          </ac:graphicFrameMkLst>
        </pc:graphicFrameChg>
        <pc:picChg chg="add del mod">
          <ac:chgData name="" userId="" providerId="" clId="Web-{69E8238E-D78E-4CA2-B6E5-B108546227DB}" dt="2019-08-20T23:34:17.219" v="4"/>
          <ac:picMkLst>
            <pc:docMk/>
            <pc:sldMk cId="2112354609" sldId="352"/>
            <ac:picMk id="4" creationId="{3DEEE23F-2F16-440C-9260-7FBE7DA390A8}"/>
          </ac:picMkLst>
        </pc:picChg>
        <pc:picChg chg="add mod">
          <ac:chgData name="" userId="" providerId="" clId="Web-{69E8238E-D78E-4CA2-B6E5-B108546227DB}" dt="2019-08-20T23:35:27.157" v="14" actId="14100"/>
          <ac:picMkLst>
            <pc:docMk/>
            <pc:sldMk cId="2112354609" sldId="352"/>
            <ac:picMk id="6" creationId="{CF264331-583B-493B-A3BB-9B5CAF16E30F}"/>
          </ac:picMkLst>
        </pc:picChg>
        <pc:picChg chg="add mod">
          <ac:chgData name="" userId="" providerId="" clId="Web-{69E8238E-D78E-4CA2-B6E5-B108546227DB}" dt="2019-08-20T23:35:37.063" v="15" actId="14100"/>
          <ac:picMkLst>
            <pc:docMk/>
            <pc:sldMk cId="2112354609" sldId="352"/>
            <ac:picMk id="10" creationId="{B2992DB4-1EC2-4FC3-A80F-6B02D5482895}"/>
          </ac:picMkLst>
        </pc:picChg>
      </pc:sldChg>
      <pc:sldChg chg="addSp delSp modSp">
        <pc:chgData name="" userId="" providerId="" clId="Web-{69E8238E-D78E-4CA2-B6E5-B108546227DB}" dt="2019-08-20T23:37:51.848" v="28" actId="14100"/>
        <pc:sldMkLst>
          <pc:docMk/>
          <pc:sldMk cId="3641457317" sldId="374"/>
        </pc:sldMkLst>
        <pc:graphicFrameChg chg="del">
          <ac:chgData name="" userId="" providerId="" clId="Web-{69E8238E-D78E-4CA2-B6E5-B108546227DB}" dt="2019-08-20T23:37:28.083" v="20"/>
          <ac:graphicFrameMkLst>
            <pc:docMk/>
            <pc:sldMk cId="3641457317" sldId="374"/>
            <ac:graphicFrameMk id="7" creationId="{E1990C67-424F-4EC8-B97D-78E3FBE78D2F}"/>
          </ac:graphicFrameMkLst>
        </pc:graphicFrameChg>
        <pc:graphicFrameChg chg="del">
          <ac:chgData name="" userId="" providerId="" clId="Web-{69E8238E-D78E-4CA2-B6E5-B108546227DB}" dt="2019-08-20T23:37:15.426" v="16"/>
          <ac:graphicFrameMkLst>
            <pc:docMk/>
            <pc:sldMk cId="3641457317" sldId="374"/>
            <ac:graphicFrameMk id="8" creationId="{85827C3B-F2F8-4733-9C15-538E1792CED3}"/>
          </ac:graphicFrameMkLst>
        </pc:graphicFrameChg>
        <pc:picChg chg="add mod">
          <ac:chgData name="" userId="" providerId="" clId="Web-{69E8238E-D78E-4CA2-B6E5-B108546227DB}" dt="2019-08-20T23:37:48.176" v="27" actId="14100"/>
          <ac:picMkLst>
            <pc:docMk/>
            <pc:sldMk cId="3641457317" sldId="374"/>
            <ac:picMk id="4" creationId="{7280E4C7-F021-430E-AE3F-ACA8BE859702}"/>
          </ac:picMkLst>
        </pc:picChg>
        <pc:picChg chg="add mod">
          <ac:chgData name="" userId="" providerId="" clId="Web-{69E8238E-D78E-4CA2-B6E5-B108546227DB}" dt="2019-08-20T23:37:51.848" v="28" actId="14100"/>
          <ac:picMkLst>
            <pc:docMk/>
            <pc:sldMk cId="3641457317" sldId="374"/>
            <ac:picMk id="6" creationId="{B0A75AB9-842D-4ED5-934C-FDEE5964885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SUPPLEMENT USAGE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F9-46D3-B94C-8C9FF2BF6C78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F9-46D3-B94C-8C9FF2BF6C78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0F9-46D3-B94C-8C9FF2BF6C78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0F9-46D3-B94C-8C9FF2BF6C78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0F9-46D3-B94C-8C9FF2BF6C78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0F9-46D3-B94C-8C9FF2BF6C7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0F9-46D3-B94C-8C9FF2BF6C78}"/>
                </c:ext>
              </c:extLst>
            </c:dLbl>
            <c:dLbl>
              <c:idx val="1"/>
              <c:layout>
                <c:manualLayout>
                  <c:x val="-1.7749039758314912E-2"/>
                  <c:y val="3.837181164368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F9-46D3-B94C-8C9FF2BF6C7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0F9-46D3-B94C-8C9FF2BF6C78}"/>
                </c:ext>
              </c:extLst>
            </c:dLbl>
            <c:dLbl>
              <c:idx val="3"/>
              <c:layout>
                <c:manualLayout>
                  <c:x val="-1.38048087009116E-2"/>
                  <c:y val="-5.48324403273169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F9-46D3-B94C-8C9FF2BF6C78}"/>
                </c:ext>
              </c:extLst>
            </c:dLbl>
            <c:dLbl>
              <c:idx val="4"/>
              <c:layout>
                <c:manualLayout>
                  <c:x val="5.9163465861049713E-3"/>
                  <c:y val="-4.7869037774734199E-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4">
                            <a:lumMod val="25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fld id="{152C9672-7507-4894-AAAE-2AA5464BD643}" type="CATEGORYNAME">
                      <a:rPr lang="en-US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t>
</a:t>
                    </a:r>
                    <a:fld id="{8895616A-57C3-4D70-987E-9061E4AFADF1}" type="PERCENTAGE">
                      <a:rPr lang="en-US" baseline="0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4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0F9-46D3-B94C-8C9FF2BF6C78}"/>
                </c:ext>
              </c:extLst>
            </c:dLbl>
            <c:dLbl>
              <c:idx val="5"/>
              <c:layout>
                <c:manualLayout>
                  <c:x val="-3.3182120448052106E-17"/>
                  <c:y val="2.76179516685845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F9-46D3-B94C-8C9FF2BF6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4">
                        <a:lumMod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Sheet1!$I$52:$I$57</c:f>
              <c:strCache>
                <c:ptCount val="6"/>
                <c:pt idx="0">
                  <c:v>Daily</c:v>
                </c:pt>
                <c:pt idx="1">
                  <c:v>Multiple Doses Per Day</c:v>
                </c:pt>
                <c:pt idx="2">
                  <c:v>Sporadically, as need arises or I remember</c:v>
                </c:pt>
                <c:pt idx="3">
                  <c:v>Less than weekly</c:v>
                </c:pt>
                <c:pt idx="4">
                  <c:v>1 to 3 times per week</c:v>
                </c:pt>
                <c:pt idx="5">
                  <c:v>4 to 6 times per week</c:v>
                </c:pt>
              </c:strCache>
            </c:strRef>
          </c:cat>
          <c:val>
            <c:numRef>
              <c:f>Sheet1!$J$52:$J$57</c:f>
              <c:numCache>
                <c:formatCode>0%</c:formatCode>
                <c:ptCount val="6"/>
                <c:pt idx="0">
                  <c:v>0.64</c:v>
                </c:pt>
                <c:pt idx="1">
                  <c:v>0.04</c:v>
                </c:pt>
                <c:pt idx="2">
                  <c:v>0.03</c:v>
                </c:pt>
                <c:pt idx="3">
                  <c:v>0.04</c:v>
                </c:pt>
                <c:pt idx="4">
                  <c:v>0.14000000000000001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F9-46D3-B94C-8C9FF2BF6C7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Using More</a:t>
            </a:r>
          </a:p>
        </c:rich>
      </c:tx>
      <c:layout>
        <c:manualLayout>
          <c:xMode val="edge"/>
          <c:yMode val="edge"/>
          <c:x val="0.33248021488579449"/>
          <c:y val="2.3382223250521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98403846001284"/>
          <c:y val="0.14172829958755168"/>
          <c:w val="0.63078990583326067"/>
          <c:h val="0.64112251593550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Glucosamine</c:v>
                </c:pt>
                <c:pt idx="1">
                  <c:v>Multivitamin</c:v>
                </c:pt>
                <c:pt idx="2">
                  <c:v>Fish Oil</c:v>
                </c:pt>
                <c:pt idx="3">
                  <c:v>Calcium</c:v>
                </c:pt>
                <c:pt idx="4">
                  <c:v>Vitamin D</c:v>
                </c:pt>
                <c:pt idx="5">
                  <c:v>Magnesium</c:v>
                </c:pt>
                <c:pt idx="6">
                  <c:v>CoQ10  (ubiquinone/ ubiquinol)</c:v>
                </c:pt>
                <c:pt idx="7">
                  <c:v>Prebiotics</c:v>
                </c:pt>
                <c:pt idx="8">
                  <c:v>Probiotics</c:v>
                </c:pt>
                <c:pt idx="9">
                  <c:v>Curcumin/Turmeric</c:v>
                </c:pt>
                <c:pt idx="10">
                  <c:v>Vitamin K (K2, MK-7)</c:v>
                </c:pt>
                <c:pt idx="11">
                  <c:v>Astaxanthin</c:v>
                </c:pt>
                <c:pt idx="12">
                  <c:v>Protein Powder</c:v>
                </c:pt>
                <c:pt idx="13">
                  <c:v>Collagen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0.10169491999999999</c:v>
                </c:pt>
                <c:pt idx="1">
                  <c:v>0.21635094999999999</c:v>
                </c:pt>
                <c:pt idx="2">
                  <c:v>0.17946160999999999</c:v>
                </c:pt>
                <c:pt idx="3">
                  <c:v>0.17647059000000001</c:v>
                </c:pt>
                <c:pt idx="4">
                  <c:v>0.23330008999999999</c:v>
                </c:pt>
                <c:pt idx="5">
                  <c:v>0.14057827000000001</c:v>
                </c:pt>
                <c:pt idx="6">
                  <c:v>0.10169491999999999</c:v>
                </c:pt>
                <c:pt idx="7">
                  <c:v>0.10568295</c:v>
                </c:pt>
                <c:pt idx="8">
                  <c:v>0.17447657</c:v>
                </c:pt>
                <c:pt idx="9">
                  <c:v>0.12462612000000001</c:v>
                </c:pt>
                <c:pt idx="10">
                  <c:v>0.10468593</c:v>
                </c:pt>
                <c:pt idx="11">
                  <c:v>6.3808580000000004E-2</c:v>
                </c:pt>
                <c:pt idx="12">
                  <c:v>0.15553339000000002</c:v>
                </c:pt>
                <c:pt idx="13">
                  <c:v>0.12362911999999998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3-417D-8E3A-90E42E5F6A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Glucosamine</c:v>
                </c:pt>
                <c:pt idx="1">
                  <c:v>Multivitamin</c:v>
                </c:pt>
                <c:pt idx="2">
                  <c:v>Fish Oil</c:v>
                </c:pt>
                <c:pt idx="3">
                  <c:v>Calcium</c:v>
                </c:pt>
                <c:pt idx="4">
                  <c:v>Vitamin D</c:v>
                </c:pt>
                <c:pt idx="5">
                  <c:v>Magnesium</c:v>
                </c:pt>
                <c:pt idx="6">
                  <c:v>CoQ10  (ubiquinone/ ubiquinol)</c:v>
                </c:pt>
                <c:pt idx="7">
                  <c:v>Prebiotics</c:v>
                </c:pt>
                <c:pt idx="8">
                  <c:v>Probiotics</c:v>
                </c:pt>
                <c:pt idx="9">
                  <c:v>Curcumin/Turmeric</c:v>
                </c:pt>
                <c:pt idx="10">
                  <c:v>Vitamin K (K2, MK-7)</c:v>
                </c:pt>
                <c:pt idx="11">
                  <c:v>Astaxanthin</c:v>
                </c:pt>
                <c:pt idx="12">
                  <c:v>Protein Powder</c:v>
                </c:pt>
                <c:pt idx="13">
                  <c:v>Collagen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0.25068870000000004</c:v>
                </c:pt>
                <c:pt idx="1">
                  <c:v>0.24649531999999999</c:v>
                </c:pt>
                <c:pt idx="2">
                  <c:v>0.27076922999999997</c:v>
                </c:pt>
                <c:pt idx="3">
                  <c:v>0.24324324</c:v>
                </c:pt>
                <c:pt idx="4">
                  <c:v>0.28029375000000001</c:v>
                </c:pt>
                <c:pt idx="5">
                  <c:v>0.24070796</c:v>
                </c:pt>
                <c:pt idx="6">
                  <c:v>0.29392971000000001</c:v>
                </c:pt>
                <c:pt idx="7">
                  <c:v>0.29216868000000001</c:v>
                </c:pt>
                <c:pt idx="8">
                  <c:v>0.28378377999999999</c:v>
                </c:pt>
                <c:pt idx="9">
                  <c:v>0.31129477</c:v>
                </c:pt>
                <c:pt idx="10">
                  <c:v>0.28869047999999997</c:v>
                </c:pt>
                <c:pt idx="11">
                  <c:v>0.35</c:v>
                </c:pt>
                <c:pt idx="12">
                  <c:v>0.34862386000000001</c:v>
                </c:pt>
                <c:pt idx="13">
                  <c:v>0.39929328999999997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3-417D-8E3A-90E42E5F6A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Glucosamine</c:v>
                </c:pt>
                <c:pt idx="1">
                  <c:v>Multivitamin</c:v>
                </c:pt>
                <c:pt idx="2">
                  <c:v>Fish Oil</c:v>
                </c:pt>
                <c:pt idx="3">
                  <c:v>Calcium</c:v>
                </c:pt>
                <c:pt idx="4">
                  <c:v>Vitamin D</c:v>
                </c:pt>
                <c:pt idx="5">
                  <c:v>Magnesium</c:v>
                </c:pt>
                <c:pt idx="6">
                  <c:v>CoQ10  (ubiquinone/ ubiquinol)</c:v>
                </c:pt>
                <c:pt idx="7">
                  <c:v>Prebiotics</c:v>
                </c:pt>
                <c:pt idx="8">
                  <c:v>Probiotics</c:v>
                </c:pt>
                <c:pt idx="9">
                  <c:v>Curcumin/Turmeric</c:v>
                </c:pt>
                <c:pt idx="10">
                  <c:v>Vitamin K (K2, MK-7)</c:v>
                </c:pt>
                <c:pt idx="11">
                  <c:v>Astaxanthin</c:v>
                </c:pt>
                <c:pt idx="12">
                  <c:v>Protein Powder</c:v>
                </c:pt>
                <c:pt idx="13">
                  <c:v>Collagen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0.30459770000000003</c:v>
                </c:pt>
                <c:pt idx="1">
                  <c:v>0.26175549999999997</c:v>
                </c:pt>
                <c:pt idx="2">
                  <c:v>0.29367088999999996</c:v>
                </c:pt>
                <c:pt idx="3">
                  <c:v>0.32258064999999997</c:v>
                </c:pt>
                <c:pt idx="4">
                  <c:v>0.35084033000000003</c:v>
                </c:pt>
                <c:pt idx="5">
                  <c:v>0.35242290999999998</c:v>
                </c:pt>
                <c:pt idx="6">
                  <c:v>0.35616439</c:v>
                </c:pt>
                <c:pt idx="7">
                  <c:v>0.38461538000000001</c:v>
                </c:pt>
                <c:pt idx="8">
                  <c:v>0.39259259000000002</c:v>
                </c:pt>
                <c:pt idx="9">
                  <c:v>0.39534883999999998</c:v>
                </c:pt>
                <c:pt idx="10">
                  <c:v>0.42105263000000004</c:v>
                </c:pt>
                <c:pt idx="11">
                  <c:v>0.4385965</c:v>
                </c:pt>
                <c:pt idx="12">
                  <c:v>0.46470588000000002</c:v>
                </c:pt>
                <c:pt idx="13">
                  <c:v>0.58333333000000009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3-417D-8E3A-90E42E5F6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  <c:max val="0.60000000000000009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5498281966413"/>
          <c:y val="0.89272019129645319"/>
          <c:w val="0.51299580335255801"/>
          <c:h val="5.3818194600674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Monthly Spend of Users</a:t>
            </a:r>
          </a:p>
        </c:rich>
      </c:tx>
      <c:layout>
        <c:manualLayout>
          <c:xMode val="edge"/>
          <c:yMode val="edge"/>
          <c:x val="0.39166930221319651"/>
          <c:y val="8.07801710758646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511094539598425"/>
          <c:y val="0.14172829958755168"/>
          <c:w val="0.47966299889728925"/>
          <c:h val="0.64112251593550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Users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Vitamin D</c:v>
                </c:pt>
                <c:pt idx="1">
                  <c:v>Calcium</c:v>
                </c:pt>
                <c:pt idx="2">
                  <c:v>Magnesium</c:v>
                </c:pt>
                <c:pt idx="3">
                  <c:v>Fish Oil</c:v>
                </c:pt>
                <c:pt idx="4">
                  <c:v>Multivitamin</c:v>
                </c:pt>
                <c:pt idx="5">
                  <c:v>Vitamin K (K2, MK-7)</c:v>
                </c:pt>
                <c:pt idx="6">
                  <c:v>Curcumin/Turmeric</c:v>
                </c:pt>
                <c:pt idx="7">
                  <c:v>Probiotics</c:v>
                </c:pt>
                <c:pt idx="8">
                  <c:v>Glucosamine</c:v>
                </c:pt>
                <c:pt idx="9">
                  <c:v>Prebiotics</c:v>
                </c:pt>
                <c:pt idx="10">
                  <c:v>CoQ10  (ubiquinone/ ubiquinol)</c:v>
                </c:pt>
                <c:pt idx="11">
                  <c:v>Collagen</c:v>
                </c:pt>
                <c:pt idx="12">
                  <c:v>Protein Powder</c:v>
                </c:pt>
                <c:pt idx="13">
                  <c:v>Astaxanthin</c:v>
                </c:pt>
              </c:strCache>
            </c:strRef>
          </c:cat>
          <c:val>
            <c:numRef>
              <c:f>Sheet1!$B$2:$B$15</c:f>
              <c:numCache>
                <c:formatCode>_("$"* #,##0.00_);_("$"* \(#,##0.00\);_("$"* "-"??_);_(@_)</c:formatCode>
                <c:ptCount val="14"/>
                <c:pt idx="0">
                  <c:v>11.08690335</c:v>
                </c:pt>
                <c:pt idx="1">
                  <c:v>11.620199010000002</c:v>
                </c:pt>
                <c:pt idx="2">
                  <c:v>11.681415879999999</c:v>
                </c:pt>
                <c:pt idx="3">
                  <c:v>14.725038380000003</c:v>
                </c:pt>
                <c:pt idx="4">
                  <c:v>15.080607430000001</c:v>
                </c:pt>
                <c:pt idx="5">
                  <c:v>15.491071739999999</c:v>
                </c:pt>
                <c:pt idx="6">
                  <c:v>16.101928310000002</c:v>
                </c:pt>
                <c:pt idx="7">
                  <c:v>16.135134859999997</c:v>
                </c:pt>
                <c:pt idx="8">
                  <c:v>16.369146369999999</c:v>
                </c:pt>
                <c:pt idx="9">
                  <c:v>17.852409550000001</c:v>
                </c:pt>
                <c:pt idx="10">
                  <c:v>18.968050789999999</c:v>
                </c:pt>
                <c:pt idx="11">
                  <c:v>19.014134440000003</c:v>
                </c:pt>
                <c:pt idx="12">
                  <c:v>21.919724629999997</c:v>
                </c:pt>
                <c:pt idx="13">
                  <c:v>22.768750000000001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2-4ACD-AF65-0C499137C7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Regular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Vitamin D</c:v>
                </c:pt>
                <c:pt idx="1">
                  <c:v>Calcium</c:v>
                </c:pt>
                <c:pt idx="2">
                  <c:v>Magnesium</c:v>
                </c:pt>
                <c:pt idx="3">
                  <c:v>Fish Oil</c:v>
                </c:pt>
                <c:pt idx="4">
                  <c:v>Multivitamin</c:v>
                </c:pt>
                <c:pt idx="5">
                  <c:v>Vitamin K (K2, MK-7)</c:v>
                </c:pt>
                <c:pt idx="6">
                  <c:v>Curcumin/Turmeric</c:v>
                </c:pt>
                <c:pt idx="7">
                  <c:v>Probiotics</c:v>
                </c:pt>
                <c:pt idx="8">
                  <c:v>Glucosamine</c:v>
                </c:pt>
                <c:pt idx="9">
                  <c:v>Prebiotics</c:v>
                </c:pt>
                <c:pt idx="10">
                  <c:v>CoQ10  (ubiquinone/ ubiquinol)</c:v>
                </c:pt>
                <c:pt idx="11">
                  <c:v>Collagen</c:v>
                </c:pt>
                <c:pt idx="12">
                  <c:v>Protein Powder</c:v>
                </c:pt>
                <c:pt idx="13">
                  <c:v>Astaxanthin</c:v>
                </c:pt>
              </c:strCache>
            </c:strRef>
          </c:cat>
          <c:val>
            <c:numRef>
              <c:f>Sheet1!$C$2:$C$15</c:f>
              <c:numCache>
                <c:formatCode>_("$"* #,##0.00_);_("$"* \(#,##0.00\);_("$"* "-"??_);_(@_)</c:formatCode>
                <c:ptCount val="14"/>
                <c:pt idx="0">
                  <c:v>12.584033509999999</c:v>
                </c:pt>
                <c:pt idx="1">
                  <c:v>14.06158394</c:v>
                </c:pt>
                <c:pt idx="2">
                  <c:v>14.52422932</c:v>
                </c:pt>
                <c:pt idx="3">
                  <c:v>15.673417369999999</c:v>
                </c:pt>
                <c:pt idx="4">
                  <c:v>14.998432319999999</c:v>
                </c:pt>
                <c:pt idx="5">
                  <c:v>20.45864692</c:v>
                </c:pt>
                <c:pt idx="6">
                  <c:v>18.819767259999999</c:v>
                </c:pt>
                <c:pt idx="7">
                  <c:v>19.944444390000001</c:v>
                </c:pt>
                <c:pt idx="8">
                  <c:v>18.977011439999998</c:v>
                </c:pt>
                <c:pt idx="9">
                  <c:v>23.115384840000001</c:v>
                </c:pt>
                <c:pt idx="10">
                  <c:v>21.486301430000001</c:v>
                </c:pt>
                <c:pt idx="11">
                  <c:v>23.216666749999998</c:v>
                </c:pt>
                <c:pt idx="12">
                  <c:v>28.141176109999996</c:v>
                </c:pt>
                <c:pt idx="13">
                  <c:v>32.017544100000002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2-4ACD-AF65-0C499137C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255797469956462"/>
          <c:y val="0.88041354359076129"/>
          <c:w val="0.38321531419323618"/>
          <c:h val="6.821123922009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Percentage Unsure of Dosage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622444527302"/>
          <c:y val="0.14172829958755168"/>
          <c:w val="0.59854949902025334"/>
          <c:h val="0.64112251593550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Users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Astaxanthin</c:v>
                </c:pt>
                <c:pt idx="1">
                  <c:v>CoQ10 (ubiquinone/ ubiquinol)</c:v>
                </c:pt>
                <c:pt idx="2">
                  <c:v>Vitamin K (K2, MK-7)</c:v>
                </c:pt>
                <c:pt idx="3">
                  <c:v>Prebiotics</c:v>
                </c:pt>
                <c:pt idx="4">
                  <c:v>Magnesium</c:v>
                </c:pt>
                <c:pt idx="5">
                  <c:v>Glucosamine</c:v>
                </c:pt>
                <c:pt idx="6">
                  <c:v>Fish Oil</c:v>
                </c:pt>
                <c:pt idx="7">
                  <c:v>Curcumin/Turmeric</c:v>
                </c:pt>
                <c:pt idx="8">
                  <c:v>Calcium</c:v>
                </c:pt>
                <c:pt idx="9">
                  <c:v>Collagen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5.2631579999999997E-2</c:v>
                </c:pt>
                <c:pt idx="1">
                  <c:v>0.10958904</c:v>
                </c:pt>
                <c:pt idx="2">
                  <c:v>0.12781955</c:v>
                </c:pt>
                <c:pt idx="3">
                  <c:v>0.14615385</c:v>
                </c:pt>
                <c:pt idx="4">
                  <c:v>0.16299559</c:v>
                </c:pt>
                <c:pt idx="5">
                  <c:v>0.17816092</c:v>
                </c:pt>
                <c:pt idx="6">
                  <c:v>0.18227847999999999</c:v>
                </c:pt>
                <c:pt idx="7">
                  <c:v>0.18604651</c:v>
                </c:pt>
                <c:pt idx="8">
                  <c:v>0.19648093999999999</c:v>
                </c:pt>
                <c:pt idx="9">
                  <c:v>0.23333333000000001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0-4116-B754-AF8DF0BEA3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Astaxanthin</c:v>
                </c:pt>
                <c:pt idx="1">
                  <c:v>CoQ10 (ubiquinone/ ubiquinol)</c:v>
                </c:pt>
                <c:pt idx="2">
                  <c:v>Vitamin K (K2, MK-7)</c:v>
                </c:pt>
                <c:pt idx="3">
                  <c:v>Prebiotics</c:v>
                </c:pt>
                <c:pt idx="4">
                  <c:v>Magnesium</c:v>
                </c:pt>
                <c:pt idx="5">
                  <c:v>Glucosamine</c:v>
                </c:pt>
                <c:pt idx="6">
                  <c:v>Fish Oil</c:v>
                </c:pt>
                <c:pt idx="7">
                  <c:v>Curcumin/Turmeric</c:v>
                </c:pt>
                <c:pt idx="8">
                  <c:v>Calcium</c:v>
                </c:pt>
                <c:pt idx="9">
                  <c:v>Collagen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0.1</c:v>
                </c:pt>
                <c:pt idx="1">
                  <c:v>0.14057507999999999</c:v>
                </c:pt>
                <c:pt idx="2">
                  <c:v>0.24107143</c:v>
                </c:pt>
                <c:pt idx="3">
                  <c:v>0.21686747000000001</c:v>
                </c:pt>
                <c:pt idx="4">
                  <c:v>0.29557522000000003</c:v>
                </c:pt>
                <c:pt idx="5">
                  <c:v>0.20385675</c:v>
                </c:pt>
                <c:pt idx="6">
                  <c:v>0.22769231000000001</c:v>
                </c:pt>
                <c:pt idx="7">
                  <c:v>0.19559229</c:v>
                </c:pt>
                <c:pt idx="8">
                  <c:v>0.28733997</c:v>
                </c:pt>
                <c:pt idx="9">
                  <c:v>0.22614840999999999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90-4116-B754-AF8DF0BEA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64610124312793"/>
          <c:y val="0.91690780839895025"/>
          <c:w val="0.38321531419323618"/>
          <c:h val="6.821123922009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Sustainability/Environmental Impact Importance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739031977438705"/>
          <c:y val="0.20729021618056273"/>
          <c:w val="0.47966299889728925"/>
          <c:h val="0.57267013498312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 wasn't aware this was an issue with supplements</c:v>
                </c:pt>
                <c:pt idx="1">
                  <c:v>Never influences my decision</c:v>
                </c:pt>
                <c:pt idx="2">
                  <c:v>Sometimes influences, with certain supplement ingredients</c:v>
                </c:pt>
                <c:pt idx="3">
                  <c:v>Often influences, with certain supplement ingredients</c:v>
                </c:pt>
                <c:pt idx="4">
                  <c:v>Frequently influences, with all supplement ingredients</c:v>
                </c:pt>
                <c:pt idx="5">
                  <c:v>Always influences, with all supplement ingredients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0.24103585999999999</c:v>
                </c:pt>
                <c:pt idx="1">
                  <c:v>0.18824700999999999</c:v>
                </c:pt>
                <c:pt idx="2">
                  <c:v>0.21015935999999999</c:v>
                </c:pt>
                <c:pt idx="3">
                  <c:v>0.13047808999999999</c:v>
                </c:pt>
                <c:pt idx="4">
                  <c:v>0.12749004</c:v>
                </c:pt>
                <c:pt idx="5">
                  <c:v>0.10258964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51-4A85-9206-3496FA757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Supplement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 wasn't aware this was an issue with supplements</c:v>
                </c:pt>
                <c:pt idx="1">
                  <c:v>Never influences my decision</c:v>
                </c:pt>
                <c:pt idx="2">
                  <c:v>Sometimes influences, with certain supplement ingredients</c:v>
                </c:pt>
                <c:pt idx="3">
                  <c:v>Often influences, with certain supplement ingredients</c:v>
                </c:pt>
                <c:pt idx="4">
                  <c:v>Frequently influences, with all supplement ingredients</c:v>
                </c:pt>
                <c:pt idx="5">
                  <c:v>Always influences, with all supplement ingredients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0.16417909999999999</c:v>
                </c:pt>
                <c:pt idx="1">
                  <c:v>0.11442786000000001</c:v>
                </c:pt>
                <c:pt idx="2">
                  <c:v>0.25373134000000003</c:v>
                </c:pt>
                <c:pt idx="3">
                  <c:v>0.18407960000000001</c:v>
                </c:pt>
                <c:pt idx="4">
                  <c:v>0.18407960000000001</c:v>
                </c:pt>
                <c:pt idx="5">
                  <c:v>9.9502489999999999E-2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51-4A85-9206-3496FA7570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Supplement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 wasn't aware this was an issue with supplements</c:v>
                </c:pt>
                <c:pt idx="1">
                  <c:v>Never influences my decision</c:v>
                </c:pt>
                <c:pt idx="2">
                  <c:v>Sometimes influences, with certain supplement ingredients</c:v>
                </c:pt>
                <c:pt idx="3">
                  <c:v>Often influences, with certain supplement ingredients</c:v>
                </c:pt>
                <c:pt idx="4">
                  <c:v>Frequently influences, with all supplement ingredients</c:v>
                </c:pt>
                <c:pt idx="5">
                  <c:v>Always influences, with all supplement ingredients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0.26027397000000002</c:v>
                </c:pt>
                <c:pt idx="1">
                  <c:v>0.20672478</c:v>
                </c:pt>
                <c:pt idx="2">
                  <c:v>0.19925280000000001</c:v>
                </c:pt>
                <c:pt idx="3">
                  <c:v>0.11706102</c:v>
                </c:pt>
                <c:pt idx="4">
                  <c:v>0.11332502999999999</c:v>
                </c:pt>
                <c:pt idx="5">
                  <c:v>0.10336239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51-4A85-9206-3496FA757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7071536304341"/>
          <c:y val="0.91112680550668435"/>
          <c:w val="0.7669875369884096"/>
          <c:h val="5.3818194600674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Familiarity</a:t>
            </a:r>
            <a:r>
              <a:rPr lang="en-US" baseline="0" dirty="0"/>
              <a:t> with</a:t>
            </a:r>
            <a:r>
              <a:rPr lang="en-US" dirty="0"/>
              <a:t> Prebiotics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070525889903454"/>
          <c:y val="0.14172829958755168"/>
          <c:w val="0.53406868539423891"/>
          <c:h val="0.654350914592247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heard of it</c:v>
                </c:pt>
                <c:pt idx="1">
                  <c:v>Minimally familiar, actively looking to learn more</c:v>
                </c:pt>
                <c:pt idx="2">
                  <c:v>Moderately familiar, but could know more</c:v>
                </c:pt>
                <c:pt idx="3">
                  <c:v>Very familiar, know what I need to</c:v>
                </c:pt>
                <c:pt idx="4">
                  <c:v>Extremely familiar, know what's cutting edge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0.19721116</c:v>
                </c:pt>
                <c:pt idx="1">
                  <c:v>0.24701195000000001</c:v>
                </c:pt>
                <c:pt idx="2">
                  <c:v>0.25099601999999999</c:v>
                </c:pt>
                <c:pt idx="3">
                  <c:v>0.19920319</c:v>
                </c:pt>
                <c:pt idx="4">
                  <c:v>0.10557769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9-45E4-9BCE-ABC4C433BD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Prebiotics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heard of it</c:v>
                </c:pt>
                <c:pt idx="1">
                  <c:v>Minimally familiar, actively looking to learn more</c:v>
                </c:pt>
                <c:pt idx="2">
                  <c:v>Moderately familiar, but could know more</c:v>
                </c:pt>
                <c:pt idx="3">
                  <c:v>Very familiar, know what I need to</c:v>
                </c:pt>
                <c:pt idx="4">
                  <c:v>Extremely familiar, know what's cutting edge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0.13861386000000001</c:v>
                </c:pt>
                <c:pt idx="2">
                  <c:v>0.37623761999999999</c:v>
                </c:pt>
                <c:pt idx="3">
                  <c:v>0.32673267</c:v>
                </c:pt>
                <c:pt idx="4">
                  <c:v>0.15841584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19-45E4-9BCE-ABC4C433BD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Prebiotics Users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heard of it</c:v>
                </c:pt>
                <c:pt idx="1">
                  <c:v>Minimally familiar, actively looking to learn more</c:v>
                </c:pt>
                <c:pt idx="2">
                  <c:v>Moderately familiar, but could know more</c:v>
                </c:pt>
                <c:pt idx="3">
                  <c:v>Very familiar, know what I need to</c:v>
                </c:pt>
                <c:pt idx="4">
                  <c:v>Extremely familiar, know what's cutting edge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5.3846150000000002E-2</c:v>
                </c:pt>
                <c:pt idx="2">
                  <c:v>0.21538462</c:v>
                </c:pt>
                <c:pt idx="3">
                  <c:v>0.35384615000000003</c:v>
                </c:pt>
                <c:pt idx="4">
                  <c:v>0.37692308000000002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19-45E4-9BCE-ABC4C433B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55409232624371"/>
          <c:y val="0.89856200552565679"/>
          <c:w val="0.67793055302134819"/>
          <c:h val="5.2777559454126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Consumer Usage of Prebiotics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0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123015873015883"/>
          <c:y val="0.33468481310525838"/>
          <c:w val="0.52477600068996577"/>
          <c:h val="0.4594666938184451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Usage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62A-4B58-AAFF-51066B01BBD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62A-4B58-AAFF-51066B01BBD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62A-4B58-AAFF-51066B01BBD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62A-4B58-AAFF-51066B01BBD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62A-4B58-AAFF-51066B01BBD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62A-4B58-AAFF-51066B01BBDB}"/>
              </c:ext>
            </c:extLst>
          </c:dPt>
          <c:dLbls>
            <c:dLbl>
              <c:idx val="0"/>
              <c:layout>
                <c:manualLayout>
                  <c:x val="2.4488035801558134E-2"/>
                  <c:y val="4.85342564938003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2A-4B58-AAFF-51066B01BBDB}"/>
                </c:ext>
              </c:extLst>
            </c:dLbl>
            <c:dLbl>
              <c:idx val="1"/>
              <c:layout>
                <c:manualLayout>
                  <c:x val="-2.3103951651286179E-2"/>
                  <c:y val="-2.26663046429541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2A-4B58-AAFF-51066B01BBDB}"/>
                </c:ext>
              </c:extLst>
            </c:dLbl>
            <c:dLbl>
              <c:idx val="2"/>
              <c:layout>
                <c:manualLayout>
                  <c:x val="-6.108033948872265E-2"/>
                  <c:y val="-2.67481220019911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2A-4B58-AAFF-51066B01BBDB}"/>
                </c:ext>
              </c:extLst>
            </c:dLbl>
            <c:dLbl>
              <c:idx val="3"/>
              <c:layout>
                <c:manualLayout>
                  <c:x val="-1.8298467700976493E-3"/>
                  <c:y val="-3.77964069146529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2A-4B58-AAFF-51066B01BBDB}"/>
                </c:ext>
              </c:extLst>
            </c:dLbl>
            <c:dLbl>
              <c:idx val="4"/>
              <c:layout>
                <c:manualLayout>
                  <c:x val="6.0330480835880773E-2"/>
                  <c:y val="-1.28412073490813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2A-4B58-AAFF-51066B01BBDB}"/>
                </c:ext>
              </c:extLst>
            </c:dLbl>
            <c:dLbl>
              <c:idx val="5"/>
              <c:layout>
                <c:manualLayout>
                  <c:x val="8.1489431704566875E-3"/>
                  <c:y val="9.253552357679427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2A-4B58-AAFF-51066B01BB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Never</c:v>
                </c:pt>
                <c:pt idx="1">
                  <c:v>Seasonally/ As Needed</c:v>
                </c:pt>
                <c:pt idx="2">
                  <c:v>1-3 times per week</c:v>
                </c:pt>
                <c:pt idx="3">
                  <c:v>4-6 times per week</c:v>
                </c:pt>
                <c:pt idx="4">
                  <c:v>Daily</c:v>
                </c:pt>
                <c:pt idx="5">
                  <c:v>It's in another supplement I take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0.66832669027888447</c:v>
                </c:pt>
                <c:pt idx="1">
                  <c:v>0.10258963907370518</c:v>
                </c:pt>
                <c:pt idx="2">
                  <c:v>7.8685258237051803E-2</c:v>
                </c:pt>
                <c:pt idx="3">
                  <c:v>5.0796812221115539E-2</c:v>
                </c:pt>
                <c:pt idx="4">
                  <c:v>7.8685258237051803E-2</c:v>
                </c:pt>
                <c:pt idx="5">
                  <c:v>2.0916332221115538E-2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2A-4B58-AAFF-51066B01B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Prebiotic</a:t>
            </a:r>
            <a:r>
              <a:rPr lang="en-US" baseline="0" dirty="0"/>
              <a:t> Usage Change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070525889903454"/>
          <c:y val="0.14172829958755168"/>
          <c:w val="0.53406868539423891"/>
          <c:h val="0.654350914592247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Never Taken</c:v>
                </c:pt>
                <c:pt idx="1">
                  <c:v>Stopped Taking</c:v>
                </c:pt>
                <c:pt idx="2">
                  <c:v>Less</c:v>
                </c:pt>
                <c:pt idx="3">
                  <c:v>About the Same</c:v>
                </c:pt>
                <c:pt idx="4">
                  <c:v>More</c:v>
                </c:pt>
                <c:pt idx="5">
                  <c:v>Just Started Taking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0.56673307000000006</c:v>
                </c:pt>
                <c:pt idx="1">
                  <c:v>2.8884460000000001E-2</c:v>
                </c:pt>
                <c:pt idx="2">
                  <c:v>7.3705179999999995E-2</c:v>
                </c:pt>
                <c:pt idx="3">
                  <c:v>0.22509960000000001</c:v>
                </c:pt>
                <c:pt idx="4">
                  <c:v>8.9641429999999994E-2</c:v>
                </c:pt>
                <c:pt idx="5">
                  <c:v>1.5936249999999999E-2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4-449E-BC9E-1BA20E7B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Prebiotic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Never Taken</c:v>
                </c:pt>
                <c:pt idx="1">
                  <c:v>Stopped Taking</c:v>
                </c:pt>
                <c:pt idx="2">
                  <c:v>Less</c:v>
                </c:pt>
                <c:pt idx="3">
                  <c:v>About the Same</c:v>
                </c:pt>
                <c:pt idx="4">
                  <c:v>More</c:v>
                </c:pt>
                <c:pt idx="5">
                  <c:v>Just Started Taking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7.9207920000000001E-2</c:v>
                </c:pt>
                <c:pt idx="1">
                  <c:v>4.9504949999999999E-2</c:v>
                </c:pt>
                <c:pt idx="2">
                  <c:v>0.22277227999999999</c:v>
                </c:pt>
                <c:pt idx="3">
                  <c:v>0.41584157999999999</c:v>
                </c:pt>
                <c:pt idx="4">
                  <c:v>0.19306930999999999</c:v>
                </c:pt>
                <c:pt idx="5">
                  <c:v>3.9603960000000001E-2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B4-449E-BC9E-1BA20E7B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Prebiotic Users</c:v>
                </c:pt>
              </c:strCache>
            </c:strRef>
          </c:tx>
          <c:spPr>
            <a:solidFill>
              <a:srgbClr val="A3C6BD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Never Taken</c:v>
                </c:pt>
                <c:pt idx="1">
                  <c:v>Stopped Taking</c:v>
                </c:pt>
                <c:pt idx="2">
                  <c:v>Less</c:v>
                </c:pt>
                <c:pt idx="3">
                  <c:v>About the Same</c:v>
                </c:pt>
                <c:pt idx="4">
                  <c:v>More</c:v>
                </c:pt>
                <c:pt idx="5">
                  <c:v>Just Started Taking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7.6923099999999999E-3</c:v>
                </c:pt>
                <c:pt idx="1">
                  <c:v>1.538462E-2</c:v>
                </c:pt>
                <c:pt idx="2">
                  <c:v>0.1</c:v>
                </c:pt>
                <c:pt idx="3">
                  <c:v>0.49230769000000002</c:v>
                </c:pt>
                <c:pt idx="4">
                  <c:v>0.33076923000000003</c:v>
                </c:pt>
                <c:pt idx="5">
                  <c:v>5.3846150000000002E-2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B4-449E-BC9E-1BA20E7B8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70434658437324"/>
          <c:y val="0.90148064802136718"/>
          <c:w val="0.67793055302134819"/>
          <c:h val="5.2777559454126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</a:t>
            </a:r>
            <a:r>
              <a:rPr lang="en-US" baseline="0" dirty="0"/>
              <a:t> Spend on </a:t>
            </a:r>
            <a:r>
              <a:rPr lang="en-US" dirty="0"/>
              <a:t>Prebiotics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405916558907761"/>
          <c:y val="0.14172829958755168"/>
          <c:w val="0.62071477870419589"/>
          <c:h val="0.651432272096536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Prebiotics Users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It's in one of my other supplements</c:v>
                </c:pt>
                <c:pt idx="1">
                  <c:v>$50 or more</c:v>
                </c:pt>
                <c:pt idx="2">
                  <c:v>$30 to $49</c:v>
                </c:pt>
                <c:pt idx="3">
                  <c:v>$20 to $29</c:v>
                </c:pt>
                <c:pt idx="4">
                  <c:v>$10 to $19</c:v>
                </c:pt>
                <c:pt idx="5">
                  <c:v>Less than $10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9.1666670000000006E-2</c:v>
                </c:pt>
                <c:pt idx="1">
                  <c:v>4.7222220000000002E-2</c:v>
                </c:pt>
                <c:pt idx="2">
                  <c:v>0.10833333000000001</c:v>
                </c:pt>
                <c:pt idx="3">
                  <c:v>0.18333332999999999</c:v>
                </c:pt>
                <c:pt idx="4">
                  <c:v>0.24722221999999999</c:v>
                </c:pt>
                <c:pt idx="5">
                  <c:v>0.32222222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E-4C02-8417-A865486DB1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Probiotics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It's in one of my other supplements</c:v>
                </c:pt>
                <c:pt idx="1">
                  <c:v>$50 or more</c:v>
                </c:pt>
                <c:pt idx="2">
                  <c:v>$30 to $49</c:v>
                </c:pt>
                <c:pt idx="3">
                  <c:v>$20 to $29</c:v>
                </c:pt>
                <c:pt idx="4">
                  <c:v>$10 to $19</c:v>
                </c:pt>
                <c:pt idx="5">
                  <c:v>Less than $10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0.10891089</c:v>
                </c:pt>
                <c:pt idx="1">
                  <c:v>1.980198E-2</c:v>
                </c:pt>
                <c:pt idx="2">
                  <c:v>9.9009899999999998E-2</c:v>
                </c:pt>
                <c:pt idx="3">
                  <c:v>0.14851485</c:v>
                </c:pt>
                <c:pt idx="4">
                  <c:v>0.24752474999999999</c:v>
                </c:pt>
                <c:pt idx="5">
                  <c:v>0.37623761999999999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E-4C02-8417-A865486DB1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Prebiotics Users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It's in one of my other supplements</c:v>
                </c:pt>
                <c:pt idx="1">
                  <c:v>$50 or more</c:v>
                </c:pt>
                <c:pt idx="2">
                  <c:v>$30 to $49</c:v>
                </c:pt>
                <c:pt idx="3">
                  <c:v>$20 to $29</c:v>
                </c:pt>
                <c:pt idx="4">
                  <c:v>$10 to $19</c:v>
                </c:pt>
                <c:pt idx="5">
                  <c:v>Less than $10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3.8461540000000002E-2</c:v>
                </c:pt>
                <c:pt idx="1">
                  <c:v>0.1</c:v>
                </c:pt>
                <c:pt idx="2">
                  <c:v>0.14615385</c:v>
                </c:pt>
                <c:pt idx="3">
                  <c:v>0.26923077000000001</c:v>
                </c:pt>
                <c:pt idx="4">
                  <c:v>0.27692307999999999</c:v>
                </c:pt>
                <c:pt idx="5">
                  <c:v>0.16923077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DE-4C02-8417-A865486DB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61419402949552"/>
          <c:y val="0.89856200552565679"/>
          <c:w val="0.6769268482305062"/>
          <c:h val="5.2777559454126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Perceived</a:t>
            </a:r>
            <a:r>
              <a:rPr lang="en-US" baseline="0" dirty="0"/>
              <a:t> Effectiveness of </a:t>
            </a:r>
            <a:r>
              <a:rPr lang="en-US" dirty="0"/>
              <a:t>Prebiotics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070525889903454"/>
          <c:y val="0.14172829958755168"/>
          <c:w val="0.53406868539423891"/>
          <c:h val="0.666025484575089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 Who've Heard of It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 don't know</c:v>
                </c:pt>
                <c:pt idx="1">
                  <c:v>I know it's not effective - I'm a non-believer</c:v>
                </c:pt>
                <c:pt idx="2">
                  <c:v>I think it might not be effective, I haven't experienced benefits</c:v>
                </c:pt>
                <c:pt idx="3">
                  <c:v>I've heard good &amp; bad - I'm not sure</c:v>
                </c:pt>
                <c:pt idx="4">
                  <c:v>I trust that it is effective, but I haven't experienced benefits</c:v>
                </c:pt>
                <c:pt idx="5">
                  <c:v>I've experienced its benefits - I'm a believer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0.21712159</c:v>
                </c:pt>
                <c:pt idx="1">
                  <c:v>1.985112E-2</c:v>
                </c:pt>
                <c:pt idx="2">
                  <c:v>0.10297766999999999</c:v>
                </c:pt>
                <c:pt idx="3">
                  <c:v>0.19106699999999999</c:v>
                </c:pt>
                <c:pt idx="4">
                  <c:v>0.2853598</c:v>
                </c:pt>
                <c:pt idx="5">
                  <c:v>0.18362282999999999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5-4B97-8F7F-01F37E7C49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Probiotics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 don't know</c:v>
                </c:pt>
                <c:pt idx="1">
                  <c:v>I know it's not effective - I'm a non-believer</c:v>
                </c:pt>
                <c:pt idx="2">
                  <c:v>I think it might not be effective, I haven't experienced benefits</c:v>
                </c:pt>
                <c:pt idx="3">
                  <c:v>I've heard good &amp; bad - I'm not sure</c:v>
                </c:pt>
                <c:pt idx="4">
                  <c:v>I trust that it is effective, but I haven't experienced benefits</c:v>
                </c:pt>
                <c:pt idx="5">
                  <c:v>I've experienced its benefits - I'm a believer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2.9702969999999999E-2</c:v>
                </c:pt>
                <c:pt idx="1">
                  <c:v>3.4653469999999999E-2</c:v>
                </c:pt>
                <c:pt idx="2">
                  <c:v>8.910891E-2</c:v>
                </c:pt>
                <c:pt idx="3">
                  <c:v>0.20792078999999999</c:v>
                </c:pt>
                <c:pt idx="4">
                  <c:v>0.38118812000000002</c:v>
                </c:pt>
                <c:pt idx="5">
                  <c:v>0.25742574000000001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E5-4B97-8F7F-01F37E7C49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Prebiotics Users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 don't know</c:v>
                </c:pt>
                <c:pt idx="1">
                  <c:v>I know it's not effective - I'm a non-believer</c:v>
                </c:pt>
                <c:pt idx="2">
                  <c:v>I think it might not be effective, I haven't experienced benefits</c:v>
                </c:pt>
                <c:pt idx="3">
                  <c:v>I've heard good &amp; bad - I'm not sure</c:v>
                </c:pt>
                <c:pt idx="4">
                  <c:v>I trust that it is effective, but I haven't experienced benefits</c:v>
                </c:pt>
                <c:pt idx="5">
                  <c:v>I've experienced its benefits - I'm a believer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</c:v>
                </c:pt>
                <c:pt idx="1">
                  <c:v>1.538462E-2</c:v>
                </c:pt>
                <c:pt idx="2">
                  <c:v>6.9230769999999997E-2</c:v>
                </c:pt>
                <c:pt idx="3">
                  <c:v>0.1</c:v>
                </c:pt>
                <c:pt idx="4">
                  <c:v>0.25384614999999999</c:v>
                </c:pt>
                <c:pt idx="5">
                  <c:v>0.56153845999999996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E5-4B97-8F7F-01F37E7C4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727693906531369E-2"/>
          <c:y val="0.89856200552565679"/>
          <c:w val="0.9"/>
          <c:h val="5.2777559454126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Benefits of Prebiotics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450992836346616"/>
          <c:y val="0.14172829958755168"/>
          <c:w val="0.56026401592980735"/>
          <c:h val="0.64112251593550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What Heard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I'm not familiar with the benefits</c:v>
                </c:pt>
                <c:pt idx="1">
                  <c:v>Other</c:v>
                </c:pt>
                <c:pt idx="2">
                  <c:v>Because it's in another supplement I take</c:v>
                </c:pt>
                <c:pt idx="3">
                  <c:v>To complement the probiotic I take</c:v>
                </c:pt>
                <c:pt idx="4">
                  <c:v>Brain health/mental acuity</c:v>
                </c:pt>
                <c:pt idx="5">
                  <c:v>Athletic performance</c:v>
                </c:pt>
                <c:pt idx="6">
                  <c:v>My doctor recommended it</c:v>
                </c:pt>
                <c:pt idx="7">
                  <c:v>Heart/cardiovascular health</c:v>
                </c:pt>
                <c:pt idx="8">
                  <c:v>Inflammation/autoimmune</c:v>
                </c:pt>
                <c:pt idx="9">
                  <c:v>Bone health</c:v>
                </c:pt>
                <c:pt idx="10">
                  <c:v>Regularity</c:v>
                </c:pt>
                <c:pt idx="11">
                  <c:v>Stress/mood</c:v>
                </c:pt>
                <c:pt idx="12">
                  <c:v>Source of fiber</c:v>
                </c:pt>
                <c:pt idx="13">
                  <c:v>Antioxidant properties</c:v>
                </c:pt>
                <c:pt idx="14">
                  <c:v>Immunity function</c:v>
                </c:pt>
                <c:pt idx="15">
                  <c:v>Gut health/digestion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0.51578946999999997</c:v>
                </c:pt>
                <c:pt idx="1">
                  <c:v>4.2105300000000014E-3</c:v>
                </c:pt>
                <c:pt idx="3">
                  <c:v>0.11368420999999999</c:v>
                </c:pt>
                <c:pt idx="4">
                  <c:v>5.052632E-2</c:v>
                </c:pt>
                <c:pt idx="5">
                  <c:v>2.526316E-2</c:v>
                </c:pt>
                <c:pt idx="7">
                  <c:v>4.842105E-2</c:v>
                </c:pt>
                <c:pt idx="8">
                  <c:v>8.2105259999999999E-2</c:v>
                </c:pt>
                <c:pt idx="9">
                  <c:v>4.4210529999999998E-2</c:v>
                </c:pt>
                <c:pt idx="10">
                  <c:v>0.14947368</c:v>
                </c:pt>
                <c:pt idx="11">
                  <c:v>5.052632E-2</c:v>
                </c:pt>
                <c:pt idx="12">
                  <c:v>7.7894740000000004E-2</c:v>
                </c:pt>
                <c:pt idx="13">
                  <c:v>6.9473679999999996E-2</c:v>
                </c:pt>
                <c:pt idx="14">
                  <c:v>0.11578947000000001</c:v>
                </c:pt>
                <c:pt idx="15">
                  <c:v>0.31368421000000002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5-443E-BF7A-EF870A7E9E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Why Taking - Irregular User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I'm not familiar with the benefits</c:v>
                </c:pt>
                <c:pt idx="1">
                  <c:v>Other</c:v>
                </c:pt>
                <c:pt idx="2">
                  <c:v>Because it's in another supplement I take</c:v>
                </c:pt>
                <c:pt idx="3">
                  <c:v>To complement the probiotic I take</c:v>
                </c:pt>
                <c:pt idx="4">
                  <c:v>Brain health/mental acuity</c:v>
                </c:pt>
                <c:pt idx="5">
                  <c:v>Athletic performance</c:v>
                </c:pt>
                <c:pt idx="6">
                  <c:v>My doctor recommended it</c:v>
                </c:pt>
                <c:pt idx="7">
                  <c:v>Heart/cardiovascular health</c:v>
                </c:pt>
                <c:pt idx="8">
                  <c:v>Inflammation/autoimmune</c:v>
                </c:pt>
                <c:pt idx="9">
                  <c:v>Bone health</c:v>
                </c:pt>
                <c:pt idx="10">
                  <c:v>Regularity</c:v>
                </c:pt>
                <c:pt idx="11">
                  <c:v>Stress/mood</c:v>
                </c:pt>
                <c:pt idx="12">
                  <c:v>Source of fiber</c:v>
                </c:pt>
                <c:pt idx="13">
                  <c:v>Antioxidant properties</c:v>
                </c:pt>
                <c:pt idx="14">
                  <c:v>Immunity function</c:v>
                </c:pt>
                <c:pt idx="15">
                  <c:v>Gut health/digestion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6"/>
                <c:pt idx="0">
                  <c:v>1.485149E-2</c:v>
                </c:pt>
                <c:pt idx="1">
                  <c:v>1.485149E-2</c:v>
                </c:pt>
                <c:pt idx="2">
                  <c:v>8.910891E-2</c:v>
                </c:pt>
                <c:pt idx="3">
                  <c:v>0.12871287000000001</c:v>
                </c:pt>
                <c:pt idx="4">
                  <c:v>0.14356436</c:v>
                </c:pt>
                <c:pt idx="5">
                  <c:v>0.10396039999999999</c:v>
                </c:pt>
                <c:pt idx="6">
                  <c:v>0.18316832</c:v>
                </c:pt>
                <c:pt idx="7">
                  <c:v>0.10891089</c:v>
                </c:pt>
                <c:pt idx="8">
                  <c:v>8.910891E-2</c:v>
                </c:pt>
                <c:pt idx="9">
                  <c:v>0.15841584</c:v>
                </c:pt>
                <c:pt idx="10">
                  <c:v>0.20297029999999999</c:v>
                </c:pt>
                <c:pt idx="11">
                  <c:v>0.15346535</c:v>
                </c:pt>
                <c:pt idx="12">
                  <c:v>0.13861386000000001</c:v>
                </c:pt>
                <c:pt idx="13">
                  <c:v>0.15841584</c:v>
                </c:pt>
                <c:pt idx="14">
                  <c:v>0.17821782</c:v>
                </c:pt>
                <c:pt idx="15">
                  <c:v>0.35643564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5-443E-BF7A-EF870A7E9E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Why Taking - Regular User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I'm not familiar with the benefits</c:v>
                </c:pt>
                <c:pt idx="1">
                  <c:v>Other</c:v>
                </c:pt>
                <c:pt idx="2">
                  <c:v>Because it's in another supplement I take</c:v>
                </c:pt>
                <c:pt idx="3">
                  <c:v>To complement the probiotic I take</c:v>
                </c:pt>
                <c:pt idx="4">
                  <c:v>Brain health/mental acuity</c:v>
                </c:pt>
                <c:pt idx="5">
                  <c:v>Athletic performance</c:v>
                </c:pt>
                <c:pt idx="6">
                  <c:v>My doctor recommended it</c:v>
                </c:pt>
                <c:pt idx="7">
                  <c:v>Heart/cardiovascular health</c:v>
                </c:pt>
                <c:pt idx="8">
                  <c:v>Inflammation/autoimmune</c:v>
                </c:pt>
                <c:pt idx="9">
                  <c:v>Bone health</c:v>
                </c:pt>
                <c:pt idx="10">
                  <c:v>Regularity</c:v>
                </c:pt>
                <c:pt idx="11">
                  <c:v>Stress/mood</c:v>
                </c:pt>
                <c:pt idx="12">
                  <c:v>Source of fiber</c:v>
                </c:pt>
                <c:pt idx="13">
                  <c:v>Antioxidant properties</c:v>
                </c:pt>
                <c:pt idx="14">
                  <c:v>Immunity function</c:v>
                </c:pt>
                <c:pt idx="15">
                  <c:v>Gut health/digestion</c:v>
                </c:pt>
              </c:strCache>
            </c:strRef>
          </c:cat>
          <c:val>
            <c:numRef>
              <c:f>Sheet1!$D$2:$D$17</c:f>
              <c:numCache>
                <c:formatCode>0%</c:formatCode>
                <c:ptCount val="16"/>
                <c:pt idx="0">
                  <c:v>7.6923099999999999E-3</c:v>
                </c:pt>
                <c:pt idx="1">
                  <c:v>7.6923099999999999E-3</c:v>
                </c:pt>
                <c:pt idx="2">
                  <c:v>0.1</c:v>
                </c:pt>
                <c:pt idx="3">
                  <c:v>0.16923077</c:v>
                </c:pt>
                <c:pt idx="4">
                  <c:v>0.18461538</c:v>
                </c:pt>
                <c:pt idx="5">
                  <c:v>0.18461538</c:v>
                </c:pt>
                <c:pt idx="6">
                  <c:v>0.19230769</c:v>
                </c:pt>
                <c:pt idx="7">
                  <c:v>0.19230769</c:v>
                </c:pt>
                <c:pt idx="8">
                  <c:v>0.20769230999999999</c:v>
                </c:pt>
                <c:pt idx="9">
                  <c:v>0.21538462</c:v>
                </c:pt>
                <c:pt idx="10">
                  <c:v>0.22307692000000001</c:v>
                </c:pt>
                <c:pt idx="11">
                  <c:v>0.22307692000000001</c:v>
                </c:pt>
                <c:pt idx="12">
                  <c:v>0.22307692000000001</c:v>
                </c:pt>
                <c:pt idx="13">
                  <c:v>0.25384614999999999</c:v>
                </c:pt>
                <c:pt idx="14">
                  <c:v>0.27692307999999999</c:v>
                </c:pt>
                <c:pt idx="15">
                  <c:v>0.42307692000000002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5-443E-BF7A-EF870A7E9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  <c:max val="0.60000000000000009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41697968955617"/>
          <c:y val="0.86426794759723968"/>
          <c:w val="0.8274590846707337"/>
          <c:h val="6.821123922009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Health Issues in Last Year</a:t>
            </a:r>
          </a:p>
        </c:rich>
      </c:tx>
      <c:layout>
        <c:manualLayout>
          <c:xMode val="edge"/>
          <c:yMode val="edge"/>
          <c:x val="0.30991548089213866"/>
          <c:y val="5.3927317016899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652493242952514"/>
          <c:y val="0.13577591863517061"/>
          <c:w val="0.50087706239117635"/>
          <c:h val="0.73338442069741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None of the above</c:v>
                </c:pt>
                <c:pt idx="1">
                  <c:v>Pregnancy</c:v>
                </c:pt>
                <c:pt idx="2">
                  <c:v>Cancer</c:v>
                </c:pt>
                <c:pt idx="3">
                  <c:v>Osteoporosis</c:v>
                </c:pt>
                <c:pt idx="4">
                  <c:v>Heart/cardiovascular problem</c:v>
                </c:pt>
                <c:pt idx="5">
                  <c:v>Frequent cold/flu/immunity issues</c:v>
                </c:pt>
                <c:pt idx="6">
                  <c:v>Perimenopause/Menopause</c:v>
                </c:pt>
                <c:pt idx="7">
                  <c:v>Lack of mental acuity, cognition or focus</c:v>
                </c:pt>
                <c:pt idx="8">
                  <c:v>Poor/declining vision</c:v>
                </c:pt>
                <c:pt idx="9">
                  <c:v>Dermatological condition</c:v>
                </c:pt>
                <c:pt idx="10">
                  <c:v>Diabetes</c:v>
                </c:pt>
                <c:pt idx="11">
                  <c:v>Digestive complaints</c:v>
                </c:pt>
                <c:pt idx="12">
                  <c:v>Depression</c:v>
                </c:pt>
                <c:pt idx="13">
                  <c:v>Insomnia/Sleep problems</c:v>
                </c:pt>
                <c:pt idx="14">
                  <c:v>Overweight/Obese</c:v>
                </c:pt>
                <c:pt idx="15">
                  <c:v>Lack of energy</c:v>
                </c:pt>
                <c:pt idx="16">
                  <c:v>High cholesterol</c:v>
                </c:pt>
                <c:pt idx="17">
                  <c:v>High blood pressure</c:v>
                </c:pt>
                <c:pt idx="18">
                  <c:v>Joint or other pain</c:v>
                </c:pt>
                <c:pt idx="19">
                  <c:v>Anxiety or stress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0.19223108</c:v>
                </c:pt>
                <c:pt idx="1">
                  <c:v>2.49004E-2</c:v>
                </c:pt>
                <c:pt idx="2">
                  <c:v>2.2908370000000001E-2</c:v>
                </c:pt>
                <c:pt idx="3">
                  <c:v>3.4860559999999999E-2</c:v>
                </c:pt>
                <c:pt idx="4">
                  <c:v>4.581673E-2</c:v>
                </c:pt>
                <c:pt idx="5">
                  <c:v>5.7768920000000001E-2</c:v>
                </c:pt>
                <c:pt idx="6">
                  <c:v>5.2788839999999997E-2</c:v>
                </c:pt>
                <c:pt idx="7">
                  <c:v>7.6693230000000001E-2</c:v>
                </c:pt>
                <c:pt idx="8">
                  <c:v>7.9681269999999998E-2</c:v>
                </c:pt>
                <c:pt idx="9">
                  <c:v>7.5697210000000001E-2</c:v>
                </c:pt>
                <c:pt idx="10">
                  <c:v>0.10657371</c:v>
                </c:pt>
                <c:pt idx="11">
                  <c:v>0.12649402000000001</c:v>
                </c:pt>
                <c:pt idx="12">
                  <c:v>0.20119522000000001</c:v>
                </c:pt>
                <c:pt idx="13">
                  <c:v>0.21414343</c:v>
                </c:pt>
                <c:pt idx="14">
                  <c:v>0.21713146999999999</c:v>
                </c:pt>
                <c:pt idx="15">
                  <c:v>0.23605577999999999</c:v>
                </c:pt>
                <c:pt idx="16">
                  <c:v>0.24103585999999999</c:v>
                </c:pt>
                <c:pt idx="17">
                  <c:v>0.25896414000000001</c:v>
                </c:pt>
                <c:pt idx="18">
                  <c:v>0.25199202999999998</c:v>
                </c:pt>
                <c:pt idx="19">
                  <c:v>0.30079681000000003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E-42D7-8AC1-D20A32A2D8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Supplement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None of the above</c:v>
                </c:pt>
                <c:pt idx="1">
                  <c:v>Pregnancy</c:v>
                </c:pt>
                <c:pt idx="2">
                  <c:v>Cancer</c:v>
                </c:pt>
                <c:pt idx="3">
                  <c:v>Osteoporosis</c:v>
                </c:pt>
                <c:pt idx="4">
                  <c:v>Heart/cardiovascular problem</c:v>
                </c:pt>
                <c:pt idx="5">
                  <c:v>Frequent cold/flu/immunity issues</c:v>
                </c:pt>
                <c:pt idx="6">
                  <c:v>Perimenopause/Menopause</c:v>
                </c:pt>
                <c:pt idx="7">
                  <c:v>Lack of mental acuity, cognition or focus</c:v>
                </c:pt>
                <c:pt idx="8">
                  <c:v>Poor/declining vision</c:v>
                </c:pt>
                <c:pt idx="9">
                  <c:v>Dermatological condition</c:v>
                </c:pt>
                <c:pt idx="10">
                  <c:v>Diabetes</c:v>
                </c:pt>
                <c:pt idx="11">
                  <c:v>Digestive complaints</c:v>
                </c:pt>
                <c:pt idx="12">
                  <c:v>Depression</c:v>
                </c:pt>
                <c:pt idx="13">
                  <c:v>Insomnia/Sleep problems</c:v>
                </c:pt>
                <c:pt idx="14">
                  <c:v>Overweight/Obese</c:v>
                </c:pt>
                <c:pt idx="15">
                  <c:v>Lack of energy</c:v>
                </c:pt>
                <c:pt idx="16">
                  <c:v>High cholesterol</c:v>
                </c:pt>
                <c:pt idx="17">
                  <c:v>High blood pressure</c:v>
                </c:pt>
                <c:pt idx="18">
                  <c:v>Joint or other pain</c:v>
                </c:pt>
                <c:pt idx="19">
                  <c:v>Anxiety or stress</c:v>
                </c:pt>
              </c:strCache>
            </c:strRef>
          </c:cat>
          <c:val>
            <c:numRef>
              <c:f>Sheet1!$C$2:$C$21</c:f>
              <c:numCache>
                <c:formatCode>0%</c:formatCode>
                <c:ptCount val="20"/>
                <c:pt idx="0">
                  <c:v>0.21890546999999999</c:v>
                </c:pt>
                <c:pt idx="1">
                  <c:v>2.4875620000000001E-2</c:v>
                </c:pt>
                <c:pt idx="2">
                  <c:v>9.9502500000000008E-3</c:v>
                </c:pt>
                <c:pt idx="3">
                  <c:v>2.9850749999999999E-2</c:v>
                </c:pt>
                <c:pt idx="4">
                  <c:v>4.4776120000000003E-2</c:v>
                </c:pt>
                <c:pt idx="5">
                  <c:v>5.9701490000000003E-2</c:v>
                </c:pt>
                <c:pt idx="6">
                  <c:v>9.9502500000000008E-3</c:v>
                </c:pt>
                <c:pt idx="7">
                  <c:v>8.4577109999999997E-2</c:v>
                </c:pt>
                <c:pt idx="8">
                  <c:v>9.4527360000000005E-2</c:v>
                </c:pt>
                <c:pt idx="9">
                  <c:v>5.9701490000000003E-2</c:v>
                </c:pt>
                <c:pt idx="10">
                  <c:v>7.4626869999999998E-2</c:v>
                </c:pt>
                <c:pt idx="11">
                  <c:v>8.9552239999999991E-2</c:v>
                </c:pt>
                <c:pt idx="12">
                  <c:v>0.22885572000000001</c:v>
                </c:pt>
                <c:pt idx="13">
                  <c:v>0.18905473</c:v>
                </c:pt>
                <c:pt idx="14">
                  <c:v>0.13432836000000001</c:v>
                </c:pt>
                <c:pt idx="15">
                  <c:v>0.22388060000000001</c:v>
                </c:pt>
                <c:pt idx="16">
                  <c:v>0.15422886</c:v>
                </c:pt>
                <c:pt idx="17">
                  <c:v>0.21393034999999999</c:v>
                </c:pt>
                <c:pt idx="18">
                  <c:v>0.17412934999999999</c:v>
                </c:pt>
                <c:pt idx="19">
                  <c:v>0.32835820999999998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E-42D7-8AC1-D20A32A2D8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Supplement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None of the above</c:v>
                </c:pt>
                <c:pt idx="1">
                  <c:v>Pregnancy</c:v>
                </c:pt>
                <c:pt idx="2">
                  <c:v>Cancer</c:v>
                </c:pt>
                <c:pt idx="3">
                  <c:v>Osteoporosis</c:v>
                </c:pt>
                <c:pt idx="4">
                  <c:v>Heart/cardiovascular problem</c:v>
                </c:pt>
                <c:pt idx="5">
                  <c:v>Frequent cold/flu/immunity issues</c:v>
                </c:pt>
                <c:pt idx="6">
                  <c:v>Perimenopause/Menopause</c:v>
                </c:pt>
                <c:pt idx="7">
                  <c:v>Lack of mental acuity, cognition or focus</c:v>
                </c:pt>
                <c:pt idx="8">
                  <c:v>Poor/declining vision</c:v>
                </c:pt>
                <c:pt idx="9">
                  <c:v>Dermatological condition</c:v>
                </c:pt>
                <c:pt idx="10">
                  <c:v>Diabetes</c:v>
                </c:pt>
                <c:pt idx="11">
                  <c:v>Digestive complaints</c:v>
                </c:pt>
                <c:pt idx="12">
                  <c:v>Depression</c:v>
                </c:pt>
                <c:pt idx="13">
                  <c:v>Insomnia/Sleep problems</c:v>
                </c:pt>
                <c:pt idx="14">
                  <c:v>Overweight/Obese</c:v>
                </c:pt>
                <c:pt idx="15">
                  <c:v>Lack of energy</c:v>
                </c:pt>
                <c:pt idx="16">
                  <c:v>High cholesterol</c:v>
                </c:pt>
                <c:pt idx="17">
                  <c:v>High blood pressure</c:v>
                </c:pt>
                <c:pt idx="18">
                  <c:v>Joint or other pain</c:v>
                </c:pt>
                <c:pt idx="19">
                  <c:v>Anxiety or stress</c:v>
                </c:pt>
              </c:strCache>
            </c:strRef>
          </c:cat>
          <c:val>
            <c:numRef>
              <c:f>Sheet1!$D$2:$D$21</c:f>
              <c:numCache>
                <c:formatCode>0%</c:formatCode>
                <c:ptCount val="20"/>
                <c:pt idx="0">
                  <c:v>0.18555416999999999</c:v>
                </c:pt>
                <c:pt idx="1">
                  <c:v>2.4906600000000001E-2</c:v>
                </c:pt>
                <c:pt idx="2">
                  <c:v>2.615193E-2</c:v>
                </c:pt>
                <c:pt idx="3">
                  <c:v>3.6114569999999999E-2</c:v>
                </c:pt>
                <c:pt idx="4">
                  <c:v>4.607721E-2</c:v>
                </c:pt>
                <c:pt idx="5">
                  <c:v>5.7285179999999998E-2</c:v>
                </c:pt>
                <c:pt idx="6">
                  <c:v>6.3511829999999991E-2</c:v>
                </c:pt>
                <c:pt idx="7">
                  <c:v>7.4719800000000003E-2</c:v>
                </c:pt>
                <c:pt idx="8">
                  <c:v>7.5965129999999992E-2</c:v>
                </c:pt>
                <c:pt idx="9">
                  <c:v>7.970112E-2</c:v>
                </c:pt>
                <c:pt idx="10">
                  <c:v>0.11457036</c:v>
                </c:pt>
                <c:pt idx="11">
                  <c:v>0.13574096999999999</c:v>
                </c:pt>
                <c:pt idx="12">
                  <c:v>0.19427148</c:v>
                </c:pt>
                <c:pt idx="13">
                  <c:v>0.22042340999999999</c:v>
                </c:pt>
                <c:pt idx="14">
                  <c:v>0.23785803</c:v>
                </c:pt>
                <c:pt idx="15">
                  <c:v>0.23910335999999999</c:v>
                </c:pt>
                <c:pt idx="16">
                  <c:v>0.26276463</c:v>
                </c:pt>
                <c:pt idx="17">
                  <c:v>0.27023660999999999</c:v>
                </c:pt>
                <c:pt idx="18">
                  <c:v>0.27148193999999998</c:v>
                </c:pt>
                <c:pt idx="19">
                  <c:v>0.29389788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E-42D7-8AC1-D20A32A2D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  <c:max val="0.30000000000000004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4014052980447"/>
          <c:y val="0.33349107715521309"/>
          <c:w val="0.20659859470195532"/>
          <c:h val="0.39434071158076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Prebiotics Key Characteristics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2436992729530529"/>
          <c:y val="0.14172829958755168"/>
          <c:w val="0.43040397323662954"/>
          <c:h val="0.70362251593550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Prebiotics Users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None of the above</c:v>
                </c:pt>
                <c:pt idx="1">
                  <c:v>Other</c:v>
                </c:pt>
                <c:pt idx="2">
                  <c:v>Look that it is labelled as a synbiotic</c:v>
                </c:pt>
                <c:pt idx="3">
                  <c:v>Look for resistant starch</c:v>
                </c:pt>
                <c:pt idx="4">
                  <c:v>Look for inulin, FOS, GOS, XOS or other specific prebiotics</c:v>
                </c:pt>
                <c:pt idx="5">
                  <c:v>Look for specific activity or action on gut microbiota</c:v>
                </c:pt>
                <c:pt idx="6">
                  <c:v>Look that it has at least 10% of the recommended daily intake (RDI) of dietary fiber (2.5g)</c:v>
                </c:pt>
                <c:pt idx="7">
                  <c:v>Look for fiber</c:v>
                </c:pt>
                <c:pt idx="8">
                  <c:v>Look for a probiotic/prebiotic combination</c:v>
                </c:pt>
                <c:pt idx="9">
                  <c:v>Look that it is labelled as a prebiotic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6.6265060000000001E-2</c:v>
                </c:pt>
                <c:pt idx="1">
                  <c:v>1.8072290000000001E-2</c:v>
                </c:pt>
                <c:pt idx="2">
                  <c:v>0.13554216999999999</c:v>
                </c:pt>
                <c:pt idx="3">
                  <c:v>0.12951807000000001</c:v>
                </c:pt>
                <c:pt idx="4">
                  <c:v>0.18072289</c:v>
                </c:pt>
                <c:pt idx="5">
                  <c:v>0.20180723</c:v>
                </c:pt>
                <c:pt idx="6">
                  <c:v>0.23192771000000001</c:v>
                </c:pt>
                <c:pt idx="7">
                  <c:v>0.28915663000000003</c:v>
                </c:pt>
                <c:pt idx="8">
                  <c:v>0.28915663000000003</c:v>
                </c:pt>
                <c:pt idx="9">
                  <c:v>0.44277107999999998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4-44D3-A8E8-61DC1107BE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Prebiotics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None of the above</c:v>
                </c:pt>
                <c:pt idx="1">
                  <c:v>Other</c:v>
                </c:pt>
                <c:pt idx="2">
                  <c:v>Look that it is labelled as a synbiotic</c:v>
                </c:pt>
                <c:pt idx="3">
                  <c:v>Look for resistant starch</c:v>
                </c:pt>
                <c:pt idx="4">
                  <c:v>Look for inulin, FOS, GOS, XOS or other specific prebiotics</c:v>
                </c:pt>
                <c:pt idx="5">
                  <c:v>Look for specific activity or action on gut microbiota</c:v>
                </c:pt>
                <c:pt idx="6">
                  <c:v>Look that it has at least 10% of the recommended daily intake (RDI) of dietary fiber (2.5g)</c:v>
                </c:pt>
                <c:pt idx="7">
                  <c:v>Look for fiber</c:v>
                </c:pt>
                <c:pt idx="8">
                  <c:v>Look for a probiotic/prebiotic combination</c:v>
                </c:pt>
                <c:pt idx="9">
                  <c:v>Look that it is labelled as a prebiotic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9.405941000000001E-2</c:v>
                </c:pt>
                <c:pt idx="1">
                  <c:v>9.9009900000000001E-3</c:v>
                </c:pt>
                <c:pt idx="2">
                  <c:v>0.11386139000000001</c:v>
                </c:pt>
                <c:pt idx="3">
                  <c:v>0.10396039999999999</c:v>
                </c:pt>
                <c:pt idx="4">
                  <c:v>0.15841584</c:v>
                </c:pt>
                <c:pt idx="5">
                  <c:v>0.17821782</c:v>
                </c:pt>
                <c:pt idx="6">
                  <c:v>0.22277227999999999</c:v>
                </c:pt>
                <c:pt idx="7">
                  <c:v>0.26237623999999998</c:v>
                </c:pt>
                <c:pt idx="8">
                  <c:v>0.25247524999999998</c:v>
                </c:pt>
                <c:pt idx="9">
                  <c:v>0.42574256999999999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4-44D3-A8E8-61DC1107BE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Prebiotics Users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None of the above</c:v>
                </c:pt>
                <c:pt idx="1">
                  <c:v>Other</c:v>
                </c:pt>
                <c:pt idx="2">
                  <c:v>Look that it is labelled as a synbiotic</c:v>
                </c:pt>
                <c:pt idx="3">
                  <c:v>Look for resistant starch</c:v>
                </c:pt>
                <c:pt idx="4">
                  <c:v>Look for inulin, FOS, GOS, XOS or other specific prebiotics</c:v>
                </c:pt>
                <c:pt idx="5">
                  <c:v>Look for specific activity or action on gut microbiota</c:v>
                </c:pt>
                <c:pt idx="6">
                  <c:v>Look that it has at least 10% of the recommended daily intake (RDI) of dietary fiber (2.5g)</c:v>
                </c:pt>
                <c:pt idx="7">
                  <c:v>Look for fiber</c:v>
                </c:pt>
                <c:pt idx="8">
                  <c:v>Look for a probiotic/prebiotic combination</c:v>
                </c:pt>
                <c:pt idx="9">
                  <c:v>Look that it is labelled as a prebiotic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2.3076920000000001E-2</c:v>
                </c:pt>
                <c:pt idx="1">
                  <c:v>3.0769230000000002E-2</c:v>
                </c:pt>
                <c:pt idx="2">
                  <c:v>0.16923077</c:v>
                </c:pt>
                <c:pt idx="3">
                  <c:v>0.16923077</c:v>
                </c:pt>
                <c:pt idx="4">
                  <c:v>0.21538462</c:v>
                </c:pt>
                <c:pt idx="5">
                  <c:v>0.23846154</c:v>
                </c:pt>
                <c:pt idx="6">
                  <c:v>0.24615385000000001</c:v>
                </c:pt>
                <c:pt idx="7">
                  <c:v>0.33076923000000003</c:v>
                </c:pt>
                <c:pt idx="8">
                  <c:v>0.34615384999999999</c:v>
                </c:pt>
                <c:pt idx="9">
                  <c:v>0.46923077000000002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4-44D3-A8E8-61DC1107B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086077691719802E-2"/>
          <c:y val="0.91690780839895025"/>
          <c:w val="0.82315593793276143"/>
          <c:h val="6.821123922009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Prebiotics Dosage</a:t>
            </a:r>
            <a:r>
              <a:rPr lang="en-US" baseline="0" dirty="0"/>
              <a:t> Preference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8037333502574"/>
          <c:y val="0.14172829958755168"/>
          <c:w val="0.654970210943016"/>
          <c:h val="0.64112251593550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Prebiotics Users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I don't know</c:v>
                </c:pt>
                <c:pt idx="1">
                  <c:v>More than 1500mg (1.5g)</c:v>
                </c:pt>
                <c:pt idx="2">
                  <c:v>1000mg to 1500 mg (1 to 1.5g)</c:v>
                </c:pt>
                <c:pt idx="3">
                  <c:v>501 mg to 1000mg (1g)</c:v>
                </c:pt>
                <c:pt idx="4">
                  <c:v>251mg to 500mg</c:v>
                </c:pt>
                <c:pt idx="5">
                  <c:v>101mg to 250mg</c:v>
                </c:pt>
                <c:pt idx="6">
                  <c:v>51mg to 100mg</c:v>
                </c:pt>
                <c:pt idx="7">
                  <c:v>Less than 50mg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0.21686747000000001</c:v>
                </c:pt>
                <c:pt idx="1">
                  <c:v>2.7108429999999999E-2</c:v>
                </c:pt>
                <c:pt idx="2">
                  <c:v>4.5180720000000001E-2</c:v>
                </c:pt>
                <c:pt idx="3">
                  <c:v>8.1325299999999989E-2</c:v>
                </c:pt>
                <c:pt idx="4">
                  <c:v>0.10843373000000001</c:v>
                </c:pt>
                <c:pt idx="5">
                  <c:v>0.17469879999999999</c:v>
                </c:pt>
                <c:pt idx="6">
                  <c:v>0.19578313</c:v>
                </c:pt>
                <c:pt idx="7">
                  <c:v>0.15060240999999999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5-42FD-B893-4D68EBD50D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Prebiotics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I don't know</c:v>
                </c:pt>
                <c:pt idx="1">
                  <c:v>More than 1500mg (1.5g)</c:v>
                </c:pt>
                <c:pt idx="2">
                  <c:v>1000mg to 1500 mg (1 to 1.5g)</c:v>
                </c:pt>
                <c:pt idx="3">
                  <c:v>501 mg to 1000mg (1g)</c:v>
                </c:pt>
                <c:pt idx="4">
                  <c:v>251mg to 500mg</c:v>
                </c:pt>
                <c:pt idx="5">
                  <c:v>101mg to 250mg</c:v>
                </c:pt>
                <c:pt idx="6">
                  <c:v>51mg to 100mg</c:v>
                </c:pt>
                <c:pt idx="7">
                  <c:v>Less than 50mg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0.26237623999999998</c:v>
                </c:pt>
                <c:pt idx="1">
                  <c:v>1.485149E-2</c:v>
                </c:pt>
                <c:pt idx="2">
                  <c:v>2.475248E-2</c:v>
                </c:pt>
                <c:pt idx="3">
                  <c:v>5.9405939999999997E-2</c:v>
                </c:pt>
                <c:pt idx="4">
                  <c:v>0.10396039999999999</c:v>
                </c:pt>
                <c:pt idx="5">
                  <c:v>0.14851485</c:v>
                </c:pt>
                <c:pt idx="6">
                  <c:v>0.20792078999999999</c:v>
                </c:pt>
                <c:pt idx="7">
                  <c:v>0.17821782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5-42FD-B893-4D68EBD50D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Prebiotics Users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I don't know</c:v>
                </c:pt>
                <c:pt idx="1">
                  <c:v>More than 1500mg (1.5g)</c:v>
                </c:pt>
                <c:pt idx="2">
                  <c:v>1000mg to 1500 mg (1 to 1.5g)</c:v>
                </c:pt>
                <c:pt idx="3">
                  <c:v>501 mg to 1000mg (1g)</c:v>
                </c:pt>
                <c:pt idx="4">
                  <c:v>251mg to 500mg</c:v>
                </c:pt>
                <c:pt idx="5">
                  <c:v>101mg to 250mg</c:v>
                </c:pt>
                <c:pt idx="6">
                  <c:v>51mg to 100mg</c:v>
                </c:pt>
                <c:pt idx="7">
                  <c:v>Less than 50mg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0.14615385</c:v>
                </c:pt>
                <c:pt idx="1">
                  <c:v>4.6153850000000003E-2</c:v>
                </c:pt>
                <c:pt idx="2">
                  <c:v>7.6923079999999991E-2</c:v>
                </c:pt>
                <c:pt idx="3">
                  <c:v>0.11538461999999999</c:v>
                </c:pt>
                <c:pt idx="4">
                  <c:v>0.11538461999999999</c:v>
                </c:pt>
                <c:pt idx="5">
                  <c:v>0.21538462</c:v>
                </c:pt>
                <c:pt idx="6">
                  <c:v>0.17692308000000001</c:v>
                </c:pt>
                <c:pt idx="7">
                  <c:v>0.10769231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65-42FD-B893-4D68EBD50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858075571386642E-2"/>
          <c:y val="0.91690780839895025"/>
          <c:w val="0.81738395754166893"/>
          <c:h val="6.821123922009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User Characteristics</a:t>
            </a:r>
          </a:p>
        </c:rich>
      </c:tx>
      <c:layout>
        <c:manualLayout>
          <c:xMode val="edge"/>
          <c:yMode val="edge"/>
          <c:x val="0.33535754966499604"/>
          <c:y val="2.75658427518438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511094539598425"/>
          <c:y val="0.14172829958755168"/>
          <c:w val="0.47966299889728925"/>
          <c:h val="0.64112251593550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 use/have used alternative health care providers such as nutritionists, chiropractors, and/or naturopaths to help manage my health</c:v>
                </c:pt>
                <c:pt idx="1">
                  <c:v>I read articles, books or magazines about health and wellness</c:v>
                </c:pt>
                <c:pt idx="2">
                  <c:v>I regularly purchase at least some natural &amp; organic foods</c:v>
                </c:pt>
                <c:pt idx="3">
                  <c:v>I exercise for 30 minutes at least 3 times per week</c:v>
                </c:pt>
                <c:pt idx="4">
                  <c:v>I am proactive about my health and take steps to lower health risks</c:v>
                </c:pt>
                <c:pt idx="5">
                  <c:v>I use/have used vitamins, minerals, herbs or other dietary supplements to help manage my health</c:v>
                </c:pt>
                <c:pt idx="6">
                  <c:v>I believe that eating good food is important to maintaining good health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0.26294821000000002</c:v>
                </c:pt>
                <c:pt idx="1">
                  <c:v>0.48306772999999997</c:v>
                </c:pt>
                <c:pt idx="2">
                  <c:v>0.51792828999999996</c:v>
                </c:pt>
                <c:pt idx="3">
                  <c:v>0.64043824999999999</c:v>
                </c:pt>
                <c:pt idx="4">
                  <c:v>0.64442231000000005</c:v>
                </c:pt>
                <c:pt idx="5">
                  <c:v>0.83067729000000001</c:v>
                </c:pt>
                <c:pt idx="6">
                  <c:v>0.80876493999999999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7-468A-9CA6-8176023333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Prebiotic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 use/have used alternative health care providers such as nutritionists, chiropractors, and/or naturopaths to help manage my health</c:v>
                </c:pt>
                <c:pt idx="1">
                  <c:v>I read articles, books or magazines about health and wellness</c:v>
                </c:pt>
                <c:pt idx="2">
                  <c:v>I regularly purchase at least some natural &amp; organic foods</c:v>
                </c:pt>
                <c:pt idx="3">
                  <c:v>I exercise for 30 minutes at least 3 times per week</c:v>
                </c:pt>
                <c:pt idx="4">
                  <c:v>I am proactive about my health and take steps to lower health risks</c:v>
                </c:pt>
                <c:pt idx="5">
                  <c:v>I use/have used vitamins, minerals, herbs or other dietary supplements to help manage my health</c:v>
                </c:pt>
                <c:pt idx="6">
                  <c:v>I believe that eating good food is important to maintaining good health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0.31683168</c:v>
                </c:pt>
                <c:pt idx="1">
                  <c:v>0.5</c:v>
                </c:pt>
                <c:pt idx="2">
                  <c:v>0.62376238000000006</c:v>
                </c:pt>
                <c:pt idx="3">
                  <c:v>0.68811880999999997</c:v>
                </c:pt>
                <c:pt idx="4">
                  <c:v>0.65841583999999997</c:v>
                </c:pt>
                <c:pt idx="5">
                  <c:v>0.72277227999999993</c:v>
                </c:pt>
                <c:pt idx="6">
                  <c:v>0.71782177999999996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7-468A-9CA6-8176023333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Prebiotic Users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 use/have used alternative health care providers such as nutritionists, chiropractors, and/or naturopaths to help manage my health</c:v>
                </c:pt>
                <c:pt idx="1">
                  <c:v>I read articles, books or magazines about health and wellness</c:v>
                </c:pt>
                <c:pt idx="2">
                  <c:v>I regularly purchase at least some natural &amp; organic foods</c:v>
                </c:pt>
                <c:pt idx="3">
                  <c:v>I exercise for 30 minutes at least 3 times per week</c:v>
                </c:pt>
                <c:pt idx="4">
                  <c:v>I am proactive about my health and take steps to lower health risks</c:v>
                </c:pt>
                <c:pt idx="5">
                  <c:v>I use/have used vitamins, minerals, herbs or other dietary supplements to help manage my health</c:v>
                </c:pt>
                <c:pt idx="6">
                  <c:v>I believe that eating good food is important to maintaining good health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0.43076923</c:v>
                </c:pt>
                <c:pt idx="1">
                  <c:v>0.62307692000000003</c:v>
                </c:pt>
                <c:pt idx="2">
                  <c:v>0.66923077000000009</c:v>
                </c:pt>
                <c:pt idx="3">
                  <c:v>0.67692308000000001</c:v>
                </c:pt>
                <c:pt idx="4">
                  <c:v>0.7076923100000001</c:v>
                </c:pt>
                <c:pt idx="5">
                  <c:v>0.7923076899999999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B7-468A-9CA6-817602333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  <c:max val="1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31441096862026E-3"/>
          <c:y val="0.88780057677069668"/>
          <c:w val="0.9"/>
          <c:h val="6.821123922009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pPr>
            <a:r>
              <a:rPr lang="en-US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C0-4602-8308-F4BDD29931D3}"/>
              </c:ext>
            </c:extLst>
          </c:dPt>
          <c:dPt>
            <c:idx val="1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C0-4602-8308-F4BDD29931D3}"/>
              </c:ext>
            </c:extLst>
          </c:dPt>
          <c:dPt>
            <c:idx val="2"/>
            <c:bubble3D val="0"/>
            <c:spPr>
              <a:solidFill>
                <a:schemeClr val="accent6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C0-4602-8308-F4BDD29931D3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C0-4602-8308-F4BDD29931D3}"/>
              </c:ext>
            </c:extLst>
          </c:dPt>
          <c:dPt>
            <c:idx val="4"/>
            <c:bubble3D val="0"/>
            <c:spPr>
              <a:solidFill>
                <a:schemeClr val="accent6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2C0-4602-8308-F4BDD29931D3}"/>
              </c:ext>
            </c:extLst>
          </c:dPt>
          <c:dPt>
            <c:idx val="5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2C0-4602-8308-F4BDD29931D3}"/>
              </c:ext>
            </c:extLst>
          </c:dPt>
          <c:dPt>
            <c:idx val="6"/>
            <c:bubble3D val="0"/>
            <c:spPr>
              <a:solidFill>
                <a:schemeClr val="accent6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2C0-4602-8308-F4BDD29931D3}"/>
              </c:ext>
            </c:extLst>
          </c:dPt>
          <c:dLbls>
            <c:dLbl>
              <c:idx val="0"/>
              <c:layout>
                <c:manualLayout>
                  <c:x val="1.3354700854700773E-2"/>
                  <c:y val="1.190476190476190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4">
                            <a:lumMod val="25000"/>
                          </a:schemeClr>
                        </a:solidFill>
                        <a:latin typeface="Helvetica" pitchFamily="2" charset="0"/>
                        <a:ea typeface="+mn-ea"/>
                        <a:cs typeface="Arial" panose="020B0604020202020204" pitchFamily="34" charset="0"/>
                      </a:defRPr>
                    </a:pPr>
                    <a:fld id="{1EDC8607-C37E-459E-A395-B33AB6487CFE}" type="CATEGORYNAME">
                      <a:rPr lang="en-US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t>
</a:t>
                    </a:r>
                    <a:fld id="{740B0045-B2B3-4777-B6EF-615BEEE686D6}" type="VALUE">
                      <a:rPr lang="en-US" baseline="0" smtClean="0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25000"/>
                            </a:schemeClr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accent4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C0-4602-8308-F4BDD29931D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4">
                            <a:lumMod val="25000"/>
                          </a:schemeClr>
                        </a:solidFill>
                        <a:latin typeface="Helvetica" pitchFamily="2" charset="0"/>
                        <a:ea typeface="+mn-ea"/>
                        <a:cs typeface="Arial" panose="020B0604020202020204" pitchFamily="34" charset="0"/>
                      </a:defRPr>
                    </a:pPr>
                    <a:fld id="{C8EBA197-6DEC-4D76-ACCC-11B868C81001}" type="CATEGORYNAME">
                      <a:rPr lang="en-US" dirty="0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t>
</a:t>
                    </a:r>
                    <a:fld id="{8DE90A11-5FB4-4E2B-A06D-FF9536A3856F}" type="PERCENTAGE">
                      <a:rPr lang="en-US" baseline="0" dirty="0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4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C0-4602-8308-F4BDD29931D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2C0-4602-8308-F4BDD29931D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2C0-4602-8308-F4BDD29931D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2C0-4602-8308-F4BDD29931D3}"/>
                </c:ext>
              </c:extLst>
            </c:dLbl>
            <c:dLbl>
              <c:idx val="5"/>
              <c:layout>
                <c:manualLayout>
                  <c:x val="-1.3354700854700854E-2"/>
                  <c:y val="2.77777777777777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C0-4602-8308-F4BDD29931D3}"/>
                </c:ext>
              </c:extLst>
            </c:dLbl>
            <c:dLbl>
              <c:idx val="6"/>
              <c:layout>
                <c:manualLayout>
                  <c:x val="3.7838319088319007E-2"/>
                  <c:y val="1.9841269841269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C0-4602-8308-F4BDD2993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4">
                        <a:lumMod val="25000"/>
                      </a:schemeClr>
                    </a:solidFill>
                    <a:latin typeface="Helvetica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Sheet1!$B$63:$B$69</c:f>
              <c:strCache>
                <c:ptCount val="7"/>
                <c:pt idx="0">
                  <c:v>18 to 25</c:v>
                </c:pt>
                <c:pt idx="1">
                  <c:v>26 to 35</c:v>
                </c:pt>
                <c:pt idx="2">
                  <c:v>36 to 45</c:v>
                </c:pt>
                <c:pt idx="3">
                  <c:v>46 to 55</c:v>
                </c:pt>
                <c:pt idx="4">
                  <c:v>56 to 65</c:v>
                </c:pt>
                <c:pt idx="5">
                  <c:v>66 to 74</c:v>
                </c:pt>
                <c:pt idx="6">
                  <c:v>75 or older</c:v>
                </c:pt>
              </c:strCache>
            </c:strRef>
          </c:cat>
          <c:val>
            <c:numRef>
              <c:f>Sheet1!$C$63:$C$69</c:f>
              <c:numCache>
                <c:formatCode>0%</c:formatCode>
                <c:ptCount val="7"/>
                <c:pt idx="0">
                  <c:v>0.09</c:v>
                </c:pt>
                <c:pt idx="1">
                  <c:v>0.19</c:v>
                </c:pt>
                <c:pt idx="2">
                  <c:v>0.22</c:v>
                </c:pt>
                <c:pt idx="3">
                  <c:v>0.2</c:v>
                </c:pt>
                <c:pt idx="4">
                  <c:v>0.2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2C0-4602-8308-F4BDD29931D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Helvetica" pitchFamily="2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top states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B-453C-80E4-F5F9152A3258}"/>
              </c:ext>
            </c:extLst>
          </c:dPt>
          <c:dPt>
            <c:idx val="1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B-453C-80E4-F5F9152A3258}"/>
              </c:ext>
            </c:extLst>
          </c:dPt>
          <c:dPt>
            <c:idx val="2"/>
            <c:bubble3D val="0"/>
            <c:spPr>
              <a:solidFill>
                <a:schemeClr val="accent6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B-453C-80E4-F5F9152A325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B-453C-80E4-F5F9152A3258}"/>
              </c:ext>
            </c:extLst>
          </c:dPt>
          <c:dPt>
            <c:idx val="4"/>
            <c:bubble3D val="0"/>
            <c:spPr>
              <a:solidFill>
                <a:schemeClr val="accent6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B-453C-80E4-F5F9152A3258}"/>
              </c:ext>
            </c:extLst>
          </c:dPt>
          <c:dPt>
            <c:idx val="5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EAB-453C-80E4-F5F9152A3258}"/>
              </c:ext>
            </c:extLst>
          </c:dPt>
          <c:dPt>
            <c:idx val="6"/>
            <c:bubble3D val="0"/>
            <c:spPr>
              <a:solidFill>
                <a:schemeClr val="accent6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EAB-453C-80E4-F5F9152A325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EAB-453C-80E4-F5F9152A32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EAB-453C-80E4-F5F9152A32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EAB-453C-80E4-F5F9152A32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EAB-453C-80E4-F5F9152A3258}"/>
                </c:ext>
              </c:extLst>
            </c:dLbl>
            <c:dLbl>
              <c:idx val="4"/>
              <c:layout>
                <c:manualLayout>
                  <c:x val="7.5312055799710252E-3"/>
                  <c:y val="4.8755362610011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AB-453C-80E4-F5F9152A3258}"/>
                </c:ext>
              </c:extLst>
            </c:dLbl>
            <c:dLbl>
              <c:idx val="5"/>
              <c:layout>
                <c:manualLayout>
                  <c:x val="4.2676831619835764E-2"/>
                  <c:y val="-1.862162476716992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AB-453C-80E4-F5F9152A3258}"/>
                </c:ext>
              </c:extLst>
            </c:dLbl>
            <c:dLbl>
              <c:idx val="6"/>
              <c:layout>
                <c:manualLayout>
                  <c:x val="2.2593616739913076E-2"/>
                  <c:y val="8.1258937683352569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4">
                            <a:lumMod val="25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fld id="{F9F5E837-D277-46DA-86DF-92FB658F5F8E}" type="CATEGORYNAME">
                      <a:rPr lang="en-US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t>
</a:t>
                    </a:r>
                    <a:fld id="{DEBB68F5-BCBE-442B-929D-9C61FB15B3D9}" type="PERCENTAGE">
                      <a:rPr lang="en-US" baseline="0">
                        <a:solidFill>
                          <a:schemeClr val="accent4">
                            <a:lumMod val="2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4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EAB-453C-80E4-F5F9152A3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4">
                        <a:lumMod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Sheet1!$B$145:$B$151</c:f>
              <c:strCache>
                <c:ptCount val="7"/>
                <c:pt idx="0">
                  <c:v>Other</c:v>
                </c:pt>
                <c:pt idx="1">
                  <c:v>California</c:v>
                </c:pt>
                <c:pt idx="2">
                  <c:v>Florida</c:v>
                </c:pt>
                <c:pt idx="3">
                  <c:v>New York</c:v>
                </c:pt>
                <c:pt idx="4">
                  <c:v>Texas</c:v>
                </c:pt>
                <c:pt idx="5">
                  <c:v>Pennsylvania</c:v>
                </c:pt>
                <c:pt idx="6">
                  <c:v>Ohio</c:v>
                </c:pt>
              </c:strCache>
            </c:strRef>
          </c:cat>
          <c:val>
            <c:numRef>
              <c:f>Sheet1!$C$145:$C$151</c:f>
              <c:numCache>
                <c:formatCode>0%</c:formatCode>
                <c:ptCount val="7"/>
                <c:pt idx="0">
                  <c:v>0.56000000000000005</c:v>
                </c:pt>
                <c:pt idx="1">
                  <c:v>0.12</c:v>
                </c:pt>
                <c:pt idx="2">
                  <c:v>0.09</c:v>
                </c:pt>
                <c:pt idx="3">
                  <c:v>0.08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EAB-453C-80E4-F5F9152A325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Geographic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69C8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59-4C36-9058-6D4D5A4B693F}"/>
              </c:ext>
            </c:extLst>
          </c:dPt>
          <c:dPt>
            <c:idx val="1"/>
            <c:bubble3D val="0"/>
            <c:spPr>
              <a:solidFill>
                <a:srgbClr val="6EBEB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59-4C36-9058-6D4D5A4B693F}"/>
              </c:ext>
            </c:extLst>
          </c:dPt>
          <c:dPt>
            <c:idx val="2"/>
            <c:bubble3D val="0"/>
            <c:spPr>
              <a:solidFill>
                <a:srgbClr val="1D3F3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F59-4C36-9058-6D4D5A4B693F}"/>
              </c:ext>
            </c:extLst>
          </c:dPt>
          <c:dPt>
            <c:idx val="3"/>
            <c:bubble3D val="0"/>
            <c:spPr>
              <a:solidFill>
                <a:srgbClr val="BFE3D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F59-4C36-9058-6D4D5A4B693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F59-4C36-9058-6D4D5A4B693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F59-4C36-9058-6D4D5A4B693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F59-4C36-9058-6D4D5A4B693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F59-4C36-9058-6D4D5A4B6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4">
                        <a:lumMod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Sheet1!$B$131:$B$134</c:f>
              <c:strCache>
                <c:ptCount val="4"/>
                <c:pt idx="0">
                  <c:v>Northeast</c:v>
                </c:pt>
                <c:pt idx="1">
                  <c:v>Midwest</c:v>
                </c:pt>
                <c:pt idx="2">
                  <c:v>South</c:v>
                </c:pt>
                <c:pt idx="3">
                  <c:v>West</c:v>
                </c:pt>
              </c:strCache>
            </c:strRef>
          </c:cat>
          <c:val>
            <c:numRef>
              <c:f>Sheet1!$C$131:$C$134</c:f>
              <c:numCache>
                <c:formatCode>0%</c:formatCode>
                <c:ptCount val="4"/>
                <c:pt idx="0">
                  <c:v>0.2</c:v>
                </c:pt>
                <c:pt idx="1">
                  <c:v>0.21</c:v>
                </c:pt>
                <c:pt idx="2">
                  <c:v>0.35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59-4C36-9058-6D4D5A4B693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top states</a:t>
            </a:r>
          </a:p>
        </c:rich>
      </c:tx>
      <c:layout>
        <c:manualLayout>
          <c:xMode val="edge"/>
          <c:yMode val="edge"/>
          <c:x val="0.413394871794871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F685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05-4309-9C3B-A9487B4F29DB}"/>
              </c:ext>
            </c:extLst>
          </c:dPt>
          <c:dPt>
            <c:idx val="1"/>
            <c:bubble3D val="0"/>
            <c:spPr>
              <a:solidFill>
                <a:srgbClr val="61B7A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05-4309-9C3B-A9487B4F29DB}"/>
              </c:ext>
            </c:extLst>
          </c:dPt>
          <c:dPt>
            <c:idx val="2"/>
            <c:bubble3D val="0"/>
            <c:spPr>
              <a:solidFill>
                <a:srgbClr val="9ED2C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05-4309-9C3B-A9487B4F29DB}"/>
              </c:ext>
            </c:extLst>
          </c:dPt>
          <c:dPt>
            <c:idx val="3"/>
            <c:bubble3D val="0"/>
            <c:spPr>
              <a:solidFill>
                <a:srgbClr val="1D3F3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05-4309-9C3B-A9487B4F29DB}"/>
              </c:ext>
            </c:extLst>
          </c:dPt>
          <c:dPt>
            <c:idx val="4"/>
            <c:bubble3D val="0"/>
            <c:spPr>
              <a:solidFill>
                <a:srgbClr val="BFE3D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B05-4309-9C3B-A9487B4F29DB}"/>
              </c:ext>
            </c:extLst>
          </c:dPt>
          <c:dPt>
            <c:idx val="5"/>
            <c:bubble3D val="0"/>
            <c:spPr>
              <a:solidFill>
                <a:srgbClr val="6EBEB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B05-4309-9C3B-A9487B4F29DB}"/>
              </c:ext>
            </c:extLst>
          </c:dPt>
          <c:dPt>
            <c:idx val="6"/>
            <c:bubble3D val="0"/>
            <c:spPr>
              <a:solidFill>
                <a:srgbClr val="469C8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B05-4309-9C3B-A9487B4F29D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B05-4309-9C3B-A9487B4F29D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B05-4309-9C3B-A9487B4F29D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B05-4309-9C3B-A9487B4F29D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B05-4309-9C3B-A9487B4F29D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B05-4309-9C3B-A9487B4F29D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B05-4309-9C3B-A9487B4F29D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25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1B05-4309-9C3B-A9487B4F2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4">
                        <a:lumMod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Sheet1!$B$145:$B$151</c:f>
              <c:strCache>
                <c:ptCount val="7"/>
                <c:pt idx="0">
                  <c:v>Other</c:v>
                </c:pt>
                <c:pt idx="1">
                  <c:v>California</c:v>
                </c:pt>
                <c:pt idx="2">
                  <c:v>Florida</c:v>
                </c:pt>
                <c:pt idx="3">
                  <c:v>New York</c:v>
                </c:pt>
                <c:pt idx="4">
                  <c:v>Texas</c:v>
                </c:pt>
                <c:pt idx="5">
                  <c:v>Pennsylvania</c:v>
                </c:pt>
                <c:pt idx="6">
                  <c:v>Ohio</c:v>
                </c:pt>
              </c:strCache>
            </c:strRef>
          </c:cat>
          <c:val>
            <c:numRef>
              <c:f>Sheet1!$C$145:$C$151</c:f>
              <c:numCache>
                <c:formatCode>0%</c:formatCode>
                <c:ptCount val="7"/>
                <c:pt idx="0">
                  <c:v>0.56000000000000005</c:v>
                </c:pt>
                <c:pt idx="1">
                  <c:v>0.12</c:v>
                </c:pt>
                <c:pt idx="2">
                  <c:v>0.09</c:v>
                </c:pt>
                <c:pt idx="3">
                  <c:v>0.08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05-4309-9C3B-A9487B4F29D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Health Attitudes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511094539598425"/>
          <c:y val="0.14172829958755168"/>
          <c:w val="0.33088355581216805"/>
          <c:h val="0.73338442069741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 use/have used alternative health care providers such as nutritionists, chiropractors, and/or naturopaths to help manage my health</c:v>
                </c:pt>
                <c:pt idx="1">
                  <c:v>I read articles, books or magazines about health and wellness</c:v>
                </c:pt>
                <c:pt idx="2">
                  <c:v>I regularly purchase at least some natural &amp; organic foods</c:v>
                </c:pt>
                <c:pt idx="3">
                  <c:v>I exercise for 30 minutes at least 3 times per week</c:v>
                </c:pt>
                <c:pt idx="4">
                  <c:v>I am proactive about my health and take steps to lower health risks</c:v>
                </c:pt>
                <c:pt idx="5">
                  <c:v>I believe that eating good food is important to maintaining good health</c:v>
                </c:pt>
                <c:pt idx="6">
                  <c:v>I use/have used vitamins, minerals, herbs or other dietary supplements to help manage my health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0.26294821000000002</c:v>
                </c:pt>
                <c:pt idx="1">
                  <c:v>0.48306772999999997</c:v>
                </c:pt>
                <c:pt idx="2">
                  <c:v>0.51792828999999996</c:v>
                </c:pt>
                <c:pt idx="3">
                  <c:v>0.64043824999999999</c:v>
                </c:pt>
                <c:pt idx="4">
                  <c:v>0.64442231000000005</c:v>
                </c:pt>
                <c:pt idx="5">
                  <c:v>0.80876493999999999</c:v>
                </c:pt>
                <c:pt idx="6">
                  <c:v>0.83067729000000001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C-47EE-BA66-FE7A69CE52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Supplement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 use/have used alternative health care providers such as nutritionists, chiropractors, and/or naturopaths to help manage my health</c:v>
                </c:pt>
                <c:pt idx="1">
                  <c:v>I read articles, books or magazines about health and wellness</c:v>
                </c:pt>
                <c:pt idx="2">
                  <c:v>I regularly purchase at least some natural &amp; organic foods</c:v>
                </c:pt>
                <c:pt idx="3">
                  <c:v>I exercise for 30 minutes at least 3 times per week</c:v>
                </c:pt>
                <c:pt idx="4">
                  <c:v>I am proactive about my health and take steps to lower health risks</c:v>
                </c:pt>
                <c:pt idx="5">
                  <c:v>I believe that eating good food is important to maintaining good health</c:v>
                </c:pt>
                <c:pt idx="6">
                  <c:v>I use/have used vitamins, minerals, herbs or other dietary supplements to help manage my health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0.23383085000000001</c:v>
                </c:pt>
                <c:pt idx="1">
                  <c:v>0.44776118999999998</c:v>
                </c:pt>
                <c:pt idx="2">
                  <c:v>0.52238805999999993</c:v>
                </c:pt>
                <c:pt idx="3">
                  <c:v>0.62686566999999993</c:v>
                </c:pt>
                <c:pt idx="4">
                  <c:v>0.51243780999999999</c:v>
                </c:pt>
                <c:pt idx="5">
                  <c:v>0.67164179000000002</c:v>
                </c:pt>
                <c:pt idx="6">
                  <c:v>0.5920398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C-47EE-BA66-FE7A69CE52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Supplement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 use/have used alternative health care providers such as nutritionists, chiropractors, and/or naturopaths to help manage my health</c:v>
                </c:pt>
                <c:pt idx="1">
                  <c:v>I read articles, books or magazines about health and wellness</c:v>
                </c:pt>
                <c:pt idx="2">
                  <c:v>I regularly purchase at least some natural &amp; organic foods</c:v>
                </c:pt>
                <c:pt idx="3">
                  <c:v>I exercise for 30 minutes at least 3 times per week</c:v>
                </c:pt>
                <c:pt idx="4">
                  <c:v>I am proactive about my health and take steps to lower health risks</c:v>
                </c:pt>
                <c:pt idx="5">
                  <c:v>I believe that eating good food is important to maintaining good health</c:v>
                </c:pt>
                <c:pt idx="6">
                  <c:v>I use/have used vitamins, minerals, herbs or other dietary supplements to help manage my health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0.27023660999999999</c:v>
                </c:pt>
                <c:pt idx="1">
                  <c:v>0.49190535000000002</c:v>
                </c:pt>
                <c:pt idx="2">
                  <c:v>0.51681195999999996</c:v>
                </c:pt>
                <c:pt idx="3">
                  <c:v>0.64383561999999994</c:v>
                </c:pt>
                <c:pt idx="4">
                  <c:v>0.67745953000000003</c:v>
                </c:pt>
                <c:pt idx="5">
                  <c:v>0.84308841999999995</c:v>
                </c:pt>
                <c:pt idx="6">
                  <c:v>0.89041095999999997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DC-47EE-BA66-FE7A69CE5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  <c:max val="1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Helvetica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2669114615041"/>
          <c:y val="0.15874946224592865"/>
          <c:w val="0.64709721758595629"/>
          <c:h val="0.70256919882950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who have heard of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Fish Oil </c:v>
                </c:pt>
                <c:pt idx="1">
                  <c:v>Vitamin D</c:v>
                </c:pt>
                <c:pt idx="2">
                  <c:v>Probiotics</c:v>
                </c:pt>
                <c:pt idx="3">
                  <c:v>Collagen</c:v>
                </c:pt>
                <c:pt idx="4">
                  <c:v>Glucosamine</c:v>
                </c:pt>
                <c:pt idx="5">
                  <c:v>Curcumin/Turmeric</c:v>
                </c:pt>
                <c:pt idx="6">
                  <c:v>Vitamin K</c:v>
                </c:pt>
                <c:pt idx="7">
                  <c:v>Prebiotics</c:v>
                </c:pt>
                <c:pt idx="8">
                  <c:v>CoQ10</c:v>
                </c:pt>
                <c:pt idx="9">
                  <c:v>Astaxanthin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0.99</c:v>
                </c:pt>
                <c:pt idx="1">
                  <c:v>0.98</c:v>
                </c:pt>
                <c:pt idx="2">
                  <c:v>0.92</c:v>
                </c:pt>
                <c:pt idx="3">
                  <c:v>0.87</c:v>
                </c:pt>
                <c:pt idx="4">
                  <c:v>0.85</c:v>
                </c:pt>
                <c:pt idx="5">
                  <c:v>0.83</c:v>
                </c:pt>
                <c:pt idx="6">
                  <c:v>0.82</c:v>
                </c:pt>
                <c:pt idx="7">
                  <c:v>0.8</c:v>
                </c:pt>
                <c:pt idx="8">
                  <c:v>0.71</c:v>
                </c:pt>
                <c:pt idx="9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5-40A0-A2C5-4DE205E9E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8052408"/>
        <c:axId val="718045192"/>
      </c:barChart>
      <c:catAx>
        <c:axId val="718052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045192"/>
        <c:crosses val="autoZero"/>
        <c:auto val="1"/>
        <c:lblAlgn val="ctr"/>
        <c:lblOffset val="100"/>
        <c:noMultiLvlLbl val="0"/>
      </c:catAx>
      <c:valAx>
        <c:axId val="71804519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05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Relative Familiarity of Usage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070525889903454"/>
          <c:y val="0.14172829958755168"/>
          <c:w val="0.53406868539423891"/>
          <c:h val="0.654350914592247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Collagen</c:v>
                </c:pt>
                <c:pt idx="1">
                  <c:v>Vitamin K (K2, MK-7)</c:v>
                </c:pt>
                <c:pt idx="2">
                  <c:v>Astaxanthin</c:v>
                </c:pt>
                <c:pt idx="3">
                  <c:v>CoQ10  (ubiquinone/ ubiquinol)</c:v>
                </c:pt>
                <c:pt idx="4">
                  <c:v>Curcumin/Turmeric</c:v>
                </c:pt>
                <c:pt idx="5">
                  <c:v>Prebiotics</c:v>
                </c:pt>
                <c:pt idx="6">
                  <c:v>Glucosamine</c:v>
                </c:pt>
                <c:pt idx="7">
                  <c:v>Probiotics</c:v>
                </c:pt>
                <c:pt idx="8">
                  <c:v>Fish Oil</c:v>
                </c:pt>
                <c:pt idx="9">
                  <c:v>Vitamin D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1.7966101699999999</c:v>
                </c:pt>
                <c:pt idx="1">
                  <c:v>1.6909272400000002</c:v>
                </c:pt>
                <c:pt idx="2">
                  <c:v>0.66500499000000002</c:v>
                </c:pt>
                <c:pt idx="3">
                  <c:v>1.5443669</c:v>
                </c:pt>
                <c:pt idx="4">
                  <c:v>1.8374875099999999</c:v>
                </c:pt>
                <c:pt idx="5">
                  <c:v>1.7686938999999999</c:v>
                </c:pt>
                <c:pt idx="6">
                  <c:v>1.9272183700000001</c:v>
                </c:pt>
                <c:pt idx="7">
                  <c:v>2.44566303</c:v>
                </c:pt>
                <c:pt idx="8">
                  <c:v>2.6550348700000002</c:v>
                </c:pt>
                <c:pt idx="9">
                  <c:v>2.9042871400000001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C-480A-933A-23E0AD22DE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Heard of 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Collagen</c:v>
                </c:pt>
                <c:pt idx="1">
                  <c:v>Vitamin K (K2, MK-7)</c:v>
                </c:pt>
                <c:pt idx="2">
                  <c:v>Astaxanthin</c:v>
                </c:pt>
                <c:pt idx="3">
                  <c:v>CoQ10  (ubiquinone/ ubiquinol)</c:v>
                </c:pt>
                <c:pt idx="4">
                  <c:v>Curcumin/Turmeric</c:v>
                </c:pt>
                <c:pt idx="5">
                  <c:v>Prebiotics</c:v>
                </c:pt>
                <c:pt idx="6">
                  <c:v>Glucosamine</c:v>
                </c:pt>
                <c:pt idx="7">
                  <c:v>Probiotics</c:v>
                </c:pt>
                <c:pt idx="8">
                  <c:v>Fish Oil</c:v>
                </c:pt>
                <c:pt idx="9">
                  <c:v>Vitamin D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2.0760368636703106</c:v>
                </c:pt>
                <c:pt idx="1">
                  <c:v>2.0784313788153597</c:v>
                </c:pt>
                <c:pt idx="2">
                  <c:v>2.0909091223510972</c:v>
                </c:pt>
                <c:pt idx="3">
                  <c:v>2.1755617951609443</c:v>
                </c:pt>
                <c:pt idx="4">
                  <c:v>2.2019115838113161</c:v>
                </c:pt>
                <c:pt idx="5">
                  <c:v>2.2037266944850273</c:v>
                </c:pt>
                <c:pt idx="6">
                  <c:v>2.2608187215590849</c:v>
                </c:pt>
                <c:pt idx="7">
                  <c:v>2.5393374885982727</c:v>
                </c:pt>
                <c:pt idx="8">
                  <c:v>2.689898973381879</c:v>
                </c:pt>
                <c:pt idx="9">
                  <c:v>2.9305835001939204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C-480A-933A-23E0AD22DE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Collagen</c:v>
                </c:pt>
                <c:pt idx="1">
                  <c:v>Vitamin K (K2, MK-7)</c:v>
                </c:pt>
                <c:pt idx="2">
                  <c:v>Astaxanthin</c:v>
                </c:pt>
                <c:pt idx="3">
                  <c:v>CoQ10  (ubiquinone/ ubiquinol)</c:v>
                </c:pt>
                <c:pt idx="4">
                  <c:v>Curcumin/Turmeric</c:v>
                </c:pt>
                <c:pt idx="5">
                  <c:v>Prebiotics</c:v>
                </c:pt>
                <c:pt idx="6">
                  <c:v>Glucosamine</c:v>
                </c:pt>
                <c:pt idx="7">
                  <c:v>Probiotics</c:v>
                </c:pt>
                <c:pt idx="8">
                  <c:v>Fish Oil</c:v>
                </c:pt>
                <c:pt idx="9">
                  <c:v>Vitamin D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3.1333333400000001</c:v>
                </c:pt>
                <c:pt idx="1">
                  <c:v>3.03759399</c:v>
                </c:pt>
                <c:pt idx="2">
                  <c:v>2.8245613900000004</c:v>
                </c:pt>
                <c:pt idx="3">
                  <c:v>3.0410958800000003</c:v>
                </c:pt>
                <c:pt idx="4">
                  <c:v>3.1860465099999997</c:v>
                </c:pt>
                <c:pt idx="5">
                  <c:v>3.05384616</c:v>
                </c:pt>
                <c:pt idx="6">
                  <c:v>3.0804597600000001</c:v>
                </c:pt>
                <c:pt idx="7">
                  <c:v>3.1407407499999995</c:v>
                </c:pt>
                <c:pt idx="8">
                  <c:v>3.1999999899999998</c:v>
                </c:pt>
                <c:pt idx="9">
                  <c:v>3.2689075699999997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5C-480A-933A-23E0AD22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/>
                  <a:t>Average Familiarity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33541446851722"/>
          <c:y val="0.91607386049991979"/>
          <c:w val="0.74207880812039362"/>
          <c:h val="6.6892298414878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Helvetica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Perceived Effectiveness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776712969941215"/>
          <c:y val="0.11037076627078364"/>
          <c:w val="0.53406868539423891"/>
          <c:h val="0.566791639720931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I've experienced its benefits - I'm a believer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Fish Oil</c:v>
                </c:pt>
                <c:pt idx="1">
                  <c:v>Probiotics</c:v>
                </c:pt>
                <c:pt idx="2">
                  <c:v>Vitamin K (K2, MK-7)</c:v>
                </c:pt>
                <c:pt idx="3">
                  <c:v>Prebiotics</c:v>
                </c:pt>
                <c:pt idx="4">
                  <c:v>CoQ10  (ubiquinone/ ubiquinol)</c:v>
                </c:pt>
                <c:pt idx="5">
                  <c:v>Vitamin D</c:v>
                </c:pt>
                <c:pt idx="6">
                  <c:v>Astaxanthin</c:v>
                </c:pt>
                <c:pt idx="7">
                  <c:v>Curcumin/Turmeric</c:v>
                </c:pt>
                <c:pt idx="8">
                  <c:v>Collagen</c:v>
                </c:pt>
                <c:pt idx="9">
                  <c:v>Glucosamine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0.34444444000000002</c:v>
                </c:pt>
                <c:pt idx="1">
                  <c:v>0.31884057999999998</c:v>
                </c:pt>
                <c:pt idx="2">
                  <c:v>0.14705882000000001</c:v>
                </c:pt>
                <c:pt idx="3">
                  <c:v>0.18260870000000001</c:v>
                </c:pt>
                <c:pt idx="4">
                  <c:v>0.15449437999999999</c:v>
                </c:pt>
                <c:pt idx="5">
                  <c:v>0.46076458999999997</c:v>
                </c:pt>
                <c:pt idx="6">
                  <c:v>0.10971787</c:v>
                </c:pt>
                <c:pt idx="7">
                  <c:v>0.18637993</c:v>
                </c:pt>
                <c:pt idx="8">
                  <c:v>0.14055300000000001</c:v>
                </c:pt>
                <c:pt idx="9">
                  <c:v>0.19064327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0-4315-8272-30DAC65BD7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trust that it is effective, but I haven't experienced benefits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Fish Oil</c:v>
                </c:pt>
                <c:pt idx="1">
                  <c:v>Probiotics</c:v>
                </c:pt>
                <c:pt idx="2">
                  <c:v>Vitamin K (K2, MK-7)</c:v>
                </c:pt>
                <c:pt idx="3">
                  <c:v>Prebiotics</c:v>
                </c:pt>
                <c:pt idx="4">
                  <c:v>CoQ10  (ubiquinone/ ubiquinol)</c:v>
                </c:pt>
                <c:pt idx="5">
                  <c:v>Vitamin D</c:v>
                </c:pt>
                <c:pt idx="6">
                  <c:v>Astaxanthin</c:v>
                </c:pt>
                <c:pt idx="7">
                  <c:v>Curcumin/Turmeric</c:v>
                </c:pt>
                <c:pt idx="8">
                  <c:v>Collagen</c:v>
                </c:pt>
                <c:pt idx="9">
                  <c:v>Glucosamine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0.31212120999999998</c:v>
                </c:pt>
                <c:pt idx="1">
                  <c:v>0.28778468000000001</c:v>
                </c:pt>
                <c:pt idx="2">
                  <c:v>0.28799019999999997</c:v>
                </c:pt>
                <c:pt idx="3">
                  <c:v>0.28571428999999998</c:v>
                </c:pt>
                <c:pt idx="4">
                  <c:v>0.30056179999999999</c:v>
                </c:pt>
                <c:pt idx="5">
                  <c:v>0.30382293999999999</c:v>
                </c:pt>
                <c:pt idx="6">
                  <c:v>0.24764890000000001</c:v>
                </c:pt>
                <c:pt idx="7">
                  <c:v>0.30585424</c:v>
                </c:pt>
                <c:pt idx="8">
                  <c:v>0.24769585</c:v>
                </c:pt>
                <c:pt idx="9">
                  <c:v>0.28654971000000001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D0-4315-8272-30DAC65BD7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I've heard good &amp; bad - I'm not sure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Fish Oil</c:v>
                </c:pt>
                <c:pt idx="1">
                  <c:v>Probiotics</c:v>
                </c:pt>
                <c:pt idx="2">
                  <c:v>Vitamin K (K2, MK-7)</c:v>
                </c:pt>
                <c:pt idx="3">
                  <c:v>Prebiotics</c:v>
                </c:pt>
                <c:pt idx="4">
                  <c:v>CoQ10  (ubiquinone/ ubiquinol)</c:v>
                </c:pt>
                <c:pt idx="5">
                  <c:v>Vitamin D</c:v>
                </c:pt>
                <c:pt idx="6">
                  <c:v>Astaxanthin</c:v>
                </c:pt>
                <c:pt idx="7">
                  <c:v>Curcumin/Turmeric</c:v>
                </c:pt>
                <c:pt idx="8">
                  <c:v>Collagen</c:v>
                </c:pt>
                <c:pt idx="9">
                  <c:v>Glucosamine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0.15151514999999999</c:v>
                </c:pt>
                <c:pt idx="1">
                  <c:v>0.16770186000000001</c:v>
                </c:pt>
                <c:pt idx="2">
                  <c:v>0.20588234999999999</c:v>
                </c:pt>
                <c:pt idx="3">
                  <c:v>0.19130435000000001</c:v>
                </c:pt>
                <c:pt idx="4">
                  <c:v>0.20926966</c:v>
                </c:pt>
                <c:pt idx="5">
                  <c:v>9.054326E-2</c:v>
                </c:pt>
                <c:pt idx="6">
                  <c:v>0.22884013</c:v>
                </c:pt>
                <c:pt idx="7">
                  <c:v>0.16845878</c:v>
                </c:pt>
                <c:pt idx="8">
                  <c:v>0.23156682000000001</c:v>
                </c:pt>
                <c:pt idx="9">
                  <c:v>0.19766081999999999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D0-4315-8272-30DAC65BD7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 think it might not be effective, I haven't experienced benefits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Fish Oil</c:v>
                </c:pt>
                <c:pt idx="1">
                  <c:v>Probiotics</c:v>
                </c:pt>
                <c:pt idx="2">
                  <c:v>Vitamin K (K2, MK-7)</c:v>
                </c:pt>
                <c:pt idx="3">
                  <c:v>Prebiotics</c:v>
                </c:pt>
                <c:pt idx="4">
                  <c:v>CoQ10  (ubiquinone/ ubiquinol)</c:v>
                </c:pt>
                <c:pt idx="5">
                  <c:v>Vitamin D</c:v>
                </c:pt>
                <c:pt idx="6">
                  <c:v>Astaxanthin</c:v>
                </c:pt>
                <c:pt idx="7">
                  <c:v>Curcumin/Turmeric</c:v>
                </c:pt>
                <c:pt idx="8">
                  <c:v>Collagen</c:v>
                </c:pt>
                <c:pt idx="9">
                  <c:v>Glucosamine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8.1818180000000004E-2</c:v>
                </c:pt>
                <c:pt idx="1">
                  <c:v>8.9026919999999996E-2</c:v>
                </c:pt>
                <c:pt idx="2">
                  <c:v>8.9460780000000004E-2</c:v>
                </c:pt>
                <c:pt idx="3">
                  <c:v>0.10310559</c:v>
                </c:pt>
                <c:pt idx="4">
                  <c:v>0.10252809</c:v>
                </c:pt>
                <c:pt idx="5">
                  <c:v>6.5392350000000002E-2</c:v>
                </c:pt>
                <c:pt idx="6">
                  <c:v>0.16614419999999999</c:v>
                </c:pt>
                <c:pt idx="7">
                  <c:v>9.7968940000000004E-2</c:v>
                </c:pt>
                <c:pt idx="8">
                  <c:v>9.1013819999999995E-2</c:v>
                </c:pt>
                <c:pt idx="9">
                  <c:v>9.5906430000000001E-2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D0-4315-8272-30DAC65BD7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know it's not effective - I'm a non-believer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Fish Oil</c:v>
                </c:pt>
                <c:pt idx="1">
                  <c:v>Probiotics</c:v>
                </c:pt>
                <c:pt idx="2">
                  <c:v>Vitamin K (K2, MK-7)</c:v>
                </c:pt>
                <c:pt idx="3">
                  <c:v>Prebiotics</c:v>
                </c:pt>
                <c:pt idx="4">
                  <c:v>CoQ10  (ubiquinone/ ubiquinol)</c:v>
                </c:pt>
                <c:pt idx="5">
                  <c:v>Vitamin D</c:v>
                </c:pt>
                <c:pt idx="6">
                  <c:v>Astaxanthin</c:v>
                </c:pt>
                <c:pt idx="7">
                  <c:v>Curcumin/Turmeric</c:v>
                </c:pt>
                <c:pt idx="8">
                  <c:v>Collagen</c:v>
                </c:pt>
                <c:pt idx="9">
                  <c:v>Glucosamine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2.4242420000000001E-2</c:v>
                </c:pt>
                <c:pt idx="1">
                  <c:v>2.8985509999999999E-2</c:v>
                </c:pt>
                <c:pt idx="2">
                  <c:v>1.8382349999999999E-2</c:v>
                </c:pt>
                <c:pt idx="3">
                  <c:v>1.9875779999999999E-2</c:v>
                </c:pt>
                <c:pt idx="4">
                  <c:v>1.966292E-2</c:v>
                </c:pt>
                <c:pt idx="5">
                  <c:v>1.7102619999999999E-2</c:v>
                </c:pt>
                <c:pt idx="6">
                  <c:v>4.3887150000000007E-2</c:v>
                </c:pt>
                <c:pt idx="7">
                  <c:v>1.5531659999999999E-2</c:v>
                </c:pt>
                <c:pt idx="8">
                  <c:v>2.5345619999999999E-2</c:v>
                </c:pt>
                <c:pt idx="9">
                  <c:v>3.040936E-2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D0-4315-8272-30DAC65BD76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 don't know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Fish Oil</c:v>
                </c:pt>
                <c:pt idx="1">
                  <c:v>Probiotics</c:v>
                </c:pt>
                <c:pt idx="2">
                  <c:v>Vitamin K (K2, MK-7)</c:v>
                </c:pt>
                <c:pt idx="3">
                  <c:v>Prebiotics</c:v>
                </c:pt>
                <c:pt idx="4">
                  <c:v>CoQ10  (ubiquinone/ ubiquinol)</c:v>
                </c:pt>
                <c:pt idx="5">
                  <c:v>Vitamin D</c:v>
                </c:pt>
                <c:pt idx="6">
                  <c:v>Astaxanthin</c:v>
                </c:pt>
                <c:pt idx="7">
                  <c:v>Curcumin/Turmeric</c:v>
                </c:pt>
                <c:pt idx="8">
                  <c:v>Collagen</c:v>
                </c:pt>
                <c:pt idx="9">
                  <c:v>Glucosamine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8.5858589999999999E-2</c:v>
                </c:pt>
                <c:pt idx="1">
                  <c:v>0.10766046</c:v>
                </c:pt>
                <c:pt idx="2">
                  <c:v>0.25122549</c:v>
                </c:pt>
                <c:pt idx="3">
                  <c:v>0.21739130000000001</c:v>
                </c:pt>
                <c:pt idx="4">
                  <c:v>0.21348315000000001</c:v>
                </c:pt>
                <c:pt idx="5">
                  <c:v>6.2374249999999999E-2</c:v>
                </c:pt>
                <c:pt idx="6">
                  <c:v>0.20376175999999999</c:v>
                </c:pt>
                <c:pt idx="7">
                  <c:v>0.22580644999999999</c:v>
                </c:pt>
                <c:pt idx="8">
                  <c:v>0.26382487999999998</c:v>
                </c:pt>
                <c:pt idx="9">
                  <c:v>0.19883041000000001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D0-4315-8272-30DAC65BD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8113729938994"/>
          <c:y val="0.77504485540614898"/>
          <c:w val="0.88862621278351173"/>
          <c:h val="0.22495519457888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Helvetica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Perceived Effectiveness</a:t>
            </a:r>
          </a:p>
        </c:rich>
      </c:tx>
      <c:layout>
        <c:manualLayout>
          <c:xMode val="edge"/>
          <c:yMode val="edge"/>
          <c:x val="0.40327975521098169"/>
          <c:y val="2.2403429312329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070525889903454"/>
          <c:y val="0.14172829958755168"/>
          <c:w val="0.53406868539423891"/>
          <c:h val="0.598896707173747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Consumers Who've Heard of It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Astaxanthin</c:v>
                </c:pt>
                <c:pt idx="1">
                  <c:v>Vitamin K (K2, MK-7)</c:v>
                </c:pt>
                <c:pt idx="2">
                  <c:v>Collagen</c:v>
                </c:pt>
                <c:pt idx="3">
                  <c:v>CoQ10  (ubiquinone/ ubiquinol)</c:v>
                </c:pt>
                <c:pt idx="4">
                  <c:v>Glucosamine</c:v>
                </c:pt>
                <c:pt idx="5">
                  <c:v>Curcumin/Turmeric</c:v>
                </c:pt>
                <c:pt idx="6">
                  <c:v>Prebiotics</c:v>
                </c:pt>
                <c:pt idx="7">
                  <c:v>Fish Oil</c:v>
                </c:pt>
                <c:pt idx="8">
                  <c:v>Probiotics</c:v>
                </c:pt>
                <c:pt idx="9">
                  <c:v>Vitamin D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2.6018808900000003</c:v>
                </c:pt>
                <c:pt idx="1">
                  <c:v>2.7022058599999998</c:v>
                </c:pt>
                <c:pt idx="2">
                  <c:v>2.5956221199999998</c:v>
                </c:pt>
                <c:pt idx="3">
                  <c:v>2.8272471800000001</c:v>
                </c:pt>
                <c:pt idx="4">
                  <c:v>2.9146198700000006</c:v>
                </c:pt>
                <c:pt idx="5">
                  <c:v>2.8721624899999996</c:v>
                </c:pt>
                <c:pt idx="6">
                  <c:v>2.8559006699999996</c:v>
                </c:pt>
                <c:pt idx="7">
                  <c:v>3.6131312699999998</c:v>
                </c:pt>
                <c:pt idx="8">
                  <c:v>3.4554865500000003</c:v>
                </c:pt>
                <c:pt idx="9">
                  <c:v>3.93863181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9-45BE-938C-ADFB73D83C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Irregular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Astaxanthin</c:v>
                </c:pt>
                <c:pt idx="1">
                  <c:v>Vitamin K (K2, MK-7)</c:v>
                </c:pt>
                <c:pt idx="2">
                  <c:v>Collagen</c:v>
                </c:pt>
                <c:pt idx="3">
                  <c:v>CoQ10  (ubiquinone/ ubiquinol)</c:v>
                </c:pt>
                <c:pt idx="4">
                  <c:v>Glucosamine</c:v>
                </c:pt>
                <c:pt idx="5">
                  <c:v>Curcumin/Turmeric</c:v>
                </c:pt>
                <c:pt idx="6">
                  <c:v>Prebiotics</c:v>
                </c:pt>
                <c:pt idx="7">
                  <c:v>Fish Oil</c:v>
                </c:pt>
                <c:pt idx="8">
                  <c:v>Probiotics</c:v>
                </c:pt>
                <c:pt idx="9">
                  <c:v>Vitamin D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3.2815533799999996</c:v>
                </c:pt>
                <c:pt idx="1">
                  <c:v>3.17241376</c:v>
                </c:pt>
                <c:pt idx="2">
                  <c:v>3.6441717599999999</c:v>
                </c:pt>
                <c:pt idx="3">
                  <c:v>3.4431137800000009</c:v>
                </c:pt>
                <c:pt idx="4">
                  <c:v>3.5767195799999998</c:v>
                </c:pt>
                <c:pt idx="5">
                  <c:v>3.6806282600000007</c:v>
                </c:pt>
                <c:pt idx="6">
                  <c:v>3.6485148400000003</c:v>
                </c:pt>
                <c:pt idx="7">
                  <c:v>3.9019607700000005</c:v>
                </c:pt>
                <c:pt idx="8">
                  <c:v>3.85403728</c:v>
                </c:pt>
                <c:pt idx="9">
                  <c:v>3.8826979399999999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09-45BE-938C-ADFB73D83C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Astaxanthin</c:v>
                </c:pt>
                <c:pt idx="1">
                  <c:v>Vitamin K (K2, MK-7)</c:v>
                </c:pt>
                <c:pt idx="2">
                  <c:v>Collagen</c:v>
                </c:pt>
                <c:pt idx="3">
                  <c:v>CoQ10  (ubiquinone/ ubiquinol)</c:v>
                </c:pt>
                <c:pt idx="4">
                  <c:v>Glucosamine</c:v>
                </c:pt>
                <c:pt idx="5">
                  <c:v>Curcumin/Turmeric</c:v>
                </c:pt>
                <c:pt idx="6">
                  <c:v>Prebiotics</c:v>
                </c:pt>
                <c:pt idx="7">
                  <c:v>Fish Oil</c:v>
                </c:pt>
                <c:pt idx="8">
                  <c:v>Probiotics</c:v>
                </c:pt>
                <c:pt idx="9">
                  <c:v>Vitamin D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3.4561403299999998</c:v>
                </c:pt>
                <c:pt idx="1">
                  <c:v>4.0526315899999998</c:v>
                </c:pt>
                <c:pt idx="2">
                  <c:v>4.05833332</c:v>
                </c:pt>
                <c:pt idx="3">
                  <c:v>4.1232876900000006</c:v>
                </c:pt>
                <c:pt idx="4">
                  <c:v>4.1954023099999995</c:v>
                </c:pt>
                <c:pt idx="5">
                  <c:v>4.2034883800000005</c:v>
                </c:pt>
                <c:pt idx="6">
                  <c:v>4.2769230599999997</c:v>
                </c:pt>
                <c:pt idx="7">
                  <c:v>4.2860759399999999</c:v>
                </c:pt>
                <c:pt idx="8">
                  <c:v>4.3259259399999994</c:v>
                </c:pt>
                <c:pt idx="9">
                  <c:v>4.3571428299999999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9-45BE-938C-ADFB73D83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Perceived Effectiveness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07474556184351"/>
          <c:y val="0.91748834624764608"/>
          <c:w val="0.71895338215923232"/>
          <c:h val="5.7307795775983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/>
              <a:t>Percentage Usage of Each Supplement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614931814395533"/>
          <c:y val="0.14172829958755168"/>
          <c:w val="0.60862462614931812"/>
          <c:h val="0.641122515935508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Users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Astaxanthin</c:v>
                </c:pt>
                <c:pt idx="1">
                  <c:v>Collagen</c:v>
                </c:pt>
                <c:pt idx="2">
                  <c:v>Prebiotics</c:v>
                </c:pt>
                <c:pt idx="3">
                  <c:v>Vitamin K (K2, MK-7)</c:v>
                </c:pt>
                <c:pt idx="4">
                  <c:v>CoQ10  (ubiquinone/ ubiquinol)</c:v>
                </c:pt>
                <c:pt idx="5">
                  <c:v>Protein Powder</c:v>
                </c:pt>
                <c:pt idx="6">
                  <c:v>Curcumin/Turmeric</c:v>
                </c:pt>
                <c:pt idx="7">
                  <c:v>Glucosamine</c:v>
                </c:pt>
                <c:pt idx="8">
                  <c:v>Magnesium</c:v>
                </c:pt>
                <c:pt idx="9">
                  <c:v>Probiotics</c:v>
                </c:pt>
                <c:pt idx="10">
                  <c:v>Calcium</c:v>
                </c:pt>
                <c:pt idx="11">
                  <c:v>Fish Oil</c:v>
                </c:pt>
                <c:pt idx="12">
                  <c:v>Vitamin D</c:v>
                </c:pt>
                <c:pt idx="13">
                  <c:v>Multivitamin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0.15936254980079681</c:v>
                </c:pt>
                <c:pt idx="1">
                  <c:v>0.28187251277888448</c:v>
                </c:pt>
                <c:pt idx="2">
                  <c:v>0.33067729083665343</c:v>
                </c:pt>
                <c:pt idx="3">
                  <c:v>0.33466135458167334</c:v>
                </c:pt>
                <c:pt idx="4">
                  <c:v>0.31175299116533867</c:v>
                </c:pt>
                <c:pt idx="5">
                  <c:v>0.43469592000000001</c:v>
                </c:pt>
                <c:pt idx="6">
                  <c:v>0.36155378486055778</c:v>
                </c:pt>
                <c:pt idx="7">
                  <c:v>0.36155378486055778</c:v>
                </c:pt>
                <c:pt idx="8">
                  <c:v>0.56231306000000003</c:v>
                </c:pt>
                <c:pt idx="9">
                  <c:v>0.58964142836653377</c:v>
                </c:pt>
                <c:pt idx="10">
                  <c:v>0.69990030000000003</c:v>
                </c:pt>
                <c:pt idx="11">
                  <c:v>0.64741035856573692</c:v>
                </c:pt>
                <c:pt idx="12">
                  <c:v>0.81374501178286851</c:v>
                </c:pt>
                <c:pt idx="13">
                  <c:v>0.85244266000000002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2-4BCF-A4A9-1BA669BC2F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Regular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Astaxanthin</c:v>
                </c:pt>
                <c:pt idx="1">
                  <c:v>Collagen</c:v>
                </c:pt>
                <c:pt idx="2">
                  <c:v>Prebiotics</c:v>
                </c:pt>
                <c:pt idx="3">
                  <c:v>Vitamin K (K2, MK-7)</c:v>
                </c:pt>
                <c:pt idx="4">
                  <c:v>CoQ10  (ubiquinone/ ubiquinol)</c:v>
                </c:pt>
                <c:pt idx="5">
                  <c:v>Protein Powder</c:v>
                </c:pt>
                <c:pt idx="6">
                  <c:v>Curcumin/Turmeric</c:v>
                </c:pt>
                <c:pt idx="7">
                  <c:v>Glucosamine</c:v>
                </c:pt>
                <c:pt idx="8">
                  <c:v>Magnesium</c:v>
                </c:pt>
                <c:pt idx="9">
                  <c:v>Probiotics</c:v>
                </c:pt>
                <c:pt idx="10">
                  <c:v>Calcium</c:v>
                </c:pt>
                <c:pt idx="11">
                  <c:v>Fish Oil</c:v>
                </c:pt>
                <c:pt idx="12">
                  <c:v>Vitamin D</c:v>
                </c:pt>
                <c:pt idx="13">
                  <c:v>Multivitamin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5.677290836653387E-2</c:v>
                </c:pt>
                <c:pt idx="1">
                  <c:v>0.11952191275896415</c:v>
                </c:pt>
                <c:pt idx="2">
                  <c:v>0.12948207334661355</c:v>
                </c:pt>
                <c:pt idx="3">
                  <c:v>0.13247012175298806</c:v>
                </c:pt>
                <c:pt idx="4">
                  <c:v>0.14541832852589642</c:v>
                </c:pt>
                <c:pt idx="5">
                  <c:v>0.16949153</c:v>
                </c:pt>
                <c:pt idx="6">
                  <c:v>0.1713147406374502</c:v>
                </c:pt>
                <c:pt idx="7">
                  <c:v>0.17330677183266935</c:v>
                </c:pt>
                <c:pt idx="8">
                  <c:v>0.22632102999999998</c:v>
                </c:pt>
                <c:pt idx="9">
                  <c:v>0.2689243021513944</c:v>
                </c:pt>
                <c:pt idx="10">
                  <c:v>0.33998006000000003</c:v>
                </c:pt>
                <c:pt idx="11">
                  <c:v>0.39342629631474096</c:v>
                </c:pt>
                <c:pt idx="12">
                  <c:v>0.47410358643426298</c:v>
                </c:pt>
                <c:pt idx="13">
                  <c:v>0.63509470999999995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2-4BCF-A4A9-1BA669BC2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33056730105588"/>
          <c:y val="0.90500304649418828"/>
          <c:w val="0.69132222160519785"/>
          <c:h val="6.821123922009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Change in Usage of Each Supplement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614931814395533"/>
          <c:y val="0.14172829958755168"/>
          <c:w val="0.60862462614931812"/>
          <c:h val="0.641122515935508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Just Started Taking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Astaxanthin</c:v>
                </c:pt>
                <c:pt idx="1">
                  <c:v>Glucosamine</c:v>
                </c:pt>
                <c:pt idx="2">
                  <c:v>CoQ10  (ubiquinone/ ubiquinol)</c:v>
                </c:pt>
                <c:pt idx="3">
                  <c:v>Vitamin K (K2, MK-7)</c:v>
                </c:pt>
                <c:pt idx="4">
                  <c:v>Prebiotics</c:v>
                </c:pt>
                <c:pt idx="5">
                  <c:v>Collagen</c:v>
                </c:pt>
                <c:pt idx="6">
                  <c:v>Curcumin/Turmeric</c:v>
                </c:pt>
                <c:pt idx="7">
                  <c:v>Magnesium</c:v>
                </c:pt>
                <c:pt idx="8">
                  <c:v>Protein Powder</c:v>
                </c:pt>
                <c:pt idx="9">
                  <c:v>Probiotics</c:v>
                </c:pt>
                <c:pt idx="10">
                  <c:v>Calcium</c:v>
                </c:pt>
                <c:pt idx="11">
                  <c:v>Fish Oil</c:v>
                </c:pt>
                <c:pt idx="12">
                  <c:v>Multivitamin</c:v>
                </c:pt>
                <c:pt idx="13">
                  <c:v>Vitamin D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1.196411E-2</c:v>
                </c:pt>
                <c:pt idx="1">
                  <c:v>1.09671E-2</c:v>
                </c:pt>
                <c:pt idx="2">
                  <c:v>1.3958129999999999E-2</c:v>
                </c:pt>
                <c:pt idx="3">
                  <c:v>1.4955130000000001E-2</c:v>
                </c:pt>
                <c:pt idx="4">
                  <c:v>1.595214E-2</c:v>
                </c:pt>
                <c:pt idx="5">
                  <c:v>2.0937190000000001E-2</c:v>
                </c:pt>
                <c:pt idx="6">
                  <c:v>1.595214E-2</c:v>
                </c:pt>
                <c:pt idx="7">
                  <c:v>2.293121E-2</c:v>
                </c:pt>
                <c:pt idx="8">
                  <c:v>1.4955130000000001E-2</c:v>
                </c:pt>
                <c:pt idx="9">
                  <c:v>2.0937190000000001E-2</c:v>
                </c:pt>
                <c:pt idx="10">
                  <c:v>1.196411E-2</c:v>
                </c:pt>
                <c:pt idx="11">
                  <c:v>2.6919240000000001E-2</c:v>
                </c:pt>
                <c:pt idx="12">
                  <c:v>2.0937190000000001E-2</c:v>
                </c:pt>
                <c:pt idx="13">
                  <c:v>1.694915E-2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6-45CC-9F91-AB7537D1E8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Significantly More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Astaxanthin</c:v>
                </c:pt>
                <c:pt idx="1">
                  <c:v>Glucosamine</c:v>
                </c:pt>
                <c:pt idx="2">
                  <c:v>CoQ10  (ubiquinone/ ubiquinol)</c:v>
                </c:pt>
                <c:pt idx="3">
                  <c:v>Vitamin K (K2, MK-7)</c:v>
                </c:pt>
                <c:pt idx="4">
                  <c:v>Prebiotics</c:v>
                </c:pt>
                <c:pt idx="5">
                  <c:v>Collagen</c:v>
                </c:pt>
                <c:pt idx="6">
                  <c:v>Curcumin/Turmeric</c:v>
                </c:pt>
                <c:pt idx="7">
                  <c:v>Magnesium</c:v>
                </c:pt>
                <c:pt idx="8">
                  <c:v>Protein Powder</c:v>
                </c:pt>
                <c:pt idx="9">
                  <c:v>Probiotics</c:v>
                </c:pt>
                <c:pt idx="10">
                  <c:v>Calcium</c:v>
                </c:pt>
                <c:pt idx="11">
                  <c:v>Fish Oil</c:v>
                </c:pt>
                <c:pt idx="12">
                  <c:v>Multivitamin</c:v>
                </c:pt>
                <c:pt idx="13">
                  <c:v>Vitamin D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1.7946159999999999E-2</c:v>
                </c:pt>
                <c:pt idx="1">
                  <c:v>4.0877370000000003E-2</c:v>
                </c:pt>
                <c:pt idx="2">
                  <c:v>3.8883349999999997E-2</c:v>
                </c:pt>
                <c:pt idx="3">
                  <c:v>3.4895309999999999E-2</c:v>
                </c:pt>
                <c:pt idx="4">
                  <c:v>3.6889329999999998E-2</c:v>
                </c:pt>
                <c:pt idx="5">
                  <c:v>5.1844469999999997E-2</c:v>
                </c:pt>
                <c:pt idx="6">
                  <c:v>5.5832499999999993E-2</c:v>
                </c:pt>
                <c:pt idx="7">
                  <c:v>6.2811569999999997E-2</c:v>
                </c:pt>
                <c:pt idx="8">
                  <c:v>5.7826519999999999E-2</c:v>
                </c:pt>
                <c:pt idx="9">
                  <c:v>6.879362E-2</c:v>
                </c:pt>
                <c:pt idx="10">
                  <c:v>8.1754739999999992E-2</c:v>
                </c:pt>
                <c:pt idx="11">
                  <c:v>7.3778659999999996E-2</c:v>
                </c:pt>
                <c:pt idx="12">
                  <c:v>0.11465603000000001</c:v>
                </c:pt>
                <c:pt idx="13">
                  <c:v>0.111665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6-45CC-9F91-AB7537D1E8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 Little More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Astaxanthin</c:v>
                </c:pt>
                <c:pt idx="1">
                  <c:v>Glucosamine</c:v>
                </c:pt>
                <c:pt idx="2">
                  <c:v>CoQ10  (ubiquinone/ ubiquinol)</c:v>
                </c:pt>
                <c:pt idx="3">
                  <c:v>Vitamin K (K2, MK-7)</c:v>
                </c:pt>
                <c:pt idx="4">
                  <c:v>Prebiotics</c:v>
                </c:pt>
                <c:pt idx="5">
                  <c:v>Collagen</c:v>
                </c:pt>
                <c:pt idx="6">
                  <c:v>Curcumin/Turmeric</c:v>
                </c:pt>
                <c:pt idx="7">
                  <c:v>Magnesium</c:v>
                </c:pt>
                <c:pt idx="8">
                  <c:v>Protein Powder</c:v>
                </c:pt>
                <c:pt idx="9">
                  <c:v>Probiotics</c:v>
                </c:pt>
                <c:pt idx="10">
                  <c:v>Calcium</c:v>
                </c:pt>
                <c:pt idx="11">
                  <c:v>Fish Oil</c:v>
                </c:pt>
                <c:pt idx="12">
                  <c:v>Multivitamin</c:v>
                </c:pt>
                <c:pt idx="13">
                  <c:v>Vitamin D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3.3898310000000001E-2</c:v>
                </c:pt>
                <c:pt idx="1">
                  <c:v>4.9850449999999998E-2</c:v>
                </c:pt>
                <c:pt idx="2">
                  <c:v>4.8853439999999998E-2</c:v>
                </c:pt>
                <c:pt idx="3">
                  <c:v>5.4835490000000001E-2</c:v>
                </c:pt>
                <c:pt idx="4">
                  <c:v>5.2841480000000003E-2</c:v>
                </c:pt>
                <c:pt idx="5">
                  <c:v>5.0847459999999997E-2</c:v>
                </c:pt>
                <c:pt idx="6">
                  <c:v>5.2841480000000003E-2</c:v>
                </c:pt>
                <c:pt idx="7">
                  <c:v>5.4835490000000001E-2</c:v>
                </c:pt>
                <c:pt idx="8">
                  <c:v>8.2751740000000004E-2</c:v>
                </c:pt>
                <c:pt idx="9">
                  <c:v>8.4745760000000003E-2</c:v>
                </c:pt>
                <c:pt idx="10">
                  <c:v>8.2751740000000004E-2</c:v>
                </c:pt>
                <c:pt idx="11">
                  <c:v>7.8763710000000001E-2</c:v>
                </c:pt>
                <c:pt idx="12">
                  <c:v>8.075773E-2</c:v>
                </c:pt>
                <c:pt idx="13">
                  <c:v>0.10468594000000001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76-45CC-9F91-AB7537D1E8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About the Same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Astaxanthin</c:v>
                </c:pt>
                <c:pt idx="1">
                  <c:v>Glucosamine</c:v>
                </c:pt>
                <c:pt idx="2">
                  <c:v>CoQ10  (ubiquinone/ ubiquinol)</c:v>
                </c:pt>
                <c:pt idx="3">
                  <c:v>Vitamin K (K2, MK-7)</c:v>
                </c:pt>
                <c:pt idx="4">
                  <c:v>Prebiotics</c:v>
                </c:pt>
                <c:pt idx="5">
                  <c:v>Collagen</c:v>
                </c:pt>
                <c:pt idx="6">
                  <c:v>Curcumin/Turmeric</c:v>
                </c:pt>
                <c:pt idx="7">
                  <c:v>Magnesium</c:v>
                </c:pt>
                <c:pt idx="8">
                  <c:v>Protein Powder</c:v>
                </c:pt>
                <c:pt idx="9">
                  <c:v>Probiotics</c:v>
                </c:pt>
                <c:pt idx="10">
                  <c:v>Calcium</c:v>
                </c:pt>
                <c:pt idx="11">
                  <c:v>Fish Oil</c:v>
                </c:pt>
                <c:pt idx="12">
                  <c:v>Multivitamin</c:v>
                </c:pt>
                <c:pt idx="13">
                  <c:v>Vitamin D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0.13559321999999999</c:v>
                </c:pt>
                <c:pt idx="1">
                  <c:v>0.24725823</c:v>
                </c:pt>
                <c:pt idx="2">
                  <c:v>0.22133599000000001</c:v>
                </c:pt>
                <c:pt idx="3">
                  <c:v>0.25124626</c:v>
                </c:pt>
                <c:pt idx="4">
                  <c:v>0.22532403000000001</c:v>
                </c:pt>
                <c:pt idx="5">
                  <c:v>0.1774676</c:v>
                </c:pt>
                <c:pt idx="6">
                  <c:v>0.24526421000000001</c:v>
                </c:pt>
                <c:pt idx="7">
                  <c:v>0.34596210999999999</c:v>
                </c:pt>
                <c:pt idx="8">
                  <c:v>0.23330010000000001</c:v>
                </c:pt>
                <c:pt idx="9">
                  <c:v>0.32801595</c:v>
                </c:pt>
                <c:pt idx="10">
                  <c:v>0.41674974999999997</c:v>
                </c:pt>
                <c:pt idx="11">
                  <c:v>0.38484545999999997</c:v>
                </c:pt>
                <c:pt idx="12">
                  <c:v>0.54536391000000006</c:v>
                </c:pt>
                <c:pt idx="13">
                  <c:v>0.47756729999999997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76-45CC-9F91-AB7537D1E8E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 little Less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Astaxanthin</c:v>
                </c:pt>
                <c:pt idx="1">
                  <c:v>Glucosamine</c:v>
                </c:pt>
                <c:pt idx="2">
                  <c:v>CoQ10  (ubiquinone/ ubiquinol)</c:v>
                </c:pt>
                <c:pt idx="3">
                  <c:v>Vitamin K (K2, MK-7)</c:v>
                </c:pt>
                <c:pt idx="4">
                  <c:v>Prebiotics</c:v>
                </c:pt>
                <c:pt idx="5">
                  <c:v>Collagen</c:v>
                </c:pt>
                <c:pt idx="6">
                  <c:v>Curcumin/Turmeric</c:v>
                </c:pt>
                <c:pt idx="7">
                  <c:v>Magnesium</c:v>
                </c:pt>
                <c:pt idx="8">
                  <c:v>Protein Powder</c:v>
                </c:pt>
                <c:pt idx="9">
                  <c:v>Probiotics</c:v>
                </c:pt>
                <c:pt idx="10">
                  <c:v>Calcium</c:v>
                </c:pt>
                <c:pt idx="11">
                  <c:v>Fish Oil</c:v>
                </c:pt>
                <c:pt idx="12">
                  <c:v>Multivitamin</c:v>
                </c:pt>
                <c:pt idx="13">
                  <c:v>Vitamin D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2.791625E-2</c:v>
                </c:pt>
                <c:pt idx="1">
                  <c:v>4.8853439999999998E-2</c:v>
                </c:pt>
                <c:pt idx="2">
                  <c:v>2.293121E-2</c:v>
                </c:pt>
                <c:pt idx="3">
                  <c:v>3.5892319999999998E-2</c:v>
                </c:pt>
                <c:pt idx="4">
                  <c:v>3.7886339999999998E-2</c:v>
                </c:pt>
                <c:pt idx="5">
                  <c:v>3.7886339999999998E-2</c:v>
                </c:pt>
                <c:pt idx="6">
                  <c:v>4.1874380000000003E-2</c:v>
                </c:pt>
                <c:pt idx="7">
                  <c:v>4.5862409999999999E-2</c:v>
                </c:pt>
                <c:pt idx="8">
                  <c:v>4.386839E-2</c:v>
                </c:pt>
                <c:pt idx="9">
                  <c:v>5.8823529999999999E-2</c:v>
                </c:pt>
                <c:pt idx="10">
                  <c:v>5.7826519999999999E-2</c:v>
                </c:pt>
                <c:pt idx="11">
                  <c:v>4.8853439999999998E-2</c:v>
                </c:pt>
                <c:pt idx="12">
                  <c:v>5.0847459999999997E-2</c:v>
                </c:pt>
                <c:pt idx="13">
                  <c:v>5.3838480000000001E-2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76-45CC-9F91-AB7537D1E8E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Significantly Less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Astaxanthin</c:v>
                </c:pt>
                <c:pt idx="1">
                  <c:v>Glucosamine</c:v>
                </c:pt>
                <c:pt idx="2">
                  <c:v>CoQ10  (ubiquinone/ ubiquinol)</c:v>
                </c:pt>
                <c:pt idx="3">
                  <c:v>Vitamin K (K2, MK-7)</c:v>
                </c:pt>
                <c:pt idx="4">
                  <c:v>Prebiotics</c:v>
                </c:pt>
                <c:pt idx="5">
                  <c:v>Collagen</c:v>
                </c:pt>
                <c:pt idx="6">
                  <c:v>Curcumin/Turmeric</c:v>
                </c:pt>
                <c:pt idx="7">
                  <c:v>Magnesium</c:v>
                </c:pt>
                <c:pt idx="8">
                  <c:v>Protein Powder</c:v>
                </c:pt>
                <c:pt idx="9">
                  <c:v>Probiotics</c:v>
                </c:pt>
                <c:pt idx="10">
                  <c:v>Calcium</c:v>
                </c:pt>
                <c:pt idx="11">
                  <c:v>Fish Oil</c:v>
                </c:pt>
                <c:pt idx="12">
                  <c:v>Multivitamin</c:v>
                </c:pt>
                <c:pt idx="13">
                  <c:v>Vitamin D</c:v>
                </c:pt>
              </c:strCache>
            </c:strRef>
          </c:cat>
          <c:val>
            <c:numRef>
              <c:f>Sheet1!$G$2:$G$15</c:f>
              <c:numCache>
                <c:formatCode>0%</c:formatCode>
                <c:ptCount val="14"/>
                <c:pt idx="0">
                  <c:v>2.0937190000000001E-2</c:v>
                </c:pt>
                <c:pt idx="1">
                  <c:v>3.1904290000000002E-2</c:v>
                </c:pt>
                <c:pt idx="2">
                  <c:v>3.4895309999999999E-2</c:v>
                </c:pt>
                <c:pt idx="3">
                  <c:v>3.2901300000000001E-2</c:v>
                </c:pt>
                <c:pt idx="4">
                  <c:v>3.5892319999999998E-2</c:v>
                </c:pt>
                <c:pt idx="5">
                  <c:v>3.2901300000000001E-2</c:v>
                </c:pt>
                <c:pt idx="6">
                  <c:v>3.3898310000000001E-2</c:v>
                </c:pt>
                <c:pt idx="7">
                  <c:v>5.2841480000000003E-2</c:v>
                </c:pt>
                <c:pt idx="8">
                  <c:v>4.5862409999999999E-2</c:v>
                </c:pt>
                <c:pt idx="9">
                  <c:v>5.682951E-2</c:v>
                </c:pt>
                <c:pt idx="10">
                  <c:v>3.7886339999999998E-2</c:v>
                </c:pt>
                <c:pt idx="11">
                  <c:v>4.5862409999999999E-2</c:v>
                </c:pt>
                <c:pt idx="12">
                  <c:v>3.8883349999999997E-2</c:v>
                </c:pt>
                <c:pt idx="13">
                  <c:v>3.7886339999999998E-2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76-45CC-9F91-AB7537D1E8E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Stopped Taking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Astaxanthin</c:v>
                </c:pt>
                <c:pt idx="1">
                  <c:v>Glucosamine</c:v>
                </c:pt>
                <c:pt idx="2">
                  <c:v>CoQ10  (ubiquinone/ ubiquinol)</c:v>
                </c:pt>
                <c:pt idx="3">
                  <c:v>Vitamin K (K2, MK-7)</c:v>
                </c:pt>
                <c:pt idx="4">
                  <c:v>Prebiotics</c:v>
                </c:pt>
                <c:pt idx="5">
                  <c:v>Collagen</c:v>
                </c:pt>
                <c:pt idx="6">
                  <c:v>Curcumin/Turmeric</c:v>
                </c:pt>
                <c:pt idx="7">
                  <c:v>Magnesium</c:v>
                </c:pt>
                <c:pt idx="8">
                  <c:v>Protein Powder</c:v>
                </c:pt>
                <c:pt idx="9">
                  <c:v>Probiotics</c:v>
                </c:pt>
                <c:pt idx="10">
                  <c:v>Calcium</c:v>
                </c:pt>
                <c:pt idx="11">
                  <c:v>Fish Oil</c:v>
                </c:pt>
                <c:pt idx="12">
                  <c:v>Multivitamin</c:v>
                </c:pt>
                <c:pt idx="13">
                  <c:v>Vitamin D</c:v>
                </c:pt>
              </c:strCache>
            </c:strRef>
          </c:cat>
          <c:val>
            <c:numRef>
              <c:f>Sheet1!$H$2:$H$15</c:f>
              <c:numCache>
                <c:formatCode>0%</c:formatCode>
                <c:ptCount val="14"/>
                <c:pt idx="0">
                  <c:v>2.5922230000000001E-2</c:v>
                </c:pt>
                <c:pt idx="1">
                  <c:v>6.0817549999999998E-2</c:v>
                </c:pt>
                <c:pt idx="2">
                  <c:v>3.9880359999999997E-2</c:v>
                </c:pt>
                <c:pt idx="3">
                  <c:v>2.0937190000000001E-2</c:v>
                </c:pt>
                <c:pt idx="4">
                  <c:v>2.891326E-2</c:v>
                </c:pt>
                <c:pt idx="5">
                  <c:v>2.891326E-2</c:v>
                </c:pt>
                <c:pt idx="6">
                  <c:v>2.9910269999999999E-2</c:v>
                </c:pt>
                <c:pt idx="7">
                  <c:v>2.9910269999999999E-2</c:v>
                </c:pt>
                <c:pt idx="8">
                  <c:v>4.48654E-2</c:v>
                </c:pt>
                <c:pt idx="9">
                  <c:v>4.5862409999999999E-2</c:v>
                </c:pt>
                <c:pt idx="10">
                  <c:v>6.1814559999999998E-2</c:v>
                </c:pt>
                <c:pt idx="11">
                  <c:v>7.9760720000000007E-2</c:v>
                </c:pt>
                <c:pt idx="12">
                  <c:v>5.7826519999999999E-2</c:v>
                </c:pt>
                <c:pt idx="13">
                  <c:v>3.8883349999999997E-2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76-45CC-9F91-AB7537D1E8E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Never Taken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Astaxanthin</c:v>
                </c:pt>
                <c:pt idx="1">
                  <c:v>Glucosamine</c:v>
                </c:pt>
                <c:pt idx="2">
                  <c:v>CoQ10  (ubiquinone/ ubiquinol)</c:v>
                </c:pt>
                <c:pt idx="3">
                  <c:v>Vitamin K (K2, MK-7)</c:v>
                </c:pt>
                <c:pt idx="4">
                  <c:v>Prebiotics</c:v>
                </c:pt>
                <c:pt idx="5">
                  <c:v>Collagen</c:v>
                </c:pt>
                <c:pt idx="6">
                  <c:v>Curcumin/Turmeric</c:v>
                </c:pt>
                <c:pt idx="7">
                  <c:v>Magnesium</c:v>
                </c:pt>
                <c:pt idx="8">
                  <c:v>Protein Powder</c:v>
                </c:pt>
                <c:pt idx="9">
                  <c:v>Probiotics</c:v>
                </c:pt>
                <c:pt idx="10">
                  <c:v>Calcium</c:v>
                </c:pt>
                <c:pt idx="11">
                  <c:v>Fish Oil</c:v>
                </c:pt>
                <c:pt idx="12">
                  <c:v>Multivitamin</c:v>
                </c:pt>
                <c:pt idx="13">
                  <c:v>Vitamin D</c:v>
                </c:pt>
              </c:strCache>
            </c:strRef>
          </c:cat>
          <c:val>
            <c:numRef>
              <c:f>Sheet1!$I$2:$I$15</c:f>
              <c:numCache>
                <c:formatCode>0%</c:formatCode>
                <c:ptCount val="14"/>
                <c:pt idx="0">
                  <c:v>0.72582252999999997</c:v>
                </c:pt>
                <c:pt idx="1">
                  <c:v>0.50947158999999997</c:v>
                </c:pt>
                <c:pt idx="2">
                  <c:v>0.57926221</c:v>
                </c:pt>
                <c:pt idx="3">
                  <c:v>0.55433698999999992</c:v>
                </c:pt>
                <c:pt idx="4">
                  <c:v>0.5663011</c:v>
                </c:pt>
                <c:pt idx="5">
                  <c:v>0.59920238999999997</c:v>
                </c:pt>
                <c:pt idx="6">
                  <c:v>0.52442672000000001</c:v>
                </c:pt>
                <c:pt idx="7">
                  <c:v>0.38484545999999997</c:v>
                </c:pt>
                <c:pt idx="8">
                  <c:v>0.47657029000000001</c:v>
                </c:pt>
                <c:pt idx="9">
                  <c:v>0.33599202</c:v>
                </c:pt>
                <c:pt idx="10">
                  <c:v>0.24925224000000001</c:v>
                </c:pt>
                <c:pt idx="11">
                  <c:v>0.26121634999999999</c:v>
                </c:pt>
                <c:pt idx="12">
                  <c:v>9.0727820000000001E-2</c:v>
                </c:pt>
                <c:pt idx="13">
                  <c:v>0.15852442999999999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76-45CC-9F91-AB7537D1E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45728"/>
        <c:axId val="103031552"/>
      </c:barChart>
      <c:catAx>
        <c:axId val="1023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1552"/>
        <c:crosses val="autoZero"/>
        <c:auto val="1"/>
        <c:lblAlgn val="ctr"/>
        <c:lblOffset val="100"/>
        <c:noMultiLvlLbl val="0"/>
      </c:catAx>
      <c:valAx>
        <c:axId val="1030315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28549102361705"/>
          <c:y val="0.90500304649418828"/>
          <c:w val="0.70505644451143568"/>
          <c:h val="8.3092191601049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0.8537</cdr:x>
      <cdr:y>0.21898</cdr:y>
    </cdr:from>
    <cdr:to>
      <cdr:x>0.8733</cdr:x>
      <cdr:y>0.26452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889CE16-53B7-E343-9E83-4986472AB8FE}"/>
            </a:ext>
          </a:extLst>
        </cdr:cNvPr>
        <cdr:cNvSpPr/>
      </cdr:nvSpPr>
      <cdr:spPr>
        <a:xfrm xmlns:a="http://schemas.openxmlformats.org/drawingml/2006/main">
          <a:off x="7962315" y="879500"/>
          <a:ext cx="182880" cy="1828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0.8537</cdr:x>
      <cdr:y>0.35775</cdr:y>
    </cdr:from>
    <cdr:to>
      <cdr:x>0.8733</cdr:x>
      <cdr:y>0.40328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0A1BE440-B530-5B4D-A576-67B71F28D8A3}"/>
            </a:ext>
          </a:extLst>
        </cdr:cNvPr>
        <cdr:cNvSpPr/>
      </cdr:nvSpPr>
      <cdr:spPr>
        <a:xfrm xmlns:a="http://schemas.openxmlformats.org/drawingml/2006/main">
          <a:off x="7962315" y="1436822"/>
          <a:ext cx="182880" cy="1828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0.8537</cdr:x>
      <cdr:y>0.49727</cdr:y>
    </cdr:from>
    <cdr:to>
      <cdr:x>0.8733</cdr:x>
      <cdr:y>0.54281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3E557C8A-CE31-F644-A0C7-AD51C64D2C33}"/>
            </a:ext>
          </a:extLst>
        </cdr:cNvPr>
        <cdr:cNvSpPr/>
      </cdr:nvSpPr>
      <cdr:spPr>
        <a:xfrm xmlns:a="http://schemas.openxmlformats.org/drawingml/2006/main">
          <a:off x="7962315" y="1997204"/>
          <a:ext cx="182880" cy="1828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0.13682</cdr:x>
      <cdr:y>0</cdr:y>
    </cdr:from>
    <cdr:to>
      <cdr:x>0.82093</cdr:x>
      <cdr:y>0.1295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A577E2-7C04-464A-B5A3-A5546E795746}"/>
            </a:ext>
          </a:extLst>
        </cdr:cNvPr>
        <cdr:cNvSpPr txBox="1"/>
      </cdr:nvSpPr>
      <cdr:spPr>
        <a:xfrm xmlns:a="http://schemas.openxmlformats.org/drawingml/2006/main">
          <a:off x="928049" y="0"/>
          <a:ext cx="4640238" cy="580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0.94782</cdr:x>
      <cdr:y>0.12988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1B7BE43-0D3A-485D-91D8-F1D3C6A1FC14}"/>
            </a:ext>
          </a:extLst>
        </cdr:cNvPr>
        <cdr:cNvSpPr txBox="1"/>
      </cdr:nvSpPr>
      <cdr:spPr>
        <a:xfrm xmlns:a="http://schemas.openxmlformats.org/drawingml/2006/main">
          <a:off x="0" y="0"/>
          <a:ext cx="7240435" cy="608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2000" dirty="0"/>
            <a:t>Percentage</a:t>
          </a:r>
          <a:r>
            <a:rPr lang="en-US" sz="2000" baseline="0" dirty="0"/>
            <a:t> of respondents who have heard of supplement</a:t>
          </a:r>
          <a:endParaRPr lang="en-US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0.37011</cdr:x>
      <cdr:y>0.87496</cdr:y>
    </cdr:from>
    <cdr:to>
      <cdr:x>1</cdr:x>
      <cdr:y>0.95091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3BAD8A-CEA2-4527-8E56-4C4A35771C7A}"/>
            </a:ext>
          </a:extLst>
        </cdr:cNvPr>
        <cdr:cNvSpPr txBox="1"/>
      </cdr:nvSpPr>
      <cdr:spPr>
        <a:xfrm xmlns:a="http://schemas.openxmlformats.org/drawingml/2006/main">
          <a:off x="2332659" y="3733650"/>
          <a:ext cx="3969991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0.3667</cdr:x>
      <cdr:y>0.80303</cdr:y>
    </cdr:from>
    <cdr:to>
      <cdr:x>0.98386</cdr:x>
      <cdr:y>0.85728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EA962E4-BE49-4AC1-BFE5-A3A760CFAEB8}"/>
            </a:ext>
          </a:extLst>
        </cdr:cNvPr>
        <cdr:cNvSpPr txBox="1"/>
      </cdr:nvSpPr>
      <cdr:spPr>
        <a:xfrm xmlns:a="http://schemas.openxmlformats.org/drawingml/2006/main">
          <a:off x="2311212" y="3494255"/>
          <a:ext cx="3889713" cy="2360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 None                Minimal          Moderate            Very        Extremely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0.37011</cdr:x>
      <cdr:y>0.87496</cdr:y>
    </cdr:from>
    <cdr:to>
      <cdr:x>1</cdr:x>
      <cdr:y>0.95091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3BAD8A-CEA2-4527-8E56-4C4A35771C7A}"/>
            </a:ext>
          </a:extLst>
        </cdr:cNvPr>
        <cdr:cNvSpPr txBox="1"/>
      </cdr:nvSpPr>
      <cdr:spPr>
        <a:xfrm xmlns:a="http://schemas.openxmlformats.org/drawingml/2006/main">
          <a:off x="2332659" y="3733650"/>
          <a:ext cx="3969991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0.37011</cdr:x>
      <cdr:y>0.87496</cdr:y>
    </cdr:from>
    <cdr:to>
      <cdr:x>1</cdr:x>
      <cdr:y>0.95091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3BAD8A-CEA2-4527-8E56-4C4A35771C7A}"/>
            </a:ext>
          </a:extLst>
        </cdr:cNvPr>
        <cdr:cNvSpPr txBox="1"/>
      </cdr:nvSpPr>
      <cdr:spPr>
        <a:xfrm xmlns:a="http://schemas.openxmlformats.org/drawingml/2006/main">
          <a:off x="2332659" y="3733650"/>
          <a:ext cx="3969991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0.38021</cdr:x>
      <cdr:y>0.75072</cdr:y>
    </cdr:from>
    <cdr:to>
      <cdr:x>0.99543</cdr:x>
      <cdr:y>0.80497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EA962E4-BE49-4AC1-BFE5-A3A760CFAEB8}"/>
            </a:ext>
          </a:extLst>
        </cdr:cNvPr>
        <cdr:cNvSpPr txBox="1"/>
      </cdr:nvSpPr>
      <cdr:spPr>
        <a:xfrm xmlns:a="http://schemas.openxmlformats.org/drawingml/2006/main">
          <a:off x="2396322" y="3266654"/>
          <a:ext cx="3877516" cy="2360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/>
            <a:t>Don’t Know Not Effective</a:t>
          </a:r>
          <a:r>
            <a:rPr lang="en-US" sz="1100" dirty="0"/>
            <a:t>                    Not Sure                     Believer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0.37011</cdr:x>
      <cdr:y>0.87496</cdr:y>
    </cdr:from>
    <cdr:to>
      <cdr:x>1</cdr:x>
      <cdr:y>0.95091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3BAD8A-CEA2-4527-8E56-4C4A35771C7A}"/>
            </a:ext>
          </a:extLst>
        </cdr:cNvPr>
        <cdr:cNvSpPr txBox="1"/>
      </cdr:nvSpPr>
      <cdr:spPr>
        <a:xfrm xmlns:a="http://schemas.openxmlformats.org/drawingml/2006/main">
          <a:off x="2332659" y="3733650"/>
          <a:ext cx="3969991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0.37011</cdr:x>
      <cdr:y>0.87496</cdr:y>
    </cdr:from>
    <cdr:to>
      <cdr:x>1</cdr:x>
      <cdr:y>0.95091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3BAD8A-CEA2-4527-8E56-4C4A35771C7A}"/>
            </a:ext>
          </a:extLst>
        </cdr:cNvPr>
        <cdr:cNvSpPr txBox="1"/>
      </cdr:nvSpPr>
      <cdr:spPr>
        <a:xfrm xmlns:a="http://schemas.openxmlformats.org/drawingml/2006/main">
          <a:off x="2332659" y="3733650"/>
          <a:ext cx="3969991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0.37011</cdr:x>
      <cdr:y>0.87496</cdr:y>
    </cdr:from>
    <cdr:to>
      <cdr:x>1</cdr:x>
      <cdr:y>0.95091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3BAD8A-CEA2-4527-8E56-4C4A35771C7A}"/>
            </a:ext>
          </a:extLst>
        </cdr:cNvPr>
        <cdr:cNvSpPr txBox="1"/>
      </cdr:nvSpPr>
      <cdr:spPr>
        <a:xfrm xmlns:a="http://schemas.openxmlformats.org/drawingml/2006/main">
          <a:off x="2332659" y="3733650"/>
          <a:ext cx="3969991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0.37011</cdr:x>
      <cdr:y>0.87496</cdr:y>
    </cdr:from>
    <cdr:to>
      <cdr:x>1</cdr:x>
      <cdr:y>0.95091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3BAD8A-CEA2-4527-8E56-4C4A35771C7A}"/>
            </a:ext>
          </a:extLst>
        </cdr:cNvPr>
        <cdr:cNvSpPr txBox="1"/>
      </cdr:nvSpPr>
      <cdr:spPr>
        <a:xfrm xmlns:a="http://schemas.openxmlformats.org/drawingml/2006/main">
          <a:off x="2332659" y="3733650"/>
          <a:ext cx="3969991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D16B1-44EA-AA45-BE89-81964FFE347F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4469C-7E9A-3949-9F9D-3653C56FF5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98F13-F10C-2040-95A9-E5822B042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4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222D0A-269E-4E40-B29C-44BCBA54F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7"/>
          <a:stretch/>
        </p:blipFill>
        <p:spPr>
          <a:xfrm>
            <a:off x="-1" y="0"/>
            <a:ext cx="6599584" cy="6859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41" y="3538329"/>
            <a:ext cx="4972602" cy="1355449"/>
          </a:xfrm>
        </p:spPr>
        <p:txBody>
          <a:bodyPr anchor="b"/>
          <a:lstStyle>
            <a:lvl1pPr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C9461-1D5A-D44B-8D85-7F45CDE3C3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8536" y="0"/>
            <a:ext cx="1755648" cy="912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60758-07CA-0641-AE13-B70E9F56D2F9}"/>
              </a:ext>
            </a:extLst>
          </p:cNvPr>
          <p:cNvSpPr txBox="1"/>
          <p:nvPr userDrawn="1"/>
        </p:nvSpPr>
        <p:spPr>
          <a:xfrm>
            <a:off x="11754678" y="6488668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681AC6-AB63-944E-96B0-EC68311266BE}" type="slidenum">
              <a:rPr lang="en-US" sz="1600" i="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2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E266BA4-C440-744C-9062-27F3FA017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08" y="404882"/>
            <a:ext cx="7788965" cy="80106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74" y="1391478"/>
            <a:ext cx="11512826" cy="4825242"/>
          </a:xfrm>
        </p:spPr>
        <p:txBody>
          <a:bodyPr/>
          <a:lstStyle>
            <a:lvl1pPr>
              <a:buClr>
                <a:srgbClr val="929292"/>
              </a:buClr>
              <a:buSzPct val="125000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" y="244929"/>
            <a:ext cx="1218895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036FCB0-0481-BA46-B1EC-A2134B0504FE}"/>
              </a:ext>
            </a:extLst>
          </p:cNvPr>
          <p:cNvSpPr txBox="1"/>
          <p:nvPr userDrawn="1"/>
        </p:nvSpPr>
        <p:spPr>
          <a:xfrm>
            <a:off x="11330608" y="6347168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681AC6-AB63-944E-96B0-EC68311266BE}" type="slidenum">
              <a:rPr lang="en-US" sz="160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5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3" y="987978"/>
            <a:ext cx="7788965" cy="801066"/>
          </a:xfrm>
        </p:spPr>
        <p:txBody>
          <a:bodyPr/>
          <a:lstStyle>
            <a:lvl1pPr>
              <a:defRPr b="1" cap="all" baseline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" y="244929"/>
            <a:ext cx="1218895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5F76A3-3F6E-7B4F-9F86-647F4638C232}"/>
              </a:ext>
            </a:extLst>
          </p:cNvPr>
          <p:cNvSpPr txBox="1"/>
          <p:nvPr userDrawn="1"/>
        </p:nvSpPr>
        <p:spPr>
          <a:xfrm>
            <a:off x="11754678" y="6488668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681AC6-AB63-944E-96B0-EC68311266BE}" type="slidenum">
              <a:rPr lang="en-US" sz="1600" i="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" y="244929"/>
            <a:ext cx="1218895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F37793D-132D-0249-ACC5-37568E126654}"/>
              </a:ext>
            </a:extLst>
          </p:cNvPr>
          <p:cNvSpPr txBox="1"/>
          <p:nvPr userDrawn="1"/>
        </p:nvSpPr>
        <p:spPr>
          <a:xfrm>
            <a:off x="11754678" y="6488668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681AC6-AB63-944E-96B0-EC68311266BE}" type="slidenum">
              <a:rPr lang="en-US" sz="1600" i="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0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8660"/>
            <a:ext cx="9144000" cy="1374913"/>
          </a:xfrm>
        </p:spPr>
        <p:txBody>
          <a:bodyPr/>
          <a:lstStyle>
            <a:lvl1pPr marL="0" indent="0" algn="ctr">
              <a:buNone/>
              <a:defRPr sz="2400" b="0" i="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20A12-452B-2D49-9755-98DF6BC4FD24}"/>
              </a:ext>
            </a:extLst>
          </p:cNvPr>
          <p:cNvSpPr txBox="1"/>
          <p:nvPr userDrawn="1"/>
        </p:nvSpPr>
        <p:spPr>
          <a:xfrm>
            <a:off x="11754678" y="6488668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681AC6-AB63-944E-96B0-EC68311266BE}" type="slidenum">
              <a:rPr lang="en-US" sz="1600" i="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0" r:id="rId3"/>
    <p:sldLayoutId id="2147483656" r:id="rId4"/>
    <p:sldLayoutId id="2147483654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30928-35B6-EB47-A2AC-2948C0812FDD}"/>
              </a:ext>
            </a:extLst>
          </p:cNvPr>
          <p:cNvSpPr txBox="1"/>
          <p:nvPr/>
        </p:nvSpPr>
        <p:spPr>
          <a:xfrm>
            <a:off x="2985246" y="3294529"/>
            <a:ext cx="668319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Prebiotic Association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Ingredient Comparative Survey 2019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0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152B-1590-472A-A331-F3818EE4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general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684A-4BE0-4024-A37A-4D871D29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latin typeface="Helvetica"/>
                <a:cs typeface="Helvetica"/>
              </a:rPr>
              <a:t>Consumers at all usage levels need to be better educated about what they don’t know</a:t>
            </a:r>
          </a:p>
          <a:p>
            <a:r>
              <a:rPr lang="en-US" dirty="0">
                <a:latin typeface="Helvetica"/>
                <a:cs typeface="Helvetica"/>
              </a:rPr>
              <a:t>Wide ranging press and consumer education can quickly raise the bar on supplement awareness, knowledge, and usage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Vitamin D is highlighted as a prime example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Curcumin/Turmeric is well down this path, but needs a boost to finalize the journey</a:t>
            </a:r>
          </a:p>
          <a:p>
            <a:r>
              <a:rPr lang="en-US" dirty="0">
                <a:latin typeface="Helvetica"/>
                <a:cs typeface="Helvetica"/>
              </a:rPr>
              <a:t>Regular Users can serve as prime examples of how education and experience leads to loyal customers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Strong correlation between supplement knowledge, experience of benefits and usage levels – feeling is believing</a:t>
            </a:r>
          </a:p>
          <a:p>
            <a:r>
              <a:rPr lang="en-US" dirty="0">
                <a:latin typeface="Helvetica"/>
                <a:cs typeface="Helvetica"/>
              </a:rPr>
              <a:t>It is important that usage is increased in conjunction with education in order to better ensure long term usage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BB6A-30A8-4022-B203-1E7DA5EA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Familiarity with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494A-FB81-40AC-B83E-3A8987B59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7" y="1448897"/>
            <a:ext cx="4135803" cy="5012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Fish Oil, Vitamin D and Probiotics have reached nearly full awareness among supplement users</a:t>
            </a:r>
          </a:p>
          <a:p>
            <a:r>
              <a:rPr lang="en-US" dirty="0">
                <a:latin typeface="Helvetica"/>
                <a:cs typeface="Helvetica"/>
              </a:rPr>
              <a:t>CoQ10 also remains in the position of needing to improve general knowledge of its existence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B0B0DA-7382-4373-9F3F-56549A7A3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016262"/>
              </p:ext>
            </p:extLst>
          </p:nvPr>
        </p:nvGraphicFramePr>
        <p:xfrm>
          <a:off x="4495800" y="1461111"/>
          <a:ext cx="7639050" cy="468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80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F4AB-8C24-4C11-BAFC-14997FC9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Familiarity with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973F-01F2-40C2-BB57-9856A748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5" y="1391478"/>
            <a:ext cx="4961024" cy="496814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Helvetica"/>
                <a:cs typeface="Helvetica"/>
              </a:rPr>
              <a:t>While many consumers have never heard of supplements like Astaxanthin, those who have generally feel they have at least moderate familiarity</a:t>
            </a:r>
          </a:p>
          <a:p>
            <a:r>
              <a:rPr lang="en-US" dirty="0">
                <a:latin typeface="Helvetica"/>
                <a:cs typeface="Helvetica"/>
              </a:rPr>
              <a:t>Regular Users of a particular  supplement are generally confident in their knowledge – even if they don’t know everything they should/could</a:t>
            </a:r>
          </a:p>
          <a:p>
            <a:r>
              <a:rPr lang="en-US" dirty="0">
                <a:latin typeface="Helvetica"/>
                <a:cs typeface="Helvetica"/>
              </a:rPr>
              <a:t>Familiarity levels were slightly up for the average users compared to last year</a:t>
            </a:r>
          </a:p>
          <a:p>
            <a:r>
              <a:rPr lang="en-US" dirty="0">
                <a:latin typeface="Helvetica"/>
                <a:cs typeface="Helvetica"/>
              </a:rPr>
              <a:t>Glucosamine is well positioned with regard to supplement familiarity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0D6763-F8DD-420A-A35D-2B7E126DA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6" y="6359624"/>
            <a:ext cx="10377576" cy="392905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255040C4-420F-428A-B9D5-5F2F109CF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389591"/>
              </p:ext>
            </p:extLst>
          </p:nvPr>
        </p:nvGraphicFramePr>
        <p:xfrm>
          <a:off x="5470584" y="1309604"/>
          <a:ext cx="6302650" cy="475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839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9E14-FD00-4F50-9339-37061358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Perceived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472E6-3EBD-4AD5-A8F4-5BE1EEC72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91478"/>
            <a:ext cx="5406550" cy="496901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latin typeface="Helvetica"/>
                <a:cs typeface="Helvetica"/>
              </a:rPr>
              <a:t>A large swath of supplement users have questions or concerns regarding the effectiveness of various supplements</a:t>
            </a:r>
          </a:p>
          <a:p>
            <a:r>
              <a:rPr lang="en-US" dirty="0">
                <a:latin typeface="Helvetica"/>
                <a:cs typeface="Helvetica"/>
              </a:rPr>
              <a:t>Glucosamine falls behind only Fish Oil, Vitamin D and omega-3s in total perceived effectiveness</a:t>
            </a:r>
          </a:p>
          <a:p>
            <a:r>
              <a:rPr lang="en-US" dirty="0">
                <a:latin typeface="Helvetica"/>
                <a:cs typeface="Helvetica"/>
              </a:rPr>
              <a:t>Vitamin D highlights how quickly a STRONG CONSUMER EDUCATION CAMPAIGN can quickly elevate consumer understanding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BEAA21-0AD1-4AFC-BC94-4909C7DA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460265"/>
            <a:ext cx="11038935" cy="392905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4A58BAE8-76E4-421D-AA3B-1B6BCEC97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135453"/>
              </p:ext>
            </p:extLst>
          </p:nvPr>
        </p:nvGraphicFramePr>
        <p:xfrm>
          <a:off x="5780924" y="1391478"/>
          <a:ext cx="6302650" cy="468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07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29EF-B390-4273-A231-A0AEAB0E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Perceived Effectiveness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044A9-78B0-4FE9-89EA-312ED91E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7" y="1549629"/>
            <a:ext cx="5229921" cy="4825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Regular Users are far more convinced of all supplement's effectiveness</a:t>
            </a:r>
          </a:p>
          <a:p>
            <a:r>
              <a:rPr lang="en-US" dirty="0">
                <a:latin typeface="Helvetica"/>
                <a:cs typeface="Helvetica"/>
              </a:rPr>
              <a:t>Irregular Users continue to be more likely to be trusting in effectiveness rather than having experienced benefits</a:t>
            </a:r>
          </a:p>
          <a:p>
            <a:r>
              <a:rPr lang="en-US" dirty="0">
                <a:latin typeface="Helvetica"/>
                <a:cs typeface="Helvetica"/>
              </a:rPr>
              <a:t>Consumers need to be EDUCATED on the DOSAGES required to experience benefits</a:t>
            </a:r>
          </a:p>
          <a:p>
            <a:endParaRPr lang="en-US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714D8F8-983D-48FB-AF0E-1CDD7F57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6316491"/>
            <a:ext cx="11010181" cy="392906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8C0828E-035A-4C14-B5C5-C780D712B1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623446"/>
              </p:ext>
            </p:extLst>
          </p:nvPr>
        </p:nvGraphicFramePr>
        <p:xfrm>
          <a:off x="4936124" y="1437790"/>
          <a:ext cx="6934298" cy="453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62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03BD-CC03-4F22-9BE9-834A43E2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Usage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29109-1703-42A0-B0F8-5CBE15A5A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5359317" cy="49402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Multivitamins continue to be the #1 supplement choice</a:t>
            </a:r>
          </a:p>
          <a:p>
            <a:r>
              <a:rPr lang="en-US" dirty="0">
                <a:latin typeface="Helvetica"/>
                <a:cs typeface="Helvetica"/>
              </a:rPr>
              <a:t>Vitamin D has taken the market by storm over the last decade with usage levels almost as strong as multivitamins</a:t>
            </a:r>
          </a:p>
          <a:p>
            <a:r>
              <a:rPr lang="en-US" dirty="0">
                <a:latin typeface="Helvetica"/>
                <a:cs typeface="Helvetica"/>
              </a:rPr>
              <a:t>The 7 single ingredient supplements that are the study focus continue to be used by a small but important market segment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DDA5CC6-EF2B-4534-8E36-96DFC573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6" y="6330868"/>
            <a:ext cx="10018142" cy="349772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99F91611-140C-49F2-B61F-14C83DB62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85687"/>
              </p:ext>
            </p:extLst>
          </p:nvPr>
        </p:nvGraphicFramePr>
        <p:xfrm>
          <a:off x="5469622" y="1311019"/>
          <a:ext cx="6467912" cy="429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08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3221-BF42-4538-AEC3-D30BD7C8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Change In Usage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B85E-7D0E-49E5-BE97-07EE7925E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4956751" cy="4825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Consumers continue to increase usage of all supplement types, even mainstays like multivitamins and calcium as well as the relatively newly ubiquitous Vitamin D</a:t>
            </a:r>
          </a:p>
          <a:p>
            <a:r>
              <a:rPr lang="en-US" dirty="0">
                <a:latin typeface="Helvetica"/>
                <a:cs typeface="Helvetica"/>
              </a:rPr>
              <a:t>Usage levels of lesser-known supplements are slowly on the rise as well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9608A143-94D9-4981-A573-5DEA0907A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584702"/>
              </p:ext>
            </p:extLst>
          </p:nvPr>
        </p:nvGraphicFramePr>
        <p:xfrm>
          <a:off x="5331125" y="1530070"/>
          <a:ext cx="6645551" cy="434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331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9975-DAE0-4A54-A598-0B1166FE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Usage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B1628-484B-49C6-B2D9-C8B85058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4812979" cy="48252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Collagen and Protein Powder are the supplements experiencing the most increase in usage, especially with Regular Users</a:t>
            </a:r>
          </a:p>
          <a:p>
            <a:r>
              <a:rPr lang="en-US" dirty="0">
                <a:latin typeface="Helvetica"/>
                <a:cs typeface="Helvetica"/>
              </a:rPr>
              <a:t>Usage levels are remaining steadier for supplements like Multivitamins and Glucosamine that have more established user bases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93C475-989D-487C-8568-635C4B50E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0" y="6158340"/>
            <a:ext cx="10133161" cy="364149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4F0F1C6D-AD26-4EE7-B436-0AFC873384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810413"/>
              </p:ext>
            </p:extLst>
          </p:nvPr>
        </p:nvGraphicFramePr>
        <p:xfrm>
          <a:off x="4915948" y="1270011"/>
          <a:ext cx="7276051" cy="488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9768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F176-B98A-4EC7-97B5-93996164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Average Monthly Spend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6E49C-DD1C-451C-9200-693F5443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564006"/>
            <a:ext cx="4281015" cy="4652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Regular Users tend to spend more per month on supplements</a:t>
            </a:r>
          </a:p>
          <a:p>
            <a:r>
              <a:rPr lang="en-US" dirty="0">
                <a:latin typeface="Helvetica"/>
                <a:cs typeface="Helvetica"/>
              </a:rPr>
              <a:t>Average monthly spend was up compared to last year</a:t>
            </a:r>
          </a:p>
          <a:p>
            <a:endParaRPr lang="en-US" dirty="0"/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8E366B-2716-4AD3-B5F8-19566FB7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7" y="6388377"/>
            <a:ext cx="10003765" cy="349773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BD8957DD-8E9B-4D5D-A36B-FB937701C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760231"/>
              </p:ext>
            </p:extLst>
          </p:nvPr>
        </p:nvGraphicFramePr>
        <p:xfrm>
          <a:off x="3610672" y="1438910"/>
          <a:ext cx="7395683" cy="471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7135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2723-B39D-4363-A9B3-095FC3F8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Knowledge of Dosage Levels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4B31AB-F213-4895-98C7-8789D0D9C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5402450" cy="49977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There is a significant segment of supplement users that aren’t paying attention to dosages</a:t>
            </a:r>
          </a:p>
          <a:p>
            <a:r>
              <a:rPr lang="en-US" dirty="0">
                <a:latin typeface="Helvetica"/>
                <a:cs typeface="Helvetica"/>
              </a:rPr>
              <a:t>Regular Users are significantly more likely to be familiar with dosages</a:t>
            </a:r>
          </a:p>
          <a:p>
            <a:r>
              <a:rPr lang="en-US" dirty="0">
                <a:latin typeface="Helvetica"/>
                <a:cs typeface="Helvetica"/>
              </a:rPr>
              <a:t>Consumers appear to have less dosage knowledge for supplements that are often paired with other ingredients</a:t>
            </a:r>
          </a:p>
          <a:p>
            <a:r>
              <a:rPr lang="en-US" dirty="0">
                <a:latin typeface="Helvetica"/>
                <a:cs typeface="Helvetica"/>
              </a:rPr>
              <a:t>Consumers need better EDUCATION regarding effective dosages to be informed when choosing supplements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8445411-6A6F-48B4-8DFE-489C991E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0" y="6388378"/>
            <a:ext cx="9744973" cy="349773"/>
          </a:xfrm>
          <a:prstGeom prst="rect">
            <a:avLst/>
          </a:prstGeom>
        </p:spPr>
      </p:pic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4D92DF51-10D3-4C17-85A8-A50A3886F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177553"/>
              </p:ext>
            </p:extLst>
          </p:nvPr>
        </p:nvGraphicFramePr>
        <p:xfrm>
          <a:off x="5776824" y="1510018"/>
          <a:ext cx="6336879" cy="400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855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53AC-1571-41DF-90E0-F353E18B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3A062-0859-4AA9-BF87-2D615852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992572"/>
            <a:ext cx="11512826" cy="4224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You may use the information from this survey in internal and external materials. Please use the below citation when referring to data from this study: </a:t>
            </a:r>
            <a:endParaRPr lang="en-US" dirty="0"/>
          </a:p>
          <a:p>
            <a:pPr marL="0" indent="0">
              <a:spcBef>
                <a:spcPts val="800"/>
              </a:spcBef>
              <a:buNone/>
            </a:pPr>
            <a:r>
              <a:rPr lang="en-US" dirty="0">
                <a:latin typeface="Helvetica"/>
                <a:cs typeface="Helvetica"/>
              </a:rPr>
              <a:t>  </a:t>
            </a:r>
            <a:endParaRPr lang="en-US" dirty="0"/>
          </a:p>
          <a:p>
            <a:pPr marL="0" indent="0">
              <a:spcBef>
                <a:spcPts val="800"/>
              </a:spcBef>
              <a:buNone/>
            </a:pPr>
            <a:r>
              <a:rPr lang="en-US" dirty="0">
                <a:latin typeface="Helvetica"/>
                <a:cs typeface="Helvetica"/>
              </a:rPr>
              <a:t>          Trust Transparency Center. (2019). </a:t>
            </a:r>
            <a:r>
              <a:rPr lang="en-US" i="1" dirty="0">
                <a:latin typeface="Helvetica"/>
                <a:cs typeface="Helvetica"/>
              </a:rPr>
              <a:t>2019 2</a:t>
            </a:r>
            <a:r>
              <a:rPr lang="en-US" i="1" baseline="30000" dirty="0">
                <a:latin typeface="Helvetica"/>
                <a:cs typeface="Helvetica"/>
              </a:rPr>
              <a:t>nd</a:t>
            </a:r>
            <a:r>
              <a:rPr lang="en-US" i="1" dirty="0">
                <a:latin typeface="Helvetica"/>
                <a:cs typeface="Helvetica"/>
              </a:rPr>
              <a:t> annual Trust </a:t>
            </a:r>
            <a:endParaRPr lang="en-US" dirty="0"/>
          </a:p>
          <a:p>
            <a:pPr marL="0" indent="0">
              <a:spcBef>
                <a:spcPts val="800"/>
              </a:spcBef>
              <a:buNone/>
            </a:pPr>
            <a:r>
              <a:rPr lang="en-US" i="1" dirty="0">
                <a:latin typeface="Helvetica"/>
                <a:cs typeface="Helvetica"/>
              </a:rPr>
              <a:t>          Transparency Center Single Ingredient Trade Association </a:t>
            </a:r>
            <a:endParaRPr lang="en-US" dirty="0"/>
          </a:p>
          <a:p>
            <a:pPr marL="0" indent="0">
              <a:spcBef>
                <a:spcPts val="800"/>
              </a:spcBef>
              <a:buNone/>
            </a:pPr>
            <a:r>
              <a:rPr lang="en-US" i="1" dirty="0">
                <a:latin typeface="Helvetica"/>
                <a:cs typeface="Helvetica"/>
              </a:rPr>
              <a:t>          Consumer Survey</a:t>
            </a:r>
            <a:endParaRPr lang="en-US" dirty="0"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015D-62D1-447B-B607-684A127F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FF58C-FB07-4899-A5FD-75252B043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8" y="1391479"/>
            <a:ext cx="5548254" cy="49537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Helvetica"/>
                <a:cs typeface="Helvetica"/>
              </a:rPr>
              <a:t>Overall, sustainability isn’t an important consideration for the majority of supplement users</a:t>
            </a:r>
          </a:p>
          <a:p>
            <a:r>
              <a:rPr lang="en-US" dirty="0">
                <a:latin typeface="Helvetica"/>
                <a:cs typeface="Helvetica"/>
              </a:rPr>
              <a:t>Consumers for whom Sustainability is frequently or always an influence are: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Younger (69% under 46 vs. 50% overall)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More ethnically diverse (47% white, not Hispanic vs. 62% overall)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Regularly purchase natural and organic foods (65% vs. 52%)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Less likely to currently say that they have used VMS products to manage their health (77% vs. 83%)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More likely to have used alternative health care (35% vs. 26%)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9C2EF7-E71A-4A67-8300-D745C540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6" y="6345246"/>
            <a:ext cx="9773727" cy="349772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A8DAD7D7-3D95-42F9-BC72-CDB2F02BC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650362"/>
              </p:ext>
            </p:extLst>
          </p:nvPr>
        </p:nvGraphicFramePr>
        <p:xfrm>
          <a:off x="5612236" y="1376890"/>
          <a:ext cx="6579764" cy="439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4521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2CD7E4-F9CB-4760-A843-D977B2D9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Prebiotics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B5115-15DD-E744-BEC8-DA0252B60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06"/>
          <a:stretch/>
        </p:blipFill>
        <p:spPr>
          <a:xfrm>
            <a:off x="6570132" y="0"/>
            <a:ext cx="629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77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DAFC-7C43-4FF7-BE78-051FF85E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Familiarity with Prebiotics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BEA7-0FD1-4B59-A9BB-DBAC77B6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5071771" cy="4825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80% of supplement users surveyed have heard of Prebiotics (up from 68% last year)</a:t>
            </a:r>
          </a:p>
          <a:p>
            <a:r>
              <a:rPr lang="en-US" dirty="0">
                <a:latin typeface="Helvetica"/>
                <a:cs typeface="Helvetica"/>
              </a:rPr>
              <a:t>While 73% of Regular Users are very or extremely familiar with its use, most Irregular Users could use more education (49% very or extremely familiar)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B37D1C-A560-4B91-AB49-E169659EC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5" y="6302114"/>
            <a:ext cx="9011727" cy="321018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8EF52ABF-8615-449E-AB93-11BCD5979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757306"/>
              </p:ext>
            </p:extLst>
          </p:nvPr>
        </p:nvGraphicFramePr>
        <p:xfrm>
          <a:off x="5514976" y="1391478"/>
          <a:ext cx="63026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733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8CAA-3C53-43F4-B1E4-097B8211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Prebiotics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7636-4E5E-44FD-A103-05B5834D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4999883" cy="4825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Prebiotics usage appears to be up:</a:t>
            </a:r>
          </a:p>
          <a:p>
            <a:r>
              <a:rPr lang="en-US" dirty="0">
                <a:latin typeface="Helvetica"/>
                <a:cs typeface="Helvetica"/>
              </a:rPr>
              <a:t>33% of surveyed supplement users are using Prebiotics at some level (up from 23% last year)</a:t>
            </a:r>
            <a:endParaRPr lang="en-US" dirty="0"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39% of Users are REGULAR USERS (4+ times per week), up from 29% last year</a:t>
            </a:r>
          </a:p>
          <a:p>
            <a:endParaRPr lang="en-US" dirty="0"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C5D0375C-8A55-4791-BE2E-DC2A0EDB8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109380"/>
              </p:ext>
            </p:extLst>
          </p:nvPr>
        </p:nvGraphicFramePr>
        <p:xfrm>
          <a:off x="4999839" y="1391478"/>
          <a:ext cx="6633441" cy="470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2878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39B5-C27F-48BC-BF46-71EE7162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Prebiotic Usage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C4546-ED6B-4358-B0ED-91CFFA31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5244298" cy="4825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38% of Regular Users indicated that they had just started taking or increased their usage in the last year, with 17% indicating “significantly more” usage</a:t>
            </a:r>
          </a:p>
          <a:p>
            <a:r>
              <a:rPr lang="en-US" dirty="0">
                <a:latin typeface="Helvetica"/>
                <a:cs typeface="Helvetica"/>
              </a:rPr>
              <a:t>27% of Irregular Users indicated that they were using Prebiotics less or had stopped taking in the last year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831E56-4392-481C-AA41-10D6A82B2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69" y="6258982"/>
            <a:ext cx="9126747" cy="321018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6315C2FD-A1D1-4E6C-B8C7-9A27898672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160192"/>
              </p:ext>
            </p:extLst>
          </p:nvPr>
        </p:nvGraphicFramePr>
        <p:xfrm>
          <a:off x="5274105" y="1288959"/>
          <a:ext cx="6671818" cy="449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8933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EE1D-4DB8-4D7B-B37C-2EDB6FF4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8" y="404882"/>
            <a:ext cx="8770113" cy="801066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Monthly Spend on Prebiotics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38DD-33A6-4946-AD50-AC961CD7B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442906"/>
            <a:ext cx="5170749" cy="47738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Users’ spend on prebiotics is slightly above average relative to what supplement users spend on other supplements considered in this survey</a:t>
            </a:r>
          </a:p>
          <a:p>
            <a:r>
              <a:rPr lang="en-US" dirty="0">
                <a:latin typeface="Helvetica"/>
                <a:cs typeface="Helvetica"/>
              </a:rPr>
              <a:t>Regular Users’ average monthly spend of $23 is about 60% more than what Irregular Users spend, which is above average relative to all supplements considered in this study</a:t>
            </a: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300B32F-B602-44E5-9769-76E439510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4" y="6417132"/>
            <a:ext cx="9356784" cy="349773"/>
          </a:xfrm>
          <a:prstGeom prst="rect">
            <a:avLst/>
          </a:prstGeom>
        </p:spPr>
      </p:pic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9EA96FF8-2B0A-49E6-9650-2638F79DC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372502"/>
              </p:ext>
            </p:extLst>
          </p:nvPr>
        </p:nvGraphicFramePr>
        <p:xfrm>
          <a:off x="5706044" y="1635871"/>
          <a:ext cx="63026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541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88A0-939F-4AB4-9151-48DB28F6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Perceived Effectiveness OF Prebiotics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D506-29AC-421E-A94E-B8158A0C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5805015" cy="48252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Over half of Regular Users have experienced the benefits of Prebiotics, which is typical of regular users of any supplement</a:t>
            </a:r>
          </a:p>
          <a:p>
            <a:r>
              <a:rPr lang="en-US" dirty="0">
                <a:latin typeface="Helvetica"/>
                <a:cs typeface="Helvetica"/>
              </a:rPr>
              <a:t>Few consumers have a truly negative opinion of Prebiotics, many just don’t know or have heard conflicting reports</a:t>
            </a:r>
          </a:p>
          <a:p>
            <a:r>
              <a:rPr lang="en-US" dirty="0">
                <a:latin typeface="Helvetica"/>
                <a:cs typeface="Helvetica"/>
              </a:rPr>
              <a:t>As is true of Irregular Users across supplement types, the biggest group of these users are trusting in the benefits but haven’t experienced them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E1DB3B-4663-4302-9CFD-530FDC86D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" y="6294241"/>
            <a:ext cx="10377576" cy="279254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6C5083-61DA-444A-918A-33E216F8A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455854"/>
              </p:ext>
            </p:extLst>
          </p:nvPr>
        </p:nvGraphicFramePr>
        <p:xfrm>
          <a:off x="5665102" y="1403016"/>
          <a:ext cx="63026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7776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0C1A-98BB-4357-B16F-F1FA6142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Benefits of Prebiotics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081C-1889-42AF-98B5-90192BDC4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5229921" cy="48252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Gut health clearly remains the most recognized benefit of use</a:t>
            </a:r>
          </a:p>
          <a:p>
            <a:r>
              <a:rPr lang="en-US" dirty="0">
                <a:latin typeface="Helvetica"/>
                <a:cs typeface="Helvetica"/>
              </a:rPr>
              <a:t>Regular Users are much more likely to recognize the more wide-ranging benefits of prebiotics such as immunity or antioxidant properties</a:t>
            </a:r>
          </a:p>
          <a:p>
            <a:r>
              <a:rPr lang="en-US" dirty="0">
                <a:latin typeface="Helvetica"/>
                <a:cs typeface="Helvetica"/>
              </a:rPr>
              <a:t>Most non-users aren’t familiar with the benefits of prebiotics, thus highlighting the need for further consumer education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A272D11-3BB3-49BC-B201-A653EC51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3" y="6202270"/>
            <a:ext cx="10722633" cy="506328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2690501-E112-437D-B539-49A492444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724232"/>
              </p:ext>
            </p:extLst>
          </p:nvPr>
        </p:nvGraphicFramePr>
        <p:xfrm>
          <a:off x="5419441" y="1377028"/>
          <a:ext cx="6677025" cy="482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054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384A-5F43-475E-9805-1ED505E6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Prebiotics Purchasing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7A4C-224A-4A14-AF89-D36B06811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462495"/>
            <a:ext cx="4755468" cy="4839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Regular Users are commonly looking for a pro/pre combination, but recognition of the term “</a:t>
            </a:r>
            <a:r>
              <a:rPr lang="en-US" dirty="0" err="1">
                <a:latin typeface="Helvetica"/>
                <a:cs typeface="Helvetica"/>
              </a:rPr>
              <a:t>synbiotic</a:t>
            </a:r>
            <a:r>
              <a:rPr lang="en-US" dirty="0">
                <a:latin typeface="Helvetica"/>
                <a:cs typeface="Helvetica"/>
              </a:rPr>
              <a:t>” remains low</a:t>
            </a:r>
          </a:p>
          <a:p>
            <a:r>
              <a:rPr lang="en-US" dirty="0">
                <a:latin typeface="Helvetica"/>
                <a:cs typeface="Helvetica"/>
              </a:rPr>
              <a:t>Most users aren’t looking for a high dosage of daily fiber, but they are commonly looking for the “fiber”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DE617E-F597-40A7-B573-C8D5BB10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1" y="6302114"/>
            <a:ext cx="9586822" cy="349773"/>
          </a:xfrm>
          <a:prstGeom prst="rect">
            <a:avLst/>
          </a:prstGeom>
        </p:spPr>
      </p:pic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00B64AE3-6573-4D5B-BF40-ABFBA00FB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758419"/>
              </p:ext>
            </p:extLst>
          </p:nvPr>
        </p:nvGraphicFramePr>
        <p:xfrm>
          <a:off x="5319622" y="1462495"/>
          <a:ext cx="644552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057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5C8D-5DE2-4211-B6D8-FDC94F58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Prebiotic Dosages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19540-1ED2-4DD6-95A9-6F34A953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5" y="1391478"/>
            <a:ext cx="4907310" cy="4825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Prebiotics Irregular Users are especially likely to be less informed about dosage levels </a:t>
            </a:r>
            <a:endParaRPr lang="en-US" dirty="0"/>
          </a:p>
          <a:p>
            <a:r>
              <a:rPr lang="en-US" dirty="0">
                <a:latin typeface="Helvetica"/>
                <a:cs typeface="Helvetica"/>
              </a:rPr>
              <a:t>Consumers appear to be taking dosages that are small, especially relative to daily fiber intake needs</a:t>
            </a:r>
          </a:p>
          <a:p>
            <a:r>
              <a:rPr lang="en-US" dirty="0">
                <a:latin typeface="Helvetica"/>
                <a:cs typeface="Helvetica"/>
              </a:rPr>
              <a:t>Dosage levels have remained fairly steady compared to last year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641672-E89E-41EE-B77D-CC43F13A0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7" y="6287736"/>
            <a:ext cx="9040483" cy="321018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D5CD1DC-BF12-467C-AFC4-0F35610E0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928389"/>
              </p:ext>
            </p:extLst>
          </p:nvPr>
        </p:nvGraphicFramePr>
        <p:xfrm>
          <a:off x="5017698" y="1319868"/>
          <a:ext cx="7005980" cy="453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454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3477-5EFA-4F37-9741-9ADF83DA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Survey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63C2-252F-4FDA-8219-1B6E0F3D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6389842" cy="52472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Fielded in July 2019</a:t>
            </a:r>
            <a:endParaRPr lang="en-US" dirty="0"/>
          </a:p>
          <a:p>
            <a:r>
              <a:rPr lang="en-US" dirty="0">
                <a:latin typeface="Helvetica"/>
                <a:cs typeface="Helvetica"/>
              </a:rPr>
              <a:t>Written &amp; analyzed by Carla </a:t>
            </a:r>
            <a:r>
              <a:rPr lang="en-US" dirty="0" err="1">
                <a:latin typeface="Helvetica"/>
                <a:cs typeface="Helvetica"/>
              </a:rPr>
              <a:t>Ooyen</a:t>
            </a:r>
            <a:r>
              <a:rPr lang="en-US" dirty="0">
                <a:latin typeface="Helvetica"/>
                <a:cs typeface="Helvetica"/>
              </a:rPr>
              <a:t>, </a:t>
            </a:r>
            <a:r>
              <a:rPr lang="en-US" dirty="0" err="1">
                <a:latin typeface="Helvetica"/>
                <a:cs typeface="Helvetica"/>
              </a:rPr>
              <a:t>Ooyen</a:t>
            </a:r>
            <a:r>
              <a:rPr lang="en-US" dirty="0">
                <a:latin typeface="Helvetica"/>
                <a:cs typeface="Helvetica"/>
              </a:rPr>
              <a:t> Research, LLC</a:t>
            </a:r>
            <a:endParaRPr lang="en-US" dirty="0"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Fielded online by </a:t>
            </a:r>
            <a:r>
              <a:rPr lang="en-US" dirty="0" err="1">
                <a:latin typeface="Helvetica"/>
                <a:cs typeface="Helvetica"/>
              </a:rPr>
              <a:t>Dynata</a:t>
            </a:r>
            <a:r>
              <a:rPr lang="en-US" dirty="0">
                <a:latin typeface="Helvetica"/>
                <a:cs typeface="Helvetica"/>
              </a:rPr>
              <a:t> (formerly Research Now)</a:t>
            </a:r>
            <a:endParaRPr lang="en-US" dirty="0"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Survey of 1,003 consumers</a:t>
            </a:r>
            <a:endParaRPr lang="en-US"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Disqualified poor quality responses and respondents who did not fit survey consumer profile parameters</a:t>
            </a:r>
            <a:endParaRPr lang="en-US" dirty="0"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General Criteria for Participation</a:t>
            </a:r>
            <a:endParaRPr lang="en-US" dirty="0"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Supplement users, with sporadic users no more than 5% of sample</a:t>
            </a:r>
            <a:endParaRPr lang="en-US" dirty="0">
              <a:cs typeface="Helvetica"/>
            </a:endParaRP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29FE08-AAF7-4697-8B79-01F4A2F00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695334"/>
              </p:ext>
            </p:extLst>
          </p:nvPr>
        </p:nvGraphicFramePr>
        <p:xfrm>
          <a:off x="6523584" y="1473823"/>
          <a:ext cx="6073924" cy="475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577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50D1-A849-4287-B748-A59CB37F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Profile of Prebiotic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4E7E-2509-4C30-AF19-EA124CD96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509940"/>
            <a:ext cx="4497877" cy="470678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Helvetica"/>
                <a:cs typeface="Helvetica"/>
              </a:rPr>
              <a:t>Regular Users vs. Irregular Users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More likely to be women (58% vs. 50%)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Fewer Westerners (20% vs. 29%) and more Northeasterners (25% vs. 17%)</a:t>
            </a:r>
          </a:p>
          <a:p>
            <a:r>
              <a:rPr lang="en-US" dirty="0">
                <a:latin typeface="Helvetica"/>
                <a:cs typeface="Helvetica"/>
              </a:rPr>
              <a:t>All prebiotic users tend to be </a:t>
            </a:r>
            <a:endParaRPr lang="en-US" dirty="0"/>
          </a:p>
          <a:p>
            <a:pPr lvl="1"/>
            <a:r>
              <a:rPr lang="en-US" dirty="0">
                <a:latin typeface="Helvetica"/>
                <a:cs typeface="Helvetica"/>
              </a:rPr>
              <a:t>Younger than average supplement user (67% under 46 vs. 50% overall)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This year’s prebiotic users were more ethnically diverse, with only 50% white, not Hispanic, vs. 62% overall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643A7E8-288E-4D20-A056-992731AF3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8" y="6376467"/>
            <a:ext cx="10272815" cy="481533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C19F738-106B-4693-A8E9-C940B1317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97304"/>
              </p:ext>
            </p:extLst>
          </p:nvPr>
        </p:nvGraphicFramePr>
        <p:xfrm>
          <a:off x="4872251" y="1417239"/>
          <a:ext cx="7083188" cy="479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6764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2CD7E4-F9CB-4760-A843-D977B2D9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5" y="2664270"/>
            <a:ext cx="6101572" cy="1355449"/>
          </a:xfrm>
        </p:spPr>
        <p:txBody>
          <a:bodyPr>
            <a:noAutofit/>
          </a:bodyPr>
          <a:lstStyle/>
          <a:p>
            <a:r>
              <a:rPr lang="en-US" sz="4800" dirty="0"/>
              <a:t>Demographics &amp; Psychographics</a:t>
            </a:r>
          </a:p>
        </p:txBody>
      </p:sp>
    </p:spTree>
    <p:extLst>
      <p:ext uri="{BB962C8B-B14F-4D97-AF65-F5344CB8AC3E}">
        <p14:creationId xmlns:p14="http://schemas.microsoft.com/office/powerpoint/2010/main" val="634553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A599-B3BB-4F38-84BB-DEB2344C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23683-1C44-4B50-8046-967D545E4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3849694" cy="4825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Fairly even mix of men and women (no more than 55% women)</a:t>
            </a:r>
          </a:p>
          <a:p>
            <a:r>
              <a:rPr lang="en-US" dirty="0">
                <a:latin typeface="Helvetica"/>
                <a:cs typeface="Helvetica"/>
              </a:rPr>
              <a:t>Adult consumers, with consumers age 66+ no more than 10% of sample</a:t>
            </a:r>
          </a:p>
          <a:p>
            <a:r>
              <a:rPr lang="en-US" dirty="0">
                <a:latin typeface="Helvetica"/>
                <a:cs typeface="Helvetica"/>
              </a:rPr>
              <a:t>A diverse balance of all income groups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C7189AF-87DF-43D9-8551-1EE4C95F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17" y="1391728"/>
            <a:ext cx="2495550" cy="1371600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00D13E0-1872-4F69-9ABD-BDCB2F21E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441" y="1391728"/>
            <a:ext cx="2162175" cy="13716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AE1F799-F969-4BD9-8508-86E166400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220457"/>
              </p:ext>
            </p:extLst>
          </p:nvPr>
        </p:nvGraphicFramePr>
        <p:xfrm>
          <a:off x="7199673" y="3010478"/>
          <a:ext cx="583387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B4E6202-8146-4655-AA22-402CB96C61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32364"/>
              </p:ext>
            </p:extLst>
          </p:nvPr>
        </p:nvGraphicFramePr>
        <p:xfrm>
          <a:off x="2993441" y="3010478"/>
          <a:ext cx="5670725" cy="321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4BC138-D01F-4E93-9C96-BDACB2BFA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871367"/>
              </p:ext>
            </p:extLst>
          </p:nvPr>
        </p:nvGraphicFramePr>
        <p:xfrm>
          <a:off x="7353349" y="3027256"/>
          <a:ext cx="5058951" cy="312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17505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CC4C-681A-48CA-AE58-1D0C5ECB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Survey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4AFB-DC42-4605-BC14-785CFCF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11512826" cy="4401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Consumers with a diverse ethnic background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280E4C7-F021-430E-AE3F-ACA8BE85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46" y="2214884"/>
            <a:ext cx="4903807" cy="4058334"/>
          </a:xfrm>
          <a:prstGeom prst="rect">
            <a:avLst/>
          </a:prstGeom>
        </p:spPr>
      </p:pic>
      <p:pic>
        <p:nvPicPr>
          <p:cNvPr id="6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0A75AB9-842D-4ED5-934C-FDEE59648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9" y="2216202"/>
            <a:ext cx="6032337" cy="39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57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14B3-DA04-4C74-9587-911CEBA4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D6E7-7A02-442E-9401-D26700FF9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11512826" cy="7133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Consumers living all over the U.S.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541D47-A66E-4E83-8F79-CC0A1CEB1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820373"/>
              </p:ext>
            </p:extLst>
          </p:nvPr>
        </p:nvGraphicFramePr>
        <p:xfrm>
          <a:off x="374373" y="2613176"/>
          <a:ext cx="53530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80F8C4-7950-4F2C-98A8-A85DDCB76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8290"/>
              </p:ext>
            </p:extLst>
          </p:nvPr>
        </p:nvGraphicFramePr>
        <p:xfrm>
          <a:off x="5317690" y="2613176"/>
          <a:ext cx="61912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9138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E9AA7-1F98-4802-BE17-5ED1049815C8}"/>
              </a:ext>
            </a:extLst>
          </p:cNvPr>
          <p:cNvSpPr txBox="1"/>
          <p:nvPr/>
        </p:nvSpPr>
        <p:spPr>
          <a:xfrm>
            <a:off x="123648" y="4551872"/>
            <a:ext cx="1195908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r>
              <a:rPr lang="en-US" sz="3600" b="1" cap="all" dirty="0">
                <a:solidFill>
                  <a:schemeClr val="bg1"/>
                </a:solidFill>
                <a:ea typeface="+mn-lt"/>
                <a:cs typeface="+mn-lt"/>
              </a:rPr>
              <a:t>For more information or questions, please contact </a:t>
            </a:r>
            <a:r>
              <a:rPr lang="en-US" sz="3600" b="1" u="sng" cap="all" dirty="0">
                <a:solidFill>
                  <a:schemeClr val="bg1"/>
                </a:solidFill>
                <a:ea typeface="+mn-lt"/>
                <a:cs typeface="+mn-lt"/>
              </a:rPr>
              <a:t>info@prebioticassociation.org</a:t>
            </a:r>
            <a:br>
              <a:rPr lang="en-US" sz="3600" b="1" u="sng" cap="all" dirty="0">
                <a:ea typeface="+mn-lt"/>
                <a:cs typeface="+mn-lt"/>
              </a:rPr>
            </a:br>
            <a:r>
              <a:rPr lang="en-US" sz="3200" b="1" cap="all" dirty="0">
                <a:solidFill>
                  <a:schemeClr val="bg1"/>
                </a:solidFill>
                <a:ea typeface="+mn-lt"/>
                <a:cs typeface="+mn-lt"/>
              </a:rPr>
              <a:t>#Ttc2019COnsumerInsights</a:t>
            </a:r>
            <a:endParaRPr lang="en-US" sz="3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76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E260E1-D68B-48A8-A6A5-FDE9A96B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Consumer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12745A-749A-6E48-804A-6CEF31592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2" r="27569"/>
          <a:stretch/>
        </p:blipFill>
        <p:spPr>
          <a:xfrm>
            <a:off x="6553200" y="0"/>
            <a:ext cx="5621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7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0664-2F67-4021-B5BA-F1FC0E3C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8" y="404882"/>
            <a:ext cx="7331765" cy="801066"/>
          </a:xfrm>
        </p:spPr>
        <p:txBody>
          <a:bodyPr/>
          <a:lstStyle/>
          <a:p>
            <a:r>
              <a:rPr lang="en-US" dirty="0"/>
              <a:t>They have a variety of health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7C237-D28F-4156-8B98-DD73851DB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9" y="1661108"/>
            <a:ext cx="4731778" cy="47900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Top 4 concerns remain the same year-over-year, though Anxiety or Stress rose to #1 concern (from #4 in 2018)</a:t>
            </a:r>
          </a:p>
          <a:p>
            <a:r>
              <a:rPr lang="en-US" dirty="0">
                <a:latin typeface="Helvetica"/>
                <a:cs typeface="Helvetica"/>
              </a:rPr>
              <a:t>Regular Supplement Users are more likely to be suffering from obvious health problems like pain, high blood pressure, and high cholesterol</a:t>
            </a:r>
          </a:p>
          <a:p>
            <a:endParaRPr lang="en-US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1BC2938A-AD83-4589-A848-161445BDC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030903"/>
              </p:ext>
            </p:extLst>
          </p:nvPr>
        </p:nvGraphicFramePr>
        <p:xfrm>
          <a:off x="4831307" y="1050878"/>
          <a:ext cx="7282230" cy="580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442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D851-AEAD-42B2-8DD3-A4EC3465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attitudes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20A42-2531-4F36-80F9-C177E47C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170207"/>
            <a:ext cx="11512826" cy="15896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They are using supplements &amp; other means to better manage their health</a:t>
            </a:r>
          </a:p>
          <a:p>
            <a:r>
              <a:rPr lang="en-US" sz="2000" dirty="0">
                <a:latin typeface="Helvetica"/>
                <a:cs typeface="Helvetica"/>
              </a:rPr>
              <a:t>The relative ranking of these health attitudes remained consistent year-over-year</a:t>
            </a:r>
          </a:p>
          <a:p>
            <a:r>
              <a:rPr lang="en-US" sz="2000" dirty="0">
                <a:latin typeface="Helvetica"/>
                <a:cs typeface="Helvetica"/>
              </a:rPr>
              <a:t>Taking supplements, eating good food, and being proactive about health are most important to Regular Supplement Users</a:t>
            </a:r>
          </a:p>
          <a:p>
            <a:endParaRPr lang="en-US" sz="2000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0B35FE23-DE0B-441C-BB99-78F7CB6259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733776"/>
              </p:ext>
            </p:extLst>
          </p:nvPr>
        </p:nvGraphicFramePr>
        <p:xfrm>
          <a:off x="1252025" y="2708788"/>
          <a:ext cx="9383150" cy="40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2F5F36-2F75-46CA-9E7B-E4C2A1027596}"/>
              </a:ext>
            </a:extLst>
          </p:cNvPr>
          <p:cNvSpPr txBox="1"/>
          <p:nvPr/>
        </p:nvSpPr>
        <p:spPr>
          <a:xfrm>
            <a:off x="9397220" y="3510450"/>
            <a:ext cx="2683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Regular Supplement Users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0C5D1-B2D7-4782-B972-C95F4F6889B0}"/>
              </a:ext>
            </a:extLst>
          </p:cNvPr>
          <p:cNvSpPr txBox="1"/>
          <p:nvPr/>
        </p:nvSpPr>
        <p:spPr>
          <a:xfrm>
            <a:off x="9397220" y="4104889"/>
            <a:ext cx="2794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Irregular Supplement Users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6DB56-5709-494A-AAE3-C08954616026}"/>
              </a:ext>
            </a:extLst>
          </p:cNvPr>
          <p:cNvSpPr txBox="1"/>
          <p:nvPr/>
        </p:nvSpPr>
        <p:spPr>
          <a:xfrm>
            <a:off x="9397220" y="4628154"/>
            <a:ext cx="262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All Respondents</a:t>
            </a:r>
          </a:p>
        </p:txBody>
      </p:sp>
    </p:spTree>
    <p:extLst>
      <p:ext uri="{BB962C8B-B14F-4D97-AF65-F5344CB8AC3E}">
        <p14:creationId xmlns:p14="http://schemas.microsoft.com/office/powerpoint/2010/main" val="325727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A21F-A031-4576-A7D1-C0BDCE2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 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EF3B-E6B0-4CE4-8F2B-3E947DC8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1391478"/>
            <a:ext cx="6776704" cy="50479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They are purchasing a wide range of supplements and brands</a:t>
            </a:r>
          </a:p>
          <a:p>
            <a:r>
              <a:rPr lang="en-US" dirty="0">
                <a:latin typeface="Helvetica"/>
                <a:cs typeface="Helvetica"/>
              </a:rPr>
              <a:t>Most cited supplements (multivitamins, vitamin D, and fish oil) are top of mind for both Regular &amp; Irregular Supplement Users</a:t>
            </a:r>
          </a:p>
          <a:p>
            <a:r>
              <a:rPr lang="en-US" dirty="0">
                <a:latin typeface="Helvetica"/>
                <a:cs typeface="Helvetica"/>
              </a:rPr>
              <a:t>They are purchasing a wide range of brands, including private label, but they may not be very loyal to a particular brand</a:t>
            </a:r>
          </a:p>
          <a:p>
            <a:r>
              <a:rPr lang="en-US" dirty="0">
                <a:latin typeface="Helvetica"/>
                <a:cs typeface="Helvetica"/>
              </a:rPr>
              <a:t>Regular Users are more aware of the brands they are using</a:t>
            </a:r>
          </a:p>
          <a:p>
            <a:r>
              <a:rPr lang="en-US" dirty="0">
                <a:latin typeface="Helvetica"/>
                <a:cs typeface="Helvetica"/>
              </a:rPr>
              <a:t>Nature Made was most cited by Regular Users while Centrum was cited more by Irregular Users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7B683A-487F-4EB2-BE59-A1B29FA86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" y="6372896"/>
            <a:ext cx="8569568" cy="372333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26B4274-18B0-4830-BEDA-8B960BED8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585" y="1307200"/>
            <a:ext cx="4161691" cy="2461688"/>
          </a:xfrm>
          <a:prstGeom prst="rect">
            <a:avLst/>
          </a:prstGeom>
        </p:spPr>
      </p:pic>
      <p:pic>
        <p:nvPicPr>
          <p:cNvPr id="8" name="Picture 8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41A10C6F-7E6B-436F-AC73-7A0EF529F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584" y="3969927"/>
            <a:ext cx="3950677" cy="23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2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5CB7-9BB8-4F36-886B-CE9241B0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Spending habits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F44D-E2C1-4217-A964-38E6237BA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8" y="1292126"/>
            <a:ext cx="9973740" cy="7617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They have a wide range of spending on these supplements, and they are purchasing them in many different locations</a:t>
            </a:r>
          </a:p>
          <a:p>
            <a:endParaRPr lang="en-US" dirty="0"/>
          </a:p>
        </p:txBody>
      </p:sp>
      <p:pic>
        <p:nvPicPr>
          <p:cNvPr id="6" name="Picture 8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CF264331-583B-493B-A3BB-9B5CAF16E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9" y="2352052"/>
            <a:ext cx="5699186" cy="3619514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992DB4-1EC2-4FC3-A80F-6B02D5482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295" y="2327146"/>
            <a:ext cx="5987156" cy="36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5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E260E1-D68B-48A8-A6A5-FDE9A96B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1D5BB-0DA1-F544-B085-3B2272864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6" r="14178"/>
          <a:stretch/>
        </p:blipFill>
        <p:spPr>
          <a:xfrm rot="5400000">
            <a:off x="6597649" y="2"/>
            <a:ext cx="6858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7406D"/>
      </a:dk2>
      <a:lt2>
        <a:srgbClr val="60B2CC"/>
      </a:lt2>
      <a:accent1>
        <a:srgbClr val="CDF1EB"/>
      </a:accent1>
      <a:accent2>
        <a:srgbClr val="1E7466"/>
      </a:accent2>
      <a:accent3>
        <a:srgbClr val="B5EBE2"/>
      </a:accent3>
      <a:accent4>
        <a:srgbClr val="BFBFBF"/>
      </a:accent4>
      <a:accent5>
        <a:srgbClr val="595959"/>
      </a:accent5>
      <a:accent6>
        <a:srgbClr val="299B88"/>
      </a:accent6>
      <a:hlink>
        <a:srgbClr val="089CA2"/>
      </a:hlink>
      <a:folHlink>
        <a:srgbClr val="63D4C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12579</TotalTime>
  <Words>1577</Words>
  <Application>Microsoft Office PowerPoint</Application>
  <PresentationFormat>Widescreen</PresentationFormat>
  <Paragraphs>219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Study citation</vt:lpstr>
      <vt:lpstr>Survey Overview</vt:lpstr>
      <vt:lpstr>Consumer Overview</vt:lpstr>
      <vt:lpstr>They have a variety of health issues</vt:lpstr>
      <vt:lpstr>Health attitudes</vt:lpstr>
      <vt:lpstr>Supplement purchases</vt:lpstr>
      <vt:lpstr>Spending habits</vt:lpstr>
      <vt:lpstr>General Findings</vt:lpstr>
      <vt:lpstr>general Findings</vt:lpstr>
      <vt:lpstr>Familiarity with usage</vt:lpstr>
      <vt:lpstr>Familiarity with usage</vt:lpstr>
      <vt:lpstr>Perceived Effectiveness</vt:lpstr>
      <vt:lpstr>Perceived Effectiveness </vt:lpstr>
      <vt:lpstr>Usage Levels</vt:lpstr>
      <vt:lpstr>Change In Usage Levels</vt:lpstr>
      <vt:lpstr>Change In Usage Levels</vt:lpstr>
      <vt:lpstr>Average Monthly Spend</vt:lpstr>
      <vt:lpstr>Knowledge of Dosage Levels</vt:lpstr>
      <vt:lpstr>Importance of Sustainability</vt:lpstr>
      <vt:lpstr>Prebiotics</vt:lpstr>
      <vt:lpstr>Familiarity with Prebiotics</vt:lpstr>
      <vt:lpstr>Prebiotics Usage</vt:lpstr>
      <vt:lpstr>Prebiotic Usage CHANGE</vt:lpstr>
      <vt:lpstr>Monthly Spend on Prebiotics</vt:lpstr>
      <vt:lpstr>Perceived Effectiveness OF Prebiotics</vt:lpstr>
      <vt:lpstr>Benefits of Prebiotics</vt:lpstr>
      <vt:lpstr>Prebiotics Purchasing Decision</vt:lpstr>
      <vt:lpstr>Prebiotic Dosages</vt:lpstr>
      <vt:lpstr>Profile of Prebiotic User</vt:lpstr>
      <vt:lpstr>Demographics &amp; Psychographics</vt:lpstr>
      <vt:lpstr>Survey Demographics</vt:lpstr>
      <vt:lpstr>Survey Demographics</vt:lpstr>
      <vt:lpstr>Survey Demographics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Traci Kantowski</dc:creator>
  <cp:lastModifiedBy>Dowden, Justin</cp:lastModifiedBy>
  <cp:revision>511</cp:revision>
  <cp:lastPrinted>2017-10-14T11:08:35Z</cp:lastPrinted>
  <dcterms:created xsi:type="dcterms:W3CDTF">2017-10-12T22:33:30Z</dcterms:created>
  <dcterms:modified xsi:type="dcterms:W3CDTF">2019-08-20T23:37:57Z</dcterms:modified>
</cp:coreProperties>
</file>