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3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35.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36.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3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40.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41.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4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5" r:id="rId3"/>
    <p:sldMasterId id="2147483687" r:id="rId4"/>
    <p:sldMasterId id="2147483699" r:id="rId5"/>
  </p:sldMasterIdLst>
  <p:notesMasterIdLst>
    <p:notesMasterId r:id="rId5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12192000" cy="6858000"/>
  <p:notesSz cx="6858000" cy="9144000"/>
  <p:embeddedFontLst>
    <p:embeddedFont>
      <p:font typeface="Arial Black" panose="020B0604020202020204" pitchFamily="34" charset="0"/>
      <p:regular r:id="rId53"/>
      <p:bold r:id="rId54"/>
    </p:embeddedFont>
    <p:embeddedFont>
      <p:font typeface="Calibri" panose="020F0502020204030204" pitchFamily="34" charset="0"/>
      <p:regular r:id="rId55"/>
      <p:bold r:id="rId56"/>
      <p:italic r:id="rId57"/>
      <p:boldItalic r:id="rId58"/>
    </p:embeddedFont>
    <p:embeddedFont>
      <p:font typeface="Lato Light" panose="020F0502020204030203" pitchFamily="34" charset="0"/>
      <p:regular r:id="rId59"/>
      <p:bold r:id="rId60"/>
      <p:italic r:id="rId61"/>
      <p:boldItalic r:id="rId62"/>
    </p:embeddedFont>
    <p:embeddedFont>
      <p:font typeface="Montserrat" pitchFamily="2" charset="77"/>
      <p:regular r:id="rId63"/>
      <p:bold r:id="rId64"/>
      <p:italic r:id="rId65"/>
      <p:boldItalic r:id="rId66"/>
    </p:embeddedFont>
    <p:embeddedFont>
      <p:font typeface="Montserrat Black" pitchFamily="2" charset="77"/>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cDv5KoJyvpjNO8GFKRqLNwm6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D77AA1-0B49-49AB-88B7-DC55EAD4E7AA}">
  <a:tblStyle styleId="{A2D77AA1-0B49-49AB-88B7-DC55EAD4E7A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7E63D436-0EEE-4684-B2E5-29577F5A97F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a:tcStyle>
        <a:tcBdr/>
        <a:fill>
          <a:solidFill>
            <a:srgbClr val="CAD4EA"/>
          </a:solidFill>
        </a:fill>
      </a:tcStyle>
    </a:band1H>
    <a:band2H>
      <a:tcTxStyle/>
      <a:tcStyle>
        <a:tcBdr/>
      </a:tcStyle>
    </a:band2H>
    <a:band1V>
      <a:tcTxStyle/>
      <a:tcStyle>
        <a:tcBdr/>
        <a:fill>
          <a:solidFill>
            <a:srgbClr val="CA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2"/>
  </p:normalViewPr>
  <p:slideViewPr>
    <p:cSldViewPr snapToGrid="0">
      <p:cViewPr varScale="1">
        <p:scale>
          <a:sx n="102" d="100"/>
          <a:sy n="102"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4.8334549488061762E-2"/>
          <c:y val="0"/>
          <c:w val="0.94923707258975953"/>
          <c:h val="0.99788088111588791"/>
        </c:manualLayout>
      </c:layout>
      <c:pieChart>
        <c:varyColors val="1"/>
        <c:ser>
          <c:idx val="0"/>
          <c:order val="0"/>
          <c:tx>
            <c:strRef>
              <c:f>Sheet1!$B$1</c:f>
              <c:strCache>
                <c:ptCount val="1"/>
                <c:pt idx="0">
                  <c:v>Income</c:v>
                </c:pt>
              </c:strCache>
            </c:strRef>
          </c:tx>
          <c:dPt>
            <c:idx val="0"/>
            <c:bubble3D val="0"/>
            <c:spPr>
              <a:solidFill>
                <a:srgbClr val="367999"/>
              </a:solidFill>
              <a:ln>
                <a:noFill/>
              </a:ln>
              <a:effectLst/>
            </c:spPr>
            <c:extLst>
              <c:ext xmlns:c16="http://schemas.microsoft.com/office/drawing/2014/chart" uri="{C3380CC4-5D6E-409C-BE32-E72D297353CC}">
                <c16:uniqueId val="{00000001-F36A-4B87-B235-E0FDE72A8604}"/>
              </c:ext>
            </c:extLst>
          </c:dPt>
          <c:dPt>
            <c:idx val="1"/>
            <c:bubble3D val="0"/>
            <c:spPr>
              <a:solidFill>
                <a:srgbClr val="1A7270"/>
              </a:solidFill>
              <a:ln>
                <a:noFill/>
              </a:ln>
              <a:effectLst/>
            </c:spPr>
            <c:extLst>
              <c:ext xmlns:c16="http://schemas.microsoft.com/office/drawing/2014/chart" uri="{C3380CC4-5D6E-409C-BE32-E72D297353CC}">
                <c16:uniqueId val="{00000003-F36A-4B87-B235-E0FDE72A8604}"/>
              </c:ext>
            </c:extLst>
          </c:dPt>
          <c:dPt>
            <c:idx val="2"/>
            <c:bubble3D val="0"/>
            <c:spPr>
              <a:solidFill>
                <a:srgbClr val="0E2743"/>
              </a:solidFill>
              <a:ln>
                <a:noFill/>
              </a:ln>
              <a:effectLst/>
            </c:spPr>
            <c:extLst>
              <c:ext xmlns:c16="http://schemas.microsoft.com/office/drawing/2014/chart" uri="{C3380CC4-5D6E-409C-BE32-E72D297353CC}">
                <c16:uniqueId val="{00000005-F36A-4B87-B235-E0FDE72A8604}"/>
              </c:ext>
            </c:extLst>
          </c:dPt>
          <c:dPt>
            <c:idx val="3"/>
            <c:bubble3D val="0"/>
            <c:spPr>
              <a:solidFill>
                <a:srgbClr val="126D3A"/>
              </a:solidFill>
              <a:ln>
                <a:noFill/>
              </a:ln>
              <a:effectLst/>
            </c:spPr>
            <c:extLst>
              <c:ext xmlns:c16="http://schemas.microsoft.com/office/drawing/2014/chart" uri="{C3380CC4-5D6E-409C-BE32-E72D297353CC}">
                <c16:uniqueId val="{00000007-F36A-4B87-B235-E0FDE72A8604}"/>
              </c:ext>
            </c:extLst>
          </c:dPt>
          <c:dPt>
            <c:idx val="4"/>
            <c:bubble3D val="0"/>
            <c:spPr>
              <a:solidFill>
                <a:srgbClr val="93C4DE"/>
              </a:solidFill>
              <a:ln>
                <a:noFill/>
              </a:ln>
              <a:effectLst/>
            </c:spPr>
            <c:extLst>
              <c:ext xmlns:c16="http://schemas.microsoft.com/office/drawing/2014/chart" uri="{C3380CC4-5D6E-409C-BE32-E72D297353CC}">
                <c16:uniqueId val="{00000009-F36A-4B87-B235-E0FDE72A8604}"/>
              </c:ext>
            </c:extLst>
          </c:dPt>
          <c:dPt>
            <c:idx val="5"/>
            <c:bubble3D val="0"/>
            <c:spPr>
              <a:solidFill>
                <a:srgbClr val="9BD1AF"/>
              </a:solidFill>
              <a:ln>
                <a:noFill/>
              </a:ln>
              <a:effectLst/>
            </c:spPr>
            <c:extLst>
              <c:ext xmlns:c16="http://schemas.microsoft.com/office/drawing/2014/chart" uri="{C3380CC4-5D6E-409C-BE32-E72D297353CC}">
                <c16:uniqueId val="{0000000B-F36A-4B87-B235-E0FDE72A8604}"/>
              </c:ext>
            </c:extLst>
          </c:dPt>
          <c:dLbls>
            <c:dLbl>
              <c:idx val="0"/>
              <c:layout>
                <c:manualLayout>
                  <c:x val="-0.12727242704644257"/>
                  <c:y val="-0.15159623927222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6A-4B87-B235-E0FDE72A8604}"/>
                </c:ext>
              </c:extLst>
            </c:dLbl>
            <c:dLbl>
              <c:idx val="1"/>
              <c:layout>
                <c:manualLayout>
                  <c:x val="-0.13406035272680775"/>
                  <c:y val="-3.2955594431780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6A-4B87-B235-E0FDE72A8604}"/>
                </c:ext>
              </c:extLst>
            </c:dLbl>
            <c:dLbl>
              <c:idx val="2"/>
              <c:layout>
                <c:manualLayout>
                  <c:x val="0.19741716518526439"/>
                  <c:y val="-0.19770439539757109"/>
                </c:manualLayout>
              </c:layout>
              <c:showLegendKey val="0"/>
              <c:showVal val="0"/>
              <c:showCatName val="1"/>
              <c:showSerName val="0"/>
              <c:showPercent val="1"/>
              <c:showBubbleSize val="0"/>
              <c:extLst>
                <c:ext xmlns:c15="http://schemas.microsoft.com/office/drawing/2012/chart" uri="{CE6537A1-D6FC-4f65-9D91-7224C49458BB}">
                  <c15:layout>
                    <c:manualLayout>
                      <c:w val="0.25311429967310595"/>
                      <c:h val="0.17455032185082245"/>
                    </c:manualLayout>
                  </c15:layout>
                </c:ext>
                <c:ext xmlns:c16="http://schemas.microsoft.com/office/drawing/2014/chart" uri="{C3380CC4-5D6E-409C-BE32-E72D297353CC}">
                  <c16:uniqueId val="{00000005-F36A-4B87-B235-E0FDE72A8604}"/>
                </c:ext>
              </c:extLst>
            </c:dLbl>
            <c:dLbl>
              <c:idx val="3"/>
              <c:layout>
                <c:manualLayout>
                  <c:x val="0.18801922468039245"/>
                  <c:y val="0.23154634531231549"/>
                </c:manualLayout>
              </c:layout>
              <c:showLegendKey val="0"/>
              <c:showVal val="0"/>
              <c:showCatName val="1"/>
              <c:showSerName val="0"/>
              <c:showPercent val="1"/>
              <c:showBubbleSize val="0"/>
              <c:extLst>
                <c:ext xmlns:c15="http://schemas.microsoft.com/office/drawing/2012/chart" uri="{CE6537A1-D6FC-4f65-9D91-7224C49458BB}">
                  <c15:layout>
                    <c:manualLayout>
                      <c:w val="0.28640129331764907"/>
                      <c:h val="0.17455032185082245"/>
                    </c:manualLayout>
                  </c15:layout>
                </c:ext>
                <c:ext xmlns:c16="http://schemas.microsoft.com/office/drawing/2014/chart" uri="{C3380CC4-5D6E-409C-BE32-E72D297353CC}">
                  <c16:uniqueId val="{00000007-F36A-4B87-B235-E0FDE72A8604}"/>
                </c:ext>
              </c:extLst>
            </c:dLbl>
            <c:dLbl>
              <c:idx val="4"/>
              <c:layout>
                <c:manualLayout>
                  <c:x val="-0.16193336101133754"/>
                  <c:y val="0.17365975898423661"/>
                </c:manualLayout>
              </c:layout>
              <c:showLegendKey val="0"/>
              <c:showVal val="0"/>
              <c:showCatName val="1"/>
              <c:showSerName val="0"/>
              <c:showPercent val="1"/>
              <c:showBubbleSize val="0"/>
              <c:extLst>
                <c:ext xmlns:c15="http://schemas.microsoft.com/office/drawing/2012/chart" uri="{CE6537A1-D6FC-4f65-9D91-7224C49458BB}">
                  <c15:layout>
                    <c:manualLayout>
                      <c:w val="0.25977169840201458"/>
                      <c:h val="0.21551621371377058"/>
                    </c:manualLayout>
                  </c15:layout>
                </c:ext>
                <c:ext xmlns:c16="http://schemas.microsoft.com/office/drawing/2014/chart" uri="{C3380CC4-5D6E-409C-BE32-E72D297353CC}">
                  <c16:uniqueId val="{00000009-F36A-4B87-B235-E0FDE72A8604}"/>
                </c:ext>
              </c:extLst>
            </c:dLbl>
            <c:dLbl>
              <c:idx val="5"/>
              <c:layout>
                <c:manualLayout>
                  <c:x val="-5.0421932302118125E-2"/>
                  <c:y val="-8.2445926004463738E-2"/>
                </c:manualLayout>
              </c:layout>
              <c:showLegendKey val="0"/>
              <c:showVal val="0"/>
              <c:showCatName val="1"/>
              <c:showSerName val="0"/>
              <c:showPercent val="1"/>
              <c:showBubbleSize val="0"/>
              <c:extLst>
                <c:ext xmlns:c15="http://schemas.microsoft.com/office/drawing/2012/chart" uri="{CE6537A1-D6FC-4f65-9D91-7224C49458BB}">
                  <c15:layout>
                    <c:manualLayout>
                      <c:w val="0.22648470475747146"/>
                      <c:h val="0.13358442998787434"/>
                    </c:manualLayout>
                  </c15:layout>
                </c:ext>
                <c:ext xmlns:c16="http://schemas.microsoft.com/office/drawing/2014/chart" uri="{C3380CC4-5D6E-409C-BE32-E72D297353CC}">
                  <c16:uniqueId val="{0000000B-F36A-4B87-B235-E0FDE72A8604}"/>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4.8330840000000007E-2</c:v>
                </c:pt>
                <c:pt idx="1">
                  <c:v>0.10413553</c:v>
                </c:pt>
                <c:pt idx="2">
                  <c:v>0.21425011999999999</c:v>
                </c:pt>
                <c:pt idx="3">
                  <c:v>0.28300946999999999</c:v>
                </c:pt>
                <c:pt idx="4">
                  <c:v>0.22072744999999999</c:v>
                </c:pt>
                <c:pt idx="5">
                  <c:v>0.12954658999999999</c:v>
                </c:pt>
              </c:numCache>
            </c:numRef>
          </c:val>
          <c:extLst>
            <c:ext xmlns:c16="http://schemas.microsoft.com/office/drawing/2014/chart" uri="{C3380CC4-5D6E-409C-BE32-E72D297353CC}">
              <c16:uniqueId val="{0000000C-F36A-4B87-B235-E0FDE72A8604}"/>
            </c:ext>
          </c:extLst>
        </c:ser>
        <c:dLbls>
          <c:showLegendKey val="0"/>
          <c:showVal val="0"/>
          <c:showCatName val="1"/>
          <c:showSerName val="0"/>
          <c:showPercent val="1"/>
          <c:showBubbleSize val="0"/>
          <c:showLeaderLines val="1"/>
        </c:dLbls>
        <c:firstSliceAng val="128"/>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C0B-4D45-A0D1-DBFC20C82833}"/>
              </c:ext>
            </c:extLst>
          </c:dPt>
          <c:dPt>
            <c:idx val="1"/>
            <c:bubble3D val="0"/>
            <c:spPr>
              <a:solidFill>
                <a:schemeClr val="accent2"/>
              </a:solidFill>
              <a:ln>
                <a:noFill/>
              </a:ln>
              <a:effectLst/>
            </c:spPr>
            <c:extLst>
              <c:ext xmlns:c16="http://schemas.microsoft.com/office/drawing/2014/chart" uri="{C3380CC4-5D6E-409C-BE32-E72D297353CC}">
                <c16:uniqueId val="{00000003-8C0B-4D45-A0D1-DBFC20C82833}"/>
              </c:ext>
            </c:extLst>
          </c:dPt>
          <c:dPt>
            <c:idx val="2"/>
            <c:bubble3D val="0"/>
            <c:spPr>
              <a:solidFill>
                <a:schemeClr val="accent3"/>
              </a:solidFill>
              <a:ln>
                <a:noFill/>
              </a:ln>
              <a:effectLst/>
            </c:spPr>
            <c:extLst>
              <c:ext xmlns:c16="http://schemas.microsoft.com/office/drawing/2014/chart" uri="{C3380CC4-5D6E-409C-BE32-E72D297353CC}">
                <c16:uniqueId val="{00000005-8C0B-4D45-A0D1-DBFC20C82833}"/>
              </c:ext>
            </c:extLst>
          </c:dPt>
          <c:dPt>
            <c:idx val="3"/>
            <c:bubble3D val="0"/>
            <c:spPr>
              <a:solidFill>
                <a:schemeClr val="accent4"/>
              </a:solidFill>
              <a:ln>
                <a:noFill/>
              </a:ln>
              <a:effectLst/>
            </c:spPr>
            <c:extLst>
              <c:ext xmlns:c16="http://schemas.microsoft.com/office/drawing/2014/chart" uri="{C3380CC4-5D6E-409C-BE32-E72D297353CC}">
                <c16:uniqueId val="{00000007-8C0B-4D45-A0D1-DBFC20C82833}"/>
              </c:ext>
            </c:extLst>
          </c:dPt>
          <c:dPt>
            <c:idx val="4"/>
            <c:bubble3D val="0"/>
            <c:spPr>
              <a:solidFill>
                <a:schemeClr val="accent5"/>
              </a:solidFill>
              <a:ln>
                <a:noFill/>
              </a:ln>
              <a:effectLst/>
            </c:spPr>
            <c:extLst>
              <c:ext xmlns:c16="http://schemas.microsoft.com/office/drawing/2014/chart" uri="{C3380CC4-5D6E-409C-BE32-E72D297353CC}">
                <c16:uniqueId val="{00000009-9C92-4047-AB5D-AF3A97A54B09}"/>
              </c:ext>
            </c:extLst>
          </c:dPt>
          <c:dPt>
            <c:idx val="5"/>
            <c:bubble3D val="0"/>
            <c:spPr>
              <a:solidFill>
                <a:schemeClr val="accent6"/>
              </a:solidFill>
              <a:ln>
                <a:noFill/>
              </a:ln>
              <a:effectLst/>
            </c:spPr>
            <c:extLst>
              <c:ext xmlns:c16="http://schemas.microsoft.com/office/drawing/2014/chart" uri="{C3380CC4-5D6E-409C-BE32-E72D297353CC}">
                <c16:uniqueId val="{0000000B-9C92-4047-AB5D-AF3A97A54B09}"/>
              </c:ext>
            </c:extLst>
          </c:dPt>
          <c:dLbls>
            <c:dLbl>
              <c:idx val="0"/>
              <c:layout>
                <c:manualLayout>
                  <c:x val="7.5286543087589386E-3"/>
                  <c:y val="1.580542337437509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C0B-4D45-A0D1-DBFC20C82833}"/>
                </c:ext>
              </c:extLst>
            </c:dLbl>
            <c:dLbl>
              <c:idx val="1"/>
              <c:layout>
                <c:manualLayout>
                  <c:x val="-2.2463563039479269E-2"/>
                  <c:y val="2.8233233183163654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3354775028927949"/>
                    </c:manualLayout>
                  </c15:layout>
                </c:ext>
                <c:ext xmlns:c16="http://schemas.microsoft.com/office/drawing/2014/chart" uri="{C3380CC4-5D6E-409C-BE32-E72D297353CC}">
                  <c16:uniqueId val="{00000003-8C0B-4D45-A0D1-DBFC20C82833}"/>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5-8C0B-4D45-A0D1-DBFC20C82833}"/>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9631703693222017"/>
                      <c:h val="0.24139414371604923"/>
                    </c:manualLayout>
                  </c15:layout>
                </c:ext>
                <c:ext xmlns:c16="http://schemas.microsoft.com/office/drawing/2014/chart" uri="{C3380CC4-5D6E-409C-BE32-E72D297353CC}">
                  <c16:uniqueId val="{00000007-8C0B-4D45-A0D1-DBFC20C82833}"/>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531451710611584"/>
                    </c:manualLayout>
                  </c15:layout>
                </c:ext>
                <c:ext xmlns:c16="http://schemas.microsoft.com/office/drawing/2014/chart" uri="{C3380CC4-5D6E-409C-BE32-E72D297353CC}">
                  <c16:uniqueId val="{00000009-9C92-4047-AB5D-AF3A97A54B09}"/>
                </c:ext>
              </c:extLst>
            </c:dLbl>
            <c:dLbl>
              <c:idx val="5"/>
              <c:layout>
                <c:manualLayout>
                  <c:x val="2.6956275647375044E-2"/>
                  <c:y val="1.4116616591581827E-2"/>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3839853098263877"/>
                    </c:manualLayout>
                  </c15:layout>
                </c:ext>
                <c:ext xmlns:c16="http://schemas.microsoft.com/office/drawing/2014/chart" uri="{C3380CC4-5D6E-409C-BE32-E72D297353CC}">
                  <c16:uniqueId val="{0000000B-9C92-4047-AB5D-AF3A97A54B09}"/>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4.6153850000000003E-2</c:v>
                </c:pt>
                <c:pt idx="1">
                  <c:v>0.12</c:v>
                </c:pt>
                <c:pt idx="2">
                  <c:v>0.22153845999999999</c:v>
                </c:pt>
                <c:pt idx="3">
                  <c:v>0.22769231000000001</c:v>
                </c:pt>
                <c:pt idx="4">
                  <c:v>0.25846153999999999</c:v>
                </c:pt>
                <c:pt idx="5">
                  <c:v>0.12615385000000001</c:v>
                </c:pt>
              </c:numCache>
            </c:numRef>
          </c:val>
          <c:extLst>
            <c:ext xmlns:c16="http://schemas.microsoft.com/office/drawing/2014/chart" uri="{C3380CC4-5D6E-409C-BE32-E72D297353CC}">
              <c16:uniqueId val="{00000008-8C0B-4D45-A0D1-DBFC20C82833}"/>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0060-48CE-88E1-5BF022FD699F}"/>
              </c:ext>
            </c:extLst>
          </c:dPt>
          <c:dPt>
            <c:idx val="1"/>
            <c:bubble3D val="0"/>
            <c:spPr>
              <a:solidFill>
                <a:schemeClr val="accent2"/>
              </a:solidFill>
              <a:ln>
                <a:noFill/>
              </a:ln>
              <a:effectLst/>
            </c:spPr>
            <c:extLst>
              <c:ext xmlns:c16="http://schemas.microsoft.com/office/drawing/2014/chart" uri="{C3380CC4-5D6E-409C-BE32-E72D297353CC}">
                <c16:uniqueId val="{00000003-0060-48CE-88E1-5BF022FD699F}"/>
              </c:ext>
            </c:extLst>
          </c:dPt>
          <c:dPt>
            <c:idx val="2"/>
            <c:bubble3D val="0"/>
            <c:spPr>
              <a:solidFill>
                <a:schemeClr val="accent3"/>
              </a:solidFill>
              <a:ln>
                <a:noFill/>
              </a:ln>
              <a:effectLst/>
            </c:spPr>
            <c:extLst>
              <c:ext xmlns:c16="http://schemas.microsoft.com/office/drawing/2014/chart" uri="{C3380CC4-5D6E-409C-BE32-E72D297353CC}">
                <c16:uniqueId val="{00000005-0060-48CE-88E1-5BF022FD699F}"/>
              </c:ext>
            </c:extLst>
          </c:dPt>
          <c:dPt>
            <c:idx val="3"/>
            <c:bubble3D val="0"/>
            <c:spPr>
              <a:solidFill>
                <a:schemeClr val="accent4"/>
              </a:solidFill>
              <a:ln>
                <a:noFill/>
              </a:ln>
              <a:effectLst/>
            </c:spPr>
            <c:extLst>
              <c:ext xmlns:c16="http://schemas.microsoft.com/office/drawing/2014/chart" uri="{C3380CC4-5D6E-409C-BE32-E72D297353CC}">
                <c16:uniqueId val="{00000007-0060-48CE-88E1-5BF022FD699F}"/>
              </c:ext>
            </c:extLst>
          </c:dPt>
          <c:dPt>
            <c:idx val="4"/>
            <c:bubble3D val="0"/>
            <c:spPr>
              <a:solidFill>
                <a:schemeClr val="accent5"/>
              </a:solidFill>
              <a:ln>
                <a:noFill/>
              </a:ln>
              <a:effectLst/>
            </c:spPr>
            <c:extLst>
              <c:ext xmlns:c16="http://schemas.microsoft.com/office/drawing/2014/chart" uri="{C3380CC4-5D6E-409C-BE32-E72D297353CC}">
                <c16:uniqueId val="{00000009-3149-4926-9D02-ECC1D0AA712E}"/>
              </c:ext>
            </c:extLst>
          </c:dPt>
          <c:dPt>
            <c:idx val="5"/>
            <c:bubble3D val="0"/>
            <c:spPr>
              <a:solidFill>
                <a:schemeClr val="accent6"/>
              </a:solidFill>
              <a:ln>
                <a:noFill/>
              </a:ln>
              <a:effectLst/>
            </c:spPr>
            <c:extLst>
              <c:ext xmlns:c16="http://schemas.microsoft.com/office/drawing/2014/chart" uri="{C3380CC4-5D6E-409C-BE32-E72D297353CC}">
                <c16:uniqueId val="{0000000B-3149-4926-9D02-ECC1D0AA712E}"/>
              </c:ext>
            </c:extLst>
          </c:dPt>
          <c:dLbls>
            <c:dLbl>
              <c:idx val="0"/>
              <c:layout>
                <c:manualLayout>
                  <c:x val="3.0359417008630845E-3"/>
                  <c:y val="-1.24278098087883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0060-48CE-88E1-5BF022FD699F}"/>
                </c:ext>
              </c:extLst>
            </c:dLbl>
            <c:dLbl>
              <c:idx val="1"/>
              <c:layout>
                <c:manualLayout>
                  <c:x val="-2.246320928258105E-2"/>
                  <c:y val="5.936537471836238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0170162659733593"/>
                    </c:manualLayout>
                  </c15:layout>
                </c:ext>
                <c:ext xmlns:c16="http://schemas.microsoft.com/office/drawing/2014/chart" uri="{C3380CC4-5D6E-409C-BE32-E72D297353CC}">
                  <c16:uniqueId val="{00000003-0060-48CE-88E1-5BF022FD699F}"/>
                </c:ext>
              </c:extLst>
            </c:dLbl>
            <c:dLbl>
              <c:idx val="2"/>
              <c:layout>
                <c:manualLayout>
                  <c:x val="-4.9419838686854393E-2"/>
                  <c:y val="-4.7053536064251104E-3"/>
                </c:manualLayout>
              </c:layout>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5-0060-48CE-88E1-5BF022FD699F}"/>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7-0060-48CE-88E1-5BF022FD699F}"/>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523699057447219"/>
                    </c:manualLayout>
                  </c15:layout>
                </c:ext>
                <c:ext xmlns:c16="http://schemas.microsoft.com/office/drawing/2014/chart" uri="{C3380CC4-5D6E-409C-BE32-E72D297353CC}">
                  <c16:uniqueId val="{00000009-3149-4926-9D02-ECC1D0AA712E}"/>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3149-4926-9D02-ECC1D0AA712E}"/>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3.7220840000000012E-2</c:v>
                </c:pt>
                <c:pt idx="1">
                  <c:v>7.4441689999999991E-2</c:v>
                </c:pt>
                <c:pt idx="2">
                  <c:v>0.15880892999999999</c:v>
                </c:pt>
                <c:pt idx="3">
                  <c:v>0.22332505999999999</c:v>
                </c:pt>
                <c:pt idx="4">
                  <c:v>0.28784119000000002</c:v>
                </c:pt>
                <c:pt idx="5">
                  <c:v>0.21836227999999999</c:v>
                </c:pt>
              </c:numCache>
            </c:numRef>
          </c:val>
          <c:extLst>
            <c:ext xmlns:c16="http://schemas.microsoft.com/office/drawing/2014/chart" uri="{C3380CC4-5D6E-409C-BE32-E72D297353CC}">
              <c16:uniqueId val="{00000008-0060-48CE-88E1-5BF022FD699F}"/>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1E9-495B-9E22-220892F5F438}"/>
              </c:ext>
            </c:extLst>
          </c:dPt>
          <c:dPt>
            <c:idx val="1"/>
            <c:bubble3D val="0"/>
            <c:spPr>
              <a:solidFill>
                <a:schemeClr val="accent2"/>
              </a:solidFill>
              <a:ln>
                <a:noFill/>
              </a:ln>
              <a:effectLst/>
            </c:spPr>
            <c:extLst>
              <c:ext xmlns:c16="http://schemas.microsoft.com/office/drawing/2014/chart" uri="{C3380CC4-5D6E-409C-BE32-E72D297353CC}">
                <c16:uniqueId val="{00000003-B1E9-495B-9E22-220892F5F438}"/>
              </c:ext>
            </c:extLst>
          </c:dPt>
          <c:dPt>
            <c:idx val="2"/>
            <c:bubble3D val="0"/>
            <c:spPr>
              <a:solidFill>
                <a:schemeClr val="accent3"/>
              </a:solidFill>
              <a:ln>
                <a:noFill/>
              </a:ln>
              <a:effectLst/>
            </c:spPr>
            <c:extLst>
              <c:ext xmlns:c16="http://schemas.microsoft.com/office/drawing/2014/chart" uri="{C3380CC4-5D6E-409C-BE32-E72D297353CC}">
                <c16:uniqueId val="{00000005-B1E9-495B-9E22-220892F5F438}"/>
              </c:ext>
            </c:extLst>
          </c:dPt>
          <c:dPt>
            <c:idx val="3"/>
            <c:bubble3D val="0"/>
            <c:spPr>
              <a:solidFill>
                <a:schemeClr val="accent4"/>
              </a:solidFill>
              <a:ln>
                <a:noFill/>
              </a:ln>
              <a:effectLst/>
            </c:spPr>
            <c:extLst>
              <c:ext xmlns:c16="http://schemas.microsoft.com/office/drawing/2014/chart" uri="{C3380CC4-5D6E-409C-BE32-E72D297353CC}">
                <c16:uniqueId val="{00000007-B1E9-495B-9E22-220892F5F438}"/>
              </c:ext>
            </c:extLst>
          </c:dPt>
          <c:dPt>
            <c:idx val="4"/>
            <c:bubble3D val="0"/>
            <c:spPr>
              <a:solidFill>
                <a:schemeClr val="accent5"/>
              </a:solidFill>
              <a:ln>
                <a:noFill/>
              </a:ln>
              <a:effectLst/>
            </c:spPr>
            <c:extLst>
              <c:ext xmlns:c16="http://schemas.microsoft.com/office/drawing/2014/chart" uri="{C3380CC4-5D6E-409C-BE32-E72D297353CC}">
                <c16:uniqueId val="{00000009-8A2F-460E-A5FC-C17C7FF1F288}"/>
              </c:ext>
            </c:extLst>
          </c:dPt>
          <c:dPt>
            <c:idx val="5"/>
            <c:bubble3D val="0"/>
            <c:spPr>
              <a:solidFill>
                <a:schemeClr val="accent6"/>
              </a:solidFill>
              <a:ln>
                <a:noFill/>
              </a:ln>
              <a:effectLst/>
            </c:spPr>
            <c:extLst>
              <c:ext xmlns:c16="http://schemas.microsoft.com/office/drawing/2014/chart" uri="{C3380CC4-5D6E-409C-BE32-E72D297353CC}">
                <c16:uniqueId val="{0000000B-8A2F-460E-A5FC-C17C7FF1F288}"/>
              </c:ext>
            </c:extLst>
          </c:dPt>
          <c:dLbls>
            <c:dLbl>
              <c:idx val="0"/>
              <c:layout>
                <c:manualLayout>
                  <c:x val="1.651407952455073E-2"/>
                  <c:y val="2.992203996595709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1E9-495B-9E22-220892F5F438}"/>
                </c:ext>
              </c:extLst>
            </c:dLbl>
            <c:dLbl>
              <c:idx val="1"/>
              <c:layout>
                <c:manualLayout>
                  <c:x val="3.5375689825951606E-7"/>
                  <c:y val="6.3524774662118047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B1E9-495B-9E22-220892F5F438}"/>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ext>
                <c:ext xmlns:c16="http://schemas.microsoft.com/office/drawing/2014/chart" uri="{C3380CC4-5D6E-409C-BE32-E72D297353CC}">
                  <c16:uniqueId val="{00000005-B1E9-495B-9E22-220892F5F438}"/>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0530246214801188"/>
                      <c:h val="0.24139414371604923"/>
                    </c:manualLayout>
                  </c15:layout>
                </c:ext>
                <c:ext xmlns:c16="http://schemas.microsoft.com/office/drawing/2014/chart" uri="{C3380CC4-5D6E-409C-BE32-E72D297353CC}">
                  <c16:uniqueId val="{00000007-B1E9-495B-9E22-220892F5F438}"/>
                </c:ext>
              </c:extLst>
            </c:dLbl>
            <c:dLbl>
              <c:idx val="4"/>
              <c:layout>
                <c:manualLayout>
                  <c:x val="-5.0625220847853255E-8"/>
                  <c:y val="9.4110339399016522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3354775028927949"/>
                    </c:manualLayout>
                  </c15:layout>
                </c:ext>
                <c:ext xmlns:c16="http://schemas.microsoft.com/office/drawing/2014/chart" uri="{C3380CC4-5D6E-409C-BE32-E72D297353CC}">
                  <c16:uniqueId val="{00000009-8A2F-460E-A5FC-C17C7FF1F288}"/>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8A2F-460E-A5FC-C17C7FF1F28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6.2043800000000003E-2</c:v>
                </c:pt>
                <c:pt idx="1">
                  <c:v>0.11313869</c:v>
                </c:pt>
                <c:pt idx="2">
                  <c:v>0.21897810000000001</c:v>
                </c:pt>
                <c:pt idx="3">
                  <c:v>0.25182482</c:v>
                </c:pt>
                <c:pt idx="4">
                  <c:v>0.18248175</c:v>
                </c:pt>
                <c:pt idx="5">
                  <c:v>0.17153284999999999</c:v>
                </c:pt>
              </c:numCache>
            </c:numRef>
          </c:val>
          <c:extLst>
            <c:ext xmlns:c16="http://schemas.microsoft.com/office/drawing/2014/chart" uri="{C3380CC4-5D6E-409C-BE32-E72D297353CC}">
              <c16:uniqueId val="{00000008-B1E9-495B-9E22-220892F5F438}"/>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E73A-49CF-86FD-A881F70C1924}"/>
              </c:ext>
            </c:extLst>
          </c:dPt>
          <c:dPt>
            <c:idx val="1"/>
            <c:bubble3D val="0"/>
            <c:spPr>
              <a:solidFill>
                <a:schemeClr val="accent2"/>
              </a:solidFill>
              <a:ln>
                <a:noFill/>
              </a:ln>
              <a:effectLst/>
            </c:spPr>
            <c:extLst>
              <c:ext xmlns:c16="http://schemas.microsoft.com/office/drawing/2014/chart" uri="{C3380CC4-5D6E-409C-BE32-E72D297353CC}">
                <c16:uniqueId val="{00000003-E73A-49CF-86FD-A881F70C1924}"/>
              </c:ext>
            </c:extLst>
          </c:dPt>
          <c:dPt>
            <c:idx val="2"/>
            <c:bubble3D val="0"/>
            <c:spPr>
              <a:solidFill>
                <a:schemeClr val="accent3"/>
              </a:solidFill>
              <a:ln>
                <a:noFill/>
              </a:ln>
              <a:effectLst/>
            </c:spPr>
            <c:extLst>
              <c:ext xmlns:c16="http://schemas.microsoft.com/office/drawing/2014/chart" uri="{C3380CC4-5D6E-409C-BE32-E72D297353CC}">
                <c16:uniqueId val="{00000005-E73A-49CF-86FD-A881F70C1924}"/>
              </c:ext>
            </c:extLst>
          </c:dPt>
          <c:dPt>
            <c:idx val="3"/>
            <c:bubble3D val="0"/>
            <c:spPr>
              <a:solidFill>
                <a:schemeClr val="accent4"/>
              </a:solidFill>
              <a:ln>
                <a:noFill/>
              </a:ln>
              <a:effectLst/>
            </c:spPr>
            <c:extLst>
              <c:ext xmlns:c16="http://schemas.microsoft.com/office/drawing/2014/chart" uri="{C3380CC4-5D6E-409C-BE32-E72D297353CC}">
                <c16:uniqueId val="{00000007-E73A-49CF-86FD-A881F70C1924}"/>
              </c:ext>
            </c:extLst>
          </c:dPt>
          <c:dPt>
            <c:idx val="4"/>
            <c:bubble3D val="0"/>
            <c:spPr>
              <a:solidFill>
                <a:schemeClr val="accent5"/>
              </a:solidFill>
              <a:ln>
                <a:noFill/>
              </a:ln>
              <a:effectLst/>
            </c:spPr>
            <c:extLst>
              <c:ext xmlns:c16="http://schemas.microsoft.com/office/drawing/2014/chart" uri="{C3380CC4-5D6E-409C-BE32-E72D297353CC}">
                <c16:uniqueId val="{00000009-E73A-49CF-86FD-A881F70C1924}"/>
              </c:ext>
            </c:extLst>
          </c:dPt>
          <c:dPt>
            <c:idx val="5"/>
            <c:bubble3D val="0"/>
            <c:spPr>
              <a:solidFill>
                <a:schemeClr val="accent6"/>
              </a:solidFill>
              <a:ln>
                <a:noFill/>
              </a:ln>
              <a:effectLst/>
            </c:spPr>
            <c:extLst>
              <c:ext xmlns:c16="http://schemas.microsoft.com/office/drawing/2014/chart" uri="{C3380CC4-5D6E-409C-BE32-E72D297353CC}">
                <c16:uniqueId val="{0000000B-E73A-49CF-86FD-A881F70C192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73A-49CF-86FD-A881F70C1924}"/>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3A-49CF-86FD-A881F70C1924}"/>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73A-49CF-86FD-A881F70C1924}"/>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9.1542290000000012E-2</c:v>
                </c:pt>
                <c:pt idx="1">
                  <c:v>0.21094526999999999</c:v>
                </c:pt>
                <c:pt idx="2">
                  <c:v>0.40398010000000001</c:v>
                </c:pt>
                <c:pt idx="3">
                  <c:v>0.18407960000000001</c:v>
                </c:pt>
                <c:pt idx="4">
                  <c:v>0.10945274000000001</c:v>
                </c:pt>
              </c:numCache>
            </c:numRef>
          </c:val>
          <c:extLst>
            <c:ext xmlns:c16="http://schemas.microsoft.com/office/drawing/2014/chart" uri="{C3380CC4-5D6E-409C-BE32-E72D297353CC}">
              <c16:uniqueId val="{0000000E-E73A-49CF-86FD-A881F70C1924}"/>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B15C-405B-9663-1D5FA7431AC7}"/>
              </c:ext>
            </c:extLst>
          </c:dPt>
          <c:dPt>
            <c:idx val="1"/>
            <c:bubble3D val="0"/>
            <c:spPr>
              <a:solidFill>
                <a:schemeClr val="accent2"/>
              </a:solidFill>
              <a:ln>
                <a:noFill/>
              </a:ln>
              <a:effectLst/>
            </c:spPr>
            <c:extLst>
              <c:ext xmlns:c16="http://schemas.microsoft.com/office/drawing/2014/chart" uri="{C3380CC4-5D6E-409C-BE32-E72D297353CC}">
                <c16:uniqueId val="{00000003-B15C-405B-9663-1D5FA7431AC7}"/>
              </c:ext>
            </c:extLst>
          </c:dPt>
          <c:dPt>
            <c:idx val="2"/>
            <c:bubble3D val="0"/>
            <c:spPr>
              <a:solidFill>
                <a:schemeClr val="accent3"/>
              </a:solidFill>
              <a:ln>
                <a:noFill/>
              </a:ln>
              <a:effectLst/>
            </c:spPr>
            <c:extLst>
              <c:ext xmlns:c16="http://schemas.microsoft.com/office/drawing/2014/chart" uri="{C3380CC4-5D6E-409C-BE32-E72D297353CC}">
                <c16:uniqueId val="{00000005-B15C-405B-9663-1D5FA7431AC7}"/>
              </c:ext>
            </c:extLst>
          </c:dPt>
          <c:dPt>
            <c:idx val="3"/>
            <c:bubble3D val="0"/>
            <c:spPr>
              <a:solidFill>
                <a:schemeClr val="accent4"/>
              </a:solidFill>
              <a:ln>
                <a:noFill/>
              </a:ln>
              <a:effectLst/>
            </c:spPr>
            <c:extLst>
              <c:ext xmlns:c16="http://schemas.microsoft.com/office/drawing/2014/chart" uri="{C3380CC4-5D6E-409C-BE32-E72D297353CC}">
                <c16:uniqueId val="{00000007-B15C-405B-9663-1D5FA7431AC7}"/>
              </c:ext>
            </c:extLst>
          </c:dPt>
          <c:dPt>
            <c:idx val="4"/>
            <c:bubble3D val="0"/>
            <c:spPr>
              <a:solidFill>
                <a:schemeClr val="accent5"/>
              </a:solidFill>
              <a:ln>
                <a:noFill/>
              </a:ln>
              <a:effectLst/>
            </c:spPr>
            <c:extLst>
              <c:ext xmlns:c16="http://schemas.microsoft.com/office/drawing/2014/chart" uri="{C3380CC4-5D6E-409C-BE32-E72D297353CC}">
                <c16:uniqueId val="{00000009-B15C-405B-9663-1D5FA7431AC7}"/>
              </c:ext>
            </c:extLst>
          </c:dPt>
          <c:dPt>
            <c:idx val="5"/>
            <c:bubble3D val="0"/>
            <c:spPr>
              <a:solidFill>
                <a:schemeClr val="accent6"/>
              </a:solidFill>
              <a:ln>
                <a:noFill/>
              </a:ln>
              <a:effectLst/>
            </c:spPr>
            <c:extLst>
              <c:ext xmlns:c16="http://schemas.microsoft.com/office/drawing/2014/chart" uri="{C3380CC4-5D6E-409C-BE32-E72D297353CC}">
                <c16:uniqueId val="{0000000B-B15C-405B-9663-1D5FA7431AC7}"/>
              </c:ext>
            </c:extLst>
          </c:dPt>
          <c:dLbls>
            <c:dLbl>
              <c:idx val="0"/>
              <c:layout>
                <c:manualLayout>
                  <c:x val="-2.8068536609402554E-3"/>
                  <c:y val="1.78112573317165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5C-405B-9663-1D5FA7431AC7}"/>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5C-405B-9663-1D5FA7431AC7}"/>
                </c:ext>
              </c:extLst>
            </c:dLbl>
            <c:dLbl>
              <c:idx val="2"/>
              <c:layout>
                <c:manualLayout>
                  <c:x val="2.8068536609402554E-3"/>
                  <c:y val="3.562251466343315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15C-405B-9663-1D5FA7431AC7}"/>
                </c:ext>
              </c:extLst>
            </c:dLbl>
            <c:dLbl>
              <c:idx val="3"/>
              <c:layout>
                <c:manualLayout>
                  <c:x val="-2.8914864975372899E-2"/>
                  <c:y val="1.80174191291781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5C-405B-9663-1D5FA7431AC7}"/>
                </c:ext>
              </c:extLst>
            </c:dLbl>
            <c:dLbl>
              <c:idx val="4"/>
              <c:layout>
                <c:manualLayout>
                  <c:x val="-2.2766862090150615E-2"/>
                  <c:y val="-1.4042844067911659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B15C-405B-9663-1D5FA7431AC7}"/>
                </c:ext>
              </c:extLst>
            </c:dLbl>
            <c:dLbl>
              <c:idx val="5"/>
              <c:layout>
                <c:manualLayout>
                  <c:x val="1.3314797457817254E-2"/>
                  <c:y val="1.06867543990299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15C-405B-9663-1D5FA7431A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4.9751240000000002E-2</c:v>
                </c:pt>
                <c:pt idx="1">
                  <c:v>0.10845771</c:v>
                </c:pt>
                <c:pt idx="2">
                  <c:v>0.23283582</c:v>
                </c:pt>
                <c:pt idx="3">
                  <c:v>0.33333332999999998</c:v>
                </c:pt>
                <c:pt idx="4">
                  <c:v>0.19203980000000001</c:v>
                </c:pt>
                <c:pt idx="5">
                  <c:v>8.3582089999999998E-2</c:v>
                </c:pt>
              </c:numCache>
            </c:numRef>
          </c:val>
          <c:extLst>
            <c:ext xmlns:c16="http://schemas.microsoft.com/office/drawing/2014/chart" uri="{C3380CC4-5D6E-409C-BE32-E72D297353CC}">
              <c16:uniqueId val="{0000000C-B15C-405B-9663-1D5FA7431A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C30-4FD4-A257-042D995A9946}"/>
              </c:ext>
            </c:extLst>
          </c:dPt>
          <c:dPt>
            <c:idx val="1"/>
            <c:bubble3D val="0"/>
            <c:spPr>
              <a:solidFill>
                <a:schemeClr val="accent2"/>
              </a:solidFill>
              <a:ln>
                <a:noFill/>
              </a:ln>
              <a:effectLst/>
            </c:spPr>
            <c:extLst>
              <c:ext xmlns:c16="http://schemas.microsoft.com/office/drawing/2014/chart" uri="{C3380CC4-5D6E-409C-BE32-E72D297353CC}">
                <c16:uniqueId val="{00000003-5C30-4FD4-A257-042D995A9946}"/>
              </c:ext>
            </c:extLst>
          </c:dPt>
          <c:dPt>
            <c:idx val="2"/>
            <c:bubble3D val="0"/>
            <c:spPr>
              <a:solidFill>
                <a:schemeClr val="accent3"/>
              </a:solidFill>
              <a:ln>
                <a:noFill/>
              </a:ln>
              <a:effectLst/>
            </c:spPr>
            <c:extLst>
              <c:ext xmlns:c16="http://schemas.microsoft.com/office/drawing/2014/chart" uri="{C3380CC4-5D6E-409C-BE32-E72D297353CC}">
                <c16:uniqueId val="{00000005-5C30-4FD4-A257-042D995A9946}"/>
              </c:ext>
            </c:extLst>
          </c:dPt>
          <c:dPt>
            <c:idx val="3"/>
            <c:bubble3D val="0"/>
            <c:spPr>
              <a:solidFill>
                <a:schemeClr val="accent4"/>
              </a:solidFill>
              <a:ln>
                <a:noFill/>
              </a:ln>
              <a:effectLst/>
            </c:spPr>
            <c:extLst>
              <c:ext xmlns:c16="http://schemas.microsoft.com/office/drawing/2014/chart" uri="{C3380CC4-5D6E-409C-BE32-E72D297353CC}">
                <c16:uniqueId val="{00000007-5C30-4FD4-A257-042D995A9946}"/>
              </c:ext>
            </c:extLst>
          </c:dPt>
          <c:dPt>
            <c:idx val="4"/>
            <c:bubble3D val="0"/>
            <c:spPr>
              <a:solidFill>
                <a:schemeClr val="accent5"/>
              </a:solidFill>
              <a:ln>
                <a:noFill/>
              </a:ln>
              <a:effectLst/>
            </c:spPr>
            <c:extLst>
              <c:ext xmlns:c16="http://schemas.microsoft.com/office/drawing/2014/chart" uri="{C3380CC4-5D6E-409C-BE32-E72D297353CC}">
                <c16:uniqueId val="{00000009-A501-469E-8EE6-5BC4C8AE50BD}"/>
              </c:ext>
            </c:extLst>
          </c:dPt>
          <c:dPt>
            <c:idx val="5"/>
            <c:bubble3D val="0"/>
            <c:spPr>
              <a:solidFill>
                <a:schemeClr val="accent6"/>
              </a:solidFill>
              <a:ln>
                <a:noFill/>
              </a:ln>
              <a:effectLst/>
            </c:spPr>
            <c:extLst>
              <c:ext xmlns:c16="http://schemas.microsoft.com/office/drawing/2014/chart" uri="{C3380CC4-5D6E-409C-BE32-E72D297353CC}">
                <c16:uniqueId val="{00000009-5C30-4FD4-A257-042D995A9946}"/>
              </c:ext>
            </c:extLst>
          </c:dPt>
          <c:dLbls>
            <c:dLbl>
              <c:idx val="0"/>
              <c:layout>
                <c:manualLayout>
                  <c:x val="7.0426630819300978E-2"/>
                  <c:y val="2.9922039965957006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5C30-4FD4-A257-042D995A9946}"/>
                </c:ext>
              </c:extLst>
            </c:dLbl>
            <c:dLbl>
              <c:idx val="1"/>
              <c:layout>
                <c:manualLayout>
                  <c:x val="-5.3912197537851987E-2"/>
                  <c:y val="8.2346930117560571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4766436688086133"/>
                    </c:manualLayout>
                  </c15:layout>
                </c:ext>
                <c:ext xmlns:c16="http://schemas.microsoft.com/office/drawing/2014/chart" uri="{C3380CC4-5D6E-409C-BE32-E72D297353CC}">
                  <c16:uniqueId val="{00000003-5C30-4FD4-A257-042D995A9946}"/>
                </c:ext>
              </c:extLst>
            </c:dLbl>
            <c:dLbl>
              <c:idx val="2"/>
              <c:layout>
                <c:manualLayout>
                  <c:x val="-8.5361716428470361E-2"/>
                  <c:y val="4.7057241212961082E-3"/>
                </c:manualLayout>
              </c:layout>
              <c:showLegendKey val="0"/>
              <c:showVal val="0"/>
              <c:showCatName val="1"/>
              <c:showSerName val="0"/>
              <c:showPercent val="1"/>
              <c:showBubbleSize val="0"/>
              <c:extLst>
                <c:ext xmlns:c15="http://schemas.microsoft.com/office/drawing/2012/chart" uri="{CE6537A1-D6FC-4f65-9D91-7224C49458BB}">
                  <c15:layout>
                    <c:manualLayout>
                      <c:w val="0.28283889910853255"/>
                      <c:h val="0.24139414371604923"/>
                    </c:manualLayout>
                  </c15:layout>
                </c:ext>
                <c:ext xmlns:c16="http://schemas.microsoft.com/office/drawing/2014/chart" uri="{C3380CC4-5D6E-409C-BE32-E72D297353CC}">
                  <c16:uniqueId val="{00000005-5C30-4FD4-A257-042D995A9946}"/>
                </c:ext>
              </c:extLst>
            </c:dLbl>
            <c:dLbl>
              <c:idx val="3"/>
              <c:layout>
                <c:manualLayout>
                  <c:x val="4.4928894863449738E-3"/>
                  <c:y val="-3.7644125653449288E-2"/>
                </c:manualLayout>
              </c:layout>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7-5C30-4FD4-A257-042D995A9946}"/>
                </c:ext>
              </c:extLst>
            </c:dLbl>
            <c:dLbl>
              <c:idx val="4"/>
              <c:layout>
                <c:manualLayout>
                  <c:x val="-1.3478137823687644E-2"/>
                  <c:y val="0"/>
                </c:manualLayout>
              </c:layout>
              <c:showLegendKey val="0"/>
              <c:showVal val="0"/>
              <c:showCatName val="1"/>
              <c:showSerName val="0"/>
              <c:showPercent val="1"/>
              <c:showBubbleSize val="0"/>
              <c:extLst>
                <c:ext xmlns:c15="http://schemas.microsoft.com/office/drawing/2012/chart" uri="{CE6537A1-D6FC-4f65-9D91-7224C49458BB}">
                  <c15:layout>
                    <c:manualLayout>
                      <c:w val="0.30188835432290928"/>
                      <c:h val="0.21472559483383705"/>
                    </c:manualLayout>
                  </c15:layout>
                </c:ext>
                <c:ext xmlns:c16="http://schemas.microsoft.com/office/drawing/2014/chart" uri="{C3380CC4-5D6E-409C-BE32-E72D297353CC}">
                  <c16:uniqueId val="{00000009-A501-469E-8EE6-5BC4C8AE50BD}"/>
                </c:ext>
              </c:extLst>
            </c:dLbl>
            <c:dLbl>
              <c:idx val="5"/>
              <c:layout>
                <c:manualLayout>
                  <c:x val="8.9854252157917074E-3"/>
                  <c:y val="-6.1172005230188009E-2"/>
                </c:manualLayout>
              </c:layout>
              <c:showLegendKey val="0"/>
              <c:showVal val="0"/>
              <c:showCatName val="1"/>
              <c:showSerName val="0"/>
              <c:showPercent val="1"/>
              <c:showBubbleSize val="0"/>
              <c:extLst>
                <c:ext xmlns:c15="http://schemas.microsoft.com/office/drawing/2012/chart" uri="{CE6537A1-D6FC-4f65-9D91-7224C49458BB}">
                  <c15:layout>
                    <c:manualLayout>
                      <c:w val="0.31192974388000566"/>
                      <c:h val="0.23839853098263877"/>
                    </c:manualLayout>
                  </c15:layout>
                </c:ext>
                <c:ext xmlns:c16="http://schemas.microsoft.com/office/drawing/2014/chart" uri="{C3380CC4-5D6E-409C-BE32-E72D297353CC}">
                  <c16:uniqueId val="{00000009-5C30-4FD4-A257-042D995A994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1.9736839999999999E-2</c:v>
                </c:pt>
                <c:pt idx="1">
                  <c:v>7.2368420000000003E-2</c:v>
                </c:pt>
                <c:pt idx="2">
                  <c:v>0.15131579000000001</c:v>
                </c:pt>
                <c:pt idx="3">
                  <c:v>0.37828947000000002</c:v>
                </c:pt>
                <c:pt idx="4">
                  <c:v>0.27631579000000001</c:v>
                </c:pt>
                <c:pt idx="5">
                  <c:v>0.10197368</c:v>
                </c:pt>
              </c:numCache>
            </c:numRef>
          </c:val>
          <c:extLst>
            <c:ext xmlns:c16="http://schemas.microsoft.com/office/drawing/2014/chart" uri="{C3380CC4-5D6E-409C-BE32-E72D297353CC}">
              <c16:uniqueId val="{00000008-5C30-4FD4-A257-042D995A9946}"/>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C46E-4B7C-A8FD-BAA58A2F8DFC}"/>
              </c:ext>
            </c:extLst>
          </c:dPt>
          <c:dPt>
            <c:idx val="1"/>
            <c:bubble3D val="0"/>
            <c:spPr>
              <a:solidFill>
                <a:schemeClr val="accent2"/>
              </a:solidFill>
              <a:ln>
                <a:noFill/>
              </a:ln>
              <a:effectLst/>
            </c:spPr>
            <c:extLst>
              <c:ext xmlns:c16="http://schemas.microsoft.com/office/drawing/2014/chart" uri="{C3380CC4-5D6E-409C-BE32-E72D297353CC}">
                <c16:uniqueId val="{00000003-C46E-4B7C-A8FD-BAA58A2F8DFC}"/>
              </c:ext>
            </c:extLst>
          </c:dPt>
          <c:dPt>
            <c:idx val="2"/>
            <c:bubble3D val="0"/>
            <c:spPr>
              <a:solidFill>
                <a:schemeClr val="accent3"/>
              </a:solidFill>
              <a:ln>
                <a:noFill/>
              </a:ln>
              <a:effectLst/>
            </c:spPr>
            <c:extLst>
              <c:ext xmlns:c16="http://schemas.microsoft.com/office/drawing/2014/chart" uri="{C3380CC4-5D6E-409C-BE32-E72D297353CC}">
                <c16:uniqueId val="{00000005-C46E-4B7C-A8FD-BAA58A2F8DFC}"/>
              </c:ext>
            </c:extLst>
          </c:dPt>
          <c:dPt>
            <c:idx val="3"/>
            <c:bubble3D val="0"/>
            <c:spPr>
              <a:solidFill>
                <a:schemeClr val="accent4"/>
              </a:solidFill>
              <a:ln>
                <a:noFill/>
              </a:ln>
              <a:effectLst/>
            </c:spPr>
            <c:extLst>
              <c:ext xmlns:c16="http://schemas.microsoft.com/office/drawing/2014/chart" uri="{C3380CC4-5D6E-409C-BE32-E72D297353CC}">
                <c16:uniqueId val="{00000007-C46E-4B7C-A8FD-BAA58A2F8DFC}"/>
              </c:ext>
            </c:extLst>
          </c:dPt>
          <c:dPt>
            <c:idx val="4"/>
            <c:bubble3D val="0"/>
            <c:spPr>
              <a:solidFill>
                <a:schemeClr val="accent5"/>
              </a:solidFill>
              <a:ln>
                <a:noFill/>
              </a:ln>
              <a:effectLst/>
            </c:spPr>
            <c:extLst>
              <c:ext xmlns:c16="http://schemas.microsoft.com/office/drawing/2014/chart" uri="{C3380CC4-5D6E-409C-BE32-E72D297353CC}">
                <c16:uniqueId val="{00000009-FF21-4089-991C-309D10B156C8}"/>
              </c:ext>
            </c:extLst>
          </c:dPt>
          <c:dPt>
            <c:idx val="5"/>
            <c:bubble3D val="0"/>
            <c:spPr>
              <a:solidFill>
                <a:schemeClr val="accent6"/>
              </a:solidFill>
              <a:ln>
                <a:noFill/>
              </a:ln>
              <a:effectLst/>
            </c:spPr>
            <c:extLst>
              <c:ext xmlns:c16="http://schemas.microsoft.com/office/drawing/2014/chart" uri="{C3380CC4-5D6E-409C-BE32-E72D297353CC}">
                <c16:uniqueId val="{0000000B-FF21-4089-991C-309D10B156C8}"/>
              </c:ext>
            </c:extLst>
          </c:dPt>
          <c:dLbls>
            <c:dLbl>
              <c:idx val="0"/>
              <c:layout>
                <c:manualLayout>
                  <c:x val="3.8977642564029996E-2"/>
                  <c:y val="8.638850633228441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C46E-4B7C-A8FD-BAA58A2F8DFC}"/>
                </c:ext>
              </c:extLst>
            </c:dLbl>
            <c:dLbl>
              <c:idx val="1"/>
              <c:layout>
                <c:manualLayout>
                  <c:x val="-5.3912197537851987E-2"/>
                  <c:y val="-3.5291541478954656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3825328915314009"/>
                    </c:manualLayout>
                  </c15:layout>
                </c:ext>
                <c:ext xmlns:c16="http://schemas.microsoft.com/office/drawing/2014/chart" uri="{C3380CC4-5D6E-409C-BE32-E72D297353CC}">
                  <c16:uniqueId val="{00000003-C46E-4B7C-A8FD-BAA58A2F8DFC}"/>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468971982453658"/>
                      <c:h val="0.24139414371604923"/>
                    </c:manualLayout>
                  </c15:layout>
                </c:ext>
                <c:ext xmlns:c16="http://schemas.microsoft.com/office/drawing/2014/chart" uri="{C3380CC4-5D6E-409C-BE32-E72D297353CC}">
                  <c16:uniqueId val="{00000005-C46E-4B7C-A8FD-BAA58A2F8DFC}"/>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7-C46E-4B7C-A8FD-BAA58A2F8DFC}"/>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FF21-4089-991C-309D10B156C8}"/>
                </c:ext>
              </c:extLst>
            </c:dLbl>
            <c:dLbl>
              <c:idx val="5"/>
              <c:layout>
                <c:manualLayout>
                  <c:x val="4.0434413471062684E-2"/>
                  <c:y val="0"/>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2898745325491757"/>
                    </c:manualLayout>
                  </c15:layout>
                </c:ext>
                <c:ext xmlns:c16="http://schemas.microsoft.com/office/drawing/2014/chart" uri="{C3380CC4-5D6E-409C-BE32-E72D297353CC}">
                  <c16:uniqueId val="{0000000B-FF21-4089-991C-309D10B156C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4.9261079999999999E-2</c:v>
                </c:pt>
                <c:pt idx="1">
                  <c:v>8.8669949999999997E-2</c:v>
                </c:pt>
                <c:pt idx="2">
                  <c:v>0.29064039000000003</c:v>
                </c:pt>
                <c:pt idx="3">
                  <c:v>0.31527094</c:v>
                </c:pt>
                <c:pt idx="4">
                  <c:v>0.16256158000000001</c:v>
                </c:pt>
                <c:pt idx="5">
                  <c:v>9.3596059999999995E-2</c:v>
                </c:pt>
              </c:numCache>
            </c:numRef>
          </c:val>
          <c:extLst>
            <c:ext xmlns:c16="http://schemas.microsoft.com/office/drawing/2014/chart" uri="{C3380CC4-5D6E-409C-BE32-E72D297353CC}">
              <c16:uniqueId val="{00000008-C46E-4B7C-A8FD-BAA58A2F8DFC}"/>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563-4030-A045-279A7C1191A9}"/>
              </c:ext>
            </c:extLst>
          </c:dPt>
          <c:dPt>
            <c:idx val="1"/>
            <c:bubble3D val="0"/>
            <c:spPr>
              <a:solidFill>
                <a:schemeClr val="accent2"/>
              </a:solidFill>
              <a:ln>
                <a:noFill/>
              </a:ln>
              <a:effectLst/>
            </c:spPr>
            <c:extLst>
              <c:ext xmlns:c16="http://schemas.microsoft.com/office/drawing/2014/chart" uri="{C3380CC4-5D6E-409C-BE32-E72D297353CC}">
                <c16:uniqueId val="{00000003-2563-4030-A045-279A7C1191A9}"/>
              </c:ext>
            </c:extLst>
          </c:dPt>
          <c:dPt>
            <c:idx val="2"/>
            <c:bubble3D val="0"/>
            <c:spPr>
              <a:solidFill>
                <a:schemeClr val="accent3"/>
              </a:solidFill>
              <a:ln>
                <a:noFill/>
              </a:ln>
              <a:effectLst/>
            </c:spPr>
            <c:extLst>
              <c:ext xmlns:c16="http://schemas.microsoft.com/office/drawing/2014/chart" uri="{C3380CC4-5D6E-409C-BE32-E72D297353CC}">
                <c16:uniqueId val="{00000005-2563-4030-A045-279A7C1191A9}"/>
              </c:ext>
            </c:extLst>
          </c:dPt>
          <c:dPt>
            <c:idx val="3"/>
            <c:bubble3D val="0"/>
            <c:spPr>
              <a:solidFill>
                <a:schemeClr val="accent4"/>
              </a:solidFill>
              <a:ln>
                <a:noFill/>
              </a:ln>
              <a:effectLst/>
            </c:spPr>
            <c:extLst>
              <c:ext xmlns:c16="http://schemas.microsoft.com/office/drawing/2014/chart" uri="{C3380CC4-5D6E-409C-BE32-E72D297353CC}">
                <c16:uniqueId val="{00000007-2563-4030-A045-279A7C1191A9}"/>
              </c:ext>
            </c:extLst>
          </c:dPt>
          <c:dPt>
            <c:idx val="4"/>
            <c:bubble3D val="0"/>
            <c:spPr>
              <a:solidFill>
                <a:schemeClr val="accent5"/>
              </a:solidFill>
              <a:ln>
                <a:noFill/>
              </a:ln>
              <a:effectLst/>
            </c:spPr>
            <c:extLst>
              <c:ext xmlns:c16="http://schemas.microsoft.com/office/drawing/2014/chart" uri="{C3380CC4-5D6E-409C-BE32-E72D297353CC}">
                <c16:uniqueId val="{00000009-5EE1-4C4E-8FCC-A7AD69AD8C82}"/>
              </c:ext>
            </c:extLst>
          </c:dPt>
          <c:dPt>
            <c:idx val="5"/>
            <c:bubble3D val="0"/>
            <c:spPr>
              <a:solidFill>
                <a:schemeClr val="accent6"/>
              </a:solidFill>
              <a:ln>
                <a:noFill/>
              </a:ln>
              <a:effectLst/>
            </c:spPr>
            <c:extLst>
              <c:ext xmlns:c16="http://schemas.microsoft.com/office/drawing/2014/chart" uri="{C3380CC4-5D6E-409C-BE32-E72D297353CC}">
                <c16:uniqueId val="{0000000B-5EE1-4C4E-8FCC-A7AD69AD8C82}"/>
              </c:ext>
            </c:extLst>
          </c:dPt>
          <c:dLbls>
            <c:dLbl>
              <c:idx val="0"/>
              <c:layout>
                <c:manualLayout>
                  <c:x val="3.4484929956134142E-2"/>
                  <c:y val="6.756635087684188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563-4030-A045-279A7C1191A9}"/>
                </c:ext>
              </c:extLst>
            </c:dLbl>
            <c:dLbl>
              <c:idx val="1"/>
              <c:layout>
                <c:manualLayout>
                  <c:x val="8.9856060049262106E-3"/>
                  <c:y val="2.352765053148347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413667256155825"/>
                    </c:manualLayout>
                  </c15:layout>
                </c:ext>
                <c:ext xmlns:c16="http://schemas.microsoft.com/office/drawing/2014/chart" uri="{C3380CC4-5D6E-409C-BE32-E72D297353CC}">
                  <c16:uniqueId val="{00000003-2563-4030-A045-279A7C1191A9}"/>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5-2563-4030-A045-279A7C1191A9}"/>
                </c:ext>
              </c:extLst>
            </c:dLbl>
            <c:dLbl>
              <c:idx val="3"/>
              <c:layout>
                <c:manualLayout>
                  <c:x val="-6.7390512239988681E-2"/>
                  <c:y val="-3.2938586789588678E-2"/>
                </c:manualLayout>
              </c:layout>
              <c:showLegendKey val="0"/>
              <c:showVal val="0"/>
              <c:showCatName val="1"/>
              <c:showSerName val="0"/>
              <c:showPercent val="1"/>
              <c:showBubbleSize val="0"/>
              <c:extLst>
                <c:ext xmlns:c15="http://schemas.microsoft.com/office/drawing/2012/chart" uri="{CE6537A1-D6FC-4f65-9D91-7224C49458BB}">
                  <c15:layout>
                    <c:manualLayout>
                      <c:w val="0.24240448563746989"/>
                      <c:h val="0.24139414371604923"/>
                    </c:manualLayout>
                  </c15:layout>
                </c:ext>
                <c:ext xmlns:c16="http://schemas.microsoft.com/office/drawing/2014/chart" uri="{C3380CC4-5D6E-409C-BE32-E72D297353CC}">
                  <c16:uniqueId val="{00000007-2563-4030-A045-279A7C1191A9}"/>
                </c:ext>
              </c:extLst>
            </c:dLbl>
            <c:dLbl>
              <c:idx val="4"/>
              <c:layout>
                <c:manualLayout>
                  <c:x val="4.4927126078959361E-3"/>
                  <c:y val="-4.2349849774745485E-2"/>
                </c:manualLayout>
              </c:layout>
              <c:showLegendKey val="0"/>
              <c:showVal val="0"/>
              <c:showCatName val="1"/>
              <c:showSerName val="0"/>
              <c:showPercent val="1"/>
              <c:showBubbleSize val="0"/>
              <c:extLst>
                <c:ext xmlns:c15="http://schemas.microsoft.com/office/drawing/2012/chart" uri="{CE6537A1-D6FC-4f65-9D91-7224C49458BB}">
                  <c15:layout>
                    <c:manualLayout>
                      <c:w val="0.33783005518607612"/>
                      <c:h val="0.19590343937839461"/>
                    </c:manualLayout>
                  </c15:layout>
                </c:ext>
                <c:ext xmlns:c16="http://schemas.microsoft.com/office/drawing/2014/chart" uri="{C3380CC4-5D6E-409C-BE32-E72D297353CC}">
                  <c16:uniqueId val="{00000009-5EE1-4C4E-8FCC-A7AD69AD8C82}"/>
                </c:ext>
              </c:extLst>
            </c:dLbl>
            <c:dLbl>
              <c:idx val="5"/>
              <c:layout>
                <c:manualLayout>
                  <c:x val="3.1448988255270899E-2"/>
                  <c:y val="9.4110777277211319E-3"/>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1957637552719636"/>
                    </c:manualLayout>
                  </c15:layout>
                </c:ext>
                <c:ext xmlns:c16="http://schemas.microsoft.com/office/drawing/2014/chart" uri="{C3380CC4-5D6E-409C-BE32-E72D297353CC}">
                  <c16:uniqueId val="{0000000B-5EE1-4C4E-8FCC-A7AD69AD8C8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8.1355930000000007E-2</c:v>
                </c:pt>
                <c:pt idx="1">
                  <c:v>0.17288136000000001</c:v>
                </c:pt>
                <c:pt idx="2">
                  <c:v>0.23728814000000001</c:v>
                </c:pt>
                <c:pt idx="3">
                  <c:v>0.31186440999999998</c:v>
                </c:pt>
                <c:pt idx="4">
                  <c:v>0.14576270999999999</c:v>
                </c:pt>
                <c:pt idx="5">
                  <c:v>5.0847459999999997E-2</c:v>
                </c:pt>
              </c:numCache>
            </c:numRef>
          </c:val>
          <c:extLst>
            <c:ext xmlns:c16="http://schemas.microsoft.com/office/drawing/2014/chart" uri="{C3380CC4-5D6E-409C-BE32-E72D297353CC}">
              <c16:uniqueId val="{00000008-2563-4030-A045-279A7C1191A9}"/>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3"/>
                <c:pt idx="0">
                  <c:v>Gluten-free</c:v>
                </c:pt>
                <c:pt idx="1">
                  <c:v>Vegetarian</c:v>
                </c:pt>
                <c:pt idx="2">
                  <c:v>Keto</c:v>
                </c:pt>
                <c:pt idx="3">
                  <c:v>Plant-based</c:v>
                </c:pt>
                <c:pt idx="4">
                  <c:v>Flexitarian</c:v>
                </c:pt>
                <c:pt idx="5">
                  <c:v>Mediterranean</c:v>
                </c:pt>
                <c:pt idx="6">
                  <c:v>Vegan</c:v>
                </c:pt>
                <c:pt idx="7">
                  <c:v>Raw food</c:v>
                </c:pt>
                <c:pt idx="8">
                  <c:v>DASH</c:v>
                </c:pt>
                <c:pt idx="9">
                  <c:v>Kosher</c:v>
                </c:pt>
                <c:pt idx="10">
                  <c:v>Paleo</c:v>
                </c:pt>
                <c:pt idx="11">
                  <c:v>Low FODMAP</c:v>
                </c:pt>
                <c:pt idx="12">
                  <c:v>Other (please specify)</c:v>
                </c:pt>
              </c:strCache>
              <c:extLst/>
            </c:strRef>
          </c:cat>
          <c:val>
            <c:numRef>
              <c:f>Sheet1!$B$2:$B$15</c:f>
              <c:numCache>
                <c:formatCode>0%</c:formatCode>
                <c:ptCount val="13"/>
                <c:pt idx="0">
                  <c:v>0.14570858</c:v>
                </c:pt>
                <c:pt idx="1">
                  <c:v>0.12774451000000001</c:v>
                </c:pt>
                <c:pt idx="2">
                  <c:v>0.11676647</c:v>
                </c:pt>
                <c:pt idx="3">
                  <c:v>0.11377246000000001</c:v>
                </c:pt>
                <c:pt idx="4">
                  <c:v>9.6806389999999992E-2</c:v>
                </c:pt>
                <c:pt idx="5">
                  <c:v>8.4830340000000004E-2</c:v>
                </c:pt>
                <c:pt idx="6">
                  <c:v>8.3832340000000005E-2</c:v>
                </c:pt>
                <c:pt idx="7">
                  <c:v>6.9860279999999997E-2</c:v>
                </c:pt>
                <c:pt idx="8">
                  <c:v>5.4890220000000003E-2</c:v>
                </c:pt>
                <c:pt idx="9">
                  <c:v>5.0898199999999998E-2</c:v>
                </c:pt>
                <c:pt idx="10">
                  <c:v>4.2914170000000001E-2</c:v>
                </c:pt>
                <c:pt idx="11">
                  <c:v>3.6926149999999998E-2</c:v>
                </c:pt>
                <c:pt idx="12">
                  <c:v>8.4830340000000004E-2</c:v>
                </c:pt>
              </c:numCache>
              <c:extLst/>
            </c:numRef>
          </c:val>
          <c:extLst>
            <c:ext xmlns:c16="http://schemas.microsoft.com/office/drawing/2014/chart" uri="{C3380CC4-5D6E-409C-BE32-E72D297353CC}">
              <c16:uniqueId val="{00000000-5C6B-4304-A354-14FCDC2B9D31}"/>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3"/>
                <c:pt idx="0">
                  <c:v>Gluten-free</c:v>
                </c:pt>
                <c:pt idx="1">
                  <c:v>Vegetarian</c:v>
                </c:pt>
                <c:pt idx="2">
                  <c:v>Keto</c:v>
                </c:pt>
                <c:pt idx="3">
                  <c:v>Plant-based</c:v>
                </c:pt>
                <c:pt idx="4">
                  <c:v>Flexitarian</c:v>
                </c:pt>
                <c:pt idx="5">
                  <c:v>Mediterranean</c:v>
                </c:pt>
                <c:pt idx="6">
                  <c:v>Vegan</c:v>
                </c:pt>
                <c:pt idx="7">
                  <c:v>Raw food</c:v>
                </c:pt>
                <c:pt idx="8">
                  <c:v>DASH</c:v>
                </c:pt>
                <c:pt idx="9">
                  <c:v>Kosher</c:v>
                </c:pt>
                <c:pt idx="10">
                  <c:v>Paleo</c:v>
                </c:pt>
                <c:pt idx="11">
                  <c:v>Low FODMAP</c:v>
                </c:pt>
                <c:pt idx="12">
                  <c:v>Other (please specify)</c:v>
                </c:pt>
              </c:strCache>
              <c:extLst/>
            </c:strRef>
          </c:cat>
          <c:val>
            <c:numRef>
              <c:f>Sheet1!$C$2:$C$15</c:f>
              <c:numCache>
                <c:formatCode>0%</c:formatCode>
                <c:ptCount val="13"/>
                <c:pt idx="0">
                  <c:v>7.2636820000000005E-2</c:v>
                </c:pt>
                <c:pt idx="1">
                  <c:v>0.12139303</c:v>
                </c:pt>
                <c:pt idx="2">
                  <c:v>5.4726370000000003E-2</c:v>
                </c:pt>
                <c:pt idx="3">
                  <c:v>7.6616920000000005E-2</c:v>
                </c:pt>
                <c:pt idx="4">
                  <c:v>0.12935323000000001</c:v>
                </c:pt>
                <c:pt idx="5">
                  <c:v>8.3582089999999998E-2</c:v>
                </c:pt>
                <c:pt idx="6">
                  <c:v>5.1741290000000002E-2</c:v>
                </c:pt>
                <c:pt idx="7">
                  <c:v>2.9850749999999999E-2</c:v>
                </c:pt>
                <c:pt idx="8">
                  <c:v>1.9900500000000002E-2</c:v>
                </c:pt>
                <c:pt idx="9">
                  <c:v>1.7910450000000001E-2</c:v>
                </c:pt>
                <c:pt idx="10">
                  <c:v>1.7910450000000001E-2</c:v>
                </c:pt>
                <c:pt idx="11">
                  <c:v>2.5870649999999999E-2</c:v>
                </c:pt>
                <c:pt idx="12">
                  <c:v>5.6716419999999997E-2</c:v>
                </c:pt>
              </c:numCache>
              <c:extLst/>
            </c:numRef>
          </c:val>
          <c:extLst>
            <c:ext xmlns:c16="http://schemas.microsoft.com/office/drawing/2014/chart" uri="{C3380CC4-5D6E-409C-BE32-E72D297353CC}">
              <c16:uniqueId val="{00000001-5C6B-4304-A354-14FCDC2B9D31}"/>
            </c:ext>
          </c:extLst>
        </c:ser>
        <c:dLbls>
          <c:showLegendKey val="0"/>
          <c:showVal val="0"/>
          <c:showCatName val="0"/>
          <c:showSerName val="0"/>
          <c:showPercent val="0"/>
          <c:showBubbleSize val="0"/>
        </c:dLbls>
        <c:gapWidth val="219"/>
        <c:overlap val="-27"/>
        <c:axId val="615215552"/>
        <c:axId val="615215912"/>
      </c:barChart>
      <c:lineChart>
        <c:grouping val="standard"/>
        <c:varyColors val="0"/>
        <c:ser>
          <c:idx val="2"/>
          <c:order val="2"/>
          <c:tx>
            <c:strRef>
              <c:f>Sheet1!$D$1</c:f>
              <c:strCache>
                <c:ptCount val="1"/>
                <c:pt idx="0">
                  <c:v>All Respondents </c:v>
                </c:pt>
              </c:strCache>
            </c:strRef>
          </c:tx>
          <c:spPr>
            <a:ln w="28575" cap="rnd">
              <a:solidFill>
                <a:schemeClr val="accent3"/>
              </a:solidFill>
              <a:prstDash val="dash"/>
              <a:round/>
            </a:ln>
            <a:effectLst/>
          </c:spPr>
          <c:marker>
            <c:symbol val="none"/>
          </c:marker>
          <c:cat>
            <c:strRef>
              <c:f>Sheet1!$A$2:$A$15</c:f>
              <c:strCache>
                <c:ptCount val="13"/>
                <c:pt idx="0">
                  <c:v>Gluten-free</c:v>
                </c:pt>
                <c:pt idx="1">
                  <c:v>Vegetarian</c:v>
                </c:pt>
                <c:pt idx="2">
                  <c:v>Keto</c:v>
                </c:pt>
                <c:pt idx="3">
                  <c:v>Plant-based</c:v>
                </c:pt>
                <c:pt idx="4">
                  <c:v>Flexitarian</c:v>
                </c:pt>
                <c:pt idx="5">
                  <c:v>Mediterranean</c:v>
                </c:pt>
                <c:pt idx="6">
                  <c:v>Vegan</c:v>
                </c:pt>
                <c:pt idx="7">
                  <c:v>Raw food</c:v>
                </c:pt>
                <c:pt idx="8">
                  <c:v>DASH</c:v>
                </c:pt>
                <c:pt idx="9">
                  <c:v>Kosher</c:v>
                </c:pt>
                <c:pt idx="10">
                  <c:v>Paleo</c:v>
                </c:pt>
                <c:pt idx="11">
                  <c:v>Low FODMAP</c:v>
                </c:pt>
                <c:pt idx="12">
                  <c:v>Other (please specify)</c:v>
                </c:pt>
              </c:strCache>
              <c:extLst/>
            </c:strRef>
          </c:cat>
          <c:val>
            <c:numRef>
              <c:f>Sheet1!$D$2:$D$15</c:f>
              <c:numCache>
                <c:formatCode>0%</c:formatCode>
                <c:ptCount val="13"/>
                <c:pt idx="0">
                  <c:v>0.10911809</c:v>
                </c:pt>
                <c:pt idx="1">
                  <c:v>0.12456403000000001</c:v>
                </c:pt>
                <c:pt idx="2">
                  <c:v>8.570005E-2</c:v>
                </c:pt>
                <c:pt idx="3">
                  <c:v>9.5166920000000002E-2</c:v>
                </c:pt>
                <c:pt idx="4">
                  <c:v>0.11310414000000001</c:v>
                </c:pt>
                <c:pt idx="5">
                  <c:v>8.4205279999999993E-2</c:v>
                </c:pt>
                <c:pt idx="6">
                  <c:v>6.7762829999999996E-2</c:v>
                </c:pt>
                <c:pt idx="7">
                  <c:v>4.9825609999999992E-2</c:v>
                </c:pt>
                <c:pt idx="8">
                  <c:v>3.736921E-2</c:v>
                </c:pt>
                <c:pt idx="9">
                  <c:v>3.4379670000000001E-2</c:v>
                </c:pt>
                <c:pt idx="10">
                  <c:v>3.039362E-2</c:v>
                </c:pt>
                <c:pt idx="11">
                  <c:v>3.1390130000000002E-2</c:v>
                </c:pt>
                <c:pt idx="12">
                  <c:v>7.0752370000000009E-2</c:v>
                </c:pt>
              </c:numCache>
              <c:extLst/>
            </c:numRef>
          </c:val>
          <c:smooth val="0"/>
          <c:extLst>
            <c:ext xmlns:c16="http://schemas.microsoft.com/office/drawing/2014/chart" uri="{C3380CC4-5D6E-409C-BE32-E72D297353CC}">
              <c16:uniqueId val="{00000002-5C6B-4304-A354-14FCDC2B9D31}"/>
            </c:ext>
          </c:extLst>
        </c:ser>
        <c:dLbls>
          <c:showLegendKey val="0"/>
          <c:showVal val="0"/>
          <c:showCatName val="0"/>
          <c:showSerName val="0"/>
          <c:showPercent val="0"/>
          <c:showBubbleSize val="0"/>
        </c:dLbls>
        <c:marker val="1"/>
        <c:smooth val="0"/>
        <c:axId val="615215552"/>
        <c:axId val="615215912"/>
      </c:lineChart>
      <c:catAx>
        <c:axId val="6152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912"/>
        <c:crosses val="autoZero"/>
        <c:auto val="1"/>
        <c:lblAlgn val="ctr"/>
        <c:lblOffset val="100"/>
        <c:noMultiLvlLbl val="0"/>
      </c:catAx>
      <c:valAx>
        <c:axId val="61521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Vitamins</c:v>
                </c:pt>
                <c:pt idx="1">
                  <c:v>Multivitamin</c:v>
                </c:pt>
                <c:pt idx="2">
                  <c:v>Minerals </c:v>
                </c:pt>
                <c:pt idx="3">
                  <c:v>Specialty supplements</c:v>
                </c:pt>
                <c:pt idx="4">
                  <c:v>Protein</c:v>
                </c:pt>
                <c:pt idx="5">
                  <c:v>Combination supplements</c:v>
                </c:pt>
                <c:pt idx="6">
                  <c:v>Botanicals </c:v>
                </c:pt>
                <c:pt idx="7">
                  <c:v>Other</c:v>
                </c:pt>
                <c:pt idx="8">
                  <c:v>I do not consume any vitamins, minerals or dietary supplements</c:v>
                </c:pt>
              </c:strCache>
            </c:strRef>
          </c:cat>
          <c:val>
            <c:numRef>
              <c:f>Sheet1!$B$2:$B$10</c:f>
              <c:numCache>
                <c:formatCode>0%</c:formatCode>
                <c:ptCount val="9"/>
                <c:pt idx="0">
                  <c:v>0.61776447000000001</c:v>
                </c:pt>
                <c:pt idx="1">
                  <c:v>0.53692614999999999</c:v>
                </c:pt>
                <c:pt idx="2">
                  <c:v>0.36427145999999999</c:v>
                </c:pt>
                <c:pt idx="3">
                  <c:v>0.33233532999999998</c:v>
                </c:pt>
                <c:pt idx="4">
                  <c:v>0.31137724999999999</c:v>
                </c:pt>
                <c:pt idx="5">
                  <c:v>0.27245509000000001</c:v>
                </c:pt>
                <c:pt idx="6">
                  <c:v>0.10878243999999999</c:v>
                </c:pt>
                <c:pt idx="7">
                  <c:v>1.7964069999999999E-2</c:v>
                </c:pt>
                <c:pt idx="8">
                  <c:v>8.6826349999999997E-2</c:v>
                </c:pt>
              </c:numCache>
            </c:numRef>
          </c:val>
          <c:extLst>
            <c:ext xmlns:c16="http://schemas.microsoft.com/office/drawing/2014/chart" uri="{C3380CC4-5D6E-409C-BE32-E72D297353CC}">
              <c16:uniqueId val="{00000000-5C6B-4304-A354-14FCDC2B9D31}"/>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Vitamins</c:v>
                </c:pt>
                <c:pt idx="1">
                  <c:v>Multivitamin</c:v>
                </c:pt>
                <c:pt idx="2">
                  <c:v>Minerals </c:v>
                </c:pt>
                <c:pt idx="3">
                  <c:v>Specialty supplements</c:v>
                </c:pt>
                <c:pt idx="4">
                  <c:v>Protein</c:v>
                </c:pt>
                <c:pt idx="5">
                  <c:v>Combination supplements</c:v>
                </c:pt>
                <c:pt idx="6">
                  <c:v>Botanicals </c:v>
                </c:pt>
                <c:pt idx="7">
                  <c:v>Other</c:v>
                </c:pt>
                <c:pt idx="8">
                  <c:v>I do not consume any vitamins, minerals or dietary supplements</c:v>
                </c:pt>
              </c:strCache>
            </c:strRef>
          </c:cat>
          <c:val>
            <c:numRef>
              <c:f>Sheet1!$C$2:$C$10</c:f>
              <c:numCache>
                <c:formatCode>0%</c:formatCode>
                <c:ptCount val="9"/>
                <c:pt idx="0">
                  <c:v>0.50945273999999996</c:v>
                </c:pt>
                <c:pt idx="1">
                  <c:v>0.43084577000000002</c:v>
                </c:pt>
                <c:pt idx="2">
                  <c:v>0.26766169000000001</c:v>
                </c:pt>
                <c:pt idx="3">
                  <c:v>0.29651740999999998</c:v>
                </c:pt>
                <c:pt idx="4">
                  <c:v>0.22388060000000001</c:v>
                </c:pt>
                <c:pt idx="5">
                  <c:v>0.2</c:v>
                </c:pt>
                <c:pt idx="6">
                  <c:v>8.2587060000000004E-2</c:v>
                </c:pt>
                <c:pt idx="7">
                  <c:v>2.2885570000000001E-2</c:v>
                </c:pt>
                <c:pt idx="8">
                  <c:v>0.13731342999999999</c:v>
                </c:pt>
              </c:numCache>
            </c:numRef>
          </c:val>
          <c:extLst>
            <c:ext xmlns:c16="http://schemas.microsoft.com/office/drawing/2014/chart" uri="{C3380CC4-5D6E-409C-BE32-E72D297353CC}">
              <c16:uniqueId val="{00000001-5C6B-4304-A354-14FCDC2B9D31}"/>
            </c:ext>
          </c:extLst>
        </c:ser>
        <c:dLbls>
          <c:showLegendKey val="0"/>
          <c:showVal val="0"/>
          <c:showCatName val="0"/>
          <c:showSerName val="0"/>
          <c:showPercent val="0"/>
          <c:showBubbleSize val="0"/>
        </c:dLbls>
        <c:gapWidth val="219"/>
        <c:overlap val="-27"/>
        <c:axId val="615215552"/>
        <c:axId val="615215912"/>
      </c:barChart>
      <c:lineChart>
        <c:grouping val="standard"/>
        <c:varyColors val="0"/>
        <c:ser>
          <c:idx val="2"/>
          <c:order val="2"/>
          <c:tx>
            <c:strRef>
              <c:f>Sheet1!$D$1</c:f>
              <c:strCache>
                <c:ptCount val="1"/>
                <c:pt idx="0">
                  <c:v>All Respondents </c:v>
                </c:pt>
              </c:strCache>
            </c:strRef>
          </c:tx>
          <c:spPr>
            <a:ln w="28575" cap="rnd">
              <a:solidFill>
                <a:schemeClr val="accent3"/>
              </a:solidFill>
              <a:prstDash val="dash"/>
              <a:round/>
            </a:ln>
            <a:effectLst/>
          </c:spPr>
          <c:marker>
            <c:symbol val="none"/>
          </c:marker>
          <c:cat>
            <c:strRef>
              <c:f>Sheet1!$A$2:$A$10</c:f>
              <c:strCache>
                <c:ptCount val="9"/>
                <c:pt idx="0">
                  <c:v>Vitamins</c:v>
                </c:pt>
                <c:pt idx="1">
                  <c:v>Multivitamin</c:v>
                </c:pt>
                <c:pt idx="2">
                  <c:v>Minerals </c:v>
                </c:pt>
                <c:pt idx="3">
                  <c:v>Specialty supplements</c:v>
                </c:pt>
                <c:pt idx="4">
                  <c:v>Protein</c:v>
                </c:pt>
                <c:pt idx="5">
                  <c:v>Combination supplements</c:v>
                </c:pt>
                <c:pt idx="6">
                  <c:v>Botanicals </c:v>
                </c:pt>
                <c:pt idx="7">
                  <c:v>Other</c:v>
                </c:pt>
                <c:pt idx="8">
                  <c:v>I do not consume any vitamins, minerals or dietary supplements</c:v>
                </c:pt>
              </c:strCache>
            </c:strRef>
          </c:cat>
          <c:val>
            <c:numRef>
              <c:f>Sheet1!$D$2:$D$10</c:f>
              <c:numCache>
                <c:formatCode>0%</c:formatCode>
                <c:ptCount val="9"/>
                <c:pt idx="0">
                  <c:v>0.56352764999999994</c:v>
                </c:pt>
                <c:pt idx="1">
                  <c:v>0.48380667999999999</c:v>
                </c:pt>
                <c:pt idx="2">
                  <c:v>0.31589436999999998</c:v>
                </c:pt>
                <c:pt idx="3">
                  <c:v>0.3143996</c:v>
                </c:pt>
                <c:pt idx="4">
                  <c:v>0.26756352999999999</c:v>
                </c:pt>
                <c:pt idx="5">
                  <c:v>0.23617339000000001</c:v>
                </c:pt>
                <c:pt idx="6">
                  <c:v>9.5665169999999994E-2</c:v>
                </c:pt>
                <c:pt idx="7">
                  <c:v>2.0428499999999999E-2</c:v>
                </c:pt>
                <c:pt idx="8">
                  <c:v>0.11210762000000001</c:v>
                </c:pt>
              </c:numCache>
            </c:numRef>
          </c:val>
          <c:smooth val="0"/>
          <c:extLst>
            <c:ext xmlns:c16="http://schemas.microsoft.com/office/drawing/2014/chart" uri="{C3380CC4-5D6E-409C-BE32-E72D297353CC}">
              <c16:uniqueId val="{00000002-5C6B-4304-A354-14FCDC2B9D31}"/>
            </c:ext>
          </c:extLst>
        </c:ser>
        <c:dLbls>
          <c:showLegendKey val="0"/>
          <c:showVal val="0"/>
          <c:showCatName val="0"/>
          <c:showSerName val="0"/>
          <c:showPercent val="0"/>
          <c:showBubbleSize val="0"/>
        </c:dLbls>
        <c:marker val="1"/>
        <c:smooth val="0"/>
        <c:axId val="615215552"/>
        <c:axId val="615215912"/>
      </c:lineChart>
      <c:catAx>
        <c:axId val="6152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912"/>
        <c:crosses val="autoZero"/>
        <c:auto val="1"/>
        <c:lblAlgn val="ctr"/>
        <c:lblOffset val="100"/>
        <c:noMultiLvlLbl val="0"/>
      </c:catAx>
      <c:valAx>
        <c:axId val="61521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7DE4-344D-83AA-CAA0DFBB65AC}"/>
              </c:ext>
            </c:extLst>
          </c:dPt>
          <c:dPt>
            <c:idx val="1"/>
            <c:bubble3D val="0"/>
            <c:spPr>
              <a:solidFill>
                <a:schemeClr val="accent2"/>
              </a:solidFill>
              <a:ln>
                <a:noFill/>
              </a:ln>
              <a:effectLst/>
            </c:spPr>
            <c:extLst>
              <c:ext xmlns:c16="http://schemas.microsoft.com/office/drawing/2014/chart" uri="{C3380CC4-5D6E-409C-BE32-E72D297353CC}">
                <c16:uniqueId val="{00000003-7DE4-344D-83AA-CAA0DFBB65AC}"/>
              </c:ext>
            </c:extLst>
          </c:dPt>
          <c:dPt>
            <c:idx val="2"/>
            <c:bubble3D val="0"/>
            <c:spPr>
              <a:solidFill>
                <a:schemeClr val="accent3"/>
              </a:solidFill>
              <a:ln>
                <a:noFill/>
              </a:ln>
              <a:effectLst/>
            </c:spPr>
            <c:extLst>
              <c:ext xmlns:c16="http://schemas.microsoft.com/office/drawing/2014/chart" uri="{C3380CC4-5D6E-409C-BE32-E72D297353CC}">
                <c16:uniqueId val="{00000005-7DE4-344D-83AA-CAA0DFBB65AC}"/>
              </c:ext>
            </c:extLst>
          </c:dPt>
          <c:dPt>
            <c:idx val="3"/>
            <c:bubble3D val="0"/>
            <c:spPr>
              <a:solidFill>
                <a:schemeClr val="accent4"/>
              </a:solidFill>
              <a:ln>
                <a:noFill/>
              </a:ln>
              <a:effectLst/>
            </c:spPr>
            <c:extLst>
              <c:ext xmlns:c16="http://schemas.microsoft.com/office/drawing/2014/chart" uri="{C3380CC4-5D6E-409C-BE32-E72D297353CC}">
                <c16:uniqueId val="{00000007-7DE4-344D-83AA-CAA0DFBB65AC}"/>
              </c:ext>
            </c:extLst>
          </c:dPt>
          <c:dPt>
            <c:idx val="4"/>
            <c:bubble3D val="0"/>
            <c:spPr>
              <a:solidFill>
                <a:schemeClr val="accent5"/>
              </a:solidFill>
              <a:ln>
                <a:noFill/>
              </a:ln>
              <a:effectLst/>
            </c:spPr>
            <c:extLst>
              <c:ext xmlns:c16="http://schemas.microsoft.com/office/drawing/2014/chart" uri="{C3380CC4-5D6E-409C-BE32-E72D297353CC}">
                <c16:uniqueId val="{00000009-7DE4-344D-83AA-CAA0DFBB65AC}"/>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E4-344D-83AA-CAA0DFBB65A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0.1021425</c:v>
                </c:pt>
                <c:pt idx="1">
                  <c:v>0.21126059</c:v>
                </c:pt>
                <c:pt idx="2">
                  <c:v>0.40308918999999999</c:v>
                </c:pt>
                <c:pt idx="3">
                  <c:v>0.17737917</c:v>
                </c:pt>
                <c:pt idx="4">
                  <c:v>0.10612855</c:v>
                </c:pt>
              </c:numCache>
            </c:numRef>
          </c:val>
          <c:extLst>
            <c:ext xmlns:c16="http://schemas.microsoft.com/office/drawing/2014/chart" uri="{C3380CC4-5D6E-409C-BE32-E72D297353CC}">
              <c16:uniqueId val="{0000000A-7DE4-344D-83AA-CAA0DFBB65AC}"/>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Family</c:v>
                </c:pt>
                <c:pt idx="1">
                  <c:v>Medical doctor</c:v>
                </c:pt>
                <c:pt idx="2">
                  <c:v>Friends</c:v>
                </c:pt>
                <c:pt idx="3">
                  <c:v>Newspapers, magazines, news shows, online articles</c:v>
                </c:pt>
                <c:pt idx="4">
                  <c:v>General nutritionist</c:v>
                </c:pt>
                <c:pt idx="5">
                  <c:v>Online influencers</c:v>
                </c:pt>
                <c:pt idx="6">
                  <c:v>Dietitian </c:v>
                </c:pt>
                <c:pt idx="7">
                  <c:v>Personal trainer/Group fitness instructor</c:v>
                </c:pt>
                <c:pt idx="8">
                  <c:v>Nurse/nurse practitioner</c:v>
                </c:pt>
                <c:pt idx="9">
                  <c:v>Naturopath</c:v>
                </c:pt>
                <c:pt idx="10">
                  <c:v>Other </c:v>
                </c:pt>
              </c:strCache>
            </c:strRef>
          </c:cat>
          <c:val>
            <c:numRef>
              <c:f>Sheet1!$B$2:$B$12</c:f>
              <c:numCache>
                <c:formatCode>0%</c:formatCode>
                <c:ptCount val="11"/>
                <c:pt idx="0">
                  <c:v>0.41117764000000001</c:v>
                </c:pt>
                <c:pt idx="1">
                  <c:v>0.34431137999999989</c:v>
                </c:pt>
                <c:pt idx="2">
                  <c:v>0.31437125999999999</c:v>
                </c:pt>
                <c:pt idx="3">
                  <c:v>0.28742515000000002</c:v>
                </c:pt>
                <c:pt idx="4">
                  <c:v>0.23053892000000001</c:v>
                </c:pt>
                <c:pt idx="5">
                  <c:v>0.20159680999999999</c:v>
                </c:pt>
                <c:pt idx="6">
                  <c:v>0.17664671000000001</c:v>
                </c:pt>
                <c:pt idx="7">
                  <c:v>0.14071855999999999</c:v>
                </c:pt>
                <c:pt idx="8">
                  <c:v>0.11377246000000001</c:v>
                </c:pt>
                <c:pt idx="9">
                  <c:v>4.0918160000000002E-2</c:v>
                </c:pt>
                <c:pt idx="10">
                  <c:v>4.0918160000000002E-2</c:v>
                </c:pt>
              </c:numCache>
            </c:numRef>
          </c:val>
          <c:extLst>
            <c:ext xmlns:c16="http://schemas.microsoft.com/office/drawing/2014/chart" uri="{C3380CC4-5D6E-409C-BE32-E72D297353CC}">
              <c16:uniqueId val="{00000000-69CA-4781-8865-E3EBEF132B90}"/>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Family</c:v>
                </c:pt>
                <c:pt idx="1">
                  <c:v>Medical doctor</c:v>
                </c:pt>
                <c:pt idx="2">
                  <c:v>Friends</c:v>
                </c:pt>
                <c:pt idx="3">
                  <c:v>Newspapers, magazines, news shows, online articles</c:v>
                </c:pt>
                <c:pt idx="4">
                  <c:v>General nutritionist</c:v>
                </c:pt>
                <c:pt idx="5">
                  <c:v>Online influencers</c:v>
                </c:pt>
                <c:pt idx="6">
                  <c:v>Dietitian </c:v>
                </c:pt>
                <c:pt idx="7">
                  <c:v>Personal trainer/Group fitness instructor</c:v>
                </c:pt>
                <c:pt idx="8">
                  <c:v>Nurse/nurse practitioner</c:v>
                </c:pt>
                <c:pt idx="9">
                  <c:v>Naturopath</c:v>
                </c:pt>
                <c:pt idx="10">
                  <c:v>Other </c:v>
                </c:pt>
              </c:strCache>
            </c:strRef>
          </c:cat>
          <c:val>
            <c:numRef>
              <c:f>Sheet1!$C$2:$C$12</c:f>
              <c:numCache>
                <c:formatCode>0%</c:formatCode>
                <c:ptCount val="11"/>
                <c:pt idx="0">
                  <c:v>0.42487562000000001</c:v>
                </c:pt>
                <c:pt idx="1">
                  <c:v>0.20497512000000001</c:v>
                </c:pt>
                <c:pt idx="2">
                  <c:v>0.34129353000000001</c:v>
                </c:pt>
                <c:pt idx="3">
                  <c:v>0.36218905000000001</c:v>
                </c:pt>
                <c:pt idx="4">
                  <c:v>0.24676617000000001</c:v>
                </c:pt>
                <c:pt idx="5">
                  <c:v>0.18905473</c:v>
                </c:pt>
                <c:pt idx="6">
                  <c:v>0.13333333</c:v>
                </c:pt>
                <c:pt idx="7">
                  <c:v>0.14726368000000001</c:v>
                </c:pt>
                <c:pt idx="8">
                  <c:v>9.9502489999999999E-2</c:v>
                </c:pt>
                <c:pt idx="9">
                  <c:v>2.3880599999999998E-2</c:v>
                </c:pt>
                <c:pt idx="10">
                  <c:v>4.0796020000000002E-2</c:v>
                </c:pt>
              </c:numCache>
            </c:numRef>
          </c:val>
          <c:extLst>
            <c:ext xmlns:c16="http://schemas.microsoft.com/office/drawing/2014/chart" uri="{C3380CC4-5D6E-409C-BE32-E72D297353CC}">
              <c16:uniqueId val="{00000001-69CA-4781-8865-E3EBEF132B90}"/>
            </c:ext>
          </c:extLst>
        </c:ser>
        <c:dLbls>
          <c:showLegendKey val="0"/>
          <c:showVal val="0"/>
          <c:showCatName val="0"/>
          <c:showSerName val="0"/>
          <c:showPercent val="0"/>
          <c:showBubbleSize val="0"/>
        </c:dLbls>
        <c:gapWidth val="219"/>
        <c:overlap val="-27"/>
        <c:axId val="61590512"/>
        <c:axId val="6159123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Sheet1!$A$2:$A$12</c:f>
              <c:strCache>
                <c:ptCount val="11"/>
                <c:pt idx="0">
                  <c:v>Family</c:v>
                </c:pt>
                <c:pt idx="1">
                  <c:v>Medical doctor</c:v>
                </c:pt>
                <c:pt idx="2">
                  <c:v>Friends</c:v>
                </c:pt>
                <c:pt idx="3">
                  <c:v>Newspapers, magazines, news shows, online articles</c:v>
                </c:pt>
                <c:pt idx="4">
                  <c:v>General nutritionist</c:v>
                </c:pt>
                <c:pt idx="5">
                  <c:v>Online influencers</c:v>
                </c:pt>
                <c:pt idx="6">
                  <c:v>Dietitian </c:v>
                </c:pt>
                <c:pt idx="7">
                  <c:v>Personal trainer/Group fitness instructor</c:v>
                </c:pt>
                <c:pt idx="8">
                  <c:v>Nurse/nurse practitioner</c:v>
                </c:pt>
                <c:pt idx="9">
                  <c:v>Naturopath</c:v>
                </c:pt>
                <c:pt idx="10">
                  <c:v>Other </c:v>
                </c:pt>
              </c:strCache>
            </c:strRef>
          </c:cat>
          <c:val>
            <c:numRef>
              <c:f>Sheet1!$D$2:$D$12</c:f>
              <c:numCache>
                <c:formatCode>0%</c:formatCode>
                <c:ptCount val="11"/>
                <c:pt idx="0">
                  <c:v>0.41803686999999989</c:v>
                </c:pt>
                <c:pt idx="1">
                  <c:v>0.27453910999999998</c:v>
                </c:pt>
                <c:pt idx="2">
                  <c:v>0.32785251999999998</c:v>
                </c:pt>
                <c:pt idx="3">
                  <c:v>0.32486298000000002</c:v>
                </c:pt>
                <c:pt idx="4">
                  <c:v>0.23866467</c:v>
                </c:pt>
                <c:pt idx="5">
                  <c:v>0.19531639000000001</c:v>
                </c:pt>
                <c:pt idx="6">
                  <c:v>0.15495765</c:v>
                </c:pt>
                <c:pt idx="7">
                  <c:v>0.14399601000000001</c:v>
                </c:pt>
                <c:pt idx="8">
                  <c:v>0.10662681</c:v>
                </c:pt>
                <c:pt idx="9">
                  <c:v>3.2386650000000003E-2</c:v>
                </c:pt>
                <c:pt idx="10">
                  <c:v>4.0856999999999997E-2</c:v>
                </c:pt>
              </c:numCache>
            </c:numRef>
          </c:val>
          <c:smooth val="0"/>
          <c:extLst>
            <c:ext xmlns:c16="http://schemas.microsoft.com/office/drawing/2014/chart" uri="{C3380CC4-5D6E-409C-BE32-E72D297353CC}">
              <c16:uniqueId val="{00000002-69CA-4781-8865-E3EBEF132B90}"/>
            </c:ext>
          </c:extLst>
        </c:ser>
        <c:dLbls>
          <c:showLegendKey val="0"/>
          <c:showVal val="0"/>
          <c:showCatName val="0"/>
          <c:showSerName val="0"/>
          <c:showPercent val="0"/>
          <c:showBubbleSize val="0"/>
        </c:dLbls>
        <c:marker val="1"/>
        <c:smooth val="0"/>
        <c:axId val="61590512"/>
        <c:axId val="61591232"/>
      </c:lineChart>
      <c:catAx>
        <c:axId val="6159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91232"/>
        <c:crosses val="autoZero"/>
        <c:auto val="1"/>
        <c:lblAlgn val="ctr"/>
        <c:lblOffset val="100"/>
        <c:noMultiLvlLbl val="0"/>
      </c:catAx>
      <c:valAx>
        <c:axId val="61591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9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Coffee</c:v>
                </c:pt>
                <c:pt idx="1">
                  <c:v>Nutritional bars</c:v>
                </c:pt>
                <c:pt idx="2">
                  <c:v>Fortified dairy products</c:v>
                </c:pt>
                <c:pt idx="3">
                  <c:v>Smoothies</c:v>
                </c:pt>
                <c:pt idx="4">
                  <c:v>Fortified grains and cereals</c:v>
                </c:pt>
                <c:pt idx="5">
                  <c:v>Tea</c:v>
                </c:pt>
                <c:pt idx="6">
                  <c:v>Health drink </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Sheet1!$B$2:$B$15</c:f>
              <c:numCache>
                <c:formatCode>0%</c:formatCode>
                <c:ptCount val="14"/>
                <c:pt idx="0">
                  <c:v>0.41317365</c:v>
                </c:pt>
                <c:pt idx="1">
                  <c:v>0.40219560999999998</c:v>
                </c:pt>
                <c:pt idx="2">
                  <c:v>0.39421158000000001</c:v>
                </c:pt>
                <c:pt idx="3">
                  <c:v>0.38822354999999997</c:v>
                </c:pt>
                <c:pt idx="4">
                  <c:v>0.38023952</c:v>
                </c:pt>
                <c:pt idx="5">
                  <c:v>0.37025947999999997</c:v>
                </c:pt>
                <c:pt idx="6">
                  <c:v>0.31636726999999998</c:v>
                </c:pt>
                <c:pt idx="7">
                  <c:v>0.30439122000000002</c:v>
                </c:pt>
                <c:pt idx="8">
                  <c:v>0.29540917999999999</c:v>
                </c:pt>
                <c:pt idx="9">
                  <c:v>0.25449102000000001</c:v>
                </c:pt>
                <c:pt idx="10">
                  <c:v>0.19660679</c:v>
                </c:pt>
                <c:pt idx="11">
                  <c:v>0.18163673</c:v>
                </c:pt>
                <c:pt idx="12">
                  <c:v>0.14570858</c:v>
                </c:pt>
                <c:pt idx="13">
                  <c:v>1.397206E-2</c:v>
                </c:pt>
              </c:numCache>
            </c:numRef>
          </c:val>
          <c:extLst>
            <c:ext xmlns:c16="http://schemas.microsoft.com/office/drawing/2014/chart" uri="{C3380CC4-5D6E-409C-BE32-E72D297353CC}">
              <c16:uniqueId val="{00000000-1D80-4E50-920F-52EE8040C272}"/>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Coffee</c:v>
                </c:pt>
                <c:pt idx="1">
                  <c:v>Nutritional bars</c:v>
                </c:pt>
                <c:pt idx="2">
                  <c:v>Fortified dairy products</c:v>
                </c:pt>
                <c:pt idx="3">
                  <c:v>Smoothies</c:v>
                </c:pt>
                <c:pt idx="4">
                  <c:v>Fortified grains and cereals</c:v>
                </c:pt>
                <c:pt idx="5">
                  <c:v>Tea</c:v>
                </c:pt>
                <c:pt idx="6">
                  <c:v>Health drink </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Sheet1!$C$2:$C$15</c:f>
              <c:numCache>
                <c:formatCode>0%</c:formatCode>
                <c:ptCount val="14"/>
                <c:pt idx="0">
                  <c:v>0.30447761000000001</c:v>
                </c:pt>
                <c:pt idx="1">
                  <c:v>0.36019899999999999</c:v>
                </c:pt>
                <c:pt idx="2">
                  <c:v>0.41393035</c:v>
                </c:pt>
                <c:pt idx="3">
                  <c:v>0.37810945000000001</c:v>
                </c:pt>
                <c:pt idx="4">
                  <c:v>0.35721393000000001</c:v>
                </c:pt>
                <c:pt idx="5">
                  <c:v>0.36119403</c:v>
                </c:pt>
                <c:pt idx="6">
                  <c:v>0.26766169000000001</c:v>
                </c:pt>
                <c:pt idx="7">
                  <c:v>0.2039801</c:v>
                </c:pt>
                <c:pt idx="8">
                  <c:v>0.29950249000000001</c:v>
                </c:pt>
                <c:pt idx="9">
                  <c:v>0.21890546999999999</c:v>
                </c:pt>
                <c:pt idx="10">
                  <c:v>0.20298506999999999</c:v>
                </c:pt>
                <c:pt idx="11">
                  <c:v>0.12636816000000001</c:v>
                </c:pt>
                <c:pt idx="12">
                  <c:v>7.6616920000000005E-2</c:v>
                </c:pt>
                <c:pt idx="13">
                  <c:v>1.3930349999999999E-2</c:v>
                </c:pt>
              </c:numCache>
            </c:numRef>
          </c:val>
          <c:extLst>
            <c:ext xmlns:c16="http://schemas.microsoft.com/office/drawing/2014/chart" uri="{C3380CC4-5D6E-409C-BE32-E72D297353CC}">
              <c16:uniqueId val="{00000001-1D80-4E50-920F-52EE8040C272}"/>
            </c:ext>
          </c:extLst>
        </c:ser>
        <c:dLbls>
          <c:showLegendKey val="0"/>
          <c:showVal val="0"/>
          <c:showCatName val="0"/>
          <c:showSerName val="0"/>
          <c:showPercent val="0"/>
          <c:showBubbleSize val="0"/>
        </c:dLbls>
        <c:gapWidth val="219"/>
        <c:overlap val="-27"/>
        <c:axId val="730310664"/>
        <c:axId val="7303121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Sheet1!$A$2:$A$15</c:f>
              <c:strCache>
                <c:ptCount val="14"/>
                <c:pt idx="0">
                  <c:v>Coffee</c:v>
                </c:pt>
                <c:pt idx="1">
                  <c:v>Nutritional bars</c:v>
                </c:pt>
                <c:pt idx="2">
                  <c:v>Fortified dairy products</c:v>
                </c:pt>
                <c:pt idx="3">
                  <c:v>Smoothies</c:v>
                </c:pt>
                <c:pt idx="4">
                  <c:v>Fortified grains and cereals</c:v>
                </c:pt>
                <c:pt idx="5">
                  <c:v>Tea</c:v>
                </c:pt>
                <c:pt idx="6">
                  <c:v>Health drink </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Sheet1!$D$2:$D$15</c:f>
              <c:numCache>
                <c:formatCode>0%</c:formatCode>
                <c:ptCount val="14"/>
                <c:pt idx="0">
                  <c:v>0.35874439000000002</c:v>
                </c:pt>
                <c:pt idx="1">
                  <c:v>0.38116591999999999</c:v>
                </c:pt>
                <c:pt idx="2">
                  <c:v>0.40408569999999999</c:v>
                </c:pt>
                <c:pt idx="3">
                  <c:v>0.38315894</c:v>
                </c:pt>
                <c:pt idx="4">
                  <c:v>0.36870952000000001</c:v>
                </c:pt>
                <c:pt idx="5">
                  <c:v>0.36571998</c:v>
                </c:pt>
                <c:pt idx="6">
                  <c:v>0.29197807999999997</c:v>
                </c:pt>
                <c:pt idx="7">
                  <c:v>0.25411061000000001</c:v>
                </c:pt>
                <c:pt idx="8">
                  <c:v>0.29745888999999998</c:v>
                </c:pt>
                <c:pt idx="9">
                  <c:v>0.23667165000000001</c:v>
                </c:pt>
                <c:pt idx="10">
                  <c:v>0.1998007</c:v>
                </c:pt>
                <c:pt idx="11">
                  <c:v>0.15396114</c:v>
                </c:pt>
                <c:pt idx="12">
                  <c:v>0.11111111</c:v>
                </c:pt>
                <c:pt idx="13">
                  <c:v>1.3951170000000001E-2</c:v>
                </c:pt>
              </c:numCache>
            </c:numRef>
          </c:val>
          <c:smooth val="0"/>
          <c:extLst>
            <c:ext xmlns:c16="http://schemas.microsoft.com/office/drawing/2014/chart" uri="{C3380CC4-5D6E-409C-BE32-E72D297353CC}">
              <c16:uniqueId val="{00000002-1D80-4E50-920F-52EE8040C272}"/>
            </c:ext>
          </c:extLst>
        </c:ser>
        <c:dLbls>
          <c:showLegendKey val="0"/>
          <c:showVal val="0"/>
          <c:showCatName val="0"/>
          <c:showSerName val="0"/>
          <c:showPercent val="0"/>
          <c:showBubbleSize val="0"/>
        </c:dLbls>
        <c:marker val="1"/>
        <c:smooth val="0"/>
        <c:axId val="730310664"/>
        <c:axId val="730312104"/>
      </c:lineChart>
      <c:catAx>
        <c:axId val="73031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0312104"/>
        <c:crosses val="autoZero"/>
        <c:auto val="1"/>
        <c:lblAlgn val="ctr"/>
        <c:lblOffset val="100"/>
        <c:noMultiLvlLbl val="0"/>
      </c:catAx>
      <c:valAx>
        <c:axId val="730312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0310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Anxiety or stress</c:v>
                </c:pt>
                <c:pt idx="1">
                  <c:v>Lack of energy</c:v>
                </c:pt>
                <c:pt idx="2">
                  <c:v>Joint or other pain</c:v>
                </c:pt>
                <c:pt idx="3">
                  <c:v>General health</c:v>
                </c:pt>
                <c:pt idx="4">
                  <c:v>High blood pressure</c:v>
                </c:pt>
                <c:pt idx="5">
                  <c:v>Depression</c:v>
                </c:pt>
                <c:pt idx="6">
                  <c:v>Mood</c:v>
                </c:pt>
                <c:pt idx="7">
                  <c:v>Overweight/Obese</c:v>
                </c:pt>
                <c:pt idx="8">
                  <c:v>Insomnia/Sleep problems</c:v>
                </c:pt>
                <c:pt idx="9">
                  <c:v>High cholesterol</c:v>
                </c:pt>
              </c:strCache>
            </c:strRef>
          </c:cat>
          <c:val>
            <c:numRef>
              <c:f>Sheet1!$B$2:$B$11</c:f>
              <c:numCache>
                <c:formatCode>0%</c:formatCode>
                <c:ptCount val="10"/>
                <c:pt idx="0">
                  <c:v>0.27653213999999998</c:v>
                </c:pt>
                <c:pt idx="1">
                  <c:v>0.26208271</c:v>
                </c:pt>
                <c:pt idx="2">
                  <c:v>0.20428499999999999</c:v>
                </c:pt>
                <c:pt idx="3">
                  <c:v>0.18236173</c:v>
                </c:pt>
                <c:pt idx="4">
                  <c:v>0.17239661000000001</c:v>
                </c:pt>
                <c:pt idx="5">
                  <c:v>0.16841055999999999</c:v>
                </c:pt>
                <c:pt idx="6">
                  <c:v>0.15994021</c:v>
                </c:pt>
                <c:pt idx="7">
                  <c:v>0.15894369999999999</c:v>
                </c:pt>
                <c:pt idx="8">
                  <c:v>0.15495765</c:v>
                </c:pt>
                <c:pt idx="9">
                  <c:v>0.15146986000000001</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0.14848031999999997</c:v>
                  </c:pt>
                  <c:pt idx="1">
                    <c:v>0.1021425</c:v>
                  </c:pt>
                  <c:pt idx="2">
                    <c:v>0.10861983</c:v>
                  </c:pt>
                  <c:pt idx="3">
                    <c:v>4.7832580000000013E-2</c:v>
                  </c:pt>
                  <c:pt idx="4">
                    <c:v>9.1679120000000003E-2</c:v>
                  </c:pt>
                  <c:pt idx="5">
                    <c:v>9.8156449999999992E-2</c:v>
                  </c:pt>
                  <c:pt idx="6">
                    <c:v>0.10064772999999999</c:v>
                  </c:pt>
                  <c:pt idx="7">
                    <c:v>6.7264580000000004E-2</c:v>
                  </c:pt>
                  <c:pt idx="8">
                    <c:v>9.417041000000001E-2</c:v>
                  </c:pt>
                  <c:pt idx="9">
                    <c:v>5.9790740000000023E-2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Anxiety or stress</c:v>
                </c:pt>
                <c:pt idx="1">
                  <c:v>Lack of energy</c:v>
                </c:pt>
                <c:pt idx="2">
                  <c:v>Joint or other pain</c:v>
                </c:pt>
                <c:pt idx="3">
                  <c:v>General health</c:v>
                </c:pt>
                <c:pt idx="4">
                  <c:v>High blood pressure</c:v>
                </c:pt>
                <c:pt idx="5">
                  <c:v>Depression</c:v>
                </c:pt>
                <c:pt idx="6">
                  <c:v>Mood</c:v>
                </c:pt>
                <c:pt idx="7">
                  <c:v>Overweight/Obese</c:v>
                </c:pt>
                <c:pt idx="8">
                  <c:v>Insomnia/Sleep problems</c:v>
                </c:pt>
                <c:pt idx="9">
                  <c:v>High cholesterol</c:v>
                </c:pt>
              </c:strCache>
            </c:strRef>
          </c:cat>
          <c:val>
            <c:numRef>
              <c:f>Sheet1!$C$2:$C$11</c:f>
              <c:numCache>
                <c:formatCode>0%</c:formatCode>
                <c:ptCount val="10"/>
                <c:pt idx="0">
                  <c:v>0.12805182000000001</c:v>
                </c:pt>
                <c:pt idx="1">
                  <c:v>0.15994021</c:v>
                </c:pt>
                <c:pt idx="2">
                  <c:v>9.5665169999999994E-2</c:v>
                </c:pt>
                <c:pt idx="3">
                  <c:v>0.13452914999999999</c:v>
                </c:pt>
                <c:pt idx="4">
                  <c:v>8.0717490000000003E-2</c:v>
                </c:pt>
                <c:pt idx="5">
                  <c:v>7.0254109999999995E-2</c:v>
                </c:pt>
                <c:pt idx="6">
                  <c:v>5.9292480000000002E-2</c:v>
                </c:pt>
                <c:pt idx="7">
                  <c:v>9.1679119999999989E-2</c:v>
                </c:pt>
                <c:pt idx="8">
                  <c:v>6.0787239999999999E-2</c:v>
                </c:pt>
                <c:pt idx="9">
                  <c:v>9.1679119999999989E-2</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0.27653213999999998</c:v>
                </c:pt>
                <c:pt idx="1">
                  <c:v>0.26208271</c:v>
                </c:pt>
                <c:pt idx="2">
                  <c:v>0.20428499999999999</c:v>
                </c:pt>
                <c:pt idx="3">
                  <c:v>0.18236173</c:v>
                </c:pt>
                <c:pt idx="4">
                  <c:v>0.17239661000000001</c:v>
                </c:pt>
                <c:pt idx="5">
                  <c:v>0.16841055999999999</c:v>
                </c:pt>
                <c:pt idx="6">
                  <c:v>0.15994021</c:v>
                </c:pt>
                <c:pt idx="7">
                  <c:v>0.15894369999999999</c:v>
                </c:pt>
                <c:pt idx="8">
                  <c:v>0.15495765</c:v>
                </c:pt>
                <c:pt idx="9">
                  <c:v>0.15146986000000001</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5CAB2396-72D7-A046-A619-1457379E3E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5538EA33-8AF6-AA44-89B2-BF5B69F244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79068DC3-D897-EF4D-823A-FB30FCFE85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A0EA0AEC-0D65-3B4C-8F78-FA0B09647F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F800DD6C-8324-FF4F-B15F-AE47170CBF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C403CC32-FB0F-FE4D-A061-3BDC89F5CA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FAA042D4-AEEB-2E4F-9193-E1C5D91D64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63E933D0-9135-E94C-A46C-228C74F0BD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7C4BF82B-BCC3-BE47-990D-0365F9C183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BF03D96B-38B8-144D-8391-91DC08AECA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0.27653213999999998</c:v>
                </c:pt>
                <c:pt idx="1">
                  <c:v>0.26208271</c:v>
                </c:pt>
                <c:pt idx="2">
                  <c:v>0.20428499999999999</c:v>
                </c:pt>
                <c:pt idx="3">
                  <c:v>0.18236173</c:v>
                </c:pt>
                <c:pt idx="4">
                  <c:v>0.17239661000000001</c:v>
                </c:pt>
                <c:pt idx="5">
                  <c:v>0.16841055999999999</c:v>
                </c:pt>
                <c:pt idx="6">
                  <c:v>0.15994021</c:v>
                </c:pt>
                <c:pt idx="7">
                  <c:v>0.15894369999999999</c:v>
                </c:pt>
                <c:pt idx="8">
                  <c:v>0.15495765</c:v>
                </c:pt>
                <c:pt idx="9">
                  <c:v>0.15146986000000001</c:v>
                </c:pt>
              </c:numCache>
            </c:numRef>
          </c:val>
          <c:extLst>
            <c:ext xmlns:c15="http://schemas.microsoft.com/office/drawing/2012/chart" uri="{02D57815-91ED-43cb-92C2-25804820EDAC}">
              <c15:datalabelsRange>
                <c15:f>Sheet1!$E$2:$E$11</c15:f>
                <c15:dlblRangeCache>
                  <c:ptCount val="10"/>
                  <c:pt idx="0">
                    <c:v>-15%</c:v>
                  </c:pt>
                  <c:pt idx="1">
                    <c:v>-10%</c:v>
                  </c:pt>
                  <c:pt idx="2">
                    <c:v>-11%</c:v>
                  </c:pt>
                  <c:pt idx="3">
                    <c:v>-5%</c:v>
                  </c:pt>
                  <c:pt idx="4">
                    <c:v>-9%</c:v>
                  </c:pt>
                  <c:pt idx="5">
                    <c:v>-10%</c:v>
                  </c:pt>
                  <c:pt idx="6">
                    <c:v>-10%</c:v>
                  </c:pt>
                  <c:pt idx="7">
                    <c:v>-7%</c:v>
                  </c:pt>
                  <c:pt idx="8">
                    <c:v>-9%</c:v>
                  </c:pt>
                  <c:pt idx="9">
                    <c:v>-6%</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Digestive complaints</c:v>
                </c:pt>
                <c:pt idx="1">
                  <c:v>Nutrition concerns</c:v>
                </c:pt>
                <c:pt idx="2">
                  <c:v>Healthy Aging</c:v>
                </c:pt>
                <c:pt idx="3">
                  <c:v>Inflammation</c:v>
                </c:pt>
                <c:pt idx="4">
                  <c:v>Diabetes/blood sugar management</c:v>
                </c:pt>
                <c:pt idx="5">
                  <c:v>Immunity concerns</c:v>
                </c:pt>
                <c:pt idx="6">
                  <c:v>Oral health</c:v>
                </c:pt>
                <c:pt idx="7">
                  <c:v>Eye fatigue</c:v>
                </c:pt>
                <c:pt idx="8">
                  <c:v>Anemia</c:v>
                </c:pt>
                <c:pt idx="9">
                  <c:v>Memory issues</c:v>
                </c:pt>
              </c:strCache>
            </c:strRef>
          </c:cat>
          <c:val>
            <c:numRef>
              <c:f>Sheet1!$B$2:$B$11</c:f>
              <c:numCache>
                <c:formatCode>0%</c:formatCode>
                <c:ptCount val="10"/>
                <c:pt idx="0">
                  <c:v>0.13751868</c:v>
                </c:pt>
                <c:pt idx="1">
                  <c:v>0.11758844</c:v>
                </c:pt>
                <c:pt idx="2">
                  <c:v>0.11160937</c:v>
                </c:pt>
                <c:pt idx="3">
                  <c:v>0.10363727</c:v>
                </c:pt>
                <c:pt idx="4">
                  <c:v>9.5166920000000002E-2</c:v>
                </c:pt>
                <c:pt idx="5">
                  <c:v>8.4703540000000008E-2</c:v>
                </c:pt>
                <c:pt idx="6">
                  <c:v>7.7727950000000004E-2</c:v>
                </c:pt>
                <c:pt idx="7">
                  <c:v>7.2247140000000001E-2</c:v>
                </c:pt>
                <c:pt idx="8">
                  <c:v>7.1250620000000001E-2</c:v>
                </c:pt>
                <c:pt idx="9">
                  <c:v>7.1250620000000001E-2</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4.4344789999999995E-2</c:v>
                  </c:pt>
                  <c:pt idx="1">
                    <c:v>4.0857000000000004E-2</c:v>
                  </c:pt>
                  <c:pt idx="2">
                    <c:v>4.9327359999999987E-2</c:v>
                  </c:pt>
                  <c:pt idx="3">
                    <c:v>4.5839560000000001E-2</c:v>
                  </c:pt>
                  <c:pt idx="4">
                    <c:v>3.2386650000000003E-2</c:v>
                  </c:pt>
                  <c:pt idx="5">
                    <c:v>3.5376190000000009E-2</c:v>
                  </c:pt>
                  <c:pt idx="6">
                    <c:v>5.0822120000000005E-2</c:v>
                  </c:pt>
                  <c:pt idx="7">
                    <c:v>5.1818639999999999E-2</c:v>
                  </c:pt>
                  <c:pt idx="8">
                    <c:v>2.4912799999999999E-2</c:v>
                  </c:pt>
                  <c:pt idx="9">
                    <c:v>4.9327349999999999E-2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Digestive complaints</c:v>
                </c:pt>
                <c:pt idx="1">
                  <c:v>Nutrition concerns</c:v>
                </c:pt>
                <c:pt idx="2">
                  <c:v>Healthy Aging</c:v>
                </c:pt>
                <c:pt idx="3">
                  <c:v>Inflammation</c:v>
                </c:pt>
                <c:pt idx="4">
                  <c:v>Diabetes/blood sugar management</c:v>
                </c:pt>
                <c:pt idx="5">
                  <c:v>Immunity concerns</c:v>
                </c:pt>
                <c:pt idx="6">
                  <c:v>Oral health</c:v>
                </c:pt>
                <c:pt idx="7">
                  <c:v>Eye fatigue</c:v>
                </c:pt>
                <c:pt idx="8">
                  <c:v>Anemia</c:v>
                </c:pt>
                <c:pt idx="9">
                  <c:v>Memory issues</c:v>
                </c:pt>
              </c:strCache>
            </c:strRef>
          </c:cat>
          <c:val>
            <c:numRef>
              <c:f>Sheet1!$C$2:$C$11</c:f>
              <c:numCache>
                <c:formatCode>0%</c:formatCode>
                <c:ptCount val="10"/>
                <c:pt idx="0">
                  <c:v>9.3173890000000009E-2</c:v>
                </c:pt>
                <c:pt idx="1">
                  <c:v>7.6731439999999998E-2</c:v>
                </c:pt>
                <c:pt idx="2">
                  <c:v>6.2282010000000013E-2</c:v>
                </c:pt>
                <c:pt idx="3">
                  <c:v>5.7797710000000002E-2</c:v>
                </c:pt>
                <c:pt idx="4">
                  <c:v>6.2780269999999999E-2</c:v>
                </c:pt>
                <c:pt idx="5">
                  <c:v>4.9327349999999999E-2</c:v>
                </c:pt>
                <c:pt idx="6">
                  <c:v>2.6905829999999999E-2</c:v>
                </c:pt>
                <c:pt idx="7">
                  <c:v>2.0428499999999999E-2</c:v>
                </c:pt>
                <c:pt idx="8">
                  <c:v>4.6337820000000002E-2</c:v>
                </c:pt>
                <c:pt idx="9">
                  <c:v>2.1923270000000002E-2</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0.13751868</c:v>
                </c:pt>
                <c:pt idx="1">
                  <c:v>0.11758844</c:v>
                </c:pt>
                <c:pt idx="2">
                  <c:v>0.11160937</c:v>
                </c:pt>
                <c:pt idx="3">
                  <c:v>0.10363727</c:v>
                </c:pt>
                <c:pt idx="4">
                  <c:v>9.5166920000000002E-2</c:v>
                </c:pt>
                <c:pt idx="5">
                  <c:v>8.4703540000000008E-2</c:v>
                </c:pt>
                <c:pt idx="6">
                  <c:v>7.7727950000000004E-2</c:v>
                </c:pt>
                <c:pt idx="7">
                  <c:v>7.2247140000000001E-2</c:v>
                </c:pt>
                <c:pt idx="8">
                  <c:v>7.1250620000000001E-2</c:v>
                </c:pt>
                <c:pt idx="9">
                  <c:v>7.1250620000000001E-2</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72AEDFAC-350F-CE4D-99DF-221995AD77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296524DD-36EA-FB48-882B-E5062649AD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B5149F46-93C5-874D-935E-9CDD2BE775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BD43A1B4-4137-384C-A485-FDB7EBFFF2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455F5903-3DC3-B14B-9839-A078FA7340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3A2D0FD4-EE59-4D45-9C78-E5C3763009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B382AB76-FDB3-6445-BCC9-A454BB0857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47305CE7-50AF-CF4C-87A6-FD7C4FD04C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10029BEF-17C8-6049-B798-A55FB1731C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2222A36A-0975-1148-9F3B-F6EFE9F991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0.13751868</c:v>
                </c:pt>
                <c:pt idx="1">
                  <c:v>0.11758844</c:v>
                </c:pt>
                <c:pt idx="2">
                  <c:v>0.11160937</c:v>
                </c:pt>
                <c:pt idx="3">
                  <c:v>0.10363727</c:v>
                </c:pt>
                <c:pt idx="4">
                  <c:v>9.5166920000000002E-2</c:v>
                </c:pt>
                <c:pt idx="5">
                  <c:v>8.4703540000000008E-2</c:v>
                </c:pt>
                <c:pt idx="6">
                  <c:v>7.7727950000000004E-2</c:v>
                </c:pt>
                <c:pt idx="7">
                  <c:v>7.2247140000000001E-2</c:v>
                </c:pt>
                <c:pt idx="8">
                  <c:v>7.1250620000000001E-2</c:v>
                </c:pt>
                <c:pt idx="9">
                  <c:v>7.1250620000000001E-2</c:v>
                </c:pt>
              </c:numCache>
            </c:numRef>
          </c:val>
          <c:extLst>
            <c:ext xmlns:c15="http://schemas.microsoft.com/office/drawing/2012/chart" uri="{02D57815-91ED-43cb-92C2-25804820EDAC}">
              <c15:datalabelsRange>
                <c15:f>Sheet1!$E$2:$E$11</c15:f>
                <c15:dlblRangeCache>
                  <c:ptCount val="10"/>
                  <c:pt idx="0">
                    <c:v>-4%</c:v>
                  </c:pt>
                  <c:pt idx="1">
                    <c:v>-4%</c:v>
                  </c:pt>
                  <c:pt idx="2">
                    <c:v>-5%</c:v>
                  </c:pt>
                  <c:pt idx="3">
                    <c:v>-5%</c:v>
                  </c:pt>
                  <c:pt idx="4">
                    <c:v>-3%</c:v>
                  </c:pt>
                  <c:pt idx="5">
                    <c:v>-4%</c:v>
                  </c:pt>
                  <c:pt idx="6">
                    <c:v>-5%</c:v>
                  </c:pt>
                  <c:pt idx="7">
                    <c:v>-5%</c:v>
                  </c:pt>
                  <c:pt idx="8">
                    <c:v>-2%</c:v>
                  </c:pt>
                  <c:pt idx="9">
                    <c:v>-5%</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Lack of mental acuity, cognition, focus</c:v>
                </c:pt>
                <c:pt idx="1">
                  <c:v>Perimenopause/Menopause</c:v>
                </c:pt>
                <c:pt idx="2">
                  <c:v>Dermatological condition</c:v>
                </c:pt>
                <c:pt idx="3">
                  <c:v>Antioxidant support</c:v>
                </c:pt>
                <c:pt idx="4">
                  <c:v>Athletic performance</c:v>
                </c:pt>
                <c:pt idx="5">
                  <c:v>Poor/declining vision</c:v>
                </c:pt>
                <c:pt idx="6">
                  <c:v>Heart/cardiovascular problem</c:v>
                </c:pt>
                <c:pt idx="7">
                  <c:v>Pregnancy</c:v>
                </c:pt>
                <c:pt idx="8">
                  <c:v>Osteoporosis</c:v>
                </c:pt>
                <c:pt idx="9">
                  <c:v>Long haul COVID symptoms</c:v>
                </c:pt>
              </c:strCache>
            </c:strRef>
          </c:cat>
          <c:val>
            <c:numRef>
              <c:f>Sheet1!$B$2:$B$11</c:f>
              <c:numCache>
                <c:formatCode>0%</c:formatCode>
                <c:ptCount val="10"/>
                <c:pt idx="0">
                  <c:v>7.0752370000000009E-2</c:v>
                </c:pt>
                <c:pt idx="1">
                  <c:v>6.8759340000000002E-2</c:v>
                </c:pt>
                <c:pt idx="2">
                  <c:v>5.2815149999999998E-2</c:v>
                </c:pt>
                <c:pt idx="3">
                  <c:v>4.7832590000000001E-2</c:v>
                </c:pt>
                <c:pt idx="4">
                  <c:v>4.6337820000000002E-2</c:v>
                </c:pt>
                <c:pt idx="5">
                  <c:v>4.3348280000000003E-2</c:v>
                </c:pt>
                <c:pt idx="6">
                  <c:v>4.2351769999999997E-2</c:v>
                </c:pt>
                <c:pt idx="7">
                  <c:v>3.1390130000000002E-2</c:v>
                </c:pt>
                <c:pt idx="8">
                  <c:v>2.7404089999999999E-2</c:v>
                </c:pt>
                <c:pt idx="9">
                  <c:v>2.5411059999999999E-2</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4.6337820000000009E-2</c:v>
                  </c:pt>
                  <c:pt idx="1">
                    <c:v>3.1888390000000003E-2</c:v>
                  </c:pt>
                  <c:pt idx="2">
                    <c:v>3.8365719999999999E-2</c:v>
                  </c:pt>
                  <c:pt idx="3">
                    <c:v>1.793722E-2</c:v>
                  </c:pt>
                  <c:pt idx="4">
                    <c:v>2.0926760000000003E-2</c:v>
                  </c:pt>
                  <c:pt idx="5">
                    <c:v>2.9895370000000004E-2</c:v>
                  </c:pt>
                  <c:pt idx="6">
                    <c:v>2.0428499999999995E-2</c:v>
                  </c:pt>
                  <c:pt idx="7">
                    <c:v>1.3452910000000002E-2</c:v>
                  </c:pt>
                  <c:pt idx="8">
                    <c:v>1.494769E-2</c:v>
                  </c:pt>
                  <c:pt idx="9">
                    <c:v>1.544594E-2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Lack of mental acuity, cognition, focus</c:v>
                </c:pt>
                <c:pt idx="1">
                  <c:v>Perimenopause/Menopause</c:v>
                </c:pt>
                <c:pt idx="2">
                  <c:v>Dermatological condition</c:v>
                </c:pt>
                <c:pt idx="3">
                  <c:v>Antioxidant support</c:v>
                </c:pt>
                <c:pt idx="4">
                  <c:v>Athletic performance</c:v>
                </c:pt>
                <c:pt idx="5">
                  <c:v>Poor/declining vision</c:v>
                </c:pt>
                <c:pt idx="6">
                  <c:v>Heart/cardiovascular problem</c:v>
                </c:pt>
                <c:pt idx="7">
                  <c:v>Pregnancy</c:v>
                </c:pt>
                <c:pt idx="8">
                  <c:v>Osteoporosis</c:v>
                </c:pt>
                <c:pt idx="9">
                  <c:v>Long haul COVID symptoms</c:v>
                </c:pt>
              </c:strCache>
            </c:strRef>
          </c:cat>
          <c:val>
            <c:numRef>
              <c:f>Sheet1!$C$2:$C$11</c:f>
              <c:numCache>
                <c:formatCode>0%</c:formatCode>
                <c:ptCount val="10"/>
                <c:pt idx="0">
                  <c:v>2.441455E-2</c:v>
                </c:pt>
                <c:pt idx="1">
                  <c:v>3.687095E-2</c:v>
                </c:pt>
                <c:pt idx="2">
                  <c:v>1.4449429999999999E-2</c:v>
                </c:pt>
                <c:pt idx="3">
                  <c:v>2.9895370000000001E-2</c:v>
                </c:pt>
                <c:pt idx="4">
                  <c:v>2.5411059999999999E-2</c:v>
                </c:pt>
                <c:pt idx="5">
                  <c:v>1.345291E-2</c:v>
                </c:pt>
                <c:pt idx="6">
                  <c:v>2.1923270000000002E-2</c:v>
                </c:pt>
                <c:pt idx="7">
                  <c:v>1.793722E-2</c:v>
                </c:pt>
                <c:pt idx="8">
                  <c:v>1.2456399999999999E-2</c:v>
                </c:pt>
                <c:pt idx="9">
                  <c:v>9.9651199999999992E-3</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7.0752370000000009E-2</c:v>
                </c:pt>
                <c:pt idx="1">
                  <c:v>6.8759340000000002E-2</c:v>
                </c:pt>
                <c:pt idx="2">
                  <c:v>5.2815149999999998E-2</c:v>
                </c:pt>
                <c:pt idx="3">
                  <c:v>4.7832590000000001E-2</c:v>
                </c:pt>
                <c:pt idx="4">
                  <c:v>4.6337820000000002E-2</c:v>
                </c:pt>
                <c:pt idx="5">
                  <c:v>4.3348280000000003E-2</c:v>
                </c:pt>
                <c:pt idx="6">
                  <c:v>4.2351769999999997E-2</c:v>
                </c:pt>
                <c:pt idx="7">
                  <c:v>3.1390130000000002E-2</c:v>
                </c:pt>
                <c:pt idx="8">
                  <c:v>2.7404089999999999E-2</c:v>
                </c:pt>
                <c:pt idx="9">
                  <c:v>2.5411059999999999E-2</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370EB561-EF02-F845-89BA-62CD91C90F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9FBBBF9F-8BF3-2243-8ED9-2293706F8A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73888360-77E1-9F42-B40E-29D510B38E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09A7B1C3-441B-0D42-B9E8-F7492BF069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1005AC51-895B-204A-AF75-3F139DA0EF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F47C4B5F-194E-9B4D-91AB-A335BEB050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B5FFABDA-E108-3749-88A3-E1407D1FF8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BE0E8018-8483-C043-B3F8-34EAB3CB89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B061158F-5519-4542-B6A6-546B100B5E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D4B45FEA-39A3-E641-A71E-8907F0A2C3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7.0752370000000009E-2</c:v>
                </c:pt>
                <c:pt idx="1">
                  <c:v>6.8759340000000002E-2</c:v>
                </c:pt>
                <c:pt idx="2">
                  <c:v>5.2815149999999998E-2</c:v>
                </c:pt>
                <c:pt idx="3">
                  <c:v>4.7832590000000001E-2</c:v>
                </c:pt>
                <c:pt idx="4">
                  <c:v>4.6337820000000002E-2</c:v>
                </c:pt>
                <c:pt idx="5">
                  <c:v>4.3348280000000003E-2</c:v>
                </c:pt>
                <c:pt idx="6">
                  <c:v>4.2351769999999997E-2</c:v>
                </c:pt>
                <c:pt idx="7">
                  <c:v>3.1390130000000002E-2</c:v>
                </c:pt>
                <c:pt idx="8">
                  <c:v>2.7404089999999999E-2</c:v>
                </c:pt>
                <c:pt idx="9">
                  <c:v>2.5411059999999999E-2</c:v>
                </c:pt>
              </c:numCache>
            </c:numRef>
          </c:val>
          <c:extLst>
            <c:ext xmlns:c15="http://schemas.microsoft.com/office/drawing/2012/chart" uri="{02D57815-91ED-43cb-92C2-25804820EDAC}">
              <c15:datalabelsRange>
                <c15:f>Sheet1!$E$2:$E$11</c15:f>
                <c15:dlblRangeCache>
                  <c:ptCount val="10"/>
                  <c:pt idx="0">
                    <c:v>-5%</c:v>
                  </c:pt>
                  <c:pt idx="1">
                    <c:v>-3%</c:v>
                  </c:pt>
                  <c:pt idx="2">
                    <c:v>-4%</c:v>
                  </c:pt>
                  <c:pt idx="3">
                    <c:v>-2%</c:v>
                  </c:pt>
                  <c:pt idx="4">
                    <c:v>-2%</c:v>
                  </c:pt>
                  <c:pt idx="5">
                    <c:v>-3%</c:v>
                  </c:pt>
                  <c:pt idx="6">
                    <c:v>-2%</c:v>
                  </c:pt>
                  <c:pt idx="7">
                    <c:v>-1%</c:v>
                  </c:pt>
                  <c:pt idx="8">
                    <c:v>-1%</c:v>
                  </c:pt>
                  <c:pt idx="9">
                    <c:v>-2%</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0.10978044000000001</c:v>
                </c:pt>
                <c:pt idx="1">
                  <c:v>0.21457086</c:v>
                </c:pt>
                <c:pt idx="2">
                  <c:v>0.18762475000000001</c:v>
                </c:pt>
                <c:pt idx="3">
                  <c:v>0.31437125999999999</c:v>
                </c:pt>
                <c:pt idx="4">
                  <c:v>9.8802400000000012E-2</c:v>
                </c:pt>
                <c:pt idx="5">
                  <c:v>6.9860279999999997E-2</c:v>
                </c:pt>
              </c:numCache>
            </c:numRef>
          </c:val>
          <c:extLst>
            <c:ext xmlns:c16="http://schemas.microsoft.com/office/drawing/2014/chart" uri="{C3380CC4-5D6E-409C-BE32-E72D297353CC}">
              <c16:uniqueId val="{00000000-316E-429F-B44E-CBAB3DBAAB14}"/>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6.0696519999999997E-2</c:v>
                </c:pt>
                <c:pt idx="1">
                  <c:v>0.23482586999999999</c:v>
                </c:pt>
                <c:pt idx="2">
                  <c:v>0.14825870999999999</c:v>
                </c:pt>
                <c:pt idx="3">
                  <c:v>0.37313433000000001</c:v>
                </c:pt>
                <c:pt idx="4">
                  <c:v>0.10845771</c:v>
                </c:pt>
                <c:pt idx="5">
                  <c:v>7.2636820000000005E-2</c:v>
                </c:pt>
              </c:numCache>
            </c:numRef>
          </c:val>
          <c:extLst>
            <c:ext xmlns:c16="http://schemas.microsoft.com/office/drawing/2014/chart" uri="{C3380CC4-5D6E-409C-BE32-E72D297353CC}">
              <c16:uniqueId val="{00000001-316E-429F-B44E-CBAB3DBAAB14}"/>
            </c:ext>
          </c:extLst>
        </c:ser>
        <c:dLbls>
          <c:showLegendKey val="0"/>
          <c:showVal val="0"/>
          <c:showCatName val="0"/>
          <c:showSerName val="0"/>
          <c:showPercent val="0"/>
          <c:showBubbleSize val="0"/>
        </c:dLbls>
        <c:gapWidth val="219"/>
        <c:overlap val="-27"/>
        <c:axId val="735302720"/>
        <c:axId val="73529624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8.5201789999999999E-2</c:v>
                </c:pt>
                <c:pt idx="1">
                  <c:v>0.22471350000000001</c:v>
                </c:pt>
                <c:pt idx="2">
                  <c:v>0.16791231000000001</c:v>
                </c:pt>
                <c:pt idx="3">
                  <c:v>0.34379671000000001</c:v>
                </c:pt>
                <c:pt idx="4">
                  <c:v>0.10363727</c:v>
                </c:pt>
                <c:pt idx="5">
                  <c:v>7.1250620000000001E-2</c:v>
                </c:pt>
              </c:numCache>
            </c:numRef>
          </c:val>
          <c:smooth val="0"/>
          <c:extLst>
            <c:ext xmlns:c16="http://schemas.microsoft.com/office/drawing/2014/chart" uri="{C3380CC4-5D6E-409C-BE32-E72D297353CC}">
              <c16:uniqueId val="{00000002-316E-429F-B44E-CBAB3DBAAB14}"/>
            </c:ext>
          </c:extLst>
        </c:ser>
        <c:dLbls>
          <c:showLegendKey val="0"/>
          <c:showVal val="0"/>
          <c:showCatName val="0"/>
          <c:showSerName val="0"/>
          <c:showPercent val="0"/>
          <c:showBubbleSize val="0"/>
        </c:dLbls>
        <c:marker val="1"/>
        <c:smooth val="0"/>
        <c:axId val="735302720"/>
        <c:axId val="735296240"/>
      </c:lineChart>
      <c:catAx>
        <c:axId val="73530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5296240"/>
        <c:crosses val="autoZero"/>
        <c:auto val="1"/>
        <c:lblAlgn val="ctr"/>
        <c:lblOffset val="100"/>
        <c:noMultiLvlLbl val="0"/>
      </c:catAx>
      <c:valAx>
        <c:axId val="735296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5302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Sheet1!$B$2:$B$15</c:f>
              <c:numCache>
                <c:formatCode>0%</c:formatCode>
                <c:ptCount val="14"/>
                <c:pt idx="0">
                  <c:v>5.282237E-2</c:v>
                </c:pt>
                <c:pt idx="1">
                  <c:v>6.7951319999999996E-2</c:v>
                </c:pt>
                <c:pt idx="2">
                  <c:v>7.8189300000000003E-2</c:v>
                </c:pt>
                <c:pt idx="3">
                  <c:v>8.5863870000000009E-2</c:v>
                </c:pt>
                <c:pt idx="4">
                  <c:v>9.5867769999999991E-2</c:v>
                </c:pt>
                <c:pt idx="5">
                  <c:v>0.10439851999999999</c:v>
                </c:pt>
                <c:pt idx="6">
                  <c:v>0.11082341</c:v>
                </c:pt>
                <c:pt idx="7">
                  <c:v>0.12479914</c:v>
                </c:pt>
                <c:pt idx="8">
                  <c:v>0.16152263</c:v>
                </c:pt>
                <c:pt idx="9">
                  <c:v>0.21566632999999999</c:v>
                </c:pt>
                <c:pt idx="10">
                  <c:v>0.23864783000000001</c:v>
                </c:pt>
                <c:pt idx="11">
                  <c:v>0.29848485000000002</c:v>
                </c:pt>
                <c:pt idx="12">
                  <c:v>0.32347040999999999</c:v>
                </c:pt>
                <c:pt idx="13">
                  <c:v>0.36755133000000001</c:v>
                </c:pt>
              </c:numCache>
            </c:numRef>
          </c:val>
          <c:extLst>
            <c:ext xmlns:c16="http://schemas.microsoft.com/office/drawing/2014/chart" uri="{C3380CC4-5D6E-409C-BE32-E72D297353CC}">
              <c16:uniqueId val="{00000000-EBE6-4592-9094-485E840D3EDE}"/>
            </c:ext>
          </c:extLst>
        </c:ser>
        <c:ser>
          <c:idx val="1"/>
          <c:order val="1"/>
          <c:tx>
            <c:strRef>
              <c:f>Sheet1!$C$1</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Sheet1!$C$2:$C$15</c:f>
              <c:numCache>
                <c:formatCode>0%</c:formatCode>
                <c:ptCount val="14"/>
                <c:pt idx="0">
                  <c:v>0.11444847</c:v>
                </c:pt>
                <c:pt idx="1">
                  <c:v>0.12576065</c:v>
                </c:pt>
                <c:pt idx="2">
                  <c:v>0.12482852999999999</c:v>
                </c:pt>
                <c:pt idx="3">
                  <c:v>0.13507853</c:v>
                </c:pt>
                <c:pt idx="4">
                  <c:v>0.12396694</c:v>
                </c:pt>
                <c:pt idx="5">
                  <c:v>0.118177</c:v>
                </c:pt>
                <c:pt idx="6">
                  <c:v>0.15018124999999999</c:v>
                </c:pt>
                <c:pt idx="7">
                  <c:v>0.11622924</c:v>
                </c:pt>
                <c:pt idx="8">
                  <c:v>0.13940329000000001</c:v>
                </c:pt>
                <c:pt idx="9">
                  <c:v>0.12309257</c:v>
                </c:pt>
                <c:pt idx="10">
                  <c:v>0.15943491000000001</c:v>
                </c:pt>
                <c:pt idx="11">
                  <c:v>0.22676768</c:v>
                </c:pt>
                <c:pt idx="12">
                  <c:v>0.16599799000000001</c:v>
                </c:pt>
                <c:pt idx="13">
                  <c:v>0.17976965</c:v>
                </c:pt>
              </c:numCache>
            </c:numRef>
          </c:val>
          <c:extLst>
            <c:ext xmlns:c16="http://schemas.microsoft.com/office/drawing/2014/chart" uri="{C3380CC4-5D6E-409C-BE32-E72D297353CC}">
              <c16:uniqueId val="{00000001-EBE6-4592-9094-485E840D3EDE}"/>
            </c:ext>
          </c:extLst>
        </c:ser>
        <c:ser>
          <c:idx val="2"/>
          <c:order val="2"/>
          <c:tx>
            <c:strRef>
              <c:f>Sheet1!$D$1</c:f>
              <c:strCache>
                <c:ptCount val="1"/>
                <c:pt idx="0">
                  <c:v>1-3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Sheet1!$D$2:$D$15</c:f>
              <c:numCache>
                <c:formatCode>0%</c:formatCode>
                <c:ptCount val="14"/>
                <c:pt idx="0">
                  <c:v>0.31641636000000001</c:v>
                </c:pt>
                <c:pt idx="1">
                  <c:v>0.22616633</c:v>
                </c:pt>
                <c:pt idx="2">
                  <c:v>0.20576132</c:v>
                </c:pt>
                <c:pt idx="3">
                  <c:v>0.21151832000000001</c:v>
                </c:pt>
                <c:pt idx="4">
                  <c:v>0.22038567000000001</c:v>
                </c:pt>
                <c:pt idx="5">
                  <c:v>0.17700052999999999</c:v>
                </c:pt>
                <c:pt idx="6">
                  <c:v>0.26618332</c:v>
                </c:pt>
                <c:pt idx="7">
                  <c:v>0.23352972999999999</c:v>
                </c:pt>
                <c:pt idx="8">
                  <c:v>0.25823045</c:v>
                </c:pt>
                <c:pt idx="9">
                  <c:v>0.30315361000000002</c:v>
                </c:pt>
                <c:pt idx="10">
                  <c:v>0.27547930999999998</c:v>
                </c:pt>
                <c:pt idx="11">
                  <c:v>0.27222222000000001</c:v>
                </c:pt>
                <c:pt idx="12">
                  <c:v>0.24874624000000001</c:v>
                </c:pt>
                <c:pt idx="13">
                  <c:v>0.24036054000000001</c:v>
                </c:pt>
              </c:numCache>
            </c:numRef>
          </c:val>
          <c:extLst>
            <c:ext xmlns:c16="http://schemas.microsoft.com/office/drawing/2014/chart" uri="{C3380CC4-5D6E-409C-BE32-E72D297353CC}">
              <c16:uniqueId val="{00000002-EBE6-4592-9094-485E840D3EDE}"/>
            </c:ext>
          </c:extLst>
        </c:ser>
        <c:ser>
          <c:idx val="3"/>
          <c:order val="3"/>
          <c:tx>
            <c:strRef>
              <c:f>Sheet1!$E$1</c:f>
              <c:strCache>
                <c:ptCount val="1"/>
                <c:pt idx="0">
                  <c:v>Seasonally/ As needed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Sheet1!$E$2:$E$15</c:f>
              <c:numCache>
                <c:formatCode>0%</c:formatCode>
                <c:ptCount val="14"/>
                <c:pt idx="0">
                  <c:v>0.27239772000000001</c:v>
                </c:pt>
                <c:pt idx="1">
                  <c:v>0.32505071000000002</c:v>
                </c:pt>
                <c:pt idx="2">
                  <c:v>0.26680384000000001</c:v>
                </c:pt>
                <c:pt idx="3">
                  <c:v>0.23874345999999999</c:v>
                </c:pt>
                <c:pt idx="4">
                  <c:v>0.25454545000000001</c:v>
                </c:pt>
                <c:pt idx="5">
                  <c:v>0.23582406</c:v>
                </c:pt>
                <c:pt idx="6">
                  <c:v>0.21957535</c:v>
                </c:pt>
                <c:pt idx="7">
                  <c:v>0.26459560999999998</c:v>
                </c:pt>
                <c:pt idx="8">
                  <c:v>0.25823045</c:v>
                </c:pt>
                <c:pt idx="9">
                  <c:v>0.22634791000000001</c:v>
                </c:pt>
                <c:pt idx="10">
                  <c:v>0.22048435999999999</c:v>
                </c:pt>
                <c:pt idx="11">
                  <c:v>0.15252525</c:v>
                </c:pt>
                <c:pt idx="12">
                  <c:v>0.17853561000000001</c:v>
                </c:pt>
                <c:pt idx="13">
                  <c:v>0.16374562000000001</c:v>
                </c:pt>
              </c:numCache>
            </c:numRef>
          </c:val>
          <c:extLst>
            <c:ext xmlns:c16="http://schemas.microsoft.com/office/drawing/2014/chart" uri="{C3380CC4-5D6E-409C-BE32-E72D297353CC}">
              <c16:uniqueId val="{00000003-EBE6-4592-9094-485E840D3EDE}"/>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Sheet1!$F$2:$F$15</c:f>
              <c:numCache>
                <c:formatCode>0%</c:formatCode>
                <c:ptCount val="14"/>
                <c:pt idx="0">
                  <c:v>0.24391507000000001</c:v>
                </c:pt>
                <c:pt idx="1">
                  <c:v>0.25507099</c:v>
                </c:pt>
                <c:pt idx="2">
                  <c:v>0.32441701000000001</c:v>
                </c:pt>
                <c:pt idx="3">
                  <c:v>0.32879581000000002</c:v>
                </c:pt>
                <c:pt idx="4">
                  <c:v>0.30523415999999998</c:v>
                </c:pt>
                <c:pt idx="5">
                  <c:v>0.36459988999999998</c:v>
                </c:pt>
                <c:pt idx="6">
                  <c:v>0.32441701000000001</c:v>
                </c:pt>
                <c:pt idx="7">
                  <c:v>0.26084627999999999</c:v>
                </c:pt>
                <c:pt idx="8">
                  <c:v>0.18261316999999999</c:v>
                </c:pt>
                <c:pt idx="9">
                  <c:v>0.13173957</c:v>
                </c:pt>
                <c:pt idx="10">
                  <c:v>0.10595358000000001</c:v>
                </c:pt>
                <c:pt idx="11">
                  <c:v>0.05</c:v>
                </c:pt>
                <c:pt idx="12">
                  <c:v>8.3249749999999997E-2</c:v>
                </c:pt>
                <c:pt idx="13">
                  <c:v>4.8572860000000002E-2</c:v>
                </c:pt>
              </c:numCache>
            </c:numRef>
          </c:val>
          <c:extLst>
            <c:ext xmlns:c16="http://schemas.microsoft.com/office/drawing/2014/chart" uri="{C3380CC4-5D6E-409C-BE32-E72D297353CC}">
              <c16:uniqueId val="{00000004-EBE6-4592-9094-485E840D3EDE}"/>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b"/>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Plant-based protein</c:v>
                </c:pt>
                <c:pt idx="6">
                  <c:v>Collagen</c:v>
                </c:pt>
                <c:pt idx="7">
                  <c:v>Curcumin/turmeric</c:v>
                </c:pt>
                <c:pt idx="8">
                  <c:v>Probiotics</c:v>
                </c:pt>
                <c:pt idx="9">
                  <c:v>Omega-3s</c:v>
                </c:pt>
                <c:pt idx="10">
                  <c:v>Iron</c:v>
                </c:pt>
                <c:pt idx="11">
                  <c:v>Fiber</c:v>
                </c:pt>
                <c:pt idx="12">
                  <c:v>Calcium</c:v>
                </c:pt>
                <c:pt idx="13">
                  <c:v>Vitamin D</c:v>
                </c:pt>
              </c:strCache>
            </c:strRef>
          </c:cat>
          <c:val>
            <c:numRef>
              <c:f>Sheet1!$B$2:$B$15</c:f>
              <c:numCache>
                <c:formatCode>0%</c:formatCode>
                <c:ptCount val="14"/>
                <c:pt idx="0">
                  <c:v>5.2246599999999997E-2</c:v>
                </c:pt>
                <c:pt idx="1">
                  <c:v>8.5040980000000002E-2</c:v>
                </c:pt>
                <c:pt idx="2">
                  <c:v>0.10103627</c:v>
                </c:pt>
                <c:pt idx="3">
                  <c:v>0.10564663000000001</c:v>
                </c:pt>
                <c:pt idx="4">
                  <c:v>0.11099021000000001</c:v>
                </c:pt>
                <c:pt idx="5">
                  <c:v>0.12099276</c:v>
                </c:pt>
                <c:pt idx="6">
                  <c:v>0.12539850999999999</c:v>
                </c:pt>
                <c:pt idx="7">
                  <c:v>0.12896174999999999</c:v>
                </c:pt>
                <c:pt idx="8">
                  <c:v>0.17761806999999999</c:v>
                </c:pt>
                <c:pt idx="9">
                  <c:v>0.22290388999999999</c:v>
                </c:pt>
                <c:pt idx="10">
                  <c:v>0.2474645</c:v>
                </c:pt>
                <c:pt idx="11">
                  <c:v>0.29898989999999998</c:v>
                </c:pt>
                <c:pt idx="12">
                  <c:v>0.34607645999999997</c:v>
                </c:pt>
                <c:pt idx="13">
                  <c:v>0.39939638</c:v>
                </c:pt>
              </c:numCache>
            </c:numRef>
          </c:val>
          <c:extLst>
            <c:ext xmlns:c16="http://schemas.microsoft.com/office/drawing/2014/chart" uri="{C3380CC4-5D6E-409C-BE32-E72D297353CC}">
              <c16:uniqueId val="{00000000-EBE6-4592-9094-485E840D3EDE}"/>
            </c:ext>
          </c:extLst>
        </c:ser>
        <c:ser>
          <c:idx val="1"/>
          <c:order val="1"/>
          <c:tx>
            <c:strRef>
              <c:f>Sheet1!$C$1</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Plant-based protein</c:v>
                </c:pt>
                <c:pt idx="6">
                  <c:v>Collagen</c:v>
                </c:pt>
                <c:pt idx="7">
                  <c:v>Curcumin/turmeric</c:v>
                </c:pt>
                <c:pt idx="8">
                  <c:v>Probiotics</c:v>
                </c:pt>
                <c:pt idx="9">
                  <c:v>Omega-3s</c:v>
                </c:pt>
                <c:pt idx="10">
                  <c:v>Iron</c:v>
                </c:pt>
                <c:pt idx="11">
                  <c:v>Fiber</c:v>
                </c:pt>
                <c:pt idx="12">
                  <c:v>Calcium</c:v>
                </c:pt>
                <c:pt idx="13">
                  <c:v>Vitamin D</c:v>
                </c:pt>
              </c:strCache>
            </c:strRef>
          </c:cat>
          <c:val>
            <c:numRef>
              <c:f>Sheet1!$C$2:$C$15</c:f>
              <c:numCache>
                <c:formatCode>0%</c:formatCode>
                <c:ptCount val="14"/>
                <c:pt idx="0">
                  <c:v>0.12957157999999999</c:v>
                </c:pt>
                <c:pt idx="1">
                  <c:v>0.14036884999999999</c:v>
                </c:pt>
                <c:pt idx="2">
                  <c:v>0.14896372999999999</c:v>
                </c:pt>
                <c:pt idx="3">
                  <c:v>0.15118397</c:v>
                </c:pt>
                <c:pt idx="4">
                  <c:v>0.14145811</c:v>
                </c:pt>
                <c:pt idx="5">
                  <c:v>0.15718718000000001</c:v>
                </c:pt>
                <c:pt idx="6">
                  <c:v>0.14665249999999999</c:v>
                </c:pt>
                <c:pt idx="7">
                  <c:v>0.13879780999999999</c:v>
                </c:pt>
                <c:pt idx="8">
                  <c:v>0.15400411</c:v>
                </c:pt>
                <c:pt idx="9">
                  <c:v>0.12883436000000001</c:v>
                </c:pt>
                <c:pt idx="10">
                  <c:v>0.15821500999999999</c:v>
                </c:pt>
                <c:pt idx="11">
                  <c:v>0.21515152000000001</c:v>
                </c:pt>
                <c:pt idx="12">
                  <c:v>0.17303822999999999</c:v>
                </c:pt>
                <c:pt idx="13">
                  <c:v>0.19014085</c:v>
                </c:pt>
              </c:numCache>
            </c:numRef>
          </c:val>
          <c:extLst>
            <c:ext xmlns:c16="http://schemas.microsoft.com/office/drawing/2014/chart" uri="{C3380CC4-5D6E-409C-BE32-E72D297353CC}">
              <c16:uniqueId val="{00000001-EBE6-4592-9094-485E840D3EDE}"/>
            </c:ext>
          </c:extLst>
        </c:ser>
        <c:ser>
          <c:idx val="2"/>
          <c:order val="2"/>
          <c:tx>
            <c:strRef>
              <c:f>Sheet1!$D$1</c:f>
              <c:strCache>
                <c:ptCount val="1"/>
                <c:pt idx="0">
                  <c:v>1-3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Plant-based protein</c:v>
                </c:pt>
                <c:pt idx="6">
                  <c:v>Collagen</c:v>
                </c:pt>
                <c:pt idx="7">
                  <c:v>Curcumin/turmeric</c:v>
                </c:pt>
                <c:pt idx="8">
                  <c:v>Probiotics</c:v>
                </c:pt>
                <c:pt idx="9">
                  <c:v>Omega-3s</c:v>
                </c:pt>
                <c:pt idx="10">
                  <c:v>Iron</c:v>
                </c:pt>
                <c:pt idx="11">
                  <c:v>Fiber</c:v>
                </c:pt>
                <c:pt idx="12">
                  <c:v>Calcium</c:v>
                </c:pt>
                <c:pt idx="13">
                  <c:v>Vitamin D</c:v>
                </c:pt>
              </c:strCache>
            </c:strRef>
          </c:cat>
          <c:val>
            <c:numRef>
              <c:f>Sheet1!$D$2:$D$15</c:f>
              <c:numCache>
                <c:formatCode>0%</c:formatCode>
                <c:ptCount val="14"/>
                <c:pt idx="0">
                  <c:v>0.24764890000000001</c:v>
                </c:pt>
                <c:pt idx="1">
                  <c:v>0.21516393</c:v>
                </c:pt>
                <c:pt idx="2">
                  <c:v>0.20984456000000001</c:v>
                </c:pt>
                <c:pt idx="3">
                  <c:v>0.18943534000000001</c:v>
                </c:pt>
                <c:pt idx="4">
                  <c:v>0.23939063999999999</c:v>
                </c:pt>
                <c:pt idx="5">
                  <c:v>0.25232677999999997</c:v>
                </c:pt>
                <c:pt idx="6">
                  <c:v>0.19128587</c:v>
                </c:pt>
                <c:pt idx="7">
                  <c:v>0.21748634</c:v>
                </c:pt>
                <c:pt idx="8">
                  <c:v>0.26078029000000003</c:v>
                </c:pt>
                <c:pt idx="9">
                  <c:v>0.26891616000000002</c:v>
                </c:pt>
                <c:pt idx="10">
                  <c:v>0.28397566000000002</c:v>
                </c:pt>
                <c:pt idx="11">
                  <c:v>0.27272727000000002</c:v>
                </c:pt>
                <c:pt idx="12">
                  <c:v>0.24647886999999999</c:v>
                </c:pt>
                <c:pt idx="13">
                  <c:v>0.24044266</c:v>
                </c:pt>
              </c:numCache>
            </c:numRef>
          </c:val>
          <c:extLst>
            <c:ext xmlns:c16="http://schemas.microsoft.com/office/drawing/2014/chart" uri="{C3380CC4-5D6E-409C-BE32-E72D297353CC}">
              <c16:uniqueId val="{00000002-EBE6-4592-9094-485E840D3EDE}"/>
            </c:ext>
          </c:extLst>
        </c:ser>
        <c:ser>
          <c:idx val="3"/>
          <c:order val="3"/>
          <c:tx>
            <c:strRef>
              <c:f>Sheet1!$E$1</c:f>
              <c:strCache>
                <c:ptCount val="1"/>
                <c:pt idx="0">
                  <c:v>Seasonally/ As needed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Plant-based protein</c:v>
                </c:pt>
                <c:pt idx="6">
                  <c:v>Collagen</c:v>
                </c:pt>
                <c:pt idx="7">
                  <c:v>Curcumin/turmeric</c:v>
                </c:pt>
                <c:pt idx="8">
                  <c:v>Probiotics</c:v>
                </c:pt>
                <c:pt idx="9">
                  <c:v>Omega-3s</c:v>
                </c:pt>
                <c:pt idx="10">
                  <c:v>Iron</c:v>
                </c:pt>
                <c:pt idx="11">
                  <c:v>Fiber</c:v>
                </c:pt>
                <c:pt idx="12">
                  <c:v>Calcium</c:v>
                </c:pt>
                <c:pt idx="13">
                  <c:v>Vitamin D</c:v>
                </c:pt>
              </c:strCache>
            </c:strRef>
          </c:cat>
          <c:val>
            <c:numRef>
              <c:f>Sheet1!$E$2:$E$15</c:f>
              <c:numCache>
                <c:formatCode>0%</c:formatCode>
                <c:ptCount val="14"/>
                <c:pt idx="0">
                  <c:v>0.27168234000000002</c:v>
                </c:pt>
                <c:pt idx="1">
                  <c:v>0.27971310999999999</c:v>
                </c:pt>
                <c:pt idx="2">
                  <c:v>0.25</c:v>
                </c:pt>
                <c:pt idx="3">
                  <c:v>0.23679417</c:v>
                </c:pt>
                <c:pt idx="4">
                  <c:v>0.21653971999999999</c:v>
                </c:pt>
                <c:pt idx="5">
                  <c:v>0.221303</c:v>
                </c:pt>
                <c:pt idx="6">
                  <c:v>0.22422954</c:v>
                </c:pt>
                <c:pt idx="7">
                  <c:v>0.21967212999999999</c:v>
                </c:pt>
                <c:pt idx="8">
                  <c:v>0.24435318</c:v>
                </c:pt>
                <c:pt idx="9">
                  <c:v>0.22188139000000001</c:v>
                </c:pt>
                <c:pt idx="10">
                  <c:v>0.20081135999999999</c:v>
                </c:pt>
                <c:pt idx="11">
                  <c:v>0.16363636000000001</c:v>
                </c:pt>
                <c:pt idx="12">
                  <c:v>0.15694164999999999</c:v>
                </c:pt>
                <c:pt idx="13">
                  <c:v>0.12575453</c:v>
                </c:pt>
              </c:numCache>
            </c:numRef>
          </c:val>
          <c:extLst>
            <c:ext xmlns:c16="http://schemas.microsoft.com/office/drawing/2014/chart" uri="{C3380CC4-5D6E-409C-BE32-E72D297353CC}">
              <c16:uniqueId val="{00000003-EBE6-4592-9094-485E840D3EDE}"/>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Mushrooms</c:v>
                </c:pt>
                <c:pt idx="1">
                  <c:v>Coconut</c:v>
                </c:pt>
                <c:pt idx="2">
                  <c:v>Postbiotics</c:v>
                </c:pt>
                <c:pt idx="3">
                  <c:v>MCT</c:v>
                </c:pt>
                <c:pt idx="4">
                  <c:v>Prebiotics</c:v>
                </c:pt>
                <c:pt idx="5">
                  <c:v>Plant-based protein</c:v>
                </c:pt>
                <c:pt idx="6">
                  <c:v>Collagen</c:v>
                </c:pt>
                <c:pt idx="7">
                  <c:v>Curcumin/turmeric</c:v>
                </c:pt>
                <c:pt idx="8">
                  <c:v>Probiotics</c:v>
                </c:pt>
                <c:pt idx="9">
                  <c:v>Omega-3s</c:v>
                </c:pt>
                <c:pt idx="10">
                  <c:v>Iron</c:v>
                </c:pt>
                <c:pt idx="11">
                  <c:v>Fiber</c:v>
                </c:pt>
                <c:pt idx="12">
                  <c:v>Calcium</c:v>
                </c:pt>
                <c:pt idx="13">
                  <c:v>Vitamin D</c:v>
                </c:pt>
              </c:strCache>
            </c:strRef>
          </c:cat>
          <c:val>
            <c:numRef>
              <c:f>Sheet1!$F$2:$F$15</c:f>
              <c:numCache>
                <c:formatCode>0%</c:formatCode>
                <c:ptCount val="14"/>
                <c:pt idx="0">
                  <c:v>0.29885056999999998</c:v>
                </c:pt>
                <c:pt idx="1">
                  <c:v>0.27971310999999999</c:v>
                </c:pt>
                <c:pt idx="2">
                  <c:v>0.29015543999999999</c:v>
                </c:pt>
                <c:pt idx="3">
                  <c:v>0.31693989</c:v>
                </c:pt>
                <c:pt idx="4">
                  <c:v>0.29162133000000001</c:v>
                </c:pt>
                <c:pt idx="5">
                  <c:v>0.29015543999999999</c:v>
                </c:pt>
                <c:pt idx="6">
                  <c:v>0.31243357999999999</c:v>
                </c:pt>
                <c:pt idx="7">
                  <c:v>0.29508197000000003</c:v>
                </c:pt>
                <c:pt idx="8">
                  <c:v>0.16324435000000001</c:v>
                </c:pt>
                <c:pt idx="9">
                  <c:v>0.15746420999999999</c:v>
                </c:pt>
                <c:pt idx="10">
                  <c:v>0.10953346999999999</c:v>
                </c:pt>
                <c:pt idx="11">
                  <c:v>4.9494950000000003E-2</c:v>
                </c:pt>
                <c:pt idx="12">
                  <c:v>7.7464790000000006E-2</c:v>
                </c:pt>
                <c:pt idx="13">
                  <c:v>4.426559E-2</c:v>
                </c:pt>
              </c:numCache>
            </c:numRef>
          </c:val>
          <c:extLst>
            <c:ext xmlns:c16="http://schemas.microsoft.com/office/drawing/2014/chart" uri="{C3380CC4-5D6E-409C-BE32-E72D297353CC}">
              <c16:uniqueId val="{00000004-EBE6-4592-9094-485E840D3EDE}"/>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b"/>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Coconut</c:v>
                </c:pt>
                <c:pt idx="1">
                  <c:v>Postbiotics</c:v>
                </c:pt>
                <c:pt idx="2">
                  <c:v>Mushrooms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Sheet1!$B$2:$B$15</c:f>
              <c:numCache>
                <c:formatCode>0%</c:formatCode>
                <c:ptCount val="14"/>
                <c:pt idx="0">
                  <c:v>5.1204819999999998E-2</c:v>
                </c:pt>
                <c:pt idx="1">
                  <c:v>5.2478129999999998E-2</c:v>
                </c:pt>
                <c:pt idx="2">
                  <c:v>5.3388090000000013E-2</c:v>
                </c:pt>
                <c:pt idx="3">
                  <c:v>5.9113300000000008E-2</c:v>
                </c:pt>
                <c:pt idx="4">
                  <c:v>8.0357140000000007E-2</c:v>
                </c:pt>
                <c:pt idx="5">
                  <c:v>8.3509510000000009E-2</c:v>
                </c:pt>
                <c:pt idx="6">
                  <c:v>0.10062241</c:v>
                </c:pt>
                <c:pt idx="7">
                  <c:v>0.12079832</c:v>
                </c:pt>
                <c:pt idx="8">
                  <c:v>0.14536082</c:v>
                </c:pt>
                <c:pt idx="9">
                  <c:v>0.20850202000000001</c:v>
                </c:pt>
                <c:pt idx="10">
                  <c:v>0.22991967999999999</c:v>
                </c:pt>
                <c:pt idx="11">
                  <c:v>0.29797980000000002</c:v>
                </c:pt>
                <c:pt idx="12">
                  <c:v>0.30099999999999999</c:v>
                </c:pt>
                <c:pt idx="13">
                  <c:v>0.33599202</c:v>
                </c:pt>
              </c:numCache>
            </c:numRef>
          </c:val>
          <c:extLst>
            <c:ext xmlns:c16="http://schemas.microsoft.com/office/drawing/2014/chart" uri="{C3380CC4-5D6E-409C-BE32-E72D297353CC}">
              <c16:uniqueId val="{00000000-EBE6-4592-9094-485E840D3EDE}"/>
            </c:ext>
          </c:extLst>
        </c:ser>
        <c:ser>
          <c:idx val="1"/>
          <c:order val="1"/>
          <c:tx>
            <c:strRef>
              <c:f>Sheet1!$C$1</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Coconut</c:v>
                </c:pt>
                <c:pt idx="1">
                  <c:v>Postbiotics</c:v>
                </c:pt>
                <c:pt idx="2">
                  <c:v>Mushrooms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Sheet1!$C$2:$C$15</c:f>
              <c:numCache>
                <c:formatCode>0%</c:formatCode>
                <c:ptCount val="14"/>
                <c:pt idx="0">
                  <c:v>0.11144577999999999</c:v>
                </c:pt>
                <c:pt idx="1">
                  <c:v>9.766764E-2</c:v>
                </c:pt>
                <c:pt idx="2">
                  <c:v>9.9589320000000009E-2</c:v>
                </c:pt>
                <c:pt idx="3">
                  <c:v>0.11330049</c:v>
                </c:pt>
                <c:pt idx="4">
                  <c:v>0.10602679</c:v>
                </c:pt>
                <c:pt idx="5">
                  <c:v>8.9852009999999996E-2</c:v>
                </c:pt>
                <c:pt idx="6">
                  <c:v>0.14315353</c:v>
                </c:pt>
                <c:pt idx="7">
                  <c:v>9.4537820000000009E-2</c:v>
                </c:pt>
                <c:pt idx="8">
                  <c:v>0.12474227</c:v>
                </c:pt>
                <c:pt idx="9">
                  <c:v>0.11740891000000001</c:v>
                </c:pt>
                <c:pt idx="10">
                  <c:v>0.16064257000000001</c:v>
                </c:pt>
                <c:pt idx="11">
                  <c:v>0.23838384000000001</c:v>
                </c:pt>
                <c:pt idx="12">
                  <c:v>0.159</c:v>
                </c:pt>
                <c:pt idx="13">
                  <c:v>0.16949153</c:v>
                </c:pt>
              </c:numCache>
            </c:numRef>
          </c:val>
          <c:extLst>
            <c:ext xmlns:c16="http://schemas.microsoft.com/office/drawing/2014/chart" uri="{C3380CC4-5D6E-409C-BE32-E72D297353CC}">
              <c16:uniqueId val="{00000001-EBE6-4592-9094-485E840D3EDE}"/>
            </c:ext>
          </c:extLst>
        </c:ser>
        <c:ser>
          <c:idx val="2"/>
          <c:order val="2"/>
          <c:tx>
            <c:strRef>
              <c:f>Sheet1!$D$1</c:f>
              <c:strCache>
                <c:ptCount val="1"/>
                <c:pt idx="0">
                  <c:v>1-3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Coconut</c:v>
                </c:pt>
                <c:pt idx="1">
                  <c:v>Postbiotics</c:v>
                </c:pt>
                <c:pt idx="2">
                  <c:v>Mushrooms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Sheet1!$D$2:$D$15</c:f>
              <c:numCache>
                <c:formatCode>0%</c:formatCode>
                <c:ptCount val="14"/>
                <c:pt idx="0">
                  <c:v>0.23694778999999999</c:v>
                </c:pt>
                <c:pt idx="1">
                  <c:v>0.20116618</c:v>
                </c:pt>
                <c:pt idx="2">
                  <c:v>0.38398357</c:v>
                </c:pt>
                <c:pt idx="3">
                  <c:v>0.24137931000000001</c:v>
                </c:pt>
                <c:pt idx="4">
                  <c:v>0.20089286000000001</c:v>
                </c:pt>
                <c:pt idx="5">
                  <c:v>0.16279070000000001</c:v>
                </c:pt>
                <c:pt idx="6">
                  <c:v>0.28008298999999998</c:v>
                </c:pt>
                <c:pt idx="7">
                  <c:v>0.24894958</c:v>
                </c:pt>
                <c:pt idx="8">
                  <c:v>0.25567010000000001</c:v>
                </c:pt>
                <c:pt idx="9">
                  <c:v>0.33704453000000001</c:v>
                </c:pt>
                <c:pt idx="10">
                  <c:v>0.26706827</c:v>
                </c:pt>
                <c:pt idx="11">
                  <c:v>0.27171717000000001</c:v>
                </c:pt>
                <c:pt idx="12">
                  <c:v>0.251</c:v>
                </c:pt>
                <c:pt idx="13">
                  <c:v>0.24027915999999999</c:v>
                </c:pt>
              </c:numCache>
            </c:numRef>
          </c:val>
          <c:extLst>
            <c:ext xmlns:c16="http://schemas.microsoft.com/office/drawing/2014/chart" uri="{C3380CC4-5D6E-409C-BE32-E72D297353CC}">
              <c16:uniqueId val="{00000002-EBE6-4592-9094-485E840D3EDE}"/>
            </c:ext>
          </c:extLst>
        </c:ser>
        <c:ser>
          <c:idx val="3"/>
          <c:order val="3"/>
          <c:tx>
            <c:strRef>
              <c:f>Sheet1!$E$1</c:f>
              <c:strCache>
                <c:ptCount val="1"/>
                <c:pt idx="0">
                  <c:v>Seasonally/ As needed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Coconut</c:v>
                </c:pt>
                <c:pt idx="1">
                  <c:v>Postbiotics</c:v>
                </c:pt>
                <c:pt idx="2">
                  <c:v>Mushrooms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Sheet1!$E$2:$E$15</c:f>
              <c:numCache>
                <c:formatCode>0%</c:formatCode>
                <c:ptCount val="14"/>
                <c:pt idx="0">
                  <c:v>0.36947791000000002</c:v>
                </c:pt>
                <c:pt idx="1">
                  <c:v>0.28571428999999998</c:v>
                </c:pt>
                <c:pt idx="2">
                  <c:v>0.27310062000000002</c:v>
                </c:pt>
                <c:pt idx="3">
                  <c:v>0.24137931000000001</c:v>
                </c:pt>
                <c:pt idx="4">
                  <c:v>0.29352678999999998</c:v>
                </c:pt>
                <c:pt idx="5">
                  <c:v>0.24735729000000001</c:v>
                </c:pt>
                <c:pt idx="6">
                  <c:v>0.21784232000000001</c:v>
                </c:pt>
                <c:pt idx="7">
                  <c:v>0.30777311000000002</c:v>
                </c:pt>
                <c:pt idx="8">
                  <c:v>0.27216495000000002</c:v>
                </c:pt>
                <c:pt idx="9">
                  <c:v>0.23076922999999999</c:v>
                </c:pt>
                <c:pt idx="10">
                  <c:v>0.23995984000000001</c:v>
                </c:pt>
                <c:pt idx="11">
                  <c:v>0.14141413999999999</c:v>
                </c:pt>
                <c:pt idx="12">
                  <c:v>0.2</c:v>
                </c:pt>
                <c:pt idx="13">
                  <c:v>0.20139581000000001</c:v>
                </c:pt>
              </c:numCache>
            </c:numRef>
          </c:val>
          <c:extLst>
            <c:ext xmlns:c16="http://schemas.microsoft.com/office/drawing/2014/chart" uri="{C3380CC4-5D6E-409C-BE32-E72D297353CC}">
              <c16:uniqueId val="{00000003-EBE6-4592-9094-485E840D3EDE}"/>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Coconut</c:v>
                </c:pt>
                <c:pt idx="1">
                  <c:v>Postbiotics</c:v>
                </c:pt>
                <c:pt idx="2">
                  <c:v>Mushrooms</c:v>
                </c:pt>
                <c:pt idx="3">
                  <c:v>MCT</c:v>
                </c:pt>
                <c:pt idx="4">
                  <c:v>Prebiotics</c:v>
                </c:pt>
                <c:pt idx="5">
                  <c:v>Collagen</c:v>
                </c:pt>
                <c:pt idx="6">
                  <c:v>Plant-based protein</c:v>
                </c:pt>
                <c:pt idx="7">
                  <c:v>Curcumin/turmeric</c:v>
                </c:pt>
                <c:pt idx="8">
                  <c:v>Probiotics</c:v>
                </c:pt>
                <c:pt idx="9">
                  <c:v>Omega-3s</c:v>
                </c:pt>
                <c:pt idx="10">
                  <c:v>Iron</c:v>
                </c:pt>
                <c:pt idx="11">
                  <c:v>Fiber</c:v>
                </c:pt>
                <c:pt idx="12">
                  <c:v>Calcium</c:v>
                </c:pt>
                <c:pt idx="13">
                  <c:v>Vitamin D</c:v>
                </c:pt>
              </c:strCache>
            </c:strRef>
          </c:cat>
          <c:val>
            <c:numRef>
              <c:f>Sheet1!$F$2:$F$15</c:f>
              <c:numCache>
                <c:formatCode>0%</c:formatCode>
                <c:ptCount val="14"/>
                <c:pt idx="0">
                  <c:v>0.23092368999999999</c:v>
                </c:pt>
                <c:pt idx="1">
                  <c:v>0.36297375999999998</c:v>
                </c:pt>
                <c:pt idx="2">
                  <c:v>0.18993840000000001</c:v>
                </c:pt>
                <c:pt idx="3">
                  <c:v>0.34482759000000002</c:v>
                </c:pt>
                <c:pt idx="4">
                  <c:v>0.31919642999999998</c:v>
                </c:pt>
                <c:pt idx="5">
                  <c:v>0.41649048999999999</c:v>
                </c:pt>
                <c:pt idx="6">
                  <c:v>0.36297375999999998</c:v>
                </c:pt>
                <c:pt idx="7">
                  <c:v>0.22794117999999999</c:v>
                </c:pt>
                <c:pt idx="8">
                  <c:v>0.20206186000000001</c:v>
                </c:pt>
                <c:pt idx="9">
                  <c:v>0.1062753</c:v>
                </c:pt>
                <c:pt idx="10">
                  <c:v>0.10240964</c:v>
                </c:pt>
                <c:pt idx="11">
                  <c:v>5.0505050000000003E-2</c:v>
                </c:pt>
                <c:pt idx="12">
                  <c:v>8.900000000000001E-2</c:v>
                </c:pt>
                <c:pt idx="13">
                  <c:v>5.2841480000000003E-2</c:v>
                </c:pt>
              </c:numCache>
            </c:numRef>
          </c:val>
          <c:extLst>
            <c:ext xmlns:c16="http://schemas.microsoft.com/office/drawing/2014/chart" uri="{C3380CC4-5D6E-409C-BE32-E72D297353CC}">
              <c16:uniqueId val="{00000004-EBE6-4592-9094-485E840D3EDE}"/>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b"/>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Breakfast</c:v>
                </c:pt>
                <c:pt idx="1">
                  <c:v>Lunch</c:v>
                </c:pt>
                <c:pt idx="2">
                  <c:v>Dinner</c:v>
                </c:pt>
                <c:pt idx="3">
                  <c:v>Afternoon snack</c:v>
                </c:pt>
                <c:pt idx="4">
                  <c:v>Purely random</c:v>
                </c:pt>
                <c:pt idx="5">
                  <c:v>Morning snack</c:v>
                </c:pt>
                <c:pt idx="6">
                  <c:v>Before bed</c:v>
                </c:pt>
              </c:strCache>
            </c:strRef>
          </c:cat>
          <c:val>
            <c:numRef>
              <c:f>Sheet1!$B$2:$B$8</c:f>
              <c:numCache>
                <c:formatCode>0%</c:formatCode>
                <c:ptCount val="7"/>
                <c:pt idx="0">
                  <c:v>0.39021956000000002</c:v>
                </c:pt>
                <c:pt idx="1">
                  <c:v>0.18862275000000001</c:v>
                </c:pt>
                <c:pt idx="2">
                  <c:v>0.12774451000000001</c:v>
                </c:pt>
                <c:pt idx="3">
                  <c:v>0.10379242</c:v>
                </c:pt>
                <c:pt idx="4">
                  <c:v>9.2814370000000007E-2</c:v>
                </c:pt>
                <c:pt idx="5">
                  <c:v>8.4830340000000004E-2</c:v>
                </c:pt>
                <c:pt idx="6">
                  <c:v>1.197605E-2</c:v>
                </c:pt>
              </c:numCache>
            </c:numRef>
          </c:val>
          <c:extLst>
            <c:ext xmlns:c16="http://schemas.microsoft.com/office/drawing/2014/chart" uri="{C3380CC4-5D6E-409C-BE32-E72D297353CC}">
              <c16:uniqueId val="{00000000-FB77-4D16-A4CF-C9D3E771D266}"/>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Breakfast</c:v>
                </c:pt>
                <c:pt idx="1">
                  <c:v>Lunch</c:v>
                </c:pt>
                <c:pt idx="2">
                  <c:v>Dinner</c:v>
                </c:pt>
                <c:pt idx="3">
                  <c:v>Afternoon snack</c:v>
                </c:pt>
                <c:pt idx="4">
                  <c:v>Purely random</c:v>
                </c:pt>
                <c:pt idx="5">
                  <c:v>Morning snack</c:v>
                </c:pt>
                <c:pt idx="6">
                  <c:v>Before bed</c:v>
                </c:pt>
              </c:strCache>
            </c:strRef>
          </c:cat>
          <c:val>
            <c:numRef>
              <c:f>Sheet1!$C$2:$C$8</c:f>
              <c:numCache>
                <c:formatCode>0%</c:formatCode>
                <c:ptCount val="7"/>
                <c:pt idx="0">
                  <c:v>0.37213930000000001</c:v>
                </c:pt>
                <c:pt idx="1">
                  <c:v>0.20298506999999999</c:v>
                </c:pt>
                <c:pt idx="2">
                  <c:v>0.11741293999999999</c:v>
                </c:pt>
                <c:pt idx="3">
                  <c:v>8.9552239999999991E-2</c:v>
                </c:pt>
                <c:pt idx="4">
                  <c:v>0.10646766000000001</c:v>
                </c:pt>
                <c:pt idx="5">
                  <c:v>9.7512439999999992E-2</c:v>
                </c:pt>
                <c:pt idx="6">
                  <c:v>1.3930349999999999E-2</c:v>
                </c:pt>
              </c:numCache>
            </c:numRef>
          </c:val>
          <c:extLst>
            <c:ext xmlns:c16="http://schemas.microsoft.com/office/drawing/2014/chart" uri="{C3380CC4-5D6E-409C-BE32-E72D297353CC}">
              <c16:uniqueId val="{00000001-FB77-4D16-A4CF-C9D3E771D266}"/>
            </c:ext>
          </c:extLst>
        </c:ser>
        <c:dLbls>
          <c:showLegendKey val="0"/>
          <c:showVal val="0"/>
          <c:showCatName val="0"/>
          <c:showSerName val="0"/>
          <c:showPercent val="0"/>
          <c:showBubbleSize val="0"/>
        </c:dLbls>
        <c:gapWidth val="219"/>
        <c:overlap val="-27"/>
        <c:axId val="739772376"/>
        <c:axId val="74060760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Sheet1!$A$2:$A$8</c:f>
              <c:strCache>
                <c:ptCount val="7"/>
                <c:pt idx="0">
                  <c:v>Breakfast</c:v>
                </c:pt>
                <c:pt idx="1">
                  <c:v>Lunch</c:v>
                </c:pt>
                <c:pt idx="2">
                  <c:v>Dinner</c:v>
                </c:pt>
                <c:pt idx="3">
                  <c:v>Afternoon snack</c:v>
                </c:pt>
                <c:pt idx="4">
                  <c:v>Purely random</c:v>
                </c:pt>
                <c:pt idx="5">
                  <c:v>Morning snack</c:v>
                </c:pt>
                <c:pt idx="6">
                  <c:v>Before bed</c:v>
                </c:pt>
              </c:strCache>
            </c:strRef>
          </c:cat>
          <c:val>
            <c:numRef>
              <c:f>Sheet1!$D$2:$D$8</c:f>
              <c:numCache>
                <c:formatCode>0%</c:formatCode>
                <c:ptCount val="7"/>
                <c:pt idx="0">
                  <c:v>0.38116591999999999</c:v>
                </c:pt>
                <c:pt idx="1">
                  <c:v>0.19581465000000001</c:v>
                </c:pt>
                <c:pt idx="2">
                  <c:v>0.122571</c:v>
                </c:pt>
                <c:pt idx="3">
                  <c:v>9.6661680000000014E-2</c:v>
                </c:pt>
                <c:pt idx="4">
                  <c:v>9.9651219999999985E-2</c:v>
                </c:pt>
                <c:pt idx="5">
                  <c:v>9.1180869999999997E-2</c:v>
                </c:pt>
                <c:pt idx="6">
                  <c:v>1.295466E-2</c:v>
                </c:pt>
              </c:numCache>
            </c:numRef>
          </c:val>
          <c:smooth val="0"/>
          <c:extLst>
            <c:ext xmlns:c16="http://schemas.microsoft.com/office/drawing/2014/chart" uri="{C3380CC4-5D6E-409C-BE32-E72D297353CC}">
              <c16:uniqueId val="{00000002-FB77-4D16-A4CF-C9D3E771D266}"/>
            </c:ext>
          </c:extLst>
        </c:ser>
        <c:dLbls>
          <c:showLegendKey val="0"/>
          <c:showVal val="0"/>
          <c:showCatName val="0"/>
          <c:showSerName val="0"/>
          <c:showPercent val="0"/>
          <c:showBubbleSize val="0"/>
        </c:dLbls>
        <c:marker val="1"/>
        <c:smooth val="0"/>
        <c:axId val="739772376"/>
        <c:axId val="740607600"/>
      </c:lineChart>
      <c:catAx>
        <c:axId val="73977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0607600"/>
        <c:crosses val="autoZero"/>
        <c:auto val="1"/>
        <c:lblAlgn val="ctr"/>
        <c:lblOffset val="100"/>
        <c:noMultiLvlLbl val="0"/>
      </c:catAx>
      <c:valAx>
        <c:axId val="740607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772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199C-A24E-A0C3-8FFE3567802A}"/>
              </c:ext>
            </c:extLst>
          </c:dPt>
          <c:dPt>
            <c:idx val="1"/>
            <c:bubble3D val="0"/>
            <c:spPr>
              <a:solidFill>
                <a:schemeClr val="accent2"/>
              </a:solidFill>
              <a:ln>
                <a:noFill/>
              </a:ln>
              <a:effectLst/>
            </c:spPr>
            <c:extLst>
              <c:ext xmlns:c16="http://schemas.microsoft.com/office/drawing/2014/chart" uri="{C3380CC4-5D6E-409C-BE32-E72D297353CC}">
                <c16:uniqueId val="{00000003-199C-A24E-A0C3-8FFE3567802A}"/>
              </c:ext>
            </c:extLst>
          </c:dPt>
          <c:dPt>
            <c:idx val="2"/>
            <c:bubble3D val="0"/>
            <c:spPr>
              <a:solidFill>
                <a:schemeClr val="accent3"/>
              </a:solidFill>
              <a:ln>
                <a:noFill/>
              </a:ln>
              <a:effectLst/>
            </c:spPr>
            <c:extLst>
              <c:ext xmlns:c16="http://schemas.microsoft.com/office/drawing/2014/chart" uri="{C3380CC4-5D6E-409C-BE32-E72D297353CC}">
                <c16:uniqueId val="{00000005-199C-A24E-A0C3-8FFE3567802A}"/>
              </c:ext>
            </c:extLst>
          </c:dPt>
          <c:dPt>
            <c:idx val="3"/>
            <c:bubble3D val="0"/>
            <c:spPr>
              <a:solidFill>
                <a:schemeClr val="accent4"/>
              </a:solidFill>
              <a:ln>
                <a:noFill/>
              </a:ln>
              <a:effectLst/>
            </c:spPr>
            <c:extLst>
              <c:ext xmlns:c16="http://schemas.microsoft.com/office/drawing/2014/chart" uri="{C3380CC4-5D6E-409C-BE32-E72D297353CC}">
                <c16:uniqueId val="{00000007-199C-A24E-A0C3-8FFE3567802A}"/>
              </c:ext>
            </c:extLst>
          </c:dPt>
          <c:dPt>
            <c:idx val="4"/>
            <c:bubble3D val="0"/>
            <c:spPr>
              <a:solidFill>
                <a:schemeClr val="accent5"/>
              </a:solidFill>
              <a:ln>
                <a:noFill/>
              </a:ln>
              <a:effectLst/>
            </c:spPr>
            <c:extLst>
              <c:ext xmlns:c16="http://schemas.microsoft.com/office/drawing/2014/chart" uri="{C3380CC4-5D6E-409C-BE32-E72D297353CC}">
                <c16:uniqueId val="{00000009-199C-A24E-A0C3-8FFE3567802A}"/>
              </c:ext>
            </c:extLst>
          </c:dPt>
          <c:dPt>
            <c:idx val="5"/>
            <c:bubble3D val="0"/>
            <c:spPr>
              <a:solidFill>
                <a:schemeClr val="accent6"/>
              </a:solidFill>
              <a:ln>
                <a:noFill/>
              </a:ln>
              <a:effectLst/>
            </c:spPr>
            <c:extLst>
              <c:ext xmlns:c16="http://schemas.microsoft.com/office/drawing/2014/chart" uri="{C3380CC4-5D6E-409C-BE32-E72D297353CC}">
                <c16:uniqueId val="{0000000B-199C-A24E-A0C3-8FFE3567802A}"/>
              </c:ext>
            </c:extLst>
          </c:dPt>
          <c:dLbls>
            <c:dLbl>
              <c:idx val="0"/>
              <c:layout>
                <c:manualLayout>
                  <c:x val="2.0494041890239938E-2"/>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99C-A24E-A0C3-8FFE3567802A}"/>
                </c:ext>
              </c:extLst>
            </c:dLbl>
            <c:dLbl>
              <c:idx val="1"/>
              <c:layout>
                <c:manualLayout>
                  <c:x val="-1.4805242255925085E-2"/>
                  <c:y val="1.1305660529776785E-2"/>
                </c:manualLayout>
              </c:layout>
              <c:showLegendKey val="0"/>
              <c:showVal val="0"/>
              <c:showCatName val="1"/>
              <c:showSerName val="0"/>
              <c:showPercent val="1"/>
              <c:showBubbleSize val="0"/>
              <c:extLst>
                <c:ext xmlns:c15="http://schemas.microsoft.com/office/drawing/2012/chart" uri="{CE6537A1-D6FC-4f65-9D91-7224C49458BB}">
                  <c15:layout>
                    <c:manualLayout>
                      <c:w val="0.23813515253306156"/>
                      <c:h val="0.18274350022341204"/>
                    </c:manualLayout>
                  </c15:layout>
                </c:ext>
                <c:ext xmlns:c16="http://schemas.microsoft.com/office/drawing/2014/chart" uri="{C3380CC4-5D6E-409C-BE32-E72D297353CC}">
                  <c16:uniqueId val="{00000003-199C-A24E-A0C3-8FFE3567802A}"/>
                </c:ext>
              </c:extLst>
            </c:dLbl>
            <c:dLbl>
              <c:idx val="2"/>
              <c:layout>
                <c:manualLayout>
                  <c:x val="-1.7165473576941707E-2"/>
                  <c:y val="1.402461205915634E-7"/>
                </c:manualLayout>
              </c:layout>
              <c:showLegendKey val="0"/>
              <c:showVal val="0"/>
              <c:showCatName val="1"/>
              <c:showSerName val="0"/>
              <c:showPercent val="1"/>
              <c:showBubbleSize val="0"/>
              <c:extLst>
                <c:ext xmlns:c15="http://schemas.microsoft.com/office/drawing/2012/chart" uri="{CE6537A1-D6FC-4f65-9D91-7224C49458BB}">
                  <c15:layout>
                    <c:manualLayout>
                      <c:w val="0.25477864935533312"/>
                      <c:h val="0.18274350022341204"/>
                    </c:manualLayout>
                  </c15:layout>
                </c:ext>
                <c:ext xmlns:c16="http://schemas.microsoft.com/office/drawing/2014/chart" uri="{C3380CC4-5D6E-409C-BE32-E72D297353CC}">
                  <c16:uniqueId val="{00000005-199C-A24E-A0C3-8FFE3567802A}"/>
                </c:ext>
              </c:extLst>
            </c:dLbl>
            <c:dLbl>
              <c:idx val="3"/>
              <c:layout>
                <c:manualLayout>
                  <c:x val="3.7659122313713406E-2"/>
                  <c:y val="-6.9182008891043069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24812125062642454"/>
                      <c:h val="0.18274350022341204"/>
                    </c:manualLayout>
                  </c15:layout>
                  <c15:dlblFieldTable/>
                  <c15:showDataLabelsRange val="0"/>
                </c:ext>
                <c:ext xmlns:c16="http://schemas.microsoft.com/office/drawing/2014/chart" uri="{C3380CC4-5D6E-409C-BE32-E72D297353CC}">
                  <c16:uniqueId val="{00000007-199C-A24E-A0C3-8FFE3567802A}"/>
                </c:ext>
              </c:extLst>
            </c:dLbl>
            <c:dLbl>
              <c:idx val="4"/>
              <c:layout>
                <c:manualLayout>
                  <c:x val="-3.7745878179039002E-2"/>
                  <c:y val="3.7684132638049167E-3"/>
                </c:manualLayout>
              </c:layout>
              <c:showLegendKey val="0"/>
              <c:showVal val="0"/>
              <c:showCatName val="1"/>
              <c:showSerName val="0"/>
              <c:showPercent val="1"/>
              <c:showBubbleSize val="0"/>
              <c:extLst>
                <c:ext xmlns:c15="http://schemas.microsoft.com/office/drawing/2012/chart" uri="{CE6537A1-D6FC-4f65-9D91-7224C49458BB}">
                  <c15:layout>
                    <c:manualLayout>
                      <c:w val="0.28319158840291625"/>
                      <c:h val="0.19332507003190039"/>
                    </c:manualLayout>
                  </c15:layout>
                </c:ext>
                <c:ext xmlns:c16="http://schemas.microsoft.com/office/drawing/2014/chart" uri="{C3380CC4-5D6E-409C-BE32-E72D297353CC}">
                  <c16:uniqueId val="{00000009-199C-A24E-A0C3-8FFE3567802A}"/>
                </c:ext>
              </c:extLst>
            </c:dLbl>
            <c:dLbl>
              <c:idx val="5"/>
              <c:layout>
                <c:manualLayout>
                  <c:x val="6.6573987289086272E-3"/>
                  <c:y val="-3.5622514663433153E-3"/>
                </c:manualLayout>
              </c:layout>
              <c:showLegendKey val="0"/>
              <c:showVal val="0"/>
              <c:showCatName val="1"/>
              <c:showSerName val="0"/>
              <c:showPercent val="1"/>
              <c:showBubbleSize val="0"/>
              <c:extLst>
                <c:ext xmlns:c15="http://schemas.microsoft.com/office/drawing/2012/chart" uri="{CE6537A1-D6FC-4f65-9D91-7224C49458BB}">
                  <c15:layout>
                    <c:manualLayout>
                      <c:w val="0.23480645316860727"/>
                      <c:h val="0.13972945401343725"/>
                    </c:manualLayout>
                  </c15:layout>
                </c:ext>
                <c:ext xmlns:c16="http://schemas.microsoft.com/office/drawing/2014/chart" uri="{C3380CC4-5D6E-409C-BE32-E72D297353CC}">
                  <c16:uniqueId val="{0000000B-199C-A24E-A0C3-8FFE3567802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4.8330840000000007E-2</c:v>
                </c:pt>
                <c:pt idx="1">
                  <c:v>0.10413553</c:v>
                </c:pt>
                <c:pt idx="2">
                  <c:v>0.21425011999999999</c:v>
                </c:pt>
                <c:pt idx="3">
                  <c:v>0.28300946999999999</c:v>
                </c:pt>
                <c:pt idx="4">
                  <c:v>0.22072744999999999</c:v>
                </c:pt>
                <c:pt idx="5">
                  <c:v>0.12954658999999999</c:v>
                </c:pt>
              </c:numCache>
            </c:numRef>
          </c:val>
          <c:extLst>
            <c:ext xmlns:c16="http://schemas.microsoft.com/office/drawing/2014/chart" uri="{C3380CC4-5D6E-409C-BE32-E72D297353CC}">
              <c16:uniqueId val="{0000000C-199C-A24E-A0C3-8FFE3567802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Sheet1!$B$2:$B$9</c:f>
              <c:numCache>
                <c:formatCode>0%</c:formatCode>
                <c:ptCount val="8"/>
                <c:pt idx="0">
                  <c:v>0.92015968000000004</c:v>
                </c:pt>
                <c:pt idx="1">
                  <c:v>0.51397205999999995</c:v>
                </c:pt>
                <c:pt idx="2">
                  <c:v>0.21057883999999999</c:v>
                </c:pt>
                <c:pt idx="3">
                  <c:v>0.17764471000000001</c:v>
                </c:pt>
                <c:pt idx="4">
                  <c:v>7.784431E-2</c:v>
                </c:pt>
                <c:pt idx="5">
                  <c:v>5.7884230000000002E-2</c:v>
                </c:pt>
                <c:pt idx="6">
                  <c:v>3.7924149999999997E-2</c:v>
                </c:pt>
                <c:pt idx="7">
                  <c:v>7.9840299999999996E-3</c:v>
                </c:pt>
              </c:numCache>
            </c:numRef>
          </c:val>
          <c:extLst>
            <c:ext xmlns:c16="http://schemas.microsoft.com/office/drawing/2014/chart" uri="{C3380CC4-5D6E-409C-BE32-E72D297353CC}">
              <c16:uniqueId val="{00000000-51A4-478B-A32B-799FBC123D4C}"/>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Sheet1!$C$2:$C$9</c:f>
              <c:numCache>
                <c:formatCode>0%</c:formatCode>
                <c:ptCount val="8"/>
                <c:pt idx="0">
                  <c:v>0.91641790999999995</c:v>
                </c:pt>
                <c:pt idx="1">
                  <c:v>0.54626865999999996</c:v>
                </c:pt>
                <c:pt idx="2">
                  <c:v>0.16517413</c:v>
                </c:pt>
                <c:pt idx="3">
                  <c:v>0.10646766000000001</c:v>
                </c:pt>
                <c:pt idx="4">
                  <c:v>7.2636820000000005E-2</c:v>
                </c:pt>
                <c:pt idx="5">
                  <c:v>4.6766170000000003E-2</c:v>
                </c:pt>
                <c:pt idx="6">
                  <c:v>3.2835820000000002E-2</c:v>
                </c:pt>
                <c:pt idx="7">
                  <c:v>2.9850699999999998E-3</c:v>
                </c:pt>
              </c:numCache>
            </c:numRef>
          </c:val>
          <c:extLst>
            <c:ext xmlns:c16="http://schemas.microsoft.com/office/drawing/2014/chart" uri="{C3380CC4-5D6E-409C-BE32-E72D297353CC}">
              <c16:uniqueId val="{00000001-51A4-478B-A32B-799FBC123D4C}"/>
            </c:ext>
          </c:extLst>
        </c:ser>
        <c:dLbls>
          <c:showLegendKey val="0"/>
          <c:showVal val="0"/>
          <c:showCatName val="0"/>
          <c:showSerName val="0"/>
          <c:showPercent val="0"/>
          <c:showBubbleSize val="0"/>
        </c:dLbls>
        <c:gapWidth val="219"/>
        <c:overlap val="-27"/>
        <c:axId val="739350544"/>
        <c:axId val="7393509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Sheet1!$D$2:$D$9</c:f>
              <c:numCache>
                <c:formatCode>0%</c:formatCode>
                <c:ptCount val="8"/>
                <c:pt idx="0">
                  <c:v>0.91828599999999994</c:v>
                </c:pt>
                <c:pt idx="1">
                  <c:v>0.53014448999999997</c:v>
                </c:pt>
                <c:pt idx="2">
                  <c:v>0.18784255</c:v>
                </c:pt>
                <c:pt idx="3">
                  <c:v>0.14200299</c:v>
                </c:pt>
                <c:pt idx="4">
                  <c:v>7.5236669999999992E-2</c:v>
                </c:pt>
                <c:pt idx="5">
                  <c:v>5.2316889999999998E-2</c:v>
                </c:pt>
                <c:pt idx="6">
                  <c:v>3.537618E-2</c:v>
                </c:pt>
                <c:pt idx="7">
                  <c:v>5.48082E-3</c:v>
                </c:pt>
              </c:numCache>
            </c:numRef>
          </c:val>
          <c:smooth val="0"/>
          <c:extLst>
            <c:ext xmlns:c16="http://schemas.microsoft.com/office/drawing/2014/chart" uri="{C3380CC4-5D6E-409C-BE32-E72D297353CC}">
              <c16:uniqueId val="{00000002-51A4-478B-A32B-799FBC123D4C}"/>
            </c:ext>
          </c:extLst>
        </c:ser>
        <c:dLbls>
          <c:showLegendKey val="0"/>
          <c:showVal val="0"/>
          <c:showCatName val="0"/>
          <c:showSerName val="0"/>
          <c:showPercent val="0"/>
          <c:showBubbleSize val="0"/>
        </c:dLbls>
        <c:marker val="1"/>
        <c:smooth val="0"/>
        <c:axId val="739350544"/>
        <c:axId val="739350904"/>
      </c:lineChart>
      <c:catAx>
        <c:axId val="73935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50904"/>
        <c:crosses val="autoZero"/>
        <c:auto val="1"/>
        <c:lblAlgn val="ctr"/>
        <c:lblOffset val="100"/>
        <c:noMultiLvlLbl val="0"/>
      </c:catAx>
      <c:valAx>
        <c:axId val="739350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5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Sheet1!$B$2:$B$9</c:f>
              <c:numCache>
                <c:formatCode>0%</c:formatCode>
                <c:ptCount val="8"/>
                <c:pt idx="0">
                  <c:v>0.8857142899999999</c:v>
                </c:pt>
                <c:pt idx="1">
                  <c:v>0.5</c:v>
                </c:pt>
                <c:pt idx="2">
                  <c:v>0.24857143000000001</c:v>
                </c:pt>
                <c:pt idx="3">
                  <c:v>0.12</c:v>
                </c:pt>
                <c:pt idx="4">
                  <c:v>9.7142859999999998E-2</c:v>
                </c:pt>
                <c:pt idx="5">
                  <c:v>0.06</c:v>
                </c:pt>
                <c:pt idx="6">
                  <c:v>5.142857E-2</c:v>
                </c:pt>
                <c:pt idx="7">
                  <c:v>5.7142899999999986E-3</c:v>
                </c:pt>
              </c:numCache>
            </c:numRef>
          </c:val>
          <c:extLst>
            <c:ext xmlns:c16="http://schemas.microsoft.com/office/drawing/2014/chart" uri="{C3380CC4-5D6E-409C-BE32-E72D297353CC}">
              <c16:uniqueId val="{00000000-4B99-4DFF-A952-4FD41726D651}"/>
            </c:ext>
          </c:extLst>
        </c:ser>
        <c:ser>
          <c:idx val="1"/>
          <c:order val="1"/>
          <c:tx>
            <c:strRef>
              <c:f>Sheet1!$C$1</c:f>
              <c:strCache>
                <c:ptCount val="1"/>
                <c:pt idx="0">
                  <c:v>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Sheet1!$C$2:$C$9</c:f>
              <c:numCache>
                <c:formatCode>0%</c:formatCode>
                <c:ptCount val="8"/>
                <c:pt idx="0">
                  <c:v>0.89855072000000002</c:v>
                </c:pt>
                <c:pt idx="1">
                  <c:v>0.47826087</c:v>
                </c:pt>
                <c:pt idx="2">
                  <c:v>0.27173913</c:v>
                </c:pt>
                <c:pt idx="3">
                  <c:v>0.11231884</c:v>
                </c:pt>
                <c:pt idx="4">
                  <c:v>0.13405797</c:v>
                </c:pt>
                <c:pt idx="5">
                  <c:v>2.5362320000000001E-2</c:v>
                </c:pt>
                <c:pt idx="6">
                  <c:v>4.7101450000000003E-2</c:v>
                </c:pt>
                <c:pt idx="7">
                  <c:v>3.6231900000000001E-3</c:v>
                </c:pt>
              </c:numCache>
            </c:numRef>
          </c:val>
          <c:extLst>
            <c:ext xmlns:c16="http://schemas.microsoft.com/office/drawing/2014/chart" uri="{C3380CC4-5D6E-409C-BE32-E72D297353CC}">
              <c16:uniqueId val="{00000001-4B99-4DFF-A952-4FD41726D651}"/>
            </c:ext>
          </c:extLst>
        </c:ser>
        <c:ser>
          <c:idx val="2"/>
          <c:order val="2"/>
          <c:tx>
            <c:strRef>
              <c:f>Sheet1!$D$1</c:f>
              <c:strCache>
                <c:ptCount val="1"/>
                <c:pt idx="0">
                  <c:v>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Sheet1!$D$2:$D$9</c:f>
              <c:numCache>
                <c:formatCode>0%</c:formatCode>
                <c:ptCount val="8"/>
                <c:pt idx="0">
                  <c:v>0.93478261000000007</c:v>
                </c:pt>
                <c:pt idx="1">
                  <c:v>0.53140096999999997</c:v>
                </c:pt>
                <c:pt idx="2">
                  <c:v>0.23429952000000001</c:v>
                </c:pt>
                <c:pt idx="3">
                  <c:v>2.415459E-2</c:v>
                </c:pt>
                <c:pt idx="4">
                  <c:v>0.18115941999999999</c:v>
                </c:pt>
                <c:pt idx="5">
                  <c:v>3.3816430000000001E-2</c:v>
                </c:pt>
                <c:pt idx="6">
                  <c:v>0.10628019</c:v>
                </c:pt>
                <c:pt idx="7">
                  <c:v>2.4154599999999999E-3</c:v>
                </c:pt>
              </c:numCache>
            </c:numRef>
          </c:val>
          <c:extLst>
            <c:ext xmlns:c16="http://schemas.microsoft.com/office/drawing/2014/chart" uri="{C3380CC4-5D6E-409C-BE32-E72D297353CC}">
              <c16:uniqueId val="{00000002-4B99-4DFF-A952-4FD41726D651}"/>
            </c:ext>
          </c:extLst>
        </c:ser>
        <c:ser>
          <c:idx val="3"/>
          <c:order val="3"/>
          <c:tx>
            <c:strRef>
              <c:f>Sheet1!$E$1</c:f>
              <c:strCache>
                <c:ptCount val="1"/>
                <c:pt idx="0">
                  <c:v>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Sheet1!$E$2:$E$9</c:f>
              <c:numCache>
                <c:formatCode>0%</c:formatCode>
                <c:ptCount val="8"/>
                <c:pt idx="0">
                  <c:v>0.91624364999999997</c:v>
                </c:pt>
                <c:pt idx="1">
                  <c:v>0.60152284</c:v>
                </c:pt>
                <c:pt idx="2">
                  <c:v>0.25126904</c:v>
                </c:pt>
                <c:pt idx="3">
                  <c:v>3.0456850000000001E-2</c:v>
                </c:pt>
                <c:pt idx="4">
                  <c:v>0.26903553000000002</c:v>
                </c:pt>
                <c:pt idx="5">
                  <c:v>4.5685279999999988E-2</c:v>
                </c:pt>
                <c:pt idx="6">
                  <c:v>2.7918780000000001E-2</c:v>
                </c:pt>
                <c:pt idx="7">
                  <c:v>7.6142099999999997E-3</c:v>
                </c:pt>
              </c:numCache>
            </c:numRef>
          </c:val>
          <c:extLst>
            <c:ext xmlns:c16="http://schemas.microsoft.com/office/drawing/2014/chart" uri="{C3380CC4-5D6E-409C-BE32-E72D297353CC}">
              <c16:uniqueId val="{00000003-4B99-4DFF-A952-4FD41726D651}"/>
            </c:ext>
          </c:extLst>
        </c:ser>
        <c:ser>
          <c:idx val="4"/>
          <c:order val="4"/>
          <c:tx>
            <c:strRef>
              <c:f>Sheet1!$F$1</c:f>
              <c:strCache>
                <c:ptCount val="1"/>
                <c:pt idx="0">
                  <c:v>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Sheet1!$F$2:$F$9</c:f>
              <c:numCache>
                <c:formatCode>0%</c:formatCode>
                <c:ptCount val="8"/>
                <c:pt idx="0">
                  <c:v>0.96428571000000007</c:v>
                </c:pt>
                <c:pt idx="1">
                  <c:v>0.44047618999999999</c:v>
                </c:pt>
                <c:pt idx="2">
                  <c:v>3.9682540000000002E-2</c:v>
                </c:pt>
                <c:pt idx="3">
                  <c:v>2.3809520000000001E-2</c:v>
                </c:pt>
                <c:pt idx="4">
                  <c:v>5.9523810000000003E-2</c:v>
                </c:pt>
                <c:pt idx="5">
                  <c:v>1.9841270000000001E-2</c:v>
                </c:pt>
                <c:pt idx="6">
                  <c:v>0.16269840999999999</c:v>
                </c:pt>
                <c:pt idx="7">
                  <c:v>1.190476E-2</c:v>
                </c:pt>
              </c:numCache>
            </c:numRef>
          </c:val>
          <c:extLst>
            <c:ext xmlns:c16="http://schemas.microsoft.com/office/drawing/2014/chart" uri="{C3380CC4-5D6E-409C-BE32-E72D297353CC}">
              <c16:uniqueId val="{00000004-4B99-4DFF-A952-4FD41726D651}"/>
            </c:ext>
          </c:extLst>
        </c:ser>
        <c:ser>
          <c:idx val="5"/>
          <c:order val="5"/>
          <c:tx>
            <c:strRef>
              <c:f>Sheet1!$G$1</c:f>
              <c:strCache>
                <c:ptCount val="1"/>
                <c:pt idx="0">
                  <c:v>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Pet(s)</c:v>
                </c:pt>
                <c:pt idx="6">
                  <c:v>Adult children </c:v>
                </c:pt>
                <c:pt idx="7">
                  <c:v>Other </c:v>
                </c:pt>
              </c:strCache>
            </c:strRef>
          </c:cat>
          <c:val>
            <c:numRef>
              <c:f>Sheet1!$G$2:$G$9</c:f>
              <c:numCache>
                <c:formatCode>0%</c:formatCode>
                <c:ptCount val="8"/>
                <c:pt idx="0">
                  <c:v>0.91798107000000007</c:v>
                </c:pt>
                <c:pt idx="1">
                  <c:v>0.58990535999999993</c:v>
                </c:pt>
                <c:pt idx="2">
                  <c:v>2.2082020000000001E-2</c:v>
                </c:pt>
                <c:pt idx="3">
                  <c:v>1.2618300000000001E-2</c:v>
                </c:pt>
                <c:pt idx="4">
                  <c:v>5.6782329999999999E-2</c:v>
                </c:pt>
                <c:pt idx="5">
                  <c:v>1.892744E-2</c:v>
                </c:pt>
                <c:pt idx="6">
                  <c:v>7.5709780000000004E-2</c:v>
                </c:pt>
                <c:pt idx="7">
                  <c:v>3.1545700000000002E-3</c:v>
                </c:pt>
              </c:numCache>
            </c:numRef>
          </c:val>
          <c:extLst>
            <c:ext xmlns:c16="http://schemas.microsoft.com/office/drawing/2014/chart" uri="{C3380CC4-5D6E-409C-BE32-E72D297353CC}">
              <c16:uniqueId val="{00000005-4B99-4DFF-A952-4FD41726D651}"/>
            </c:ext>
          </c:extLst>
        </c:ser>
        <c:dLbls>
          <c:showLegendKey val="0"/>
          <c:showVal val="0"/>
          <c:showCatName val="0"/>
          <c:showSerName val="0"/>
          <c:showPercent val="0"/>
          <c:showBubbleSize val="0"/>
        </c:dLbls>
        <c:gapWidth val="219"/>
        <c:overlap val="-27"/>
        <c:axId val="1005221560"/>
        <c:axId val="1005225160"/>
      </c:barChart>
      <c:catAx>
        <c:axId val="100522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05225160"/>
        <c:crosses val="autoZero"/>
        <c:auto val="1"/>
        <c:lblAlgn val="ctr"/>
        <c:lblOffset val="100"/>
        <c:noMultiLvlLbl val="0"/>
      </c:catAx>
      <c:valAx>
        <c:axId val="10052251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05221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Sheet1!$B$2:$B$9</c:f>
              <c:numCache>
                <c:formatCode>0%</c:formatCode>
                <c:ptCount val="8"/>
                <c:pt idx="0">
                  <c:v>0.87162161999999999</c:v>
                </c:pt>
                <c:pt idx="1">
                  <c:v>0.49324324000000003</c:v>
                </c:pt>
                <c:pt idx="2">
                  <c:v>0.31756757000000002</c:v>
                </c:pt>
                <c:pt idx="3">
                  <c:v>0.12162162</c:v>
                </c:pt>
                <c:pt idx="4">
                  <c:v>0.11486486</c:v>
                </c:pt>
                <c:pt idx="5">
                  <c:v>8.108108E-2</c:v>
                </c:pt>
                <c:pt idx="6">
                  <c:v>5.4054049999999999E-2</c:v>
                </c:pt>
                <c:pt idx="7">
                  <c:v>1.3513509999999999E-2</c:v>
                </c:pt>
              </c:numCache>
            </c:numRef>
          </c:val>
          <c:extLst>
            <c:ext xmlns:c16="http://schemas.microsoft.com/office/drawing/2014/chart" uri="{C3380CC4-5D6E-409C-BE32-E72D297353CC}">
              <c16:uniqueId val="{00000000-6423-4F22-9602-75CDE46CD3A4}"/>
            </c:ext>
          </c:extLst>
        </c:ser>
        <c:ser>
          <c:idx val="1"/>
          <c:order val="1"/>
          <c:tx>
            <c:strRef>
              <c:f>Sheet1!$C$1</c:f>
              <c:strCache>
                <c:ptCount val="1"/>
                <c:pt idx="0">
                  <c:v>US 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Sheet1!$C$2:$C$9</c:f>
              <c:numCache>
                <c:formatCode>0%</c:formatCode>
                <c:ptCount val="8"/>
                <c:pt idx="0">
                  <c:v>0.86857142999999992</c:v>
                </c:pt>
                <c:pt idx="1">
                  <c:v>0.45142856999999997</c:v>
                </c:pt>
                <c:pt idx="2">
                  <c:v>0.24</c:v>
                </c:pt>
                <c:pt idx="3">
                  <c:v>0.14857143</c:v>
                </c:pt>
                <c:pt idx="4">
                  <c:v>0.11428571</c:v>
                </c:pt>
                <c:pt idx="5">
                  <c:v>2.8571429999999998E-2</c:v>
                </c:pt>
                <c:pt idx="6">
                  <c:v>3.4285709999999997E-2</c:v>
                </c:pt>
                <c:pt idx="7">
                  <c:v>0</c:v>
                </c:pt>
              </c:numCache>
            </c:numRef>
          </c:val>
          <c:extLst>
            <c:ext xmlns:c16="http://schemas.microsoft.com/office/drawing/2014/chart" uri="{C3380CC4-5D6E-409C-BE32-E72D297353CC}">
              <c16:uniqueId val="{00000001-6423-4F22-9602-75CDE46CD3A4}"/>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Sheet1!$D$2:$D$9</c:f>
              <c:numCache>
                <c:formatCode>0%</c:formatCode>
                <c:ptCount val="8"/>
                <c:pt idx="0">
                  <c:v>0.9375</c:v>
                </c:pt>
                <c:pt idx="1">
                  <c:v>0.49479167000000002</c:v>
                </c:pt>
                <c:pt idx="2">
                  <c:v>0.25520832999999998</c:v>
                </c:pt>
                <c:pt idx="3">
                  <c:v>0.22916666999999999</c:v>
                </c:pt>
                <c:pt idx="4">
                  <c:v>4.1666670000000003E-2</c:v>
                </c:pt>
                <c:pt idx="5">
                  <c:v>3.125E-2</c:v>
                </c:pt>
                <c:pt idx="6">
                  <c:v>0.13020833000000001</c:v>
                </c:pt>
                <c:pt idx="7">
                  <c:v>5.2083299999999997E-3</c:v>
                </c:pt>
              </c:numCache>
            </c:numRef>
          </c:val>
          <c:extLst>
            <c:ext xmlns:c16="http://schemas.microsoft.com/office/drawing/2014/chart" uri="{C3380CC4-5D6E-409C-BE32-E72D297353CC}">
              <c16:uniqueId val="{00000002-6423-4F22-9602-75CDE46CD3A4}"/>
            </c:ext>
          </c:extLst>
        </c:ser>
        <c:ser>
          <c:idx val="3"/>
          <c:order val="3"/>
          <c:tx>
            <c:strRef>
              <c:f>Sheet1!$E$1</c:f>
              <c:strCache>
                <c:ptCount val="1"/>
                <c:pt idx="0">
                  <c:v>US 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Sheet1!$E$2:$E$9</c:f>
              <c:numCache>
                <c:formatCode>0%</c:formatCode>
                <c:ptCount val="8"/>
                <c:pt idx="0">
                  <c:v>0.92857142999999998</c:v>
                </c:pt>
                <c:pt idx="1">
                  <c:v>0.64285713999999994</c:v>
                </c:pt>
                <c:pt idx="2">
                  <c:v>0.2952381</c:v>
                </c:pt>
                <c:pt idx="3">
                  <c:v>0.35238095000000003</c:v>
                </c:pt>
                <c:pt idx="4">
                  <c:v>2.8571429999999998E-2</c:v>
                </c:pt>
                <c:pt idx="5">
                  <c:v>4.7619050000000003E-2</c:v>
                </c:pt>
                <c:pt idx="6">
                  <c:v>3.8095240000000002E-2</c:v>
                </c:pt>
                <c:pt idx="7">
                  <c:v>9.5238100000000006E-3</c:v>
                </c:pt>
              </c:numCache>
            </c:numRef>
          </c:val>
          <c:extLst>
            <c:ext xmlns:c16="http://schemas.microsoft.com/office/drawing/2014/chart" uri="{C3380CC4-5D6E-409C-BE32-E72D297353CC}">
              <c16:uniqueId val="{00000003-6423-4F22-9602-75CDE46CD3A4}"/>
            </c:ext>
          </c:extLst>
        </c:ser>
        <c:ser>
          <c:idx val="4"/>
          <c:order val="4"/>
          <c:tx>
            <c:strRef>
              <c:f>Sheet1!$F$1</c:f>
              <c:strCache>
                <c:ptCount val="1"/>
                <c:pt idx="0">
                  <c:v>US 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Sheet1!$F$2:$F$9</c:f>
              <c:numCache>
                <c:formatCode>0%</c:formatCode>
                <c:ptCount val="8"/>
                <c:pt idx="0">
                  <c:v>0.97945205000000002</c:v>
                </c:pt>
                <c:pt idx="1">
                  <c:v>0.39726027000000003</c:v>
                </c:pt>
                <c:pt idx="2">
                  <c:v>4.7945210000000002E-2</c:v>
                </c:pt>
                <c:pt idx="3">
                  <c:v>4.7945210000000002E-2</c:v>
                </c:pt>
                <c:pt idx="4">
                  <c:v>2.739726E-2</c:v>
                </c:pt>
                <c:pt idx="5">
                  <c:v>2.739726E-2</c:v>
                </c:pt>
                <c:pt idx="6">
                  <c:v>0.15068492999999999</c:v>
                </c:pt>
                <c:pt idx="7">
                  <c:v>2.0547949999999999E-2</c:v>
                </c:pt>
              </c:numCache>
            </c:numRef>
          </c:val>
          <c:extLst>
            <c:ext xmlns:c16="http://schemas.microsoft.com/office/drawing/2014/chart" uri="{C3380CC4-5D6E-409C-BE32-E72D297353CC}">
              <c16:uniqueId val="{00000004-6423-4F22-9602-75CDE46CD3A4}"/>
            </c:ext>
          </c:extLst>
        </c:ser>
        <c:ser>
          <c:idx val="5"/>
          <c:order val="5"/>
          <c:tx>
            <c:strRef>
              <c:f>Sheet1!$G$1</c:f>
              <c:strCache>
                <c:ptCount val="1"/>
                <c:pt idx="0">
                  <c:v>US 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Sheet1!$G$2:$G$9</c:f>
              <c:numCache>
                <c:formatCode>0%</c:formatCode>
                <c:ptCount val="8"/>
                <c:pt idx="0">
                  <c:v>0.9453125</c:v>
                </c:pt>
                <c:pt idx="1">
                  <c:v>0.5703125</c:v>
                </c:pt>
                <c:pt idx="2">
                  <c:v>1.5625E-2</c:v>
                </c:pt>
                <c:pt idx="3">
                  <c:v>7.03125E-2</c:v>
                </c:pt>
                <c:pt idx="4">
                  <c:v>2.34375E-2</c:v>
                </c:pt>
                <c:pt idx="5">
                  <c:v>7.8125E-3</c:v>
                </c:pt>
                <c:pt idx="6">
                  <c:v>7.03125E-2</c:v>
                </c:pt>
                <c:pt idx="7">
                  <c:v>0</c:v>
                </c:pt>
              </c:numCache>
            </c:numRef>
          </c:val>
          <c:extLst>
            <c:ext xmlns:c16="http://schemas.microsoft.com/office/drawing/2014/chart" uri="{C3380CC4-5D6E-409C-BE32-E72D297353CC}">
              <c16:uniqueId val="{00000005-6423-4F22-9602-75CDE46CD3A4}"/>
            </c:ext>
          </c:extLst>
        </c:ser>
        <c:dLbls>
          <c:showLegendKey val="0"/>
          <c:showVal val="0"/>
          <c:showCatName val="0"/>
          <c:showSerName val="0"/>
          <c:showPercent val="0"/>
          <c:showBubbleSize val="0"/>
        </c:dLbls>
        <c:gapWidth val="219"/>
        <c:overlap val="-27"/>
        <c:axId val="738967632"/>
        <c:axId val="738970872"/>
      </c:barChart>
      <c:catAx>
        <c:axId val="73896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8970872"/>
        <c:crosses val="autoZero"/>
        <c:auto val="1"/>
        <c:lblAlgn val="ctr"/>
        <c:lblOffset val="100"/>
        <c:noMultiLvlLbl val="0"/>
      </c:catAx>
      <c:valAx>
        <c:axId val="7389708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8967632"/>
        <c:crosses val="autoZero"/>
        <c:crossBetween val="between"/>
      </c:valAx>
      <c:spPr>
        <a:noFill/>
        <a:ln>
          <a:noFill/>
        </a:ln>
        <a:effectLst/>
      </c:spPr>
    </c:plotArea>
    <c:legend>
      <c:legendPos val="b"/>
      <c:layout>
        <c:manualLayout>
          <c:xMode val="edge"/>
          <c:yMode val="edge"/>
          <c:x val="2.1305045202682983E-2"/>
          <c:y val="0.78540857392825891"/>
          <c:w val="0.95738990959463399"/>
          <c:h val="0.1812580927384077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Sheet1!$B$2:$B$9</c:f>
              <c:numCache>
                <c:formatCode>0%</c:formatCode>
                <c:ptCount val="8"/>
                <c:pt idx="0">
                  <c:v>0.89603960000000005</c:v>
                </c:pt>
                <c:pt idx="1">
                  <c:v>0.50495049999999997</c:v>
                </c:pt>
                <c:pt idx="2">
                  <c:v>0.1980198</c:v>
                </c:pt>
                <c:pt idx="3">
                  <c:v>0.12376238000000001</c:v>
                </c:pt>
                <c:pt idx="4">
                  <c:v>7.9207920000000001E-2</c:v>
                </c:pt>
                <c:pt idx="5">
                  <c:v>4.9504949999999999E-2</c:v>
                </c:pt>
                <c:pt idx="6">
                  <c:v>4.4554459999999997E-2</c:v>
                </c:pt>
                <c:pt idx="7">
                  <c:v>0</c:v>
                </c:pt>
              </c:numCache>
            </c:numRef>
          </c:val>
          <c:extLst>
            <c:ext xmlns:c16="http://schemas.microsoft.com/office/drawing/2014/chart" uri="{C3380CC4-5D6E-409C-BE32-E72D297353CC}">
              <c16:uniqueId val="{00000000-95A5-4C5B-B444-0FD4552F6A5B}"/>
            </c:ext>
          </c:extLst>
        </c:ser>
        <c:ser>
          <c:idx val="1"/>
          <c:order val="1"/>
          <c:tx>
            <c:strRef>
              <c:f>Sheet1!$C$1</c:f>
              <c:strCache>
                <c:ptCount val="1"/>
                <c:pt idx="0">
                  <c:v>UK 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Sheet1!$C$2:$C$9</c:f>
              <c:numCache>
                <c:formatCode>0%</c:formatCode>
                <c:ptCount val="8"/>
                <c:pt idx="0">
                  <c:v>0.95049505000000001</c:v>
                </c:pt>
                <c:pt idx="1">
                  <c:v>0.52475247999999997</c:v>
                </c:pt>
                <c:pt idx="2">
                  <c:v>0.32673267</c:v>
                </c:pt>
                <c:pt idx="3">
                  <c:v>0.10891089</c:v>
                </c:pt>
                <c:pt idx="4">
                  <c:v>0.10891089</c:v>
                </c:pt>
                <c:pt idx="5">
                  <c:v>6.9306930000000003E-2</c:v>
                </c:pt>
                <c:pt idx="6">
                  <c:v>1.980198E-2</c:v>
                </c:pt>
                <c:pt idx="7">
                  <c:v>9.9009900000000001E-3</c:v>
                </c:pt>
              </c:numCache>
            </c:numRef>
          </c:val>
          <c:extLst>
            <c:ext xmlns:c16="http://schemas.microsoft.com/office/drawing/2014/chart" uri="{C3380CC4-5D6E-409C-BE32-E72D297353CC}">
              <c16:uniqueId val="{00000001-95A5-4C5B-B444-0FD4552F6A5B}"/>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Sheet1!$D$2:$D$9</c:f>
              <c:numCache>
                <c:formatCode>0%</c:formatCode>
                <c:ptCount val="8"/>
                <c:pt idx="0">
                  <c:v>0.93243243000000009</c:v>
                </c:pt>
                <c:pt idx="1">
                  <c:v>0.56306305999999995</c:v>
                </c:pt>
                <c:pt idx="2">
                  <c:v>0.21621621999999999</c:v>
                </c:pt>
                <c:pt idx="3">
                  <c:v>9.0090099999999996E-3</c:v>
                </c:pt>
                <c:pt idx="4">
                  <c:v>0.13963964000000001</c:v>
                </c:pt>
                <c:pt idx="5">
                  <c:v>8.5585590000000003E-2</c:v>
                </c:pt>
                <c:pt idx="6">
                  <c:v>3.6036039999999998E-2</c:v>
                </c:pt>
                <c:pt idx="7">
                  <c:v>0</c:v>
                </c:pt>
              </c:numCache>
            </c:numRef>
          </c:val>
          <c:extLst>
            <c:ext xmlns:c16="http://schemas.microsoft.com/office/drawing/2014/chart" uri="{C3380CC4-5D6E-409C-BE32-E72D297353CC}">
              <c16:uniqueId val="{00000002-95A5-4C5B-B444-0FD4552F6A5B}"/>
            </c:ext>
          </c:extLst>
        </c:ser>
        <c:ser>
          <c:idx val="3"/>
          <c:order val="3"/>
          <c:tx>
            <c:strRef>
              <c:f>Sheet1!$E$1</c:f>
              <c:strCache>
                <c:ptCount val="1"/>
                <c:pt idx="0">
                  <c:v>UK 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Sheet1!$E$2:$E$9</c:f>
              <c:numCache>
                <c:formatCode>0%</c:formatCode>
                <c:ptCount val="8"/>
                <c:pt idx="0">
                  <c:v>0.90217391000000002</c:v>
                </c:pt>
                <c:pt idx="1">
                  <c:v>0.55434782999999999</c:v>
                </c:pt>
                <c:pt idx="2">
                  <c:v>0.20108696000000001</c:v>
                </c:pt>
                <c:pt idx="3">
                  <c:v>3.2608699999999997E-2</c:v>
                </c:pt>
                <c:pt idx="4">
                  <c:v>0.17391303999999999</c:v>
                </c:pt>
                <c:pt idx="5">
                  <c:v>1.6304349999999999E-2</c:v>
                </c:pt>
                <c:pt idx="6">
                  <c:v>4.3478259999999998E-2</c:v>
                </c:pt>
                <c:pt idx="7">
                  <c:v>5.4347800000000002E-3</c:v>
                </c:pt>
              </c:numCache>
            </c:numRef>
          </c:val>
          <c:extLst>
            <c:ext xmlns:c16="http://schemas.microsoft.com/office/drawing/2014/chart" uri="{C3380CC4-5D6E-409C-BE32-E72D297353CC}">
              <c16:uniqueId val="{00000003-95A5-4C5B-B444-0FD4552F6A5B}"/>
            </c:ext>
          </c:extLst>
        </c:ser>
        <c:ser>
          <c:idx val="4"/>
          <c:order val="4"/>
          <c:tx>
            <c:strRef>
              <c:f>Sheet1!$F$1</c:f>
              <c:strCache>
                <c:ptCount val="1"/>
                <c:pt idx="0">
                  <c:v>UK 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Sheet1!$F$2:$F$9</c:f>
              <c:numCache>
                <c:formatCode>0%</c:formatCode>
                <c:ptCount val="8"/>
                <c:pt idx="0">
                  <c:v>0.94339623000000006</c:v>
                </c:pt>
                <c:pt idx="1">
                  <c:v>0.5</c:v>
                </c:pt>
                <c:pt idx="2">
                  <c:v>2.830189E-2</c:v>
                </c:pt>
                <c:pt idx="3">
                  <c:v>1.886792E-2</c:v>
                </c:pt>
                <c:pt idx="4">
                  <c:v>7.5471700000000003E-2</c:v>
                </c:pt>
                <c:pt idx="5">
                  <c:v>0.17924528000000001</c:v>
                </c:pt>
                <c:pt idx="6">
                  <c:v>9.4339599999999999E-3</c:v>
                </c:pt>
                <c:pt idx="7">
                  <c:v>0</c:v>
                </c:pt>
              </c:numCache>
            </c:numRef>
          </c:val>
          <c:extLst>
            <c:ext xmlns:c16="http://schemas.microsoft.com/office/drawing/2014/chart" uri="{C3380CC4-5D6E-409C-BE32-E72D297353CC}">
              <c16:uniqueId val="{00000004-95A5-4C5B-B444-0FD4552F6A5B}"/>
            </c:ext>
          </c:extLst>
        </c:ser>
        <c:ser>
          <c:idx val="5"/>
          <c:order val="5"/>
          <c:tx>
            <c:strRef>
              <c:f>Sheet1!$G$1</c:f>
              <c:strCache>
                <c:ptCount val="1"/>
                <c:pt idx="0">
                  <c:v>UK 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Adult parents</c:v>
                </c:pt>
                <c:pt idx="4">
                  <c:v>Children between 12 &amp; 18</c:v>
                </c:pt>
                <c:pt idx="5">
                  <c:v>Adult children </c:v>
                </c:pt>
                <c:pt idx="6">
                  <c:v>Pet(s)</c:v>
                </c:pt>
                <c:pt idx="7">
                  <c:v>Other </c:v>
                </c:pt>
              </c:strCache>
            </c:strRef>
          </c:cat>
          <c:val>
            <c:numRef>
              <c:f>Sheet1!$G$2:$G$9</c:f>
              <c:numCache>
                <c:formatCode>0%</c:formatCode>
                <c:ptCount val="8"/>
                <c:pt idx="0">
                  <c:v>0.89947090000000007</c:v>
                </c:pt>
                <c:pt idx="1">
                  <c:v>0.60317460000000001</c:v>
                </c:pt>
                <c:pt idx="2">
                  <c:v>2.6455030000000001E-2</c:v>
                </c:pt>
                <c:pt idx="3">
                  <c:v>5.2910100000000014E-3</c:v>
                </c:pt>
                <c:pt idx="4">
                  <c:v>4.7619050000000003E-2</c:v>
                </c:pt>
                <c:pt idx="5">
                  <c:v>7.9365080000000005E-2</c:v>
                </c:pt>
                <c:pt idx="6">
                  <c:v>2.6455030000000001E-2</c:v>
                </c:pt>
                <c:pt idx="7">
                  <c:v>5.2910100000000014E-3</c:v>
                </c:pt>
              </c:numCache>
            </c:numRef>
          </c:val>
          <c:extLst>
            <c:ext xmlns:c16="http://schemas.microsoft.com/office/drawing/2014/chart" uri="{C3380CC4-5D6E-409C-BE32-E72D297353CC}">
              <c16:uniqueId val="{00000005-95A5-4C5B-B444-0FD4552F6A5B}"/>
            </c:ext>
          </c:extLst>
        </c:ser>
        <c:dLbls>
          <c:showLegendKey val="0"/>
          <c:showVal val="0"/>
          <c:showCatName val="0"/>
          <c:showSerName val="0"/>
          <c:showPercent val="0"/>
          <c:showBubbleSize val="0"/>
        </c:dLbls>
        <c:gapWidth val="219"/>
        <c:overlap val="-27"/>
        <c:axId val="489240400"/>
        <c:axId val="489241840"/>
      </c:barChart>
      <c:catAx>
        <c:axId val="48924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9241840"/>
        <c:crosses val="autoZero"/>
        <c:auto val="1"/>
        <c:lblAlgn val="ctr"/>
        <c:lblOffset val="100"/>
        <c:noMultiLvlLbl val="0"/>
      </c:catAx>
      <c:valAx>
        <c:axId val="489241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924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Other</c:v>
                </c:pt>
                <c:pt idx="10">
                  <c:v>Allulose</c:v>
                </c:pt>
                <c:pt idx="11">
                  <c:v>I avoid sweeteners</c:v>
                </c:pt>
              </c:strCache>
            </c:strRef>
          </c:cat>
          <c:val>
            <c:numRef>
              <c:f>Sheet1!$B$2:$B$13</c:f>
              <c:numCache>
                <c:formatCode>0%</c:formatCode>
                <c:ptCount val="12"/>
                <c:pt idx="0">
                  <c:v>0.43912176000000003</c:v>
                </c:pt>
                <c:pt idx="1">
                  <c:v>0.2744511</c:v>
                </c:pt>
                <c:pt idx="2">
                  <c:v>0.20159680999999999</c:v>
                </c:pt>
                <c:pt idx="3">
                  <c:v>0.12574850000000001</c:v>
                </c:pt>
                <c:pt idx="4">
                  <c:v>0.10379242</c:v>
                </c:pt>
                <c:pt idx="5">
                  <c:v>9.7804389999999991E-2</c:v>
                </c:pt>
                <c:pt idx="6">
                  <c:v>2.9940120000000001E-2</c:v>
                </c:pt>
                <c:pt idx="7">
                  <c:v>2.6946109999999999E-2</c:v>
                </c:pt>
                <c:pt idx="8">
                  <c:v>2.6946109999999999E-2</c:v>
                </c:pt>
                <c:pt idx="9">
                  <c:v>2.6946109999999999E-2</c:v>
                </c:pt>
                <c:pt idx="10">
                  <c:v>2.095808E-2</c:v>
                </c:pt>
                <c:pt idx="11">
                  <c:v>0.15369261000000001</c:v>
                </c:pt>
              </c:numCache>
            </c:numRef>
          </c:val>
          <c:extLst>
            <c:ext xmlns:c16="http://schemas.microsoft.com/office/drawing/2014/chart" uri="{C3380CC4-5D6E-409C-BE32-E72D297353CC}">
              <c16:uniqueId val="{00000000-D3D6-4508-9A10-F908F3D13C48}"/>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Other</c:v>
                </c:pt>
                <c:pt idx="10">
                  <c:v>Allulose</c:v>
                </c:pt>
                <c:pt idx="11">
                  <c:v>I avoid sweeteners</c:v>
                </c:pt>
              </c:strCache>
            </c:strRef>
          </c:cat>
          <c:val>
            <c:numRef>
              <c:f>Sheet1!$C$2:$C$13</c:f>
              <c:numCache>
                <c:formatCode>0%</c:formatCode>
                <c:ptCount val="12"/>
                <c:pt idx="0">
                  <c:v>0.42288556999999999</c:v>
                </c:pt>
                <c:pt idx="1">
                  <c:v>0.14925373</c:v>
                </c:pt>
                <c:pt idx="2">
                  <c:v>0.12636816000000001</c:v>
                </c:pt>
                <c:pt idx="3">
                  <c:v>0.10248756000000001</c:v>
                </c:pt>
                <c:pt idx="4">
                  <c:v>3.4825870000000002E-2</c:v>
                </c:pt>
                <c:pt idx="5">
                  <c:v>7.6616920000000005E-2</c:v>
                </c:pt>
                <c:pt idx="6">
                  <c:v>2.1890550000000002E-2</c:v>
                </c:pt>
                <c:pt idx="7">
                  <c:v>3.0845770000000002E-2</c:v>
                </c:pt>
                <c:pt idx="8">
                  <c:v>2.6865670000000001E-2</c:v>
                </c:pt>
                <c:pt idx="9">
                  <c:v>1.3930349999999999E-2</c:v>
                </c:pt>
                <c:pt idx="10">
                  <c:v>1.492537E-2</c:v>
                </c:pt>
                <c:pt idx="11">
                  <c:v>0.32636816000000002</c:v>
                </c:pt>
              </c:numCache>
            </c:numRef>
          </c:val>
          <c:extLst>
            <c:ext xmlns:c16="http://schemas.microsoft.com/office/drawing/2014/chart" uri="{C3380CC4-5D6E-409C-BE32-E72D297353CC}">
              <c16:uniqueId val="{00000001-D3D6-4508-9A10-F908F3D13C48}"/>
            </c:ext>
          </c:extLst>
        </c:ser>
        <c:dLbls>
          <c:showLegendKey val="0"/>
          <c:showVal val="0"/>
          <c:showCatName val="0"/>
          <c:showSerName val="0"/>
          <c:showPercent val="0"/>
          <c:showBubbleSize val="0"/>
        </c:dLbls>
        <c:gapWidth val="219"/>
        <c:overlap val="-27"/>
        <c:axId val="658084576"/>
        <c:axId val="6580863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Other</c:v>
                </c:pt>
                <c:pt idx="10">
                  <c:v>Allulose</c:v>
                </c:pt>
                <c:pt idx="11">
                  <c:v>I avoid sweeteners</c:v>
                </c:pt>
              </c:strCache>
            </c:strRef>
          </c:cat>
          <c:val>
            <c:numRef>
              <c:f>Sheet1!$D$2:$D$13</c:f>
              <c:numCache>
                <c:formatCode>0%</c:formatCode>
                <c:ptCount val="12"/>
                <c:pt idx="0">
                  <c:v>0.43099153000000001</c:v>
                </c:pt>
                <c:pt idx="1">
                  <c:v>0.21175884</c:v>
                </c:pt>
                <c:pt idx="2">
                  <c:v>0.16392625999999999</c:v>
                </c:pt>
                <c:pt idx="3">
                  <c:v>0.11410065</c:v>
                </c:pt>
                <c:pt idx="4">
                  <c:v>6.9257600000000002E-2</c:v>
                </c:pt>
                <c:pt idx="5">
                  <c:v>8.7194819999999992E-2</c:v>
                </c:pt>
                <c:pt idx="6">
                  <c:v>2.590932E-2</c:v>
                </c:pt>
                <c:pt idx="7">
                  <c:v>2.889885E-2</c:v>
                </c:pt>
                <c:pt idx="8">
                  <c:v>2.6905829999999999E-2</c:v>
                </c:pt>
                <c:pt idx="9">
                  <c:v>2.0428499999999999E-2</c:v>
                </c:pt>
                <c:pt idx="10">
                  <c:v>1.793722E-2</c:v>
                </c:pt>
                <c:pt idx="11">
                  <c:v>0.24015944</c:v>
                </c:pt>
              </c:numCache>
            </c:numRef>
          </c:val>
          <c:smooth val="0"/>
          <c:extLst>
            <c:ext xmlns:c16="http://schemas.microsoft.com/office/drawing/2014/chart" uri="{C3380CC4-5D6E-409C-BE32-E72D297353CC}">
              <c16:uniqueId val="{00000002-D3D6-4508-9A10-F908F3D13C48}"/>
            </c:ext>
          </c:extLst>
        </c:ser>
        <c:dLbls>
          <c:showLegendKey val="0"/>
          <c:showVal val="0"/>
          <c:showCatName val="0"/>
          <c:showSerName val="0"/>
          <c:showPercent val="0"/>
          <c:showBubbleSize val="0"/>
        </c:dLbls>
        <c:marker val="1"/>
        <c:smooth val="0"/>
        <c:axId val="658084576"/>
        <c:axId val="658086376"/>
      </c:lineChart>
      <c:catAx>
        <c:axId val="65808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086376"/>
        <c:crosses val="autoZero"/>
        <c:auto val="1"/>
        <c:lblAlgn val="ctr"/>
        <c:lblOffset val="100"/>
        <c:noMultiLvlLbl val="0"/>
      </c:catAx>
      <c:valAx>
        <c:axId val="658086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08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0.74750499000000004</c:v>
                </c:pt>
                <c:pt idx="1">
                  <c:v>0.22654690999999999</c:v>
                </c:pt>
                <c:pt idx="2">
                  <c:v>2.5948100000000002E-2</c:v>
                </c:pt>
                <c:pt idx="3">
                  <c:v>0</c:v>
                </c:pt>
              </c:numCache>
            </c:numRef>
          </c:val>
          <c:extLst>
            <c:ext xmlns:c16="http://schemas.microsoft.com/office/drawing/2014/chart" uri="{C3380CC4-5D6E-409C-BE32-E72D297353CC}">
              <c16:uniqueId val="{00000000-6113-4DE4-9FB1-7063C8AC82E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0.71840795999999996</c:v>
                </c:pt>
                <c:pt idx="1">
                  <c:v>0.25771144000000001</c:v>
                </c:pt>
                <c:pt idx="2">
                  <c:v>2.3880599999999998E-2</c:v>
                </c:pt>
                <c:pt idx="3">
                  <c:v>0</c:v>
                </c:pt>
              </c:numCache>
            </c:numRef>
          </c:val>
          <c:extLst>
            <c:ext xmlns:c16="http://schemas.microsoft.com/office/drawing/2014/chart" uri="{C3380CC4-5D6E-409C-BE32-E72D297353CC}">
              <c16:uniqueId val="{00000001-6113-4DE4-9FB1-7063C8AC82E5}"/>
            </c:ext>
          </c:extLst>
        </c:ser>
        <c:dLbls>
          <c:showLegendKey val="0"/>
          <c:showVal val="0"/>
          <c:showCatName val="0"/>
          <c:showSerName val="0"/>
          <c:showPercent val="0"/>
          <c:showBubbleSize val="0"/>
        </c:dLbls>
        <c:gapWidth val="219"/>
        <c:overlap val="-27"/>
        <c:axId val="636729592"/>
        <c:axId val="63673067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0.73293473000000009</c:v>
                </c:pt>
                <c:pt idx="1">
                  <c:v>0.24215247000000001</c:v>
                </c:pt>
                <c:pt idx="2">
                  <c:v>2.4912810000000001E-2</c:v>
                </c:pt>
                <c:pt idx="3">
                  <c:v>0</c:v>
                </c:pt>
              </c:numCache>
            </c:numRef>
          </c:val>
          <c:smooth val="0"/>
          <c:extLst>
            <c:ext xmlns:c16="http://schemas.microsoft.com/office/drawing/2014/chart" uri="{C3380CC4-5D6E-409C-BE32-E72D297353CC}">
              <c16:uniqueId val="{00000002-6113-4DE4-9FB1-7063C8AC82E5}"/>
            </c:ext>
          </c:extLst>
        </c:ser>
        <c:dLbls>
          <c:showLegendKey val="0"/>
          <c:showVal val="0"/>
          <c:showCatName val="0"/>
          <c:showSerName val="0"/>
          <c:showPercent val="0"/>
          <c:showBubbleSize val="0"/>
        </c:dLbls>
        <c:marker val="1"/>
        <c:smooth val="0"/>
        <c:axId val="636729592"/>
        <c:axId val="636730672"/>
      </c:lineChart>
      <c:catAx>
        <c:axId val="63672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6730672"/>
        <c:crosses val="autoZero"/>
        <c:auto val="1"/>
        <c:lblAlgn val="ctr"/>
        <c:lblOffset val="100"/>
        <c:noMultiLvlLbl val="0"/>
      </c:catAx>
      <c:valAx>
        <c:axId val="63673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672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0.66857142999999997</c:v>
                </c:pt>
                <c:pt idx="1">
                  <c:v>0.27714285999999999</c:v>
                </c:pt>
                <c:pt idx="2">
                  <c:v>5.4285710000000001E-2</c:v>
                </c:pt>
                <c:pt idx="3">
                  <c:v>0</c:v>
                </c:pt>
              </c:numCache>
            </c:numRef>
          </c:val>
          <c:extLst>
            <c:ext xmlns:c16="http://schemas.microsoft.com/office/drawing/2014/chart" uri="{C3380CC4-5D6E-409C-BE32-E72D297353CC}">
              <c16:uniqueId val="{00000000-140F-4230-833D-A96663266873}"/>
            </c:ext>
          </c:extLst>
        </c:ser>
        <c:ser>
          <c:idx val="1"/>
          <c:order val="1"/>
          <c:tx>
            <c:strRef>
              <c:f>Sheet1!$C$1</c:f>
              <c:strCache>
                <c:ptCount val="1"/>
                <c:pt idx="0">
                  <c:v>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0.73550724999999995</c:v>
                </c:pt>
                <c:pt idx="1">
                  <c:v>0.23550725</c:v>
                </c:pt>
                <c:pt idx="2">
                  <c:v>2.8985509999999999E-2</c:v>
                </c:pt>
                <c:pt idx="3">
                  <c:v>0</c:v>
                </c:pt>
              </c:numCache>
            </c:numRef>
          </c:val>
          <c:extLst>
            <c:ext xmlns:c16="http://schemas.microsoft.com/office/drawing/2014/chart" uri="{C3380CC4-5D6E-409C-BE32-E72D297353CC}">
              <c16:uniqueId val="{00000001-140F-4230-833D-A96663266873}"/>
            </c:ext>
          </c:extLst>
        </c:ser>
        <c:ser>
          <c:idx val="2"/>
          <c:order val="2"/>
          <c:tx>
            <c:strRef>
              <c:f>Sheet1!$D$1</c:f>
              <c:strCache>
                <c:ptCount val="1"/>
                <c:pt idx="0">
                  <c:v>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0.81642512</c:v>
                </c:pt>
                <c:pt idx="1">
                  <c:v>0.1763285</c:v>
                </c:pt>
                <c:pt idx="2">
                  <c:v>7.2463800000000002E-3</c:v>
                </c:pt>
                <c:pt idx="3">
                  <c:v>0</c:v>
                </c:pt>
              </c:numCache>
            </c:numRef>
          </c:val>
          <c:extLst>
            <c:ext xmlns:c16="http://schemas.microsoft.com/office/drawing/2014/chart" uri="{C3380CC4-5D6E-409C-BE32-E72D297353CC}">
              <c16:uniqueId val="{00000002-140F-4230-833D-A96663266873}"/>
            </c:ext>
          </c:extLst>
        </c:ser>
        <c:ser>
          <c:idx val="3"/>
          <c:order val="3"/>
          <c:tx>
            <c:strRef>
              <c:f>Sheet1!$E$1</c:f>
              <c:strCache>
                <c:ptCount val="1"/>
                <c:pt idx="0">
                  <c:v>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0.78172589000000003</c:v>
                </c:pt>
                <c:pt idx="1">
                  <c:v>0.20050761</c:v>
                </c:pt>
                <c:pt idx="2">
                  <c:v>1.7766500000000001E-2</c:v>
                </c:pt>
                <c:pt idx="3">
                  <c:v>0</c:v>
                </c:pt>
              </c:numCache>
            </c:numRef>
          </c:val>
          <c:extLst>
            <c:ext xmlns:c16="http://schemas.microsoft.com/office/drawing/2014/chart" uri="{C3380CC4-5D6E-409C-BE32-E72D297353CC}">
              <c16:uniqueId val="{00000003-140F-4230-833D-A96663266873}"/>
            </c:ext>
          </c:extLst>
        </c:ser>
        <c:ser>
          <c:idx val="4"/>
          <c:order val="4"/>
          <c:tx>
            <c:strRef>
              <c:f>Sheet1!$F$1</c:f>
              <c:strCache>
                <c:ptCount val="1"/>
                <c:pt idx="0">
                  <c:v>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0.80555555999999995</c:v>
                </c:pt>
                <c:pt idx="1">
                  <c:v>0.17857143</c:v>
                </c:pt>
                <c:pt idx="2">
                  <c:v>1.5873020000000002E-2</c:v>
                </c:pt>
                <c:pt idx="3">
                  <c:v>0</c:v>
                </c:pt>
              </c:numCache>
            </c:numRef>
          </c:val>
          <c:extLst>
            <c:ext xmlns:c16="http://schemas.microsoft.com/office/drawing/2014/chart" uri="{C3380CC4-5D6E-409C-BE32-E72D297353CC}">
              <c16:uniqueId val="{00000004-140F-4230-833D-A96663266873}"/>
            </c:ext>
          </c:extLst>
        </c:ser>
        <c:ser>
          <c:idx val="5"/>
          <c:order val="5"/>
          <c:tx>
            <c:strRef>
              <c:f>Sheet1!$G$1</c:f>
              <c:strCache>
                <c:ptCount val="1"/>
                <c:pt idx="0">
                  <c:v>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0.57413249</c:v>
                </c:pt>
                <c:pt idx="1">
                  <c:v>0.39747633999999998</c:v>
                </c:pt>
                <c:pt idx="2">
                  <c:v>2.839117E-2</c:v>
                </c:pt>
                <c:pt idx="3">
                  <c:v>0</c:v>
                </c:pt>
              </c:numCache>
            </c:numRef>
          </c:val>
          <c:extLst>
            <c:ext xmlns:c16="http://schemas.microsoft.com/office/drawing/2014/chart" uri="{C3380CC4-5D6E-409C-BE32-E72D297353CC}">
              <c16:uniqueId val="{00000005-140F-4230-833D-A96663266873}"/>
            </c:ext>
          </c:extLst>
        </c:ser>
        <c:dLbls>
          <c:showLegendKey val="0"/>
          <c:showVal val="0"/>
          <c:showCatName val="0"/>
          <c:showSerName val="0"/>
          <c:showPercent val="0"/>
          <c:showBubbleSize val="0"/>
        </c:dLbls>
        <c:gapWidth val="219"/>
        <c:overlap val="-27"/>
        <c:axId val="637999664"/>
        <c:axId val="637994264"/>
      </c:barChart>
      <c:catAx>
        <c:axId val="63799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7994264"/>
        <c:crosses val="autoZero"/>
        <c:auto val="1"/>
        <c:lblAlgn val="ctr"/>
        <c:lblOffset val="100"/>
        <c:noMultiLvlLbl val="0"/>
      </c:catAx>
      <c:valAx>
        <c:axId val="63799426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799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0.67567567999999989</c:v>
                </c:pt>
                <c:pt idx="1">
                  <c:v>0.25675675999999997</c:v>
                </c:pt>
                <c:pt idx="2">
                  <c:v>6.7567570000000007E-2</c:v>
                </c:pt>
                <c:pt idx="3">
                  <c:v>0</c:v>
                </c:pt>
              </c:numCache>
            </c:numRef>
          </c:val>
          <c:extLst>
            <c:ext xmlns:c16="http://schemas.microsoft.com/office/drawing/2014/chart" uri="{C3380CC4-5D6E-409C-BE32-E72D297353CC}">
              <c16:uniqueId val="{00000000-42CF-4BBD-993E-99195EB80E2F}"/>
            </c:ext>
          </c:extLst>
        </c:ser>
        <c:ser>
          <c:idx val="1"/>
          <c:order val="1"/>
          <c:tx>
            <c:strRef>
              <c:f>Sheet1!$C$1</c:f>
              <c:strCache>
                <c:ptCount val="1"/>
                <c:pt idx="0">
                  <c:v>US 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0.74285714000000003</c:v>
                </c:pt>
                <c:pt idx="1">
                  <c:v>0.22857142999999999</c:v>
                </c:pt>
                <c:pt idx="2">
                  <c:v>2.8571429999999998E-2</c:v>
                </c:pt>
                <c:pt idx="3">
                  <c:v>0</c:v>
                </c:pt>
              </c:numCache>
            </c:numRef>
          </c:val>
          <c:extLst>
            <c:ext xmlns:c16="http://schemas.microsoft.com/office/drawing/2014/chart" uri="{C3380CC4-5D6E-409C-BE32-E72D297353CC}">
              <c16:uniqueId val="{00000001-42CF-4BBD-993E-99195EB80E2F}"/>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0.77604167000000002</c:v>
                </c:pt>
                <c:pt idx="1">
                  <c:v>0.21875</c:v>
                </c:pt>
                <c:pt idx="2">
                  <c:v>5.2083299999999997E-3</c:v>
                </c:pt>
                <c:pt idx="3">
                  <c:v>0</c:v>
                </c:pt>
              </c:numCache>
            </c:numRef>
          </c:val>
          <c:extLst>
            <c:ext xmlns:c16="http://schemas.microsoft.com/office/drawing/2014/chart" uri="{C3380CC4-5D6E-409C-BE32-E72D297353CC}">
              <c16:uniqueId val="{00000002-42CF-4BBD-993E-99195EB80E2F}"/>
            </c:ext>
          </c:extLst>
        </c:ser>
        <c:ser>
          <c:idx val="3"/>
          <c:order val="3"/>
          <c:tx>
            <c:strRef>
              <c:f>Sheet1!$E$1</c:f>
              <c:strCache>
                <c:ptCount val="1"/>
                <c:pt idx="0">
                  <c:v>US 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0.82380951999999996</c:v>
                </c:pt>
                <c:pt idx="1">
                  <c:v>0.16666666999999999</c:v>
                </c:pt>
                <c:pt idx="2">
                  <c:v>9.5238100000000006E-3</c:v>
                </c:pt>
                <c:pt idx="3">
                  <c:v>0</c:v>
                </c:pt>
              </c:numCache>
            </c:numRef>
          </c:val>
          <c:extLst>
            <c:ext xmlns:c16="http://schemas.microsoft.com/office/drawing/2014/chart" uri="{C3380CC4-5D6E-409C-BE32-E72D297353CC}">
              <c16:uniqueId val="{00000003-42CF-4BBD-993E-99195EB80E2F}"/>
            </c:ext>
          </c:extLst>
        </c:ser>
        <c:ser>
          <c:idx val="4"/>
          <c:order val="4"/>
          <c:tx>
            <c:strRef>
              <c:f>Sheet1!$F$1</c:f>
              <c:strCache>
                <c:ptCount val="1"/>
                <c:pt idx="0">
                  <c:v>US 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0.81506849000000003</c:v>
                </c:pt>
                <c:pt idx="1">
                  <c:v>0.16438356000000001</c:v>
                </c:pt>
                <c:pt idx="2">
                  <c:v>2.0547949999999999E-2</c:v>
                </c:pt>
                <c:pt idx="3">
                  <c:v>0</c:v>
                </c:pt>
              </c:numCache>
            </c:numRef>
          </c:val>
          <c:extLst>
            <c:ext xmlns:c16="http://schemas.microsoft.com/office/drawing/2014/chart" uri="{C3380CC4-5D6E-409C-BE32-E72D297353CC}">
              <c16:uniqueId val="{00000004-42CF-4BBD-993E-99195EB80E2F}"/>
            </c:ext>
          </c:extLst>
        </c:ser>
        <c:ser>
          <c:idx val="5"/>
          <c:order val="5"/>
          <c:tx>
            <c:strRef>
              <c:f>Sheet1!$G$1</c:f>
              <c:strCache>
                <c:ptCount val="1"/>
                <c:pt idx="0">
                  <c:v>US 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0.5859375</c:v>
                </c:pt>
                <c:pt idx="1">
                  <c:v>0.375</c:v>
                </c:pt>
                <c:pt idx="2">
                  <c:v>3.90625E-2</c:v>
                </c:pt>
                <c:pt idx="3">
                  <c:v>0</c:v>
                </c:pt>
              </c:numCache>
            </c:numRef>
          </c:val>
          <c:extLst>
            <c:ext xmlns:c16="http://schemas.microsoft.com/office/drawing/2014/chart" uri="{C3380CC4-5D6E-409C-BE32-E72D297353CC}">
              <c16:uniqueId val="{00000005-42CF-4BBD-993E-99195EB80E2F}"/>
            </c:ext>
          </c:extLst>
        </c:ser>
        <c:dLbls>
          <c:showLegendKey val="0"/>
          <c:showVal val="0"/>
          <c:showCatName val="0"/>
          <c:showSerName val="0"/>
          <c:showPercent val="0"/>
          <c:showBubbleSize val="0"/>
        </c:dLbls>
        <c:gapWidth val="219"/>
        <c:overlap val="-27"/>
        <c:axId val="550150928"/>
        <c:axId val="550151288"/>
      </c:barChart>
      <c:catAx>
        <c:axId val="55015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0151288"/>
        <c:crosses val="autoZero"/>
        <c:auto val="1"/>
        <c:lblAlgn val="ctr"/>
        <c:lblOffset val="100"/>
        <c:noMultiLvlLbl val="0"/>
      </c:catAx>
      <c:valAx>
        <c:axId val="550151288"/>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015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0.66336634000000005</c:v>
                </c:pt>
                <c:pt idx="1">
                  <c:v>0.29207920999999998</c:v>
                </c:pt>
                <c:pt idx="2">
                  <c:v>4.4554459999999997E-2</c:v>
                </c:pt>
                <c:pt idx="3">
                  <c:v>0</c:v>
                </c:pt>
              </c:numCache>
            </c:numRef>
          </c:val>
          <c:extLst>
            <c:ext xmlns:c16="http://schemas.microsoft.com/office/drawing/2014/chart" uri="{C3380CC4-5D6E-409C-BE32-E72D297353CC}">
              <c16:uniqueId val="{00000000-8625-404C-B9C3-0094FBB80A52}"/>
            </c:ext>
          </c:extLst>
        </c:ser>
        <c:ser>
          <c:idx val="1"/>
          <c:order val="1"/>
          <c:tx>
            <c:strRef>
              <c:f>Sheet1!$C$1</c:f>
              <c:strCache>
                <c:ptCount val="1"/>
                <c:pt idx="0">
                  <c:v>UK 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0.72277227999999993</c:v>
                </c:pt>
                <c:pt idx="1">
                  <c:v>0.24752474999999999</c:v>
                </c:pt>
                <c:pt idx="2">
                  <c:v>2.9702969999999999E-2</c:v>
                </c:pt>
                <c:pt idx="3">
                  <c:v>0</c:v>
                </c:pt>
              </c:numCache>
            </c:numRef>
          </c:val>
          <c:extLst>
            <c:ext xmlns:c16="http://schemas.microsoft.com/office/drawing/2014/chart" uri="{C3380CC4-5D6E-409C-BE32-E72D297353CC}">
              <c16:uniqueId val="{00000001-8625-404C-B9C3-0094FBB80A52}"/>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0.85135135000000006</c:v>
                </c:pt>
                <c:pt idx="1">
                  <c:v>0.13963964000000001</c:v>
                </c:pt>
                <c:pt idx="2">
                  <c:v>9.0090099999999996E-3</c:v>
                </c:pt>
                <c:pt idx="3">
                  <c:v>0</c:v>
                </c:pt>
              </c:numCache>
            </c:numRef>
          </c:val>
          <c:extLst>
            <c:ext xmlns:c16="http://schemas.microsoft.com/office/drawing/2014/chart" uri="{C3380CC4-5D6E-409C-BE32-E72D297353CC}">
              <c16:uniqueId val="{00000002-8625-404C-B9C3-0094FBB80A52}"/>
            </c:ext>
          </c:extLst>
        </c:ser>
        <c:ser>
          <c:idx val="3"/>
          <c:order val="3"/>
          <c:tx>
            <c:strRef>
              <c:f>Sheet1!$E$1</c:f>
              <c:strCache>
                <c:ptCount val="1"/>
                <c:pt idx="0">
                  <c:v>UK 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0.73369564999999992</c:v>
                </c:pt>
                <c:pt idx="1">
                  <c:v>0.23913043</c:v>
                </c:pt>
                <c:pt idx="2">
                  <c:v>2.7173909999999999E-2</c:v>
                </c:pt>
                <c:pt idx="3">
                  <c:v>0</c:v>
                </c:pt>
              </c:numCache>
            </c:numRef>
          </c:val>
          <c:extLst>
            <c:ext xmlns:c16="http://schemas.microsoft.com/office/drawing/2014/chart" uri="{C3380CC4-5D6E-409C-BE32-E72D297353CC}">
              <c16:uniqueId val="{00000003-8625-404C-B9C3-0094FBB80A52}"/>
            </c:ext>
          </c:extLst>
        </c:ser>
        <c:ser>
          <c:idx val="4"/>
          <c:order val="4"/>
          <c:tx>
            <c:strRef>
              <c:f>Sheet1!$F$1</c:f>
              <c:strCache>
                <c:ptCount val="1"/>
                <c:pt idx="0">
                  <c:v>UK 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0.79245283</c:v>
                </c:pt>
                <c:pt idx="1">
                  <c:v>0.19811321000000001</c:v>
                </c:pt>
                <c:pt idx="2">
                  <c:v>9.4339599999999999E-3</c:v>
                </c:pt>
                <c:pt idx="3">
                  <c:v>0</c:v>
                </c:pt>
              </c:numCache>
            </c:numRef>
          </c:val>
          <c:extLst>
            <c:ext xmlns:c16="http://schemas.microsoft.com/office/drawing/2014/chart" uri="{C3380CC4-5D6E-409C-BE32-E72D297353CC}">
              <c16:uniqueId val="{00000004-8625-404C-B9C3-0094FBB80A52}"/>
            </c:ext>
          </c:extLst>
        </c:ser>
        <c:ser>
          <c:idx val="5"/>
          <c:order val="5"/>
          <c:tx>
            <c:strRef>
              <c:f>Sheet1!$G$1</c:f>
              <c:strCache>
                <c:ptCount val="1"/>
                <c:pt idx="0">
                  <c:v>UK 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0.56613756999999998</c:v>
                </c:pt>
                <c:pt idx="1">
                  <c:v>0.41269841000000002</c:v>
                </c:pt>
                <c:pt idx="2">
                  <c:v>2.1164019999999999E-2</c:v>
                </c:pt>
                <c:pt idx="3">
                  <c:v>0</c:v>
                </c:pt>
              </c:numCache>
            </c:numRef>
          </c:val>
          <c:extLst>
            <c:ext xmlns:c16="http://schemas.microsoft.com/office/drawing/2014/chart" uri="{C3380CC4-5D6E-409C-BE32-E72D297353CC}">
              <c16:uniqueId val="{00000005-8625-404C-B9C3-0094FBB80A52}"/>
            </c:ext>
          </c:extLst>
        </c:ser>
        <c:dLbls>
          <c:showLegendKey val="0"/>
          <c:showVal val="0"/>
          <c:showCatName val="0"/>
          <c:showSerName val="0"/>
          <c:showPercent val="0"/>
          <c:showBubbleSize val="0"/>
        </c:dLbls>
        <c:gapWidth val="219"/>
        <c:overlap val="-27"/>
        <c:axId val="723556176"/>
        <c:axId val="723545016"/>
      </c:barChart>
      <c:catAx>
        <c:axId val="72355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016"/>
        <c:crosses val="autoZero"/>
        <c:auto val="1"/>
        <c:lblAlgn val="ctr"/>
        <c:lblOffset val="100"/>
        <c:noMultiLvlLbl val="0"/>
      </c:catAx>
      <c:valAx>
        <c:axId val="723545016"/>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5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Less than $100 </c:v>
                </c:pt>
                <c:pt idx="1">
                  <c:v>$100 to $250</c:v>
                </c:pt>
                <c:pt idx="2">
                  <c:v>$251 to $500</c:v>
                </c:pt>
                <c:pt idx="3">
                  <c:v>$501 to $750</c:v>
                </c:pt>
                <c:pt idx="4">
                  <c:v>$751 to $1,000</c:v>
                </c:pt>
                <c:pt idx="5">
                  <c:v>More than $1,000</c:v>
                </c:pt>
              </c:strCache>
            </c:strRef>
          </c:cat>
          <c:val>
            <c:numRef>
              <c:f>Sheet1!$B$2:$B$7</c:f>
              <c:numCache>
                <c:formatCode>0%</c:formatCode>
                <c:ptCount val="6"/>
                <c:pt idx="0">
                  <c:v>2.7944110000000001E-2</c:v>
                </c:pt>
                <c:pt idx="1">
                  <c:v>0.17864271000000001</c:v>
                </c:pt>
                <c:pt idx="2">
                  <c:v>0.38023952</c:v>
                </c:pt>
                <c:pt idx="3">
                  <c:v>0.21956088000000001</c:v>
                </c:pt>
                <c:pt idx="4">
                  <c:v>0.13473054000000001</c:v>
                </c:pt>
                <c:pt idx="5">
                  <c:v>5.8882240000000002E-2</c:v>
                </c:pt>
              </c:numCache>
            </c:numRef>
          </c:val>
          <c:extLst>
            <c:ext xmlns:c16="http://schemas.microsoft.com/office/drawing/2014/chart" uri="{C3380CC4-5D6E-409C-BE32-E72D297353CC}">
              <c16:uniqueId val="{00000000-CCD5-4C6C-A0C5-E3F9B204335E}"/>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Less than $100 </c:v>
                </c:pt>
                <c:pt idx="1">
                  <c:v>$100 to $250</c:v>
                </c:pt>
                <c:pt idx="2">
                  <c:v>$251 to $500</c:v>
                </c:pt>
                <c:pt idx="3">
                  <c:v>$501 to $750</c:v>
                </c:pt>
                <c:pt idx="4">
                  <c:v>$751 to $1,000</c:v>
                </c:pt>
                <c:pt idx="5">
                  <c:v>More than $1,000</c:v>
                </c:pt>
              </c:strCache>
            </c:strRef>
          </c:cat>
          <c:val>
            <c:numRef>
              <c:f>Sheet1!$C$2:$C$7</c:f>
              <c:numCache>
                <c:formatCode>0%</c:formatCode>
                <c:ptCount val="6"/>
                <c:pt idx="0">
                  <c:v>3.9801000000000003E-2</c:v>
                </c:pt>
                <c:pt idx="1">
                  <c:v>0.2358209</c:v>
                </c:pt>
                <c:pt idx="2">
                  <c:v>0.43880596999999999</c:v>
                </c:pt>
                <c:pt idx="3">
                  <c:v>0.1721393</c:v>
                </c:pt>
                <c:pt idx="4">
                  <c:v>6.8656720000000004E-2</c:v>
                </c:pt>
                <c:pt idx="5">
                  <c:v>4.4776120000000003E-2</c:v>
                </c:pt>
              </c:numCache>
            </c:numRef>
          </c:val>
          <c:extLst>
            <c:ext xmlns:c16="http://schemas.microsoft.com/office/drawing/2014/chart" uri="{C3380CC4-5D6E-409C-BE32-E72D297353CC}">
              <c16:uniqueId val="{00000001-CCD5-4C6C-A0C5-E3F9B204335E}"/>
            </c:ext>
          </c:extLst>
        </c:ser>
        <c:dLbls>
          <c:showLegendKey val="0"/>
          <c:showVal val="0"/>
          <c:showCatName val="0"/>
          <c:showSerName val="0"/>
          <c:showPercent val="0"/>
          <c:showBubbleSize val="0"/>
        </c:dLbls>
        <c:gapWidth val="219"/>
        <c:overlap val="-27"/>
        <c:axId val="723545736"/>
        <c:axId val="723563016"/>
      </c:barChart>
      <c:lineChart>
        <c:grouping val="standard"/>
        <c:varyColors val="0"/>
        <c:ser>
          <c:idx val="2"/>
          <c:order val="2"/>
          <c:tx>
            <c:strRef>
              <c:f>Sheet1!$D$1</c:f>
              <c:strCache>
                <c:ptCount val="1"/>
                <c:pt idx="0">
                  <c:v>All Repsondents</c:v>
                </c:pt>
              </c:strCache>
            </c:strRef>
          </c:tx>
          <c:spPr>
            <a:ln w="28575" cap="rnd">
              <a:solidFill>
                <a:schemeClr val="accent3"/>
              </a:solidFill>
              <a:prstDash val="dash"/>
              <a:round/>
            </a:ln>
            <a:effectLst/>
          </c:spPr>
          <c:marker>
            <c:symbol val="none"/>
          </c:marker>
          <c:cat>
            <c:strRef>
              <c:f>Sheet1!$A$2:$A$7</c:f>
              <c:strCache>
                <c:ptCount val="6"/>
                <c:pt idx="0">
                  <c:v>Less than $100 </c:v>
                </c:pt>
                <c:pt idx="1">
                  <c:v>$100 to $250</c:v>
                </c:pt>
                <c:pt idx="2">
                  <c:v>$251 to $500</c:v>
                </c:pt>
                <c:pt idx="3">
                  <c:v>$501 to $750</c:v>
                </c:pt>
                <c:pt idx="4">
                  <c:v>$751 to $1,000</c:v>
                </c:pt>
                <c:pt idx="5">
                  <c:v>More than $1,000</c:v>
                </c:pt>
              </c:strCache>
            </c:strRef>
          </c:cat>
          <c:val>
            <c:numRef>
              <c:f>Sheet1!$D$2:$D$7</c:f>
              <c:numCache>
                <c:formatCode>0%</c:formatCode>
                <c:ptCount val="6"/>
                <c:pt idx="0">
                  <c:v>3.3881420000000002E-2</c:v>
                </c:pt>
                <c:pt idx="1">
                  <c:v>0.20727454000000001</c:v>
                </c:pt>
                <c:pt idx="2">
                  <c:v>0.40956651999999999</c:v>
                </c:pt>
                <c:pt idx="3">
                  <c:v>0.19581465000000001</c:v>
                </c:pt>
                <c:pt idx="4">
                  <c:v>0.10164425000000001</c:v>
                </c:pt>
                <c:pt idx="5">
                  <c:v>5.1818629999999997E-2</c:v>
                </c:pt>
              </c:numCache>
            </c:numRef>
          </c:val>
          <c:smooth val="0"/>
          <c:extLst>
            <c:ext xmlns:c16="http://schemas.microsoft.com/office/drawing/2014/chart" uri="{C3380CC4-5D6E-409C-BE32-E72D297353CC}">
              <c16:uniqueId val="{00000002-CCD5-4C6C-A0C5-E3F9B204335E}"/>
            </c:ext>
          </c:extLst>
        </c:ser>
        <c:dLbls>
          <c:showLegendKey val="0"/>
          <c:showVal val="0"/>
          <c:showCatName val="0"/>
          <c:showSerName val="0"/>
          <c:showPercent val="0"/>
          <c:showBubbleSize val="0"/>
        </c:dLbls>
        <c:marker val="1"/>
        <c:smooth val="0"/>
        <c:axId val="723545736"/>
        <c:axId val="723563016"/>
      </c:lineChart>
      <c:catAx>
        <c:axId val="723545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3016"/>
        <c:crosses val="autoZero"/>
        <c:auto val="1"/>
        <c:lblAlgn val="ctr"/>
        <c:lblOffset val="100"/>
        <c:noMultiLvlLbl val="0"/>
      </c:catAx>
      <c:valAx>
        <c:axId val="723563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0.15069859999999999</c:v>
                </c:pt>
                <c:pt idx="1">
                  <c:v>0.31337324999999999</c:v>
                </c:pt>
                <c:pt idx="2">
                  <c:v>0.20758483</c:v>
                </c:pt>
                <c:pt idx="3">
                  <c:v>0.21656686999999999</c:v>
                </c:pt>
                <c:pt idx="4">
                  <c:v>7.5848300000000007E-2</c:v>
                </c:pt>
                <c:pt idx="5">
                  <c:v>3.5928139999999997E-2</c:v>
                </c:pt>
              </c:numCache>
            </c:numRef>
          </c:val>
          <c:extLst>
            <c:ext xmlns:c16="http://schemas.microsoft.com/office/drawing/2014/chart" uri="{C3380CC4-5D6E-409C-BE32-E72D297353CC}">
              <c16:uniqueId val="{00000000-212C-4656-AA1E-08EBB050B9C1}"/>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9.8507459999999991E-2</c:v>
                </c:pt>
                <c:pt idx="1">
                  <c:v>0.35522387999999999</c:v>
                </c:pt>
                <c:pt idx="2">
                  <c:v>0.2</c:v>
                </c:pt>
                <c:pt idx="3">
                  <c:v>0.25273632000000001</c:v>
                </c:pt>
                <c:pt idx="4">
                  <c:v>6.8656720000000004E-2</c:v>
                </c:pt>
                <c:pt idx="5">
                  <c:v>2.4875620000000001E-2</c:v>
                </c:pt>
              </c:numCache>
            </c:numRef>
          </c:val>
          <c:extLst>
            <c:ext xmlns:c16="http://schemas.microsoft.com/office/drawing/2014/chart" uri="{C3380CC4-5D6E-409C-BE32-E72D297353CC}">
              <c16:uniqueId val="{00000001-212C-4656-AA1E-08EBB050B9C1}"/>
            </c:ext>
          </c:extLst>
        </c:ser>
        <c:dLbls>
          <c:showLegendKey val="0"/>
          <c:showVal val="0"/>
          <c:showCatName val="0"/>
          <c:showSerName val="0"/>
          <c:showPercent val="0"/>
          <c:showBubbleSize val="0"/>
        </c:dLbls>
        <c:gapWidth val="219"/>
        <c:overlap val="-27"/>
        <c:axId val="723573456"/>
        <c:axId val="72357453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0.12456403000000001</c:v>
                </c:pt>
                <c:pt idx="1">
                  <c:v>0.33432984999999998</c:v>
                </c:pt>
                <c:pt idx="2">
                  <c:v>0.20378674999999999</c:v>
                </c:pt>
                <c:pt idx="3">
                  <c:v>0.23467862</c:v>
                </c:pt>
                <c:pt idx="4">
                  <c:v>7.2247140000000001E-2</c:v>
                </c:pt>
                <c:pt idx="5">
                  <c:v>3.039362E-2</c:v>
                </c:pt>
              </c:numCache>
            </c:numRef>
          </c:val>
          <c:smooth val="0"/>
          <c:extLst>
            <c:ext xmlns:c16="http://schemas.microsoft.com/office/drawing/2014/chart" uri="{C3380CC4-5D6E-409C-BE32-E72D297353CC}">
              <c16:uniqueId val="{00000002-212C-4656-AA1E-08EBB050B9C1}"/>
            </c:ext>
          </c:extLst>
        </c:ser>
        <c:dLbls>
          <c:showLegendKey val="0"/>
          <c:showVal val="0"/>
          <c:showCatName val="0"/>
          <c:showSerName val="0"/>
          <c:showPercent val="0"/>
          <c:showBubbleSize val="0"/>
        </c:dLbls>
        <c:marker val="1"/>
        <c:smooth val="0"/>
        <c:axId val="723573456"/>
        <c:axId val="723574536"/>
      </c:lineChart>
      <c:catAx>
        <c:axId val="72357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4536"/>
        <c:crosses val="autoZero"/>
        <c:auto val="1"/>
        <c:lblAlgn val="ctr"/>
        <c:lblOffset val="100"/>
        <c:noMultiLvlLbl val="0"/>
      </c:catAx>
      <c:valAx>
        <c:axId val="723574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0.08</c:v>
                </c:pt>
                <c:pt idx="1">
                  <c:v>0.31428571</c:v>
                </c:pt>
                <c:pt idx="2">
                  <c:v>0.22</c:v>
                </c:pt>
                <c:pt idx="3">
                  <c:v>0.24285714</c:v>
                </c:pt>
                <c:pt idx="4">
                  <c:v>9.1428569999999987E-2</c:v>
                </c:pt>
                <c:pt idx="5">
                  <c:v>5.142857E-2</c:v>
                </c:pt>
              </c:numCache>
            </c:numRef>
          </c:val>
          <c:extLst>
            <c:ext xmlns:c16="http://schemas.microsoft.com/office/drawing/2014/chart" uri="{C3380CC4-5D6E-409C-BE32-E72D297353CC}">
              <c16:uniqueId val="{00000000-8478-42A0-B973-1FC881E56D08}"/>
            </c:ext>
          </c:extLst>
        </c:ser>
        <c:ser>
          <c:idx val="1"/>
          <c:order val="1"/>
          <c:tx>
            <c:strRef>
              <c:f>Sheet1!$C$1</c:f>
              <c:strCache>
                <c:ptCount val="1"/>
                <c:pt idx="0">
                  <c:v>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0.16304347999999999</c:v>
                </c:pt>
                <c:pt idx="1">
                  <c:v>0.21376812000000001</c:v>
                </c:pt>
                <c:pt idx="2">
                  <c:v>0.28260869999999999</c:v>
                </c:pt>
                <c:pt idx="3">
                  <c:v>0.25</c:v>
                </c:pt>
                <c:pt idx="4">
                  <c:v>7.9710139999999999E-2</c:v>
                </c:pt>
                <c:pt idx="5">
                  <c:v>1.086957E-2</c:v>
                </c:pt>
              </c:numCache>
            </c:numRef>
          </c:val>
          <c:extLst>
            <c:ext xmlns:c16="http://schemas.microsoft.com/office/drawing/2014/chart" uri="{C3380CC4-5D6E-409C-BE32-E72D297353CC}">
              <c16:uniqueId val="{00000001-8478-42A0-B973-1FC881E56D08}"/>
            </c:ext>
          </c:extLst>
        </c:ser>
        <c:ser>
          <c:idx val="2"/>
          <c:order val="2"/>
          <c:tx>
            <c:strRef>
              <c:f>Sheet1!$D$1</c:f>
              <c:strCache>
                <c:ptCount val="1"/>
                <c:pt idx="0">
                  <c:v>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8.4541060000000001E-2</c:v>
                </c:pt>
                <c:pt idx="1">
                  <c:v>0.24637681</c:v>
                </c:pt>
                <c:pt idx="2">
                  <c:v>0.21497585</c:v>
                </c:pt>
                <c:pt idx="3">
                  <c:v>0.28502414999999998</c:v>
                </c:pt>
                <c:pt idx="4">
                  <c:v>0.12077295</c:v>
                </c:pt>
                <c:pt idx="5">
                  <c:v>4.8309179999999993E-2</c:v>
                </c:pt>
              </c:numCache>
            </c:numRef>
          </c:val>
          <c:extLst>
            <c:ext xmlns:c16="http://schemas.microsoft.com/office/drawing/2014/chart" uri="{C3380CC4-5D6E-409C-BE32-E72D297353CC}">
              <c16:uniqueId val="{00000002-8478-42A0-B973-1FC881E56D08}"/>
            </c:ext>
          </c:extLst>
        </c:ser>
        <c:ser>
          <c:idx val="3"/>
          <c:order val="3"/>
          <c:tx>
            <c:strRef>
              <c:f>Sheet1!$E$1</c:f>
              <c:strCache>
                <c:ptCount val="1"/>
                <c:pt idx="0">
                  <c:v>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0.11675127</c:v>
                </c:pt>
                <c:pt idx="1">
                  <c:v>0.17766497000000001</c:v>
                </c:pt>
                <c:pt idx="2">
                  <c:v>0.20558376</c:v>
                </c:pt>
                <c:pt idx="3">
                  <c:v>0.40101523</c:v>
                </c:pt>
                <c:pt idx="4">
                  <c:v>6.5989850000000003E-2</c:v>
                </c:pt>
                <c:pt idx="5">
                  <c:v>3.2994919999999997E-2</c:v>
                </c:pt>
              </c:numCache>
            </c:numRef>
          </c:val>
          <c:extLst>
            <c:ext xmlns:c16="http://schemas.microsoft.com/office/drawing/2014/chart" uri="{C3380CC4-5D6E-409C-BE32-E72D297353CC}">
              <c16:uniqueId val="{00000003-8478-42A0-B973-1FC881E56D08}"/>
            </c:ext>
          </c:extLst>
        </c:ser>
        <c:ser>
          <c:idx val="4"/>
          <c:order val="4"/>
          <c:tx>
            <c:strRef>
              <c:f>Sheet1!$F$1</c:f>
              <c:strCache>
                <c:ptCount val="1"/>
                <c:pt idx="0">
                  <c:v>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0.17063492</c:v>
                </c:pt>
                <c:pt idx="1">
                  <c:v>0.5515873</c:v>
                </c:pt>
                <c:pt idx="2">
                  <c:v>0.15079365</c:v>
                </c:pt>
                <c:pt idx="3">
                  <c:v>7.9365080000000005E-2</c:v>
                </c:pt>
                <c:pt idx="4">
                  <c:v>2.3809520000000001E-2</c:v>
                </c:pt>
                <c:pt idx="5">
                  <c:v>2.3809520000000001E-2</c:v>
                </c:pt>
              </c:numCache>
            </c:numRef>
          </c:val>
          <c:extLst>
            <c:ext xmlns:c16="http://schemas.microsoft.com/office/drawing/2014/chart" uri="{C3380CC4-5D6E-409C-BE32-E72D297353CC}">
              <c16:uniqueId val="{00000004-8478-42A0-B973-1FC881E56D08}"/>
            </c:ext>
          </c:extLst>
        </c:ser>
        <c:ser>
          <c:idx val="5"/>
          <c:order val="5"/>
          <c:tx>
            <c:strRef>
              <c:f>Sheet1!$G$1</c:f>
              <c:strCache>
                <c:ptCount val="1"/>
                <c:pt idx="0">
                  <c:v>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0.16403785000000001</c:v>
                </c:pt>
                <c:pt idx="1">
                  <c:v>0.59936909000000005</c:v>
                </c:pt>
                <c:pt idx="2">
                  <c:v>0.14195584</c:v>
                </c:pt>
                <c:pt idx="3">
                  <c:v>6.3091480000000005E-2</c:v>
                </c:pt>
                <c:pt idx="4">
                  <c:v>2.839117E-2</c:v>
                </c:pt>
                <c:pt idx="5">
                  <c:v>3.1545700000000002E-3</c:v>
                </c:pt>
              </c:numCache>
            </c:numRef>
          </c:val>
          <c:extLst>
            <c:ext xmlns:c16="http://schemas.microsoft.com/office/drawing/2014/chart" uri="{C3380CC4-5D6E-409C-BE32-E72D297353CC}">
              <c16:uniqueId val="{00000005-8478-42A0-B973-1FC881E56D08}"/>
            </c:ext>
          </c:extLst>
        </c:ser>
        <c:dLbls>
          <c:showLegendKey val="0"/>
          <c:showVal val="0"/>
          <c:showCatName val="0"/>
          <c:showSerName val="0"/>
          <c:showPercent val="0"/>
          <c:showBubbleSize val="0"/>
        </c:dLbls>
        <c:gapWidth val="219"/>
        <c:overlap val="-27"/>
        <c:axId val="723561576"/>
        <c:axId val="723564456"/>
      </c:barChart>
      <c:catAx>
        <c:axId val="723561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4456"/>
        <c:crosses val="autoZero"/>
        <c:auto val="1"/>
        <c:lblAlgn val="ctr"/>
        <c:lblOffset val="100"/>
        <c:noMultiLvlLbl val="0"/>
      </c:catAx>
      <c:valAx>
        <c:axId val="723564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1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0.10810810999999999</c:v>
                </c:pt>
                <c:pt idx="1">
                  <c:v>0.29729729999999999</c:v>
                </c:pt>
                <c:pt idx="2">
                  <c:v>0.20945945999999999</c:v>
                </c:pt>
                <c:pt idx="3">
                  <c:v>0.22297296999999999</c:v>
                </c:pt>
                <c:pt idx="4">
                  <c:v>0.10135135000000001</c:v>
                </c:pt>
                <c:pt idx="5">
                  <c:v>6.081081E-2</c:v>
                </c:pt>
              </c:numCache>
            </c:numRef>
          </c:val>
          <c:extLst>
            <c:ext xmlns:c16="http://schemas.microsoft.com/office/drawing/2014/chart" uri="{C3380CC4-5D6E-409C-BE32-E72D297353CC}">
              <c16:uniqueId val="{00000000-6A28-467C-B680-A5B98C5C08E3}"/>
            </c:ext>
          </c:extLst>
        </c:ser>
        <c:ser>
          <c:idx val="1"/>
          <c:order val="1"/>
          <c:tx>
            <c:strRef>
              <c:f>Sheet1!$C$1</c:f>
              <c:strCache>
                <c:ptCount val="1"/>
                <c:pt idx="0">
                  <c:v>US 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0.19428571</c:v>
                </c:pt>
                <c:pt idx="1">
                  <c:v>0.21714285999999999</c:v>
                </c:pt>
                <c:pt idx="2">
                  <c:v>0.29142857</c:v>
                </c:pt>
                <c:pt idx="3">
                  <c:v>0.23428571000000001</c:v>
                </c:pt>
                <c:pt idx="4">
                  <c:v>5.142857E-2</c:v>
                </c:pt>
                <c:pt idx="5">
                  <c:v>1.1428570000000001E-2</c:v>
                </c:pt>
              </c:numCache>
            </c:numRef>
          </c:val>
          <c:extLst>
            <c:ext xmlns:c16="http://schemas.microsoft.com/office/drawing/2014/chart" uri="{C3380CC4-5D6E-409C-BE32-E72D297353CC}">
              <c16:uniqueId val="{00000001-6A28-467C-B680-A5B98C5C08E3}"/>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8.8541670000000003E-2</c:v>
                </c:pt>
                <c:pt idx="1">
                  <c:v>0.26041667000000002</c:v>
                </c:pt>
                <c:pt idx="2">
                  <c:v>0.203125</c:v>
                </c:pt>
                <c:pt idx="3">
                  <c:v>0.25</c:v>
                </c:pt>
                <c:pt idx="4">
                  <c:v>0.140625</c:v>
                </c:pt>
                <c:pt idx="5">
                  <c:v>5.7291670000000003E-2</c:v>
                </c:pt>
              </c:numCache>
            </c:numRef>
          </c:val>
          <c:extLst>
            <c:ext xmlns:c16="http://schemas.microsoft.com/office/drawing/2014/chart" uri="{C3380CC4-5D6E-409C-BE32-E72D297353CC}">
              <c16:uniqueId val="{00000002-6A28-467C-B680-A5B98C5C08E3}"/>
            </c:ext>
          </c:extLst>
        </c:ser>
        <c:ser>
          <c:idx val="3"/>
          <c:order val="3"/>
          <c:tx>
            <c:strRef>
              <c:f>Sheet1!$E$1</c:f>
              <c:strCache>
                <c:ptCount val="1"/>
                <c:pt idx="0">
                  <c:v>US 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0.12380952000000001</c:v>
                </c:pt>
                <c:pt idx="1">
                  <c:v>0.15238094999999999</c:v>
                </c:pt>
                <c:pt idx="2">
                  <c:v>0.2047619</c:v>
                </c:pt>
                <c:pt idx="3">
                  <c:v>0.39047619</c:v>
                </c:pt>
                <c:pt idx="4">
                  <c:v>8.5714289999999999E-2</c:v>
                </c:pt>
                <c:pt idx="5">
                  <c:v>4.2857139999999988E-2</c:v>
                </c:pt>
              </c:numCache>
            </c:numRef>
          </c:val>
          <c:extLst>
            <c:ext xmlns:c16="http://schemas.microsoft.com/office/drawing/2014/chart" uri="{C3380CC4-5D6E-409C-BE32-E72D297353CC}">
              <c16:uniqueId val="{00000003-6A28-467C-B680-A5B98C5C08E3}"/>
            </c:ext>
          </c:extLst>
        </c:ser>
        <c:ser>
          <c:idx val="4"/>
          <c:order val="4"/>
          <c:tx>
            <c:strRef>
              <c:f>Sheet1!$F$1</c:f>
              <c:strCache>
                <c:ptCount val="1"/>
                <c:pt idx="0">
                  <c:v>US 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0.21917808</c:v>
                </c:pt>
                <c:pt idx="1">
                  <c:v>0.52739725999999998</c:v>
                </c:pt>
                <c:pt idx="2">
                  <c:v>0.14383562</c:v>
                </c:pt>
                <c:pt idx="3">
                  <c:v>5.4794519999999999E-2</c:v>
                </c:pt>
                <c:pt idx="4">
                  <c:v>2.739726E-2</c:v>
                </c:pt>
                <c:pt idx="5">
                  <c:v>2.739726E-2</c:v>
                </c:pt>
              </c:numCache>
            </c:numRef>
          </c:val>
          <c:extLst>
            <c:ext xmlns:c16="http://schemas.microsoft.com/office/drawing/2014/chart" uri="{C3380CC4-5D6E-409C-BE32-E72D297353CC}">
              <c16:uniqueId val="{00000004-6A28-467C-B680-A5B98C5C08E3}"/>
            </c:ext>
          </c:extLst>
        </c:ser>
        <c:ser>
          <c:idx val="5"/>
          <c:order val="5"/>
          <c:tx>
            <c:strRef>
              <c:f>Sheet1!$G$1</c:f>
              <c:strCache>
                <c:ptCount val="1"/>
                <c:pt idx="0">
                  <c:v>US 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0.1953125</c:v>
                </c:pt>
                <c:pt idx="1">
                  <c:v>0.5625</c:v>
                </c:pt>
                <c:pt idx="2">
                  <c:v>0.171875</c:v>
                </c:pt>
                <c:pt idx="3">
                  <c:v>3.90625E-2</c:v>
                </c:pt>
                <c:pt idx="4">
                  <c:v>2.34375E-2</c:v>
                </c:pt>
                <c:pt idx="5">
                  <c:v>7.8125E-3</c:v>
                </c:pt>
              </c:numCache>
            </c:numRef>
          </c:val>
          <c:extLst>
            <c:ext xmlns:c16="http://schemas.microsoft.com/office/drawing/2014/chart" uri="{C3380CC4-5D6E-409C-BE32-E72D297353CC}">
              <c16:uniqueId val="{00000005-6A28-467C-B680-A5B98C5C08E3}"/>
            </c:ext>
          </c:extLst>
        </c:ser>
        <c:dLbls>
          <c:showLegendKey val="0"/>
          <c:showVal val="0"/>
          <c:showCatName val="0"/>
          <c:showSerName val="0"/>
          <c:showPercent val="0"/>
          <c:showBubbleSize val="0"/>
        </c:dLbls>
        <c:gapWidth val="219"/>
        <c:overlap val="-27"/>
        <c:axId val="723570576"/>
        <c:axId val="689973400"/>
      </c:barChart>
      <c:catAx>
        <c:axId val="72357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73400"/>
        <c:crosses val="autoZero"/>
        <c:auto val="1"/>
        <c:lblAlgn val="ctr"/>
        <c:lblOffset val="100"/>
        <c:noMultiLvlLbl val="0"/>
      </c:catAx>
      <c:valAx>
        <c:axId val="68997340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5.9405939999999997E-2</c:v>
                </c:pt>
                <c:pt idx="1">
                  <c:v>0.32673267</c:v>
                </c:pt>
                <c:pt idx="2">
                  <c:v>0.22772276999999999</c:v>
                </c:pt>
                <c:pt idx="3">
                  <c:v>0.25742574000000001</c:v>
                </c:pt>
                <c:pt idx="4">
                  <c:v>8.4158419999999998E-2</c:v>
                </c:pt>
                <c:pt idx="5">
                  <c:v>4.4554459999999997E-2</c:v>
                </c:pt>
              </c:numCache>
            </c:numRef>
          </c:val>
          <c:extLst>
            <c:ext xmlns:c16="http://schemas.microsoft.com/office/drawing/2014/chart" uri="{C3380CC4-5D6E-409C-BE32-E72D297353CC}">
              <c16:uniqueId val="{00000000-615F-46A4-A7C1-50F0D4042522}"/>
            </c:ext>
          </c:extLst>
        </c:ser>
        <c:ser>
          <c:idx val="1"/>
          <c:order val="1"/>
          <c:tx>
            <c:strRef>
              <c:f>Sheet1!$C$1</c:f>
              <c:strCache>
                <c:ptCount val="1"/>
                <c:pt idx="0">
                  <c:v>UK 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0.10891089</c:v>
                </c:pt>
                <c:pt idx="1">
                  <c:v>0.20792078999999999</c:v>
                </c:pt>
                <c:pt idx="2">
                  <c:v>0.26732673000000001</c:v>
                </c:pt>
                <c:pt idx="3">
                  <c:v>0.27722772000000001</c:v>
                </c:pt>
                <c:pt idx="4">
                  <c:v>0.12871287000000001</c:v>
                </c:pt>
                <c:pt idx="5">
                  <c:v>9.9009900000000001E-3</c:v>
                </c:pt>
              </c:numCache>
            </c:numRef>
          </c:val>
          <c:extLst>
            <c:ext xmlns:c16="http://schemas.microsoft.com/office/drawing/2014/chart" uri="{C3380CC4-5D6E-409C-BE32-E72D297353CC}">
              <c16:uniqueId val="{00000001-615F-46A4-A7C1-50F0D4042522}"/>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8.108108E-2</c:v>
                </c:pt>
                <c:pt idx="1">
                  <c:v>0.23423422999999999</c:v>
                </c:pt>
                <c:pt idx="2">
                  <c:v>0.22522523</c:v>
                </c:pt>
                <c:pt idx="3">
                  <c:v>0.31531532000000001</c:v>
                </c:pt>
                <c:pt idx="4">
                  <c:v>0.1036036</c:v>
                </c:pt>
                <c:pt idx="5">
                  <c:v>4.054054E-2</c:v>
                </c:pt>
              </c:numCache>
            </c:numRef>
          </c:val>
          <c:extLst>
            <c:ext xmlns:c16="http://schemas.microsoft.com/office/drawing/2014/chart" uri="{C3380CC4-5D6E-409C-BE32-E72D297353CC}">
              <c16:uniqueId val="{00000002-615F-46A4-A7C1-50F0D4042522}"/>
            </c:ext>
          </c:extLst>
        </c:ser>
        <c:ser>
          <c:idx val="3"/>
          <c:order val="3"/>
          <c:tx>
            <c:strRef>
              <c:f>Sheet1!$E$1</c:f>
              <c:strCache>
                <c:ptCount val="1"/>
                <c:pt idx="0">
                  <c:v>UK 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0.10869565</c:v>
                </c:pt>
                <c:pt idx="1">
                  <c:v>0.20652174000000001</c:v>
                </c:pt>
                <c:pt idx="2">
                  <c:v>0.20652174000000001</c:v>
                </c:pt>
                <c:pt idx="3">
                  <c:v>0.41304348000000002</c:v>
                </c:pt>
                <c:pt idx="4">
                  <c:v>4.3478259999999998E-2</c:v>
                </c:pt>
                <c:pt idx="5">
                  <c:v>2.1739129999999999E-2</c:v>
                </c:pt>
              </c:numCache>
            </c:numRef>
          </c:val>
          <c:extLst>
            <c:ext xmlns:c16="http://schemas.microsoft.com/office/drawing/2014/chart" uri="{C3380CC4-5D6E-409C-BE32-E72D297353CC}">
              <c16:uniqueId val="{00000003-615F-46A4-A7C1-50F0D4042522}"/>
            </c:ext>
          </c:extLst>
        </c:ser>
        <c:ser>
          <c:idx val="4"/>
          <c:order val="4"/>
          <c:tx>
            <c:strRef>
              <c:f>Sheet1!$F$1</c:f>
              <c:strCache>
                <c:ptCount val="1"/>
                <c:pt idx="0">
                  <c:v>UK 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0.10377358</c:v>
                </c:pt>
                <c:pt idx="1">
                  <c:v>0.58490565999999999</c:v>
                </c:pt>
                <c:pt idx="2">
                  <c:v>0.16037736</c:v>
                </c:pt>
                <c:pt idx="3">
                  <c:v>0.11320755</c:v>
                </c:pt>
                <c:pt idx="4">
                  <c:v>1.886792E-2</c:v>
                </c:pt>
                <c:pt idx="5">
                  <c:v>1.886792E-2</c:v>
                </c:pt>
              </c:numCache>
            </c:numRef>
          </c:val>
          <c:extLst>
            <c:ext xmlns:c16="http://schemas.microsoft.com/office/drawing/2014/chart" uri="{C3380CC4-5D6E-409C-BE32-E72D297353CC}">
              <c16:uniqueId val="{00000004-615F-46A4-A7C1-50F0D4042522}"/>
            </c:ext>
          </c:extLst>
        </c:ser>
        <c:ser>
          <c:idx val="5"/>
          <c:order val="5"/>
          <c:tx>
            <c:strRef>
              <c:f>Sheet1!$G$1</c:f>
              <c:strCache>
                <c:ptCount val="1"/>
                <c:pt idx="0">
                  <c:v>UK 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0.14285713999999999</c:v>
                </c:pt>
                <c:pt idx="1">
                  <c:v>0.62433861999999996</c:v>
                </c:pt>
                <c:pt idx="2">
                  <c:v>0.12169312</c:v>
                </c:pt>
                <c:pt idx="3">
                  <c:v>7.9365080000000005E-2</c:v>
                </c:pt>
                <c:pt idx="4">
                  <c:v>3.1746030000000001E-2</c:v>
                </c:pt>
                <c:pt idx="5">
                  <c:v>0</c:v>
                </c:pt>
              </c:numCache>
            </c:numRef>
          </c:val>
          <c:extLst>
            <c:ext xmlns:c16="http://schemas.microsoft.com/office/drawing/2014/chart" uri="{C3380CC4-5D6E-409C-BE32-E72D297353CC}">
              <c16:uniqueId val="{00000005-615F-46A4-A7C1-50F0D4042522}"/>
            </c:ext>
          </c:extLst>
        </c:ser>
        <c:dLbls>
          <c:showLegendKey val="0"/>
          <c:showVal val="0"/>
          <c:showCatName val="0"/>
          <c:showSerName val="0"/>
          <c:showPercent val="0"/>
          <c:showBubbleSize val="0"/>
        </c:dLbls>
        <c:gapWidth val="219"/>
        <c:overlap val="-27"/>
        <c:axId val="723545376"/>
        <c:axId val="723547536"/>
      </c:barChart>
      <c:catAx>
        <c:axId val="72354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7536"/>
        <c:crosses val="autoZero"/>
        <c:auto val="1"/>
        <c:lblAlgn val="ctr"/>
        <c:lblOffset val="100"/>
        <c:noMultiLvlLbl val="0"/>
      </c:catAx>
      <c:valAx>
        <c:axId val="723547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Under 10%</c:v>
                </c:pt>
                <c:pt idx="1">
                  <c:v>10 to 25%</c:v>
                </c:pt>
                <c:pt idx="2">
                  <c:v>26 to 50%</c:v>
                </c:pt>
                <c:pt idx="3">
                  <c:v>51 to 75%</c:v>
                </c:pt>
                <c:pt idx="4">
                  <c:v>More than 75%</c:v>
                </c:pt>
              </c:strCache>
            </c:strRef>
          </c:cat>
          <c:val>
            <c:numRef>
              <c:f>Sheet1!$B$2:$B$6</c:f>
              <c:numCache>
                <c:formatCode>0%</c:formatCode>
                <c:ptCount val="5"/>
                <c:pt idx="0">
                  <c:v>0.20259480999999999</c:v>
                </c:pt>
                <c:pt idx="1">
                  <c:v>0.41417166</c:v>
                </c:pt>
                <c:pt idx="2">
                  <c:v>0.25848303</c:v>
                </c:pt>
                <c:pt idx="3">
                  <c:v>8.4830340000000004E-2</c:v>
                </c:pt>
                <c:pt idx="4">
                  <c:v>3.9920160000000003E-2</c:v>
                </c:pt>
              </c:numCache>
            </c:numRef>
          </c:val>
          <c:extLst>
            <c:ext xmlns:c16="http://schemas.microsoft.com/office/drawing/2014/chart" uri="{C3380CC4-5D6E-409C-BE32-E72D297353CC}">
              <c16:uniqueId val="{00000000-E785-4A94-AEAC-C03A420F8E1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Under 10%</c:v>
                </c:pt>
                <c:pt idx="1">
                  <c:v>10 to 25%</c:v>
                </c:pt>
                <c:pt idx="2">
                  <c:v>26 to 50%</c:v>
                </c:pt>
                <c:pt idx="3">
                  <c:v>51 to 75%</c:v>
                </c:pt>
                <c:pt idx="4">
                  <c:v>More than 75%</c:v>
                </c:pt>
              </c:strCache>
            </c:strRef>
          </c:cat>
          <c:val>
            <c:numRef>
              <c:f>Sheet1!$C$2:$C$6</c:f>
              <c:numCache>
                <c:formatCode>0%</c:formatCode>
                <c:ptCount val="5"/>
                <c:pt idx="0">
                  <c:v>0.35024875999999999</c:v>
                </c:pt>
                <c:pt idx="1">
                  <c:v>0.42686566999999997</c:v>
                </c:pt>
                <c:pt idx="2">
                  <c:v>0.16119402999999999</c:v>
                </c:pt>
                <c:pt idx="3">
                  <c:v>5.0746270000000003E-2</c:v>
                </c:pt>
                <c:pt idx="4">
                  <c:v>1.094527E-2</c:v>
                </c:pt>
              </c:numCache>
            </c:numRef>
          </c:val>
          <c:extLst>
            <c:ext xmlns:c16="http://schemas.microsoft.com/office/drawing/2014/chart" uri="{C3380CC4-5D6E-409C-BE32-E72D297353CC}">
              <c16:uniqueId val="{00000001-E785-4A94-AEAC-C03A420F8E19}"/>
            </c:ext>
          </c:extLst>
        </c:ser>
        <c:dLbls>
          <c:showLegendKey val="0"/>
          <c:showVal val="0"/>
          <c:showCatName val="0"/>
          <c:showSerName val="0"/>
          <c:showPercent val="0"/>
          <c:showBubbleSize val="0"/>
        </c:dLbls>
        <c:gapWidth val="219"/>
        <c:overlap val="-27"/>
        <c:axId val="689965840"/>
        <c:axId val="68996296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Under 10%</c:v>
                </c:pt>
                <c:pt idx="1">
                  <c:v>10 to 25%</c:v>
                </c:pt>
                <c:pt idx="2">
                  <c:v>26 to 50%</c:v>
                </c:pt>
                <c:pt idx="3">
                  <c:v>51 to 75%</c:v>
                </c:pt>
                <c:pt idx="4">
                  <c:v>More than 75%</c:v>
                </c:pt>
              </c:strCache>
            </c:strRef>
          </c:cat>
          <c:val>
            <c:numRef>
              <c:f>Sheet1!$D$2:$D$6</c:f>
              <c:numCache>
                <c:formatCode>0%</c:formatCode>
                <c:ptCount val="5"/>
                <c:pt idx="0">
                  <c:v>0.27653213999999998</c:v>
                </c:pt>
                <c:pt idx="1">
                  <c:v>0.42052814999999999</c:v>
                </c:pt>
                <c:pt idx="2">
                  <c:v>0.20976581999999999</c:v>
                </c:pt>
                <c:pt idx="3">
                  <c:v>6.7762829999999996E-2</c:v>
                </c:pt>
                <c:pt idx="4">
                  <c:v>2.5411059999999999E-2</c:v>
                </c:pt>
              </c:numCache>
            </c:numRef>
          </c:val>
          <c:smooth val="0"/>
          <c:extLst>
            <c:ext xmlns:c16="http://schemas.microsoft.com/office/drawing/2014/chart" uri="{C3380CC4-5D6E-409C-BE32-E72D297353CC}">
              <c16:uniqueId val="{00000002-E785-4A94-AEAC-C03A420F8E19}"/>
            </c:ext>
          </c:extLst>
        </c:ser>
        <c:dLbls>
          <c:showLegendKey val="0"/>
          <c:showVal val="0"/>
          <c:showCatName val="0"/>
          <c:showSerName val="0"/>
          <c:showPercent val="0"/>
          <c:showBubbleSize val="0"/>
        </c:dLbls>
        <c:marker val="1"/>
        <c:smooth val="0"/>
        <c:axId val="689965840"/>
        <c:axId val="689962960"/>
      </c:lineChart>
      <c:catAx>
        <c:axId val="68996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62960"/>
        <c:crosses val="autoZero"/>
        <c:auto val="1"/>
        <c:lblAlgn val="ctr"/>
        <c:lblOffset val="100"/>
        <c:noMultiLvlLbl val="0"/>
      </c:catAx>
      <c:valAx>
        <c:axId val="689962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6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Grocery store </c:v>
                </c:pt>
                <c:pt idx="1">
                  <c:v>Mass market retailer </c:v>
                </c:pt>
                <c:pt idx="2">
                  <c:v>Natural health/food store</c:v>
                </c:pt>
                <c:pt idx="3">
                  <c:v>Online</c:v>
                </c:pt>
                <c:pt idx="4">
                  <c:v>Club store</c:v>
                </c:pt>
                <c:pt idx="5">
                  <c:v>Farmer's market</c:v>
                </c:pt>
                <c:pt idx="6">
                  <c:v>Community Supported Agriculture (CSA)/farm standd</c:v>
                </c:pt>
              </c:strCache>
            </c:strRef>
          </c:cat>
          <c:val>
            <c:numRef>
              <c:f>Sheet1!$B$2:$B$8</c:f>
              <c:numCache>
                <c:formatCode>0%</c:formatCode>
                <c:ptCount val="7"/>
                <c:pt idx="0">
                  <c:v>0.47804391000000002</c:v>
                </c:pt>
                <c:pt idx="1">
                  <c:v>0.28343312999999998</c:v>
                </c:pt>
                <c:pt idx="2">
                  <c:v>8.5828340000000003E-2</c:v>
                </c:pt>
                <c:pt idx="3">
                  <c:v>6.9860279999999997E-2</c:v>
                </c:pt>
                <c:pt idx="4">
                  <c:v>4.3912180000000002E-2</c:v>
                </c:pt>
                <c:pt idx="5">
                  <c:v>2.9940120000000001E-2</c:v>
                </c:pt>
                <c:pt idx="6">
                  <c:v>8.9820400000000002E-3</c:v>
                </c:pt>
              </c:numCache>
            </c:numRef>
          </c:val>
          <c:extLst>
            <c:ext xmlns:c16="http://schemas.microsoft.com/office/drawing/2014/chart" uri="{C3380CC4-5D6E-409C-BE32-E72D297353CC}">
              <c16:uniqueId val="{00000000-59E4-4AE3-953C-361EE5B0321A}"/>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Grocery store </c:v>
                </c:pt>
                <c:pt idx="1">
                  <c:v>Mass market retailer </c:v>
                </c:pt>
                <c:pt idx="2">
                  <c:v>Natural health/food store</c:v>
                </c:pt>
                <c:pt idx="3">
                  <c:v>Online</c:v>
                </c:pt>
                <c:pt idx="4">
                  <c:v>Club store</c:v>
                </c:pt>
                <c:pt idx="5">
                  <c:v>Farmer's market</c:v>
                </c:pt>
                <c:pt idx="6">
                  <c:v>Community Supported Agriculture (CSA)/farm standd</c:v>
                </c:pt>
              </c:strCache>
            </c:strRef>
          </c:cat>
          <c:val>
            <c:numRef>
              <c:f>Sheet1!$C$2:$C$8</c:f>
              <c:numCache>
                <c:formatCode>0%</c:formatCode>
                <c:ptCount val="7"/>
                <c:pt idx="0">
                  <c:v>0.61592039999999992</c:v>
                </c:pt>
                <c:pt idx="1">
                  <c:v>0.12039801</c:v>
                </c:pt>
                <c:pt idx="2">
                  <c:v>8.8557210000000011E-2</c:v>
                </c:pt>
                <c:pt idx="3">
                  <c:v>0.13631841</c:v>
                </c:pt>
                <c:pt idx="4">
                  <c:v>7.9601999999999989E-3</c:v>
                </c:pt>
                <c:pt idx="5">
                  <c:v>2.0895520000000001E-2</c:v>
                </c:pt>
                <c:pt idx="6">
                  <c:v>9.9502500000000008E-3</c:v>
                </c:pt>
              </c:numCache>
            </c:numRef>
          </c:val>
          <c:extLst>
            <c:ext xmlns:c16="http://schemas.microsoft.com/office/drawing/2014/chart" uri="{C3380CC4-5D6E-409C-BE32-E72D297353CC}">
              <c16:uniqueId val="{00000001-59E4-4AE3-953C-361EE5B0321A}"/>
            </c:ext>
          </c:extLst>
        </c:ser>
        <c:dLbls>
          <c:showLegendKey val="0"/>
          <c:showVal val="0"/>
          <c:showCatName val="0"/>
          <c:showSerName val="0"/>
          <c:showPercent val="0"/>
          <c:showBubbleSize val="0"/>
        </c:dLbls>
        <c:gapWidth val="219"/>
        <c:overlap val="-27"/>
        <c:axId val="686827264"/>
        <c:axId val="68682762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Sheet1!$A$2:$A$8</c:f>
              <c:strCache>
                <c:ptCount val="7"/>
                <c:pt idx="0">
                  <c:v>Grocery store </c:v>
                </c:pt>
                <c:pt idx="1">
                  <c:v>Mass market retailer </c:v>
                </c:pt>
                <c:pt idx="2">
                  <c:v>Natural health/food store</c:v>
                </c:pt>
                <c:pt idx="3">
                  <c:v>Online</c:v>
                </c:pt>
                <c:pt idx="4">
                  <c:v>Club store</c:v>
                </c:pt>
                <c:pt idx="5">
                  <c:v>Farmer's market</c:v>
                </c:pt>
                <c:pt idx="6">
                  <c:v>Community Supported Agriculture (CSA)/farm standd</c:v>
                </c:pt>
              </c:strCache>
            </c:strRef>
          </c:cat>
          <c:val>
            <c:numRef>
              <c:f>Sheet1!$D$2:$D$8</c:f>
              <c:numCache>
                <c:formatCode>0%</c:formatCode>
                <c:ptCount val="7"/>
                <c:pt idx="0">
                  <c:v>0.54708520000000005</c:v>
                </c:pt>
                <c:pt idx="1">
                  <c:v>0.20179372000000001</c:v>
                </c:pt>
                <c:pt idx="2">
                  <c:v>8.7194819999999992E-2</c:v>
                </c:pt>
                <c:pt idx="3">
                  <c:v>0.10313901</c:v>
                </c:pt>
                <c:pt idx="4">
                  <c:v>2.590932E-2</c:v>
                </c:pt>
                <c:pt idx="5">
                  <c:v>2.5411059999999999E-2</c:v>
                </c:pt>
                <c:pt idx="6">
                  <c:v>9.4668699999999988E-3</c:v>
                </c:pt>
              </c:numCache>
            </c:numRef>
          </c:val>
          <c:smooth val="0"/>
          <c:extLst>
            <c:ext xmlns:c16="http://schemas.microsoft.com/office/drawing/2014/chart" uri="{C3380CC4-5D6E-409C-BE32-E72D297353CC}">
              <c16:uniqueId val="{00000002-59E4-4AE3-953C-361EE5B0321A}"/>
            </c:ext>
          </c:extLst>
        </c:ser>
        <c:dLbls>
          <c:showLegendKey val="0"/>
          <c:showVal val="0"/>
          <c:showCatName val="0"/>
          <c:showSerName val="0"/>
          <c:showPercent val="0"/>
          <c:showBubbleSize val="0"/>
        </c:dLbls>
        <c:marker val="1"/>
        <c:smooth val="0"/>
        <c:axId val="686827264"/>
        <c:axId val="686827624"/>
      </c:lineChart>
      <c:catAx>
        <c:axId val="68682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6827624"/>
        <c:crosses val="autoZero"/>
        <c:auto val="1"/>
        <c:lblAlgn val="ctr"/>
        <c:lblOffset val="100"/>
        <c:noMultiLvlLbl val="0"/>
      </c:catAx>
      <c:valAx>
        <c:axId val="686827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682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a:t>Over the counter medication </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0.36227545</c:v>
                </c:pt>
                <c:pt idx="1">
                  <c:v>0.47504990000000002</c:v>
                </c:pt>
                <c:pt idx="2">
                  <c:v>0.16267465</c:v>
                </c:pt>
              </c:numCache>
            </c:numRef>
          </c:val>
          <c:extLst>
            <c:ext xmlns:c16="http://schemas.microsoft.com/office/drawing/2014/chart" uri="{C3380CC4-5D6E-409C-BE32-E72D297353CC}">
              <c16:uniqueId val="{00000000-84FB-4130-AC2B-7764BACD197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0.32636816000000002</c:v>
                </c:pt>
                <c:pt idx="1">
                  <c:v>0.49154228999999999</c:v>
                </c:pt>
                <c:pt idx="2">
                  <c:v>0.18208954999999999</c:v>
                </c:pt>
              </c:numCache>
            </c:numRef>
          </c:val>
          <c:extLst>
            <c:ext xmlns:c16="http://schemas.microsoft.com/office/drawing/2014/chart" uri="{C3380CC4-5D6E-409C-BE32-E72D297353CC}">
              <c16:uniqueId val="{00000001-84FB-4130-AC2B-7764BACD197C}"/>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0.34429496999999998</c:v>
                </c:pt>
                <c:pt idx="1">
                  <c:v>0.48330842000000002</c:v>
                </c:pt>
                <c:pt idx="2">
                  <c:v>0.17239661000000001</c:v>
                </c:pt>
              </c:numCache>
            </c:numRef>
          </c:val>
          <c:smooth val="0"/>
          <c:extLst>
            <c:ext xmlns:c16="http://schemas.microsoft.com/office/drawing/2014/chart" uri="{C3380CC4-5D6E-409C-BE32-E72D297353CC}">
              <c16:uniqueId val="{00000002-84FB-4130-AC2B-7764BACD197C}"/>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Gym Membership</a:t>
            </a:r>
            <a:r>
              <a:rPr lang="en-US" sz="900" b="0" i="0" u="none" strike="noStrike" baseline="0"/>
              <a:t> </a:t>
            </a:r>
            <a:endParaRPr lang="en-US" sz="9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0.21556886</c:v>
                </c:pt>
                <c:pt idx="1">
                  <c:v>0.28542914000000003</c:v>
                </c:pt>
                <c:pt idx="2">
                  <c:v>0.499002</c:v>
                </c:pt>
              </c:numCache>
            </c:numRef>
          </c:val>
          <c:extLst>
            <c:ext xmlns:c16="http://schemas.microsoft.com/office/drawing/2014/chart" uri="{C3380CC4-5D6E-409C-BE32-E72D297353CC}">
              <c16:uniqueId val="{00000000-E561-4D99-8B0D-0F6F2F57D92B}"/>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0.1960199</c:v>
                </c:pt>
                <c:pt idx="1">
                  <c:v>0.26567163999999999</c:v>
                </c:pt>
                <c:pt idx="2">
                  <c:v>0.53830845999999999</c:v>
                </c:pt>
              </c:numCache>
            </c:numRef>
          </c:val>
          <c:extLst>
            <c:ext xmlns:c16="http://schemas.microsoft.com/office/drawing/2014/chart" uri="{C3380CC4-5D6E-409C-BE32-E72D297353CC}">
              <c16:uniqueId val="{00000001-E561-4D99-8B0D-0F6F2F57D92B}"/>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0.20577977</c:v>
                </c:pt>
                <c:pt idx="1">
                  <c:v>0.27553562999999998</c:v>
                </c:pt>
                <c:pt idx="2">
                  <c:v>0.51868459999999994</c:v>
                </c:pt>
              </c:numCache>
            </c:numRef>
          </c:val>
          <c:smooth val="0"/>
          <c:extLst>
            <c:ext xmlns:c16="http://schemas.microsoft.com/office/drawing/2014/chart" uri="{C3380CC4-5D6E-409C-BE32-E72D297353CC}">
              <c16:uniqueId val="{00000002-E561-4D99-8B0D-0F6F2F57D92B}"/>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Core vitamin and mineral supplements</a:t>
            </a:r>
            <a:r>
              <a:rPr lang="en-US" sz="9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0.41017964000000001</c:v>
                </c:pt>
                <c:pt idx="1">
                  <c:v>0.42015967999999998</c:v>
                </c:pt>
                <c:pt idx="2">
                  <c:v>0.16966068000000001</c:v>
                </c:pt>
              </c:numCache>
            </c:numRef>
          </c:val>
          <c:extLst>
            <c:ext xmlns:c16="http://schemas.microsoft.com/office/drawing/2014/chart" uri="{C3380CC4-5D6E-409C-BE32-E72D297353CC}">
              <c16:uniqueId val="{00000000-EE0A-4DCD-8E04-467C48B0DB16}"/>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0.36815920000000002</c:v>
                </c:pt>
                <c:pt idx="1">
                  <c:v>0.41094526999999997</c:v>
                </c:pt>
                <c:pt idx="2">
                  <c:v>0.22089552000000001</c:v>
                </c:pt>
              </c:numCache>
            </c:numRef>
          </c:val>
          <c:extLst>
            <c:ext xmlns:c16="http://schemas.microsoft.com/office/drawing/2014/chart" uri="{C3380CC4-5D6E-409C-BE32-E72D297353CC}">
              <c16:uniqueId val="{00000001-EE0A-4DCD-8E04-467C48B0DB16}"/>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0.38913801999999997</c:v>
                </c:pt>
                <c:pt idx="1">
                  <c:v>0.41554559000000002</c:v>
                </c:pt>
                <c:pt idx="2">
                  <c:v>0.19531639000000001</c:v>
                </c:pt>
              </c:numCache>
            </c:numRef>
          </c:val>
          <c:smooth val="0"/>
          <c:extLst>
            <c:ext xmlns:c16="http://schemas.microsoft.com/office/drawing/2014/chart" uri="{C3380CC4-5D6E-409C-BE32-E72D297353CC}">
              <c16:uniqueId val="{00000002-EE0A-4DCD-8E04-467C48B0DB16}"/>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Specialty supplements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0.29441117999999999</c:v>
                </c:pt>
                <c:pt idx="1">
                  <c:v>0.44011976000000003</c:v>
                </c:pt>
                <c:pt idx="2">
                  <c:v>0.26546905999999998</c:v>
                </c:pt>
              </c:numCache>
            </c:numRef>
          </c:val>
          <c:extLst>
            <c:ext xmlns:c16="http://schemas.microsoft.com/office/drawing/2014/chart" uri="{C3380CC4-5D6E-409C-BE32-E72D297353CC}">
              <c16:uniqueId val="{00000000-C488-4508-9FE2-BB3607F6F347}"/>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0.28059700999999998</c:v>
                </c:pt>
                <c:pt idx="1">
                  <c:v>0.38606964999999999</c:v>
                </c:pt>
                <c:pt idx="2">
                  <c:v>0.33333332999999998</c:v>
                </c:pt>
              </c:numCache>
            </c:numRef>
          </c:val>
          <c:extLst>
            <c:ext xmlns:c16="http://schemas.microsoft.com/office/drawing/2014/chart" uri="{C3380CC4-5D6E-409C-BE32-E72D297353CC}">
              <c16:uniqueId val="{00000001-C488-4508-9FE2-BB3607F6F347}"/>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0.28749376999999998</c:v>
                </c:pt>
                <c:pt idx="1">
                  <c:v>0.41305430999999998</c:v>
                </c:pt>
                <c:pt idx="2">
                  <c:v>0.29945191999999998</c:v>
                </c:pt>
              </c:numCache>
            </c:numRef>
          </c:val>
          <c:smooth val="0"/>
          <c:extLst>
            <c:ext xmlns:c16="http://schemas.microsoft.com/office/drawing/2014/chart" uri="{C3380CC4-5D6E-409C-BE32-E72D297353CC}">
              <c16:uniqueId val="{00000002-C488-4508-9FE2-BB3607F6F347}"/>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18-34</c:v>
                </c:pt>
              </c:strCache>
            </c:strRef>
          </c:tx>
          <c:dPt>
            <c:idx val="0"/>
            <c:bubble3D val="0"/>
            <c:spPr>
              <a:solidFill>
                <a:schemeClr val="accent1"/>
              </a:solidFill>
              <a:ln>
                <a:noFill/>
              </a:ln>
              <a:effectLst/>
            </c:spPr>
            <c:extLst>
              <c:ext xmlns:c16="http://schemas.microsoft.com/office/drawing/2014/chart" uri="{C3380CC4-5D6E-409C-BE32-E72D297353CC}">
                <c16:uniqueId val="{00000001-7983-4BAC-B7FC-71344D7F428E}"/>
              </c:ext>
            </c:extLst>
          </c:dPt>
          <c:dPt>
            <c:idx val="1"/>
            <c:bubble3D val="0"/>
            <c:spPr>
              <a:solidFill>
                <a:schemeClr val="accent2"/>
              </a:solidFill>
              <a:ln>
                <a:noFill/>
              </a:ln>
              <a:effectLst/>
            </c:spPr>
            <c:extLst>
              <c:ext xmlns:c16="http://schemas.microsoft.com/office/drawing/2014/chart" uri="{C3380CC4-5D6E-409C-BE32-E72D297353CC}">
                <c16:uniqueId val="{00000003-7983-4BAC-B7FC-71344D7F428E}"/>
              </c:ext>
            </c:extLst>
          </c:dPt>
          <c:dPt>
            <c:idx val="2"/>
            <c:bubble3D val="0"/>
            <c:spPr>
              <a:solidFill>
                <a:schemeClr val="accent3"/>
              </a:solidFill>
              <a:ln>
                <a:noFill/>
              </a:ln>
              <a:effectLst/>
            </c:spPr>
            <c:extLst>
              <c:ext xmlns:c16="http://schemas.microsoft.com/office/drawing/2014/chart" uri="{C3380CC4-5D6E-409C-BE32-E72D297353CC}">
                <c16:uniqueId val="{00000005-7983-4BAC-B7FC-71344D7F428E}"/>
              </c:ext>
            </c:extLst>
          </c:dPt>
          <c:dPt>
            <c:idx val="3"/>
            <c:bubble3D val="0"/>
            <c:spPr>
              <a:solidFill>
                <a:schemeClr val="accent4"/>
              </a:solidFill>
              <a:ln>
                <a:noFill/>
              </a:ln>
              <a:effectLst/>
            </c:spPr>
            <c:extLst>
              <c:ext xmlns:c16="http://schemas.microsoft.com/office/drawing/2014/chart" uri="{C3380CC4-5D6E-409C-BE32-E72D297353CC}">
                <c16:uniqueId val="{00000007-7983-4BAC-B7FC-71344D7F428E}"/>
              </c:ext>
            </c:extLst>
          </c:dPt>
          <c:dPt>
            <c:idx val="4"/>
            <c:bubble3D val="0"/>
            <c:spPr>
              <a:solidFill>
                <a:schemeClr val="accent5"/>
              </a:solidFill>
              <a:ln>
                <a:noFill/>
              </a:ln>
              <a:effectLst/>
            </c:spPr>
            <c:extLst>
              <c:ext xmlns:c16="http://schemas.microsoft.com/office/drawing/2014/chart" uri="{C3380CC4-5D6E-409C-BE32-E72D297353CC}">
                <c16:uniqueId val="{00000009-7983-4BAC-B7FC-71344D7F428E}"/>
              </c:ext>
            </c:extLst>
          </c:dPt>
          <c:dPt>
            <c:idx val="5"/>
            <c:bubble3D val="0"/>
            <c:spPr>
              <a:solidFill>
                <a:schemeClr val="accent6"/>
              </a:solidFill>
              <a:ln>
                <a:noFill/>
              </a:ln>
              <a:effectLst/>
            </c:spPr>
            <c:extLst>
              <c:ext xmlns:c16="http://schemas.microsoft.com/office/drawing/2014/chart" uri="{C3380CC4-5D6E-409C-BE32-E72D297353CC}">
                <c16:uniqueId val="{0000000B-7983-4BAC-B7FC-71344D7F428E}"/>
              </c:ext>
            </c:extLst>
          </c:dPt>
          <c:dLbls>
            <c:dLbl>
              <c:idx val="0"/>
              <c:layout>
                <c:manualLayout>
                  <c:x val="-5.7970982793817523E-2"/>
                  <c:y val="-3.026283172936716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7983-4BAC-B7FC-71344D7F428E}"/>
                </c:ext>
              </c:extLst>
            </c:dLbl>
            <c:dLbl>
              <c:idx val="1"/>
              <c:layout>
                <c:manualLayout>
                  <c:x val="0"/>
                  <c:y val="7.8703703703703706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7983-4BAC-B7FC-71344D7F428E}"/>
                </c:ext>
              </c:extLst>
            </c:dLbl>
            <c:dLbl>
              <c:idx val="2"/>
              <c:layout>
                <c:manualLayout>
                  <c:x val="-2.7777777777777776E-2"/>
                  <c:y val="-4.6294473607465733E-3"/>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3248505395158933"/>
                    </c:manualLayout>
                  </c15:layout>
                </c:ext>
                <c:ext xmlns:c16="http://schemas.microsoft.com/office/drawing/2014/chart" uri="{C3380CC4-5D6E-409C-BE32-E72D297353CC}">
                  <c16:uniqueId val="{00000005-7983-4BAC-B7FC-71344D7F428E}"/>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7983-4BAC-B7FC-71344D7F428E}"/>
                </c:ext>
              </c:extLst>
            </c:dLbl>
            <c:dLbl>
              <c:idx val="4"/>
              <c:layout>
                <c:manualLayout>
                  <c:x val="-1.3948308544765238E-2"/>
                  <c:y val="-4.6296296296296511E-3"/>
                </c:manualLayout>
              </c:layout>
              <c:showLegendKey val="0"/>
              <c:showVal val="0"/>
              <c:showCatName val="1"/>
              <c:showSerName val="0"/>
              <c:showPercent val="1"/>
              <c:showBubbleSize val="0"/>
              <c:extLst>
                <c:ext xmlns:c15="http://schemas.microsoft.com/office/drawing/2012/chart" uri="{CE6537A1-D6FC-4f65-9D91-7224C49458BB}">
                  <c15:layout>
                    <c:manualLayout>
                      <c:w val="0.34386373578302715"/>
                      <c:h val="0.2982137649460484"/>
                    </c:manualLayout>
                  </c15:layout>
                </c:ext>
                <c:ext xmlns:c16="http://schemas.microsoft.com/office/drawing/2014/chart" uri="{C3380CC4-5D6E-409C-BE32-E72D297353CC}">
                  <c16:uniqueId val="{00000009-7983-4BAC-B7FC-71344D7F428E}"/>
                </c:ext>
              </c:extLst>
            </c:dLbl>
            <c:dLbl>
              <c:idx val="5"/>
              <c:layout>
                <c:manualLayout>
                  <c:x val="8.6965952172644231E-3"/>
                  <c:y val="-2.2464639836687082E-2"/>
                </c:manualLayout>
              </c:layout>
              <c:showLegendKey val="0"/>
              <c:showVal val="0"/>
              <c:showCatName val="1"/>
              <c:showSerName val="0"/>
              <c:showPercent val="1"/>
              <c:showBubbleSize val="0"/>
              <c:extLst>
                <c:ext xmlns:c15="http://schemas.microsoft.com/office/drawing/2012/chart" uri="{CE6537A1-D6FC-4f65-9D91-7224C49458BB}">
                  <c15:layout>
                    <c:manualLayout>
                      <c:w val="0.33661016331291915"/>
                      <c:h val="0.18457494896471274"/>
                    </c:manualLayout>
                  </c15:layout>
                </c:ext>
                <c:ext xmlns:c16="http://schemas.microsoft.com/office/drawing/2014/chart" uri="{C3380CC4-5D6E-409C-BE32-E72D297353CC}">
                  <c16:uniqueId val="{0000000B-7983-4BAC-B7FC-71344D7F428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3.3386329999999999E-2</c:v>
                </c:pt>
                <c:pt idx="1">
                  <c:v>9.6979330000000002E-2</c:v>
                </c:pt>
                <c:pt idx="2">
                  <c:v>0.18759935999999999</c:v>
                </c:pt>
                <c:pt idx="3">
                  <c:v>0.30047695000000002</c:v>
                </c:pt>
                <c:pt idx="4">
                  <c:v>0.26709062</c:v>
                </c:pt>
                <c:pt idx="5">
                  <c:v>0.11446741000000001</c:v>
                </c:pt>
              </c:numCache>
            </c:numRef>
          </c:val>
          <c:extLst>
            <c:ext xmlns:c16="http://schemas.microsoft.com/office/drawing/2014/chart" uri="{C3380CC4-5D6E-409C-BE32-E72D297353CC}">
              <c16:uniqueId val="{0000000C-7983-4BAC-B7FC-71344D7F428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Dining out or takeout meals</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0.14071855999999999</c:v>
                </c:pt>
                <c:pt idx="1">
                  <c:v>0.36726546999999998</c:v>
                </c:pt>
                <c:pt idx="2">
                  <c:v>0.49201597000000002</c:v>
                </c:pt>
              </c:numCache>
            </c:numRef>
          </c:val>
          <c:extLst>
            <c:ext xmlns:c16="http://schemas.microsoft.com/office/drawing/2014/chart" uri="{C3380CC4-5D6E-409C-BE32-E72D297353CC}">
              <c16:uniqueId val="{00000000-A48F-4EB8-9B31-9102FF2D105A}"/>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0.14228856000000001</c:v>
                </c:pt>
                <c:pt idx="1">
                  <c:v>0.32039801000000001</c:v>
                </c:pt>
                <c:pt idx="2">
                  <c:v>0.53731342999999998</c:v>
                </c:pt>
              </c:numCache>
            </c:numRef>
          </c:val>
          <c:extLst>
            <c:ext xmlns:c16="http://schemas.microsoft.com/office/drawing/2014/chart" uri="{C3380CC4-5D6E-409C-BE32-E72D297353CC}">
              <c16:uniqueId val="{00000001-A48F-4EB8-9B31-9102FF2D105A}"/>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0.14150473</c:v>
                </c:pt>
                <c:pt idx="1">
                  <c:v>0.34379671000000001</c:v>
                </c:pt>
                <c:pt idx="2">
                  <c:v>0.51469856000000003</c:v>
                </c:pt>
              </c:numCache>
            </c:numRef>
          </c:val>
          <c:smooth val="0"/>
          <c:extLst>
            <c:ext xmlns:c16="http://schemas.microsoft.com/office/drawing/2014/chart" uri="{C3380CC4-5D6E-409C-BE32-E72D297353CC}">
              <c16:uniqueId val="{00000002-A48F-4EB8-9B31-9102FF2D105A}"/>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Mental health support</a:t>
            </a:r>
            <a:r>
              <a:rPr lang="en-US" sz="900" b="0" i="0" u="none" strike="noStrike" baseline="0"/>
              <a:t> </a:t>
            </a:r>
            <a:endParaRPr lang="en-US" sz="9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0.33433133999999998</c:v>
                </c:pt>
                <c:pt idx="1">
                  <c:v>0.32435130000000001</c:v>
                </c:pt>
                <c:pt idx="2">
                  <c:v>0.34131737000000001</c:v>
                </c:pt>
              </c:numCache>
            </c:numRef>
          </c:val>
          <c:extLst>
            <c:ext xmlns:c16="http://schemas.microsoft.com/office/drawing/2014/chart" uri="{C3380CC4-5D6E-409C-BE32-E72D297353CC}">
              <c16:uniqueId val="{00000000-F2C9-4B68-8A1E-3CBDD067F86D}"/>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0.24776118999999999</c:v>
                </c:pt>
                <c:pt idx="1">
                  <c:v>0.29950249000000001</c:v>
                </c:pt>
                <c:pt idx="2">
                  <c:v>0.45273632000000003</c:v>
                </c:pt>
              </c:numCache>
            </c:numRef>
          </c:val>
          <c:extLst>
            <c:ext xmlns:c16="http://schemas.microsoft.com/office/drawing/2014/chart" uri="{C3380CC4-5D6E-409C-BE32-E72D297353CC}">
              <c16:uniqueId val="{00000001-F2C9-4B68-8A1E-3CBDD067F86D}"/>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0.29098155999999997</c:v>
                </c:pt>
                <c:pt idx="1">
                  <c:v>0.31190832000000002</c:v>
                </c:pt>
                <c:pt idx="2">
                  <c:v>0.39711011000000002</c:v>
                </c:pt>
              </c:numCache>
            </c:numRef>
          </c:val>
          <c:smooth val="0"/>
          <c:extLst>
            <c:ext xmlns:c16="http://schemas.microsoft.com/office/drawing/2014/chart" uri="{C3380CC4-5D6E-409C-BE32-E72D297353CC}">
              <c16:uniqueId val="{00000002-F2C9-4B68-8A1E-3CBDD067F86D}"/>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Physical support</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0.18263473</c:v>
                </c:pt>
                <c:pt idx="1">
                  <c:v>0.30139721000000003</c:v>
                </c:pt>
                <c:pt idx="2">
                  <c:v>0.51596806000000006</c:v>
                </c:pt>
              </c:numCache>
            </c:numRef>
          </c:val>
          <c:extLst>
            <c:ext xmlns:c16="http://schemas.microsoft.com/office/drawing/2014/chart" uri="{C3380CC4-5D6E-409C-BE32-E72D297353CC}">
              <c16:uniqueId val="{00000000-E6AF-470D-8E44-B1400950D205}"/>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0.13930348000000001</c:v>
                </c:pt>
                <c:pt idx="1">
                  <c:v>0.27661691999999999</c:v>
                </c:pt>
                <c:pt idx="2">
                  <c:v>0.58407960000000003</c:v>
                </c:pt>
              </c:numCache>
            </c:numRef>
          </c:val>
          <c:extLst>
            <c:ext xmlns:c16="http://schemas.microsoft.com/office/drawing/2014/chart" uri="{C3380CC4-5D6E-409C-BE32-E72D297353CC}">
              <c16:uniqueId val="{00000001-E6AF-470D-8E44-B1400950D205}"/>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0.16093672000000001</c:v>
                </c:pt>
                <c:pt idx="1">
                  <c:v>0.28898854000000002</c:v>
                </c:pt>
                <c:pt idx="2">
                  <c:v>0.55007474000000001</c:v>
                </c:pt>
              </c:numCache>
            </c:numRef>
          </c:val>
          <c:smooth val="0"/>
          <c:extLst>
            <c:ext xmlns:c16="http://schemas.microsoft.com/office/drawing/2014/chart" uri="{C3380CC4-5D6E-409C-BE32-E72D297353CC}">
              <c16:uniqueId val="{00000002-E6AF-470D-8E44-B1400950D205}"/>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Purchase of natural/organic foods</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0.30239521000000003</c:v>
                </c:pt>
                <c:pt idx="1">
                  <c:v>0.41317365</c:v>
                </c:pt>
                <c:pt idx="2">
                  <c:v>0.28443114000000003</c:v>
                </c:pt>
              </c:numCache>
            </c:numRef>
          </c:val>
          <c:extLst>
            <c:ext xmlns:c16="http://schemas.microsoft.com/office/drawing/2014/chart" uri="{C3380CC4-5D6E-409C-BE32-E72D297353CC}">
              <c16:uniqueId val="{00000000-EBF2-4400-82D6-F7FD430E435E}"/>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0.24875622</c:v>
                </c:pt>
                <c:pt idx="1">
                  <c:v>0.41194029999999998</c:v>
                </c:pt>
                <c:pt idx="2">
                  <c:v>0.33930347999999999</c:v>
                </c:pt>
              </c:numCache>
            </c:numRef>
          </c:val>
          <c:extLst>
            <c:ext xmlns:c16="http://schemas.microsoft.com/office/drawing/2014/chart" uri="{C3380CC4-5D6E-409C-BE32-E72D297353CC}">
              <c16:uniqueId val="{00000001-EBF2-4400-82D6-F7FD430E435E}"/>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0.27553562999999998</c:v>
                </c:pt>
                <c:pt idx="1">
                  <c:v>0.41255605000000001</c:v>
                </c:pt>
                <c:pt idx="2">
                  <c:v>0.31190832000000002</c:v>
                </c:pt>
              </c:numCache>
            </c:numRef>
          </c:val>
          <c:smooth val="0"/>
          <c:extLst>
            <c:ext xmlns:c16="http://schemas.microsoft.com/office/drawing/2014/chart" uri="{C3380CC4-5D6E-409C-BE32-E72D297353CC}">
              <c16:uniqueId val="{00000002-EBF2-4400-82D6-F7FD430E435E}"/>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0" i="0" u="none" strike="noStrike" baseline="0">
                <a:effectLst/>
              </a:rPr>
              <a:t>Purchase of functional foods and/or beverages</a:t>
            </a:r>
            <a:r>
              <a:rPr lang="en-US" sz="8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0.37624750000000001</c:v>
                </c:pt>
                <c:pt idx="1">
                  <c:v>0.48902195999999998</c:v>
                </c:pt>
                <c:pt idx="2">
                  <c:v>0.13473054000000001</c:v>
                </c:pt>
              </c:numCache>
            </c:numRef>
          </c:val>
          <c:extLst>
            <c:ext xmlns:c16="http://schemas.microsoft.com/office/drawing/2014/chart" uri="{C3380CC4-5D6E-409C-BE32-E72D297353CC}">
              <c16:uniqueId val="{00000000-3E7F-4947-AC2D-18ACFF1F9A54}"/>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0.34626866000000001</c:v>
                </c:pt>
                <c:pt idx="1">
                  <c:v>0.49253731000000001</c:v>
                </c:pt>
                <c:pt idx="2">
                  <c:v>0.16119402999999999</c:v>
                </c:pt>
              </c:numCache>
            </c:numRef>
          </c:val>
          <c:extLst>
            <c:ext xmlns:c16="http://schemas.microsoft.com/office/drawing/2014/chart" uri="{C3380CC4-5D6E-409C-BE32-E72D297353CC}">
              <c16:uniqueId val="{00000001-3E7F-4947-AC2D-18ACFF1F9A54}"/>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0.36123568</c:v>
                </c:pt>
                <c:pt idx="1">
                  <c:v>0.49078226000000003</c:v>
                </c:pt>
                <c:pt idx="2">
                  <c:v>0.14798206</c:v>
                </c:pt>
              </c:numCache>
            </c:numRef>
          </c:val>
          <c:smooth val="0"/>
          <c:extLst>
            <c:ext xmlns:c16="http://schemas.microsoft.com/office/drawing/2014/chart" uri="{C3380CC4-5D6E-409C-BE32-E72D297353CC}">
              <c16:uniqueId val="{00000002-3E7F-4947-AC2D-18ACFF1F9A54}"/>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Sheet1!$A$2:$A$4</c:f>
              <c:numCache>
                <c:formatCode>General</c:formatCode>
                <c:ptCount val="3"/>
              </c:numCache>
            </c:numRef>
          </c:cat>
          <c:val>
            <c:numRef>
              <c:f>Sheet1!$B$2:$B$4</c:f>
              <c:numCache>
                <c:formatCode>General</c:formatCode>
                <c:ptCount val="3"/>
              </c:numCache>
            </c:numRef>
          </c:val>
          <c:extLst>
            <c:ext xmlns:c16="http://schemas.microsoft.com/office/drawing/2014/chart" uri="{C3380CC4-5D6E-409C-BE32-E72D297353CC}">
              <c16:uniqueId val="{00000000-455A-455F-A5D4-4B4DB53760D0}"/>
            </c:ext>
          </c:extLst>
        </c:ser>
        <c:ser>
          <c:idx val="1"/>
          <c:order val="1"/>
          <c:tx>
            <c:strRef>
              <c:f>Sheet1!$C$1</c:f>
              <c:strCache>
                <c:ptCount val="1"/>
                <c:pt idx="0">
                  <c:v>UK</c:v>
                </c:pt>
              </c:strCache>
            </c:strRef>
          </c:tx>
          <c:spPr>
            <a:solidFill>
              <a:schemeClr val="accent2"/>
            </a:solidFill>
            <a:ln>
              <a:noFill/>
            </a:ln>
            <a:effectLst/>
          </c:spPr>
          <c:invertIfNegative val="0"/>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01-455A-455F-A5D4-4B4DB53760D0}"/>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numRef>
              <c:f>Sheet1!$A$2:$A$4</c:f>
              <c:numCache>
                <c:formatCode>General</c:formatCode>
                <c:ptCount val="3"/>
              </c:numCache>
            </c:numRef>
          </c:cat>
          <c:val>
            <c:numRef>
              <c:f>Sheet1!$D$2:$D$4</c:f>
              <c:numCache>
                <c:formatCode>General</c:formatCode>
                <c:ptCount val="3"/>
              </c:numCache>
            </c:numRef>
          </c:val>
          <c:smooth val="0"/>
          <c:extLst>
            <c:ext xmlns:c16="http://schemas.microsoft.com/office/drawing/2014/chart" uri="{C3380CC4-5D6E-409C-BE32-E72D297353CC}">
              <c16:uniqueId val="{00000002-455A-455F-A5D4-4B4DB53760D0}"/>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1"/>
        <c:axPos val="b"/>
        <c:numFmt formatCode="General" sourceLinked="1"/>
        <c:majorTickMark val="none"/>
        <c:minorTickMark val="none"/>
        <c:tickLblPos val="nextTo"/>
        <c:crossAx val="1050396976"/>
        <c:crosses val="autoZero"/>
        <c:auto val="1"/>
        <c:lblAlgn val="ctr"/>
        <c:lblOffset val="100"/>
        <c:noMultiLvlLbl val="0"/>
      </c:catAx>
      <c:valAx>
        <c:axId val="1050396976"/>
        <c:scaling>
          <c:orientation val="minMax"/>
          <c:max val="0.60000000000000009"/>
        </c:scaling>
        <c:delete val="1"/>
        <c:axPos val="l"/>
        <c:numFmt formatCode="General" sourceLinked="1"/>
        <c:majorTickMark val="none"/>
        <c:minorTickMark val="none"/>
        <c:tickLblPos val="nextTo"/>
        <c:crossAx val="105039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Soda Pop</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6.6866269999999992E-2</c:v>
                </c:pt>
                <c:pt idx="1">
                  <c:v>0.10479042</c:v>
                </c:pt>
                <c:pt idx="2">
                  <c:v>0.18762475000000001</c:v>
                </c:pt>
                <c:pt idx="3">
                  <c:v>0.29540917999999999</c:v>
                </c:pt>
                <c:pt idx="4">
                  <c:v>0.34530938</c:v>
                </c:pt>
              </c:numCache>
            </c:numRef>
          </c:val>
          <c:extLst>
            <c:ext xmlns:c16="http://schemas.microsoft.com/office/drawing/2014/chart" uri="{C3380CC4-5D6E-409C-BE32-E72D297353CC}">
              <c16:uniqueId val="{00000000-E023-45D6-B54D-22ABCC93134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3.3830850000000003E-2</c:v>
                </c:pt>
                <c:pt idx="1">
                  <c:v>4.6766170000000003E-2</c:v>
                </c:pt>
                <c:pt idx="2">
                  <c:v>0.15621890999999999</c:v>
                </c:pt>
                <c:pt idx="3">
                  <c:v>0.30149253999999998</c:v>
                </c:pt>
                <c:pt idx="4">
                  <c:v>0.46169154000000001</c:v>
                </c:pt>
              </c:numCache>
            </c:numRef>
          </c:val>
          <c:extLst>
            <c:ext xmlns:c16="http://schemas.microsoft.com/office/drawing/2014/chart" uri="{C3380CC4-5D6E-409C-BE32-E72D297353CC}">
              <c16:uniqueId val="{00000001-E023-45D6-B54D-22ABCC931349}"/>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5.032387E-2</c:v>
                </c:pt>
                <c:pt idx="1">
                  <c:v>7.5734930000000006E-2</c:v>
                </c:pt>
                <c:pt idx="2">
                  <c:v>0.17189836</c:v>
                </c:pt>
                <c:pt idx="3">
                  <c:v>0.29845540999999998</c:v>
                </c:pt>
                <c:pt idx="4">
                  <c:v>0.40358744000000002</c:v>
                </c:pt>
              </c:numCache>
            </c:numRef>
          </c:val>
          <c:smooth val="0"/>
          <c:extLst>
            <c:ext xmlns:c16="http://schemas.microsoft.com/office/drawing/2014/chart" uri="{C3380CC4-5D6E-409C-BE32-E72D297353CC}">
              <c16:uniqueId val="{00000002-E023-45D6-B54D-22ABCC931349}"/>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Sheet1!$A$2:$A$4</c:f>
              <c:numCache>
                <c:formatCode>General</c:formatCode>
                <c:ptCount val="3"/>
              </c:numCache>
            </c:numRef>
          </c:cat>
          <c:val>
            <c:numRef>
              <c:f>Sheet1!$B$2:$B$4</c:f>
              <c:numCache>
                <c:formatCode>General</c:formatCode>
                <c:ptCount val="3"/>
              </c:numCache>
            </c:numRef>
          </c:val>
          <c:extLst>
            <c:ext xmlns:c16="http://schemas.microsoft.com/office/drawing/2014/chart" uri="{C3380CC4-5D6E-409C-BE32-E72D297353CC}">
              <c16:uniqueId val="{00000000-F45B-419E-A141-398FFB49F77D}"/>
            </c:ext>
          </c:extLst>
        </c:ser>
        <c:ser>
          <c:idx val="1"/>
          <c:order val="1"/>
          <c:tx>
            <c:strRef>
              <c:f>Sheet1!$C$1</c:f>
              <c:strCache>
                <c:ptCount val="1"/>
                <c:pt idx="0">
                  <c:v>UK</c:v>
                </c:pt>
              </c:strCache>
            </c:strRef>
          </c:tx>
          <c:spPr>
            <a:solidFill>
              <a:schemeClr val="accent2"/>
            </a:solidFill>
            <a:ln>
              <a:noFill/>
            </a:ln>
            <a:effectLst/>
          </c:spPr>
          <c:invertIfNegative val="0"/>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01-F45B-419E-A141-398FFB49F77D}"/>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numRef>
              <c:f>Sheet1!$A$2:$A$4</c:f>
              <c:numCache>
                <c:formatCode>General</c:formatCode>
                <c:ptCount val="3"/>
              </c:numCache>
            </c:numRef>
          </c:cat>
          <c:val>
            <c:numRef>
              <c:f>Sheet1!$D$2:$D$4</c:f>
              <c:numCache>
                <c:formatCode>General</c:formatCode>
                <c:ptCount val="3"/>
              </c:numCache>
            </c:numRef>
          </c:val>
          <c:smooth val="0"/>
          <c:extLst>
            <c:ext xmlns:c16="http://schemas.microsoft.com/office/drawing/2014/chart" uri="{C3380CC4-5D6E-409C-BE32-E72D297353CC}">
              <c16:uniqueId val="{00000002-F45B-419E-A141-398FFB49F77D}"/>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1"/>
        <c:axPos val="b"/>
        <c:numFmt formatCode="General" sourceLinked="1"/>
        <c:majorTickMark val="none"/>
        <c:minorTickMark val="none"/>
        <c:tickLblPos val="nextTo"/>
        <c:crossAx val="1050396976"/>
        <c:crosses val="autoZero"/>
        <c:auto val="1"/>
        <c:lblAlgn val="ctr"/>
        <c:lblOffset val="100"/>
        <c:noMultiLvlLbl val="0"/>
      </c:catAx>
      <c:valAx>
        <c:axId val="1050396976"/>
        <c:scaling>
          <c:orientation val="minMax"/>
          <c:max val="0.60000000000000009"/>
        </c:scaling>
        <c:delete val="1"/>
        <c:axPos val="l"/>
        <c:numFmt formatCode="General" sourceLinked="1"/>
        <c:majorTickMark val="none"/>
        <c:minorTickMark val="none"/>
        <c:tickLblPos val="nextTo"/>
        <c:crossAx val="105039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Juice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8.6826349999999997E-2</c:v>
                </c:pt>
                <c:pt idx="1">
                  <c:v>0.1007984</c:v>
                </c:pt>
                <c:pt idx="2">
                  <c:v>0.23552893999999999</c:v>
                </c:pt>
                <c:pt idx="3">
                  <c:v>0.36427145999999999</c:v>
                </c:pt>
                <c:pt idx="4">
                  <c:v>0.21257485000000001</c:v>
                </c:pt>
              </c:numCache>
            </c:numRef>
          </c:val>
          <c:extLst>
            <c:ext xmlns:c16="http://schemas.microsoft.com/office/drawing/2014/chart" uri="{C3380CC4-5D6E-409C-BE32-E72D297353CC}">
              <c16:uniqueId val="{00000000-B702-4A1C-A52E-87BDB0C0779C}"/>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4.9751240000000002E-2</c:v>
                </c:pt>
                <c:pt idx="1">
                  <c:v>8.0597010000000011E-2</c:v>
                </c:pt>
                <c:pt idx="2">
                  <c:v>0.18507462999999999</c:v>
                </c:pt>
                <c:pt idx="3">
                  <c:v>0.39601989999999998</c:v>
                </c:pt>
                <c:pt idx="4">
                  <c:v>0.28855721000000001</c:v>
                </c:pt>
              </c:numCache>
            </c:numRef>
          </c:val>
          <c:extLst>
            <c:ext xmlns:c16="http://schemas.microsoft.com/office/drawing/2014/chart" uri="{C3380CC4-5D6E-409C-BE32-E72D297353CC}">
              <c16:uniqueId val="{00000001-B702-4A1C-A52E-87BDB0C0779C}"/>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6.8261089999999996E-2</c:v>
                </c:pt>
                <c:pt idx="1">
                  <c:v>9.0682609999999997E-2</c:v>
                </c:pt>
                <c:pt idx="2">
                  <c:v>0.21026407999999999</c:v>
                </c:pt>
                <c:pt idx="3">
                  <c:v>0.38016940999999999</c:v>
                </c:pt>
                <c:pt idx="4">
                  <c:v>0.25062282000000002</c:v>
                </c:pt>
              </c:numCache>
            </c:numRef>
          </c:val>
          <c:smooth val="0"/>
          <c:extLst>
            <c:ext xmlns:c16="http://schemas.microsoft.com/office/drawing/2014/chart" uri="{C3380CC4-5D6E-409C-BE32-E72D297353CC}">
              <c16:uniqueId val="{00000002-B702-4A1C-A52E-87BDB0C0779C}"/>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Cookies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5.8882240000000002E-2</c:v>
                </c:pt>
                <c:pt idx="1">
                  <c:v>0.11177645</c:v>
                </c:pt>
                <c:pt idx="2">
                  <c:v>0.21956088000000001</c:v>
                </c:pt>
                <c:pt idx="3">
                  <c:v>0.33333332999999998</c:v>
                </c:pt>
                <c:pt idx="4">
                  <c:v>0.27644711</c:v>
                </c:pt>
              </c:numCache>
            </c:numRef>
          </c:val>
          <c:extLst>
            <c:ext xmlns:c16="http://schemas.microsoft.com/office/drawing/2014/chart" uri="{C3380CC4-5D6E-409C-BE32-E72D297353CC}">
              <c16:uniqueId val="{00000000-E964-44AD-85BA-E683BA252F12}"/>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3.3830850000000003E-2</c:v>
                </c:pt>
                <c:pt idx="1">
                  <c:v>6.6666669999999997E-2</c:v>
                </c:pt>
                <c:pt idx="2">
                  <c:v>0.13930348000000001</c:v>
                </c:pt>
                <c:pt idx="3">
                  <c:v>0.40597014999999997</c:v>
                </c:pt>
                <c:pt idx="4">
                  <c:v>0.35422885999999998</c:v>
                </c:pt>
              </c:numCache>
            </c:numRef>
          </c:val>
          <c:extLst>
            <c:ext xmlns:c16="http://schemas.microsoft.com/office/drawing/2014/chart" uri="{C3380CC4-5D6E-409C-BE32-E72D297353CC}">
              <c16:uniqueId val="{00000001-E964-44AD-85BA-E683BA252F12}"/>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4.6337820000000002E-2</c:v>
                </c:pt>
                <c:pt idx="1">
                  <c:v>8.9187840000000004E-2</c:v>
                </c:pt>
                <c:pt idx="2">
                  <c:v>0.17937220000000001</c:v>
                </c:pt>
                <c:pt idx="3">
                  <c:v>0.36970603000000002</c:v>
                </c:pt>
                <c:pt idx="4">
                  <c:v>0.31539611000000001</c:v>
                </c:pt>
              </c:numCache>
            </c:numRef>
          </c:val>
          <c:smooth val="0"/>
          <c:extLst>
            <c:ext xmlns:c16="http://schemas.microsoft.com/office/drawing/2014/chart" uri="{C3380CC4-5D6E-409C-BE32-E72D297353CC}">
              <c16:uniqueId val="{00000002-E964-44AD-85BA-E683BA252F12}"/>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627B-4D93-8F34-A27D4C3CCD4D}"/>
              </c:ext>
            </c:extLst>
          </c:dPt>
          <c:dPt>
            <c:idx val="1"/>
            <c:bubble3D val="0"/>
            <c:spPr>
              <a:solidFill>
                <a:schemeClr val="accent2"/>
              </a:solidFill>
              <a:ln>
                <a:noFill/>
              </a:ln>
              <a:effectLst/>
            </c:spPr>
            <c:extLst>
              <c:ext xmlns:c16="http://schemas.microsoft.com/office/drawing/2014/chart" uri="{C3380CC4-5D6E-409C-BE32-E72D297353CC}">
                <c16:uniqueId val="{00000003-627B-4D93-8F34-A27D4C3CCD4D}"/>
              </c:ext>
            </c:extLst>
          </c:dPt>
          <c:dPt>
            <c:idx val="2"/>
            <c:bubble3D val="0"/>
            <c:spPr>
              <a:solidFill>
                <a:schemeClr val="accent3"/>
              </a:solidFill>
              <a:ln>
                <a:noFill/>
              </a:ln>
              <a:effectLst/>
            </c:spPr>
            <c:extLst>
              <c:ext xmlns:c16="http://schemas.microsoft.com/office/drawing/2014/chart" uri="{C3380CC4-5D6E-409C-BE32-E72D297353CC}">
                <c16:uniqueId val="{00000005-627B-4D93-8F34-A27D4C3CCD4D}"/>
              </c:ext>
            </c:extLst>
          </c:dPt>
          <c:dPt>
            <c:idx val="3"/>
            <c:bubble3D val="0"/>
            <c:spPr>
              <a:solidFill>
                <a:schemeClr val="accent4"/>
              </a:solidFill>
              <a:ln>
                <a:noFill/>
              </a:ln>
              <a:effectLst/>
            </c:spPr>
            <c:extLst>
              <c:ext xmlns:c16="http://schemas.microsoft.com/office/drawing/2014/chart" uri="{C3380CC4-5D6E-409C-BE32-E72D297353CC}">
                <c16:uniqueId val="{00000007-627B-4D93-8F34-A27D4C3CCD4D}"/>
              </c:ext>
            </c:extLst>
          </c:dPt>
          <c:dPt>
            <c:idx val="4"/>
            <c:bubble3D val="0"/>
            <c:spPr>
              <a:solidFill>
                <a:schemeClr val="accent5"/>
              </a:solidFill>
              <a:ln>
                <a:noFill/>
              </a:ln>
              <a:effectLst/>
            </c:spPr>
            <c:extLst>
              <c:ext xmlns:c16="http://schemas.microsoft.com/office/drawing/2014/chart" uri="{C3380CC4-5D6E-409C-BE32-E72D297353CC}">
                <c16:uniqueId val="{00000009-627B-4D93-8F34-A27D4C3CCD4D}"/>
              </c:ext>
            </c:extLst>
          </c:dPt>
          <c:dPt>
            <c:idx val="5"/>
            <c:bubble3D val="0"/>
            <c:spPr>
              <a:solidFill>
                <a:schemeClr val="accent6"/>
              </a:solidFill>
              <a:ln>
                <a:noFill/>
              </a:ln>
              <a:effectLst/>
            </c:spPr>
            <c:extLst>
              <c:ext xmlns:c16="http://schemas.microsoft.com/office/drawing/2014/chart" uri="{C3380CC4-5D6E-409C-BE32-E72D297353CC}">
                <c16:uniqueId val="{0000000B-627B-4D93-8F34-A27D4C3CCD4D}"/>
              </c:ext>
            </c:extLst>
          </c:dPt>
          <c:dLbls>
            <c:dLbl>
              <c:idx val="0"/>
              <c:layout>
                <c:manualLayout>
                  <c:x val="6.8438320209973751E-3"/>
                  <c:y val="-2.100357247010790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627B-4D93-8F34-A27D4C3CCD4D}"/>
                </c:ext>
              </c:extLst>
            </c:dLbl>
            <c:dLbl>
              <c:idx val="1"/>
              <c:layout>
                <c:manualLayout>
                  <c:x val="-4.1940069991251133E-2"/>
                  <c:y val="7.0734908136482935E-2"/>
                </c:manualLayout>
              </c:layout>
              <c:showLegendKey val="0"/>
              <c:showVal val="0"/>
              <c:showCatName val="1"/>
              <c:showSerName val="0"/>
              <c:showPercent val="1"/>
              <c:showBubbleSize val="0"/>
              <c:extLst>
                <c:ext xmlns:c15="http://schemas.microsoft.com/office/drawing/2012/chart" uri="{CE6537A1-D6FC-4f65-9D91-7224C49458BB}">
                  <c15:layout>
                    <c:manualLayout>
                      <c:w val="0.43275590551181103"/>
                      <c:h val="0.24174431321084863"/>
                    </c:manualLayout>
                  </c15:layout>
                </c:ext>
                <c:ext xmlns:c16="http://schemas.microsoft.com/office/drawing/2014/chart" uri="{C3380CC4-5D6E-409C-BE32-E72D297353CC}">
                  <c16:uniqueId val="{00000003-627B-4D93-8F34-A27D4C3CCD4D}"/>
                </c:ext>
              </c:extLst>
            </c:dLbl>
            <c:dLbl>
              <c:idx val="2"/>
              <c:layout>
                <c:manualLayout>
                  <c:x val="-3.2407042869641287E-2"/>
                  <c:y val="-4.166684893554972E-2"/>
                </c:manualLayout>
              </c:layout>
              <c:showLegendKey val="0"/>
              <c:showVal val="0"/>
              <c:showCatName val="1"/>
              <c:showSerName val="0"/>
              <c:showPercent val="1"/>
              <c:showBubbleSize val="0"/>
              <c:extLst>
                <c:ext xmlns:c15="http://schemas.microsoft.com/office/drawing/2012/chart" uri="{CE6537A1-D6FC-4f65-9D91-7224C49458BB}">
                  <c15:layout>
                    <c:manualLayout>
                      <c:w val="0.43206583552055999"/>
                      <c:h val="0.22322579469233009"/>
                    </c:manualLayout>
                  </c15:layout>
                </c:ext>
                <c:ext xmlns:c16="http://schemas.microsoft.com/office/drawing/2014/chart" uri="{C3380CC4-5D6E-409C-BE32-E72D297353CC}">
                  <c16:uniqueId val="{00000005-627B-4D93-8F34-A27D4C3CCD4D}"/>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627B-4D93-8F34-A27D4C3CCD4D}"/>
                </c:ext>
              </c:extLst>
            </c:dLbl>
            <c:dLbl>
              <c:idx val="4"/>
              <c:showLegendKey val="0"/>
              <c:showVal val="0"/>
              <c:showCatName val="1"/>
              <c:showSerName val="0"/>
              <c:showPercent val="1"/>
              <c:showBubbleSize val="0"/>
              <c:extLst>
                <c:ext xmlns:c15="http://schemas.microsoft.com/office/drawing/2012/chart" uri="{CE6537A1-D6FC-4f65-9D91-7224C49458BB}">
                  <c15:layout>
                    <c:manualLayout>
                      <c:w val="0.44689814814814816"/>
                      <c:h val="0.25335666375036453"/>
                    </c:manualLayout>
                  </c15:layout>
                </c:ext>
                <c:ext xmlns:c16="http://schemas.microsoft.com/office/drawing/2014/chart" uri="{C3380CC4-5D6E-409C-BE32-E72D297353CC}">
                  <c16:uniqueId val="{00000009-627B-4D93-8F34-A27D4C3CCD4D}"/>
                </c:ext>
              </c:extLst>
            </c:dLbl>
            <c:dLbl>
              <c:idx val="5"/>
              <c:layout>
                <c:manualLayout>
                  <c:x val="-1.0998104403616214E-3"/>
                  <c:y val="-3.7036854768153979E-2"/>
                </c:manualLayout>
              </c:layout>
              <c:showLegendKey val="0"/>
              <c:showVal val="0"/>
              <c:showCatName val="1"/>
              <c:showSerName val="0"/>
              <c:showPercent val="1"/>
              <c:showBubbleSize val="0"/>
              <c:extLst>
                <c:ext xmlns:c15="http://schemas.microsoft.com/office/drawing/2012/chart" uri="{CE6537A1-D6FC-4f65-9D91-7224C49458BB}">
                  <c15:layout>
                    <c:manualLayout>
                      <c:w val="0.33821741032370956"/>
                      <c:h val="0.21312518226888302"/>
                    </c:manualLayout>
                  </c15:layout>
                </c:ext>
                <c:ext xmlns:c16="http://schemas.microsoft.com/office/drawing/2014/chart" uri="{C3380CC4-5D6E-409C-BE32-E72D297353CC}">
                  <c16:uniqueId val="{0000000B-627B-4D93-8F34-A27D4C3CCD4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4.3263290000000003E-2</c:v>
                </c:pt>
                <c:pt idx="1">
                  <c:v>8.1582199999999994E-2</c:v>
                </c:pt>
                <c:pt idx="2">
                  <c:v>0.22496910000000001</c:v>
                </c:pt>
                <c:pt idx="3">
                  <c:v>0.26946848000000001</c:v>
                </c:pt>
                <c:pt idx="4">
                  <c:v>0.22496910000000001</c:v>
                </c:pt>
                <c:pt idx="5">
                  <c:v>0.15574784</c:v>
                </c:pt>
              </c:numCache>
            </c:numRef>
          </c:val>
          <c:extLst>
            <c:ext xmlns:c16="http://schemas.microsoft.com/office/drawing/2014/chart" uri="{C3380CC4-5D6E-409C-BE32-E72D297353CC}">
              <c16:uniqueId val="{0000000C-627B-4D93-8F34-A27D4C3CCD4D}"/>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Sweet Dessert</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7.1856289999999989E-2</c:v>
                </c:pt>
                <c:pt idx="1">
                  <c:v>0.12175648999999999</c:v>
                </c:pt>
                <c:pt idx="2">
                  <c:v>0.20059879999999999</c:v>
                </c:pt>
                <c:pt idx="3">
                  <c:v>0.32035928000000002</c:v>
                </c:pt>
                <c:pt idx="4">
                  <c:v>0.28542914000000003</c:v>
                </c:pt>
              </c:numCache>
            </c:numRef>
          </c:val>
          <c:extLst>
            <c:ext xmlns:c16="http://schemas.microsoft.com/office/drawing/2014/chart" uri="{C3380CC4-5D6E-409C-BE32-E72D297353CC}">
              <c16:uniqueId val="{00000000-AC1B-4899-80A8-EFF9CFF3CBD4}"/>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4.0796020000000002E-2</c:v>
                </c:pt>
                <c:pt idx="1">
                  <c:v>5.3731340000000002E-2</c:v>
                </c:pt>
                <c:pt idx="2">
                  <c:v>0.18407960000000001</c:v>
                </c:pt>
                <c:pt idx="3">
                  <c:v>0.39004974999999997</c:v>
                </c:pt>
                <c:pt idx="4">
                  <c:v>0.33134328000000002</c:v>
                </c:pt>
              </c:numCache>
            </c:numRef>
          </c:val>
          <c:extLst>
            <c:ext xmlns:c16="http://schemas.microsoft.com/office/drawing/2014/chart" uri="{C3380CC4-5D6E-409C-BE32-E72D297353CC}">
              <c16:uniqueId val="{00000001-AC1B-4899-80A8-EFF9CFF3CBD4}"/>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5.6302940000000003E-2</c:v>
                </c:pt>
                <c:pt idx="1">
                  <c:v>8.7693069999999998E-2</c:v>
                </c:pt>
                <c:pt idx="2">
                  <c:v>0.19232685999999999</c:v>
                </c:pt>
                <c:pt idx="3">
                  <c:v>0.35525659999999998</c:v>
                </c:pt>
                <c:pt idx="4">
                  <c:v>0.30842053000000003</c:v>
                </c:pt>
              </c:numCache>
            </c:numRef>
          </c:val>
          <c:smooth val="0"/>
          <c:extLst>
            <c:ext xmlns:c16="http://schemas.microsoft.com/office/drawing/2014/chart" uri="{C3380CC4-5D6E-409C-BE32-E72D297353CC}">
              <c16:uniqueId val="{00000002-AC1B-4899-80A8-EFF9CFF3CBD4}"/>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Snack Bar</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6.2874249999999993E-2</c:v>
                </c:pt>
                <c:pt idx="1">
                  <c:v>0.13073852</c:v>
                </c:pt>
                <c:pt idx="2">
                  <c:v>0.19261476999999999</c:v>
                </c:pt>
                <c:pt idx="3">
                  <c:v>0.37724551000000001</c:v>
                </c:pt>
                <c:pt idx="4">
                  <c:v>0.23652695000000001</c:v>
                </c:pt>
              </c:numCache>
            </c:numRef>
          </c:val>
          <c:extLst>
            <c:ext xmlns:c16="http://schemas.microsoft.com/office/drawing/2014/chart" uri="{C3380CC4-5D6E-409C-BE32-E72D297353CC}">
              <c16:uniqueId val="{00000000-109C-48BB-9492-5ED64775CA13}"/>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3.6815920000000002E-2</c:v>
                </c:pt>
                <c:pt idx="1">
                  <c:v>6.368159000000001E-2</c:v>
                </c:pt>
                <c:pt idx="2">
                  <c:v>0.17810945</c:v>
                </c:pt>
                <c:pt idx="3">
                  <c:v>0.40497512000000002</c:v>
                </c:pt>
                <c:pt idx="4">
                  <c:v>0.31641791000000002</c:v>
                </c:pt>
              </c:numCache>
            </c:numRef>
          </c:val>
          <c:extLst>
            <c:ext xmlns:c16="http://schemas.microsoft.com/office/drawing/2014/chart" uri="{C3380CC4-5D6E-409C-BE32-E72D297353CC}">
              <c16:uniqueId val="{00000001-109C-48BB-9492-5ED64775CA13}"/>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4.9825609999999992E-2</c:v>
                </c:pt>
                <c:pt idx="1">
                  <c:v>9.715994E-2</c:v>
                </c:pt>
                <c:pt idx="2">
                  <c:v>0.18535127000000001</c:v>
                </c:pt>
                <c:pt idx="3">
                  <c:v>0.39113103999999999</c:v>
                </c:pt>
                <c:pt idx="4">
                  <c:v>0.27653213999999998</c:v>
                </c:pt>
              </c:numCache>
            </c:numRef>
          </c:val>
          <c:smooth val="0"/>
          <c:extLst>
            <c:ext xmlns:c16="http://schemas.microsoft.com/office/drawing/2014/chart" uri="{C3380CC4-5D6E-409C-BE32-E72D297353CC}">
              <c16:uniqueId val="{00000002-109C-48BB-9492-5ED64775CA13}"/>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Ice Cream</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6.5868259999999998E-2</c:v>
                </c:pt>
                <c:pt idx="1">
                  <c:v>0.12674651000000001</c:v>
                </c:pt>
                <c:pt idx="2">
                  <c:v>0.22754490999999999</c:v>
                </c:pt>
                <c:pt idx="3">
                  <c:v>0.33233532999999998</c:v>
                </c:pt>
                <c:pt idx="4">
                  <c:v>0.24750499000000001</c:v>
                </c:pt>
              </c:numCache>
            </c:numRef>
          </c:val>
          <c:extLst>
            <c:ext xmlns:c16="http://schemas.microsoft.com/office/drawing/2014/chart" uri="{C3380CC4-5D6E-409C-BE32-E72D297353CC}">
              <c16:uniqueId val="{00000000-1B8B-49F8-A3B6-0C594B357273}"/>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3.8805970000000002E-2</c:v>
                </c:pt>
                <c:pt idx="1">
                  <c:v>6.0696519999999997E-2</c:v>
                </c:pt>
                <c:pt idx="2">
                  <c:v>0.17711442999999999</c:v>
                </c:pt>
                <c:pt idx="3">
                  <c:v>0.38905473000000002</c:v>
                </c:pt>
                <c:pt idx="4">
                  <c:v>0.33432835999999999</c:v>
                </c:pt>
              </c:numCache>
            </c:numRef>
          </c:val>
          <c:extLst>
            <c:ext xmlns:c16="http://schemas.microsoft.com/office/drawing/2014/chart" uri="{C3380CC4-5D6E-409C-BE32-E72D297353CC}">
              <c16:uniqueId val="{00000001-1B8B-49F8-A3B6-0C594B357273}"/>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5.2316889999999998E-2</c:v>
                </c:pt>
                <c:pt idx="1">
                  <c:v>9.3672149999999996E-2</c:v>
                </c:pt>
                <c:pt idx="2">
                  <c:v>0.20229198000000001</c:v>
                </c:pt>
                <c:pt idx="3">
                  <c:v>0.36073741999999998</c:v>
                </c:pt>
                <c:pt idx="4">
                  <c:v>0.29098155999999997</c:v>
                </c:pt>
              </c:numCache>
            </c:numRef>
          </c:val>
          <c:smooth val="0"/>
          <c:extLst>
            <c:ext xmlns:c16="http://schemas.microsoft.com/office/drawing/2014/chart" uri="{C3380CC4-5D6E-409C-BE32-E72D297353CC}">
              <c16:uniqueId val="{00000002-1B8B-49F8-A3B6-0C594B357273}"/>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Chips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6.087824E-2</c:v>
                </c:pt>
                <c:pt idx="1">
                  <c:v>0.12674651000000001</c:v>
                </c:pt>
                <c:pt idx="2">
                  <c:v>0.19461078000000001</c:v>
                </c:pt>
                <c:pt idx="3">
                  <c:v>0.36427145999999999</c:v>
                </c:pt>
                <c:pt idx="4">
                  <c:v>0.25349301000000002</c:v>
                </c:pt>
              </c:numCache>
            </c:numRef>
          </c:val>
          <c:extLst>
            <c:ext xmlns:c16="http://schemas.microsoft.com/office/drawing/2014/chart" uri="{C3380CC4-5D6E-409C-BE32-E72D297353CC}">
              <c16:uniqueId val="{00000000-3A8B-4F51-A50A-56E2955942F8}"/>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3.3830850000000003E-2</c:v>
                </c:pt>
                <c:pt idx="1">
                  <c:v>5.7711440000000003E-2</c:v>
                </c:pt>
                <c:pt idx="2">
                  <c:v>0.1721393</c:v>
                </c:pt>
                <c:pt idx="3">
                  <c:v>0.40298507</c:v>
                </c:pt>
                <c:pt idx="4">
                  <c:v>0.33333332999999998</c:v>
                </c:pt>
              </c:numCache>
            </c:numRef>
          </c:val>
          <c:extLst>
            <c:ext xmlns:c16="http://schemas.microsoft.com/office/drawing/2014/chart" uri="{C3380CC4-5D6E-409C-BE32-E72D297353CC}">
              <c16:uniqueId val="{00000001-3A8B-4F51-A50A-56E2955942F8}"/>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4.7334330000000001E-2</c:v>
                </c:pt>
                <c:pt idx="1">
                  <c:v>9.2177380000000003E-2</c:v>
                </c:pt>
                <c:pt idx="2">
                  <c:v>0.18335825</c:v>
                </c:pt>
                <c:pt idx="3">
                  <c:v>0.38365719999999998</c:v>
                </c:pt>
                <c:pt idx="4">
                  <c:v>0.29347285000000001</c:v>
                </c:pt>
              </c:numCache>
            </c:numRef>
          </c:val>
          <c:smooth val="0"/>
          <c:extLst>
            <c:ext xmlns:c16="http://schemas.microsoft.com/office/drawing/2014/chart" uri="{C3380CC4-5D6E-409C-BE32-E72D297353CC}">
              <c16:uniqueId val="{00000002-3A8B-4F51-A50A-56E2955942F8}"/>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Popcorn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5.5888220000000002E-2</c:v>
                </c:pt>
                <c:pt idx="1">
                  <c:v>0.1007984</c:v>
                </c:pt>
                <c:pt idx="2">
                  <c:v>0.18762475000000001</c:v>
                </c:pt>
                <c:pt idx="3">
                  <c:v>0.34331337000000001</c:v>
                </c:pt>
                <c:pt idx="4">
                  <c:v>0.31237524999999999</c:v>
                </c:pt>
              </c:numCache>
            </c:numRef>
          </c:val>
          <c:extLst>
            <c:ext xmlns:c16="http://schemas.microsoft.com/office/drawing/2014/chart" uri="{C3380CC4-5D6E-409C-BE32-E72D297353CC}">
              <c16:uniqueId val="{00000000-4DF8-484B-A228-F71D79F3863A}"/>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2.5870649999999999E-2</c:v>
                </c:pt>
                <c:pt idx="1">
                  <c:v>5.1741290000000002E-2</c:v>
                </c:pt>
                <c:pt idx="2">
                  <c:v>0.12139303</c:v>
                </c:pt>
                <c:pt idx="3">
                  <c:v>0.31144279000000002</c:v>
                </c:pt>
                <c:pt idx="4">
                  <c:v>0.48955224000000003</c:v>
                </c:pt>
              </c:numCache>
            </c:numRef>
          </c:val>
          <c:extLst>
            <c:ext xmlns:c16="http://schemas.microsoft.com/office/drawing/2014/chart" uri="{C3380CC4-5D6E-409C-BE32-E72D297353CC}">
              <c16:uniqueId val="{00000001-4DF8-484B-A228-F71D79F3863A}"/>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4.0856999999999997E-2</c:v>
                </c:pt>
                <c:pt idx="1">
                  <c:v>7.6233179999999998E-2</c:v>
                </c:pt>
                <c:pt idx="2">
                  <c:v>0.15445939</c:v>
                </c:pt>
                <c:pt idx="3">
                  <c:v>0.32735426000000001</c:v>
                </c:pt>
                <c:pt idx="4">
                  <c:v>0.40109615999999998</c:v>
                </c:pt>
              </c:numCache>
            </c:numRef>
          </c:val>
          <c:smooth val="0"/>
          <c:extLst>
            <c:ext xmlns:c16="http://schemas.microsoft.com/office/drawing/2014/chart" uri="{C3380CC4-5D6E-409C-BE32-E72D297353CC}">
              <c16:uniqueId val="{00000002-4DF8-484B-A228-F71D79F3863A}"/>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Calcium</c:v>
                </c:pt>
                <c:pt idx="1">
                  <c:v>Vitamin D</c:v>
                </c:pt>
                <c:pt idx="2">
                  <c:v>Fiber</c:v>
                </c:pt>
                <c:pt idx="3">
                  <c:v>Iron</c:v>
                </c:pt>
                <c:pt idx="4">
                  <c:v>Omega-3s</c:v>
                </c:pt>
                <c:pt idx="5">
                  <c:v>Coconut</c:v>
                </c:pt>
                <c:pt idx="6">
                  <c:v>Probiotics</c:v>
                </c:pt>
                <c:pt idx="7">
                  <c:v>Plant-based protein</c:v>
                </c:pt>
                <c:pt idx="8">
                  <c:v>Mushrooms</c:v>
                </c:pt>
                <c:pt idx="9">
                  <c:v>Collagen</c:v>
                </c:pt>
                <c:pt idx="10">
                  <c:v>Prebiotics</c:v>
                </c:pt>
                <c:pt idx="11">
                  <c:v>Curcumin/turmeric</c:v>
                </c:pt>
                <c:pt idx="12">
                  <c:v>Postbiotics</c:v>
                </c:pt>
                <c:pt idx="13">
                  <c:v>MCT</c:v>
                </c:pt>
              </c:strCache>
            </c:strRef>
          </c:cat>
          <c:val>
            <c:numRef>
              <c:f>Sheet1!$B$2:$B$15</c:f>
              <c:numCache>
                <c:formatCode>0%</c:formatCode>
                <c:ptCount val="14"/>
                <c:pt idx="0">
                  <c:v>0.99201596999999997</c:v>
                </c:pt>
                <c:pt idx="1">
                  <c:v>0.99201596999999997</c:v>
                </c:pt>
                <c:pt idx="2">
                  <c:v>0.98802394000000004</c:v>
                </c:pt>
                <c:pt idx="3">
                  <c:v>0.98403193</c:v>
                </c:pt>
                <c:pt idx="4">
                  <c:v>0.97604791000000002</c:v>
                </c:pt>
                <c:pt idx="5">
                  <c:v>0.97405189000000003</c:v>
                </c:pt>
                <c:pt idx="6">
                  <c:v>0.97205588000000009</c:v>
                </c:pt>
                <c:pt idx="7">
                  <c:v>0.96506985999999995</c:v>
                </c:pt>
                <c:pt idx="8">
                  <c:v>0.95508982000000009</c:v>
                </c:pt>
                <c:pt idx="9">
                  <c:v>0.93912175999999992</c:v>
                </c:pt>
                <c:pt idx="10">
                  <c:v>0.91716567000000004</c:v>
                </c:pt>
                <c:pt idx="11">
                  <c:v>0.91317365000000006</c:v>
                </c:pt>
                <c:pt idx="12">
                  <c:v>0.77045907999999996</c:v>
                </c:pt>
                <c:pt idx="13">
                  <c:v>0.54790419000000001</c:v>
                </c:pt>
              </c:numCache>
            </c:numRef>
          </c:val>
          <c:extLst>
            <c:ext xmlns:c16="http://schemas.microsoft.com/office/drawing/2014/chart" uri="{C3380CC4-5D6E-409C-BE32-E72D297353CC}">
              <c16:uniqueId val="{00000000-E506-4FDB-9D86-7D7E9BEB555E}"/>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Calcium</c:v>
                </c:pt>
                <c:pt idx="1">
                  <c:v>Vitamin D</c:v>
                </c:pt>
                <c:pt idx="2">
                  <c:v>Fiber</c:v>
                </c:pt>
                <c:pt idx="3">
                  <c:v>Iron</c:v>
                </c:pt>
                <c:pt idx="4">
                  <c:v>Omega-3s</c:v>
                </c:pt>
                <c:pt idx="5">
                  <c:v>Coconut</c:v>
                </c:pt>
                <c:pt idx="6">
                  <c:v>Probiotics</c:v>
                </c:pt>
                <c:pt idx="7">
                  <c:v>Plant-based protein</c:v>
                </c:pt>
                <c:pt idx="8">
                  <c:v>Mushrooms</c:v>
                </c:pt>
                <c:pt idx="9">
                  <c:v>Collagen</c:v>
                </c:pt>
                <c:pt idx="10">
                  <c:v>Prebiotics</c:v>
                </c:pt>
                <c:pt idx="11">
                  <c:v>Curcumin/turmeric</c:v>
                </c:pt>
                <c:pt idx="12">
                  <c:v>Postbiotics</c:v>
                </c:pt>
                <c:pt idx="13">
                  <c:v>MCT</c:v>
                </c:pt>
              </c:strCache>
            </c:strRef>
          </c:cat>
          <c:val>
            <c:numRef>
              <c:f>Sheet1!$C$2:$C$15</c:f>
              <c:numCache>
                <c:formatCode>0%</c:formatCode>
                <c:ptCount val="14"/>
                <c:pt idx="0">
                  <c:v>0.99502488</c:v>
                </c:pt>
                <c:pt idx="1">
                  <c:v>0.99800995000000003</c:v>
                </c:pt>
                <c:pt idx="2">
                  <c:v>0.98507462999999995</c:v>
                </c:pt>
                <c:pt idx="3">
                  <c:v>0.99104476000000008</c:v>
                </c:pt>
                <c:pt idx="4">
                  <c:v>0.98308457999999999</c:v>
                </c:pt>
                <c:pt idx="5">
                  <c:v>0.99104476999999991</c:v>
                </c:pt>
                <c:pt idx="6">
                  <c:v>0.96517412999999985</c:v>
                </c:pt>
                <c:pt idx="7">
                  <c:v>0.95920397999999996</c:v>
                </c:pt>
                <c:pt idx="8">
                  <c:v>0.96915422999999989</c:v>
                </c:pt>
                <c:pt idx="9">
                  <c:v>0.94129353000000004</c:v>
                </c:pt>
                <c:pt idx="10">
                  <c:v>0.89154229000000007</c:v>
                </c:pt>
                <c:pt idx="11">
                  <c:v>0.94726368000000005</c:v>
                </c:pt>
                <c:pt idx="12">
                  <c:v>0.68258707000000007</c:v>
                </c:pt>
                <c:pt idx="13">
                  <c:v>0.40398009999999995</c:v>
                </c:pt>
              </c:numCache>
            </c:numRef>
          </c:val>
          <c:extLst>
            <c:ext xmlns:c16="http://schemas.microsoft.com/office/drawing/2014/chart" uri="{C3380CC4-5D6E-409C-BE32-E72D297353CC}">
              <c16:uniqueId val="{00000001-E506-4FDB-9D86-7D7E9BEB555E}"/>
            </c:ext>
          </c:extLst>
        </c:ser>
        <c:dLbls>
          <c:showLegendKey val="0"/>
          <c:showVal val="0"/>
          <c:showCatName val="0"/>
          <c:showSerName val="0"/>
          <c:showPercent val="0"/>
          <c:showBubbleSize val="0"/>
        </c:dLbls>
        <c:gapWidth val="219"/>
        <c:overlap val="-27"/>
        <c:axId val="1050423256"/>
        <c:axId val="105041389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Sheet1!$A$2:$A$15</c:f>
              <c:strCache>
                <c:ptCount val="14"/>
                <c:pt idx="0">
                  <c:v>Calcium</c:v>
                </c:pt>
                <c:pt idx="1">
                  <c:v>Vitamin D</c:v>
                </c:pt>
                <c:pt idx="2">
                  <c:v>Fiber</c:v>
                </c:pt>
                <c:pt idx="3">
                  <c:v>Iron</c:v>
                </c:pt>
                <c:pt idx="4">
                  <c:v>Omega-3s</c:v>
                </c:pt>
                <c:pt idx="5">
                  <c:v>Coconut</c:v>
                </c:pt>
                <c:pt idx="6">
                  <c:v>Probiotics</c:v>
                </c:pt>
                <c:pt idx="7">
                  <c:v>Plant-based protein</c:v>
                </c:pt>
                <c:pt idx="8">
                  <c:v>Mushrooms</c:v>
                </c:pt>
                <c:pt idx="9">
                  <c:v>Collagen</c:v>
                </c:pt>
                <c:pt idx="10">
                  <c:v>Prebiotics</c:v>
                </c:pt>
                <c:pt idx="11">
                  <c:v>Curcumin/turmeric</c:v>
                </c:pt>
                <c:pt idx="12">
                  <c:v>Postbiotics</c:v>
                </c:pt>
                <c:pt idx="13">
                  <c:v>MCT</c:v>
                </c:pt>
              </c:strCache>
            </c:strRef>
          </c:cat>
          <c:val>
            <c:numRef>
              <c:f>Sheet1!$D$2:$D$15</c:f>
              <c:numCache>
                <c:formatCode>0%</c:formatCode>
                <c:ptCount val="14"/>
                <c:pt idx="0">
                  <c:v>0.99352267000000005</c:v>
                </c:pt>
                <c:pt idx="1">
                  <c:v>0.99501744999999997</c:v>
                </c:pt>
                <c:pt idx="2">
                  <c:v>0.98654708000000002</c:v>
                </c:pt>
                <c:pt idx="3">
                  <c:v>0.98754359000000003</c:v>
                </c:pt>
                <c:pt idx="4">
                  <c:v>0.97957150000000004</c:v>
                </c:pt>
                <c:pt idx="5">
                  <c:v>0.98256104999999994</c:v>
                </c:pt>
                <c:pt idx="6">
                  <c:v>0.96860986999999998</c:v>
                </c:pt>
                <c:pt idx="7">
                  <c:v>0.96213254000000004</c:v>
                </c:pt>
                <c:pt idx="8">
                  <c:v>0.9621325300000001</c:v>
                </c:pt>
                <c:pt idx="9">
                  <c:v>0.94020926999999999</c:v>
                </c:pt>
                <c:pt idx="10">
                  <c:v>0.90433483000000003</c:v>
                </c:pt>
                <c:pt idx="11">
                  <c:v>0.93024413999999989</c:v>
                </c:pt>
                <c:pt idx="12">
                  <c:v>0.72645739000000009</c:v>
                </c:pt>
                <c:pt idx="13">
                  <c:v>0.47583457000000007</c:v>
                </c:pt>
              </c:numCache>
            </c:numRef>
          </c:val>
          <c:smooth val="0"/>
          <c:extLst>
            <c:ext xmlns:c16="http://schemas.microsoft.com/office/drawing/2014/chart" uri="{C3380CC4-5D6E-409C-BE32-E72D297353CC}">
              <c16:uniqueId val="{00000002-E506-4FDB-9D86-7D7E9BEB555E}"/>
            </c:ext>
          </c:extLst>
        </c:ser>
        <c:dLbls>
          <c:showLegendKey val="0"/>
          <c:showVal val="0"/>
          <c:showCatName val="0"/>
          <c:showSerName val="0"/>
          <c:showPercent val="0"/>
          <c:showBubbleSize val="0"/>
        </c:dLbls>
        <c:marker val="1"/>
        <c:smooth val="0"/>
        <c:axId val="1050423256"/>
        <c:axId val="1050413896"/>
      </c:lineChart>
      <c:catAx>
        <c:axId val="1050423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413896"/>
        <c:crosses val="autoZero"/>
        <c:auto val="1"/>
        <c:lblAlgn val="ctr"/>
        <c:lblOffset val="100"/>
        <c:noMultiLvlLbl val="0"/>
      </c:catAx>
      <c:valAx>
        <c:axId val="1050413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42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Vitamin D</c:v>
                </c:pt>
                <c:pt idx="1">
                  <c:v>Fiber</c:v>
                </c:pt>
                <c:pt idx="2">
                  <c:v>Calcium</c:v>
                </c:pt>
                <c:pt idx="3">
                  <c:v>Iron</c:v>
                </c:pt>
                <c:pt idx="4">
                  <c:v>Omega-3s</c:v>
                </c:pt>
                <c:pt idx="5">
                  <c:v>Probiotics</c:v>
                </c:pt>
                <c:pt idx="6">
                  <c:v>Plant-based protein</c:v>
                </c:pt>
                <c:pt idx="7">
                  <c:v>Curcumin/turmeric</c:v>
                </c:pt>
                <c:pt idx="8">
                  <c:v>Collagen</c:v>
                </c:pt>
                <c:pt idx="9">
                  <c:v>Coconut</c:v>
                </c:pt>
                <c:pt idx="10">
                  <c:v>Prebiotics</c:v>
                </c:pt>
                <c:pt idx="11">
                  <c:v>Postbiotics</c:v>
                </c:pt>
                <c:pt idx="12">
                  <c:v>Mushrooms</c:v>
                </c:pt>
                <c:pt idx="13">
                  <c:v>MCT</c:v>
                </c:pt>
              </c:strCache>
            </c:strRef>
          </c:cat>
          <c:val>
            <c:numRef>
              <c:f>Sheet1!$B$2:$B$15</c:f>
              <c:numCache>
                <c:formatCode>0%</c:formatCode>
                <c:ptCount val="14"/>
                <c:pt idx="0">
                  <c:v>0.84607646000000003</c:v>
                </c:pt>
                <c:pt idx="1">
                  <c:v>0.8383838400000001</c:v>
                </c:pt>
                <c:pt idx="2">
                  <c:v>0.81891347999999997</c:v>
                </c:pt>
                <c:pt idx="3">
                  <c:v>0.78803245</c:v>
                </c:pt>
                <c:pt idx="4">
                  <c:v>0.76891615999999996</c:v>
                </c:pt>
                <c:pt idx="5">
                  <c:v>0.73921970999999997</c:v>
                </c:pt>
                <c:pt idx="6">
                  <c:v>0.64632884999999995</c:v>
                </c:pt>
                <c:pt idx="7">
                  <c:v>0.64371584999999998</c:v>
                </c:pt>
                <c:pt idx="8">
                  <c:v>0.61849096999999997</c:v>
                </c:pt>
                <c:pt idx="9">
                  <c:v>0.60758197000000003</c:v>
                </c:pt>
                <c:pt idx="10">
                  <c:v>0.60609358000000002</c:v>
                </c:pt>
                <c:pt idx="11">
                  <c:v>0.56476683999999999</c:v>
                </c:pt>
                <c:pt idx="12">
                  <c:v>0.55485892999999997</c:v>
                </c:pt>
                <c:pt idx="13">
                  <c:v>0.51366120000000004</c:v>
                </c:pt>
              </c:numCache>
            </c:numRef>
          </c:val>
          <c:extLst>
            <c:ext xmlns:c16="http://schemas.microsoft.com/office/drawing/2014/chart" uri="{C3380CC4-5D6E-409C-BE32-E72D297353CC}">
              <c16:uniqueId val="{00000000-F1CC-4803-B1E9-FD667A6EDDDD}"/>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Vitamin D</c:v>
                </c:pt>
                <c:pt idx="1">
                  <c:v>Fiber</c:v>
                </c:pt>
                <c:pt idx="2">
                  <c:v>Calcium</c:v>
                </c:pt>
                <c:pt idx="3">
                  <c:v>Iron</c:v>
                </c:pt>
                <c:pt idx="4">
                  <c:v>Omega-3s</c:v>
                </c:pt>
                <c:pt idx="5">
                  <c:v>Probiotics</c:v>
                </c:pt>
                <c:pt idx="6">
                  <c:v>Plant-based protein</c:v>
                </c:pt>
                <c:pt idx="7">
                  <c:v>Curcumin/turmeric</c:v>
                </c:pt>
                <c:pt idx="8">
                  <c:v>Collagen</c:v>
                </c:pt>
                <c:pt idx="9">
                  <c:v>Coconut</c:v>
                </c:pt>
                <c:pt idx="10">
                  <c:v>Prebiotics</c:v>
                </c:pt>
                <c:pt idx="11">
                  <c:v>Postbiotics</c:v>
                </c:pt>
                <c:pt idx="12">
                  <c:v>Mushrooms</c:v>
                </c:pt>
                <c:pt idx="13">
                  <c:v>MCT</c:v>
                </c:pt>
              </c:strCache>
            </c:strRef>
          </c:cat>
          <c:val>
            <c:numRef>
              <c:f>Sheet1!$C$2:$C$15</c:f>
              <c:numCache>
                <c:formatCode>0%</c:formatCode>
                <c:ptCount val="14"/>
                <c:pt idx="0">
                  <c:v>0.86640080000000008</c:v>
                </c:pt>
                <c:pt idx="1">
                  <c:v>0.82222222999999994</c:v>
                </c:pt>
                <c:pt idx="2">
                  <c:v>0.81400000000000006</c:v>
                </c:pt>
                <c:pt idx="3">
                  <c:v>0.82128514000000008</c:v>
                </c:pt>
                <c:pt idx="4">
                  <c:v>0.82287449000000001</c:v>
                </c:pt>
                <c:pt idx="5">
                  <c:v>0.71237112999999996</c:v>
                </c:pt>
                <c:pt idx="6">
                  <c:v>0.59232364999999998</c:v>
                </c:pt>
                <c:pt idx="7">
                  <c:v>0.64495798999999998</c:v>
                </c:pt>
                <c:pt idx="8">
                  <c:v>0.52854121999999992</c:v>
                </c:pt>
                <c:pt idx="9">
                  <c:v>0.59538153000000005</c:v>
                </c:pt>
                <c:pt idx="10">
                  <c:v>0.58705357999999996</c:v>
                </c:pt>
                <c:pt idx="11">
                  <c:v>0.52332361000000005</c:v>
                </c:pt>
                <c:pt idx="12">
                  <c:v>0.58316221999999995</c:v>
                </c:pt>
                <c:pt idx="13">
                  <c:v>0.44334974999999999</c:v>
                </c:pt>
              </c:numCache>
            </c:numRef>
          </c:val>
          <c:extLst>
            <c:ext xmlns:c16="http://schemas.microsoft.com/office/drawing/2014/chart" uri="{C3380CC4-5D6E-409C-BE32-E72D297353CC}">
              <c16:uniqueId val="{00000001-F1CC-4803-B1E9-FD667A6EDDDD}"/>
            </c:ext>
          </c:extLst>
        </c:ser>
        <c:dLbls>
          <c:showLegendKey val="0"/>
          <c:showVal val="0"/>
          <c:showCatName val="0"/>
          <c:showSerName val="0"/>
          <c:showPercent val="0"/>
          <c:showBubbleSize val="0"/>
        </c:dLbls>
        <c:gapWidth val="219"/>
        <c:overlap val="-27"/>
        <c:axId val="965957104"/>
        <c:axId val="965959624"/>
      </c:barChart>
      <c:lineChart>
        <c:grouping val="standard"/>
        <c:varyColors val="0"/>
        <c:ser>
          <c:idx val="2"/>
          <c:order val="2"/>
          <c:tx>
            <c:strRef>
              <c:f>Sheet1!$D$1</c:f>
              <c:strCache>
                <c:ptCount val="1"/>
                <c:pt idx="0">
                  <c:v>All Respondents </c:v>
                </c:pt>
              </c:strCache>
            </c:strRef>
          </c:tx>
          <c:spPr>
            <a:ln w="28575" cap="rnd">
              <a:solidFill>
                <a:schemeClr val="accent3"/>
              </a:solidFill>
              <a:prstDash val="dash"/>
              <a:round/>
            </a:ln>
            <a:effectLst/>
          </c:spPr>
          <c:marker>
            <c:symbol val="none"/>
          </c:marker>
          <c:cat>
            <c:strRef>
              <c:f>Sheet1!$A$2:$A$15</c:f>
              <c:strCache>
                <c:ptCount val="14"/>
                <c:pt idx="0">
                  <c:v>Vitamin D</c:v>
                </c:pt>
                <c:pt idx="1">
                  <c:v>Fiber</c:v>
                </c:pt>
                <c:pt idx="2">
                  <c:v>Calcium</c:v>
                </c:pt>
                <c:pt idx="3">
                  <c:v>Iron</c:v>
                </c:pt>
                <c:pt idx="4">
                  <c:v>Omega-3s</c:v>
                </c:pt>
                <c:pt idx="5">
                  <c:v>Probiotics</c:v>
                </c:pt>
                <c:pt idx="6">
                  <c:v>Plant-based protein</c:v>
                </c:pt>
                <c:pt idx="7">
                  <c:v>Curcumin/turmeric</c:v>
                </c:pt>
                <c:pt idx="8">
                  <c:v>Collagen</c:v>
                </c:pt>
                <c:pt idx="9">
                  <c:v>Coconut</c:v>
                </c:pt>
                <c:pt idx="10">
                  <c:v>Prebiotics</c:v>
                </c:pt>
                <c:pt idx="11">
                  <c:v>Postbiotics</c:v>
                </c:pt>
                <c:pt idx="12">
                  <c:v>Mushrooms</c:v>
                </c:pt>
                <c:pt idx="13">
                  <c:v>MCT</c:v>
                </c:pt>
              </c:strCache>
            </c:strRef>
          </c:cat>
          <c:val>
            <c:numRef>
              <c:f>Sheet1!$D$2:$D$15</c:f>
              <c:numCache>
                <c:formatCode>0%</c:formatCode>
                <c:ptCount val="14"/>
                <c:pt idx="0">
                  <c:v>0.85628442999999999</c:v>
                </c:pt>
                <c:pt idx="1">
                  <c:v>0.83030303000000005</c:v>
                </c:pt>
                <c:pt idx="2">
                  <c:v>0.81644935000000007</c:v>
                </c:pt>
                <c:pt idx="3">
                  <c:v>0.80474268999999998</c:v>
                </c:pt>
                <c:pt idx="4">
                  <c:v>0.79603256</c:v>
                </c:pt>
                <c:pt idx="5">
                  <c:v>0.72582305000000003</c:v>
                </c:pt>
                <c:pt idx="6">
                  <c:v>0.61936820000000004</c:v>
                </c:pt>
                <c:pt idx="7">
                  <c:v>0.64434923</c:v>
                </c:pt>
                <c:pt idx="8">
                  <c:v>0.57339691999999998</c:v>
                </c:pt>
                <c:pt idx="9">
                  <c:v>0.60141988000000002</c:v>
                </c:pt>
                <c:pt idx="10">
                  <c:v>0.59669421</c:v>
                </c:pt>
                <c:pt idx="11">
                  <c:v>0.54526749000000008</c:v>
                </c:pt>
                <c:pt idx="12">
                  <c:v>0.56913515999999997</c:v>
                </c:pt>
                <c:pt idx="13">
                  <c:v>0.48376962999999995</c:v>
                </c:pt>
              </c:numCache>
            </c:numRef>
          </c:val>
          <c:smooth val="0"/>
          <c:extLst>
            <c:ext xmlns:c16="http://schemas.microsoft.com/office/drawing/2014/chart" uri="{C3380CC4-5D6E-409C-BE32-E72D297353CC}">
              <c16:uniqueId val="{00000002-F1CC-4803-B1E9-FD667A6EDDDD}"/>
            </c:ext>
          </c:extLst>
        </c:ser>
        <c:dLbls>
          <c:showLegendKey val="0"/>
          <c:showVal val="0"/>
          <c:showCatName val="0"/>
          <c:showSerName val="0"/>
          <c:showPercent val="0"/>
          <c:showBubbleSize val="0"/>
        </c:dLbls>
        <c:marker val="1"/>
        <c:smooth val="0"/>
        <c:axId val="965957104"/>
        <c:axId val="965959624"/>
      </c:lineChart>
      <c:catAx>
        <c:axId val="96595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5959624"/>
        <c:crosses val="autoZero"/>
        <c:auto val="1"/>
        <c:lblAlgn val="ctr"/>
        <c:lblOffset val="100"/>
        <c:noMultiLvlLbl val="0"/>
      </c:catAx>
      <c:valAx>
        <c:axId val="965959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595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Sheet1!$A$2:$A$17</c:f>
              <c:strCache>
                <c:ptCount val="16"/>
                <c:pt idx="0">
                  <c:v>Quality of product</c:v>
                </c:pt>
                <c:pt idx="1">
                  <c:v>Price</c:v>
                </c:pt>
                <c:pt idx="2">
                  <c:v>Nutritional profile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Saturated fat content</c:v>
                </c:pt>
                <c:pt idx="11">
                  <c:v>Authentic brand story</c:v>
                </c:pt>
                <c:pt idx="12">
                  <c:v>Transparency by the brand across its supply chain</c:v>
                </c:pt>
                <c:pt idx="13">
                  <c:v>Supports charities/causes</c:v>
                </c:pt>
                <c:pt idx="14">
                  <c:v>None of the above</c:v>
                </c:pt>
                <c:pt idx="15">
                  <c:v>Other</c:v>
                </c:pt>
              </c:strCache>
            </c:strRef>
          </c:cat>
          <c:val>
            <c:numRef>
              <c:f>Sheet1!$B$2:$B$17</c:f>
              <c:numCache>
                <c:formatCode>0%</c:formatCode>
                <c:ptCount val="16"/>
                <c:pt idx="0">
                  <c:v>0.44011976000000003</c:v>
                </c:pt>
                <c:pt idx="1">
                  <c:v>0.35229540999999998</c:v>
                </c:pt>
                <c:pt idx="2">
                  <c:v>0.31836326999999998</c:v>
                </c:pt>
                <c:pt idx="3">
                  <c:v>0.14471058000000001</c:v>
                </c:pt>
                <c:pt idx="4">
                  <c:v>0.10778443</c:v>
                </c:pt>
                <c:pt idx="5">
                  <c:v>0.10578841999999999</c:v>
                </c:pt>
                <c:pt idx="6">
                  <c:v>9.9800400000000011E-2</c:v>
                </c:pt>
                <c:pt idx="7">
                  <c:v>6.5868259999999998E-2</c:v>
                </c:pt>
                <c:pt idx="8">
                  <c:v>5.8882240000000002E-2</c:v>
                </c:pt>
                <c:pt idx="9">
                  <c:v>4.5908179999999993E-2</c:v>
                </c:pt>
                <c:pt idx="10">
                  <c:v>4.4910180000000001E-2</c:v>
                </c:pt>
                <c:pt idx="11">
                  <c:v>3.8922159999999997E-2</c:v>
                </c:pt>
                <c:pt idx="12">
                  <c:v>3.193613E-2</c:v>
                </c:pt>
                <c:pt idx="13">
                  <c:v>2.8942120000000002E-2</c:v>
                </c:pt>
                <c:pt idx="14">
                  <c:v>1.397206E-2</c:v>
                </c:pt>
                <c:pt idx="15">
                  <c:v>4.9900200000000004E-3</c:v>
                </c:pt>
              </c:numCache>
            </c:numRef>
          </c:val>
          <c:extLst>
            <c:ext xmlns:c16="http://schemas.microsoft.com/office/drawing/2014/chart" uri="{C3380CC4-5D6E-409C-BE32-E72D297353CC}">
              <c16:uniqueId val="{00000000-A1E2-4A93-8E15-A83836B37A5C}"/>
            </c:ext>
          </c:extLst>
        </c:ser>
        <c:ser>
          <c:idx val="1"/>
          <c:order val="1"/>
          <c:tx>
            <c:strRef>
              <c:f>Sheet1!$C$1</c:f>
              <c:strCache>
                <c:ptCount val="1"/>
                <c:pt idx="0">
                  <c:v>UK</c:v>
                </c:pt>
              </c:strCache>
            </c:strRef>
          </c:tx>
          <c:spPr>
            <a:solidFill>
              <a:schemeClr val="accent2"/>
            </a:solidFill>
            <a:ln>
              <a:noFill/>
            </a:ln>
            <a:effectLst/>
          </c:spPr>
          <c:invertIfNegative val="0"/>
          <c:cat>
            <c:strRef>
              <c:f>Sheet1!$A$2:$A$17</c:f>
              <c:strCache>
                <c:ptCount val="16"/>
                <c:pt idx="0">
                  <c:v>Quality of product</c:v>
                </c:pt>
                <c:pt idx="1">
                  <c:v>Price</c:v>
                </c:pt>
                <c:pt idx="2">
                  <c:v>Nutritional profile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Saturated fat content</c:v>
                </c:pt>
                <c:pt idx="11">
                  <c:v>Authentic brand story</c:v>
                </c:pt>
                <c:pt idx="12">
                  <c:v>Transparency by the brand across its supply chain</c:v>
                </c:pt>
                <c:pt idx="13">
                  <c:v>Supports charities/causes</c:v>
                </c:pt>
                <c:pt idx="14">
                  <c:v>None of the above</c:v>
                </c:pt>
                <c:pt idx="15">
                  <c:v>Other</c:v>
                </c:pt>
              </c:strCache>
            </c:strRef>
          </c:cat>
          <c:val>
            <c:numRef>
              <c:f>Sheet1!$C$2:$C$17</c:f>
              <c:numCache>
                <c:formatCode>0%</c:formatCode>
                <c:ptCount val="16"/>
                <c:pt idx="0">
                  <c:v>0.45174129000000002</c:v>
                </c:pt>
                <c:pt idx="1">
                  <c:v>0.34029851</c:v>
                </c:pt>
                <c:pt idx="2">
                  <c:v>0.26965173999999997</c:v>
                </c:pt>
                <c:pt idx="3">
                  <c:v>0.16616914999999999</c:v>
                </c:pt>
                <c:pt idx="4">
                  <c:v>0.10646766000000001</c:v>
                </c:pt>
                <c:pt idx="5">
                  <c:v>0.14029850999999999</c:v>
                </c:pt>
                <c:pt idx="6">
                  <c:v>6.9651740000000004E-2</c:v>
                </c:pt>
                <c:pt idx="7">
                  <c:v>4.7761190000000002E-2</c:v>
                </c:pt>
                <c:pt idx="8">
                  <c:v>6.9651740000000004E-2</c:v>
                </c:pt>
                <c:pt idx="9">
                  <c:v>5.2736320000000003E-2</c:v>
                </c:pt>
                <c:pt idx="10">
                  <c:v>4.4776120000000003E-2</c:v>
                </c:pt>
                <c:pt idx="11">
                  <c:v>4.5771140000000002E-2</c:v>
                </c:pt>
                <c:pt idx="12">
                  <c:v>4.4776120000000003E-2</c:v>
                </c:pt>
                <c:pt idx="13">
                  <c:v>1.7910450000000001E-2</c:v>
                </c:pt>
                <c:pt idx="14">
                  <c:v>7.9601999999999989E-3</c:v>
                </c:pt>
                <c:pt idx="15">
                  <c:v>1.3930349999999999E-2</c:v>
                </c:pt>
              </c:numCache>
            </c:numRef>
          </c:val>
          <c:extLst>
            <c:ext xmlns:c16="http://schemas.microsoft.com/office/drawing/2014/chart" uri="{C3380CC4-5D6E-409C-BE32-E72D297353CC}">
              <c16:uniqueId val="{00000001-A1E2-4A93-8E15-A83836B37A5C}"/>
            </c:ext>
          </c:extLst>
        </c:ser>
        <c:dLbls>
          <c:showLegendKey val="0"/>
          <c:showVal val="0"/>
          <c:showCatName val="0"/>
          <c:showSerName val="0"/>
          <c:showPercent val="0"/>
          <c:showBubbleSize val="0"/>
        </c:dLbls>
        <c:gapWidth val="219"/>
        <c:overlap val="-27"/>
        <c:axId val="1050342976"/>
        <c:axId val="105034261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Sheet1!$A$2:$A$17</c:f>
              <c:strCache>
                <c:ptCount val="16"/>
                <c:pt idx="0">
                  <c:v>Quality of product</c:v>
                </c:pt>
                <c:pt idx="1">
                  <c:v>Price</c:v>
                </c:pt>
                <c:pt idx="2">
                  <c:v>Nutritional profile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Saturated fat content</c:v>
                </c:pt>
                <c:pt idx="11">
                  <c:v>Authentic brand story</c:v>
                </c:pt>
                <c:pt idx="12">
                  <c:v>Transparency by the brand across its supply chain</c:v>
                </c:pt>
                <c:pt idx="13">
                  <c:v>Supports charities/causes</c:v>
                </c:pt>
                <c:pt idx="14">
                  <c:v>None of the above</c:v>
                </c:pt>
                <c:pt idx="15">
                  <c:v>Other</c:v>
                </c:pt>
              </c:strCache>
            </c:strRef>
          </c:cat>
          <c:val>
            <c:numRef>
              <c:f>Sheet1!$D$2:$D$17</c:f>
              <c:numCache>
                <c:formatCode>0%</c:formatCode>
                <c:ptCount val="16"/>
                <c:pt idx="0">
                  <c:v>0.44593920999999997</c:v>
                </c:pt>
                <c:pt idx="1">
                  <c:v>0.34628798999999999</c:v>
                </c:pt>
                <c:pt idx="2">
                  <c:v>0.29397109999999999</c:v>
                </c:pt>
                <c:pt idx="3">
                  <c:v>0.15545590000000001</c:v>
                </c:pt>
                <c:pt idx="4">
                  <c:v>0.10712505999999999</c:v>
                </c:pt>
                <c:pt idx="5">
                  <c:v>0.12306926</c:v>
                </c:pt>
                <c:pt idx="6">
                  <c:v>8.4703540000000008E-2</c:v>
                </c:pt>
                <c:pt idx="7">
                  <c:v>5.6801200000000003E-2</c:v>
                </c:pt>
                <c:pt idx="8">
                  <c:v>6.4275040000000006E-2</c:v>
                </c:pt>
                <c:pt idx="9">
                  <c:v>4.9327349999999999E-2</c:v>
                </c:pt>
                <c:pt idx="10">
                  <c:v>4.4843050000000002E-2</c:v>
                </c:pt>
                <c:pt idx="11">
                  <c:v>4.2351769999999997E-2</c:v>
                </c:pt>
                <c:pt idx="12">
                  <c:v>3.8365719999999999E-2</c:v>
                </c:pt>
                <c:pt idx="13">
                  <c:v>2.3418040000000001E-2</c:v>
                </c:pt>
                <c:pt idx="14">
                  <c:v>1.096163E-2</c:v>
                </c:pt>
                <c:pt idx="15">
                  <c:v>9.4668699999999988E-3</c:v>
                </c:pt>
              </c:numCache>
            </c:numRef>
          </c:val>
          <c:smooth val="0"/>
          <c:extLst>
            <c:ext xmlns:c16="http://schemas.microsoft.com/office/drawing/2014/chart" uri="{C3380CC4-5D6E-409C-BE32-E72D297353CC}">
              <c16:uniqueId val="{00000002-A1E2-4A93-8E15-A83836B37A5C}"/>
            </c:ext>
          </c:extLst>
        </c:ser>
        <c:dLbls>
          <c:showLegendKey val="0"/>
          <c:showVal val="0"/>
          <c:showCatName val="0"/>
          <c:showSerName val="0"/>
          <c:showPercent val="0"/>
          <c:showBubbleSize val="0"/>
        </c:dLbls>
        <c:marker val="1"/>
        <c:smooth val="0"/>
        <c:axId val="1050342976"/>
        <c:axId val="1050342616"/>
      </c:lineChart>
      <c:catAx>
        <c:axId val="105034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42616"/>
        <c:crosses val="autoZero"/>
        <c:auto val="1"/>
        <c:lblAlgn val="ctr"/>
        <c:lblOffset val="100"/>
        <c:noMultiLvlLbl val="0"/>
      </c:catAx>
      <c:valAx>
        <c:axId val="1050342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4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0.32235529000000002</c:v>
                </c:pt>
                <c:pt idx="1">
                  <c:v>0.35828343000000001</c:v>
                </c:pt>
                <c:pt idx="2">
                  <c:v>0.21457086</c:v>
                </c:pt>
                <c:pt idx="3">
                  <c:v>4.9900200000000013E-2</c:v>
                </c:pt>
                <c:pt idx="4">
                  <c:v>5.4890220000000003E-2</c:v>
                </c:pt>
              </c:numCache>
            </c:numRef>
          </c:val>
          <c:extLst>
            <c:ext xmlns:c16="http://schemas.microsoft.com/office/drawing/2014/chart" uri="{C3380CC4-5D6E-409C-BE32-E72D297353CC}">
              <c16:uniqueId val="{00000000-DF55-4C96-AB3E-5D8A8923F9C6}"/>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0.24378109000000001</c:v>
                </c:pt>
                <c:pt idx="1">
                  <c:v>0.41194029999999998</c:v>
                </c:pt>
                <c:pt idx="2">
                  <c:v>0.25273632000000001</c:v>
                </c:pt>
                <c:pt idx="3">
                  <c:v>4.8756220000000003E-2</c:v>
                </c:pt>
                <c:pt idx="4">
                  <c:v>4.2786070000000002E-2</c:v>
                </c:pt>
              </c:numCache>
            </c:numRef>
          </c:val>
          <c:extLst>
            <c:ext xmlns:c16="http://schemas.microsoft.com/office/drawing/2014/chart" uri="{C3380CC4-5D6E-409C-BE32-E72D297353CC}">
              <c16:uniqueId val="{00000001-DF55-4C96-AB3E-5D8A8923F9C6}"/>
            </c:ext>
          </c:extLst>
        </c:ser>
        <c:dLbls>
          <c:showLegendKey val="0"/>
          <c:showVal val="0"/>
          <c:showCatName val="0"/>
          <c:showSerName val="0"/>
          <c:showPercent val="0"/>
          <c:showBubbleSize val="0"/>
        </c:dLbls>
        <c:gapWidth val="219"/>
        <c:overlap val="-27"/>
        <c:axId val="481553184"/>
        <c:axId val="4815503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0.28300946999999999</c:v>
                </c:pt>
                <c:pt idx="1">
                  <c:v>0.38515197000000001</c:v>
                </c:pt>
                <c:pt idx="2">
                  <c:v>0.23368211</c:v>
                </c:pt>
                <c:pt idx="3">
                  <c:v>4.9327349999999999E-2</c:v>
                </c:pt>
                <c:pt idx="4">
                  <c:v>4.88291E-2</c:v>
                </c:pt>
              </c:numCache>
            </c:numRef>
          </c:val>
          <c:smooth val="0"/>
          <c:extLst>
            <c:ext xmlns:c16="http://schemas.microsoft.com/office/drawing/2014/chart" uri="{C3380CC4-5D6E-409C-BE32-E72D297353CC}">
              <c16:uniqueId val="{00000002-DF55-4C96-AB3E-5D8A8923F9C6}"/>
            </c:ext>
          </c:extLst>
        </c:ser>
        <c:dLbls>
          <c:showLegendKey val="0"/>
          <c:showVal val="0"/>
          <c:showCatName val="0"/>
          <c:showSerName val="0"/>
          <c:showPercent val="0"/>
          <c:showBubbleSize val="0"/>
        </c:dLbls>
        <c:marker val="1"/>
        <c:smooth val="0"/>
        <c:axId val="481553184"/>
        <c:axId val="481550304"/>
      </c:lineChart>
      <c:catAx>
        <c:axId val="48155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550304"/>
        <c:crosses val="autoZero"/>
        <c:auto val="1"/>
        <c:lblAlgn val="ctr"/>
        <c:lblOffset val="100"/>
        <c:noMultiLvlLbl val="0"/>
      </c:catAx>
      <c:valAx>
        <c:axId val="481550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55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Sheet1!$B$2:$B$9</c:f>
              <c:numCache>
                <c:formatCode>0%</c:formatCode>
                <c:ptCount val="8"/>
                <c:pt idx="0">
                  <c:v>0.50099800000000005</c:v>
                </c:pt>
                <c:pt idx="1">
                  <c:v>0.46207585000000001</c:v>
                </c:pt>
                <c:pt idx="2">
                  <c:v>0.45808383000000003</c:v>
                </c:pt>
                <c:pt idx="3">
                  <c:v>0.39321357000000001</c:v>
                </c:pt>
                <c:pt idx="4">
                  <c:v>0.31636726999999998</c:v>
                </c:pt>
                <c:pt idx="5">
                  <c:v>7.0858279999999996E-2</c:v>
                </c:pt>
                <c:pt idx="6">
                  <c:v>5.5888220000000002E-2</c:v>
                </c:pt>
                <c:pt idx="7">
                  <c:v>2.9940100000000001E-3</c:v>
                </c:pt>
              </c:numCache>
            </c:numRef>
          </c:val>
          <c:extLst>
            <c:ext xmlns:c16="http://schemas.microsoft.com/office/drawing/2014/chart" uri="{C3380CC4-5D6E-409C-BE32-E72D297353CC}">
              <c16:uniqueId val="{00000000-6F37-46FC-A265-EDDEDD657359}"/>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Sheet1!$C$2:$C$9</c:f>
              <c:numCache>
                <c:formatCode>0%</c:formatCode>
                <c:ptCount val="8"/>
                <c:pt idx="0">
                  <c:v>0.49850746000000001</c:v>
                </c:pt>
                <c:pt idx="1">
                  <c:v>0.41791044999999999</c:v>
                </c:pt>
                <c:pt idx="2">
                  <c:v>0.48159204</c:v>
                </c:pt>
                <c:pt idx="3">
                  <c:v>0.45970148999999999</c:v>
                </c:pt>
                <c:pt idx="4">
                  <c:v>0.34626866000000001</c:v>
                </c:pt>
                <c:pt idx="5">
                  <c:v>4.8756220000000003E-2</c:v>
                </c:pt>
                <c:pt idx="6">
                  <c:v>6.4676620000000004E-2</c:v>
                </c:pt>
                <c:pt idx="7">
                  <c:v>5.9701499999999996E-3</c:v>
                </c:pt>
              </c:numCache>
            </c:numRef>
          </c:val>
          <c:extLst>
            <c:ext xmlns:c16="http://schemas.microsoft.com/office/drawing/2014/chart" uri="{C3380CC4-5D6E-409C-BE32-E72D297353CC}">
              <c16:uniqueId val="{00000001-6F37-46FC-A265-EDDEDD657359}"/>
            </c:ext>
          </c:extLst>
        </c:ser>
        <c:dLbls>
          <c:showLegendKey val="0"/>
          <c:showVal val="0"/>
          <c:showCatName val="0"/>
          <c:showSerName val="0"/>
          <c:showPercent val="0"/>
          <c:showBubbleSize val="0"/>
        </c:dLbls>
        <c:gapWidth val="219"/>
        <c:overlap val="-27"/>
        <c:axId val="632217760"/>
        <c:axId val="63221272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Sheet1!$D$2:$D$9</c:f>
              <c:numCache>
                <c:formatCode>0%</c:formatCode>
                <c:ptCount val="8"/>
                <c:pt idx="0">
                  <c:v>0.49975087000000001</c:v>
                </c:pt>
                <c:pt idx="1">
                  <c:v>0.43996014</c:v>
                </c:pt>
                <c:pt idx="2">
                  <c:v>0.46985550999999998</c:v>
                </c:pt>
                <c:pt idx="3">
                  <c:v>0.42650722000000002</c:v>
                </c:pt>
                <c:pt idx="4">
                  <c:v>0.33134031000000003</c:v>
                </c:pt>
                <c:pt idx="5">
                  <c:v>5.9790729999999993E-2</c:v>
                </c:pt>
                <c:pt idx="6">
                  <c:v>6.0288990000000001E-2</c:v>
                </c:pt>
                <c:pt idx="7">
                  <c:v>4.4843000000000001E-3</c:v>
                </c:pt>
              </c:numCache>
            </c:numRef>
          </c:val>
          <c:smooth val="0"/>
          <c:extLst>
            <c:ext xmlns:c16="http://schemas.microsoft.com/office/drawing/2014/chart" uri="{C3380CC4-5D6E-409C-BE32-E72D297353CC}">
              <c16:uniqueId val="{00000002-6F37-46FC-A265-EDDEDD657359}"/>
            </c:ext>
          </c:extLst>
        </c:ser>
        <c:dLbls>
          <c:showLegendKey val="0"/>
          <c:showVal val="0"/>
          <c:showCatName val="0"/>
          <c:showSerName val="0"/>
          <c:showPercent val="0"/>
          <c:showBubbleSize val="0"/>
        </c:dLbls>
        <c:marker val="1"/>
        <c:smooth val="0"/>
        <c:axId val="632217760"/>
        <c:axId val="632212720"/>
      </c:lineChart>
      <c:catAx>
        <c:axId val="6322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12720"/>
        <c:crosses val="autoZero"/>
        <c:auto val="1"/>
        <c:lblAlgn val="ctr"/>
        <c:lblOffset val="100"/>
        <c:noMultiLvlLbl val="0"/>
      </c:catAx>
      <c:valAx>
        <c:axId val="632212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1054-4F86-8EC0-269DACB33FC0}"/>
              </c:ext>
            </c:extLst>
          </c:dPt>
          <c:dPt>
            <c:idx val="1"/>
            <c:bubble3D val="0"/>
            <c:spPr>
              <a:solidFill>
                <a:schemeClr val="accent2"/>
              </a:solidFill>
              <a:ln>
                <a:noFill/>
              </a:ln>
              <a:effectLst/>
            </c:spPr>
            <c:extLst>
              <c:ext xmlns:c16="http://schemas.microsoft.com/office/drawing/2014/chart" uri="{C3380CC4-5D6E-409C-BE32-E72D297353CC}">
                <c16:uniqueId val="{00000003-1054-4F86-8EC0-269DACB33FC0}"/>
              </c:ext>
            </c:extLst>
          </c:dPt>
          <c:dPt>
            <c:idx val="2"/>
            <c:bubble3D val="0"/>
            <c:spPr>
              <a:solidFill>
                <a:schemeClr val="accent3"/>
              </a:solidFill>
              <a:ln>
                <a:noFill/>
              </a:ln>
              <a:effectLst/>
            </c:spPr>
            <c:extLst>
              <c:ext xmlns:c16="http://schemas.microsoft.com/office/drawing/2014/chart" uri="{C3380CC4-5D6E-409C-BE32-E72D297353CC}">
                <c16:uniqueId val="{00000005-1054-4F86-8EC0-269DACB33FC0}"/>
              </c:ext>
            </c:extLst>
          </c:dPt>
          <c:dPt>
            <c:idx val="3"/>
            <c:bubble3D val="0"/>
            <c:spPr>
              <a:solidFill>
                <a:schemeClr val="accent4"/>
              </a:solidFill>
              <a:ln>
                <a:noFill/>
              </a:ln>
              <a:effectLst/>
            </c:spPr>
            <c:extLst>
              <c:ext xmlns:c16="http://schemas.microsoft.com/office/drawing/2014/chart" uri="{C3380CC4-5D6E-409C-BE32-E72D297353CC}">
                <c16:uniqueId val="{00000007-1054-4F86-8EC0-269DACB33FC0}"/>
              </c:ext>
            </c:extLst>
          </c:dPt>
          <c:dPt>
            <c:idx val="4"/>
            <c:bubble3D val="0"/>
            <c:spPr>
              <a:solidFill>
                <a:schemeClr val="accent5"/>
              </a:solidFill>
              <a:ln>
                <a:noFill/>
              </a:ln>
              <a:effectLst/>
            </c:spPr>
            <c:extLst>
              <c:ext xmlns:c16="http://schemas.microsoft.com/office/drawing/2014/chart" uri="{C3380CC4-5D6E-409C-BE32-E72D297353CC}">
                <c16:uniqueId val="{00000009-1054-4F86-8EC0-269DACB33FC0}"/>
              </c:ext>
            </c:extLst>
          </c:dPt>
          <c:dPt>
            <c:idx val="5"/>
            <c:bubble3D val="0"/>
            <c:spPr>
              <a:solidFill>
                <a:schemeClr val="accent6"/>
              </a:solidFill>
              <a:ln>
                <a:noFill/>
              </a:ln>
              <a:effectLst/>
            </c:spPr>
            <c:extLst>
              <c:ext xmlns:c16="http://schemas.microsoft.com/office/drawing/2014/chart" uri="{C3380CC4-5D6E-409C-BE32-E72D297353CC}">
                <c16:uniqueId val="{0000000B-1054-4F86-8EC0-269DACB33FC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1054-4F86-8EC0-269DACB33FC0}"/>
                </c:ext>
              </c:extLst>
            </c:dLbl>
            <c:dLbl>
              <c:idx val="1"/>
              <c:layout>
                <c:manualLayout>
                  <c:x val="-6.277340332458442E-2"/>
                  <c:y val="-2.417268153980744E-2"/>
                </c:manualLayout>
              </c:layout>
              <c:showLegendKey val="0"/>
              <c:showVal val="0"/>
              <c:showCatName val="1"/>
              <c:showSerName val="0"/>
              <c:showPercent val="1"/>
              <c:showBubbleSize val="0"/>
              <c:extLst>
                <c:ext xmlns:c15="http://schemas.microsoft.com/office/drawing/2012/chart" uri="{CE6537A1-D6FC-4f65-9D91-7224C49458BB}">
                  <c15:layout>
                    <c:manualLayout>
                      <c:w val="0.42812627588218138"/>
                      <c:h val="0.1908183872849227"/>
                    </c:manualLayout>
                  </c15:layout>
                </c:ext>
                <c:ext xmlns:c16="http://schemas.microsoft.com/office/drawing/2014/chart" uri="{C3380CC4-5D6E-409C-BE32-E72D297353CC}">
                  <c16:uniqueId val="{00000003-1054-4F86-8EC0-269DACB33FC0}"/>
                </c:ext>
              </c:extLst>
            </c:dLbl>
            <c:dLbl>
              <c:idx val="2"/>
              <c:layout>
                <c:manualLayout>
                  <c:x val="-2.7777777777777776E-2"/>
                  <c:y val="-6.4814814814814894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0007764654418198"/>
                    </c:manualLayout>
                  </c15:layout>
                </c:ext>
                <c:ext xmlns:c16="http://schemas.microsoft.com/office/drawing/2014/chart" uri="{C3380CC4-5D6E-409C-BE32-E72D297353CC}">
                  <c16:uniqueId val="{00000005-1054-4F86-8EC0-269DACB33FC0}"/>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1054-4F86-8EC0-269DACB33FC0}"/>
                </c:ext>
              </c:extLst>
            </c:dLbl>
            <c:dLbl>
              <c:idx val="4"/>
              <c:layout>
                <c:manualLayout>
                  <c:x val="-3.8911125692621756E-2"/>
                  <c:y val="-2.7777777777777776E-2"/>
                </c:manualLayout>
              </c:layout>
              <c:showLegendKey val="0"/>
              <c:showVal val="0"/>
              <c:showCatName val="1"/>
              <c:showSerName val="0"/>
              <c:showPercent val="1"/>
              <c:showBubbleSize val="0"/>
              <c:extLst>
                <c:ext xmlns:c15="http://schemas.microsoft.com/office/drawing/2012/chart" uri="{CE6537A1-D6FC-4f65-9D91-7224C49458BB}">
                  <c15:layout>
                    <c:manualLayout>
                      <c:w val="0.37370479731700207"/>
                      <c:h val="0.25335666375036453"/>
                    </c:manualLayout>
                  </c15:layout>
                </c:ext>
                <c:ext xmlns:c16="http://schemas.microsoft.com/office/drawing/2014/chart" uri="{C3380CC4-5D6E-409C-BE32-E72D297353CC}">
                  <c16:uniqueId val="{00000009-1054-4F86-8EC0-269DACB33FC0}"/>
                </c:ext>
              </c:extLst>
            </c:dLbl>
            <c:dLbl>
              <c:idx val="5"/>
              <c:layout>
                <c:manualLayout>
                  <c:x val="1.406022163896168E-2"/>
                  <c:y val="-1.3888706620005811E-2"/>
                </c:manualLayout>
              </c:layout>
              <c:showLegendKey val="0"/>
              <c:showVal val="0"/>
              <c:showCatName val="1"/>
              <c:showSerName val="0"/>
              <c:showPercent val="1"/>
              <c:showBubbleSize val="0"/>
              <c:extLst>
                <c:ext xmlns:c15="http://schemas.microsoft.com/office/drawing/2012/chart" uri="{CE6537A1-D6FC-4f65-9D91-7224C49458BB}">
                  <c15:layout>
                    <c:manualLayout>
                      <c:w val="0.34538896179644207"/>
                      <c:h val="0.16682888597258677"/>
                    </c:manualLayout>
                  </c15:layout>
                </c:ext>
                <c:ext xmlns:c16="http://schemas.microsoft.com/office/drawing/2014/chart" uri="{C3380CC4-5D6E-409C-BE32-E72D297353CC}">
                  <c16:uniqueId val="{0000000B-1054-4F86-8EC0-269DACB33FC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7.2056240000000008E-2</c:v>
                </c:pt>
                <c:pt idx="1">
                  <c:v>0.14411247999999999</c:v>
                </c:pt>
                <c:pt idx="2">
                  <c:v>0.22847100000000001</c:v>
                </c:pt>
                <c:pt idx="3">
                  <c:v>0.28295255000000002</c:v>
                </c:pt>
                <c:pt idx="4">
                  <c:v>0.16344464</c:v>
                </c:pt>
                <c:pt idx="5">
                  <c:v>0.10896309</c:v>
                </c:pt>
              </c:numCache>
            </c:numRef>
          </c:val>
          <c:extLst>
            <c:ext xmlns:c16="http://schemas.microsoft.com/office/drawing/2014/chart" uri="{C3380CC4-5D6E-409C-BE32-E72D297353CC}">
              <c16:uniqueId val="{0000000C-1054-4F86-8EC0-269DACB33FC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85268973287153E-2"/>
          <c:y val="2.8521828181812058E-2"/>
          <c:w val="0.9511664801862586"/>
          <c:h val="0.7905587236267515"/>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Sheet1!$B$2:$B$7</c:f>
              <c:numCache>
                <c:formatCode>0%</c:formatCode>
                <c:ptCount val="6"/>
                <c:pt idx="0">
                  <c:v>0.15069859999999999</c:v>
                </c:pt>
                <c:pt idx="1">
                  <c:v>0.15768462999999999</c:v>
                </c:pt>
                <c:pt idx="2">
                  <c:v>0.14071855999999999</c:v>
                </c:pt>
                <c:pt idx="3">
                  <c:v>0.26846307000000003</c:v>
                </c:pt>
                <c:pt idx="4">
                  <c:v>0.18163673</c:v>
                </c:pt>
                <c:pt idx="5">
                  <c:v>0.1007984</c:v>
                </c:pt>
              </c:numCache>
            </c:numRef>
          </c:val>
          <c:extLst>
            <c:ext xmlns:c16="http://schemas.microsoft.com/office/drawing/2014/chart" uri="{C3380CC4-5D6E-409C-BE32-E72D297353CC}">
              <c16:uniqueId val="{00000000-7763-4918-9128-F7E8CAD96CCD}"/>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Sheet1!$C$2:$C$7</c:f>
              <c:numCache>
                <c:formatCode>0%</c:formatCode>
                <c:ptCount val="6"/>
                <c:pt idx="0">
                  <c:v>0.10348259</c:v>
                </c:pt>
                <c:pt idx="1">
                  <c:v>0.16218905</c:v>
                </c:pt>
                <c:pt idx="2">
                  <c:v>0.18208954999999999</c:v>
                </c:pt>
                <c:pt idx="3">
                  <c:v>0.28955224000000002</c:v>
                </c:pt>
                <c:pt idx="4">
                  <c:v>0.1800995</c:v>
                </c:pt>
                <c:pt idx="5">
                  <c:v>8.2587060000000004E-2</c:v>
                </c:pt>
              </c:numCache>
            </c:numRef>
          </c:val>
          <c:extLst>
            <c:ext xmlns:c16="http://schemas.microsoft.com/office/drawing/2014/chart" uri="{C3380CC4-5D6E-409C-BE32-E72D297353CC}">
              <c16:uniqueId val="{00000001-7763-4918-9128-F7E8CAD96CCD}"/>
            </c:ext>
          </c:extLst>
        </c:ser>
        <c:dLbls>
          <c:showLegendKey val="0"/>
          <c:showVal val="0"/>
          <c:showCatName val="0"/>
          <c:showSerName val="0"/>
          <c:showPercent val="0"/>
          <c:showBubbleSize val="0"/>
        </c:dLbls>
        <c:gapWidth val="219"/>
        <c:overlap val="-27"/>
        <c:axId val="565520680"/>
        <c:axId val="56551384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Sheet1!$D$2:$D$7</c:f>
              <c:numCache>
                <c:formatCode>0%</c:formatCode>
                <c:ptCount val="6"/>
                <c:pt idx="0">
                  <c:v>0.12705531</c:v>
                </c:pt>
                <c:pt idx="1">
                  <c:v>0.15994021</c:v>
                </c:pt>
                <c:pt idx="2">
                  <c:v>0.16143498000000001</c:v>
                </c:pt>
                <c:pt idx="3">
                  <c:v>0.27902342000000002</c:v>
                </c:pt>
                <c:pt idx="4">
                  <c:v>0.18086696999999999</c:v>
                </c:pt>
                <c:pt idx="5">
                  <c:v>9.1679119999999989E-2</c:v>
                </c:pt>
              </c:numCache>
            </c:numRef>
          </c:val>
          <c:smooth val="0"/>
          <c:extLst>
            <c:ext xmlns:c16="http://schemas.microsoft.com/office/drawing/2014/chart" uri="{C3380CC4-5D6E-409C-BE32-E72D297353CC}">
              <c16:uniqueId val="{00000002-7763-4918-9128-F7E8CAD96CCD}"/>
            </c:ext>
          </c:extLst>
        </c:ser>
        <c:dLbls>
          <c:showLegendKey val="0"/>
          <c:showVal val="0"/>
          <c:showCatName val="0"/>
          <c:showSerName val="0"/>
          <c:showPercent val="0"/>
          <c:showBubbleSize val="0"/>
        </c:dLbls>
        <c:marker val="1"/>
        <c:smooth val="0"/>
        <c:axId val="565520680"/>
        <c:axId val="565513840"/>
      </c:lineChart>
      <c:catAx>
        <c:axId val="56552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513840"/>
        <c:crosses val="autoZero"/>
        <c:auto val="1"/>
        <c:lblAlgn val="ctr"/>
        <c:lblOffset val="100"/>
        <c:noMultiLvlLbl val="0"/>
      </c:catAx>
      <c:valAx>
        <c:axId val="565513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520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7DE-497B-AA5C-4D3C5344E9F8}"/>
              </c:ext>
            </c:extLst>
          </c:dPt>
          <c:dPt>
            <c:idx val="1"/>
            <c:bubble3D val="0"/>
            <c:spPr>
              <a:solidFill>
                <a:schemeClr val="accent2"/>
              </a:solidFill>
              <a:ln>
                <a:noFill/>
              </a:ln>
              <a:effectLst/>
            </c:spPr>
            <c:extLst>
              <c:ext xmlns:c16="http://schemas.microsoft.com/office/drawing/2014/chart" uri="{C3380CC4-5D6E-409C-BE32-E72D297353CC}">
                <c16:uniqueId val="{00000003-27DE-497B-AA5C-4D3C5344E9F8}"/>
              </c:ext>
            </c:extLst>
          </c:dPt>
          <c:dPt>
            <c:idx val="2"/>
            <c:bubble3D val="0"/>
            <c:spPr>
              <a:solidFill>
                <a:schemeClr val="accent3"/>
              </a:solidFill>
              <a:ln>
                <a:noFill/>
              </a:ln>
              <a:effectLst/>
            </c:spPr>
            <c:extLst>
              <c:ext xmlns:c16="http://schemas.microsoft.com/office/drawing/2014/chart" uri="{C3380CC4-5D6E-409C-BE32-E72D297353CC}">
                <c16:uniqueId val="{00000005-27DE-497B-AA5C-4D3C5344E9F8}"/>
              </c:ext>
            </c:extLst>
          </c:dPt>
          <c:dPt>
            <c:idx val="3"/>
            <c:bubble3D val="0"/>
            <c:spPr>
              <a:solidFill>
                <a:schemeClr val="accent4"/>
              </a:solidFill>
              <a:ln>
                <a:noFill/>
              </a:ln>
              <a:effectLst/>
            </c:spPr>
            <c:extLst>
              <c:ext xmlns:c16="http://schemas.microsoft.com/office/drawing/2014/chart" uri="{C3380CC4-5D6E-409C-BE32-E72D297353CC}">
                <c16:uniqueId val="{00000007-27DE-497B-AA5C-4D3C5344E9F8}"/>
              </c:ext>
            </c:extLst>
          </c:dPt>
          <c:dPt>
            <c:idx val="4"/>
            <c:bubble3D val="0"/>
            <c:spPr>
              <a:solidFill>
                <a:schemeClr val="accent5"/>
              </a:solidFill>
              <a:ln>
                <a:noFill/>
              </a:ln>
              <a:effectLst/>
            </c:spPr>
            <c:extLst>
              <c:ext xmlns:c16="http://schemas.microsoft.com/office/drawing/2014/chart" uri="{C3380CC4-5D6E-409C-BE32-E72D297353CC}">
                <c16:uniqueId val="{00000009-27DE-497B-AA5C-4D3C5344E9F8}"/>
              </c:ext>
            </c:extLst>
          </c:dPt>
          <c:dLbls>
            <c:dLbl>
              <c:idx val="0"/>
              <c:layout>
                <c:manualLayout>
                  <c:x val="1.4880072466047266E-2"/>
                  <c:y val="1.29556561400732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E-497B-AA5C-4D3C5344E9F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0.11277445</c:v>
                </c:pt>
                <c:pt idx="1">
                  <c:v>0.21157685000000001</c:v>
                </c:pt>
                <c:pt idx="2">
                  <c:v>0.40219560999999998</c:v>
                </c:pt>
                <c:pt idx="3">
                  <c:v>0.17065868000000001</c:v>
                </c:pt>
                <c:pt idx="4">
                  <c:v>0.10279441</c:v>
                </c:pt>
              </c:numCache>
            </c:numRef>
          </c:val>
          <c:extLst>
            <c:ext xmlns:c16="http://schemas.microsoft.com/office/drawing/2014/chart" uri="{C3380CC4-5D6E-409C-BE32-E72D297353CC}">
              <c16:uniqueId val="{0000000E-27DE-497B-AA5C-4D3C5344E9F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45B3-4687-A620-A602EA081528}"/>
              </c:ext>
            </c:extLst>
          </c:dPt>
          <c:dPt>
            <c:idx val="1"/>
            <c:bubble3D val="0"/>
            <c:spPr>
              <a:solidFill>
                <a:schemeClr val="accent2"/>
              </a:solidFill>
              <a:ln>
                <a:noFill/>
              </a:ln>
              <a:effectLst/>
            </c:spPr>
            <c:extLst>
              <c:ext xmlns:c16="http://schemas.microsoft.com/office/drawing/2014/chart" uri="{C3380CC4-5D6E-409C-BE32-E72D297353CC}">
                <c16:uniqueId val="{00000003-45B3-4687-A620-A602EA081528}"/>
              </c:ext>
            </c:extLst>
          </c:dPt>
          <c:dPt>
            <c:idx val="2"/>
            <c:bubble3D val="0"/>
            <c:spPr>
              <a:solidFill>
                <a:schemeClr val="accent3"/>
              </a:solidFill>
              <a:ln>
                <a:noFill/>
              </a:ln>
              <a:effectLst/>
            </c:spPr>
            <c:extLst>
              <c:ext xmlns:c16="http://schemas.microsoft.com/office/drawing/2014/chart" uri="{C3380CC4-5D6E-409C-BE32-E72D297353CC}">
                <c16:uniqueId val="{00000005-45B3-4687-A620-A602EA081528}"/>
              </c:ext>
            </c:extLst>
          </c:dPt>
          <c:dPt>
            <c:idx val="3"/>
            <c:bubble3D val="0"/>
            <c:spPr>
              <a:solidFill>
                <a:schemeClr val="accent4"/>
              </a:solidFill>
              <a:ln>
                <a:noFill/>
              </a:ln>
              <a:effectLst/>
            </c:spPr>
            <c:extLst>
              <c:ext xmlns:c16="http://schemas.microsoft.com/office/drawing/2014/chart" uri="{C3380CC4-5D6E-409C-BE32-E72D297353CC}">
                <c16:uniqueId val="{00000007-45B3-4687-A620-A602EA081528}"/>
              </c:ext>
            </c:extLst>
          </c:dPt>
          <c:dPt>
            <c:idx val="4"/>
            <c:bubble3D val="0"/>
            <c:spPr>
              <a:solidFill>
                <a:schemeClr val="accent5"/>
              </a:solidFill>
              <a:ln>
                <a:noFill/>
              </a:ln>
              <a:effectLst/>
            </c:spPr>
            <c:extLst>
              <c:ext xmlns:c16="http://schemas.microsoft.com/office/drawing/2014/chart" uri="{C3380CC4-5D6E-409C-BE32-E72D297353CC}">
                <c16:uniqueId val="{00000009-45B3-4687-A620-A602EA081528}"/>
              </c:ext>
            </c:extLst>
          </c:dPt>
          <c:dPt>
            <c:idx val="5"/>
            <c:bubble3D val="0"/>
            <c:spPr>
              <a:solidFill>
                <a:schemeClr val="accent6"/>
              </a:solidFill>
              <a:ln>
                <a:noFill/>
              </a:ln>
              <a:effectLst/>
            </c:spPr>
            <c:extLst>
              <c:ext xmlns:c16="http://schemas.microsoft.com/office/drawing/2014/chart" uri="{C3380CC4-5D6E-409C-BE32-E72D297353CC}">
                <c16:uniqueId val="{0000000B-45B3-4687-A620-A602EA081528}"/>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B3-4687-A620-A602EA081528}"/>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5B3-4687-A620-A602EA081528}"/>
                </c:ext>
              </c:extLst>
            </c:dLbl>
            <c:dLbl>
              <c:idx val="2"/>
              <c:layout>
                <c:manualLayout>
                  <c:x val="2.8068536609402554E-3"/>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B3-4687-A620-A602EA081528}"/>
                </c:ext>
              </c:extLst>
            </c:dLbl>
            <c:dLbl>
              <c:idx val="3"/>
              <c:layout>
                <c:manualLayout>
                  <c:x val="2.1015628512085226E-2"/>
                  <c:y val="3.76852251069058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B3-4687-A620-A602EA081528}"/>
                </c:ext>
              </c:extLst>
            </c:dLbl>
            <c:dLbl>
              <c:idx val="4"/>
              <c:layout>
                <c:manualLayout>
                  <c:x val="-2.2766930888092392E-2"/>
                  <c:y val="3.7683741436626062E-3"/>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45B3-4687-A620-A602EA08152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4.690619E-2</c:v>
                </c:pt>
                <c:pt idx="1">
                  <c:v>9.9800400000000011E-2</c:v>
                </c:pt>
                <c:pt idx="2">
                  <c:v>0.19560878000000001</c:v>
                </c:pt>
                <c:pt idx="3">
                  <c:v>0.23253493</c:v>
                </c:pt>
                <c:pt idx="4">
                  <c:v>0.249501</c:v>
                </c:pt>
                <c:pt idx="5">
                  <c:v>0.17564869999999999</c:v>
                </c:pt>
              </c:numCache>
            </c:numRef>
          </c:val>
          <c:extLst>
            <c:ext xmlns:c16="http://schemas.microsoft.com/office/drawing/2014/chart" uri="{C3380CC4-5D6E-409C-BE32-E72D297353CC}">
              <c16:uniqueId val="{0000000C-45B3-4687-A620-A602EA08152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8"/>
          <p:cNvSpPr>
            <a:spLocks noGrp="1"/>
          </p:cNvSpPr>
          <p:nvPr>
            <p:ph type="pic" idx="2"/>
          </p:nvPr>
        </p:nvSpPr>
        <p:spPr>
          <a:xfrm>
            <a:off x="0" y="0"/>
            <a:ext cx="5824538" cy="6858000"/>
          </a:xfrm>
          <a:prstGeom prst="homePlate">
            <a:avLst>
              <a:gd name="adj" fmla="val 50000"/>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5"/>
        <p:cNvGrpSpPr/>
        <p:nvPr/>
      </p:nvGrpSpPr>
      <p:grpSpPr>
        <a:xfrm>
          <a:off x="0" y="0"/>
          <a:ext cx="0" cy="0"/>
          <a:chOff x="0" y="0"/>
          <a:chExt cx="0" cy="0"/>
        </a:xfrm>
      </p:grpSpPr>
      <p:sp>
        <p:nvSpPr>
          <p:cNvPr id="36" name="Google Shape;36;p62"/>
          <p:cNvSpPr>
            <a:spLocks noGrp="1"/>
          </p:cNvSpPr>
          <p:nvPr>
            <p:ph type="pic" idx="2"/>
          </p:nvPr>
        </p:nvSpPr>
        <p:spPr>
          <a:xfrm>
            <a:off x="6357938" y="717550"/>
            <a:ext cx="5834062" cy="2124075"/>
          </a:xfrm>
          <a:prstGeom prst="rect">
            <a:avLst/>
          </a:prstGeom>
          <a:solidFill>
            <a:schemeClr val="lt1"/>
          </a:solidFill>
          <a:ln>
            <a:noFill/>
          </a:ln>
        </p:spPr>
      </p:sp>
      <p:sp>
        <p:nvSpPr>
          <p:cNvPr id="37" name="Google Shape;37;p62"/>
          <p:cNvSpPr>
            <a:spLocks noGrp="1"/>
          </p:cNvSpPr>
          <p:nvPr>
            <p:ph type="pic" idx="3"/>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8"/>
        <p:cNvGrpSpPr/>
        <p:nvPr/>
      </p:nvGrpSpPr>
      <p:grpSpPr>
        <a:xfrm>
          <a:off x="0" y="0"/>
          <a:ext cx="0" cy="0"/>
          <a:chOff x="0" y="0"/>
          <a:chExt cx="0" cy="0"/>
        </a:xfrm>
      </p:grpSpPr>
      <p:sp>
        <p:nvSpPr>
          <p:cNvPr id="39" name="Google Shape;39;p63"/>
          <p:cNvSpPr>
            <a:spLocks noGrp="1"/>
          </p:cNvSpPr>
          <p:nvPr>
            <p:ph type="pic" idx="2"/>
          </p:nvPr>
        </p:nvSpPr>
        <p:spPr>
          <a:xfrm>
            <a:off x="5104607" y="2757488"/>
            <a:ext cx="1982787" cy="2503829"/>
          </a:xfrm>
          <a:prstGeom prst="flowChartOffpageConnector">
            <a:avLst/>
          </a:prstGeom>
          <a:solidFill>
            <a:schemeClr val="lt1"/>
          </a:solidFill>
          <a:ln>
            <a:noFill/>
          </a:ln>
        </p:spPr>
      </p:sp>
      <p:sp>
        <p:nvSpPr>
          <p:cNvPr id="40" name="Google Shape;40;p63"/>
          <p:cNvSpPr>
            <a:spLocks noGrp="1"/>
          </p:cNvSpPr>
          <p:nvPr>
            <p:ph type="pic" idx="3"/>
          </p:nvPr>
        </p:nvSpPr>
        <p:spPr>
          <a:xfrm>
            <a:off x="1700226" y="2757488"/>
            <a:ext cx="1982787" cy="2503829"/>
          </a:xfrm>
          <a:prstGeom prst="flowChartOffpageConnector">
            <a:avLst/>
          </a:prstGeom>
          <a:solidFill>
            <a:schemeClr val="lt1"/>
          </a:solidFill>
          <a:ln>
            <a:noFill/>
          </a:ln>
        </p:spPr>
      </p:sp>
      <p:sp>
        <p:nvSpPr>
          <p:cNvPr id="41" name="Google Shape;41;p63"/>
          <p:cNvSpPr>
            <a:spLocks noGrp="1"/>
          </p:cNvSpPr>
          <p:nvPr>
            <p:ph type="pic" idx="4"/>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029979"/>
            <a:ext cx="10515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b="0" i="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51"/>
          <p:cNvPicPr preferRelativeResize="0"/>
          <p:nvPr/>
        </p:nvPicPr>
        <p:blipFill>
          <a:blip r:embed="rId2"/>
          <a:srcRect/>
          <a:stretch/>
        </p:blipFill>
        <p:spPr>
          <a:xfrm>
            <a:off x="10174024" y="109987"/>
            <a:ext cx="1713375" cy="685350"/>
          </a:xfrm>
          <a:prstGeom prst="rect">
            <a:avLst/>
          </a:prstGeom>
          <a:noFill/>
          <a:ln>
            <a:noFill/>
          </a:ln>
        </p:spPr>
      </p:pic>
      <p:sp>
        <p:nvSpPr>
          <p:cNvPr id="55" name="Google Shape;55;p51"/>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51"/>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2023 Consumer Food Survey</a:t>
            </a:r>
            <a:endParaRPr/>
          </a:p>
        </p:txBody>
      </p:sp>
      <p:sp>
        <p:nvSpPr>
          <p:cNvPr id="57" name="Google Shape;57;p51"/>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8" name="Google Shape;98;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74"/>
          <p:cNvSpPr>
            <a:spLocks noGrp="1"/>
          </p:cNvSpPr>
          <p:nvPr>
            <p:ph type="pic" idx="2"/>
          </p:nvPr>
        </p:nvSpPr>
        <p:spPr>
          <a:xfrm>
            <a:off x="5183188" y="987425"/>
            <a:ext cx="6172200" cy="4873625"/>
          </a:xfrm>
          <a:prstGeom prst="rect">
            <a:avLst/>
          </a:prstGeom>
          <a:noFill/>
          <a:ln>
            <a:noFill/>
          </a:ln>
        </p:spPr>
      </p:sp>
      <p:sp>
        <p:nvSpPr>
          <p:cNvPr id="105" name="Google Shape;105;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22"/>
        <p:cNvGrpSpPr/>
        <p:nvPr/>
      </p:nvGrpSpPr>
      <p:grpSpPr>
        <a:xfrm>
          <a:off x="0" y="0"/>
          <a:ext cx="0" cy="0"/>
          <a:chOff x="0" y="0"/>
          <a:chExt cx="0" cy="0"/>
        </a:xfrm>
      </p:grpSpPr>
      <p:sp>
        <p:nvSpPr>
          <p:cNvPr id="123" name="Google Shape;123;p54"/>
          <p:cNvSpPr>
            <a:spLocks noGrp="1"/>
          </p:cNvSpPr>
          <p:nvPr>
            <p:ph type="pic" idx="2"/>
          </p:nvPr>
        </p:nvSpPr>
        <p:spPr>
          <a:xfrm>
            <a:off x="6632574" y="0"/>
            <a:ext cx="5559425" cy="6857999"/>
          </a:xfrm>
          <a:prstGeom prst="rect">
            <a:avLst/>
          </a:prstGeom>
          <a:solidFill>
            <a:srgbClr val="F2F2F2"/>
          </a:solidFill>
          <a:ln>
            <a:noFill/>
          </a:ln>
        </p:spPr>
      </p:sp>
      <p:pic>
        <p:nvPicPr>
          <p:cNvPr id="124" name="Google Shape;124;p54"/>
          <p:cNvPicPr preferRelativeResize="0"/>
          <p:nvPr/>
        </p:nvPicPr>
        <p:blipFill>
          <a:blip r:embed="rId2"/>
          <a:srcRect/>
          <a:stretch/>
        </p:blipFill>
        <p:spPr>
          <a:xfrm>
            <a:off x="478790" y="231058"/>
            <a:ext cx="1600200" cy="6400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25"/>
        <p:cNvGrpSpPr/>
        <p:nvPr/>
      </p:nvGrpSpPr>
      <p:grpSpPr>
        <a:xfrm>
          <a:off x="0" y="0"/>
          <a:ext cx="0" cy="0"/>
          <a:chOff x="0" y="0"/>
          <a:chExt cx="0" cy="0"/>
        </a:xfrm>
      </p:grpSpPr>
      <p:sp>
        <p:nvSpPr>
          <p:cNvPr id="126" name="Google Shape;126;p55"/>
          <p:cNvSpPr>
            <a:spLocks noGrp="1"/>
          </p:cNvSpPr>
          <p:nvPr>
            <p:ph type="pic" idx="2"/>
          </p:nvPr>
        </p:nvSpPr>
        <p:spPr>
          <a:xfrm>
            <a:off x="7162800" y="0"/>
            <a:ext cx="5029200" cy="6858000"/>
          </a:xfrm>
          <a:prstGeom prst="rect">
            <a:avLst/>
          </a:prstGeom>
          <a:solidFill>
            <a:srgbClr val="F2F2F2"/>
          </a:solidFill>
          <a:ln>
            <a:noFill/>
          </a:ln>
        </p:spPr>
      </p:sp>
      <p:sp>
        <p:nvSpPr>
          <p:cNvPr id="127" name="Google Shape;127;p55"/>
          <p:cNvSpPr txBox="1">
            <a:spLocks noGrp="1"/>
          </p:cNvSpPr>
          <p:nvPr>
            <p:ph type="ctrTitle"/>
          </p:nvPr>
        </p:nvSpPr>
        <p:spPr>
          <a:xfrm>
            <a:off x="348342" y="2357285"/>
            <a:ext cx="10963656" cy="4340661"/>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01406D"/>
              </a:buClr>
              <a:buSzPts val="4800"/>
              <a:buFont typeface="Arial Black"/>
              <a:buNone/>
              <a:defRPr sz="4800" b="1" i="0" u="none" strike="noStrike" cap="none">
                <a:solidFill>
                  <a:srgbClr val="01406D"/>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28" name="Google Shape;128;p55"/>
          <p:cNvGrpSpPr/>
          <p:nvPr/>
        </p:nvGrpSpPr>
        <p:grpSpPr>
          <a:xfrm>
            <a:off x="11607654" y="6411817"/>
            <a:ext cx="422766" cy="446183"/>
            <a:chOff x="11552569" y="6411817"/>
            <a:chExt cx="422766" cy="446183"/>
          </a:xfrm>
        </p:grpSpPr>
        <p:sp>
          <p:nvSpPr>
            <p:cNvPr id="129" name="Google Shape;129;p55"/>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130" name="Google Shape;130;p55"/>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100">
                  <a:solidFill>
                    <a:schemeClr val="lt1"/>
                  </a:solidFill>
                  <a:latin typeface="Arial"/>
                  <a:ea typeface="Arial"/>
                  <a:cs typeface="Arial"/>
                  <a:sym typeface="Arial"/>
                </a:rPr>
                <a:t>‹#›</a:t>
              </a:fld>
              <a:endParaRPr sz="1100">
                <a:solidFill>
                  <a:schemeClr val="lt1"/>
                </a:solidFill>
                <a:latin typeface="Arial"/>
                <a:ea typeface="Arial"/>
                <a:cs typeface="Arial"/>
                <a:sym typeface="Arial"/>
              </a:endParaRPr>
            </a:p>
          </p:txBody>
        </p:sp>
      </p:grpSp>
      <p:pic>
        <p:nvPicPr>
          <p:cNvPr id="131" name="Google Shape;131;p55"/>
          <p:cNvPicPr preferRelativeResize="0"/>
          <p:nvPr/>
        </p:nvPicPr>
        <p:blipFill>
          <a:blip r:embed="rId2"/>
          <a:srcRect/>
          <a:stretch/>
        </p:blipFill>
        <p:spPr>
          <a:xfrm>
            <a:off x="493077" y="331070"/>
            <a:ext cx="1600200" cy="6400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Title Slide 1">
  <p:cSld name="14_Title Slide 1">
    <p:spTree>
      <p:nvGrpSpPr>
        <p:cNvPr id="1" name="Shape 132"/>
        <p:cNvGrpSpPr/>
        <p:nvPr/>
      </p:nvGrpSpPr>
      <p:grpSpPr>
        <a:xfrm>
          <a:off x="0" y="0"/>
          <a:ext cx="0" cy="0"/>
          <a:chOff x="0" y="0"/>
          <a:chExt cx="0" cy="0"/>
        </a:xfrm>
      </p:grpSpPr>
      <p:sp>
        <p:nvSpPr>
          <p:cNvPr id="133" name="Google Shape;133;p77"/>
          <p:cNvSpPr txBox="1">
            <a:spLocks noGrp="1"/>
          </p:cNvSpPr>
          <p:nvPr>
            <p:ph type="ctrTitle"/>
          </p:nvPr>
        </p:nvSpPr>
        <p:spPr>
          <a:xfrm>
            <a:off x="313182" y="278536"/>
            <a:ext cx="8853678" cy="592602"/>
          </a:xfrm>
          <a:prstGeom prst="rect">
            <a:avLst/>
          </a:prstGeom>
          <a:noFill/>
          <a:ln>
            <a:noFill/>
          </a:ln>
        </p:spPr>
        <p:txBody>
          <a:bodyPr spcFirstLastPara="1" wrap="square" lIns="91425" tIns="45700" rIns="91425" bIns="45700" anchor="t" anchorCtr="0">
            <a:normAutofit/>
          </a:bodyPr>
          <a:lstStyle>
            <a:lvl1pPr marR="0" lvl="0" algn="l" rtl="0">
              <a:lnSpc>
                <a:spcPct val="85000"/>
              </a:lnSpc>
              <a:spcBef>
                <a:spcPts val="0"/>
              </a:spcBef>
              <a:spcAft>
                <a:spcPts val="0"/>
              </a:spcAft>
              <a:buClr>
                <a:srgbClr val="002060"/>
              </a:buClr>
              <a:buSzPts val="2800"/>
              <a:buFont typeface="Arial Black"/>
              <a:buNone/>
              <a:defRPr sz="2800" b="1" i="0" cap="none">
                <a:solidFill>
                  <a:srgbClr val="002060"/>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77"/>
          <p:cNvSpPr/>
          <p:nvPr/>
        </p:nvSpPr>
        <p:spPr>
          <a:xfrm>
            <a:off x="-36724" y="-66102"/>
            <a:ext cx="198304" cy="7040880"/>
          </a:xfrm>
          <a:prstGeom prst="rect">
            <a:avLst/>
          </a:prstGeom>
          <a:gradFill>
            <a:gsLst>
              <a:gs pos="0">
                <a:srgbClr val="002543"/>
              </a:gs>
              <a:gs pos="18000">
                <a:srgbClr val="369D9E"/>
              </a:gs>
              <a:gs pos="100000">
                <a:srgbClr val="2A604E"/>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77"/>
          <p:cNvSpPr txBox="1"/>
          <p:nvPr/>
        </p:nvSpPr>
        <p:spPr>
          <a:xfrm>
            <a:off x="8769796" y="6579464"/>
            <a:ext cx="293243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7F7F7F"/>
                </a:solidFill>
                <a:latin typeface="Arial"/>
                <a:ea typeface="Arial"/>
                <a:cs typeface="Arial"/>
                <a:sym typeface="Arial"/>
              </a:rPr>
              <a:t>ITC Insights: 2021 Consumer Food Survey</a:t>
            </a:r>
            <a:endParaRPr/>
          </a:p>
        </p:txBody>
      </p:sp>
      <p:pic>
        <p:nvPicPr>
          <p:cNvPr id="136" name="Google Shape;136;p77"/>
          <p:cNvPicPr preferRelativeResize="0"/>
          <p:nvPr/>
        </p:nvPicPr>
        <p:blipFill>
          <a:blip r:embed="rId2"/>
          <a:srcRect/>
          <a:stretch/>
        </p:blipFill>
        <p:spPr>
          <a:xfrm>
            <a:off x="10108565" y="231058"/>
            <a:ext cx="1600200" cy="6400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5_Title Slide 1">
  <p:cSld name="15_Title Slide 1">
    <p:spTree>
      <p:nvGrpSpPr>
        <p:cNvPr id="1" name="Shape 137"/>
        <p:cNvGrpSpPr/>
        <p:nvPr/>
      </p:nvGrpSpPr>
      <p:grpSpPr>
        <a:xfrm>
          <a:off x="0" y="0"/>
          <a:ext cx="0" cy="0"/>
          <a:chOff x="0" y="0"/>
          <a:chExt cx="0" cy="0"/>
        </a:xfrm>
      </p:grpSpPr>
      <p:sp>
        <p:nvSpPr>
          <p:cNvPr id="138" name="Google Shape;138;p78"/>
          <p:cNvSpPr txBox="1">
            <a:spLocks noGrp="1"/>
          </p:cNvSpPr>
          <p:nvPr>
            <p:ph type="ctrTitle"/>
          </p:nvPr>
        </p:nvSpPr>
        <p:spPr>
          <a:xfrm>
            <a:off x="313182" y="278536"/>
            <a:ext cx="8853678" cy="592602"/>
          </a:xfrm>
          <a:prstGeom prst="rect">
            <a:avLst/>
          </a:prstGeom>
          <a:noFill/>
          <a:ln>
            <a:noFill/>
          </a:ln>
        </p:spPr>
        <p:txBody>
          <a:bodyPr spcFirstLastPara="1" wrap="square" lIns="91425" tIns="45700" rIns="91425" bIns="45700" anchor="t" anchorCtr="0">
            <a:normAutofit/>
          </a:bodyPr>
          <a:lstStyle>
            <a:lvl1pPr marR="0" lvl="0" algn="l" rtl="0">
              <a:lnSpc>
                <a:spcPct val="85000"/>
              </a:lnSpc>
              <a:spcBef>
                <a:spcPts val="0"/>
              </a:spcBef>
              <a:spcAft>
                <a:spcPts val="0"/>
              </a:spcAft>
              <a:buClr>
                <a:srgbClr val="002060"/>
              </a:buClr>
              <a:buSzPts val="2800"/>
              <a:buFont typeface="Arial Black"/>
              <a:buNone/>
              <a:defRPr sz="2800" b="1" i="0" cap="none">
                <a:solidFill>
                  <a:srgbClr val="002060"/>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39" name="Google Shape;139;p78"/>
          <p:cNvGrpSpPr/>
          <p:nvPr/>
        </p:nvGrpSpPr>
        <p:grpSpPr>
          <a:xfrm>
            <a:off x="11607654" y="6411817"/>
            <a:ext cx="422766" cy="446183"/>
            <a:chOff x="11552569" y="6411817"/>
            <a:chExt cx="422766" cy="446183"/>
          </a:xfrm>
        </p:grpSpPr>
        <p:sp>
          <p:nvSpPr>
            <p:cNvPr id="140" name="Google Shape;140;p78"/>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141" name="Google Shape;141;p78"/>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pSp>
      <p:sp>
        <p:nvSpPr>
          <p:cNvPr id="142" name="Google Shape;142;p78"/>
          <p:cNvSpPr/>
          <p:nvPr/>
        </p:nvSpPr>
        <p:spPr>
          <a:xfrm>
            <a:off x="-36724" y="-66102"/>
            <a:ext cx="198304" cy="7040880"/>
          </a:xfrm>
          <a:prstGeom prst="rect">
            <a:avLst/>
          </a:prstGeom>
          <a:gradFill>
            <a:gsLst>
              <a:gs pos="0">
                <a:srgbClr val="002543"/>
              </a:gs>
              <a:gs pos="18000">
                <a:srgbClr val="369D9E"/>
              </a:gs>
              <a:gs pos="100000">
                <a:srgbClr val="2A604E"/>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143;p78"/>
          <p:cNvSpPr txBox="1"/>
          <p:nvPr/>
        </p:nvSpPr>
        <p:spPr>
          <a:xfrm>
            <a:off x="8886607" y="6561788"/>
            <a:ext cx="272104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7F7F7F"/>
                </a:solidFill>
                <a:latin typeface="Arial"/>
                <a:ea typeface="Arial"/>
                <a:cs typeface="Arial"/>
                <a:sym typeface="Arial"/>
              </a:rPr>
              <a:t>ITC Insights: 2021 Consumer Food Survey</a:t>
            </a:r>
            <a:endParaRPr/>
          </a:p>
        </p:txBody>
      </p:sp>
      <p:pic>
        <p:nvPicPr>
          <p:cNvPr id="144" name="Google Shape;144;p78"/>
          <p:cNvPicPr preferRelativeResize="0"/>
          <p:nvPr/>
        </p:nvPicPr>
        <p:blipFill>
          <a:blip r:embed="rId2"/>
          <a:srcRect/>
          <a:stretch/>
        </p:blipFill>
        <p:spPr>
          <a:xfrm>
            <a:off x="10108565" y="231058"/>
            <a:ext cx="1600200" cy="6400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52"/>
          <p:cNvSpPr>
            <a:spLocks noGrp="1"/>
          </p:cNvSpPr>
          <p:nvPr>
            <p:ph type="pic" idx="2"/>
          </p:nvPr>
        </p:nvSpPr>
        <p:spPr>
          <a:xfrm>
            <a:off x="717550" y="0"/>
            <a:ext cx="4233863" cy="5865813"/>
          </a:xfrm>
          <a:prstGeom prst="rect">
            <a:avLst/>
          </a:prstGeom>
          <a:solidFill>
            <a:schemeClr val="lt1"/>
          </a:solidFill>
          <a:ln>
            <a:noFill/>
          </a:ln>
        </p:spPr>
      </p:sp>
      <p:pic>
        <p:nvPicPr>
          <p:cNvPr id="15" name="Google Shape;15;p52"/>
          <p:cNvPicPr preferRelativeResize="0"/>
          <p:nvPr userDrawn="1"/>
        </p:nvPicPr>
        <p:blipFill>
          <a:blip r:embed="rId2"/>
          <a:srcRect/>
          <a:stretch/>
        </p:blipFill>
        <p:spPr>
          <a:xfrm>
            <a:off x="10174024" y="109987"/>
            <a:ext cx="1713375" cy="685350"/>
          </a:xfrm>
          <a:prstGeom prst="rect">
            <a:avLst/>
          </a:prstGeom>
          <a:noFill/>
          <a:ln>
            <a:noFill/>
          </a:ln>
        </p:spPr>
      </p:pic>
      <p:sp>
        <p:nvSpPr>
          <p:cNvPr id="16" name="Google Shape;16;p52"/>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2023 Consumer Food Survey</a:t>
            </a:r>
            <a:endParaRPr/>
          </a:p>
        </p:txBody>
      </p:sp>
      <p:sp>
        <p:nvSpPr>
          <p:cNvPr id="17" name="Google Shape;17;p52"/>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5"/>
        <p:cNvGrpSpPr/>
        <p:nvPr/>
      </p:nvGrpSpPr>
      <p:grpSpPr>
        <a:xfrm>
          <a:off x="0" y="0"/>
          <a:ext cx="0" cy="0"/>
          <a:chOff x="0" y="0"/>
          <a:chExt cx="0" cy="0"/>
        </a:xfrm>
      </p:grpSpPr>
      <p:sp>
        <p:nvSpPr>
          <p:cNvPr id="146" name="Google Shape;146;p79"/>
          <p:cNvSpPr>
            <a:spLocks noGrp="1"/>
          </p:cNvSpPr>
          <p:nvPr>
            <p:ph type="pic" idx="2"/>
          </p:nvPr>
        </p:nvSpPr>
        <p:spPr>
          <a:xfrm>
            <a:off x="1042988" y="1309688"/>
            <a:ext cx="4425950" cy="4814887"/>
          </a:xfrm>
          <a:prstGeom prst="rect">
            <a:avLst/>
          </a:prstGeom>
          <a:solidFill>
            <a:srgbClr val="F2F2F2"/>
          </a:solidFill>
          <a:ln>
            <a:noFill/>
          </a:ln>
        </p:spPr>
      </p:sp>
      <p:grpSp>
        <p:nvGrpSpPr>
          <p:cNvPr id="147" name="Google Shape;147;p79"/>
          <p:cNvGrpSpPr/>
          <p:nvPr/>
        </p:nvGrpSpPr>
        <p:grpSpPr>
          <a:xfrm>
            <a:off x="11607654" y="6411817"/>
            <a:ext cx="422766" cy="446183"/>
            <a:chOff x="11552569" y="6411817"/>
            <a:chExt cx="422766" cy="446183"/>
          </a:xfrm>
        </p:grpSpPr>
        <p:sp>
          <p:nvSpPr>
            <p:cNvPr id="148" name="Google Shape;148;p79"/>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149" name="Google Shape;149;p79"/>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100">
                  <a:solidFill>
                    <a:schemeClr val="lt1"/>
                  </a:solidFill>
                  <a:latin typeface="Arial"/>
                  <a:ea typeface="Arial"/>
                  <a:cs typeface="Arial"/>
                  <a:sym typeface="Arial"/>
                </a:rPr>
                <a:t>‹#›</a:t>
              </a:fld>
              <a:endParaRPr sz="1100">
                <a:solidFill>
                  <a:schemeClr val="lt1"/>
                </a:solidFill>
                <a:latin typeface="Arial"/>
                <a:ea typeface="Arial"/>
                <a:cs typeface="Arial"/>
                <a:sym typeface="Arial"/>
              </a:endParaRPr>
            </a:p>
          </p:txBody>
        </p:sp>
      </p:grpSp>
      <p:pic>
        <p:nvPicPr>
          <p:cNvPr id="150" name="Google Shape;150;p79"/>
          <p:cNvPicPr preferRelativeResize="0"/>
          <p:nvPr userDrawn="1"/>
        </p:nvPicPr>
        <p:blipFill>
          <a:blip r:embed="rId2"/>
          <a:srcRect/>
          <a:stretch/>
        </p:blipFill>
        <p:spPr>
          <a:xfrm>
            <a:off x="10108565" y="231058"/>
            <a:ext cx="1600200" cy="6400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1"/>
        <p:cNvGrpSpPr/>
        <p:nvPr/>
      </p:nvGrpSpPr>
      <p:grpSpPr>
        <a:xfrm>
          <a:off x="0" y="0"/>
          <a:ext cx="0" cy="0"/>
          <a:chOff x="0" y="0"/>
          <a:chExt cx="0" cy="0"/>
        </a:xfrm>
      </p:grpSpPr>
      <p:sp>
        <p:nvSpPr>
          <p:cNvPr id="152" name="Google Shape;152;p80"/>
          <p:cNvSpPr>
            <a:spLocks noGrp="1"/>
          </p:cNvSpPr>
          <p:nvPr>
            <p:ph type="pic" idx="2"/>
          </p:nvPr>
        </p:nvSpPr>
        <p:spPr>
          <a:xfrm>
            <a:off x="6889748" y="0"/>
            <a:ext cx="5302251" cy="6858000"/>
          </a:xfrm>
          <a:prstGeom prst="rect">
            <a:avLst/>
          </a:prstGeom>
          <a:solidFill>
            <a:srgbClr val="F2F2F2"/>
          </a:solidFill>
          <a:ln>
            <a:noFill/>
          </a:ln>
        </p:spPr>
      </p:sp>
      <p:sp>
        <p:nvSpPr>
          <p:cNvPr id="153" name="Google Shape;153;p80"/>
          <p:cNvSpPr txBox="1">
            <a:spLocks noGrp="1"/>
          </p:cNvSpPr>
          <p:nvPr>
            <p:ph type="ctrTitle"/>
          </p:nvPr>
        </p:nvSpPr>
        <p:spPr>
          <a:xfrm>
            <a:off x="614172" y="2517339"/>
            <a:ext cx="10963656" cy="4340661"/>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01406D"/>
              </a:buClr>
              <a:buSzPts val="4800"/>
              <a:buFont typeface="Arial Black"/>
              <a:buNone/>
              <a:defRPr sz="4800" b="1" i="0" cap="none">
                <a:solidFill>
                  <a:srgbClr val="01406D"/>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54"/>
        <p:cNvGrpSpPr/>
        <p:nvPr/>
      </p:nvGrpSpPr>
      <p:grpSpPr>
        <a:xfrm>
          <a:off x="0" y="0"/>
          <a:ext cx="0" cy="0"/>
          <a:chOff x="0" y="0"/>
          <a:chExt cx="0" cy="0"/>
        </a:xfrm>
      </p:grpSpPr>
      <p:sp>
        <p:nvSpPr>
          <p:cNvPr id="155" name="Google Shape;155;p81"/>
          <p:cNvSpPr>
            <a:spLocks noGrp="1"/>
          </p:cNvSpPr>
          <p:nvPr>
            <p:ph type="pic" idx="2"/>
          </p:nvPr>
        </p:nvSpPr>
        <p:spPr>
          <a:xfrm>
            <a:off x="0" y="0"/>
            <a:ext cx="6096000" cy="6858000"/>
          </a:xfrm>
          <a:prstGeom prst="rect">
            <a:avLst/>
          </a:prstGeom>
          <a:solidFill>
            <a:srgbClr val="F2F2F2"/>
          </a:solidFill>
          <a:ln>
            <a:noFill/>
          </a:ln>
        </p:spPr>
      </p:sp>
      <p:grpSp>
        <p:nvGrpSpPr>
          <p:cNvPr id="156" name="Google Shape;156;p81"/>
          <p:cNvGrpSpPr/>
          <p:nvPr/>
        </p:nvGrpSpPr>
        <p:grpSpPr>
          <a:xfrm>
            <a:off x="11607654" y="6411817"/>
            <a:ext cx="422766" cy="446183"/>
            <a:chOff x="11552569" y="6411817"/>
            <a:chExt cx="422766" cy="446183"/>
          </a:xfrm>
        </p:grpSpPr>
        <p:sp>
          <p:nvSpPr>
            <p:cNvPr id="157" name="Google Shape;157;p81"/>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158" name="Google Shape;158;p81"/>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100">
                  <a:solidFill>
                    <a:schemeClr val="lt1"/>
                  </a:solidFill>
                  <a:latin typeface="Arial"/>
                  <a:ea typeface="Arial"/>
                  <a:cs typeface="Arial"/>
                  <a:sym typeface="Arial"/>
                </a:rPr>
                <a:t>‹#›</a:t>
              </a:fld>
              <a:endParaRPr sz="1100">
                <a:solidFill>
                  <a:schemeClr val="lt1"/>
                </a:solidFill>
                <a:latin typeface="Arial"/>
                <a:ea typeface="Arial"/>
                <a:cs typeface="Arial"/>
                <a:sym typeface="Arial"/>
              </a:endParaRPr>
            </a:p>
          </p:txBody>
        </p:sp>
      </p:grpSp>
      <p:pic>
        <p:nvPicPr>
          <p:cNvPr id="159" name="Google Shape;159;p81"/>
          <p:cNvPicPr preferRelativeResize="0"/>
          <p:nvPr/>
        </p:nvPicPr>
        <p:blipFill>
          <a:blip r:embed="rId2"/>
          <a:srcRect/>
          <a:stretch/>
        </p:blipFill>
        <p:spPr>
          <a:xfrm>
            <a:off x="10108565" y="231058"/>
            <a:ext cx="1600200" cy="6400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60"/>
        <p:cNvGrpSpPr/>
        <p:nvPr/>
      </p:nvGrpSpPr>
      <p:grpSpPr>
        <a:xfrm>
          <a:off x="0" y="0"/>
          <a:ext cx="0" cy="0"/>
          <a:chOff x="0" y="0"/>
          <a:chExt cx="0" cy="0"/>
        </a:xfrm>
      </p:grpSpPr>
      <p:sp>
        <p:nvSpPr>
          <p:cNvPr id="161" name="Google Shape;161;p82"/>
          <p:cNvSpPr>
            <a:spLocks noGrp="1"/>
          </p:cNvSpPr>
          <p:nvPr>
            <p:ph type="pic" idx="2"/>
          </p:nvPr>
        </p:nvSpPr>
        <p:spPr>
          <a:xfrm>
            <a:off x="0" y="1365250"/>
            <a:ext cx="4935538" cy="4897438"/>
          </a:xfrm>
          <a:prstGeom prst="rect">
            <a:avLst/>
          </a:prstGeom>
          <a:solidFill>
            <a:srgbClr val="F2F2F2"/>
          </a:solidFill>
          <a:ln>
            <a:noFill/>
          </a:ln>
        </p:spPr>
      </p:sp>
      <p:grpSp>
        <p:nvGrpSpPr>
          <p:cNvPr id="162" name="Google Shape;162;p82"/>
          <p:cNvGrpSpPr/>
          <p:nvPr/>
        </p:nvGrpSpPr>
        <p:grpSpPr>
          <a:xfrm>
            <a:off x="11607654" y="6411817"/>
            <a:ext cx="422766" cy="446183"/>
            <a:chOff x="11552569" y="6411817"/>
            <a:chExt cx="422766" cy="446183"/>
          </a:xfrm>
        </p:grpSpPr>
        <p:sp>
          <p:nvSpPr>
            <p:cNvPr id="163" name="Google Shape;163;p82"/>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Arial"/>
                <a:ea typeface="Arial"/>
                <a:cs typeface="Arial"/>
                <a:sym typeface="Arial"/>
              </a:endParaRPr>
            </a:p>
          </p:txBody>
        </p:sp>
        <p:sp>
          <p:nvSpPr>
            <p:cNvPr id="164" name="Google Shape;164;p82"/>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100">
                  <a:solidFill>
                    <a:schemeClr val="lt1"/>
                  </a:solidFill>
                  <a:latin typeface="Arial"/>
                  <a:ea typeface="Arial"/>
                  <a:cs typeface="Arial"/>
                  <a:sym typeface="Arial"/>
                </a:rPr>
                <a:t>‹#›</a:t>
              </a:fld>
              <a:endParaRPr sz="1100">
                <a:solidFill>
                  <a:schemeClr val="lt1"/>
                </a:solidFill>
                <a:latin typeface="Arial"/>
                <a:ea typeface="Arial"/>
                <a:cs typeface="Arial"/>
                <a:sym typeface="Arial"/>
              </a:endParaRPr>
            </a:p>
          </p:txBody>
        </p:sp>
      </p:grpSp>
      <p:sp>
        <p:nvSpPr>
          <p:cNvPr id="165" name="Google Shape;165;p82"/>
          <p:cNvSpPr txBox="1">
            <a:spLocks noGrp="1"/>
          </p:cNvSpPr>
          <p:nvPr>
            <p:ph type="ctrTitle"/>
          </p:nvPr>
        </p:nvSpPr>
        <p:spPr>
          <a:xfrm>
            <a:off x="5431972" y="1448176"/>
            <a:ext cx="5185374" cy="4340661"/>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01406D"/>
              </a:buClr>
              <a:buSzPts val="1800"/>
              <a:buFont typeface="Arial"/>
              <a:buNone/>
              <a:defRPr sz="1800" b="0" i="0" cap="none">
                <a:solidFill>
                  <a:srgbClr val="01406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6" name="Google Shape;166;p82"/>
          <p:cNvPicPr preferRelativeResize="0"/>
          <p:nvPr/>
        </p:nvPicPr>
        <p:blipFill>
          <a:blip r:embed="rId2"/>
          <a:srcRect/>
          <a:stretch/>
        </p:blipFill>
        <p:spPr>
          <a:xfrm>
            <a:off x="10108565" y="231058"/>
            <a:ext cx="1600200" cy="6400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67"/>
        <p:cNvGrpSpPr/>
        <p:nvPr/>
      </p:nvGrpSpPr>
      <p:grpSpPr>
        <a:xfrm>
          <a:off x="0" y="0"/>
          <a:ext cx="0" cy="0"/>
          <a:chOff x="0" y="0"/>
          <a:chExt cx="0" cy="0"/>
        </a:xfrm>
      </p:grpSpPr>
      <p:sp>
        <p:nvSpPr>
          <p:cNvPr id="168" name="Google Shape;168;p83"/>
          <p:cNvSpPr>
            <a:spLocks noGrp="1"/>
          </p:cNvSpPr>
          <p:nvPr>
            <p:ph type="pic" idx="2"/>
          </p:nvPr>
        </p:nvSpPr>
        <p:spPr>
          <a:xfrm>
            <a:off x="0" y="3098798"/>
            <a:ext cx="12192000" cy="3759201"/>
          </a:xfrm>
          <a:prstGeom prst="rect">
            <a:avLst/>
          </a:prstGeom>
          <a:solidFill>
            <a:srgbClr val="F2F2F2"/>
          </a:solidFill>
          <a:ln>
            <a:noFill/>
          </a:ln>
        </p:spPr>
      </p:sp>
      <p:pic>
        <p:nvPicPr>
          <p:cNvPr id="169" name="Google Shape;169;p83"/>
          <p:cNvPicPr preferRelativeResize="0"/>
          <p:nvPr userDrawn="1"/>
        </p:nvPicPr>
        <p:blipFill>
          <a:blip r:embed="rId2"/>
          <a:srcRect/>
          <a:stretch/>
        </p:blipFill>
        <p:spPr>
          <a:xfrm>
            <a:off x="5295899" y="245346"/>
            <a:ext cx="1600200" cy="6400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70"/>
        <p:cNvGrpSpPr/>
        <p:nvPr/>
      </p:nvGrpSpPr>
      <p:grpSpPr>
        <a:xfrm>
          <a:off x="0" y="0"/>
          <a:ext cx="0" cy="0"/>
          <a:chOff x="0" y="0"/>
          <a:chExt cx="0" cy="0"/>
        </a:xfrm>
      </p:grpSpPr>
      <p:sp>
        <p:nvSpPr>
          <p:cNvPr id="171" name="Google Shape;171;p84"/>
          <p:cNvSpPr>
            <a:spLocks noGrp="1"/>
          </p:cNvSpPr>
          <p:nvPr>
            <p:ph type="pic" idx="2"/>
          </p:nvPr>
        </p:nvSpPr>
        <p:spPr>
          <a:xfrm>
            <a:off x="-469900" y="1889125"/>
            <a:ext cx="6018212" cy="3763963"/>
          </a:xfrm>
          <a:prstGeom prst="rect">
            <a:avLst/>
          </a:prstGeom>
          <a:solidFill>
            <a:srgbClr val="F2F2F2"/>
          </a:solidFill>
          <a:ln>
            <a:noFill/>
          </a:ln>
        </p:spPr>
      </p:sp>
      <p:pic>
        <p:nvPicPr>
          <p:cNvPr id="172" name="Google Shape;172;p84"/>
          <p:cNvPicPr preferRelativeResize="0"/>
          <p:nvPr/>
        </p:nvPicPr>
        <p:blipFill>
          <a:blip r:embed="rId2"/>
          <a:srcRect/>
          <a:stretch/>
        </p:blipFill>
        <p:spPr>
          <a:xfrm>
            <a:off x="10108565" y="231058"/>
            <a:ext cx="1600200" cy="6400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3"/>
        <p:cNvGrpSpPr/>
        <p:nvPr/>
      </p:nvGrpSpPr>
      <p:grpSpPr>
        <a:xfrm>
          <a:off x="0" y="0"/>
          <a:ext cx="0" cy="0"/>
          <a:chOff x="0" y="0"/>
          <a:chExt cx="0" cy="0"/>
        </a:xfrm>
      </p:grpSpPr>
      <p:sp>
        <p:nvSpPr>
          <p:cNvPr id="174" name="Google Shape;174;p85"/>
          <p:cNvSpPr>
            <a:spLocks noGrp="1"/>
          </p:cNvSpPr>
          <p:nvPr>
            <p:ph type="pic" idx="2"/>
          </p:nvPr>
        </p:nvSpPr>
        <p:spPr>
          <a:xfrm>
            <a:off x="0" y="0"/>
            <a:ext cx="12192000" cy="6858000"/>
          </a:xfrm>
          <a:prstGeom prst="rect">
            <a:avLst/>
          </a:prstGeom>
          <a:solidFill>
            <a:srgbClr val="F2F2F2"/>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8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8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4" name="Google Shape;184;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7"/>
        <p:cNvGrpSpPr/>
        <p:nvPr/>
      </p:nvGrpSpPr>
      <p:grpSpPr>
        <a:xfrm>
          <a:off x="0" y="0"/>
          <a:ext cx="0" cy="0"/>
          <a:chOff x="0" y="0"/>
          <a:chExt cx="0" cy="0"/>
        </a:xfrm>
      </p:grpSpPr>
      <p:sp>
        <p:nvSpPr>
          <p:cNvPr id="188" name="Google Shape;188;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p8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8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6" name="Google Shape;196;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
        <p:cNvGrpSpPr/>
        <p:nvPr/>
      </p:nvGrpSpPr>
      <p:grpSpPr>
        <a:xfrm>
          <a:off x="0" y="0"/>
          <a:ext cx="0" cy="0"/>
          <a:chOff x="0" y="0"/>
          <a:chExt cx="0" cy="0"/>
        </a:xfrm>
      </p:grpSpPr>
      <p:sp>
        <p:nvSpPr>
          <p:cNvPr id="19" name="Google Shape;19;p56"/>
          <p:cNvSpPr>
            <a:spLocks noGrp="1"/>
          </p:cNvSpPr>
          <p:nvPr>
            <p:ph type="pic" idx="2"/>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
        <p:cNvGrpSpPr/>
        <p:nvPr/>
      </p:nvGrpSpPr>
      <p:grpSpPr>
        <a:xfrm>
          <a:off x="0" y="0"/>
          <a:ext cx="0" cy="0"/>
          <a:chOff x="0" y="0"/>
          <a:chExt cx="0" cy="0"/>
        </a:xfrm>
      </p:grpSpPr>
      <p:sp>
        <p:nvSpPr>
          <p:cNvPr id="200" name="Google Shape;200;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9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9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6"/>
        <p:cNvGrpSpPr/>
        <p:nvPr/>
      </p:nvGrpSpPr>
      <p:grpSpPr>
        <a:xfrm>
          <a:off x="0" y="0"/>
          <a:ext cx="0" cy="0"/>
          <a:chOff x="0" y="0"/>
          <a:chExt cx="0" cy="0"/>
        </a:xfrm>
      </p:grpSpPr>
      <p:sp>
        <p:nvSpPr>
          <p:cNvPr id="207" name="Google Shape;207;p9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9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9" name="Google Shape;209;p9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9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1" name="Google Shape;211;p9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
        <p:cNvGrpSpPr/>
        <p:nvPr/>
      </p:nvGrpSpPr>
      <p:grpSpPr>
        <a:xfrm>
          <a:off x="0" y="0"/>
          <a:ext cx="0" cy="0"/>
          <a:chOff x="0" y="0"/>
          <a:chExt cx="0" cy="0"/>
        </a:xfrm>
      </p:grpSpPr>
      <p:sp>
        <p:nvSpPr>
          <p:cNvPr id="225" name="Google Shape;225;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7" name="Google Shape;227;p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1"/>
        <p:cNvGrpSpPr/>
        <p:nvPr/>
      </p:nvGrpSpPr>
      <p:grpSpPr>
        <a:xfrm>
          <a:off x="0" y="0"/>
          <a:ext cx="0" cy="0"/>
          <a:chOff x="0" y="0"/>
          <a:chExt cx="0" cy="0"/>
        </a:xfrm>
      </p:grpSpPr>
      <p:sp>
        <p:nvSpPr>
          <p:cNvPr id="232" name="Google Shape;232;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95"/>
          <p:cNvSpPr>
            <a:spLocks noGrp="1"/>
          </p:cNvSpPr>
          <p:nvPr>
            <p:ph type="pic" idx="2"/>
          </p:nvPr>
        </p:nvSpPr>
        <p:spPr>
          <a:xfrm>
            <a:off x="5183188" y="987425"/>
            <a:ext cx="6172200" cy="4873625"/>
          </a:xfrm>
          <a:prstGeom prst="rect">
            <a:avLst/>
          </a:prstGeom>
          <a:noFill/>
          <a:ln>
            <a:noFill/>
          </a:ln>
        </p:spPr>
      </p:sp>
      <p:sp>
        <p:nvSpPr>
          <p:cNvPr id="234" name="Google Shape;234;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5" name="Google Shape;23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p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
        <p:cNvGrpSpPr/>
        <p:nvPr/>
      </p:nvGrpSpPr>
      <p:grpSpPr>
        <a:xfrm>
          <a:off x="0" y="0"/>
          <a:ext cx="0" cy="0"/>
          <a:chOff x="0" y="0"/>
          <a:chExt cx="0" cy="0"/>
        </a:xfrm>
      </p:grpSpPr>
      <p:sp>
        <p:nvSpPr>
          <p:cNvPr id="257" name="Google Shape;257;p9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9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
        <p:cNvGrpSpPr/>
        <p:nvPr/>
      </p:nvGrpSpPr>
      <p:grpSpPr>
        <a:xfrm>
          <a:off x="0" y="0"/>
          <a:ext cx="0" cy="0"/>
          <a:chOff x="0" y="0"/>
          <a:chExt cx="0" cy="0"/>
        </a:xfrm>
      </p:grpSpPr>
      <p:sp>
        <p:nvSpPr>
          <p:cNvPr id="263" name="Google Shape;263;p10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100"/>
          <p:cNvSpPr txBox="1">
            <a:spLocks noGrp="1"/>
          </p:cNvSpPr>
          <p:nvPr>
            <p:ph type="body" idx="1"/>
          </p:nvPr>
        </p:nvSpPr>
        <p:spPr>
          <a:xfrm>
            <a:off x="838200" y="1029979"/>
            <a:ext cx="10515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b="0" i="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100"/>
          <p:cNvPicPr preferRelativeResize="0"/>
          <p:nvPr/>
        </p:nvPicPr>
        <p:blipFill>
          <a:blip r:embed="rId2"/>
          <a:srcRect/>
          <a:stretch/>
        </p:blipFill>
        <p:spPr>
          <a:xfrm>
            <a:off x="10174024" y="109987"/>
            <a:ext cx="1713375" cy="685350"/>
          </a:xfrm>
          <a:prstGeom prst="rect">
            <a:avLst/>
          </a:prstGeom>
          <a:noFill/>
          <a:ln>
            <a:noFill/>
          </a:ln>
        </p:spPr>
      </p:pic>
      <p:sp>
        <p:nvSpPr>
          <p:cNvPr id="266" name="Google Shape;266;p100"/>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00"/>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2023 Consumer Supplement Survey</a:t>
            </a:r>
            <a:endParaRPr/>
          </a:p>
        </p:txBody>
      </p:sp>
      <p:sp>
        <p:nvSpPr>
          <p:cNvPr id="268" name="Google Shape;268;p100"/>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20"/>
        <p:cNvGrpSpPr/>
        <p:nvPr/>
      </p:nvGrpSpPr>
      <p:grpSpPr>
        <a:xfrm>
          <a:off x="0" y="0"/>
          <a:ext cx="0" cy="0"/>
          <a:chOff x="0" y="0"/>
          <a:chExt cx="0" cy="0"/>
        </a:xfrm>
      </p:grpSpPr>
      <p:sp>
        <p:nvSpPr>
          <p:cNvPr id="21" name="Google Shape;21;p57"/>
          <p:cNvSpPr>
            <a:spLocks noGrp="1"/>
          </p:cNvSpPr>
          <p:nvPr>
            <p:ph type="pic" idx="2"/>
          </p:nvPr>
        </p:nvSpPr>
        <p:spPr>
          <a:xfrm>
            <a:off x="717550" y="0"/>
            <a:ext cx="4233863" cy="5865813"/>
          </a:xfrm>
          <a:prstGeom prst="rect">
            <a:avLst/>
          </a:prstGeom>
          <a:solidFill>
            <a:schemeClr val="lt1"/>
          </a:solidFill>
          <a:ln>
            <a:noFill/>
          </a:ln>
        </p:spPr>
      </p:sp>
      <p:pic>
        <p:nvPicPr>
          <p:cNvPr id="22" name="Google Shape;22;p57"/>
          <p:cNvPicPr preferRelativeResize="0"/>
          <p:nvPr/>
        </p:nvPicPr>
        <p:blipFill>
          <a:blip r:embed="rId2"/>
          <a:srcRect/>
          <a:stretch/>
        </p:blipFill>
        <p:spPr>
          <a:xfrm>
            <a:off x="10174024" y="109987"/>
            <a:ext cx="1713375" cy="685350"/>
          </a:xfrm>
          <a:prstGeom prst="rect">
            <a:avLst/>
          </a:prstGeom>
          <a:noFill/>
          <a:ln>
            <a:noFill/>
          </a:ln>
        </p:spPr>
      </p:pic>
      <p:sp>
        <p:nvSpPr>
          <p:cNvPr id="23" name="Google Shape;23;p57"/>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0" i="0">
                <a:solidFill>
                  <a:schemeClr val="dk1"/>
                </a:solidFill>
                <a:latin typeface="Arial"/>
                <a:ea typeface="Arial"/>
                <a:cs typeface="Arial"/>
                <a:sym typeface="Arial"/>
              </a:rPr>
              <a:t>ITC 2023 Consumer Supplement Survey</a:t>
            </a:r>
            <a:endParaRPr/>
          </a:p>
        </p:txBody>
      </p:sp>
      <p:sp>
        <p:nvSpPr>
          <p:cNvPr id="24" name="Google Shape;24;p57"/>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000" b="0" i="0">
                <a:solidFill>
                  <a:schemeClr val="lt1"/>
                </a:solidFill>
                <a:latin typeface="Arial"/>
                <a:ea typeface="Arial"/>
                <a:cs typeface="Arial"/>
                <a:sym typeface="Arial"/>
              </a:rPr>
              <a:t>‹#›</a:t>
            </a:fld>
            <a:endParaRPr sz="1000" b="0" i="0">
              <a:solidFill>
                <a:schemeClr val="lt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1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1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2" name="Google Shape;27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5"/>
        <p:cNvGrpSpPr/>
        <p:nvPr/>
      </p:nvGrpSpPr>
      <p:grpSpPr>
        <a:xfrm>
          <a:off x="0" y="0"/>
          <a:ext cx="0" cy="0"/>
          <a:chOff x="0" y="0"/>
          <a:chExt cx="0" cy="0"/>
        </a:xfrm>
      </p:grpSpPr>
      <p:sp>
        <p:nvSpPr>
          <p:cNvPr id="276" name="Google Shape;27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10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10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2"/>
        <p:cNvGrpSpPr/>
        <p:nvPr/>
      </p:nvGrpSpPr>
      <p:grpSpPr>
        <a:xfrm>
          <a:off x="0" y="0"/>
          <a:ext cx="0" cy="0"/>
          <a:chOff x="0" y="0"/>
          <a:chExt cx="0" cy="0"/>
        </a:xfrm>
      </p:grpSpPr>
      <p:sp>
        <p:nvSpPr>
          <p:cNvPr id="283" name="Google Shape;283;p10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10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 name="Google Shape;285;p10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10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p10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1"/>
        <p:cNvGrpSpPr/>
        <p:nvPr/>
      </p:nvGrpSpPr>
      <p:grpSpPr>
        <a:xfrm>
          <a:off x="0" y="0"/>
          <a:ext cx="0" cy="0"/>
          <a:chOff x="0" y="0"/>
          <a:chExt cx="0" cy="0"/>
        </a:xfrm>
      </p:grpSpPr>
      <p:sp>
        <p:nvSpPr>
          <p:cNvPr id="292" name="Google Shape;292;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
        <p:cNvGrpSpPr/>
        <p:nvPr/>
      </p:nvGrpSpPr>
      <p:grpSpPr>
        <a:xfrm>
          <a:off x="0" y="0"/>
          <a:ext cx="0" cy="0"/>
          <a:chOff x="0" y="0"/>
          <a:chExt cx="0" cy="0"/>
        </a:xfrm>
      </p:grpSpPr>
      <p:sp>
        <p:nvSpPr>
          <p:cNvPr id="297" name="Google Shape;29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0"/>
        <p:cNvGrpSpPr/>
        <p:nvPr/>
      </p:nvGrpSpPr>
      <p:grpSpPr>
        <a:xfrm>
          <a:off x="0" y="0"/>
          <a:ext cx="0" cy="0"/>
          <a:chOff x="0" y="0"/>
          <a:chExt cx="0" cy="0"/>
        </a:xfrm>
      </p:grpSpPr>
      <p:sp>
        <p:nvSpPr>
          <p:cNvPr id="301" name="Google Shape;301;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0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3" name="Google Shape;303;p10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4" name="Google Shape;304;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7"/>
        <p:cNvGrpSpPr/>
        <p:nvPr/>
      </p:nvGrpSpPr>
      <p:grpSpPr>
        <a:xfrm>
          <a:off x="0" y="0"/>
          <a:ext cx="0" cy="0"/>
          <a:chOff x="0" y="0"/>
          <a:chExt cx="0" cy="0"/>
        </a:xfrm>
      </p:grpSpPr>
      <p:sp>
        <p:nvSpPr>
          <p:cNvPr id="308" name="Google Shape;308;p10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107"/>
          <p:cNvSpPr>
            <a:spLocks noGrp="1"/>
          </p:cNvSpPr>
          <p:nvPr>
            <p:ph type="pic" idx="2"/>
          </p:nvPr>
        </p:nvSpPr>
        <p:spPr>
          <a:xfrm>
            <a:off x="5183188" y="987425"/>
            <a:ext cx="6172200" cy="4873625"/>
          </a:xfrm>
          <a:prstGeom prst="rect">
            <a:avLst/>
          </a:prstGeom>
          <a:noFill/>
          <a:ln>
            <a:noFill/>
          </a:ln>
        </p:spPr>
      </p:sp>
      <p:sp>
        <p:nvSpPr>
          <p:cNvPr id="310" name="Google Shape;310;p10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1" name="Google Shape;311;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4"/>
        <p:cNvGrpSpPr/>
        <p:nvPr/>
      </p:nvGrpSpPr>
      <p:grpSpPr>
        <a:xfrm>
          <a:off x="0" y="0"/>
          <a:ext cx="0" cy="0"/>
          <a:chOff x="0" y="0"/>
          <a:chExt cx="0" cy="0"/>
        </a:xfrm>
      </p:grpSpPr>
      <p:sp>
        <p:nvSpPr>
          <p:cNvPr id="315" name="Google Shape;315;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10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0"/>
        <p:cNvGrpSpPr/>
        <p:nvPr/>
      </p:nvGrpSpPr>
      <p:grpSpPr>
        <a:xfrm>
          <a:off x="0" y="0"/>
          <a:ext cx="0" cy="0"/>
          <a:chOff x="0" y="0"/>
          <a:chExt cx="0" cy="0"/>
        </a:xfrm>
      </p:grpSpPr>
      <p:sp>
        <p:nvSpPr>
          <p:cNvPr id="321" name="Google Shape;321;p10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
        <p:cNvGrpSpPr/>
        <p:nvPr/>
      </p:nvGrpSpPr>
      <p:grpSpPr>
        <a:xfrm>
          <a:off x="0" y="0"/>
          <a:ext cx="0" cy="0"/>
          <a:chOff x="0" y="0"/>
          <a:chExt cx="0" cy="0"/>
        </a:xfrm>
      </p:grpSpPr>
      <p:sp>
        <p:nvSpPr>
          <p:cNvPr id="26" name="Google Shape;26;p58"/>
          <p:cNvSpPr>
            <a:spLocks noGrp="1"/>
          </p:cNvSpPr>
          <p:nvPr>
            <p:ph type="pic" idx="2"/>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59"/>
          <p:cNvSpPr>
            <a:spLocks noGrp="1"/>
          </p:cNvSpPr>
          <p:nvPr>
            <p:ph type="pic" idx="2"/>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60"/>
          <p:cNvSpPr>
            <a:spLocks noGrp="1"/>
          </p:cNvSpPr>
          <p:nvPr>
            <p:ph type="pic" idx="2"/>
          </p:nvPr>
        </p:nvSpPr>
        <p:spPr>
          <a:xfrm>
            <a:off x="0" y="0"/>
            <a:ext cx="6907213" cy="4010025"/>
          </a:xfrm>
          <a:prstGeom prst="round2DiagRect">
            <a:avLst>
              <a:gd name="adj1" fmla="val 16667"/>
              <a:gd name="adj2" fmla="val 0"/>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1"/>
        <p:cNvGrpSpPr/>
        <p:nvPr/>
      </p:nvGrpSpPr>
      <p:grpSpPr>
        <a:xfrm>
          <a:off x="0" y="0"/>
          <a:ext cx="0" cy="0"/>
          <a:chOff x="0" y="0"/>
          <a:chExt cx="0" cy="0"/>
        </a:xfrm>
      </p:grpSpPr>
      <p:sp>
        <p:nvSpPr>
          <p:cNvPr id="32" name="Google Shape;32;p61"/>
          <p:cNvSpPr>
            <a:spLocks noGrp="1"/>
          </p:cNvSpPr>
          <p:nvPr>
            <p:ph type="pic" idx="2"/>
          </p:nvPr>
        </p:nvSpPr>
        <p:spPr>
          <a:xfrm>
            <a:off x="0" y="0"/>
            <a:ext cx="3235325" cy="4051300"/>
          </a:xfrm>
          <a:prstGeom prst="flowChartOffpageConnector">
            <a:avLst/>
          </a:prstGeom>
          <a:solidFill>
            <a:schemeClr val="lt1"/>
          </a:solidFill>
          <a:ln>
            <a:noFill/>
          </a:ln>
        </p:spPr>
      </p:sp>
      <p:sp>
        <p:nvSpPr>
          <p:cNvPr id="33" name="Google Shape;33;p61"/>
          <p:cNvSpPr>
            <a:spLocks noGrp="1"/>
          </p:cNvSpPr>
          <p:nvPr>
            <p:ph type="pic" idx="3"/>
          </p:nvPr>
        </p:nvSpPr>
        <p:spPr>
          <a:xfrm>
            <a:off x="8956675" y="0"/>
            <a:ext cx="3235325" cy="4051300"/>
          </a:xfrm>
          <a:prstGeom prst="flowChartOffpageConnector">
            <a:avLst/>
          </a:prstGeom>
          <a:solidFill>
            <a:schemeClr val="lt1"/>
          </a:solidFill>
          <a:ln>
            <a:noFill/>
          </a:ln>
        </p:spPr>
      </p:sp>
      <p:sp>
        <p:nvSpPr>
          <p:cNvPr id="34" name="Google Shape;34;p61"/>
          <p:cNvSpPr>
            <a:spLocks noGrp="1"/>
          </p:cNvSpPr>
          <p:nvPr>
            <p:ph type="pic" idx="4"/>
          </p:nvPr>
        </p:nvSpPr>
        <p:spPr>
          <a:xfrm>
            <a:off x="4478337" y="2806700"/>
            <a:ext cx="3235325" cy="4051300"/>
          </a:xfrm>
          <a:prstGeom prst="rect">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7" name="Google Shape;177;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2" name="Google Shape;252;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chart" Target="../charts/chart12.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chart" Target="../charts/chart1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chart" Target="../charts/chart17.xml"/><Relationship Id="rId4" Type="http://schemas.openxmlformats.org/officeDocument/2006/relationships/chart" Target="../charts/char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chart" Target="../charts/char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chart" Target="../charts/char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chart" Target="../charts/char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chart" Target="../charts/char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chart" Target="../charts/chart2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chart" Target="../charts/char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chart" Target="../charts/char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chart" Target="../charts/char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chart" Target="../charts/char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chart" Target="../charts/char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chart" Target="../charts/char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chart" Target="../charts/char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33.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chart" Target="../charts/chart34.xml"/></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4.xml"/><Relationship Id="rId7" Type="http://schemas.openxmlformats.org/officeDocument/2006/relationships/slide" Target="slide22.xml"/><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image" Target="../media/image5.png"/><Relationship Id="rId5" Type="http://schemas.openxmlformats.org/officeDocument/2006/relationships/slide" Target="slide13.xml"/><Relationship Id="rId10" Type="http://schemas.openxmlformats.org/officeDocument/2006/relationships/slide" Target="slide42.xml"/><Relationship Id="rId4" Type="http://schemas.openxmlformats.org/officeDocument/2006/relationships/slide" Target="slide5.xml"/><Relationship Id="rId9" Type="http://schemas.openxmlformats.org/officeDocument/2006/relationships/slide" Target="slide38.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38.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chart" Target="../charts/char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43.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chart" Target="../charts/char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chart" Target="../charts/chart45.xml"/></Relationships>
</file>

<file path=ppt/slides/_rels/slide36.xml.rels><?xml version="1.0" encoding="UTF-8" standalone="yes"?>
<Relationships xmlns="http://schemas.openxmlformats.org/package/2006/relationships"><Relationship Id="rId8" Type="http://schemas.openxmlformats.org/officeDocument/2006/relationships/chart" Target="../charts/chart50.xml"/><Relationship Id="rId13" Type="http://schemas.openxmlformats.org/officeDocument/2006/relationships/chart" Target="../charts/chart55.xml"/><Relationship Id="rId3" Type="http://schemas.openxmlformats.org/officeDocument/2006/relationships/image" Target="../media/image4.png"/><Relationship Id="rId7" Type="http://schemas.openxmlformats.org/officeDocument/2006/relationships/chart" Target="../charts/chart49.xml"/><Relationship Id="rId12" Type="http://schemas.openxmlformats.org/officeDocument/2006/relationships/chart" Target="../charts/chart54.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chart" Target="../charts/chart48.xml"/><Relationship Id="rId11" Type="http://schemas.openxmlformats.org/officeDocument/2006/relationships/chart" Target="../charts/chart53.xml"/><Relationship Id="rId5" Type="http://schemas.openxmlformats.org/officeDocument/2006/relationships/chart" Target="../charts/chart47.xml"/><Relationship Id="rId10" Type="http://schemas.openxmlformats.org/officeDocument/2006/relationships/chart" Target="../charts/chart52.xml"/><Relationship Id="rId4" Type="http://schemas.openxmlformats.org/officeDocument/2006/relationships/chart" Target="../charts/chart46.xml"/><Relationship Id="rId9" Type="http://schemas.openxmlformats.org/officeDocument/2006/relationships/chart" Target="../charts/chart51.xml"/></Relationships>
</file>

<file path=ppt/slides/_rels/slide37.xml.rels><?xml version="1.0" encoding="UTF-8" standalone="yes"?>
<Relationships xmlns="http://schemas.openxmlformats.org/package/2006/relationships"><Relationship Id="rId8" Type="http://schemas.openxmlformats.org/officeDocument/2006/relationships/chart" Target="../charts/chart60.xml"/><Relationship Id="rId3" Type="http://schemas.openxmlformats.org/officeDocument/2006/relationships/image" Target="../media/image4.png"/><Relationship Id="rId7" Type="http://schemas.openxmlformats.org/officeDocument/2006/relationships/chart" Target="../charts/chart59.xml"/><Relationship Id="rId12" Type="http://schemas.openxmlformats.org/officeDocument/2006/relationships/chart" Target="../charts/chart64.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chart" Target="../charts/chart58.xml"/><Relationship Id="rId11" Type="http://schemas.openxmlformats.org/officeDocument/2006/relationships/chart" Target="../charts/chart63.xml"/><Relationship Id="rId5" Type="http://schemas.openxmlformats.org/officeDocument/2006/relationships/chart" Target="../charts/chart57.xml"/><Relationship Id="rId10" Type="http://schemas.openxmlformats.org/officeDocument/2006/relationships/chart" Target="../charts/chart62.xml"/><Relationship Id="rId4" Type="http://schemas.openxmlformats.org/officeDocument/2006/relationships/chart" Target="../charts/chart56.xml"/><Relationship Id="rId9" Type="http://schemas.openxmlformats.org/officeDocument/2006/relationships/chart" Target="../charts/chart6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chart" Target="../charts/chart6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chart" Target="../charts/chart66.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chart" Target="../charts/chart6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chart" Target="../charts/chart68.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chart" Target="../charts/chart69.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chart" Target="../charts/chart7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p1"/>
          <p:cNvSpPr/>
          <p:nvPr/>
        </p:nvSpPr>
        <p:spPr>
          <a:xfrm>
            <a:off x="3530992" y="2077490"/>
            <a:ext cx="8661008" cy="2703022"/>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1" name="Google Shape;331;p1"/>
          <p:cNvSpPr txBox="1"/>
          <p:nvPr/>
        </p:nvSpPr>
        <p:spPr>
          <a:xfrm>
            <a:off x="5824538" y="2685881"/>
            <a:ext cx="582453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Arial Black"/>
                <a:ea typeface="Arial Black"/>
                <a:cs typeface="Arial Black"/>
                <a:sym typeface="Arial Black"/>
              </a:rPr>
              <a:t>2023 Functional Food and Beverage Survey</a:t>
            </a:r>
            <a:endParaRPr sz="1800" b="0" i="0" u="none" strike="noStrike" cap="none">
              <a:solidFill>
                <a:schemeClr val="lt1"/>
              </a:solidFill>
              <a:latin typeface="Arial"/>
              <a:ea typeface="Arial"/>
              <a:cs typeface="Arial"/>
              <a:sym typeface="Arial"/>
            </a:endParaRPr>
          </a:p>
        </p:txBody>
      </p:sp>
      <p:pic>
        <p:nvPicPr>
          <p:cNvPr id="332" name="Google Shape;332;p1"/>
          <p:cNvPicPr preferRelativeResize="0"/>
          <p:nvPr/>
        </p:nvPicPr>
        <p:blipFill>
          <a:blip r:embed="rId3"/>
          <a:srcRect/>
          <a:stretch/>
        </p:blipFill>
        <p:spPr>
          <a:xfrm>
            <a:off x="9414802" y="124045"/>
            <a:ext cx="2286750" cy="914700"/>
          </a:xfrm>
          <a:prstGeom prst="rect">
            <a:avLst/>
          </a:prstGeom>
          <a:noFill/>
          <a:ln>
            <a:noFill/>
          </a:ln>
        </p:spPr>
      </p:pic>
      <p:sp>
        <p:nvSpPr>
          <p:cNvPr id="333" name="Google Shape;333;p1"/>
          <p:cNvSpPr txBox="1"/>
          <p:nvPr/>
        </p:nvSpPr>
        <p:spPr>
          <a:xfrm>
            <a:off x="6259286" y="4927238"/>
            <a:ext cx="462642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chemeClr val="dk1"/>
                </a:solidFill>
                <a:latin typeface="Arial Black"/>
                <a:ea typeface="Arial Black"/>
                <a:cs typeface="Arial Black"/>
                <a:sym typeface="Arial Black"/>
              </a:rPr>
              <a:t>GENERAL REPORT</a:t>
            </a:r>
            <a:endParaRPr/>
          </a:p>
        </p:txBody>
      </p:sp>
      <p:pic>
        <p:nvPicPr>
          <p:cNvPr id="334" name="Google Shape;334;p1" descr="Salad with black beans and dressing"/>
          <p:cNvPicPr preferRelativeResize="0">
            <a:picLocks noGrp="1"/>
          </p:cNvPicPr>
          <p:nvPr>
            <p:ph type="pic" idx="2"/>
          </p:nvPr>
        </p:nvPicPr>
        <p:blipFill rotWithShape="1">
          <a:blip r:embed="rId4">
            <a:alphaModFix/>
          </a:blip>
          <a:srcRect t="10752" b="10751"/>
          <a:stretch/>
        </p:blipFill>
        <p:spPr>
          <a:xfrm>
            <a:off x="0" y="0"/>
            <a:ext cx="5824538" cy="6858000"/>
          </a:xfrm>
          <a:prstGeom prst="homePlate">
            <a:avLst>
              <a:gd name="adj" fmla="val 50000"/>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0"/>
          <p:cNvSpPr txBox="1"/>
          <p:nvPr/>
        </p:nvSpPr>
        <p:spPr>
          <a:xfrm>
            <a:off x="0" y="6611779"/>
            <a:ext cx="615107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18-34 n=325, 35-54 n=403, 55+ n=274.</a:t>
            </a:r>
            <a:endParaRPr/>
          </a:p>
        </p:txBody>
      </p:sp>
      <p:sp>
        <p:nvSpPr>
          <p:cNvPr id="470" name="Google Shape;470;p10"/>
          <p:cNvSpPr/>
          <p:nvPr/>
        </p:nvSpPr>
        <p:spPr>
          <a:xfrm>
            <a:off x="2093661" y="2357632"/>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71" name="Google Shape;471;p10"/>
          <p:cNvGrpSpPr/>
          <p:nvPr/>
        </p:nvGrpSpPr>
        <p:grpSpPr>
          <a:xfrm>
            <a:off x="1255100" y="2357632"/>
            <a:ext cx="573107" cy="1371600"/>
            <a:chOff x="9234488" y="7932738"/>
            <a:chExt cx="1509712" cy="3613150"/>
          </a:xfrm>
        </p:grpSpPr>
        <p:sp>
          <p:nvSpPr>
            <p:cNvPr id="472" name="Google Shape;472;p10"/>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3" name="Google Shape;473;p10"/>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74" name="Google Shape;474;p10"/>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75" name="Google Shape;475;p10"/>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76" name="Google Shape;476;p10"/>
          <p:cNvSpPr txBox="1"/>
          <p:nvPr/>
        </p:nvSpPr>
        <p:spPr>
          <a:xfrm>
            <a:off x="1884620"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54%</a:t>
            </a:r>
            <a:endParaRPr/>
          </a:p>
        </p:txBody>
      </p:sp>
      <p:sp>
        <p:nvSpPr>
          <p:cNvPr id="477" name="Google Shape;477;p10"/>
          <p:cNvSpPr txBox="1"/>
          <p:nvPr/>
        </p:nvSpPr>
        <p:spPr>
          <a:xfrm>
            <a:off x="1073311"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46%</a:t>
            </a:r>
            <a:endParaRPr/>
          </a:p>
        </p:txBody>
      </p:sp>
      <p:sp>
        <p:nvSpPr>
          <p:cNvPr id="478" name="Google Shape;478;p10"/>
          <p:cNvSpPr/>
          <p:nvPr/>
        </p:nvSpPr>
        <p:spPr>
          <a:xfrm>
            <a:off x="6226436" y="2357631"/>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79" name="Google Shape;479;p10"/>
          <p:cNvGrpSpPr/>
          <p:nvPr/>
        </p:nvGrpSpPr>
        <p:grpSpPr>
          <a:xfrm>
            <a:off x="5387875" y="2357631"/>
            <a:ext cx="573107" cy="1371600"/>
            <a:chOff x="9234488" y="7932738"/>
            <a:chExt cx="1509712" cy="3613150"/>
          </a:xfrm>
        </p:grpSpPr>
        <p:sp>
          <p:nvSpPr>
            <p:cNvPr id="480" name="Google Shape;480;p10"/>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81" name="Google Shape;481;p10"/>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82" name="Google Shape;482;p10"/>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83" name="Google Shape;483;p10"/>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84" name="Google Shape;484;p10"/>
          <p:cNvSpPr txBox="1"/>
          <p:nvPr/>
        </p:nvSpPr>
        <p:spPr>
          <a:xfrm>
            <a:off x="6017395"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52%</a:t>
            </a:r>
            <a:endParaRPr/>
          </a:p>
        </p:txBody>
      </p:sp>
      <p:sp>
        <p:nvSpPr>
          <p:cNvPr id="485" name="Google Shape;485;p10"/>
          <p:cNvSpPr txBox="1"/>
          <p:nvPr/>
        </p:nvSpPr>
        <p:spPr>
          <a:xfrm>
            <a:off x="5195820"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48%</a:t>
            </a:r>
            <a:endParaRPr/>
          </a:p>
        </p:txBody>
      </p:sp>
      <p:sp>
        <p:nvSpPr>
          <p:cNvPr id="486" name="Google Shape;486;p10"/>
          <p:cNvSpPr/>
          <p:nvPr/>
        </p:nvSpPr>
        <p:spPr>
          <a:xfrm>
            <a:off x="10315879" y="2381743"/>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87" name="Google Shape;487;p10"/>
          <p:cNvGrpSpPr/>
          <p:nvPr/>
        </p:nvGrpSpPr>
        <p:grpSpPr>
          <a:xfrm>
            <a:off x="9477318" y="2381743"/>
            <a:ext cx="573107" cy="1371600"/>
            <a:chOff x="9234488" y="7932738"/>
            <a:chExt cx="1509712" cy="3613150"/>
          </a:xfrm>
        </p:grpSpPr>
        <p:sp>
          <p:nvSpPr>
            <p:cNvPr id="488" name="Google Shape;488;p10"/>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89" name="Google Shape;489;p10"/>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90" name="Google Shape;490;p10"/>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91" name="Google Shape;491;p10"/>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92" name="Google Shape;492;p10"/>
          <p:cNvSpPr txBox="1"/>
          <p:nvPr/>
        </p:nvSpPr>
        <p:spPr>
          <a:xfrm>
            <a:off x="10106838"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47%</a:t>
            </a:r>
            <a:endParaRPr/>
          </a:p>
        </p:txBody>
      </p:sp>
      <p:sp>
        <p:nvSpPr>
          <p:cNvPr id="493" name="Google Shape;493;p10"/>
          <p:cNvSpPr txBox="1"/>
          <p:nvPr/>
        </p:nvSpPr>
        <p:spPr>
          <a:xfrm>
            <a:off x="9309598"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53%</a:t>
            </a:r>
            <a:endParaRPr/>
          </a:p>
        </p:txBody>
      </p:sp>
      <p:sp>
        <p:nvSpPr>
          <p:cNvPr id="494" name="Google Shape;494;p10"/>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a:p>
        </p:txBody>
      </p:sp>
      <p:sp>
        <p:nvSpPr>
          <p:cNvPr id="495" name="Google Shape;495;p10"/>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a:p>
        </p:txBody>
      </p:sp>
      <p:sp>
        <p:nvSpPr>
          <p:cNvPr id="496" name="Google Shape;496;p10"/>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a:p>
        </p:txBody>
      </p:sp>
      <p:cxnSp>
        <p:nvCxnSpPr>
          <p:cNvPr id="497" name="Google Shape;497;p10"/>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498" name="Google Shape;498;p10"/>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499" name="Google Shape;499;p10"/>
          <p:cNvGraphicFramePr/>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0" name="Google Shape;500;p10"/>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1" name="Google Shape;501;p10"/>
          <p:cNvGraphicFramePr/>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502" name="Google Shape;502;p1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US, AGE &amp; GENDER</a:t>
            </a:r>
            <a:endParaRPr>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aphicFrame>
        <p:nvGraphicFramePr>
          <p:cNvPr id="507" name="Google Shape;507;p11"/>
          <p:cNvGraphicFramePr/>
          <p:nvPr/>
        </p:nvGraphicFramePr>
        <p:xfrm>
          <a:off x="4018474" y="1109741"/>
          <a:ext cx="3815304" cy="3565161"/>
        </p:xfrm>
        <a:graphic>
          <a:graphicData uri="http://schemas.openxmlformats.org/drawingml/2006/chart">
            <c:chart xmlns:c="http://schemas.openxmlformats.org/drawingml/2006/chart" xmlns:r="http://schemas.openxmlformats.org/officeDocument/2006/relationships" r:id="rId3"/>
          </a:graphicData>
        </a:graphic>
      </p:graphicFrame>
      <p:pic>
        <p:nvPicPr>
          <p:cNvPr id="508" name="Google Shape;508;p11" descr="Woman"/>
          <p:cNvPicPr preferRelativeResize="0"/>
          <p:nvPr/>
        </p:nvPicPr>
        <p:blipFill rotWithShape="1">
          <a:blip r:embed="rId4">
            <a:alphaModFix/>
          </a:blip>
          <a:srcRect/>
          <a:stretch/>
        </p:blipFill>
        <p:spPr>
          <a:xfrm>
            <a:off x="67159" y="2043619"/>
            <a:ext cx="1795054" cy="1795054"/>
          </a:xfrm>
          <a:prstGeom prst="rect">
            <a:avLst/>
          </a:prstGeom>
          <a:noFill/>
          <a:ln>
            <a:noFill/>
          </a:ln>
        </p:spPr>
      </p:pic>
      <p:sp>
        <p:nvSpPr>
          <p:cNvPr id="509" name="Google Shape;509;p11"/>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n=1005.</a:t>
            </a:r>
            <a:endParaRPr/>
          </a:p>
        </p:txBody>
      </p:sp>
      <p:sp>
        <p:nvSpPr>
          <p:cNvPr id="510" name="Google Shape;510;p11"/>
          <p:cNvSpPr txBox="1"/>
          <p:nvPr/>
        </p:nvSpPr>
        <p:spPr>
          <a:xfrm>
            <a:off x="2744495" y="3080396"/>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47</a:t>
            </a:r>
            <a:r>
              <a:rPr lang="en-US" sz="2400" b="1" i="0" u="none" strike="noStrike" cap="none">
                <a:solidFill>
                  <a:srgbClr val="000000"/>
                </a:solidFill>
                <a:latin typeface="Arial"/>
                <a:ea typeface="Arial"/>
                <a:cs typeface="Arial"/>
                <a:sym typeface="Arial"/>
              </a:rPr>
              <a:t>%</a:t>
            </a:r>
            <a:endParaRPr/>
          </a:p>
        </p:txBody>
      </p:sp>
      <p:sp>
        <p:nvSpPr>
          <p:cNvPr id="511" name="Google Shape;511;p11"/>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53%</a:t>
            </a:r>
            <a:endParaRPr/>
          </a:p>
        </p:txBody>
      </p:sp>
      <p:sp>
        <p:nvSpPr>
          <p:cNvPr id="512" name="Google Shape;512;p11"/>
          <p:cNvSpPr txBox="1"/>
          <p:nvPr/>
        </p:nvSpPr>
        <p:spPr>
          <a:xfrm>
            <a:off x="5490535"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a:p>
        </p:txBody>
      </p:sp>
      <p:sp>
        <p:nvSpPr>
          <p:cNvPr id="513" name="Google Shape;513;p11"/>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a:p>
        </p:txBody>
      </p:sp>
      <p:sp>
        <p:nvSpPr>
          <p:cNvPr id="514" name="Google Shape;514;p11"/>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15" name="Google Shape;515;p11"/>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pic>
        <p:nvPicPr>
          <p:cNvPr id="516" name="Google Shape;516;p11" descr="Man"/>
          <p:cNvPicPr preferRelativeResize="0"/>
          <p:nvPr/>
        </p:nvPicPr>
        <p:blipFill rotWithShape="1">
          <a:blip r:embed="rId5">
            <a:alphaModFix/>
          </a:blip>
          <a:srcRect/>
          <a:stretch/>
        </p:blipFill>
        <p:spPr>
          <a:xfrm>
            <a:off x="1608295" y="2030184"/>
            <a:ext cx="1795054" cy="1795054"/>
          </a:xfrm>
          <a:prstGeom prst="rect">
            <a:avLst/>
          </a:prstGeom>
          <a:noFill/>
          <a:ln>
            <a:noFill/>
          </a:ln>
        </p:spPr>
      </p:pic>
      <p:sp>
        <p:nvSpPr>
          <p:cNvPr id="517" name="Google Shape;517;p11"/>
          <p:cNvSpPr txBox="1"/>
          <p:nvPr/>
        </p:nvSpPr>
        <p:spPr>
          <a:xfrm>
            <a:off x="455784" y="4583205"/>
            <a:ext cx="3052763" cy="115973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rgbClr val="000000"/>
              </a:buClr>
              <a:buSzPct val="100000"/>
              <a:buFont typeface="Arial"/>
              <a:buNone/>
            </a:pPr>
            <a:r>
              <a:rPr lang="en-US" sz="1600">
                <a:solidFill>
                  <a:srgbClr val="000000"/>
                </a:solidFill>
                <a:latin typeface="Arial"/>
                <a:ea typeface="Arial"/>
                <a:cs typeface="Arial"/>
                <a:sym typeface="Arial"/>
              </a:rPr>
              <a:t>Relatively even </a:t>
            </a:r>
            <a:r>
              <a:rPr lang="en-US" sz="1600" b="0" i="0" u="none" strike="noStrike" cap="none">
                <a:solidFill>
                  <a:srgbClr val="000000"/>
                </a:solidFill>
                <a:latin typeface="Arial"/>
                <a:ea typeface="Arial"/>
                <a:cs typeface="Arial"/>
                <a:sym typeface="Arial"/>
              </a:rPr>
              <a:t>mix of men and women.</a:t>
            </a:r>
            <a:r>
              <a:rPr lang="en-US" sz="1600">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100000"/>
              <a:buFont typeface="Arial"/>
              <a:buNone/>
            </a:pPr>
            <a:r>
              <a:rPr lang="en-US" sz="1600" b="0" i="0" u="none" strike="noStrike" cap="none">
                <a:solidFill>
                  <a:srgbClr val="000000"/>
                </a:solidFill>
                <a:latin typeface="Arial"/>
                <a:ea typeface="Arial"/>
                <a:cs typeface="Arial"/>
                <a:sym typeface="Arial"/>
              </a:rPr>
              <a:t>Female n = 530</a:t>
            </a:r>
            <a:endParaRPr/>
          </a:p>
          <a:p>
            <a:pPr marL="0" marR="0" lvl="0" indent="0" algn="ctr" rtl="0">
              <a:lnSpc>
                <a:spcPct val="100000"/>
              </a:lnSpc>
              <a:spcBef>
                <a:spcPts val="0"/>
              </a:spcBef>
              <a:spcAft>
                <a:spcPts val="0"/>
              </a:spcAft>
              <a:buClr>
                <a:srgbClr val="000000"/>
              </a:buClr>
              <a:buSzPct val="100000"/>
              <a:buFont typeface="Arial"/>
              <a:buNone/>
            </a:pPr>
            <a:r>
              <a:rPr lang="en-US" sz="1600" b="0" i="0" u="none" strike="noStrike" cap="none">
                <a:solidFill>
                  <a:srgbClr val="000000"/>
                </a:solidFill>
                <a:latin typeface="Arial"/>
                <a:ea typeface="Arial"/>
                <a:cs typeface="Arial"/>
                <a:sym typeface="Arial"/>
              </a:rPr>
              <a:t>Male n = 474</a:t>
            </a:r>
            <a:endParaRPr/>
          </a:p>
          <a:p>
            <a:pPr marL="0" marR="0" lvl="0" indent="0" algn="ctr" rtl="0">
              <a:lnSpc>
                <a:spcPct val="100000"/>
              </a:lnSpc>
              <a:spcBef>
                <a:spcPts val="0"/>
              </a:spcBef>
              <a:spcAft>
                <a:spcPts val="0"/>
              </a:spcAft>
              <a:buClr>
                <a:srgbClr val="000000"/>
              </a:buClr>
              <a:buSzPct val="100000"/>
              <a:buFont typeface="Arial"/>
              <a:buNone/>
            </a:pPr>
            <a:r>
              <a:rPr lang="en-US" sz="1600" b="0" i="0" u="none" strike="noStrike" cap="none">
                <a:solidFill>
                  <a:srgbClr val="000000"/>
                </a:solidFill>
                <a:latin typeface="Arial"/>
                <a:ea typeface="Arial"/>
                <a:cs typeface="Arial"/>
                <a:sym typeface="Arial"/>
              </a:rPr>
              <a:t>Non-Binary n = 1</a:t>
            </a:r>
            <a:endParaRPr/>
          </a:p>
        </p:txBody>
      </p:sp>
      <p:cxnSp>
        <p:nvCxnSpPr>
          <p:cNvPr id="518" name="Google Shape;518;p11"/>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519" name="Google Shape;519;p11"/>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520" name="Google Shape;520;p11"/>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6"/>
          </a:graphicData>
        </a:graphic>
      </p:graphicFrame>
      <p:sp>
        <p:nvSpPr>
          <p:cNvPr id="521" name="Google Shape;521;p1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UK</a:t>
            </a:r>
            <a:endParaRPr>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2"/>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18-34 n=304, 35-54 n=406, 55+ n=295.</a:t>
            </a:r>
            <a:endParaRPr/>
          </a:p>
        </p:txBody>
      </p:sp>
      <p:sp>
        <p:nvSpPr>
          <p:cNvPr id="527" name="Google Shape;527;p12"/>
          <p:cNvSpPr/>
          <p:nvPr/>
        </p:nvSpPr>
        <p:spPr>
          <a:xfrm>
            <a:off x="2093661" y="2357632"/>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528" name="Google Shape;528;p12"/>
          <p:cNvGrpSpPr/>
          <p:nvPr/>
        </p:nvGrpSpPr>
        <p:grpSpPr>
          <a:xfrm>
            <a:off x="1255100" y="2357632"/>
            <a:ext cx="573107" cy="1371600"/>
            <a:chOff x="9234488" y="7932738"/>
            <a:chExt cx="1509712" cy="3613150"/>
          </a:xfrm>
        </p:grpSpPr>
        <p:sp>
          <p:nvSpPr>
            <p:cNvPr id="529" name="Google Shape;529;p12"/>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0" name="Google Shape;530;p12"/>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531" name="Google Shape;531;p12"/>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32" name="Google Shape;532;p12"/>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33" name="Google Shape;533;p12"/>
          <p:cNvSpPr txBox="1"/>
          <p:nvPr/>
        </p:nvSpPr>
        <p:spPr>
          <a:xfrm>
            <a:off x="1884620"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33%</a:t>
            </a:r>
            <a:endParaRPr/>
          </a:p>
        </p:txBody>
      </p:sp>
      <p:sp>
        <p:nvSpPr>
          <p:cNvPr id="534" name="Google Shape;534;p12"/>
          <p:cNvSpPr txBox="1"/>
          <p:nvPr/>
        </p:nvSpPr>
        <p:spPr>
          <a:xfrm>
            <a:off x="1073311"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66%</a:t>
            </a:r>
            <a:endParaRPr/>
          </a:p>
        </p:txBody>
      </p:sp>
      <p:sp>
        <p:nvSpPr>
          <p:cNvPr id="535" name="Google Shape;535;p12"/>
          <p:cNvSpPr/>
          <p:nvPr/>
        </p:nvSpPr>
        <p:spPr>
          <a:xfrm>
            <a:off x="6226436" y="2357631"/>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536" name="Google Shape;536;p12"/>
          <p:cNvGrpSpPr/>
          <p:nvPr/>
        </p:nvGrpSpPr>
        <p:grpSpPr>
          <a:xfrm>
            <a:off x="5387875" y="2357631"/>
            <a:ext cx="573107" cy="1371600"/>
            <a:chOff x="9234488" y="7932738"/>
            <a:chExt cx="1509712" cy="3613150"/>
          </a:xfrm>
        </p:grpSpPr>
        <p:sp>
          <p:nvSpPr>
            <p:cNvPr id="537" name="Google Shape;537;p12"/>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8" name="Google Shape;538;p12"/>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539" name="Google Shape;539;p12"/>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40" name="Google Shape;540;p12"/>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41" name="Google Shape;541;p12"/>
          <p:cNvSpPr txBox="1"/>
          <p:nvPr/>
        </p:nvSpPr>
        <p:spPr>
          <a:xfrm>
            <a:off x="6017395"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45%</a:t>
            </a:r>
            <a:endParaRPr/>
          </a:p>
        </p:txBody>
      </p:sp>
      <p:sp>
        <p:nvSpPr>
          <p:cNvPr id="542" name="Google Shape;542;p12"/>
          <p:cNvSpPr txBox="1"/>
          <p:nvPr/>
        </p:nvSpPr>
        <p:spPr>
          <a:xfrm>
            <a:off x="5195820"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55%</a:t>
            </a:r>
            <a:endParaRPr/>
          </a:p>
        </p:txBody>
      </p:sp>
      <p:sp>
        <p:nvSpPr>
          <p:cNvPr id="543" name="Google Shape;543;p12"/>
          <p:cNvSpPr/>
          <p:nvPr/>
        </p:nvSpPr>
        <p:spPr>
          <a:xfrm>
            <a:off x="10315879" y="2381743"/>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544" name="Google Shape;544;p12"/>
          <p:cNvGrpSpPr/>
          <p:nvPr/>
        </p:nvGrpSpPr>
        <p:grpSpPr>
          <a:xfrm>
            <a:off x="9477318" y="2381743"/>
            <a:ext cx="573107" cy="1371600"/>
            <a:chOff x="9234488" y="7932738"/>
            <a:chExt cx="1509712" cy="3613150"/>
          </a:xfrm>
        </p:grpSpPr>
        <p:sp>
          <p:nvSpPr>
            <p:cNvPr id="545" name="Google Shape;545;p12"/>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46" name="Google Shape;546;p12"/>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547" name="Google Shape;547;p12"/>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48" name="Google Shape;548;p12"/>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549" name="Google Shape;549;p12"/>
          <p:cNvSpPr txBox="1"/>
          <p:nvPr/>
        </p:nvSpPr>
        <p:spPr>
          <a:xfrm>
            <a:off x="10106838"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64%</a:t>
            </a:r>
            <a:endParaRPr/>
          </a:p>
        </p:txBody>
      </p:sp>
      <p:sp>
        <p:nvSpPr>
          <p:cNvPr id="550" name="Google Shape;550;p12"/>
          <p:cNvSpPr txBox="1"/>
          <p:nvPr/>
        </p:nvSpPr>
        <p:spPr>
          <a:xfrm>
            <a:off x="9309598"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36%</a:t>
            </a:r>
            <a:endParaRPr/>
          </a:p>
        </p:txBody>
      </p:sp>
      <p:sp>
        <p:nvSpPr>
          <p:cNvPr id="551" name="Google Shape;551;p12"/>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a:p>
        </p:txBody>
      </p:sp>
      <p:sp>
        <p:nvSpPr>
          <p:cNvPr id="552" name="Google Shape;552;p12"/>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a:p>
        </p:txBody>
      </p:sp>
      <p:sp>
        <p:nvSpPr>
          <p:cNvPr id="553" name="Google Shape;553;p12"/>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a:p>
        </p:txBody>
      </p:sp>
      <p:cxnSp>
        <p:nvCxnSpPr>
          <p:cNvPr id="554" name="Google Shape;554;p12"/>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555" name="Google Shape;555;p12"/>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556" name="Google Shape;556;p12"/>
          <p:cNvGraphicFramePr/>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7" name="Google Shape;557;p12"/>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58" name="Google Shape;558;p12"/>
          <p:cNvGraphicFramePr/>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559" name="Google Shape;559;p1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UK, AGE &amp; GENDER</a:t>
            </a:r>
            <a:endParaRPr>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3" descr="A picture containing person, outdoor, grass, tree&#10;&#10;Description automatically generated"/>
          <p:cNvPicPr preferRelativeResize="0">
            <a:picLocks noGrp="1"/>
          </p:cNvPicPr>
          <p:nvPr>
            <p:ph type="pic" idx="2"/>
          </p:nvPr>
        </p:nvPicPr>
        <p:blipFill rotWithShape="1">
          <a:blip r:embed="rId3">
            <a:alphaModFix/>
          </a:blip>
          <a:srcRect l="22997" r="22996"/>
          <a:stretch/>
        </p:blipFill>
        <p:spPr>
          <a:xfrm>
            <a:off x="6632574" y="0"/>
            <a:ext cx="5559425" cy="6857999"/>
          </a:xfrm>
          <a:prstGeom prst="rect">
            <a:avLst/>
          </a:prstGeom>
          <a:solidFill>
            <a:srgbClr val="F2F2F2"/>
          </a:solidFill>
          <a:ln>
            <a:noFill/>
          </a:ln>
        </p:spPr>
      </p:pic>
      <p:sp>
        <p:nvSpPr>
          <p:cNvPr id="565" name="Google Shape;565;p13"/>
          <p:cNvSpPr txBox="1"/>
          <p:nvPr/>
        </p:nvSpPr>
        <p:spPr>
          <a:xfrm>
            <a:off x="695648" y="1813564"/>
            <a:ext cx="5242444"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392"/>
              </a:buClr>
              <a:buSzPts val="3600"/>
              <a:buFont typeface="Arial Black"/>
              <a:buNone/>
            </a:pPr>
            <a:r>
              <a:rPr lang="en-US" sz="3600" b="1" i="0" u="none" strike="noStrike" cap="none" dirty="0">
                <a:solidFill>
                  <a:srgbClr val="005392"/>
                </a:solidFill>
                <a:latin typeface="Arial Black"/>
                <a:ea typeface="Arial Black"/>
                <a:cs typeface="Arial Black"/>
                <a:sym typeface="Arial Black"/>
              </a:rPr>
              <a:t>PERCEPTIONS ABOUT FUNCTIONAL FOODS AND </a:t>
            </a:r>
            <a:r>
              <a:rPr lang="en-US" sz="3600" b="1" dirty="0">
                <a:solidFill>
                  <a:srgbClr val="005392"/>
                </a:solidFill>
                <a:latin typeface="Arial Black"/>
                <a:ea typeface="Arial Black"/>
                <a:cs typeface="Arial Black"/>
                <a:sym typeface="Arial Black"/>
              </a:rPr>
              <a:t>BEVERAGES</a:t>
            </a:r>
            <a:endParaRPr sz="3600" b="1" i="0" u="none" strike="noStrike" cap="none" dirty="0">
              <a:solidFill>
                <a:srgbClr val="005392"/>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4"/>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SPECIALTY DIETS</a:t>
            </a:r>
            <a:endParaRPr>
              <a:latin typeface="Arial Black"/>
              <a:ea typeface="Arial Black"/>
              <a:cs typeface="Arial Black"/>
              <a:sym typeface="Arial Black"/>
            </a:endParaRPr>
          </a:p>
        </p:txBody>
      </p:sp>
      <p:pic>
        <p:nvPicPr>
          <p:cNvPr id="571" name="Google Shape;571;p14" descr="Icon&#10;&#10;Description automatically generated"/>
          <p:cNvPicPr preferRelativeResize="0"/>
          <p:nvPr/>
        </p:nvPicPr>
        <p:blipFill rotWithShape="1">
          <a:blip r:embed="rId3">
            <a:alphaModFix/>
          </a:blip>
          <a:srcRect/>
          <a:stretch/>
        </p:blipFill>
        <p:spPr>
          <a:xfrm>
            <a:off x="893212" y="505521"/>
            <a:ext cx="457200" cy="457200"/>
          </a:xfrm>
          <a:prstGeom prst="rect">
            <a:avLst/>
          </a:prstGeom>
          <a:noFill/>
          <a:ln>
            <a:noFill/>
          </a:ln>
        </p:spPr>
      </p:pic>
      <p:sp>
        <p:nvSpPr>
          <p:cNvPr id="572" name="Google Shape;572;p14"/>
          <p:cNvSpPr txBox="1"/>
          <p:nvPr/>
        </p:nvSpPr>
        <p:spPr>
          <a:xfrm>
            <a:off x="1350412" y="529990"/>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In general US respondents are more likely to be following a specialty diet than their UK counterparts</a:t>
            </a:r>
            <a:r>
              <a:rPr lang="en-US" sz="1400" dirty="0">
                <a:solidFill>
                  <a:srgbClr val="000000"/>
                </a:solidFill>
                <a:latin typeface="Arial"/>
                <a:ea typeface="Arial"/>
                <a:cs typeface="Arial"/>
                <a:sym typeface="Arial"/>
              </a:rPr>
              <a:t>, especially gluten-free and keto.</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UK respondents over-indexed for flexitarian and come close to matching the US response rates for vegetarian and Mediterranean but fall behind in all other categories.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73" name="Google Shape;573;p14"/>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“Do you currently follow any specialty diets?” </a:t>
            </a:r>
            <a:endParaRPr/>
          </a:p>
        </p:txBody>
      </p:sp>
      <p:graphicFrame>
        <p:nvGraphicFramePr>
          <p:cNvPr id="574" name="Google Shape;574;p14"/>
          <p:cNvGraphicFramePr/>
          <p:nvPr/>
        </p:nvGraphicFramePr>
        <p:xfrm>
          <a:off x="204716" y="1528548"/>
          <a:ext cx="11987284" cy="48654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5"/>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PERSONAL USAGE OF SUPPLEMENTS</a:t>
            </a:r>
            <a:endParaRPr dirty="0">
              <a:latin typeface="Arial Black"/>
              <a:ea typeface="Arial Black"/>
              <a:cs typeface="Arial Black"/>
              <a:sym typeface="Arial Black"/>
            </a:endParaRPr>
          </a:p>
        </p:txBody>
      </p:sp>
      <p:pic>
        <p:nvPicPr>
          <p:cNvPr id="580" name="Google Shape;580;p15"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581" name="Google Shape;581;p15"/>
          <p:cNvSpPr txBox="1"/>
          <p:nvPr/>
        </p:nvSpPr>
        <p:spPr>
          <a:xfrm>
            <a:off x="1350412" y="755458"/>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Perhaps unsurprisingly vitamins and multivitamins are the two most popular supplements taken among those surveyed.</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US respondents have higher response rates in every supplement category.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82" name="Google Shape;582;p15"/>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“Do you take any of the following vitamins/dietary supplements at least once per week?”</a:t>
            </a:r>
            <a:endParaRPr/>
          </a:p>
        </p:txBody>
      </p:sp>
      <p:graphicFrame>
        <p:nvGraphicFramePr>
          <p:cNvPr id="583" name="Google Shape;583;p15"/>
          <p:cNvGraphicFramePr/>
          <p:nvPr/>
        </p:nvGraphicFramePr>
        <p:xfrm>
          <a:off x="204716" y="1528548"/>
          <a:ext cx="11987284" cy="48654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SOURCES OF FUNCTIONAL FOOD &amp; BEVERAGE ADVICE</a:t>
            </a:r>
            <a:endParaRPr dirty="0">
              <a:latin typeface="Arial Black"/>
              <a:ea typeface="Arial Black"/>
              <a:cs typeface="Arial Black"/>
              <a:sym typeface="Arial Black"/>
            </a:endParaRPr>
          </a:p>
        </p:txBody>
      </p:sp>
      <p:pic>
        <p:nvPicPr>
          <p:cNvPr id="589" name="Google Shape;589;p16" descr="Icon&#10;&#10;Description automatically generated"/>
          <p:cNvPicPr preferRelativeResize="0"/>
          <p:nvPr/>
        </p:nvPicPr>
        <p:blipFill rotWithShape="1">
          <a:blip r:embed="rId3">
            <a:alphaModFix/>
          </a:blip>
          <a:srcRect/>
          <a:stretch/>
        </p:blipFill>
        <p:spPr>
          <a:xfrm>
            <a:off x="893212" y="755460"/>
            <a:ext cx="457200" cy="457200"/>
          </a:xfrm>
          <a:prstGeom prst="rect">
            <a:avLst/>
          </a:prstGeom>
          <a:noFill/>
          <a:ln>
            <a:noFill/>
          </a:ln>
        </p:spPr>
      </p:pic>
      <p:sp>
        <p:nvSpPr>
          <p:cNvPr id="590" name="Google Shape;590;p16"/>
          <p:cNvSpPr txBox="1"/>
          <p:nvPr/>
        </p:nvSpPr>
        <p:spPr>
          <a:xfrm>
            <a:off x="1350412" y="755458"/>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Family</a:t>
            </a:r>
            <a:r>
              <a:rPr lang="en-US" sz="1400" b="0" i="0" u="none" strike="noStrike" cap="none">
                <a:solidFill>
                  <a:srgbClr val="000000"/>
                </a:solidFill>
                <a:latin typeface="Arial"/>
                <a:ea typeface="Arial"/>
                <a:cs typeface="Arial"/>
                <a:sym typeface="Arial"/>
              </a:rPr>
              <a:t> is the number one source of advice for both US and UK respondents.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While a medical doctor</a:t>
            </a:r>
            <a:r>
              <a:rPr lang="en-US" sz="1400">
                <a:solidFill>
                  <a:srgbClr val="000000"/>
                </a:solidFill>
                <a:latin typeface="Arial"/>
                <a:ea typeface="Arial"/>
                <a:cs typeface="Arial"/>
                <a:sym typeface="Arial"/>
              </a:rPr>
              <a:t> is the second highest response in the US, in the UK it comes in 5</a:t>
            </a:r>
            <a:r>
              <a:rPr lang="en-US" sz="1400" baseline="30000">
                <a:solidFill>
                  <a:srgbClr val="000000"/>
                </a:solidFill>
                <a:latin typeface="Arial"/>
                <a:ea typeface="Arial"/>
                <a:cs typeface="Arial"/>
                <a:sym typeface="Arial"/>
              </a:rPr>
              <a:t>th</a:t>
            </a:r>
            <a:r>
              <a:rPr lang="en-US" sz="1400">
                <a:solidFill>
                  <a:srgbClr val="000000"/>
                </a:solidFill>
                <a:latin typeface="Arial"/>
                <a:ea typeface="Arial"/>
                <a:cs typeface="Arial"/>
                <a:sym typeface="Arial"/>
              </a:rPr>
              <a:t>, behind family, friends, newspapers, magazines etc. and general nutritionists.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91" name="Google Shape;591;p16"/>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“What are the primary sources you use for functional food and/or functional beverage and nutrition advice?”</a:t>
            </a:r>
            <a:endParaRPr/>
          </a:p>
        </p:txBody>
      </p:sp>
      <p:graphicFrame>
        <p:nvGraphicFramePr>
          <p:cNvPr id="592" name="Google Shape;592;p16"/>
          <p:cNvGraphicFramePr/>
          <p:nvPr/>
        </p:nvGraphicFramePr>
        <p:xfrm>
          <a:off x="184245" y="1594684"/>
          <a:ext cx="12007755" cy="47924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FOODS &amp; BEVERAGES WITH FUNCTIONAL </a:t>
            </a:r>
            <a:br>
              <a:rPr lang="en-US" sz="2800" b="1" dirty="0">
                <a:latin typeface="Arial Black"/>
                <a:ea typeface="Arial Black"/>
                <a:cs typeface="Arial Black"/>
                <a:sym typeface="Arial Black"/>
              </a:rPr>
            </a:br>
            <a:r>
              <a:rPr lang="en-US" sz="2800" b="1" dirty="0">
                <a:latin typeface="Arial Black"/>
                <a:ea typeface="Arial Black"/>
                <a:cs typeface="Arial Black"/>
                <a:sym typeface="Arial Black"/>
              </a:rPr>
              <a:t>BENEFITS</a:t>
            </a:r>
            <a:endParaRPr dirty="0">
              <a:latin typeface="Arial Black"/>
              <a:ea typeface="Arial Black"/>
              <a:cs typeface="Arial Black"/>
              <a:sym typeface="Arial Black"/>
            </a:endParaRPr>
          </a:p>
        </p:txBody>
      </p:sp>
      <p:pic>
        <p:nvPicPr>
          <p:cNvPr id="598" name="Google Shape;598;p17"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599" name="Google Shape;599;p17"/>
          <p:cNvSpPr txBox="1"/>
          <p:nvPr/>
        </p:nvSpPr>
        <p:spPr>
          <a:xfrm>
            <a:off x="1350412" y="745176"/>
            <a:ext cx="10713769"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We</a:t>
            </a:r>
            <a:r>
              <a:rPr lang="en-US" sz="1400" b="0" i="0" u="none" strike="noStrike" cap="none" dirty="0">
                <a:solidFill>
                  <a:srgbClr val="000000"/>
                </a:solidFill>
                <a:latin typeface="Arial"/>
                <a:ea typeface="Arial"/>
                <a:cs typeface="Arial"/>
                <a:sym typeface="Arial"/>
              </a:rPr>
              <a:t> see a large gap in the coffee response </a:t>
            </a:r>
            <a:r>
              <a:rPr lang="en-US" sz="1400" dirty="0">
                <a:solidFill>
                  <a:srgbClr val="000000"/>
                </a:solidFill>
                <a:latin typeface="Arial"/>
                <a:ea typeface="Arial"/>
                <a:cs typeface="Arial"/>
                <a:sym typeface="Arial"/>
              </a:rPr>
              <a:t>as a source of functional benefit, </a:t>
            </a:r>
            <a:r>
              <a:rPr lang="en-US" sz="1400" b="0" i="0" u="none" strike="noStrike" cap="none" dirty="0">
                <a:solidFill>
                  <a:srgbClr val="000000"/>
                </a:solidFill>
                <a:latin typeface="Arial"/>
                <a:ea typeface="Arial"/>
                <a:cs typeface="Arial"/>
                <a:sym typeface="Arial"/>
              </a:rPr>
              <a:t>where US respondents actually have a higher response rate</a:t>
            </a:r>
            <a:r>
              <a:rPr lang="en-US" sz="1400" dirty="0">
                <a:solidFill>
                  <a:srgbClr val="000000"/>
                </a:solidFill>
                <a:latin typeface="Arial"/>
                <a:ea typeface="Arial"/>
                <a:cs typeface="Arial"/>
                <a:sym typeface="Arial"/>
              </a:rPr>
              <a:t>, but not tea.</a:t>
            </a:r>
            <a:endParaRPr sz="1400" b="0" i="0" u="none" strike="noStrike" cap="none" dirty="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The US/UK split was also wide for sports/energy drink.</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Most food/beverage categories received responses over 25%, suggesting users are looking for health benefits in most types of foods/beverages.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00" name="Google Shape;600;p17"/>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“What are the types of foods/beverages that you look to include a functional benefit?”</a:t>
            </a:r>
            <a:endParaRPr/>
          </a:p>
        </p:txBody>
      </p:sp>
      <p:graphicFrame>
        <p:nvGraphicFramePr>
          <p:cNvPr id="601" name="Google Shape;601;p17"/>
          <p:cNvGraphicFramePr/>
          <p:nvPr>
            <p:extLst>
              <p:ext uri="{D42A27DB-BD31-4B8C-83A1-F6EECF244321}">
                <p14:modId xmlns:p14="http://schemas.microsoft.com/office/powerpoint/2010/main" val="3078547783"/>
              </p:ext>
            </p:extLst>
          </p:nvPr>
        </p:nvGraphicFramePr>
        <p:xfrm>
          <a:off x="197893" y="1934990"/>
          <a:ext cx="11994107" cy="47971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8" descr="A picture containing person, indoor, standing, table&#10;&#10;Description automatically generated"/>
          <p:cNvPicPr preferRelativeResize="0">
            <a:picLocks noGrp="1"/>
          </p:cNvPicPr>
          <p:nvPr>
            <p:ph type="pic" idx="2"/>
          </p:nvPr>
        </p:nvPicPr>
        <p:blipFill rotWithShape="1">
          <a:blip r:embed="rId3">
            <a:alphaModFix/>
          </a:blip>
          <a:srcRect l="28860" r="28860"/>
          <a:stretch/>
        </p:blipFill>
        <p:spPr>
          <a:xfrm>
            <a:off x="7162800" y="0"/>
            <a:ext cx="5029200" cy="6858000"/>
          </a:xfrm>
          <a:prstGeom prst="rect">
            <a:avLst/>
          </a:prstGeom>
          <a:solidFill>
            <a:srgbClr val="F2F2F2"/>
          </a:solidFill>
          <a:ln>
            <a:noFill/>
          </a:ln>
        </p:spPr>
      </p:pic>
      <p:sp>
        <p:nvSpPr>
          <p:cNvPr id="607" name="Google Shape;607;p18"/>
          <p:cNvSpPr txBox="1"/>
          <p:nvPr/>
        </p:nvSpPr>
        <p:spPr>
          <a:xfrm>
            <a:off x="634159" y="2249518"/>
            <a:ext cx="5339922"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13F6D"/>
                </a:solidFill>
                <a:latin typeface="Arial Black"/>
                <a:ea typeface="Arial Black"/>
                <a:cs typeface="Arial Black"/>
                <a:sym typeface="Arial Black"/>
              </a:rPr>
              <a:t>HEALTH CONCERNS AND ATTITUDES</a:t>
            </a:r>
            <a:endParaRPr sz="4800" b="1">
              <a:solidFill>
                <a:srgbClr val="013F6D"/>
              </a:solidFill>
              <a:latin typeface="Arial Black"/>
              <a:ea typeface="Arial Black"/>
              <a:cs typeface="Arial Black"/>
              <a:sym typeface="Arial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HEALTH CONCERNS AND WHAT THEY TAKE </a:t>
            </a:r>
            <a:r>
              <a:rPr lang="en-US">
                <a:latin typeface="Arial Black"/>
                <a:ea typeface="Arial Black"/>
                <a:cs typeface="Arial Black"/>
                <a:sym typeface="Arial Black"/>
              </a:rPr>
              <a:t>FUNCTIONAL FOODS &amp; BEVERAGES </a:t>
            </a:r>
            <a:r>
              <a:rPr lang="en-US" sz="2800" b="1">
                <a:latin typeface="Arial Black"/>
                <a:ea typeface="Arial Black"/>
                <a:cs typeface="Arial Black"/>
                <a:sym typeface="Arial Black"/>
              </a:rPr>
              <a:t>FOR</a:t>
            </a:r>
            <a:endParaRPr>
              <a:latin typeface="Arial Black"/>
              <a:ea typeface="Arial Black"/>
              <a:cs typeface="Arial Black"/>
              <a:sym typeface="Arial Black"/>
            </a:endParaRPr>
          </a:p>
        </p:txBody>
      </p:sp>
      <p:pic>
        <p:nvPicPr>
          <p:cNvPr id="613" name="Google Shape;613;p19"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14" name="Google Shape;614;p19"/>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There is a large gap between reporting health concerns and taking a supplement to treat that health concern in most cases.</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This gap as large as 15% for anxiety or stress which is the number one reported health concern and sits at 10% for lack of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15" name="Google Shape;615;p19"/>
          <p:cNvSpPr txBox="1"/>
          <p:nvPr/>
        </p:nvSpPr>
        <p:spPr>
          <a:xfrm>
            <a:off x="0" y="6304002"/>
            <a:ext cx="935915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n=2007. </a:t>
            </a:r>
            <a:r>
              <a:rPr lang="en-US" sz="1000">
                <a:solidFill>
                  <a:srgbClr val="7F7F7F"/>
                </a:solidFill>
                <a:latin typeface="Arial"/>
                <a:ea typeface="Arial"/>
                <a:cs typeface="Arial"/>
                <a:sym typeface="Arial"/>
              </a:rPr>
              <a:t>Results shown for top 10 health concerns.</a:t>
            </a:r>
            <a:r>
              <a:rPr lang="en-US" sz="1000" b="0" i="0" u="none" strike="noStrike" cap="none">
                <a:solidFill>
                  <a:srgbClr val="7F7F7F"/>
                </a:solidFill>
                <a:latin typeface="Arial"/>
                <a:ea typeface="Arial"/>
                <a:cs typeface="Arial"/>
                <a:sym typeface="Arial"/>
              </a:rPr>
              <a:t> </a:t>
            </a:r>
            <a:br>
              <a:rPr lang="en-US" sz="1000" b="0" i="0" u="none" strike="noStrike" cap="none">
                <a:solidFill>
                  <a:schemeClr val="dk1"/>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a:p>
          <a:p>
            <a:pPr marL="0" marR="0" lvl="0" indent="0" algn="l" rtl="0">
              <a:spcBef>
                <a:spcPts val="0"/>
              </a:spcBef>
              <a:spcAft>
                <a:spcPts val="0"/>
              </a:spcAft>
              <a:buNone/>
            </a:pPr>
            <a:r>
              <a:rPr lang="en-US" sz="1000">
                <a:solidFill>
                  <a:srgbClr val="7F7F7F"/>
                </a:solidFill>
                <a:latin typeface="Arial"/>
                <a:ea typeface="Arial"/>
                <a:cs typeface="Arial"/>
                <a:sym typeface="Arial"/>
              </a:rPr>
              <a:t>What They Took Functional Foods &amp; Beverages for Question: </a:t>
            </a:r>
            <a:r>
              <a:rPr lang="en-US" sz="1000" b="0" i="0" u="none" strike="noStrike" cap="none">
                <a:solidFill>
                  <a:srgbClr val="7F7F7F"/>
                </a:solidFill>
                <a:latin typeface="Arial"/>
                <a:ea typeface="Arial"/>
                <a:cs typeface="Arial"/>
                <a:sym typeface="Arial"/>
              </a:rPr>
              <a:t>“Did you consume functional foods or beverages for any of the following reasons over the past year?”</a:t>
            </a:r>
            <a:endParaRPr sz="1000" b="0" i="0" u="none" strike="noStrike" cap="none">
              <a:solidFill>
                <a:srgbClr val="7F7F7F"/>
              </a:solidFill>
              <a:latin typeface="Arial"/>
              <a:ea typeface="Arial"/>
              <a:cs typeface="Arial"/>
              <a:sym typeface="Arial"/>
            </a:endParaRPr>
          </a:p>
        </p:txBody>
      </p:sp>
      <p:graphicFrame>
        <p:nvGraphicFramePr>
          <p:cNvPr id="616" name="Google Shape;616;p19"/>
          <p:cNvGraphicFramePr/>
          <p:nvPr/>
        </p:nvGraphicFramePr>
        <p:xfrm>
          <a:off x="190831" y="1653870"/>
          <a:ext cx="12001169"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38"/>
        <p:cNvGrpSpPr/>
        <p:nvPr/>
      </p:nvGrpSpPr>
      <p:grpSpPr>
        <a:xfrm>
          <a:off x="0" y="0"/>
          <a:ext cx="0" cy="0"/>
          <a:chOff x="0" y="0"/>
          <a:chExt cx="0" cy="0"/>
        </a:xfrm>
      </p:grpSpPr>
      <p:sp>
        <p:nvSpPr>
          <p:cNvPr id="339" name="Google Shape;339;p2"/>
          <p:cNvSpPr/>
          <p:nvPr/>
        </p:nvSpPr>
        <p:spPr>
          <a:xfrm>
            <a:off x="928466" y="0"/>
            <a:ext cx="1828800" cy="6858000"/>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0" name="Google Shape;340;p2"/>
          <p:cNvSpPr/>
          <p:nvPr/>
        </p:nvSpPr>
        <p:spPr>
          <a:xfrm>
            <a:off x="3784208" y="1302587"/>
            <a:ext cx="8407792" cy="5231347"/>
          </a:xfrm>
          <a:prstGeom prst="round1Rect">
            <a:avLst>
              <a:gd name="adj" fmla="val 16667"/>
            </a:avLst>
          </a:prstGeom>
          <a:solidFill>
            <a:srgbClr val="42B74D">
              <a:alpha val="3450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1" name="Google Shape;341;p2"/>
          <p:cNvSpPr txBox="1"/>
          <p:nvPr/>
        </p:nvSpPr>
        <p:spPr>
          <a:xfrm rot="-5400000">
            <a:off x="-342540" y="3136613"/>
            <a:ext cx="43708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Arial Black"/>
                <a:ea typeface="Arial Black"/>
                <a:cs typeface="Arial Black"/>
                <a:sym typeface="Arial Black"/>
              </a:rPr>
              <a:t>OVERVIEW</a:t>
            </a:r>
            <a:endParaRPr sz="3200" b="1" i="0" u="none" strike="noStrike" cap="none">
              <a:solidFill>
                <a:srgbClr val="ED7D31"/>
              </a:solidFill>
              <a:latin typeface="Arial Black"/>
              <a:ea typeface="Arial Black"/>
              <a:cs typeface="Arial Black"/>
              <a:sym typeface="Arial Black"/>
            </a:endParaRPr>
          </a:p>
        </p:txBody>
      </p:sp>
      <p:sp>
        <p:nvSpPr>
          <p:cNvPr id="342" name="Google Shape;342;p2"/>
          <p:cNvSpPr txBox="1"/>
          <p:nvPr/>
        </p:nvSpPr>
        <p:spPr>
          <a:xfrm>
            <a:off x="4100986" y="1714973"/>
            <a:ext cx="6133006"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The 2023 ITC Insights Functional Food and Beverage</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Survey was fielded from May to June 2023 and analyzed</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by the Industry Transparency Center.</a:t>
            </a:r>
          </a:p>
          <a:p>
            <a:pPr marL="0" marR="0" lvl="0" indent="0" algn="l" rtl="0">
              <a:spcBef>
                <a:spcPts val="0"/>
              </a:spcBef>
              <a:spcAft>
                <a:spcPts val="0"/>
              </a:spcAft>
              <a:buNone/>
            </a:pPr>
            <a:endParaRPr lang="en-US" sz="1800" b="0" i="0" u="none" strike="noStrike" cap="none" dirty="0">
              <a:solidFill>
                <a:srgbClr val="212121"/>
              </a:solidFill>
              <a:latin typeface="Arial"/>
              <a:ea typeface="Arial"/>
              <a:cs typeface="Arial"/>
              <a:sym typeface="Arial"/>
            </a:endParaRP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The survey includes over 2000 food and beverage</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consumers ages 18+ in the US (1000) and UK (1000).</a:t>
            </a:r>
          </a:p>
          <a:p>
            <a:pPr marL="0" marR="0" lvl="0" indent="0" algn="l" rtl="0">
              <a:spcBef>
                <a:spcPts val="0"/>
              </a:spcBef>
              <a:spcAft>
                <a:spcPts val="0"/>
              </a:spcAft>
              <a:buNone/>
            </a:pPr>
            <a:endParaRPr lang="en-US" sz="1800" b="0" i="0" u="none" strike="noStrike" cap="none" dirty="0">
              <a:solidFill>
                <a:srgbClr val="212121"/>
              </a:solidFill>
              <a:latin typeface="Arial"/>
              <a:ea typeface="Arial"/>
              <a:cs typeface="Arial"/>
              <a:sym typeface="Arial"/>
            </a:endParaRP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The survey provides insights into functional food and</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beverage consumers’ buying behaviors and priorities,</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including familiarity, consumption patterns, purchase</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drivers, branded ingredients and the importance of values</a:t>
            </a:r>
          </a:p>
          <a:p>
            <a:pPr marL="0" marR="0" lvl="0" indent="0" algn="l" rtl="0">
              <a:spcBef>
                <a:spcPts val="0"/>
              </a:spcBef>
              <a:spcAft>
                <a:spcPts val="0"/>
              </a:spcAft>
              <a:buNone/>
            </a:pPr>
            <a:r>
              <a:rPr lang="en-US" sz="1800" b="0" i="0" u="none" strike="noStrike" cap="none" dirty="0">
                <a:solidFill>
                  <a:srgbClr val="212121"/>
                </a:solidFill>
                <a:latin typeface="Arial"/>
                <a:ea typeface="Arial"/>
                <a:cs typeface="Arial"/>
                <a:sym typeface="Arial"/>
              </a:rPr>
              <a:t>like trust, transparency and sustainability.</a:t>
            </a:r>
            <a:endParaRPr dirty="0"/>
          </a:p>
          <a:p>
            <a:pPr marL="0" marR="0" lvl="0" indent="0" algn="l" rtl="0">
              <a:spcBef>
                <a:spcPts val="0"/>
              </a:spcBef>
              <a:spcAft>
                <a:spcPts val="0"/>
              </a:spcAft>
              <a:buNone/>
            </a:pPr>
            <a:endParaRPr sz="1800" u="none" strike="noStrike" dirty="0">
              <a:solidFill>
                <a:srgbClr val="212121"/>
              </a:solidFill>
              <a:latin typeface="Arial"/>
              <a:ea typeface="Arial"/>
              <a:cs typeface="Arial"/>
              <a:sym typeface="Arial"/>
            </a:endParaRPr>
          </a:p>
          <a:p>
            <a:pPr marL="171450" marR="0" lvl="0" indent="-101600" algn="l" rtl="0">
              <a:lnSpc>
                <a:spcPct val="200000"/>
              </a:lnSpc>
              <a:spcBef>
                <a:spcPts val="0"/>
              </a:spcBef>
              <a:spcAft>
                <a:spcPts val="0"/>
              </a:spcAft>
              <a:buClr>
                <a:schemeClr val="dk1"/>
              </a:buClr>
              <a:buSzPts val="1100"/>
              <a:buFont typeface="Arial"/>
              <a:buNone/>
            </a:pPr>
            <a:endParaRPr sz="1100" dirty="0">
              <a:solidFill>
                <a:schemeClr val="lt1"/>
              </a:solidFill>
              <a:latin typeface="Arial"/>
              <a:ea typeface="Arial"/>
              <a:cs typeface="Arial"/>
              <a:sym typeface="Arial"/>
            </a:endParaRPr>
          </a:p>
        </p:txBody>
      </p:sp>
      <p:sp>
        <p:nvSpPr>
          <p:cNvPr id="343" name="Google Shape;343;p2"/>
          <p:cNvSpPr/>
          <p:nvPr/>
        </p:nvSpPr>
        <p:spPr>
          <a:xfrm>
            <a:off x="10550769" y="0"/>
            <a:ext cx="815927" cy="4979963"/>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4" name="Google Shape;344;p2"/>
          <p:cNvPicPr preferRelativeResize="0"/>
          <p:nvPr/>
        </p:nvPicPr>
        <p:blipFill rotWithShape="1">
          <a:blip r:embed="rId3"/>
          <a:srcRect/>
          <a:stretch/>
        </p:blipFill>
        <p:spPr>
          <a:xfrm>
            <a:off x="9414802" y="124045"/>
            <a:ext cx="2286750" cy="914699"/>
          </a:xfrm>
          <a:prstGeom prst="rect">
            <a:avLst/>
          </a:prstGeom>
          <a:solidFill>
            <a:schemeClr val="bg1"/>
          </a:solidFill>
          <a:ln>
            <a:noFill/>
          </a:ln>
        </p:spPr>
      </p:pic>
      <p:pic>
        <p:nvPicPr>
          <p:cNvPr id="345" name="Google Shape;345;p2" descr="Icon&#10;&#10;Description automatically generated"/>
          <p:cNvPicPr preferRelativeResize="0"/>
          <p:nvPr/>
        </p:nvPicPr>
        <p:blipFill rotWithShape="1">
          <a:blip r:embed="rId4">
            <a:alphaModFix/>
          </a:blip>
          <a:srcRect/>
          <a:stretch/>
        </p:blipFill>
        <p:spPr>
          <a:xfrm>
            <a:off x="4100986" y="5624210"/>
            <a:ext cx="457200" cy="457200"/>
          </a:xfrm>
          <a:prstGeom prst="rect">
            <a:avLst/>
          </a:prstGeom>
          <a:noFill/>
          <a:ln>
            <a:noFill/>
          </a:ln>
        </p:spPr>
      </p:pic>
      <p:sp>
        <p:nvSpPr>
          <p:cNvPr id="346" name="Google Shape;346;p2"/>
          <p:cNvSpPr txBox="1"/>
          <p:nvPr/>
        </p:nvSpPr>
        <p:spPr>
          <a:xfrm>
            <a:off x="4608691" y="5697089"/>
            <a:ext cx="46702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The ITC Insights lightbulb indicates there are key takeaways for that slide.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HEALTH CONCERNS AND WHAT THEY TAKE </a:t>
            </a:r>
            <a:r>
              <a:rPr lang="en-US">
                <a:latin typeface="Arial Black"/>
                <a:ea typeface="Arial Black"/>
                <a:cs typeface="Arial Black"/>
                <a:sym typeface="Arial Black"/>
              </a:rPr>
              <a:t>FUNCTIONAL FOODS &amp; BEVERAGES </a:t>
            </a:r>
            <a:r>
              <a:rPr lang="en-US" sz="2800" b="1">
                <a:latin typeface="Arial Black"/>
                <a:ea typeface="Arial Black"/>
                <a:cs typeface="Arial Black"/>
                <a:sym typeface="Arial Black"/>
              </a:rPr>
              <a:t>FOR</a:t>
            </a:r>
            <a:endParaRPr>
              <a:latin typeface="Arial Black"/>
              <a:ea typeface="Arial Black"/>
              <a:cs typeface="Arial Black"/>
              <a:sym typeface="Arial Black"/>
            </a:endParaRPr>
          </a:p>
        </p:txBody>
      </p:sp>
      <p:pic>
        <p:nvPicPr>
          <p:cNvPr id="622" name="Google Shape;622;p20"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23" name="Google Shape;623;p20"/>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As we move into the next ten top concerns, we do </a:t>
            </a:r>
            <a:r>
              <a:rPr lang="en-US" sz="1400" b="0" i="0" u="none" strike="noStrike" cap="none">
                <a:solidFill>
                  <a:srgbClr val="000000"/>
                </a:solidFill>
                <a:latin typeface="Arial"/>
                <a:ea typeface="Arial"/>
                <a:cs typeface="Arial"/>
                <a:sym typeface="Arial"/>
              </a:rPr>
              <a:t>not </a:t>
            </a:r>
            <a:r>
              <a:rPr lang="en-US" sz="1400">
                <a:solidFill>
                  <a:srgbClr val="000000"/>
                </a:solidFill>
                <a:latin typeface="Arial"/>
                <a:ea typeface="Arial"/>
                <a:cs typeface="Arial"/>
                <a:sym typeface="Arial"/>
              </a:rPr>
              <a:t>see the 10</a:t>
            </a:r>
            <a:r>
              <a:rPr lang="en-US" sz="1400" b="0" i="0" u="none" strike="noStrike" cap="none">
                <a:solidFill>
                  <a:srgbClr val="000000"/>
                </a:solidFill>
                <a:latin typeface="Arial"/>
                <a:ea typeface="Arial"/>
                <a:cs typeface="Arial"/>
                <a:sym typeface="Arial"/>
              </a:rPr>
              <a:t>%+ gaps as </a:t>
            </a:r>
            <a:r>
              <a:rPr lang="en-US" sz="1400">
                <a:solidFill>
                  <a:srgbClr val="000000"/>
                </a:solidFill>
                <a:latin typeface="Arial"/>
                <a:ea typeface="Arial"/>
                <a:cs typeface="Arial"/>
                <a:sym typeface="Arial"/>
              </a:rPr>
              <a:t>seen with the top 10 health concerns, but do see several at around 5% such as health aging, inflammation, oral health, eye fatigue and memory issues.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24" name="Google Shape;624;p20"/>
          <p:cNvSpPr txBox="1"/>
          <p:nvPr/>
        </p:nvSpPr>
        <p:spPr>
          <a:xfrm>
            <a:off x="0" y="6304002"/>
            <a:ext cx="935915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n=2007. </a:t>
            </a:r>
            <a:r>
              <a:rPr lang="en-US" sz="1000">
                <a:solidFill>
                  <a:srgbClr val="7F7F7F"/>
                </a:solidFill>
                <a:latin typeface="Arial"/>
                <a:ea typeface="Arial"/>
                <a:cs typeface="Arial"/>
                <a:sym typeface="Arial"/>
              </a:rPr>
              <a:t>Results shown for top 11-20 health concerns.</a:t>
            </a:r>
            <a:r>
              <a:rPr lang="en-US" sz="1000" b="0" i="0" u="none" strike="noStrike" cap="none">
                <a:solidFill>
                  <a:srgbClr val="7F7F7F"/>
                </a:solidFill>
                <a:latin typeface="Arial"/>
                <a:ea typeface="Arial"/>
                <a:cs typeface="Arial"/>
                <a:sym typeface="Arial"/>
              </a:rPr>
              <a:t> </a:t>
            </a:r>
            <a:br>
              <a:rPr lang="en-US" sz="1000" b="0" i="0" u="none" strike="noStrike" cap="none">
                <a:solidFill>
                  <a:schemeClr val="dk1"/>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a:p>
          <a:p>
            <a:pPr marL="0" marR="0" lvl="0" indent="0" algn="l" rtl="0">
              <a:spcBef>
                <a:spcPts val="0"/>
              </a:spcBef>
              <a:spcAft>
                <a:spcPts val="0"/>
              </a:spcAft>
              <a:buNone/>
            </a:pPr>
            <a:r>
              <a:rPr lang="en-US" sz="1000">
                <a:solidFill>
                  <a:srgbClr val="7F7F7F"/>
                </a:solidFill>
                <a:latin typeface="Arial"/>
                <a:ea typeface="Arial"/>
                <a:cs typeface="Arial"/>
                <a:sym typeface="Arial"/>
              </a:rPr>
              <a:t>What They Took Functional Foods &amp; Beverages for Question: </a:t>
            </a:r>
            <a:r>
              <a:rPr lang="en-US" sz="1000" b="0" i="0" u="none" strike="noStrike" cap="none">
                <a:solidFill>
                  <a:srgbClr val="7F7F7F"/>
                </a:solidFill>
                <a:latin typeface="Arial"/>
                <a:ea typeface="Arial"/>
                <a:cs typeface="Arial"/>
                <a:sym typeface="Arial"/>
              </a:rPr>
              <a:t>“Did you consume functional foods or beverages for any of the following reasons over the past year?”</a:t>
            </a:r>
            <a:endParaRPr sz="1000" b="0" i="0" u="none" strike="noStrike" cap="none">
              <a:solidFill>
                <a:srgbClr val="7F7F7F"/>
              </a:solidFill>
              <a:latin typeface="Arial"/>
              <a:ea typeface="Arial"/>
              <a:cs typeface="Arial"/>
              <a:sym typeface="Arial"/>
            </a:endParaRPr>
          </a:p>
        </p:txBody>
      </p:sp>
      <p:graphicFrame>
        <p:nvGraphicFramePr>
          <p:cNvPr id="625" name="Google Shape;625;p20"/>
          <p:cNvGraphicFramePr/>
          <p:nvPr/>
        </p:nvGraphicFramePr>
        <p:xfrm>
          <a:off x="190831" y="1653870"/>
          <a:ext cx="12001169"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2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HEALTH CONCERNS AND WHAT THEY TAKE </a:t>
            </a:r>
            <a:r>
              <a:rPr lang="en-US">
                <a:latin typeface="Arial Black"/>
                <a:ea typeface="Arial Black"/>
                <a:cs typeface="Arial Black"/>
                <a:sym typeface="Arial Black"/>
              </a:rPr>
              <a:t>FUNCTIONAL FOODS &amp; BEVERAGES </a:t>
            </a:r>
            <a:r>
              <a:rPr lang="en-US" sz="2800" b="1">
                <a:latin typeface="Arial Black"/>
                <a:ea typeface="Arial Black"/>
                <a:cs typeface="Arial Black"/>
                <a:sym typeface="Arial Black"/>
              </a:rPr>
              <a:t>FOR</a:t>
            </a:r>
            <a:endParaRPr>
              <a:latin typeface="Arial Black"/>
              <a:ea typeface="Arial Black"/>
              <a:cs typeface="Arial Black"/>
              <a:sym typeface="Arial Black"/>
            </a:endParaRPr>
          </a:p>
        </p:txBody>
      </p:sp>
      <p:pic>
        <p:nvPicPr>
          <p:cNvPr id="631" name="Google Shape;631;p21" descr="Icon&#10;&#10;Description automatically generated"/>
          <p:cNvPicPr preferRelativeResize="0"/>
          <p:nvPr/>
        </p:nvPicPr>
        <p:blipFill rotWithShape="1">
          <a:blip r:embed="rId3">
            <a:alphaModFix/>
          </a:blip>
          <a:srcRect/>
          <a:stretch/>
        </p:blipFill>
        <p:spPr>
          <a:xfrm>
            <a:off x="893212" y="782750"/>
            <a:ext cx="457200" cy="457200"/>
          </a:xfrm>
          <a:prstGeom prst="rect">
            <a:avLst/>
          </a:prstGeom>
          <a:noFill/>
          <a:ln>
            <a:noFill/>
          </a:ln>
        </p:spPr>
      </p:pic>
      <p:sp>
        <p:nvSpPr>
          <p:cNvPr id="632" name="Google Shape;632;p21"/>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There is a large gap between reporting health concerns and taking a supplement to treat that health concern in most cases.</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As the health concern reporting rate goes down, so too does the fulfillment gap as seen here the gap for many health concerns is nearing zero.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33" name="Google Shape;633;p21"/>
          <p:cNvSpPr txBox="1"/>
          <p:nvPr/>
        </p:nvSpPr>
        <p:spPr>
          <a:xfrm>
            <a:off x="0" y="6304002"/>
            <a:ext cx="935915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n=2007. </a:t>
            </a:r>
            <a:r>
              <a:rPr lang="en-US" sz="1000">
                <a:solidFill>
                  <a:srgbClr val="7F7F7F"/>
                </a:solidFill>
                <a:latin typeface="Arial"/>
                <a:ea typeface="Arial"/>
                <a:cs typeface="Arial"/>
                <a:sym typeface="Arial"/>
              </a:rPr>
              <a:t>Results shown for top 21-30 health concerns.</a:t>
            </a:r>
            <a:r>
              <a:rPr lang="en-US" sz="1000" b="0" i="0" u="none" strike="noStrike" cap="none">
                <a:solidFill>
                  <a:srgbClr val="7F7F7F"/>
                </a:solidFill>
                <a:latin typeface="Arial"/>
                <a:ea typeface="Arial"/>
                <a:cs typeface="Arial"/>
                <a:sym typeface="Arial"/>
              </a:rPr>
              <a:t> </a:t>
            </a:r>
            <a:br>
              <a:rPr lang="en-US" sz="1000" b="0" i="0" u="none" strike="noStrike" cap="none">
                <a:solidFill>
                  <a:schemeClr val="dk1"/>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a:p>
          <a:p>
            <a:pPr marL="0" marR="0" lvl="0" indent="0" algn="l" rtl="0">
              <a:spcBef>
                <a:spcPts val="0"/>
              </a:spcBef>
              <a:spcAft>
                <a:spcPts val="0"/>
              </a:spcAft>
              <a:buNone/>
            </a:pPr>
            <a:r>
              <a:rPr lang="en-US" sz="1000">
                <a:solidFill>
                  <a:srgbClr val="7F7F7F"/>
                </a:solidFill>
                <a:latin typeface="Arial"/>
                <a:ea typeface="Arial"/>
                <a:cs typeface="Arial"/>
                <a:sym typeface="Arial"/>
              </a:rPr>
              <a:t>What They Took Functional Foods &amp; Beverages for Question: </a:t>
            </a:r>
            <a:r>
              <a:rPr lang="en-US" sz="1000" b="0" i="0" u="none" strike="noStrike" cap="none">
                <a:solidFill>
                  <a:srgbClr val="7F7F7F"/>
                </a:solidFill>
                <a:latin typeface="Arial"/>
                <a:ea typeface="Arial"/>
                <a:cs typeface="Arial"/>
                <a:sym typeface="Arial"/>
              </a:rPr>
              <a:t>“Did you consume functional foods or beverages for any of the following reasons over the past year?”</a:t>
            </a:r>
            <a:endParaRPr sz="1000" b="0" i="0" u="none" strike="noStrike" cap="none">
              <a:solidFill>
                <a:srgbClr val="7F7F7F"/>
              </a:solidFill>
              <a:latin typeface="Arial"/>
              <a:ea typeface="Arial"/>
              <a:cs typeface="Arial"/>
              <a:sym typeface="Arial"/>
            </a:endParaRPr>
          </a:p>
        </p:txBody>
      </p:sp>
      <p:graphicFrame>
        <p:nvGraphicFramePr>
          <p:cNvPr id="634" name="Google Shape;634;p21"/>
          <p:cNvGraphicFramePr/>
          <p:nvPr/>
        </p:nvGraphicFramePr>
        <p:xfrm>
          <a:off x="190830" y="1653870"/>
          <a:ext cx="12006072"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22" descr="A picture containing wall, indoor, plant, beverage&#10;&#10;Description automatically generated"/>
          <p:cNvPicPr preferRelativeResize="0">
            <a:picLocks noGrp="1"/>
          </p:cNvPicPr>
          <p:nvPr>
            <p:ph type="pic" idx="2"/>
          </p:nvPr>
        </p:nvPicPr>
        <p:blipFill rotWithShape="1">
          <a:blip r:embed="rId3">
            <a:alphaModFix/>
          </a:blip>
          <a:srcRect l="2465" r="2464"/>
          <a:stretch/>
        </p:blipFill>
        <p:spPr>
          <a:xfrm>
            <a:off x="7162800" y="0"/>
            <a:ext cx="5029200" cy="6858000"/>
          </a:xfrm>
          <a:prstGeom prst="rect">
            <a:avLst/>
          </a:prstGeom>
          <a:solidFill>
            <a:srgbClr val="F2F2F2"/>
          </a:solidFill>
          <a:ln>
            <a:noFill/>
          </a:ln>
        </p:spPr>
      </p:pic>
      <p:sp>
        <p:nvSpPr>
          <p:cNvPr id="640" name="Google Shape;640;p22"/>
          <p:cNvSpPr txBox="1">
            <a:spLocks noGrp="1"/>
          </p:cNvSpPr>
          <p:nvPr>
            <p:ph type="ctrTitle"/>
          </p:nvPr>
        </p:nvSpPr>
        <p:spPr>
          <a:xfrm>
            <a:off x="502579" y="1999546"/>
            <a:ext cx="5942289" cy="434066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406D"/>
              </a:buClr>
              <a:buSzPts val="4800"/>
              <a:buFont typeface="Arial Black"/>
              <a:buNone/>
            </a:pPr>
            <a:r>
              <a:rPr lang="en-US"/>
              <a:t>FUNCTIONAL FOOD &amp; BEVERAGE USAGE AND OCCASIONS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3"/>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USAGE FREQUENCY</a:t>
            </a:r>
            <a:endParaRPr>
              <a:latin typeface="Arial Black"/>
              <a:ea typeface="Arial Black"/>
              <a:cs typeface="Arial Black"/>
              <a:sym typeface="Arial Black"/>
            </a:endParaRPr>
          </a:p>
        </p:txBody>
      </p:sp>
      <p:pic>
        <p:nvPicPr>
          <p:cNvPr id="646" name="Google Shape;646;p23"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47" name="Google Shape;647;p23"/>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US respondents have higher regular usage, as seen by their combined 51% </a:t>
            </a:r>
            <a:r>
              <a:rPr lang="en-US" sz="1400">
                <a:solidFill>
                  <a:srgbClr val="000000"/>
                </a:solidFill>
                <a:latin typeface="Arial"/>
                <a:ea typeface="Arial"/>
                <a:cs typeface="Arial"/>
                <a:sym typeface="Arial"/>
              </a:rPr>
              <a:t>at least four</a:t>
            </a:r>
            <a:r>
              <a:rPr lang="en-US" sz="1400" b="0" i="0" u="none" strike="noStrike" cap="none">
                <a:solidFill>
                  <a:srgbClr val="000000"/>
                </a:solidFill>
                <a:latin typeface="Arial"/>
                <a:ea typeface="Arial"/>
                <a:cs typeface="Arial"/>
                <a:sym typeface="Arial"/>
              </a:rPr>
              <a:t> </a:t>
            </a:r>
            <a:r>
              <a:rPr lang="en-US" sz="1400">
                <a:solidFill>
                  <a:srgbClr val="000000"/>
                </a:solidFill>
                <a:latin typeface="Arial"/>
                <a:ea typeface="Arial"/>
                <a:cs typeface="Arial"/>
                <a:sym typeface="Arial"/>
              </a:rPr>
              <a:t>times per week </a:t>
            </a:r>
            <a:r>
              <a:rPr lang="en-US" sz="1400" b="0" i="0" u="none" strike="noStrike" cap="none">
                <a:solidFill>
                  <a:srgbClr val="000000"/>
                </a:solidFill>
                <a:latin typeface="Arial"/>
                <a:ea typeface="Arial"/>
                <a:cs typeface="Arial"/>
                <a:sym typeface="Arial"/>
              </a:rPr>
              <a:t>(44% for UK respondents) but both US and UK users have the irregular, 1-3 times per week response as their highest.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48" name="Google Shape;648;p23"/>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“How often do you consume functional foods and beverages?”</a:t>
            </a:r>
            <a:endParaRPr/>
          </a:p>
        </p:txBody>
      </p:sp>
      <p:graphicFrame>
        <p:nvGraphicFramePr>
          <p:cNvPr id="649" name="Google Shape;649;p23"/>
          <p:cNvGraphicFramePr/>
          <p:nvPr/>
        </p:nvGraphicFramePr>
        <p:xfrm>
          <a:off x="191069" y="1569492"/>
          <a:ext cx="12000931" cy="482448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24"/>
          <p:cNvSpPr txBox="1">
            <a:spLocks noGrp="1"/>
          </p:cNvSpPr>
          <p:nvPr>
            <p:ph type="title"/>
          </p:nvPr>
        </p:nvSpPr>
        <p:spPr>
          <a:xfrm>
            <a:off x="838200" y="1386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INGREDIENT USAGE FREQUENCY</a:t>
            </a:r>
            <a:endParaRPr>
              <a:latin typeface="Arial Black"/>
              <a:ea typeface="Arial Black"/>
              <a:cs typeface="Arial Black"/>
              <a:sym typeface="Arial Black"/>
            </a:endParaRPr>
          </a:p>
        </p:txBody>
      </p:sp>
      <p:pic>
        <p:nvPicPr>
          <p:cNvPr id="655" name="Google Shape;655;p24" descr="Icon&#10;&#10;Description automatically generated"/>
          <p:cNvPicPr preferRelativeResize="0"/>
          <p:nvPr/>
        </p:nvPicPr>
        <p:blipFill rotWithShape="1">
          <a:blip r:embed="rId3">
            <a:alphaModFix/>
          </a:blip>
          <a:srcRect/>
          <a:stretch/>
        </p:blipFill>
        <p:spPr>
          <a:xfrm>
            <a:off x="893212" y="648917"/>
            <a:ext cx="457200" cy="457200"/>
          </a:xfrm>
          <a:prstGeom prst="rect">
            <a:avLst/>
          </a:prstGeom>
          <a:noFill/>
          <a:ln>
            <a:noFill/>
          </a:ln>
        </p:spPr>
      </p:pic>
      <p:sp>
        <p:nvSpPr>
          <p:cNvPr id="656" name="Google Shape;656;p24"/>
          <p:cNvSpPr txBox="1"/>
          <p:nvPr/>
        </p:nvSpPr>
        <p:spPr>
          <a:xfrm>
            <a:off x="1350412" y="682546"/>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When it comes to ingredient usage, vitamin D tops charts at 37% daily, or 55% at least 4 times per week.</a:t>
            </a:r>
            <a:endParaRPr sz="1400" b="0" i="0" u="none" strike="noStrike" cap="none" dirty="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This is followed by calcium at 32/49% and fiber at 30/53%.</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Omega3s sit at 22/34% and probiotics at 16/30%.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spcBef>
                <a:spcPts val="0"/>
              </a:spcBef>
              <a:spcAft>
                <a:spcPts val="0"/>
              </a:spcAft>
              <a:buClr>
                <a:schemeClr val="dk1"/>
              </a:buClr>
              <a:buSzPts val="1400"/>
              <a:buFont typeface="Arial"/>
              <a:buNone/>
            </a:pPr>
            <a:endParaRPr sz="1400" dirty="0">
              <a:solidFill>
                <a:srgbClr val="000000"/>
              </a:solidFill>
              <a:latin typeface="Montserrat"/>
              <a:ea typeface="Montserrat"/>
              <a:cs typeface="Montserrat"/>
              <a:sym typeface="Montserrat"/>
            </a:endParaRPr>
          </a:p>
        </p:txBody>
      </p:sp>
      <p:sp>
        <p:nvSpPr>
          <p:cNvPr id="657" name="Google Shape;657;p24"/>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Respondents n=1994. Question: “Which of the following best describes how frequently you are consuming the following functional ingredients as part of your regular diet (in foods or beverages, not as dietary supplements)?”</a:t>
            </a:r>
            <a:endParaRPr/>
          </a:p>
        </p:txBody>
      </p:sp>
      <p:graphicFrame>
        <p:nvGraphicFramePr>
          <p:cNvPr id="658" name="Google Shape;658;p24"/>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25"/>
          <p:cNvSpPr txBox="1">
            <a:spLocks noGrp="1"/>
          </p:cNvSpPr>
          <p:nvPr>
            <p:ph type="title"/>
          </p:nvPr>
        </p:nvSpPr>
        <p:spPr>
          <a:xfrm>
            <a:off x="838200" y="1006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INGREDIENT USAGE FREQUENCY: US</a:t>
            </a:r>
            <a:endParaRPr>
              <a:latin typeface="Arial Black"/>
              <a:ea typeface="Arial Black"/>
              <a:cs typeface="Arial Black"/>
              <a:sym typeface="Arial Black"/>
            </a:endParaRPr>
          </a:p>
        </p:txBody>
      </p:sp>
      <p:pic>
        <p:nvPicPr>
          <p:cNvPr id="664" name="Google Shape;664;p25"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65" name="Google Shape;665;p25"/>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Vitamin D moves to 40/59% calcium to a solid second in the US at 35/52% with fiber at 30/52%.</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Omega-3s in the US sit at 22/35%.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285750" marR="0" lvl="0" indent="-196850" algn="l" rtl="0">
              <a:spcBef>
                <a:spcPts val="0"/>
              </a:spcBef>
              <a:spcAft>
                <a:spcPts val="0"/>
              </a:spcAft>
              <a:buClr>
                <a:schemeClr val="dk1"/>
              </a:buClr>
              <a:buSzPts val="1400"/>
              <a:buFont typeface="Arial"/>
              <a:buNone/>
            </a:pPr>
            <a:endParaRPr sz="1400">
              <a:solidFill>
                <a:srgbClr val="000000"/>
              </a:solidFill>
              <a:latin typeface="Montserrat"/>
              <a:ea typeface="Montserrat"/>
              <a:cs typeface="Montserrat"/>
              <a:sym typeface="Montserrat"/>
            </a:endParaRPr>
          </a:p>
        </p:txBody>
      </p:sp>
      <p:sp>
        <p:nvSpPr>
          <p:cNvPr id="666" name="Google Shape;666;p25"/>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n=994. Question: “Which of the following best describes how frequently you are consuming the following functional ingredients as part of your regular diet (in foods or beverages, not as dietary supplements)?”</a:t>
            </a:r>
            <a:endParaRPr/>
          </a:p>
        </p:txBody>
      </p:sp>
      <p:graphicFrame>
        <p:nvGraphicFramePr>
          <p:cNvPr id="667" name="Google Shape;667;p25"/>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26"/>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INGREDIENT USAGE FREQUENCY: UK</a:t>
            </a:r>
            <a:endParaRPr>
              <a:latin typeface="Arial Black"/>
              <a:ea typeface="Arial Black"/>
              <a:cs typeface="Arial Black"/>
              <a:sym typeface="Arial Black"/>
            </a:endParaRPr>
          </a:p>
        </p:txBody>
      </p:sp>
      <p:pic>
        <p:nvPicPr>
          <p:cNvPr id="673" name="Google Shape;673;p26"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74" name="Google Shape;674;p26"/>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Vitamin D and calcium are slightly lower in the US, while omega-3s are about the same. Probiotics are several points less aty 15/27%.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75" name="Google Shape;675;p26"/>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n=1000. Question: “Which of the following best describes how frequently you are consuming the following functional ingredients as part of your regular diet (in foods or beverages, not as dietary supplements)?”</a:t>
            </a:r>
            <a:endParaRPr/>
          </a:p>
        </p:txBody>
      </p:sp>
      <p:graphicFrame>
        <p:nvGraphicFramePr>
          <p:cNvPr id="676" name="Google Shape;676;p26"/>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7"/>
          <p:cNvSpPr txBox="1">
            <a:spLocks noGrp="1"/>
          </p:cNvSpPr>
          <p:nvPr>
            <p:ph type="title"/>
          </p:nvPr>
        </p:nvSpPr>
        <p:spPr>
          <a:xfrm>
            <a:off x="838200" y="1006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WHEN THEY USE</a:t>
            </a:r>
            <a:endParaRPr>
              <a:latin typeface="Arial Black"/>
              <a:ea typeface="Arial Black"/>
              <a:cs typeface="Arial Black"/>
              <a:sym typeface="Arial Black"/>
            </a:endParaRPr>
          </a:p>
        </p:txBody>
      </p:sp>
      <p:pic>
        <p:nvPicPr>
          <p:cNvPr id="682" name="Google Shape;682;p27"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83" name="Google Shape;683;p27"/>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At almost double the rate of the next closest response, breakfast is overwhelmingly the time when respondents are </a:t>
            </a:r>
            <a:r>
              <a:rPr lang="en-US" sz="1400">
                <a:solidFill>
                  <a:srgbClr val="000000"/>
                </a:solidFill>
                <a:latin typeface="Arial"/>
                <a:ea typeface="Arial"/>
                <a:cs typeface="Arial"/>
                <a:sym typeface="Arial"/>
              </a:rPr>
              <a:t>consuming</a:t>
            </a:r>
            <a:r>
              <a:rPr lang="en-US" sz="1400" b="0" i="0" u="none" strike="noStrike" cap="none">
                <a:solidFill>
                  <a:srgbClr val="000000"/>
                </a:solidFill>
                <a:latin typeface="Arial"/>
                <a:ea typeface="Arial"/>
                <a:cs typeface="Arial"/>
                <a:sym typeface="Arial"/>
              </a:rPr>
              <a:t> functional food and/or beverages</a:t>
            </a:r>
            <a:r>
              <a:rPr lang="en-US" sz="1400">
                <a:solidFill>
                  <a:srgbClr val="000000"/>
                </a:solidFill>
                <a:latin typeface="Arial"/>
                <a:ea typeface="Arial"/>
                <a:cs typeface="Arial"/>
                <a:sym typeface="Arial"/>
              </a:rPr>
              <a:t> – in both the US and UK</a:t>
            </a: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84" name="Google Shape;684;p27"/>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“When are you most likely to consume a functional food or functional beverage?”</a:t>
            </a:r>
            <a:endParaRPr/>
          </a:p>
        </p:txBody>
      </p:sp>
      <p:graphicFrame>
        <p:nvGraphicFramePr>
          <p:cNvPr id="685" name="Google Shape;685;p27"/>
          <p:cNvGraphicFramePr/>
          <p:nvPr/>
        </p:nvGraphicFramePr>
        <p:xfrm>
          <a:off x="191069" y="1439838"/>
          <a:ext cx="12000931" cy="49473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28"/>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WHO USES</a:t>
            </a:r>
            <a:r>
              <a:rPr lang="en-US">
                <a:latin typeface="Arial Black"/>
                <a:ea typeface="Arial Black"/>
                <a:cs typeface="Arial Black"/>
                <a:sym typeface="Arial Black"/>
              </a:rPr>
              <a:t> FUNCTIONAL FOODS IN THE </a:t>
            </a:r>
            <a:r>
              <a:rPr lang="en-US"/>
              <a:t>HOUSEHOLD</a:t>
            </a:r>
            <a:r>
              <a:rPr lang="en-US">
                <a:latin typeface="Arial Black"/>
                <a:ea typeface="Arial Black"/>
                <a:cs typeface="Arial Black"/>
                <a:sym typeface="Arial Black"/>
              </a:rPr>
              <a:t>?</a:t>
            </a:r>
            <a:endParaRPr/>
          </a:p>
        </p:txBody>
      </p:sp>
      <p:pic>
        <p:nvPicPr>
          <p:cNvPr id="691" name="Google Shape;691;p28" descr="Icon&#10;&#10;Description automatically generated"/>
          <p:cNvPicPr preferRelativeResize="0"/>
          <p:nvPr/>
        </p:nvPicPr>
        <p:blipFill rotWithShape="1">
          <a:blip r:embed="rId3">
            <a:alphaModFix/>
          </a:blip>
          <a:srcRect/>
          <a:stretch/>
        </p:blipFill>
        <p:spPr>
          <a:xfrm>
            <a:off x="893212" y="839800"/>
            <a:ext cx="457200" cy="457200"/>
          </a:xfrm>
          <a:prstGeom prst="rect">
            <a:avLst/>
          </a:prstGeom>
          <a:noFill/>
          <a:ln>
            <a:noFill/>
          </a:ln>
        </p:spPr>
      </p:pic>
      <p:sp>
        <p:nvSpPr>
          <p:cNvPr id="692" name="Google Shape;692;p28"/>
          <p:cNvSpPr txBox="1"/>
          <p:nvPr/>
        </p:nvSpPr>
        <p:spPr>
          <a:xfrm>
            <a:off x="1350412" y="839804"/>
            <a:ext cx="107139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Overwhelmingly people are buying functional foods &amp; beverages for themselves or for their spouse/significant 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93" name="Google Shape;693;p28"/>
          <p:cNvSpPr txBox="1"/>
          <p:nvPr/>
        </p:nvSpPr>
        <p:spPr>
          <a:xfrm>
            <a:off x="0" y="6150114"/>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Female 18-34 n=350, Male 18-34 n=276, Female 35-54 n=414, Male 35-54 n=394, Female 55+ n=252, Male 55+ n=317. US Female 18-34 n=148, US Male 18-34 n=175, US Female 35-54 n=192, US Male 35-54 n=210, US Female 55+ n=146, US Male 55+ n=128. UK Female 18-34 n=202, UK Male 18-34 n=101, UK Female 35-54 n=222, UK Male 35-54 n=184, UK Female 55+ n=106, UK Male 55+ n=189. Question: “Who consumes functional foods in your household?”</a:t>
            </a:r>
            <a:endParaRPr/>
          </a:p>
        </p:txBody>
      </p:sp>
      <p:graphicFrame>
        <p:nvGraphicFramePr>
          <p:cNvPr id="694" name="Google Shape;694;p28"/>
          <p:cNvGraphicFramePr/>
          <p:nvPr/>
        </p:nvGraphicFramePr>
        <p:xfrm>
          <a:off x="423079" y="1514900"/>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95" name="Google Shape;695;p28"/>
          <p:cNvGraphicFramePr/>
          <p:nvPr/>
        </p:nvGraphicFramePr>
        <p:xfrm>
          <a:off x="6022042" y="1514900"/>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96" name="Google Shape;696;p28"/>
          <p:cNvGraphicFramePr/>
          <p:nvPr/>
        </p:nvGraphicFramePr>
        <p:xfrm>
          <a:off x="423079" y="3864114"/>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97" name="Google Shape;697;p28"/>
          <p:cNvGraphicFramePr/>
          <p:nvPr/>
        </p:nvGraphicFramePr>
        <p:xfrm>
          <a:off x="6022042" y="3864114"/>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29"/>
          <p:cNvSpPr txBox="1">
            <a:spLocks noGrp="1"/>
          </p:cNvSpPr>
          <p:nvPr>
            <p:ph type="title"/>
          </p:nvPr>
        </p:nvSpPr>
        <p:spPr>
          <a:xfrm>
            <a:off x="838200" y="1101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PREFERRED SWEETENERS</a:t>
            </a:r>
            <a:endParaRPr>
              <a:latin typeface="Arial Black"/>
              <a:ea typeface="Arial Black"/>
              <a:cs typeface="Arial Black"/>
              <a:sym typeface="Arial Black"/>
            </a:endParaRPr>
          </a:p>
        </p:txBody>
      </p:sp>
      <p:pic>
        <p:nvPicPr>
          <p:cNvPr id="703" name="Google Shape;703;p29" descr="Icon&#10;&#10;Description automatically generated"/>
          <p:cNvPicPr preferRelativeResize="0"/>
          <p:nvPr/>
        </p:nvPicPr>
        <p:blipFill rotWithShape="1">
          <a:blip r:embed="rId3">
            <a:alphaModFix/>
          </a:blip>
          <a:srcRect/>
          <a:stretch/>
        </p:blipFill>
        <p:spPr>
          <a:xfrm>
            <a:off x="893212" y="686495"/>
            <a:ext cx="457200" cy="457200"/>
          </a:xfrm>
          <a:prstGeom prst="rect">
            <a:avLst/>
          </a:prstGeom>
          <a:noFill/>
          <a:ln>
            <a:noFill/>
          </a:ln>
        </p:spPr>
      </p:pic>
      <p:sp>
        <p:nvSpPr>
          <p:cNvPr id="704" name="Google Shape;704;p29"/>
          <p:cNvSpPr txBox="1"/>
          <p:nvPr/>
        </p:nvSpPr>
        <p:spPr>
          <a:xfrm>
            <a:off x="1350412" y="72012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Honey is the number one preferred sweetener at over 40% for both US and UK respondents</a:t>
            </a:r>
            <a:r>
              <a:rPr lang="en-US" sz="1400">
                <a:solidFill>
                  <a:srgbClr val="000000"/>
                </a:solidFill>
                <a:latin typeface="Arial"/>
                <a:ea typeface="Arial"/>
                <a:cs typeface="Arial"/>
                <a:sym typeface="Arial"/>
              </a:rPr>
              <a:t>, followed by raw sugar, especially in the US.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UK respondents are over-indexed for avoiding sweeteners, and for that reason under-indexed for most every other sweetener.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05" name="Google Shape;705;p29"/>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“What are your preferred sweeteners in functional foods and beverages?”</a:t>
            </a:r>
            <a:endParaRPr/>
          </a:p>
        </p:txBody>
      </p:sp>
      <p:graphicFrame>
        <p:nvGraphicFramePr>
          <p:cNvPr id="706" name="Google Shape;706;p29"/>
          <p:cNvGraphicFramePr/>
          <p:nvPr/>
        </p:nvGraphicFramePr>
        <p:xfrm>
          <a:off x="204716" y="1569492"/>
          <a:ext cx="11987284" cy="482448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50"/>
        <p:cNvGrpSpPr/>
        <p:nvPr/>
      </p:nvGrpSpPr>
      <p:grpSpPr>
        <a:xfrm>
          <a:off x="0" y="0"/>
          <a:ext cx="0" cy="0"/>
          <a:chOff x="0" y="0"/>
          <a:chExt cx="0" cy="0"/>
        </a:xfrm>
      </p:grpSpPr>
      <p:sp>
        <p:nvSpPr>
          <p:cNvPr id="351" name="Google Shape;351;p3"/>
          <p:cNvSpPr/>
          <p:nvPr/>
        </p:nvSpPr>
        <p:spPr>
          <a:xfrm>
            <a:off x="8494295" y="2564340"/>
            <a:ext cx="2799347" cy="1638692"/>
          </a:xfrm>
          <a:prstGeom prst="rect">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2" name="Google Shape;352;p3"/>
          <p:cNvSpPr/>
          <p:nvPr/>
        </p:nvSpPr>
        <p:spPr>
          <a:xfrm rot="5400000">
            <a:off x="3115177" y="-2858911"/>
            <a:ext cx="627646" cy="6858000"/>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3" name="Google Shape;353;p3"/>
          <p:cNvSpPr/>
          <p:nvPr/>
        </p:nvSpPr>
        <p:spPr>
          <a:xfrm>
            <a:off x="10550769" y="0"/>
            <a:ext cx="815927" cy="1366463"/>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5" name="Google Shape;355;p3"/>
          <p:cNvSpPr txBox="1"/>
          <p:nvPr/>
        </p:nvSpPr>
        <p:spPr>
          <a:xfrm>
            <a:off x="83915" y="376212"/>
            <a:ext cx="55138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Black"/>
              <a:buNone/>
            </a:pPr>
            <a:r>
              <a:rPr lang="en-US" sz="2800" b="1" i="0" u="none" strike="noStrike" cap="none">
                <a:solidFill>
                  <a:srgbClr val="FFFFFF"/>
                </a:solidFill>
                <a:latin typeface="Arial Black"/>
                <a:ea typeface="Arial Black"/>
                <a:cs typeface="Arial Black"/>
                <a:sym typeface="Arial Black"/>
              </a:rPr>
              <a:t>TABLE OF CONTENTS</a:t>
            </a:r>
            <a:endParaRPr/>
          </a:p>
        </p:txBody>
      </p:sp>
      <p:graphicFrame>
        <p:nvGraphicFramePr>
          <p:cNvPr id="356" name="Google Shape;356;p3"/>
          <p:cNvGraphicFramePr/>
          <p:nvPr/>
        </p:nvGraphicFramePr>
        <p:xfrm>
          <a:off x="98926" y="1639681"/>
          <a:ext cx="8128000" cy="3606890"/>
        </p:xfrm>
        <a:graphic>
          <a:graphicData uri="http://schemas.openxmlformats.org/drawingml/2006/table">
            <a:tbl>
              <a:tblPr firstRow="1" bandRow="1">
                <a:noFill/>
                <a:tableStyleId>{A2D77AA1-0B49-49AB-88B7-DC55EAD4E7AA}</a:tableStyleId>
              </a:tblPr>
              <a:tblGrid>
                <a:gridCol w="6975650">
                  <a:extLst>
                    <a:ext uri="{9D8B030D-6E8A-4147-A177-3AD203B41FA5}">
                      <a16:colId xmlns:a16="http://schemas.microsoft.com/office/drawing/2014/main" val="20000"/>
                    </a:ext>
                  </a:extLst>
                </a:gridCol>
                <a:gridCol w="1152350">
                  <a:extLst>
                    <a:ext uri="{9D8B030D-6E8A-4147-A177-3AD203B41FA5}">
                      <a16:colId xmlns:a16="http://schemas.microsoft.com/office/drawing/2014/main" val="20001"/>
                    </a:ext>
                  </a:extLst>
                </a:gridCol>
              </a:tblGrid>
              <a:tr h="22860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r>
                        <a:rPr lang="en-US" sz="1800"/>
                        <a:t>Section</a:t>
                      </a:r>
                      <a:endParaRPr/>
                    </a:p>
                  </a:txBody>
                  <a:tcPr marL="91450" marR="91450" marT="45725" marB="45725"/>
                </a:tc>
                <a:tc>
                  <a:txBody>
                    <a:bodyPr/>
                    <a:lstStyle/>
                    <a:p>
                      <a:pPr marL="0" marR="0" lvl="0" indent="0" algn="ctr" rtl="0">
                        <a:spcBef>
                          <a:spcPts val="0"/>
                        </a:spcBef>
                        <a:spcAft>
                          <a:spcPts val="0"/>
                        </a:spcAft>
                        <a:buNone/>
                      </a:pPr>
                      <a:r>
                        <a:rPr lang="en-US" sz="1800"/>
                        <a:t>Page Number</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Key Takeaways</a:t>
                      </a:r>
                      <a:endParaRPr/>
                    </a:p>
                  </a:txBody>
                  <a:tcPr marL="91450" marR="91450" marT="45725" marB="45725"/>
                </a:tc>
                <a:tc>
                  <a:txBody>
                    <a:bodyPr/>
                    <a:lstStyle/>
                    <a:p>
                      <a:pPr marL="0" marR="0" lvl="0" indent="0" algn="ctr" rtl="0">
                        <a:spcBef>
                          <a:spcPts val="0"/>
                        </a:spcBef>
                        <a:spcAft>
                          <a:spcPts val="0"/>
                        </a:spcAft>
                        <a:buClr>
                          <a:schemeClr val="dk1"/>
                        </a:buClr>
                        <a:buSzPts val="1800"/>
                        <a:buFont typeface="Arial"/>
                        <a:buNone/>
                      </a:pPr>
                      <a:r>
                        <a:rPr lang="en-US" sz="1800" u="sng">
                          <a:solidFill>
                            <a:schemeClr val="hlink"/>
                          </a:solidFill>
                          <a:hlinkClick r:id="rId3" action="ppaction://hlinksldjump"/>
                        </a:rPr>
                        <a:t>4</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Demographics</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4" action="ppaction://hlinksldjump"/>
                        </a:rPr>
                        <a:t>5</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Perceptions About Functional Food and Beverages</a:t>
                      </a:r>
                      <a:endParaRPr sz="1800">
                        <a:solidFill>
                          <a:schemeClr val="dk1"/>
                        </a:solidFill>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5" action="ppaction://hlinksldjump"/>
                        </a:rPr>
                        <a:t>13</a:t>
                      </a: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Health Concerns and Attitudes</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6" action="ppaction://hlinksldjump"/>
                        </a:rPr>
                        <a:t>18</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Functional Food &amp; Beverages Usage and Occasions</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7" action="ppaction://hlinksldjump"/>
                        </a:rPr>
                        <a:t>22</a:t>
                      </a: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Shopping Behavior &amp; Patterns</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8" action="ppaction://hlinksldjump"/>
                        </a:rPr>
                        <a:t>30</a:t>
                      </a:r>
                      <a:endParaRPr sz="180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a:t>Familiarity &amp; Reasons They Buy</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9" action="ppaction://hlinksldjump"/>
                        </a:rPr>
                        <a:t>38</a:t>
                      </a:r>
                      <a:endParaRPr sz="1800"/>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US" sz="1800"/>
                        <a:t>Transparency, Trust &amp; Sustainability</a:t>
                      </a:r>
                      <a:endParaRPr/>
                    </a:p>
                  </a:txBody>
                  <a:tcPr marL="91450" marR="91450" marT="45725" marB="45725"/>
                </a:tc>
                <a:tc>
                  <a:txBody>
                    <a:bodyPr/>
                    <a:lstStyle/>
                    <a:p>
                      <a:pPr marL="0" marR="0" lvl="0" indent="0" algn="ctr" rtl="0">
                        <a:spcBef>
                          <a:spcPts val="0"/>
                        </a:spcBef>
                        <a:spcAft>
                          <a:spcPts val="0"/>
                        </a:spcAft>
                        <a:buNone/>
                      </a:pPr>
                      <a:r>
                        <a:rPr lang="en-US" sz="1800" u="sng">
                          <a:solidFill>
                            <a:schemeClr val="hlink"/>
                          </a:solidFill>
                          <a:hlinkClick r:id="rId10" action="ppaction://hlinksldjump"/>
                        </a:rPr>
                        <a:t>42</a:t>
                      </a:r>
                      <a:endParaRPr sz="1800"/>
                    </a:p>
                  </a:txBody>
                  <a:tcPr marL="91450" marR="91450" marT="45725" marB="45725"/>
                </a:tc>
                <a:extLst>
                  <a:ext uri="{0D108BD9-81ED-4DB2-BD59-A6C34878D82A}">
                    <a16:rowId xmlns:a16="http://schemas.microsoft.com/office/drawing/2014/main" val="10008"/>
                  </a:ext>
                </a:extLst>
              </a:tr>
            </a:tbl>
          </a:graphicData>
        </a:graphic>
      </p:graphicFrame>
      <p:sp>
        <p:nvSpPr>
          <p:cNvPr id="357" name="Google Shape;357;p3"/>
          <p:cNvSpPr txBox="1"/>
          <p:nvPr/>
        </p:nvSpPr>
        <p:spPr>
          <a:xfrm>
            <a:off x="100125" y="997625"/>
            <a:ext cx="853974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This table of contents is hyperlinked to the sections. Just click the page number to jump to that section in the deck. </a:t>
            </a:r>
            <a:endParaRPr sz="1800" b="0" i="0" u="none" strike="noStrike" cap="none">
              <a:solidFill>
                <a:srgbClr val="000000"/>
              </a:solidFill>
              <a:latin typeface="Arial"/>
              <a:ea typeface="Arial"/>
              <a:cs typeface="Arial"/>
              <a:sym typeface="Arial"/>
            </a:endParaRPr>
          </a:p>
        </p:txBody>
      </p:sp>
      <p:pic>
        <p:nvPicPr>
          <p:cNvPr id="358" name="Google Shape;358;p3" descr="Icon&#10;&#10;Description automatically generated"/>
          <p:cNvPicPr preferRelativeResize="0"/>
          <p:nvPr/>
        </p:nvPicPr>
        <p:blipFill rotWithShape="1">
          <a:blip r:embed="rId11">
            <a:alphaModFix/>
          </a:blip>
          <a:srcRect/>
          <a:stretch/>
        </p:blipFill>
        <p:spPr>
          <a:xfrm>
            <a:off x="8644918" y="2940330"/>
            <a:ext cx="457200" cy="457200"/>
          </a:xfrm>
          <a:prstGeom prst="rect">
            <a:avLst/>
          </a:prstGeom>
          <a:noFill/>
          <a:ln>
            <a:noFill/>
          </a:ln>
        </p:spPr>
      </p:pic>
      <p:sp>
        <p:nvSpPr>
          <p:cNvPr id="359" name="Google Shape;359;p3"/>
          <p:cNvSpPr txBox="1"/>
          <p:nvPr/>
        </p:nvSpPr>
        <p:spPr>
          <a:xfrm>
            <a:off x="9102118" y="2940330"/>
            <a:ext cx="210833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The ITC Insights lightbulb indicates there are key takeaways for that slide.</a:t>
            </a:r>
            <a:endParaRPr/>
          </a:p>
        </p:txBody>
      </p:sp>
      <p:sp>
        <p:nvSpPr>
          <p:cNvPr id="360" name="Google Shape;360;p3"/>
          <p:cNvSpPr txBox="1"/>
          <p:nvPr/>
        </p:nvSpPr>
        <p:spPr>
          <a:xfrm>
            <a:off x="98926" y="5245016"/>
            <a:ext cx="11301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 can access primary data for charts by right clicking and opening the data in Excel.</a:t>
            </a:r>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Country abbreviations in footers:</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United States = US, United Kingdom = UK</a:t>
            </a:r>
            <a:endParaRPr/>
          </a:p>
        </p:txBody>
      </p:sp>
      <p:pic>
        <p:nvPicPr>
          <p:cNvPr id="2" name="Google Shape;344;p2">
            <a:extLst>
              <a:ext uri="{FF2B5EF4-FFF2-40B4-BE49-F238E27FC236}">
                <a16:creationId xmlns:a16="http://schemas.microsoft.com/office/drawing/2014/main" id="{67BD1301-B8DD-E353-FA13-95485EADC4A9}"/>
              </a:ext>
            </a:extLst>
          </p:cNvPr>
          <p:cNvPicPr preferRelativeResize="0"/>
          <p:nvPr/>
        </p:nvPicPr>
        <p:blipFill rotWithShape="1">
          <a:blip r:embed="rId12"/>
          <a:srcRect/>
          <a:stretch/>
        </p:blipFill>
        <p:spPr>
          <a:xfrm>
            <a:off x="9414802" y="124045"/>
            <a:ext cx="2286750" cy="914699"/>
          </a:xfrm>
          <a:prstGeom prst="rect">
            <a:avLst/>
          </a:prstGeom>
          <a:solidFill>
            <a:schemeClr val="bg1"/>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30" descr="A picture containing text&#10;&#10;Description automatically generated"/>
          <p:cNvPicPr preferRelativeResize="0">
            <a:picLocks noGrp="1"/>
          </p:cNvPicPr>
          <p:nvPr>
            <p:ph type="pic" idx="2"/>
          </p:nvPr>
        </p:nvPicPr>
        <p:blipFill rotWithShape="1">
          <a:blip r:embed="rId3">
            <a:alphaModFix/>
          </a:blip>
          <a:srcRect l="22962" r="22962"/>
          <a:stretch/>
        </p:blipFill>
        <p:spPr>
          <a:xfrm>
            <a:off x="6632574" y="0"/>
            <a:ext cx="5559425" cy="6857999"/>
          </a:xfrm>
          <a:prstGeom prst="rect">
            <a:avLst/>
          </a:prstGeom>
          <a:solidFill>
            <a:srgbClr val="F2F2F2"/>
          </a:solidFill>
          <a:ln>
            <a:noFill/>
          </a:ln>
        </p:spPr>
      </p:pic>
      <p:sp>
        <p:nvSpPr>
          <p:cNvPr id="712" name="Google Shape;712;p30"/>
          <p:cNvSpPr txBox="1">
            <a:spLocks noGrp="1"/>
          </p:cNvSpPr>
          <p:nvPr>
            <p:ph type="ctrTitle"/>
          </p:nvPr>
        </p:nvSpPr>
        <p:spPr>
          <a:xfrm>
            <a:off x="960700" y="2396700"/>
            <a:ext cx="4578900" cy="2064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13F6D"/>
              </a:buClr>
              <a:buSzPts val="4800"/>
              <a:buFont typeface="Arial Black"/>
              <a:buNone/>
            </a:pPr>
            <a:r>
              <a:rPr lang="en-US" sz="4800" b="1" i="0" u="none" strike="noStrike" cap="none">
                <a:solidFill>
                  <a:srgbClr val="013F6D"/>
                </a:solidFill>
                <a:latin typeface="Arial Black"/>
                <a:ea typeface="Arial Black"/>
                <a:cs typeface="Arial Black"/>
                <a:sym typeface="Arial Black"/>
              </a:rPr>
              <a:t>SHOPPING </a:t>
            </a:r>
            <a:br>
              <a:rPr lang="en-US" sz="4800" b="1" i="0" u="none" strike="noStrike" cap="none">
                <a:solidFill>
                  <a:srgbClr val="013F6D"/>
                </a:solidFill>
                <a:latin typeface="Arial Black"/>
                <a:ea typeface="Arial Black"/>
                <a:cs typeface="Arial Black"/>
                <a:sym typeface="Arial Black"/>
              </a:rPr>
            </a:br>
            <a:r>
              <a:rPr lang="en-US" sz="4800" b="1" i="0" u="none" strike="noStrike" cap="none">
                <a:solidFill>
                  <a:srgbClr val="013F6D"/>
                </a:solidFill>
                <a:latin typeface="Arial Black"/>
                <a:ea typeface="Arial Black"/>
                <a:cs typeface="Arial Black"/>
                <a:sym typeface="Arial Black"/>
              </a:rPr>
              <a:t>BEHAVIORS </a:t>
            </a:r>
            <a:br>
              <a:rPr lang="en-US" sz="4800" b="1" i="0" u="none" strike="noStrike" cap="none">
                <a:solidFill>
                  <a:srgbClr val="013F6D"/>
                </a:solidFill>
                <a:latin typeface="Arial Black"/>
                <a:ea typeface="Arial Black"/>
                <a:cs typeface="Arial Black"/>
                <a:sym typeface="Arial Black"/>
              </a:rPr>
            </a:br>
            <a:r>
              <a:rPr lang="en-US" sz="4800" b="1" i="0" u="none" strike="noStrike" cap="none">
                <a:solidFill>
                  <a:srgbClr val="013F6D"/>
                </a:solidFill>
                <a:latin typeface="Arial Black"/>
                <a:ea typeface="Arial Black"/>
                <a:cs typeface="Arial Black"/>
                <a:sym typeface="Arial Black"/>
              </a:rPr>
              <a:t>&amp; PATTERNS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1"/>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HOUSEHOLD SHOPPING ROLE</a:t>
            </a:r>
            <a:endParaRPr>
              <a:latin typeface="Arial Black"/>
              <a:ea typeface="Arial Black"/>
              <a:cs typeface="Arial Black"/>
              <a:sym typeface="Arial Black"/>
            </a:endParaRPr>
          </a:p>
        </p:txBody>
      </p:sp>
      <p:pic>
        <p:nvPicPr>
          <p:cNvPr id="718" name="Google Shape;718;p31" descr="Icon&#10;&#10;Description automatically generated"/>
          <p:cNvPicPr preferRelativeResize="0"/>
          <p:nvPr/>
        </p:nvPicPr>
        <p:blipFill rotWithShape="1">
          <a:blip r:embed="rId3">
            <a:alphaModFix/>
          </a:blip>
          <a:srcRect/>
          <a:stretch/>
        </p:blipFill>
        <p:spPr>
          <a:xfrm>
            <a:off x="893212" y="686495"/>
            <a:ext cx="457200" cy="457200"/>
          </a:xfrm>
          <a:prstGeom prst="rect">
            <a:avLst/>
          </a:prstGeom>
          <a:noFill/>
          <a:ln>
            <a:noFill/>
          </a:ln>
        </p:spPr>
      </p:pic>
      <p:sp>
        <p:nvSpPr>
          <p:cNvPr id="719" name="Google Shape;719;p31"/>
          <p:cNvSpPr txBox="1"/>
          <p:nvPr/>
        </p:nvSpPr>
        <p:spPr>
          <a:xfrm>
            <a:off x="1350412" y="72012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Respondents are overwhelmingly the primary decision-maker in their household when it comes to grocery shopping.</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Males over 55 over-index for sharing equal responsibility with others in the household.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20" name="Google Shape;720;p31"/>
          <p:cNvSpPr txBox="1"/>
          <p:nvPr/>
        </p:nvSpPr>
        <p:spPr>
          <a:xfrm>
            <a:off x="0" y="6150114"/>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Female 18-34 n=350, Male 18-34 n=276, Female 35-54 n=414, Male 35-54 n=394, Female 55+ n=252, Male 55+ n=317.US Female 18-34 n=148, US Male 18-34 n=175, US Female 35-54 n=192, US Male 35-54 n=210, US Female 55+ n=146, US Male 55+ n=128. UK Female 18-34 n=202, UK Male 18-34 n=101, UK Female 35-54 n=222, UK Male 35-54 n=184, UK Female 55+ n=106, UK Male 55+ n=189. Question: “Which of the following best describes the role you play in your household's grocery shopping (includes online and/or in-store grocery shopping)?”</a:t>
            </a:r>
            <a:endParaRPr/>
          </a:p>
        </p:txBody>
      </p:sp>
      <p:graphicFrame>
        <p:nvGraphicFramePr>
          <p:cNvPr id="721" name="Google Shape;721;p31"/>
          <p:cNvGraphicFramePr/>
          <p:nvPr/>
        </p:nvGraphicFramePr>
        <p:xfrm>
          <a:off x="502415" y="1534066"/>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22" name="Google Shape;722;p31"/>
          <p:cNvGraphicFramePr/>
          <p:nvPr/>
        </p:nvGraphicFramePr>
        <p:xfrm>
          <a:off x="6069873" y="1534066"/>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23" name="Google Shape;723;p31"/>
          <p:cNvGraphicFramePr/>
          <p:nvPr/>
        </p:nvGraphicFramePr>
        <p:xfrm>
          <a:off x="502415" y="3881279"/>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24" name="Google Shape;724;p31"/>
          <p:cNvGraphicFramePr/>
          <p:nvPr/>
        </p:nvGraphicFramePr>
        <p:xfrm>
          <a:off x="6069873" y="3886706"/>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2"/>
          <p:cNvSpPr txBox="1">
            <a:spLocks noGrp="1"/>
          </p:cNvSpPr>
          <p:nvPr>
            <p:ph type="title"/>
          </p:nvPr>
        </p:nvSpPr>
        <p:spPr>
          <a:xfrm>
            <a:off x="838200" y="1006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MONTHLY GROCERY SPENDING</a:t>
            </a:r>
            <a:endParaRPr>
              <a:latin typeface="Arial Black"/>
              <a:ea typeface="Arial Black"/>
              <a:cs typeface="Arial Black"/>
              <a:sym typeface="Arial Black"/>
            </a:endParaRPr>
          </a:p>
        </p:txBody>
      </p:sp>
      <p:pic>
        <p:nvPicPr>
          <p:cNvPr id="730" name="Google Shape;730;p32"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31" name="Google Shape;731;p32"/>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Spending in both countries is mostly in the $250 to $500 range with UK responses being slightly higher at and below that range and US responses slightly higher above where they see almost as many responses for spending more than $750 than less than $250 (19% to 21%).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32" name="Google Shape;732;p32"/>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“On average, how much does your household spend on groceries each month?”</a:t>
            </a:r>
            <a:endParaRPr/>
          </a:p>
        </p:txBody>
      </p:sp>
      <p:graphicFrame>
        <p:nvGraphicFramePr>
          <p:cNvPr id="733" name="Google Shape;733;p32"/>
          <p:cNvGraphicFramePr/>
          <p:nvPr/>
        </p:nvGraphicFramePr>
        <p:xfrm>
          <a:off x="204716" y="1678674"/>
          <a:ext cx="11987284" cy="470847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3"/>
          <p:cNvSpPr txBox="1">
            <a:spLocks noGrp="1"/>
          </p:cNvSpPr>
          <p:nvPr>
            <p:ph type="title"/>
          </p:nvPr>
        </p:nvSpPr>
        <p:spPr>
          <a:xfrm>
            <a:off x="838200" y="1431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HOUSEHOLD SIZE</a:t>
            </a:r>
            <a:endParaRPr>
              <a:latin typeface="Arial Black"/>
              <a:ea typeface="Arial Black"/>
              <a:cs typeface="Arial Black"/>
              <a:sym typeface="Arial Black"/>
            </a:endParaRPr>
          </a:p>
        </p:txBody>
      </p:sp>
      <p:pic>
        <p:nvPicPr>
          <p:cNvPr id="739" name="Google Shape;739;p33" descr="Icon&#10;&#10;Description automatically generated"/>
          <p:cNvPicPr preferRelativeResize="0"/>
          <p:nvPr/>
        </p:nvPicPr>
        <p:blipFill rotWithShape="1">
          <a:blip r:embed="rId3">
            <a:alphaModFix/>
          </a:blip>
          <a:srcRect/>
          <a:stretch/>
        </p:blipFill>
        <p:spPr>
          <a:xfrm>
            <a:off x="893212" y="577099"/>
            <a:ext cx="457200" cy="457200"/>
          </a:xfrm>
          <a:prstGeom prst="rect">
            <a:avLst/>
          </a:prstGeom>
          <a:noFill/>
          <a:ln>
            <a:noFill/>
          </a:ln>
        </p:spPr>
      </p:pic>
      <p:sp>
        <p:nvSpPr>
          <p:cNvPr id="740" name="Google Shape;740;p33"/>
          <p:cNvSpPr txBox="1"/>
          <p:nvPr/>
        </p:nvSpPr>
        <p:spPr>
          <a:xfrm>
            <a:off x="1350412" y="549771"/>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both US and UK respondents a household of two is the number one response, and while the US sees more responses of 5 or more, they also see 5% more single persons households.</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Females and males over 55 over-index for household size of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41" name="Google Shape;741;p33"/>
          <p:cNvSpPr txBox="1"/>
          <p:nvPr/>
        </p:nvSpPr>
        <p:spPr>
          <a:xfrm>
            <a:off x="0" y="6150114"/>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Female 18-34 n=350, Male 18-34 n=276, Female 35-54 n=414, Male 35-54 n=394, Female 55+ n=252, Male 55+ n=317. US Female 18-34 n=148, US Male 18-34 n=175, US Female 35-54 n=192, US Male 35-54 n=210, US Female 55+ n=146, US Male 55+ n=128. UK Female 18-34 n=202, UK Male 18-34 n=101, UK Female 35-54 n=222, UK Male 35-54 n=184, UK Female 55+ n=106, UK Male 55+ n=189. Question: “How many people are included in your monthly grocery spend?”</a:t>
            </a:r>
            <a:endParaRPr/>
          </a:p>
        </p:txBody>
      </p:sp>
      <p:graphicFrame>
        <p:nvGraphicFramePr>
          <p:cNvPr id="742" name="Google Shape;742;p33"/>
          <p:cNvGraphicFramePr/>
          <p:nvPr/>
        </p:nvGraphicFramePr>
        <p:xfrm>
          <a:off x="558710" y="1547400"/>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43" name="Google Shape;743;p33"/>
          <p:cNvGraphicFramePr/>
          <p:nvPr/>
        </p:nvGraphicFramePr>
        <p:xfrm>
          <a:off x="6121602" y="1547400"/>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4" name="Google Shape;744;p33"/>
          <p:cNvGraphicFramePr/>
          <p:nvPr/>
        </p:nvGraphicFramePr>
        <p:xfrm>
          <a:off x="558710" y="3876336"/>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45" name="Google Shape;745;p33"/>
          <p:cNvGraphicFramePr/>
          <p:nvPr/>
        </p:nvGraphicFramePr>
        <p:xfrm>
          <a:off x="6121602" y="3876336"/>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34"/>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PERCENTAGE OF BUDGET FOR FF&amp;B</a:t>
            </a:r>
            <a:endParaRPr>
              <a:latin typeface="Arial Black"/>
              <a:ea typeface="Arial Black"/>
              <a:cs typeface="Arial Black"/>
              <a:sym typeface="Arial Black"/>
            </a:endParaRPr>
          </a:p>
        </p:txBody>
      </p:sp>
      <p:pic>
        <p:nvPicPr>
          <p:cNvPr id="751" name="Google Shape;751;p34"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52" name="Google Shape;752;p34"/>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Much like spending total, UK respondents are allocating a smaller percentage of their budget to FF&amp;B than their US counterparts.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US respondents have more people budgeting 26 to 50% of their grocery budget to FF&amp;B than under 10%, UK respondents have more than double the other way (35% for under 10% of budget and 16% for 26 to 50% of budget).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3" name="Google Shape;753;p34"/>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“What percentage of your monthly grocery spend is on functional foods/beverages?”</a:t>
            </a:r>
            <a:endParaRPr/>
          </a:p>
        </p:txBody>
      </p:sp>
      <p:graphicFrame>
        <p:nvGraphicFramePr>
          <p:cNvPr id="754" name="Google Shape;754;p34"/>
          <p:cNvGraphicFramePr/>
          <p:nvPr/>
        </p:nvGraphicFramePr>
        <p:xfrm>
          <a:off x="197893" y="1753736"/>
          <a:ext cx="11994107" cy="464023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35"/>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PURCHASE LOCATIONS</a:t>
            </a:r>
            <a:endParaRPr/>
          </a:p>
        </p:txBody>
      </p:sp>
      <p:pic>
        <p:nvPicPr>
          <p:cNvPr id="760" name="Google Shape;760;p35"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61" name="Google Shape;761;p35"/>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Most shopping is perhaps unsurprisingly done </a:t>
            </a:r>
            <a:r>
              <a:rPr lang="en-US" sz="1400">
                <a:solidFill>
                  <a:srgbClr val="000000"/>
                </a:solidFill>
                <a:latin typeface="Arial"/>
                <a:ea typeface="Arial"/>
                <a:cs typeface="Arial"/>
                <a:sym typeface="Arial"/>
              </a:rPr>
              <a:t>at</a:t>
            </a:r>
            <a:r>
              <a:rPr lang="en-US" sz="1400" b="0" i="0" u="none" strike="noStrike" cap="none">
                <a:solidFill>
                  <a:srgbClr val="000000"/>
                </a:solidFill>
                <a:latin typeface="Arial"/>
                <a:ea typeface="Arial"/>
                <a:cs typeface="Arial"/>
                <a:sym typeface="Arial"/>
              </a:rPr>
              <a:t> grocery stores and mass market retailers with both respondent groups under 10% for natural health/food stores and UK respondents at only 14% for online and the US 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62" name="Google Shape;762;p35"/>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“Where does your household primarily shop for functional foods and beverages?”</a:t>
            </a:r>
            <a:endParaRPr/>
          </a:p>
        </p:txBody>
      </p:sp>
      <p:graphicFrame>
        <p:nvGraphicFramePr>
          <p:cNvPr id="763" name="Google Shape;763;p35"/>
          <p:cNvGraphicFramePr/>
          <p:nvPr/>
        </p:nvGraphicFramePr>
        <p:xfrm>
          <a:off x="191069" y="1685498"/>
          <a:ext cx="12000931" cy="470165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36"/>
          <p:cNvSpPr txBox="1">
            <a:spLocks noGrp="1"/>
          </p:cNvSpPr>
          <p:nvPr>
            <p:ph type="title"/>
          </p:nvPr>
        </p:nvSpPr>
        <p:spPr>
          <a:xfrm>
            <a:off x="838200" y="1101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PRIORITIZING SPENDING CUTS</a:t>
            </a:r>
            <a:endParaRPr/>
          </a:p>
        </p:txBody>
      </p:sp>
      <p:pic>
        <p:nvPicPr>
          <p:cNvPr id="769" name="Google Shape;769;p36" descr="Icon&#10;&#10;Description automatically generated"/>
          <p:cNvPicPr preferRelativeResize="0"/>
          <p:nvPr/>
        </p:nvPicPr>
        <p:blipFill rotWithShape="1">
          <a:blip r:embed="rId3">
            <a:alphaModFix/>
          </a:blip>
          <a:srcRect/>
          <a:stretch/>
        </p:blipFill>
        <p:spPr>
          <a:xfrm>
            <a:off x="855634" y="749125"/>
            <a:ext cx="457200" cy="457200"/>
          </a:xfrm>
          <a:prstGeom prst="rect">
            <a:avLst/>
          </a:prstGeom>
          <a:noFill/>
          <a:ln>
            <a:noFill/>
          </a:ln>
        </p:spPr>
      </p:pic>
      <p:sp>
        <p:nvSpPr>
          <p:cNvPr id="770" name="Google Shape;770;p36"/>
          <p:cNvSpPr txBox="1"/>
          <p:nvPr/>
        </p:nvSpPr>
        <p:spPr>
          <a:xfrm>
            <a:off x="1199895" y="782754"/>
            <a:ext cx="2490168" cy="50475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Core vitamins and minerals, functional foods and beverages and over the counter medication all see responses predomin--antly in the essential or change to generic or reduce spending responses.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Gym memberships, physical support and dining out or takeout meals are the only three categories to see a majority number of responses </a:t>
            </a:r>
            <a:r>
              <a:rPr lang="en-US" sz="1400">
                <a:solidFill>
                  <a:srgbClr val="000000"/>
                </a:solidFill>
                <a:latin typeface="Arial"/>
                <a:ea typeface="Arial"/>
                <a:cs typeface="Arial"/>
                <a:sym typeface="Arial"/>
              </a:rPr>
              <a:t>for non-essential from both US and UK respondents.</a:t>
            </a:r>
            <a:endParaRPr sz="180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71" name="Google Shape;771;p36"/>
          <p:cNvSpPr txBox="1"/>
          <p:nvPr/>
        </p:nvSpPr>
        <p:spPr>
          <a:xfrm>
            <a:off x="1" y="6304002"/>
            <a:ext cx="373823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“If you had to cut household spending, how would you prioritize your cuts?”</a:t>
            </a:r>
            <a:endParaRPr/>
          </a:p>
        </p:txBody>
      </p:sp>
      <p:graphicFrame>
        <p:nvGraphicFramePr>
          <p:cNvPr id="772" name="Google Shape;772;p36"/>
          <p:cNvGraphicFramePr/>
          <p:nvPr/>
        </p:nvGraphicFramePr>
        <p:xfrm>
          <a:off x="9320981" y="749125"/>
          <a:ext cx="2743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73" name="Google Shape;773;p36"/>
          <p:cNvGraphicFramePr/>
          <p:nvPr/>
        </p:nvGraphicFramePr>
        <p:xfrm>
          <a:off x="3738235" y="4533265"/>
          <a:ext cx="27432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74" name="Google Shape;774;p36"/>
          <p:cNvGraphicFramePr/>
          <p:nvPr/>
        </p:nvGraphicFramePr>
        <p:xfrm>
          <a:off x="3738235" y="749125"/>
          <a:ext cx="27432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75" name="Google Shape;775;p36"/>
          <p:cNvGraphicFramePr/>
          <p:nvPr/>
        </p:nvGraphicFramePr>
        <p:xfrm>
          <a:off x="9320981" y="2641195"/>
          <a:ext cx="27432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76" name="Google Shape;776;p36"/>
          <p:cNvGraphicFramePr/>
          <p:nvPr/>
        </p:nvGraphicFramePr>
        <p:xfrm>
          <a:off x="9320981" y="4533265"/>
          <a:ext cx="27432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77" name="Google Shape;777;p36"/>
          <p:cNvGraphicFramePr/>
          <p:nvPr/>
        </p:nvGraphicFramePr>
        <p:xfrm>
          <a:off x="3738235" y="2641195"/>
          <a:ext cx="27432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78" name="Google Shape;778;p36"/>
          <p:cNvGraphicFramePr/>
          <p:nvPr/>
        </p:nvGraphicFramePr>
        <p:xfrm>
          <a:off x="6529608" y="4533265"/>
          <a:ext cx="27432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79" name="Google Shape;779;p36"/>
          <p:cNvGraphicFramePr/>
          <p:nvPr/>
        </p:nvGraphicFramePr>
        <p:xfrm>
          <a:off x="6529608" y="2641195"/>
          <a:ext cx="2743200" cy="18288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80" name="Google Shape;780;p36"/>
          <p:cNvGraphicFramePr/>
          <p:nvPr/>
        </p:nvGraphicFramePr>
        <p:xfrm>
          <a:off x="6529608" y="749125"/>
          <a:ext cx="2743200" cy="18288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781" name="Google Shape;781;p36"/>
          <p:cNvGraphicFramePr/>
          <p:nvPr/>
        </p:nvGraphicFramePr>
        <p:xfrm>
          <a:off x="4788513" y="6362065"/>
          <a:ext cx="6225389" cy="354018"/>
        </p:xfrm>
        <a:graphic>
          <a:graphicData uri="http://schemas.openxmlformats.org/drawingml/2006/chart">
            <c:chart xmlns:c="http://schemas.openxmlformats.org/drawingml/2006/chart" xmlns:r="http://schemas.openxmlformats.org/officeDocument/2006/relationships" r:id="rId13"/>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7"/>
          <p:cNvSpPr txBox="1">
            <a:spLocks noGrp="1"/>
          </p:cNvSpPr>
          <p:nvPr>
            <p:ph type="title"/>
          </p:nvPr>
        </p:nvSpPr>
        <p:spPr>
          <a:xfrm>
            <a:off x="838200" y="1481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HEALTHIER ALTERNATIVES PREMIUM</a:t>
            </a:r>
            <a:endParaRPr/>
          </a:p>
        </p:txBody>
      </p:sp>
      <p:pic>
        <p:nvPicPr>
          <p:cNvPr id="787" name="Google Shape;787;p37"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88" name="Google Shape;788;p37"/>
          <p:cNvSpPr txBox="1"/>
          <p:nvPr/>
        </p:nvSpPr>
        <p:spPr>
          <a:xfrm>
            <a:off x="1350412" y="782754"/>
            <a:ext cx="1071376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Apart from popcorn and soda pop, two categories where the highest response rate is no premium, the highest responses come in for the up to 10% price premium.</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Higher premiums were mostly in the US, popcorn and cookies at 11-25%, sweet dessert and ice cream at 25-50%, </a:t>
            </a:r>
            <a:endParaRPr sz="1400" b="0" i="0" u="none" strike="noStrike" cap="none">
              <a:solidFill>
                <a:srgbClr val="000000"/>
              </a:solidFill>
              <a:latin typeface="Arial"/>
              <a:ea typeface="Arial"/>
              <a:cs typeface="Arial"/>
              <a:sym typeface="Arial"/>
            </a:endParaRPr>
          </a:p>
        </p:txBody>
      </p:sp>
      <p:sp>
        <p:nvSpPr>
          <p:cNvPr id="789" name="Google Shape;789;p37"/>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“How much more would you pay for a healthier alternative of a not healthy product you love?”</a:t>
            </a:r>
            <a:endParaRPr/>
          </a:p>
        </p:txBody>
      </p:sp>
      <p:graphicFrame>
        <p:nvGraphicFramePr>
          <p:cNvPr id="790" name="Google Shape;790;p37"/>
          <p:cNvGraphicFramePr/>
          <p:nvPr/>
        </p:nvGraphicFramePr>
        <p:xfrm>
          <a:off x="555430" y="2409397"/>
          <a:ext cx="2743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91" name="Google Shape;791;p37"/>
          <p:cNvGraphicFramePr/>
          <p:nvPr/>
        </p:nvGraphicFramePr>
        <p:xfrm>
          <a:off x="2983305" y="6251154"/>
          <a:ext cx="6225389" cy="3540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92" name="Google Shape;792;p37"/>
          <p:cNvGraphicFramePr/>
          <p:nvPr/>
        </p:nvGraphicFramePr>
        <p:xfrm>
          <a:off x="9082282" y="2409321"/>
          <a:ext cx="27432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93" name="Google Shape;793;p37"/>
          <p:cNvGraphicFramePr/>
          <p:nvPr/>
        </p:nvGraphicFramePr>
        <p:xfrm>
          <a:off x="3400975" y="4324714"/>
          <a:ext cx="27432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94" name="Google Shape;794;p37"/>
          <p:cNvGraphicFramePr/>
          <p:nvPr/>
        </p:nvGraphicFramePr>
        <p:xfrm>
          <a:off x="6239998" y="2409321"/>
          <a:ext cx="27432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95" name="Google Shape;795;p37"/>
          <p:cNvGraphicFramePr/>
          <p:nvPr/>
        </p:nvGraphicFramePr>
        <p:xfrm>
          <a:off x="9079021" y="4324714"/>
          <a:ext cx="27432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96" name="Google Shape;796;p37"/>
          <p:cNvGraphicFramePr/>
          <p:nvPr/>
        </p:nvGraphicFramePr>
        <p:xfrm>
          <a:off x="3397714" y="2409321"/>
          <a:ext cx="27432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97" name="Google Shape;797;p37"/>
          <p:cNvGraphicFramePr/>
          <p:nvPr/>
        </p:nvGraphicFramePr>
        <p:xfrm>
          <a:off x="6239998" y="4324714"/>
          <a:ext cx="2743200" cy="18288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98" name="Google Shape;798;p37"/>
          <p:cNvGraphicFramePr/>
          <p:nvPr/>
        </p:nvGraphicFramePr>
        <p:xfrm>
          <a:off x="555430" y="4324714"/>
          <a:ext cx="2743200" cy="1828800"/>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38"/>
          <p:cNvSpPr txBox="1">
            <a:spLocks noGrp="1"/>
          </p:cNvSpPr>
          <p:nvPr>
            <p:ph type="ctrTitle"/>
          </p:nvPr>
        </p:nvSpPr>
        <p:spPr>
          <a:xfrm>
            <a:off x="863175" y="2407650"/>
            <a:ext cx="5589300" cy="20427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406D"/>
              </a:buClr>
              <a:buSzPts val="4800"/>
              <a:buFont typeface="Arial Black"/>
              <a:buNone/>
            </a:pPr>
            <a:r>
              <a:rPr lang="en-US"/>
              <a:t>FAMILIARITY &amp; REASONS WHY THEY BUY</a:t>
            </a:r>
            <a:endParaRPr/>
          </a:p>
        </p:txBody>
      </p:sp>
      <p:pic>
        <p:nvPicPr>
          <p:cNvPr id="804" name="Google Shape;804;p38" descr="A table full of food&#10;&#10;Description automatically generated with low confidence"/>
          <p:cNvPicPr preferRelativeResize="0">
            <a:picLocks noGrp="1"/>
          </p:cNvPicPr>
          <p:nvPr>
            <p:ph type="pic" idx="2"/>
          </p:nvPr>
        </p:nvPicPr>
        <p:blipFill rotWithShape="1">
          <a:blip r:embed="rId3">
            <a:alphaModFix/>
          </a:blip>
          <a:srcRect l="2422" r="2421"/>
          <a:stretch/>
        </p:blipFill>
        <p:spPr>
          <a:xfrm>
            <a:off x="7162800" y="0"/>
            <a:ext cx="5029200" cy="6858000"/>
          </a:xfrm>
          <a:prstGeom prst="rect">
            <a:avLst/>
          </a:prstGeom>
          <a:solidFill>
            <a:srgbClr val="F2F2F2"/>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9"/>
          <p:cNvSpPr txBox="1">
            <a:spLocks noGrp="1"/>
          </p:cNvSpPr>
          <p:nvPr>
            <p:ph type="title"/>
          </p:nvPr>
        </p:nvSpPr>
        <p:spPr>
          <a:xfrm>
            <a:off x="838200" y="1386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a:t>
            </a:r>
            <a:endParaRPr/>
          </a:p>
        </p:txBody>
      </p:sp>
      <p:pic>
        <p:nvPicPr>
          <p:cNvPr id="810" name="Google Shape;810;p39" descr="Icon&#10;&#10;Description automatically generated"/>
          <p:cNvPicPr preferRelativeResize="0"/>
          <p:nvPr/>
        </p:nvPicPr>
        <p:blipFill rotWithShape="1">
          <a:blip r:embed="rId3">
            <a:alphaModFix/>
          </a:blip>
          <a:srcRect/>
          <a:stretch/>
        </p:blipFill>
        <p:spPr>
          <a:xfrm>
            <a:off x="893212" y="648917"/>
            <a:ext cx="457200" cy="457200"/>
          </a:xfrm>
          <a:prstGeom prst="rect">
            <a:avLst/>
          </a:prstGeom>
          <a:noFill/>
          <a:ln>
            <a:noFill/>
          </a:ln>
        </p:spPr>
      </p:pic>
      <p:sp>
        <p:nvSpPr>
          <p:cNvPr id="811" name="Google Shape;811;p39"/>
          <p:cNvSpPr txBox="1"/>
          <p:nvPr/>
        </p:nvSpPr>
        <p:spPr>
          <a:xfrm>
            <a:off x="1350412" y="682546"/>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all but postbiotics and MCT, familiarity</a:t>
            </a:r>
            <a:r>
              <a:rPr lang="en-US" sz="1400" dirty="0">
                <a:solidFill>
                  <a:srgbClr val="000000"/>
                </a:solidFill>
                <a:latin typeface="Arial"/>
                <a:ea typeface="Arial"/>
                <a:cs typeface="Arial"/>
                <a:sym typeface="Arial"/>
              </a:rPr>
              <a:t> levels are above 90%.</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Rates in the US and UK are similar but then diverge for postbiotics and MCT.</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Prebiotics familiarity levels are lower than probiotics’ but only by a few percentage points, but postbiotics familiarity levels are more than 20% lower.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2" name="Google Shape;812;p39"/>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“How familiar would you consider yourself regarding these functional ingredients in foods and/or beverages?” Sum of all responses except “never heard of it”.</a:t>
            </a:r>
            <a:endParaRPr/>
          </a:p>
        </p:txBody>
      </p:sp>
      <p:graphicFrame>
        <p:nvGraphicFramePr>
          <p:cNvPr id="813" name="Google Shape;813;p39"/>
          <p:cNvGraphicFramePr/>
          <p:nvPr/>
        </p:nvGraphicFramePr>
        <p:xfrm>
          <a:off x="211540" y="1719618"/>
          <a:ext cx="11980460" cy="466753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6" name="Google Shape;366;p4" descr="Vegetables on display at a market"/>
          <p:cNvPicPr preferRelativeResize="0"/>
          <p:nvPr/>
        </p:nvPicPr>
        <p:blipFill rotWithShape="1">
          <a:blip r:embed="rId3">
            <a:alphaModFix/>
          </a:blip>
          <a:srcRect l="5956" r="-10" b="-10"/>
          <a:stretch/>
        </p:blipFill>
        <p:spPr>
          <a:xfrm>
            <a:off x="1" y="10"/>
            <a:ext cx="9669642" cy="6857990"/>
          </a:xfrm>
          <a:prstGeom prst="rect">
            <a:avLst/>
          </a:prstGeom>
          <a:noFill/>
          <a:ln>
            <a:noFill/>
          </a:ln>
        </p:spPr>
      </p:pic>
      <p:sp>
        <p:nvSpPr>
          <p:cNvPr id="367" name="Google Shape;367;p4"/>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4"/>
          <p:cNvSpPr txBox="1">
            <a:spLocks noGrp="1"/>
          </p:cNvSpPr>
          <p:nvPr>
            <p:ph type="title"/>
          </p:nvPr>
        </p:nvSpPr>
        <p:spPr>
          <a:xfrm>
            <a:off x="8366650" y="76075"/>
            <a:ext cx="3822300" cy="1477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Arial Black"/>
              <a:buNone/>
            </a:pPr>
            <a:r>
              <a:rPr lang="en-US" sz="2200">
                <a:latin typeface="Arial Black"/>
                <a:ea typeface="Arial Black"/>
                <a:cs typeface="Arial Black"/>
                <a:sym typeface="Arial Black"/>
              </a:rPr>
              <a:t>FUNCTIONAL FOOD </a:t>
            </a:r>
            <a:br>
              <a:rPr lang="en-US" sz="2200">
                <a:latin typeface="Arial Black"/>
                <a:ea typeface="Arial Black"/>
                <a:cs typeface="Arial Black"/>
                <a:sym typeface="Arial Black"/>
              </a:rPr>
            </a:br>
            <a:r>
              <a:rPr lang="en-US" sz="2200">
                <a:latin typeface="Arial Black"/>
                <a:ea typeface="Arial Black"/>
                <a:cs typeface="Arial Black"/>
                <a:sym typeface="Arial Black"/>
              </a:rPr>
              <a:t>&amp; BEVERAGE CONSUMERS KEY TAKEAWAYS</a:t>
            </a:r>
            <a:endParaRPr sz="2300"/>
          </a:p>
        </p:txBody>
      </p:sp>
      <p:sp>
        <p:nvSpPr>
          <p:cNvPr id="369" name="Google Shape;369;p4"/>
          <p:cNvSpPr txBox="1">
            <a:spLocks noGrp="1"/>
          </p:cNvSpPr>
          <p:nvPr>
            <p:ph type="body" idx="1"/>
          </p:nvPr>
        </p:nvSpPr>
        <p:spPr>
          <a:xfrm>
            <a:off x="8366660" y="1553278"/>
            <a:ext cx="3822300" cy="4344900"/>
          </a:xfrm>
          <a:prstGeom prst="rect">
            <a:avLst/>
          </a:prstGeom>
          <a:noFill/>
          <a:ln>
            <a:noFill/>
          </a:ln>
        </p:spPr>
        <p:txBody>
          <a:bodyPr spcFirstLastPara="1" wrap="square" lIns="91425" tIns="45700" rIns="91425" bIns="45700" anchor="t" anchorCtr="0">
            <a:noAutofit/>
          </a:bodyPr>
          <a:lstStyle/>
          <a:p>
            <a:pPr marL="228600" lvl="0" indent="-234950" algn="l" rtl="0">
              <a:lnSpc>
                <a:spcPct val="90000"/>
              </a:lnSpc>
              <a:spcBef>
                <a:spcPts val="0"/>
              </a:spcBef>
              <a:spcAft>
                <a:spcPts val="0"/>
              </a:spcAft>
              <a:buClr>
                <a:schemeClr val="dk1"/>
              </a:buClr>
              <a:buSzPts val="1150"/>
              <a:buChar char="•"/>
            </a:pPr>
            <a:r>
              <a:rPr lang="en-US" sz="1150">
                <a:latin typeface="Arial"/>
                <a:ea typeface="Arial"/>
                <a:cs typeface="Arial"/>
                <a:sym typeface="Arial"/>
              </a:rPr>
              <a:t>While overall demographics are relatively the same, in the UK, consumers of functional food and beverages skews sharply females at age 18-34, shifting to sharply male for 55+; generally the consumers skew younger (demographics).</a:t>
            </a:r>
            <a:endParaRPr sz="1700"/>
          </a:p>
          <a:p>
            <a:pPr marL="228600" lvl="0" indent="-200025" algn="l" rtl="0">
              <a:lnSpc>
                <a:spcPct val="90000"/>
              </a:lnSpc>
              <a:spcBef>
                <a:spcPts val="0"/>
              </a:spcBef>
              <a:spcAft>
                <a:spcPts val="0"/>
              </a:spcAft>
              <a:buSzPts val="1150"/>
              <a:buFont typeface="Arial"/>
              <a:buChar char="•"/>
            </a:pPr>
            <a:r>
              <a:rPr lang="en-US" sz="1150">
                <a:latin typeface="Arial"/>
                <a:ea typeface="Arial"/>
                <a:cs typeface="Arial"/>
                <a:sym typeface="Arial"/>
              </a:rPr>
              <a:t>When it comes to product format, we see a large gap in the coffee response as a source of functional benefit, where US respondents actually have a high response rate, but not tea; there is a spike for fortified dairy products for females 35-53 and even 55+ (perceptions).</a:t>
            </a:r>
            <a:endParaRPr sz="1700"/>
          </a:p>
          <a:p>
            <a:pPr marL="228600" lvl="0" indent="-200025" algn="l" rtl="0">
              <a:lnSpc>
                <a:spcPct val="90000"/>
              </a:lnSpc>
              <a:spcBef>
                <a:spcPts val="0"/>
              </a:spcBef>
              <a:spcAft>
                <a:spcPts val="0"/>
              </a:spcAft>
              <a:buSzPts val="1150"/>
              <a:buFont typeface="Arial"/>
              <a:buChar char="•"/>
            </a:pPr>
            <a:r>
              <a:rPr lang="en-US" sz="1150">
                <a:latin typeface="Arial"/>
                <a:ea typeface="Arial"/>
                <a:cs typeface="Arial"/>
                <a:sym typeface="Arial"/>
              </a:rPr>
              <a:t>There is significant white space and opportunities as measured by identifying health concerns, mapped against those concerns for which they take functional foods and beverages. While some of this can be accredited to terms such as 'Intuitive functionality', we do see some intuitive gaps that can be filled (health concerns).</a:t>
            </a:r>
            <a:endParaRPr sz="1150"/>
          </a:p>
          <a:p>
            <a:pPr marL="228600" lvl="0" indent="-200025" algn="l" rtl="0">
              <a:lnSpc>
                <a:spcPct val="90000"/>
              </a:lnSpc>
              <a:spcBef>
                <a:spcPts val="0"/>
              </a:spcBef>
              <a:spcAft>
                <a:spcPts val="0"/>
              </a:spcAft>
              <a:buSzPts val="1150"/>
              <a:buFont typeface="Arial"/>
              <a:buChar char="•"/>
            </a:pPr>
            <a:r>
              <a:rPr lang="en-US" sz="1150">
                <a:latin typeface="Arial"/>
                <a:ea typeface="Arial"/>
                <a:cs typeface="Arial"/>
                <a:sym typeface="Arial"/>
              </a:rPr>
              <a:t>Breakfast as a strong preference, followed by lunch (and conspicuously not snacks) were the meal times preferred for functional foods and beverages across all ages and genders (usage and occasions).</a:t>
            </a:r>
            <a:endParaRPr sz="1150"/>
          </a:p>
          <a:p>
            <a:pPr marL="228600" lvl="0" indent="-200025" algn="l" rtl="0">
              <a:lnSpc>
                <a:spcPct val="90000"/>
              </a:lnSpc>
              <a:spcBef>
                <a:spcPts val="0"/>
              </a:spcBef>
              <a:spcAft>
                <a:spcPts val="0"/>
              </a:spcAft>
              <a:buSzPts val="1150"/>
              <a:buFont typeface="Arial"/>
              <a:buChar char="•"/>
            </a:pPr>
            <a:r>
              <a:rPr lang="en-US" sz="1150">
                <a:latin typeface="Arial"/>
                <a:ea typeface="Arial"/>
                <a:cs typeface="Arial"/>
                <a:sym typeface="Arial"/>
              </a:rPr>
              <a:t>In this consumer group, functional foods and beverages are relatively prioritized, at least among 9 lifestyle behaviors, when asking about essential versus willingness to trade out; consumers across the board (behaviors)</a:t>
            </a:r>
            <a:endParaRPr sz="1150"/>
          </a:p>
          <a:p>
            <a:pPr marL="228600" lvl="0" indent="-200025" algn="l" rtl="0">
              <a:lnSpc>
                <a:spcPct val="90000"/>
              </a:lnSpc>
              <a:spcBef>
                <a:spcPts val="0"/>
              </a:spcBef>
              <a:spcAft>
                <a:spcPts val="0"/>
              </a:spcAft>
              <a:buSzPts val="1150"/>
              <a:buFont typeface="Arial"/>
              <a:buChar char="•"/>
            </a:pPr>
            <a:r>
              <a:rPr lang="en-US" sz="1150">
                <a:latin typeface="Arial"/>
                <a:ea typeface="Arial"/>
                <a:cs typeface="Arial"/>
                <a:sym typeface="Arial"/>
              </a:rPr>
              <a:t>When asked how much premium they would pay for healthier options of various product types, for some foods, over 70% said they would pay a premium (more in the US than UK); in all groups measured that number was over 60% in the US (behaviors).</a:t>
            </a:r>
            <a:endParaRPr sz="1150"/>
          </a:p>
          <a:p>
            <a:pPr marL="285750" lvl="0" indent="-219075" algn="l" rtl="0">
              <a:lnSpc>
                <a:spcPct val="90000"/>
              </a:lnSpc>
              <a:spcBef>
                <a:spcPts val="0"/>
              </a:spcBef>
              <a:spcAft>
                <a:spcPts val="0"/>
              </a:spcAft>
              <a:buClr>
                <a:schemeClr val="dk1"/>
              </a:buClr>
              <a:buSzPts val="1050"/>
              <a:buFont typeface="Arial"/>
              <a:buNone/>
            </a:pPr>
            <a:endParaRPr sz="1150"/>
          </a:p>
          <a:p>
            <a:pPr marL="228600" lvl="0" indent="-177800" algn="l" rtl="0">
              <a:lnSpc>
                <a:spcPct val="90000"/>
              </a:lnSpc>
              <a:spcBef>
                <a:spcPts val="1000"/>
              </a:spcBef>
              <a:spcAft>
                <a:spcPts val="0"/>
              </a:spcAft>
              <a:buClr>
                <a:schemeClr val="dk1"/>
              </a:buClr>
              <a:buSzPts val="800"/>
              <a:buNone/>
            </a:pPr>
            <a:endParaRPr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0"/>
          <p:cNvSpPr txBox="1">
            <a:spLocks noGrp="1"/>
          </p:cNvSpPr>
          <p:nvPr>
            <p:ph type="title"/>
          </p:nvPr>
        </p:nvSpPr>
        <p:spPr>
          <a:xfrm>
            <a:off x="838200" y="1386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PERCEIVED EFFECTIVENESS</a:t>
            </a:r>
            <a:endParaRPr/>
          </a:p>
        </p:txBody>
      </p:sp>
      <p:pic>
        <p:nvPicPr>
          <p:cNvPr id="819" name="Google Shape;819;p40" descr="Icon&#10;&#10;Description automatically generated"/>
          <p:cNvPicPr preferRelativeResize="0"/>
          <p:nvPr/>
        </p:nvPicPr>
        <p:blipFill rotWithShape="1">
          <a:blip r:embed="rId3">
            <a:alphaModFix/>
          </a:blip>
          <a:srcRect/>
          <a:stretch/>
        </p:blipFill>
        <p:spPr>
          <a:xfrm>
            <a:off x="893212" y="648917"/>
            <a:ext cx="457200" cy="457200"/>
          </a:xfrm>
          <a:prstGeom prst="rect">
            <a:avLst/>
          </a:prstGeom>
          <a:noFill/>
          <a:ln>
            <a:noFill/>
          </a:ln>
        </p:spPr>
      </p:pic>
      <p:sp>
        <p:nvSpPr>
          <p:cNvPr id="820" name="Google Shape;820;p40"/>
          <p:cNvSpPr txBox="1"/>
          <p:nvPr/>
        </p:nvSpPr>
        <p:spPr>
          <a:xfrm>
            <a:off x="1350412" y="682546"/>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UK perceived effectiveness is higher for omega-3s and to a lesser extent vitamin D and iron; the biggest gap in the favor of US consumers is for collagen.</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Perceived</a:t>
            </a:r>
            <a:r>
              <a:rPr lang="en-US" sz="1400" b="0" i="0" u="none" strike="noStrike" cap="none" dirty="0">
                <a:solidFill>
                  <a:srgbClr val="000000"/>
                </a:solidFill>
                <a:latin typeface="Arial"/>
                <a:ea typeface="Arial"/>
                <a:cs typeface="Arial"/>
                <a:sym typeface="Arial"/>
              </a:rPr>
              <a:t> effectiveness for all but MCT among UK respondents is over 50%.</a:t>
            </a:r>
            <a:endParaRPr sz="1800"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Both pre- and postbiotics’ effectiveness levels are more than 10% behind those of probiotics.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21" name="Google Shape;821;p40"/>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by ingredient. Question: “What is your opinion of the effectiveness/benefit of each of these functional food ingredients?” Sum of responses marked “I trust that it is effective, and I have experienced its benefits” and “I trust that it is effective, but I haven’t experienced benefits”.</a:t>
            </a:r>
            <a:endParaRPr/>
          </a:p>
        </p:txBody>
      </p:sp>
      <p:graphicFrame>
        <p:nvGraphicFramePr>
          <p:cNvPr id="822" name="Google Shape;822;p40"/>
          <p:cNvGraphicFramePr/>
          <p:nvPr/>
        </p:nvGraphicFramePr>
        <p:xfrm>
          <a:off x="197893" y="1692322"/>
          <a:ext cx="11994107" cy="469483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1"/>
          <p:cNvSpPr txBox="1">
            <a:spLocks noGrp="1"/>
          </p:cNvSpPr>
          <p:nvPr>
            <p:ph type="title"/>
          </p:nvPr>
        </p:nvSpPr>
        <p:spPr>
          <a:xfrm>
            <a:off x="838200" y="1291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IMPORTANT CHARACTERISTICS</a:t>
            </a:r>
            <a:endParaRPr/>
          </a:p>
        </p:txBody>
      </p:sp>
      <p:pic>
        <p:nvPicPr>
          <p:cNvPr id="828" name="Google Shape;828;p41"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829" name="Google Shape;829;p41"/>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top three most important purchase characteristics are quality of product, price and nutritional profile for both US and UK respondents.</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All other categories are under 20% response rate, many near or under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30" name="Google Shape;830;p41"/>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“What characteristics are most important to you when deciding to purchase a functional food or beverage product?”</a:t>
            </a:r>
            <a:endParaRPr/>
          </a:p>
        </p:txBody>
      </p:sp>
      <p:graphicFrame>
        <p:nvGraphicFramePr>
          <p:cNvPr id="831" name="Google Shape;831;p41"/>
          <p:cNvGraphicFramePr/>
          <p:nvPr/>
        </p:nvGraphicFramePr>
        <p:xfrm>
          <a:off x="204716" y="1658203"/>
          <a:ext cx="11987284" cy="47289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42" descr="A picture containing glasses&#10;&#10;Description automatically generated"/>
          <p:cNvPicPr preferRelativeResize="0">
            <a:picLocks noGrp="1"/>
          </p:cNvPicPr>
          <p:nvPr>
            <p:ph type="pic" idx="2"/>
          </p:nvPr>
        </p:nvPicPr>
        <p:blipFill rotWithShape="1">
          <a:blip r:embed="rId3">
            <a:alphaModFix/>
          </a:blip>
          <a:srcRect l="26265" r="26266"/>
          <a:stretch/>
        </p:blipFill>
        <p:spPr>
          <a:xfrm>
            <a:off x="7162800" y="0"/>
            <a:ext cx="5029200" cy="6858000"/>
          </a:xfrm>
          <a:prstGeom prst="rect">
            <a:avLst/>
          </a:prstGeom>
          <a:solidFill>
            <a:srgbClr val="37A4A5"/>
          </a:solidFill>
          <a:ln>
            <a:noFill/>
          </a:ln>
        </p:spPr>
      </p:pic>
      <p:sp>
        <p:nvSpPr>
          <p:cNvPr id="837" name="Google Shape;837;p42"/>
          <p:cNvSpPr txBox="1"/>
          <p:nvPr/>
        </p:nvSpPr>
        <p:spPr>
          <a:xfrm>
            <a:off x="461264" y="2583956"/>
            <a:ext cx="4937001"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3F6D"/>
                </a:solidFill>
                <a:latin typeface="Arial Black"/>
                <a:ea typeface="Arial Black"/>
                <a:cs typeface="Arial Black"/>
                <a:sym typeface="Arial Black"/>
              </a:rPr>
              <a:t>TRANSPARENCY, TRUST &amp; SUSTAINABILITY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3"/>
          <p:cNvSpPr txBox="1">
            <a:spLocks noGrp="1"/>
          </p:cNvSpPr>
          <p:nvPr>
            <p:ph type="title"/>
          </p:nvPr>
        </p:nvSpPr>
        <p:spPr>
          <a:xfrm>
            <a:off x="838200" y="14821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LABEL AND WEBSITE TRANSPARENCY</a:t>
            </a:r>
            <a:endParaRPr/>
          </a:p>
        </p:txBody>
      </p:sp>
      <p:pic>
        <p:nvPicPr>
          <p:cNvPr id="843" name="Google Shape;843;p43"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844" name="Google Shape;844;p43"/>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a:p>
          <a:p>
            <a:pPr marL="285750" marR="0" lvl="0" indent="-285750" algn="l" rtl="0">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More than two thirds of responses (67%) come in for either </a:t>
            </a:r>
            <a:r>
              <a:rPr lang="en-US" sz="1400">
                <a:solidFill>
                  <a:srgbClr val="000000"/>
                </a:solidFill>
                <a:latin typeface="Arial"/>
                <a:ea typeface="Arial"/>
                <a:cs typeface="Arial"/>
                <a:sym typeface="Arial"/>
              </a:rPr>
              <a:t>transparency greatly</a:t>
            </a:r>
            <a:r>
              <a:rPr lang="en-US" sz="1400" b="0" i="0" u="none" strike="noStrike" cap="none">
                <a:solidFill>
                  <a:srgbClr val="000000"/>
                </a:solidFill>
                <a:latin typeface="Arial"/>
                <a:ea typeface="Arial"/>
                <a:cs typeface="Arial"/>
                <a:sym typeface="Arial"/>
              </a:rPr>
              <a:t> or somewhat increasing someone's purchase chance</a:t>
            </a:r>
            <a:r>
              <a:rPr lang="en-US" sz="1400">
                <a:solidFill>
                  <a:srgbClr val="000000"/>
                </a:solidFill>
                <a:latin typeface="Arial"/>
                <a:ea typeface="Arial"/>
                <a:cs typeface="Arial"/>
                <a:sym typeface="Arial"/>
              </a:rPr>
              <a:t>, the former driven by US consumers at 32%.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45" name="Google Shape;845;p43"/>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“How likely are you to purchase functional foods and beverages from a manufacturer that provides transparency information on its label or website?”</a:t>
            </a:r>
            <a:endParaRPr/>
          </a:p>
        </p:txBody>
      </p:sp>
      <p:graphicFrame>
        <p:nvGraphicFramePr>
          <p:cNvPr id="846" name="Google Shape;846;p43"/>
          <p:cNvGraphicFramePr/>
          <p:nvPr/>
        </p:nvGraphicFramePr>
        <p:xfrm>
          <a:off x="198783" y="1470992"/>
          <a:ext cx="11993217" cy="49218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4"/>
          <p:cNvSpPr txBox="1">
            <a:spLocks noGrp="1"/>
          </p:cNvSpPr>
          <p:nvPr>
            <p:ph type="title"/>
          </p:nvPr>
        </p:nvSpPr>
        <p:spPr>
          <a:xfrm>
            <a:off x="838200" y="14818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TRANSPARENCY</a:t>
            </a:r>
            <a:endParaRPr/>
          </a:p>
        </p:txBody>
      </p:sp>
      <p:pic>
        <p:nvPicPr>
          <p:cNvPr id="852" name="Google Shape;852;p44"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853" name="Google Shape;853;p44"/>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 quality seal on the label is the number one </a:t>
            </a:r>
            <a:r>
              <a:rPr lang="en-US" sz="1400">
                <a:solidFill>
                  <a:srgbClr val="000000"/>
                </a:solidFill>
                <a:latin typeface="Arial"/>
                <a:ea typeface="Arial"/>
                <a:cs typeface="Arial"/>
                <a:sym typeface="Arial"/>
              </a:rPr>
              <a:t>response </a:t>
            </a:r>
            <a:r>
              <a:rPr lang="en-US" sz="1400" b="0" i="0" u="none" strike="noStrike" cap="none">
                <a:solidFill>
                  <a:srgbClr val="000000"/>
                </a:solidFill>
                <a:latin typeface="Arial"/>
                <a:ea typeface="Arial"/>
                <a:cs typeface="Arial"/>
                <a:sym typeface="Arial"/>
              </a:rPr>
              <a:t>for both the US and UK, </a:t>
            </a:r>
            <a:r>
              <a:rPr lang="en-US" sz="1400">
                <a:solidFill>
                  <a:srgbClr val="000000"/>
                </a:solidFill>
                <a:latin typeface="Arial"/>
                <a:ea typeface="Arial"/>
                <a:cs typeface="Arial"/>
                <a:sym typeface="Arial"/>
              </a:rPr>
              <a:t>with each</a:t>
            </a:r>
            <a:r>
              <a:rPr lang="en-US" sz="1400" b="0" i="0" u="none" strike="noStrike" cap="none">
                <a:solidFill>
                  <a:srgbClr val="000000"/>
                </a:solidFill>
                <a:latin typeface="Arial"/>
                <a:ea typeface="Arial"/>
                <a:cs typeface="Arial"/>
                <a:sym typeface="Arial"/>
              </a:rPr>
              <a:t> at an even 50%.</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 UK over-indexes for country of origin as well as QR code.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Both none and I do not believe any brands operate transparently are sitting well below 10% for both respondent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54" name="Google Shape;854;p44"/>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“Which of the following are the strongest signals that a food/beverage brand is operating transparently?”</a:t>
            </a:r>
            <a:endParaRPr/>
          </a:p>
        </p:txBody>
      </p:sp>
      <p:graphicFrame>
        <p:nvGraphicFramePr>
          <p:cNvPr id="855" name="Google Shape;855;p44"/>
          <p:cNvGraphicFramePr/>
          <p:nvPr/>
        </p:nvGraphicFramePr>
        <p:xfrm>
          <a:off x="190831" y="1630017"/>
          <a:ext cx="12001169" cy="475488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5"/>
          <p:cNvSpPr txBox="1">
            <a:spLocks noGrp="1"/>
          </p:cNvSpPr>
          <p:nvPr>
            <p:ph type="title"/>
          </p:nvPr>
        </p:nvSpPr>
        <p:spPr>
          <a:xfrm>
            <a:off x="838200" y="106937"/>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TRUST</a:t>
            </a:r>
            <a:endParaRPr/>
          </a:p>
        </p:txBody>
      </p:sp>
      <p:pic>
        <p:nvPicPr>
          <p:cNvPr id="861" name="Google Shape;861;p45" descr="Icon&#10;&#10;Description automatically generated"/>
          <p:cNvPicPr preferRelativeResize="0"/>
          <p:nvPr/>
        </p:nvPicPr>
        <p:blipFill rotWithShape="1">
          <a:blip r:embed="rId3">
            <a:alphaModFix/>
          </a:blip>
          <a:srcRect/>
          <a:stretch/>
        </p:blipFill>
        <p:spPr>
          <a:xfrm>
            <a:off x="893212" y="530050"/>
            <a:ext cx="457200" cy="457200"/>
          </a:xfrm>
          <a:prstGeom prst="rect">
            <a:avLst/>
          </a:prstGeom>
          <a:noFill/>
          <a:ln>
            <a:noFill/>
          </a:ln>
        </p:spPr>
      </p:pic>
      <p:sp>
        <p:nvSpPr>
          <p:cNvPr id="862" name="Google Shape;862;p45"/>
          <p:cNvSpPr txBox="1"/>
          <p:nvPr/>
        </p:nvSpPr>
        <p:spPr>
          <a:xfrm>
            <a:off x="1350412" y="563679"/>
            <a:ext cx="10713769"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rgbClr val="000000"/>
                </a:solidFill>
                <a:latin typeface="Arial"/>
                <a:ea typeface="Arial"/>
                <a:cs typeface="Arial"/>
                <a:sym typeface="Arial"/>
              </a:rPr>
              <a:t>Key Insights:</a:t>
            </a:r>
            <a:endParaRPr sz="180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There was not much consensus on what people think of as the most important characteristic for building trust, as seen by most characteristics hovering around the 30 to 40% range. Perhaps signaling a need for brands to have more than one of these characteristics.</a:t>
            </a:r>
            <a:endParaRPr sz="14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There are stark differences between the US and UK, for instance, transparency in supply chain was at the top in the UK, but lowest rank 1 in the US.</a:t>
            </a:r>
            <a:endParaRPr sz="1400" b="0" i="0" u="none" strike="noStrike" cap="none">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Quality certifications and seals was second in the UK, but barely fifth in the US and only if you are looking at rank 1.</a:t>
            </a:r>
            <a:endParaRPr sz="1400">
              <a:solidFill>
                <a:srgbClr val="000000"/>
              </a:solidFill>
              <a:latin typeface="Montserrat"/>
              <a:ea typeface="Montserrat"/>
              <a:cs typeface="Montserrat"/>
              <a:sym typeface="Montserrat"/>
            </a:endParaRPr>
          </a:p>
        </p:txBody>
      </p:sp>
      <p:sp>
        <p:nvSpPr>
          <p:cNvPr id="863" name="Google Shape;863;p45"/>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Question: “What characteristics most encourage you to trust a food/beverage brand?”</a:t>
            </a:r>
            <a:endParaRPr/>
          </a:p>
        </p:txBody>
      </p:sp>
      <p:graphicFrame>
        <p:nvGraphicFramePr>
          <p:cNvPr id="864" name="Google Shape;864;p45"/>
          <p:cNvGraphicFramePr/>
          <p:nvPr/>
        </p:nvGraphicFramePr>
        <p:xfrm>
          <a:off x="609600" y="2709872"/>
          <a:ext cx="5486425" cy="3657750"/>
        </p:xfrm>
        <a:graphic>
          <a:graphicData uri="http://schemas.openxmlformats.org/drawingml/2006/table">
            <a:tbl>
              <a:tblPr firstRow="1" bandRow="1">
                <a:noFill/>
                <a:tableStyleId>{7E63D436-0EEE-4684-B2E5-29577F5A97F3}</a:tableStyleId>
              </a:tblPr>
              <a:tblGrid>
                <a:gridCol w="3420925">
                  <a:extLst>
                    <a:ext uri="{9D8B030D-6E8A-4147-A177-3AD203B41FA5}">
                      <a16:colId xmlns:a16="http://schemas.microsoft.com/office/drawing/2014/main" val="20000"/>
                    </a:ext>
                  </a:extLst>
                </a:gridCol>
                <a:gridCol w="688500">
                  <a:extLst>
                    <a:ext uri="{9D8B030D-6E8A-4147-A177-3AD203B41FA5}">
                      <a16:colId xmlns:a16="http://schemas.microsoft.com/office/drawing/2014/main" val="20001"/>
                    </a:ext>
                  </a:extLst>
                </a:gridCol>
                <a:gridCol w="688500">
                  <a:extLst>
                    <a:ext uri="{9D8B030D-6E8A-4147-A177-3AD203B41FA5}">
                      <a16:colId xmlns:a16="http://schemas.microsoft.com/office/drawing/2014/main" val="20002"/>
                    </a:ext>
                  </a:extLst>
                </a:gridCol>
                <a:gridCol w="688500">
                  <a:extLst>
                    <a:ext uri="{9D8B030D-6E8A-4147-A177-3AD203B41FA5}">
                      <a16:colId xmlns:a16="http://schemas.microsoft.com/office/drawing/2014/main" val="20003"/>
                    </a:ext>
                  </a:extLst>
                </a:gridCol>
              </a:tblGrid>
              <a:tr h="243850">
                <a:tc>
                  <a:txBody>
                    <a:bodyPr/>
                    <a:lstStyle/>
                    <a:p>
                      <a:pPr marL="0" marR="0" lvl="0" indent="0" algn="ctr" rtl="0">
                        <a:spcBef>
                          <a:spcPts val="0"/>
                        </a:spcBef>
                        <a:spcAft>
                          <a:spcPts val="0"/>
                        </a:spcAft>
                        <a:buNone/>
                      </a:pP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1</a:t>
                      </a:r>
                      <a:endParaRPr sz="12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2</a:t>
                      </a:r>
                      <a:endParaRPr sz="1200" b="1"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3</a:t>
                      </a:r>
                      <a:endParaRPr sz="1200" b="1"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0"/>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Consistent product quality</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41%</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1"/>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Nutritional profile</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26%</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2"/>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Authentic brand story</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3"/>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Long-term use of the brand</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39%</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24%</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4"/>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Quality certification/seal on label/website </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5"/>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Social media influencers </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6"/>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Brand values align with my own</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7"/>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Friend/family recommends the brand</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39%</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8"/>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Values based certification/seal on label/website </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09"/>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Health care professional recommends the brand</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0"/>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Informative website</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38%</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1"/>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Other experts recommend the brand</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2"/>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Supports charities/causes</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28%</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1" u="none" strike="noStrike" cap="none">
                          <a:solidFill>
                            <a:srgbClr val="000000"/>
                          </a:solidFill>
                          <a:latin typeface="Arial"/>
                          <a:ea typeface="Arial"/>
                          <a:cs typeface="Arial"/>
                          <a:sym typeface="Arial"/>
                        </a:rPr>
                        <a:t>41%</a:t>
                      </a:r>
                      <a:endParaRPr sz="1200" b="1"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3"/>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Transparency in supply chain</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27%</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38%</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ctr"/>
                </a:tc>
                <a:extLst>
                  <a:ext uri="{0D108BD9-81ED-4DB2-BD59-A6C34878D82A}">
                    <a16:rowId xmlns:a16="http://schemas.microsoft.com/office/drawing/2014/main" val="10014"/>
                  </a:ext>
                </a:extLst>
              </a:tr>
            </a:tbl>
          </a:graphicData>
        </a:graphic>
      </p:graphicFrame>
      <p:graphicFrame>
        <p:nvGraphicFramePr>
          <p:cNvPr id="865" name="Google Shape;865;p45"/>
          <p:cNvGraphicFramePr/>
          <p:nvPr/>
        </p:nvGraphicFramePr>
        <p:xfrm>
          <a:off x="6336890" y="2709871"/>
          <a:ext cx="5486425" cy="3657750"/>
        </p:xfrm>
        <a:graphic>
          <a:graphicData uri="http://schemas.openxmlformats.org/drawingml/2006/table">
            <a:tbl>
              <a:tblPr firstRow="1" bandRow="1">
                <a:noFill/>
                <a:tableStyleId>{7E63D436-0EEE-4684-B2E5-29577F5A97F3}</a:tableStyleId>
              </a:tblPr>
              <a:tblGrid>
                <a:gridCol w="3420925">
                  <a:extLst>
                    <a:ext uri="{9D8B030D-6E8A-4147-A177-3AD203B41FA5}">
                      <a16:colId xmlns:a16="http://schemas.microsoft.com/office/drawing/2014/main" val="20000"/>
                    </a:ext>
                  </a:extLst>
                </a:gridCol>
                <a:gridCol w="688500">
                  <a:extLst>
                    <a:ext uri="{9D8B030D-6E8A-4147-A177-3AD203B41FA5}">
                      <a16:colId xmlns:a16="http://schemas.microsoft.com/office/drawing/2014/main" val="20001"/>
                    </a:ext>
                  </a:extLst>
                </a:gridCol>
                <a:gridCol w="688500">
                  <a:extLst>
                    <a:ext uri="{9D8B030D-6E8A-4147-A177-3AD203B41FA5}">
                      <a16:colId xmlns:a16="http://schemas.microsoft.com/office/drawing/2014/main" val="20002"/>
                    </a:ext>
                  </a:extLst>
                </a:gridCol>
                <a:gridCol w="688500">
                  <a:extLst>
                    <a:ext uri="{9D8B030D-6E8A-4147-A177-3AD203B41FA5}">
                      <a16:colId xmlns:a16="http://schemas.microsoft.com/office/drawing/2014/main" val="20003"/>
                    </a:ext>
                  </a:extLst>
                </a:gridCol>
              </a:tblGrid>
              <a:tr h="243850">
                <a:tc>
                  <a:txBody>
                    <a:bodyPr/>
                    <a:lstStyle/>
                    <a:p>
                      <a:pPr marL="0" marR="0" lvl="0" indent="0" algn="ctr" rtl="0">
                        <a:spcBef>
                          <a:spcPts val="0"/>
                        </a:spcBef>
                        <a:spcAft>
                          <a:spcPts val="0"/>
                        </a:spcAft>
                        <a:buNone/>
                      </a:pP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1</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2</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Rank 3</a:t>
                      </a:r>
                      <a:endParaRPr sz="1200" b="1"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0"/>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Transparency in supply chain</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1"/>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Quality certification/seal on label/website </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2"/>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Health care professional recommends the brand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38%</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26%</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3"/>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Long-term use of the brand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4"/>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Brand values align with my own</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5"/>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Consistent product quality</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28%</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6"/>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Social media influencers </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7"/>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Nutritional profile</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8"/>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Informative website</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09"/>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Authentic brand story</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26%</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10"/>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Friend/family recommends the brand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11"/>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Values based certification/seal on label/website </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28%</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36%</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12"/>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Supports charities/causes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21%</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34%</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1" u="none" strike="noStrike" cap="none">
                          <a:solidFill>
                            <a:srgbClr val="000000"/>
                          </a:solidFill>
                          <a:latin typeface="Arial"/>
                          <a:ea typeface="Arial"/>
                          <a:cs typeface="Arial"/>
                          <a:sym typeface="Arial"/>
                        </a:rPr>
                        <a:t>45%</a:t>
                      </a:r>
                      <a:endParaRPr sz="1200" b="1"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13"/>
                  </a:ext>
                </a:extLst>
              </a:tr>
              <a:tr h="243850">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Other experts recommend the brand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21%</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1" u="none" strike="noStrike" cap="none">
                          <a:solidFill>
                            <a:srgbClr val="000000"/>
                          </a:solidFill>
                          <a:latin typeface="Arial"/>
                          <a:ea typeface="Arial"/>
                          <a:cs typeface="Arial"/>
                          <a:sym typeface="Arial"/>
                        </a:rPr>
                        <a:t>42%</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n-US" sz="1200" b="0" u="none" strike="noStrike" cap="none">
                          <a:solidFill>
                            <a:srgbClr val="000000"/>
                          </a:solidFill>
                          <a:latin typeface="Arial"/>
                          <a:ea typeface="Arial"/>
                          <a:cs typeface="Arial"/>
                          <a:sym typeface="Arial"/>
                        </a:rPr>
                        <a:t>38%</a:t>
                      </a:r>
                      <a:endParaRPr sz="1200" b="0" i="0" u="none" strike="noStrike" cap="none">
                        <a:solidFill>
                          <a:srgbClr val="000000"/>
                        </a:solidFill>
                        <a:latin typeface="Arial"/>
                        <a:ea typeface="Arial"/>
                        <a:cs typeface="Arial"/>
                        <a:sym typeface="Arial"/>
                      </a:endParaRPr>
                    </a:p>
                  </a:txBody>
                  <a:tcPr marL="9525" marR="9525" marT="9525" marB="0" anchor="b"/>
                </a:tc>
                <a:extLst>
                  <a:ext uri="{0D108BD9-81ED-4DB2-BD59-A6C34878D82A}">
                    <a16:rowId xmlns:a16="http://schemas.microsoft.com/office/drawing/2014/main" val="10014"/>
                  </a:ext>
                </a:extLst>
              </a:tr>
            </a:tbl>
          </a:graphicData>
        </a:graphic>
      </p:graphicFrame>
      <p:sp>
        <p:nvSpPr>
          <p:cNvPr id="866" name="Google Shape;866;p45"/>
          <p:cNvSpPr txBox="1"/>
          <p:nvPr/>
        </p:nvSpPr>
        <p:spPr>
          <a:xfrm>
            <a:off x="2066925" y="2316786"/>
            <a:ext cx="257175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US Respondents</a:t>
            </a:r>
            <a:endParaRPr/>
          </a:p>
        </p:txBody>
      </p:sp>
      <p:sp>
        <p:nvSpPr>
          <p:cNvPr id="867" name="Google Shape;867;p45"/>
          <p:cNvSpPr txBox="1"/>
          <p:nvPr/>
        </p:nvSpPr>
        <p:spPr>
          <a:xfrm>
            <a:off x="7794215" y="2316786"/>
            <a:ext cx="257175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UK Respondents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46"/>
          <p:cNvSpPr txBox="1">
            <a:spLocks noGrp="1"/>
          </p:cNvSpPr>
          <p:nvPr>
            <p:ph type="title"/>
          </p:nvPr>
        </p:nvSpPr>
        <p:spPr>
          <a:xfrm>
            <a:off x="838200" y="119662"/>
            <a:ext cx="10515600" cy="45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IMPACT OF SUSTAINABILITY</a:t>
            </a:r>
            <a:endParaRPr/>
          </a:p>
        </p:txBody>
      </p:sp>
      <p:pic>
        <p:nvPicPr>
          <p:cNvPr id="873" name="Google Shape;873;p46" descr="Icon&#10;&#10;Description automatically generated"/>
          <p:cNvPicPr preferRelativeResize="0"/>
          <p:nvPr/>
        </p:nvPicPr>
        <p:blipFill rotWithShape="1">
          <a:blip r:embed="rId3">
            <a:alphaModFix/>
          </a:blip>
          <a:srcRect/>
          <a:stretch/>
        </p:blipFill>
        <p:spPr>
          <a:xfrm>
            <a:off x="893212" y="623865"/>
            <a:ext cx="457200" cy="457200"/>
          </a:xfrm>
          <a:prstGeom prst="rect">
            <a:avLst/>
          </a:prstGeom>
          <a:noFill/>
          <a:ln>
            <a:noFill/>
          </a:ln>
        </p:spPr>
      </p:pic>
      <p:sp>
        <p:nvSpPr>
          <p:cNvPr id="874" name="Google Shape;874;p46"/>
          <p:cNvSpPr txBox="1"/>
          <p:nvPr/>
        </p:nvSpPr>
        <p:spPr>
          <a:xfrm>
            <a:off x="1350412" y="657494"/>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Sustainability is more important to US consumers than those in the UK (15% always influences).</a:t>
            </a:r>
            <a:endParaRPr dirty="0"/>
          </a:p>
          <a:p>
            <a:pPr marL="285750" marR="0" lvl="0" indent="-285750" algn="l" rtl="0">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The</a:t>
            </a:r>
            <a:r>
              <a:rPr lang="en-US" sz="1400" b="0" i="0" u="none" strike="noStrike" cap="none" dirty="0">
                <a:solidFill>
                  <a:srgbClr val="000000"/>
                </a:solidFill>
                <a:latin typeface="Arial"/>
                <a:ea typeface="Arial"/>
                <a:cs typeface="Arial"/>
                <a:sym typeface="Arial"/>
              </a:rPr>
              <a:t> highest response rates come from the sometimes response.</a:t>
            </a:r>
            <a:endParaRPr sz="1800"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dirty="0">
                <a:solidFill>
                  <a:srgbClr val="000000"/>
                </a:solidFill>
                <a:latin typeface="Arial"/>
                <a:ea typeface="Arial"/>
                <a:cs typeface="Arial"/>
                <a:sym typeface="Arial"/>
              </a:rPr>
              <a:t>US respondents marked that they were not aware of sustainability issues at the same rate UK respondents marked that those issues always influence their purchase decisions (10%).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75" name="Google Shape;875;p46"/>
          <p:cNvSpPr txBox="1"/>
          <p:nvPr/>
        </p:nvSpPr>
        <p:spPr>
          <a:xfrm>
            <a:off x="0" y="6457890"/>
            <a:ext cx="93591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 UK n=1005, All Respondents n=2007. Question: “Does the sustainability/environmental impact of the nutritional ingredients in your food influence your purchase decisions?”</a:t>
            </a:r>
            <a:endParaRPr/>
          </a:p>
        </p:txBody>
      </p:sp>
      <p:graphicFrame>
        <p:nvGraphicFramePr>
          <p:cNvPr id="876" name="Google Shape;876;p46"/>
          <p:cNvGraphicFramePr/>
          <p:nvPr/>
        </p:nvGraphicFramePr>
        <p:xfrm>
          <a:off x="198783" y="1661823"/>
          <a:ext cx="11993217" cy="4738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
          <p:cNvSpPr/>
          <p:nvPr/>
        </p:nvSpPr>
        <p:spPr>
          <a:xfrm>
            <a:off x="884451" y="89320"/>
            <a:ext cx="4324157" cy="5964239"/>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76" name="Google Shape;376;p5"/>
          <p:cNvSpPr txBox="1"/>
          <p:nvPr/>
        </p:nvSpPr>
        <p:spPr>
          <a:xfrm>
            <a:off x="5871411" y="2748273"/>
            <a:ext cx="47287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Black"/>
              <a:buNone/>
            </a:pPr>
            <a:r>
              <a:rPr lang="en-US" sz="3600" b="1" i="0" u="none" strike="noStrike" cap="none">
                <a:solidFill>
                  <a:srgbClr val="000000"/>
                </a:solidFill>
                <a:latin typeface="Arial Black"/>
                <a:ea typeface="Arial Black"/>
                <a:cs typeface="Arial Black"/>
                <a:sym typeface="Arial Black"/>
              </a:rPr>
              <a:t>DEMOGRAPHICS</a:t>
            </a:r>
            <a:endParaRPr/>
          </a:p>
        </p:txBody>
      </p:sp>
      <p:pic>
        <p:nvPicPr>
          <p:cNvPr id="377" name="Google Shape;377;p5" descr="A hand holding a handful of pills&#10;&#10;Description automatically generated"/>
          <p:cNvPicPr preferRelativeResize="0">
            <a:picLocks noGrp="1"/>
          </p:cNvPicPr>
          <p:nvPr>
            <p:ph type="pic" idx="2"/>
          </p:nvPr>
        </p:nvPicPr>
        <p:blipFill rotWithShape="1">
          <a:blip r:embed="rId3">
            <a:alphaModFix/>
          </a:blip>
          <a:srcRect l="25952" r="25952"/>
          <a:stretch/>
        </p:blipFill>
        <p:spPr>
          <a:xfrm>
            <a:off x="717550" y="9525"/>
            <a:ext cx="4233863" cy="5865813"/>
          </a:xfrm>
          <a:prstGeom prst="rect">
            <a:avLst/>
          </a:prstGeom>
          <a:solidFill>
            <a:schemeClr val="lt1"/>
          </a:solidFill>
          <a:ln>
            <a:noFill/>
          </a:ln>
        </p:spPr>
      </p:pic>
      <p:sp>
        <p:nvSpPr>
          <p:cNvPr id="378" name="Google Shape;378;p5"/>
          <p:cNvSpPr txBox="1"/>
          <p:nvPr/>
        </p:nvSpPr>
        <p:spPr>
          <a:xfrm>
            <a:off x="5871411" y="3296653"/>
            <a:ext cx="53259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Age, gender and income for all respondents and by individual countries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 OVERVIEW</a:t>
            </a:r>
            <a:endParaRPr/>
          </a:p>
        </p:txBody>
      </p:sp>
      <p:graphicFrame>
        <p:nvGraphicFramePr>
          <p:cNvPr id="384" name="Google Shape;384;p6"/>
          <p:cNvGraphicFramePr/>
          <p:nvPr/>
        </p:nvGraphicFramePr>
        <p:xfrm>
          <a:off x="323566" y="2600720"/>
          <a:ext cx="5867400" cy="3149610"/>
        </p:xfrm>
        <a:graphic>
          <a:graphicData uri="http://schemas.openxmlformats.org/drawingml/2006/table">
            <a:tbl>
              <a:tblPr bandRow="1">
                <a:noFill/>
                <a:tableStyleId>{7E63D436-0EEE-4684-B2E5-29577F5A97F3}</a:tableStyleId>
              </a:tblPr>
              <a:tblGrid>
                <a:gridCol w="1828800">
                  <a:extLst>
                    <a:ext uri="{9D8B030D-6E8A-4147-A177-3AD203B41FA5}">
                      <a16:colId xmlns:a16="http://schemas.microsoft.com/office/drawing/2014/main" val="20000"/>
                    </a:ext>
                  </a:extLst>
                </a:gridCol>
                <a:gridCol w="673100">
                  <a:extLst>
                    <a:ext uri="{9D8B030D-6E8A-4147-A177-3AD203B41FA5}">
                      <a16:colId xmlns:a16="http://schemas.microsoft.com/office/drawing/2014/main" val="20001"/>
                    </a:ext>
                  </a:extLst>
                </a:gridCol>
                <a:gridCol w="673100">
                  <a:extLst>
                    <a:ext uri="{9D8B030D-6E8A-4147-A177-3AD203B41FA5}">
                      <a16:colId xmlns:a16="http://schemas.microsoft.com/office/drawing/2014/main" val="20002"/>
                    </a:ext>
                  </a:extLst>
                </a:gridCol>
                <a:gridCol w="6731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gridCol w="673100">
                  <a:extLst>
                    <a:ext uri="{9D8B030D-6E8A-4147-A177-3AD203B41FA5}">
                      <a16:colId xmlns:a16="http://schemas.microsoft.com/office/drawing/2014/main" val="20005"/>
                    </a:ext>
                  </a:extLst>
                </a:gridCol>
                <a:gridCol w="673100">
                  <a:extLst>
                    <a:ext uri="{9D8B030D-6E8A-4147-A177-3AD203B41FA5}">
                      <a16:colId xmlns:a16="http://schemas.microsoft.com/office/drawing/2014/main" val="20006"/>
                    </a:ext>
                  </a:extLst>
                </a:gridCol>
              </a:tblGrid>
              <a:tr h="203200">
                <a:tc>
                  <a:txBody>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a:txBody>
                  <a:tcPr marL="9525" marR="9525" marT="9525" marB="0" anchor="b">
                    <a:lnR w="12700" cap="flat" cmpd="sng">
                      <a:solidFill>
                        <a:schemeClr val="dk1"/>
                      </a:solidFill>
                      <a:prstDash val="solid"/>
                      <a:round/>
                      <a:headEnd type="none" w="sm" len="sm"/>
                      <a:tailEnd type="none" w="sm" len="sm"/>
                    </a:lnR>
                  </a:tcPr>
                </a:tc>
                <a:tc gridSpan="2">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All Respondents</a:t>
                      </a:r>
                      <a:endParaRPr sz="1200" b="1"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tc gridSpan="2">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US</a:t>
                      </a:r>
                      <a:endParaRPr sz="1200" b="1"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tc gridSpan="2">
                  <a:txBody>
                    <a:bodyPr/>
                    <a:lstStyle/>
                    <a:p>
                      <a:pPr marL="0" marR="0" lvl="0" indent="0" algn="ctr" rtl="0">
                        <a:spcBef>
                          <a:spcPts val="0"/>
                        </a:spcBef>
                        <a:spcAft>
                          <a:spcPts val="0"/>
                        </a:spcAft>
                        <a:buNone/>
                      </a:pPr>
                      <a:r>
                        <a:rPr lang="en-US" sz="1200" b="1" u="none" strike="noStrike" cap="none">
                          <a:latin typeface="Arial"/>
                          <a:ea typeface="Arial"/>
                          <a:cs typeface="Arial"/>
                          <a:sym typeface="Arial"/>
                        </a:rPr>
                        <a:t>UK</a:t>
                      </a:r>
                      <a:endParaRPr sz="1200" b="1"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0"/>
                  </a:ext>
                </a:extLst>
              </a:tr>
              <a:tr h="203200">
                <a:tc>
                  <a:txBody>
                    <a:bodyPr/>
                    <a:lstStyle/>
                    <a:p>
                      <a:pPr marL="0" marR="0" lvl="0" indent="0" algn="l" rtl="0">
                        <a:spcBef>
                          <a:spcPts val="0"/>
                        </a:spcBef>
                        <a:spcAft>
                          <a:spcPts val="0"/>
                        </a:spcAft>
                        <a:buNone/>
                      </a:pPr>
                      <a:endParaRPr sz="1200" b="0" i="0" u="none" strike="noStrike" cap="none">
                        <a:solidFill>
                          <a:srgbClr val="000000"/>
                        </a:solidFill>
                        <a:latin typeface="Arial"/>
                        <a:ea typeface="Arial"/>
                        <a:cs typeface="Arial"/>
                        <a:sym typeface="Arial"/>
                      </a:endParaRPr>
                    </a:p>
                  </a:txBody>
                  <a:tcPr marL="9525" marR="9525" marT="9525" marB="0" anchor="b">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gridSpan="2">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n=2007</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n=1002</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n=1005</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Female</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n=1,016</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51%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n=486</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49%</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n=530</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53%</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Male</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n=987</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49%</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n=513</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51%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n=474</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47%</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extLst>
                  <a:ext uri="{0D108BD9-81ED-4DB2-BD59-A6C34878D82A}">
                    <a16:rowId xmlns:a16="http://schemas.microsoft.com/office/drawing/2014/main" val="10003"/>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Non-binary/prefer </a:t>
                      </a:r>
                      <a:endParaRPr/>
                    </a:p>
                    <a:p>
                      <a:pPr marL="0" marR="0" lvl="0" indent="0" algn="r" rtl="0">
                        <a:spcBef>
                          <a:spcPts val="0"/>
                        </a:spcBef>
                        <a:spcAft>
                          <a:spcPts val="0"/>
                        </a:spcAft>
                        <a:buNone/>
                      </a:pPr>
                      <a:r>
                        <a:rPr lang="en-US" sz="1200" u="none" strike="noStrike" cap="none">
                          <a:latin typeface="Arial"/>
                          <a:ea typeface="Arial"/>
                          <a:cs typeface="Arial"/>
                          <a:sym typeface="Arial"/>
                        </a:rPr>
                        <a:t>to self-describe</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n=4</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&lt;1%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n=3</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&lt;1%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n=1</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&lt;1%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18-34</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n=629</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31%</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n=325</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32%</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n=304</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30%</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35-54</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n=809</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n=403</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n=406</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40%</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extLst>
                  <a:ext uri="{0D108BD9-81ED-4DB2-BD59-A6C34878D82A}">
                    <a16:rowId xmlns:a16="http://schemas.microsoft.com/office/drawing/2014/main" val="10006"/>
                  </a:ext>
                </a:extLst>
              </a:tr>
              <a:tr h="457200">
                <a:tc>
                  <a:txBody>
                    <a:bodyPr/>
                    <a:lstStyle/>
                    <a:p>
                      <a:pPr marL="0" marR="0" lvl="0" indent="0" algn="r" rtl="0">
                        <a:spcBef>
                          <a:spcPts val="0"/>
                        </a:spcBef>
                        <a:spcAft>
                          <a:spcPts val="0"/>
                        </a:spcAft>
                        <a:buNone/>
                      </a:pPr>
                      <a:r>
                        <a:rPr lang="en-US" sz="1200" u="none" strike="noStrike" cap="none">
                          <a:latin typeface="Arial"/>
                          <a:ea typeface="Arial"/>
                          <a:cs typeface="Arial"/>
                          <a:sym typeface="Arial"/>
                        </a:rPr>
                        <a:t>55+</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n=569</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28%</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n=274</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27%</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n=295</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latin typeface="Arial"/>
                          <a:ea typeface="Arial"/>
                          <a:cs typeface="Arial"/>
                          <a:sym typeface="Arial"/>
                        </a:rPr>
                        <a:t>29%</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385" name="Google Shape;385;p6"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386" name="Google Shape;386;p6"/>
          <p:cNvSpPr txBox="1"/>
          <p:nvPr/>
        </p:nvSpPr>
        <p:spPr>
          <a:xfrm>
            <a:off x="1350412" y="755458"/>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We have an even split between US and UK respondents, as well as close to even for female and male.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Respondent numbers are higher for the 35-54 age group.</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Relatively even split with income levels mostly between [$/£]45,000 and [$/£]150,000.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387" name="Google Shape;387;p6"/>
          <p:cNvGraphicFramePr/>
          <p:nvPr/>
        </p:nvGraphicFramePr>
        <p:xfrm>
          <a:off x="7265918" y="2392940"/>
          <a:ext cx="3815304" cy="3565161"/>
        </p:xfrm>
        <a:graphic>
          <a:graphicData uri="http://schemas.openxmlformats.org/drawingml/2006/chart">
            <c:chart xmlns:c="http://schemas.openxmlformats.org/drawingml/2006/chart" xmlns:r="http://schemas.openxmlformats.org/officeDocument/2006/relationships" r:id="rId4"/>
          </a:graphicData>
        </a:graphic>
      </p:graphicFrame>
      <p:sp>
        <p:nvSpPr>
          <p:cNvPr id="388" name="Google Shape;388;p6"/>
          <p:cNvSpPr txBox="1"/>
          <p:nvPr/>
        </p:nvSpPr>
        <p:spPr>
          <a:xfrm>
            <a:off x="8267452" y="2001254"/>
            <a:ext cx="205789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Black"/>
                <a:ea typeface="Arial Black"/>
                <a:cs typeface="Arial Black"/>
                <a:sym typeface="Arial Black"/>
              </a:rPr>
              <a:t>INCOME</a:t>
            </a:r>
            <a:endParaRPr/>
          </a:p>
        </p:txBody>
      </p:sp>
      <p:sp>
        <p:nvSpPr>
          <p:cNvPr id="389" name="Google Shape;389;p6"/>
          <p:cNvSpPr txBox="1"/>
          <p:nvPr/>
        </p:nvSpPr>
        <p:spPr>
          <a:xfrm>
            <a:off x="0" y="6611779"/>
            <a:ext cx="49773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n=2007 for income.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7"/>
          <p:cNvSpPr txBox="1"/>
          <p:nvPr/>
        </p:nvSpPr>
        <p:spPr>
          <a:xfrm>
            <a:off x="0" y="6611779"/>
            <a:ext cx="49773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Respondents=2007</a:t>
            </a:r>
            <a:endParaRPr/>
          </a:p>
        </p:txBody>
      </p:sp>
      <p:sp>
        <p:nvSpPr>
          <p:cNvPr id="395" name="Google Shape;395;p7"/>
          <p:cNvSpPr txBox="1"/>
          <p:nvPr/>
        </p:nvSpPr>
        <p:spPr>
          <a:xfrm>
            <a:off x="406688" y="278298"/>
            <a:ext cx="11031728" cy="592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Black"/>
              <a:buNone/>
            </a:pPr>
            <a:endParaRPr sz="2800" b="1" i="0" u="none" strike="noStrike" cap="none">
              <a:solidFill>
                <a:srgbClr val="000000"/>
              </a:solidFill>
              <a:latin typeface="Arial Black"/>
              <a:ea typeface="Arial Black"/>
              <a:cs typeface="Arial Black"/>
              <a:sym typeface="Arial Black"/>
            </a:endParaRPr>
          </a:p>
        </p:txBody>
      </p:sp>
      <p:sp>
        <p:nvSpPr>
          <p:cNvPr id="396" name="Google Shape;396;p7"/>
          <p:cNvSpPr txBox="1"/>
          <p:nvPr/>
        </p:nvSpPr>
        <p:spPr>
          <a:xfrm>
            <a:off x="2773529" y="3087384"/>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49%</a:t>
            </a:r>
            <a:endParaRPr/>
          </a:p>
        </p:txBody>
      </p:sp>
      <p:sp>
        <p:nvSpPr>
          <p:cNvPr id="397" name="Google Shape;397;p7"/>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51%</a:t>
            </a:r>
            <a:endParaRPr/>
          </a:p>
        </p:txBody>
      </p:sp>
      <p:graphicFrame>
        <p:nvGraphicFramePr>
          <p:cNvPr id="398" name="Google Shape;398;p7"/>
          <p:cNvGraphicFramePr/>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399" name="Google Shape;399;p7"/>
          <p:cNvSpPr txBox="1"/>
          <p:nvPr/>
        </p:nvSpPr>
        <p:spPr>
          <a:xfrm>
            <a:off x="5386262"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a:p>
        </p:txBody>
      </p:sp>
      <p:graphicFrame>
        <p:nvGraphicFramePr>
          <p:cNvPr id="400" name="Google Shape;400;p7"/>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4"/>
          </a:graphicData>
        </a:graphic>
      </p:graphicFrame>
      <p:sp>
        <p:nvSpPr>
          <p:cNvPr id="401" name="Google Shape;401;p7"/>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a:p>
        </p:txBody>
      </p:sp>
      <p:sp>
        <p:nvSpPr>
          <p:cNvPr id="402" name="Google Shape;402;p7"/>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03" name="Google Shape;403;p7"/>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04" name="Google Shape;404;p7"/>
          <p:cNvSpPr txBox="1"/>
          <p:nvPr/>
        </p:nvSpPr>
        <p:spPr>
          <a:xfrm>
            <a:off x="455784"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Even mix of men and women.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Female n=1,016</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Male n=987</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Non-Binary n=4</a:t>
            </a:r>
            <a:endParaRPr sz="1600" b="0" i="0" u="none" strike="noStrike" cap="none">
              <a:solidFill>
                <a:srgbClr val="000000"/>
              </a:solidFill>
              <a:latin typeface="Arial"/>
              <a:ea typeface="Arial"/>
              <a:cs typeface="Arial"/>
              <a:sym typeface="Arial"/>
            </a:endParaRPr>
          </a:p>
        </p:txBody>
      </p:sp>
      <p:sp>
        <p:nvSpPr>
          <p:cNvPr id="405" name="Google Shape;405;p7"/>
          <p:cNvSpPr txBox="1"/>
          <p:nvPr/>
        </p:nvSpPr>
        <p:spPr>
          <a:xfrm>
            <a:off x="8267704" y="4583205"/>
            <a:ext cx="36148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 diverse balance of all income groups was achieved, via individualized country quotas </a:t>
            </a:r>
            <a:endParaRPr/>
          </a:p>
        </p:txBody>
      </p:sp>
      <p:sp>
        <p:nvSpPr>
          <p:cNvPr id="406" name="Google Shape;406;p7"/>
          <p:cNvSpPr txBox="1"/>
          <p:nvPr/>
        </p:nvSpPr>
        <p:spPr>
          <a:xfrm>
            <a:off x="4194106" y="4583205"/>
            <a:ext cx="366605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We surveyed a well-diversified set of age brackets, in this survey, across all countries/markets</a:t>
            </a:r>
            <a:endParaRPr/>
          </a:p>
        </p:txBody>
      </p:sp>
      <p:cxnSp>
        <p:nvCxnSpPr>
          <p:cNvPr id="407" name="Google Shape;407;p7"/>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408" name="Google Shape;408;p7"/>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sp>
        <p:nvSpPr>
          <p:cNvPr id="409" name="Google Shape;409;p7"/>
          <p:cNvSpPr/>
          <p:nvPr/>
        </p:nvSpPr>
        <p:spPr>
          <a:xfrm>
            <a:off x="267404" y="2030184"/>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10" name="Google Shape;410;p7"/>
          <p:cNvSpPr/>
          <p:nvPr/>
        </p:nvSpPr>
        <p:spPr>
          <a:xfrm>
            <a:off x="2085672" y="2038076"/>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11" name="Google Shape;411;p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8"/>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17" name="Google Shape;417;p8"/>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18" name="Google Shape;418;p8"/>
          <p:cNvSpPr txBox="1"/>
          <p:nvPr/>
        </p:nvSpPr>
        <p:spPr>
          <a:xfrm>
            <a:off x="1907695"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44%</a:t>
            </a:r>
            <a:endParaRPr/>
          </a:p>
        </p:txBody>
      </p:sp>
      <p:sp>
        <p:nvSpPr>
          <p:cNvPr id="419" name="Google Shape;419;p8"/>
          <p:cNvSpPr txBox="1"/>
          <p:nvPr/>
        </p:nvSpPr>
        <p:spPr>
          <a:xfrm>
            <a:off x="1110338" y="1889461"/>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56%</a:t>
            </a:r>
            <a:endParaRPr/>
          </a:p>
        </p:txBody>
      </p:sp>
      <p:sp>
        <p:nvSpPr>
          <p:cNvPr id="420" name="Google Shape;420;p8"/>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1" name="Google Shape;421;p8"/>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2" name="Google Shape;422;p8"/>
          <p:cNvSpPr txBox="1"/>
          <p:nvPr/>
        </p:nvSpPr>
        <p:spPr>
          <a:xfrm>
            <a:off x="6040470"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49%</a:t>
            </a:r>
            <a:endParaRPr/>
          </a:p>
        </p:txBody>
      </p:sp>
      <p:sp>
        <p:nvSpPr>
          <p:cNvPr id="423" name="Google Shape;423;p8"/>
          <p:cNvSpPr txBox="1"/>
          <p:nvPr/>
        </p:nvSpPr>
        <p:spPr>
          <a:xfrm>
            <a:off x="5232847" y="1889461"/>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51%</a:t>
            </a:r>
            <a:endParaRPr/>
          </a:p>
        </p:txBody>
      </p:sp>
      <p:sp>
        <p:nvSpPr>
          <p:cNvPr id="424" name="Google Shape;424;p8"/>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5" name="Google Shape;425;p8"/>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6" name="Google Shape;426;p8"/>
          <p:cNvSpPr txBox="1"/>
          <p:nvPr/>
        </p:nvSpPr>
        <p:spPr>
          <a:xfrm>
            <a:off x="10129913"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56%</a:t>
            </a:r>
            <a:endParaRPr/>
          </a:p>
        </p:txBody>
      </p:sp>
      <p:sp>
        <p:nvSpPr>
          <p:cNvPr id="427" name="Google Shape;427;p8"/>
          <p:cNvSpPr txBox="1"/>
          <p:nvPr/>
        </p:nvSpPr>
        <p:spPr>
          <a:xfrm>
            <a:off x="9328337" y="19077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44%</a:t>
            </a:r>
            <a:endParaRPr/>
          </a:p>
        </p:txBody>
      </p:sp>
      <p:sp>
        <p:nvSpPr>
          <p:cNvPr id="428" name="Google Shape;428;p8"/>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a:p>
        </p:txBody>
      </p:sp>
      <p:sp>
        <p:nvSpPr>
          <p:cNvPr id="429" name="Google Shape;429;p8"/>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a:p>
        </p:txBody>
      </p:sp>
      <p:sp>
        <p:nvSpPr>
          <p:cNvPr id="430" name="Google Shape;430;p8"/>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a:p>
        </p:txBody>
      </p:sp>
      <p:graphicFrame>
        <p:nvGraphicFramePr>
          <p:cNvPr id="431" name="Google Shape;431;p8"/>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cxnSp>
        <p:nvCxnSpPr>
          <p:cNvPr id="432" name="Google Shape;432;p8"/>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433" name="Google Shape;433;p8"/>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sp>
        <p:nvSpPr>
          <p:cNvPr id="434" name="Google Shape;434;p8"/>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35" name="Google Shape;435;p8"/>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36" name="Google Shape;436;p8"/>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37" name="Google Shape;437;p8"/>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38" name="Google Shape;438;p8"/>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439" name="Google Shape;439;p8"/>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graphicFrame>
        <p:nvGraphicFramePr>
          <p:cNvPr id="440" name="Google Shape;440;p8"/>
          <p:cNvGraphicFramePr/>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1" name="Google Shape;441;p8"/>
          <p:cNvGraphicFramePr/>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2" name="Google Shape;442;p8"/>
          <p:cNvGraphicFramePr/>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443" name="Google Shape;443;p8"/>
          <p:cNvSpPr txBox="1"/>
          <p:nvPr/>
        </p:nvSpPr>
        <p:spPr>
          <a:xfrm>
            <a:off x="0" y="6611779"/>
            <a:ext cx="615107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18-34 n=629, 35-54 n=809, 55+ n=569.</a:t>
            </a:r>
            <a:endParaRPr/>
          </a:p>
        </p:txBody>
      </p:sp>
      <p:sp>
        <p:nvSpPr>
          <p:cNvPr id="444" name="Google Shape;444;p8"/>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 AGE</a:t>
            </a:r>
            <a:endParaRPr>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9" descr="Woman"/>
          <p:cNvPicPr preferRelativeResize="0"/>
          <p:nvPr/>
        </p:nvPicPr>
        <p:blipFill rotWithShape="1">
          <a:blip r:embed="rId3">
            <a:alphaModFix/>
          </a:blip>
          <a:srcRect/>
          <a:stretch/>
        </p:blipFill>
        <p:spPr>
          <a:xfrm>
            <a:off x="67159" y="2043619"/>
            <a:ext cx="1795054" cy="1795054"/>
          </a:xfrm>
          <a:prstGeom prst="rect">
            <a:avLst/>
          </a:prstGeom>
          <a:noFill/>
          <a:ln>
            <a:noFill/>
          </a:ln>
        </p:spPr>
      </p:pic>
      <p:sp>
        <p:nvSpPr>
          <p:cNvPr id="450" name="Google Shape;450;p9"/>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n=1002.</a:t>
            </a:r>
            <a:endParaRPr/>
          </a:p>
        </p:txBody>
      </p:sp>
      <p:sp>
        <p:nvSpPr>
          <p:cNvPr id="451" name="Google Shape;451;p9"/>
          <p:cNvSpPr txBox="1"/>
          <p:nvPr/>
        </p:nvSpPr>
        <p:spPr>
          <a:xfrm>
            <a:off x="2761880" y="3078617"/>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51</a:t>
            </a:r>
            <a:r>
              <a:rPr lang="en-US" sz="2400" b="1" i="0" u="none" strike="noStrike" cap="none">
                <a:solidFill>
                  <a:srgbClr val="000000"/>
                </a:solidFill>
                <a:latin typeface="Arial"/>
                <a:ea typeface="Arial"/>
                <a:cs typeface="Arial"/>
                <a:sym typeface="Arial"/>
              </a:rPr>
              <a:t>%</a:t>
            </a:r>
            <a:endParaRPr/>
          </a:p>
        </p:txBody>
      </p:sp>
      <p:sp>
        <p:nvSpPr>
          <p:cNvPr id="452" name="Google Shape;452;p9"/>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49%</a:t>
            </a:r>
            <a:endParaRPr/>
          </a:p>
        </p:txBody>
      </p:sp>
      <p:sp>
        <p:nvSpPr>
          <p:cNvPr id="453" name="Google Shape;453;p9"/>
          <p:cNvSpPr txBox="1"/>
          <p:nvPr/>
        </p:nvSpPr>
        <p:spPr>
          <a:xfrm>
            <a:off x="5386262"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a:p>
        </p:txBody>
      </p:sp>
      <p:sp>
        <p:nvSpPr>
          <p:cNvPr id="454" name="Google Shape;454;p9"/>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a:p>
        </p:txBody>
      </p:sp>
      <p:sp>
        <p:nvSpPr>
          <p:cNvPr id="455" name="Google Shape;455;p9"/>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56" name="Google Shape;456;p9"/>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pic>
        <p:nvPicPr>
          <p:cNvPr id="457" name="Google Shape;457;p9" descr="Man"/>
          <p:cNvPicPr preferRelativeResize="0"/>
          <p:nvPr/>
        </p:nvPicPr>
        <p:blipFill rotWithShape="1">
          <a:blip r:embed="rId4">
            <a:alphaModFix/>
          </a:blip>
          <a:srcRect/>
          <a:stretch/>
        </p:blipFill>
        <p:spPr>
          <a:xfrm>
            <a:off x="1608295" y="2030184"/>
            <a:ext cx="1795054" cy="1795054"/>
          </a:xfrm>
          <a:prstGeom prst="rect">
            <a:avLst/>
          </a:prstGeom>
          <a:noFill/>
          <a:ln>
            <a:noFill/>
          </a:ln>
        </p:spPr>
      </p:pic>
      <p:sp>
        <p:nvSpPr>
          <p:cNvPr id="458" name="Google Shape;458;p9"/>
          <p:cNvSpPr txBox="1"/>
          <p:nvPr/>
        </p:nvSpPr>
        <p:spPr>
          <a:xfrm>
            <a:off x="455784"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Even mix of men and women. </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Female n = 486</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Male n = 513</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Non-Binary n = 3</a:t>
            </a:r>
            <a:endParaRPr/>
          </a:p>
        </p:txBody>
      </p:sp>
      <p:cxnSp>
        <p:nvCxnSpPr>
          <p:cNvPr id="459" name="Google Shape;459;p9"/>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460" name="Google Shape;460;p9"/>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461" name="Google Shape;461;p9"/>
          <p:cNvGraphicFramePr/>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62" name="Google Shape;462;p9"/>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6"/>
          </a:graphicData>
        </a:graphic>
      </p:graphicFrame>
      <p:sp>
        <p:nvSpPr>
          <p:cNvPr id="463" name="Google Shape;463;p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US</a:t>
            </a:r>
            <a:endParaRPr>
              <a:latin typeface="Arial Black"/>
              <a:ea typeface="Arial Black"/>
              <a:cs typeface="Arial Black"/>
              <a:sym typeface="Arial Black"/>
            </a:endParaRPr>
          </a:p>
        </p:txBody>
      </p:sp>
      <p:sp>
        <p:nvSpPr>
          <p:cNvPr id="464" name="Google Shape;464;p9"/>
          <p:cNvSpPr txBox="1"/>
          <p:nvPr/>
        </p:nvSpPr>
        <p:spPr>
          <a:xfrm>
            <a:off x="838200" y="229050"/>
            <a:ext cx="10515600" cy="4567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Montserrat Black"/>
              <a:buNone/>
            </a:pPr>
            <a:endParaRPr sz="2800" b="1" i="0" u="none" strike="noStrike" cap="none">
              <a:solidFill>
                <a:srgbClr val="000000"/>
              </a:solidFill>
              <a:latin typeface="Montserrat Black"/>
              <a:ea typeface="Montserrat Black"/>
              <a:cs typeface="Montserrat Black"/>
              <a:sym typeface="Montserrat Black"/>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000000"/>
      </a:dk1>
      <a:lt1>
        <a:srgbClr val="FFFFFF"/>
      </a:lt1>
      <a:dk2>
        <a:srgbClr val="373545"/>
      </a:dk2>
      <a:lt2>
        <a:srgbClr val="CEDBE6"/>
      </a:lt2>
      <a:accent1>
        <a:srgbClr val="3494BA"/>
      </a:accent1>
      <a:accent2>
        <a:srgbClr val="58B6C0"/>
      </a:accent2>
      <a:accent3>
        <a:srgbClr val="75BDA7"/>
      </a:accent3>
      <a:accent4>
        <a:srgbClr val="005392"/>
      </a:accent4>
      <a:accent5>
        <a:srgbClr val="228CEC"/>
      </a:accent5>
      <a:accent6>
        <a:srgbClr val="2683C6"/>
      </a:accent6>
      <a:hlink>
        <a:srgbClr val="00A061"/>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4707</Words>
  <Application>Microsoft Macintosh PowerPoint</Application>
  <PresentationFormat>Widescreen</PresentationFormat>
  <Paragraphs>563</Paragraphs>
  <Slides>46</Slides>
  <Notes>46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46</vt:i4>
      </vt:variant>
    </vt:vector>
  </HeadingPairs>
  <TitlesOfParts>
    <vt:vector size="57" baseType="lpstr">
      <vt:lpstr>Arial Black</vt:lpstr>
      <vt:lpstr>Lato Light</vt:lpstr>
      <vt:lpstr>Arial</vt:lpstr>
      <vt:lpstr>Montserrat Black</vt:lpstr>
      <vt:lpstr>Calibri</vt:lpstr>
      <vt:lpstr>Montserrat</vt:lpstr>
      <vt:lpstr>1_Office Theme</vt:lpstr>
      <vt:lpstr>Custom Design</vt:lpstr>
      <vt:lpstr>2_Office Theme</vt:lpstr>
      <vt:lpstr>Office Theme</vt:lpstr>
      <vt:lpstr>1_Custom Design</vt:lpstr>
      <vt:lpstr>PowerPoint Presentation</vt:lpstr>
      <vt:lpstr>PowerPoint Presentation</vt:lpstr>
      <vt:lpstr>PowerPoint Presentation</vt:lpstr>
      <vt:lpstr>FUNCTIONAL FOOD  &amp; BEVERAGE CONSUMERS KEY TAKEAWAYS</vt:lpstr>
      <vt:lpstr>PowerPoint Presentation</vt:lpstr>
      <vt:lpstr>DEMOGRAPHIC OVERVIEW</vt:lpstr>
      <vt:lpstr>DEMOGRAPHICS</vt:lpstr>
      <vt:lpstr>DEMOGRAPHICS: AGE</vt:lpstr>
      <vt:lpstr>DEMOGRAPHICS: US</vt:lpstr>
      <vt:lpstr>DEMOGRAPHICS: US, AGE &amp; GENDER</vt:lpstr>
      <vt:lpstr>DEMOGRAPHICS: UK</vt:lpstr>
      <vt:lpstr>DEMOGRAPHICS: UK, AGE &amp; GENDER</vt:lpstr>
      <vt:lpstr>PowerPoint Presentation</vt:lpstr>
      <vt:lpstr>SPECIALTY DIETS</vt:lpstr>
      <vt:lpstr>PERSONAL USAGE OF SUPPLEMENTS</vt:lpstr>
      <vt:lpstr>SOURCES OF FUNCTIONAL FOOD &amp; BEVERAGE ADVICE</vt:lpstr>
      <vt:lpstr>FOODS &amp; BEVERAGES WITH FUNCTIONAL  BENEFITS</vt:lpstr>
      <vt:lpstr>PowerPoint Presentation</vt:lpstr>
      <vt:lpstr>HEALTH CONCERNS AND WHAT THEY TAKE FUNCTIONAL FOODS &amp; BEVERAGES FOR</vt:lpstr>
      <vt:lpstr>HEALTH CONCERNS AND WHAT THEY TAKE FUNCTIONAL FOODS &amp; BEVERAGES FOR</vt:lpstr>
      <vt:lpstr>HEALTH CONCERNS AND WHAT THEY TAKE FUNCTIONAL FOODS &amp; BEVERAGES FOR</vt:lpstr>
      <vt:lpstr>FUNCTIONAL FOOD &amp; BEVERAGE USAGE AND OCCASIONS</vt:lpstr>
      <vt:lpstr>USAGE FREQUENCY</vt:lpstr>
      <vt:lpstr>INGREDIENT USAGE FREQUENCY</vt:lpstr>
      <vt:lpstr>INGREDIENT USAGE FREQUENCY: US</vt:lpstr>
      <vt:lpstr>INGREDIENT USAGE FREQUENCY: UK</vt:lpstr>
      <vt:lpstr>WHEN THEY USE</vt:lpstr>
      <vt:lpstr>WHO USES FUNCTIONAL FOODS IN THE HOUSEHOLD?</vt:lpstr>
      <vt:lpstr>PREFERRED SWEETENERS</vt:lpstr>
      <vt:lpstr>SHOPPING  BEHAVIORS  &amp; PATTERNS</vt:lpstr>
      <vt:lpstr>HOUSEHOLD SHOPPING ROLE</vt:lpstr>
      <vt:lpstr>MONTHLY GROCERY SPENDING</vt:lpstr>
      <vt:lpstr>HOUSEHOLD SIZE</vt:lpstr>
      <vt:lpstr>PERCENTAGE OF BUDGET FOR FF&amp;B</vt:lpstr>
      <vt:lpstr>PURCHASE LOCATIONS</vt:lpstr>
      <vt:lpstr>PRIORITIZING SPENDING CUTS</vt:lpstr>
      <vt:lpstr>HEALTHIER ALTERNATIVES PREMIUM</vt:lpstr>
      <vt:lpstr>FAMILIARITY &amp; REASONS WHY THEY BUY</vt:lpstr>
      <vt:lpstr>FAMILIARITY</vt:lpstr>
      <vt:lpstr>PERCEIVED EFFECTIVENESS</vt:lpstr>
      <vt:lpstr>IMPORTANT CHARACTERISTICS</vt:lpstr>
      <vt:lpstr>PowerPoint Presentation</vt:lpstr>
      <vt:lpstr>LABEL AND WEBSITE TRANSPARENCY</vt:lpstr>
      <vt:lpstr>SIGNALS OF TRANSPARENCY</vt:lpstr>
      <vt:lpstr>TRUST</vt:lpstr>
      <vt:lpstr>IMPACT OF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ITC Insights</dc:creator>
  <cp:lastModifiedBy>Tim Mizones</cp:lastModifiedBy>
  <cp:revision>3</cp:revision>
  <dcterms:created xsi:type="dcterms:W3CDTF">2023-09-05T16:09:08Z</dcterms:created>
  <dcterms:modified xsi:type="dcterms:W3CDTF">2023-11-02T22:59:25Z</dcterms:modified>
</cp:coreProperties>
</file>