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5.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6.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6.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1.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32.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33.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34.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35.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notesSlides/notesSlide38.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notesSlides/notesSlide39.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notesSlides/notesSlide42.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notesSlides/notesSlide43.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notesSlides/notesSlide47.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notesSlides/notesSlide48.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notesSlides/notesSlide49.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notesSlides/notesSlide50.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notesSlides/notesSlide5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notesSlides/notesSlide52.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notesSlides/notesSlide53.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notesSlides/notesSlide54.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 id="2147483677" r:id="rId3"/>
    <p:sldMasterId id="2147483689" r:id="rId4"/>
  </p:sldMasterIdLst>
  <p:notesMasterIdLst>
    <p:notesMasterId r:id="rId5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Lst>
  <p:sldSz cx="12192000" cy="6858000"/>
  <p:notesSz cx="6858000" cy="9144000"/>
  <p:embeddedFontLst>
    <p:embeddedFont>
      <p:font typeface="Arial Black" panose="020B0604020202020204" pitchFamily="34" charset="0"/>
      <p:regular r:id="rId60"/>
      <p:bold r:id="rId61"/>
    </p:embeddedFont>
    <p:embeddedFont>
      <p:font typeface="Calibri" panose="020F0502020204030204" pitchFamily="34" charset="0"/>
      <p:regular r:id="rId62"/>
      <p:bold r:id="rId63"/>
      <p:italic r:id="rId64"/>
      <p:boldItalic r:id="rId65"/>
    </p:embeddedFont>
    <p:embeddedFont>
      <p:font typeface="Lato Light" panose="020F0502020204030203" pitchFamily="34" charset="0"/>
      <p:regular r:id="rId66"/>
      <p:bold r:id="rId67"/>
      <p:italic r:id="rId68"/>
      <p:boldItalic r:id="rId69"/>
    </p:embeddedFont>
    <p:embeddedFont>
      <p:font typeface="Montserrat" pitchFamily="2" charset="77"/>
      <p:regular r:id="rId70"/>
      <p:bold r:id="rId71"/>
      <p:italic r:id="rId72"/>
      <p:boldItalic r:id="rId73"/>
    </p:embeddedFont>
    <p:embeddedFont>
      <p:font typeface="Montserrat Black" pitchFamily="2" charset="77"/>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5yiuKs5ybtvWDXWe2My5xsL7Y8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7BFB94-009D-4B71-8653-CE06618662AA}">
  <a:tblStyle styleId="{287BFB94-009D-4B71-8653-CE06618662A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b="off" i="off"/>
      <a:tcStyle>
        <a:tcBdr/>
        <a:fill>
          <a:solidFill>
            <a:srgbClr val="E0E0E0"/>
          </a:solidFill>
        </a:fill>
      </a:tcStyle>
    </a:band1H>
    <a:band2H>
      <a:tcTxStyle b="off" i="off"/>
      <a:tcStyle>
        <a:tcBdr/>
      </a:tcStyle>
    </a:band2H>
    <a:band1V>
      <a:tcTxStyle b="off" i="off"/>
      <a:tcStyle>
        <a:tcBdr/>
        <a:fill>
          <a:solidFill>
            <a:srgbClr val="E0E0E0"/>
          </a:solidFill>
        </a:fill>
      </a:tcStyle>
    </a:band1V>
    <a:band2V>
      <a:tcTxStyle b="off" i="off"/>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33BC9D2E-516E-49DF-B8E6-44FE31945C5C}"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5"/>
          </a:solidFill>
        </a:fill>
      </a:tcStyle>
    </a:wholeTbl>
    <a:band1H>
      <a:tcTxStyle b="off" i="off"/>
      <a:tcStyle>
        <a:tcBdr/>
        <a:fill>
          <a:solidFill>
            <a:srgbClr val="CAD4EA"/>
          </a:solidFill>
        </a:fill>
      </a:tcStyle>
    </a:band1H>
    <a:band2H>
      <a:tcTxStyle b="off" i="off"/>
      <a:tcStyle>
        <a:tcBdr/>
      </a:tcStyle>
    </a:band2H>
    <a:band1V>
      <a:tcTxStyle b="off" i="off"/>
      <a:tcStyle>
        <a:tcBdr/>
        <a:fill>
          <a:solidFill>
            <a:srgbClr val="CA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102" d="100"/>
          <a:sy n="102" d="100"/>
        </p:scale>
        <p:origin x="8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5.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5.fntdata"/><Relationship Id="rId69" Type="http://schemas.openxmlformats.org/officeDocument/2006/relationships/font" Target="fonts/font10.fntdata"/><Relationship Id="rId77"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3.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4.8334549488061762E-2"/>
          <c:y val="0"/>
          <c:w val="0.94923707258975953"/>
          <c:h val="0.99788088111588791"/>
        </c:manualLayout>
      </c:layout>
      <c:pieChart>
        <c:varyColors val="1"/>
        <c:ser>
          <c:idx val="0"/>
          <c:order val="0"/>
          <c:tx>
            <c:strRef>
              <c:f>Sheet1!$B$1</c:f>
              <c:strCache>
                <c:ptCount val="1"/>
                <c:pt idx="0">
                  <c:v>Income</c:v>
                </c:pt>
              </c:strCache>
            </c:strRef>
          </c:tx>
          <c:dPt>
            <c:idx val="0"/>
            <c:bubble3D val="0"/>
            <c:spPr>
              <a:solidFill>
                <a:srgbClr val="367999"/>
              </a:solidFill>
              <a:ln>
                <a:noFill/>
              </a:ln>
              <a:effectLst/>
            </c:spPr>
            <c:extLst>
              <c:ext xmlns:c16="http://schemas.microsoft.com/office/drawing/2014/chart" uri="{C3380CC4-5D6E-409C-BE32-E72D297353CC}">
                <c16:uniqueId val="{00000001-F36A-4B87-B235-E0FDE72A8604}"/>
              </c:ext>
            </c:extLst>
          </c:dPt>
          <c:dPt>
            <c:idx val="1"/>
            <c:bubble3D val="0"/>
            <c:spPr>
              <a:solidFill>
                <a:srgbClr val="1A7270"/>
              </a:solidFill>
              <a:ln>
                <a:noFill/>
              </a:ln>
              <a:effectLst/>
            </c:spPr>
            <c:extLst>
              <c:ext xmlns:c16="http://schemas.microsoft.com/office/drawing/2014/chart" uri="{C3380CC4-5D6E-409C-BE32-E72D297353CC}">
                <c16:uniqueId val="{00000003-F36A-4B87-B235-E0FDE72A8604}"/>
              </c:ext>
            </c:extLst>
          </c:dPt>
          <c:dPt>
            <c:idx val="2"/>
            <c:bubble3D val="0"/>
            <c:spPr>
              <a:solidFill>
                <a:srgbClr val="0E2743"/>
              </a:solidFill>
              <a:ln>
                <a:noFill/>
              </a:ln>
              <a:effectLst/>
            </c:spPr>
            <c:extLst>
              <c:ext xmlns:c16="http://schemas.microsoft.com/office/drawing/2014/chart" uri="{C3380CC4-5D6E-409C-BE32-E72D297353CC}">
                <c16:uniqueId val="{00000005-F36A-4B87-B235-E0FDE72A8604}"/>
              </c:ext>
            </c:extLst>
          </c:dPt>
          <c:dPt>
            <c:idx val="3"/>
            <c:bubble3D val="0"/>
            <c:spPr>
              <a:solidFill>
                <a:srgbClr val="126D3A"/>
              </a:solidFill>
              <a:ln>
                <a:noFill/>
              </a:ln>
              <a:effectLst/>
            </c:spPr>
            <c:extLst>
              <c:ext xmlns:c16="http://schemas.microsoft.com/office/drawing/2014/chart" uri="{C3380CC4-5D6E-409C-BE32-E72D297353CC}">
                <c16:uniqueId val="{00000007-F36A-4B87-B235-E0FDE72A8604}"/>
              </c:ext>
            </c:extLst>
          </c:dPt>
          <c:dPt>
            <c:idx val="4"/>
            <c:bubble3D val="0"/>
            <c:spPr>
              <a:solidFill>
                <a:srgbClr val="93C4DE"/>
              </a:solidFill>
              <a:ln>
                <a:noFill/>
              </a:ln>
              <a:effectLst/>
            </c:spPr>
            <c:extLst>
              <c:ext xmlns:c16="http://schemas.microsoft.com/office/drawing/2014/chart" uri="{C3380CC4-5D6E-409C-BE32-E72D297353CC}">
                <c16:uniqueId val="{00000009-F36A-4B87-B235-E0FDE72A8604}"/>
              </c:ext>
            </c:extLst>
          </c:dPt>
          <c:dPt>
            <c:idx val="5"/>
            <c:bubble3D val="0"/>
            <c:spPr>
              <a:solidFill>
                <a:srgbClr val="9BD1AF"/>
              </a:solidFill>
              <a:ln>
                <a:noFill/>
              </a:ln>
              <a:effectLst/>
            </c:spPr>
            <c:extLst>
              <c:ext xmlns:c16="http://schemas.microsoft.com/office/drawing/2014/chart" uri="{C3380CC4-5D6E-409C-BE32-E72D297353CC}">
                <c16:uniqueId val="{0000000B-F36A-4B87-B235-E0FDE72A8604}"/>
              </c:ext>
            </c:extLst>
          </c:dPt>
          <c:dLbls>
            <c:dLbl>
              <c:idx val="0"/>
              <c:layout>
                <c:manualLayout>
                  <c:x val="-0.12727242704644257"/>
                  <c:y val="-0.151596239272223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36A-4B87-B235-E0FDE72A8604}"/>
                </c:ext>
              </c:extLst>
            </c:dLbl>
            <c:dLbl>
              <c:idx val="1"/>
              <c:layout>
                <c:manualLayout>
                  <c:x val="-0.13406035272680775"/>
                  <c:y val="-3.29555944317802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36A-4B87-B235-E0FDE72A8604}"/>
                </c:ext>
              </c:extLst>
            </c:dLbl>
            <c:dLbl>
              <c:idx val="2"/>
              <c:layout>
                <c:manualLayout>
                  <c:x val="0.19741716518526439"/>
                  <c:y val="-0.19770439539757109"/>
                </c:manualLayout>
              </c:layout>
              <c:showLegendKey val="0"/>
              <c:showVal val="0"/>
              <c:showCatName val="1"/>
              <c:showSerName val="0"/>
              <c:showPercent val="1"/>
              <c:showBubbleSize val="0"/>
              <c:extLst>
                <c:ext xmlns:c15="http://schemas.microsoft.com/office/drawing/2012/chart" uri="{CE6537A1-D6FC-4f65-9D91-7224C49458BB}">
                  <c15:layout>
                    <c:manualLayout>
                      <c:w val="0.25311429967310595"/>
                      <c:h val="0.17455032185082245"/>
                    </c:manualLayout>
                  </c15:layout>
                </c:ext>
                <c:ext xmlns:c16="http://schemas.microsoft.com/office/drawing/2014/chart" uri="{C3380CC4-5D6E-409C-BE32-E72D297353CC}">
                  <c16:uniqueId val="{00000005-F36A-4B87-B235-E0FDE72A8604}"/>
                </c:ext>
              </c:extLst>
            </c:dLbl>
            <c:dLbl>
              <c:idx val="3"/>
              <c:layout>
                <c:manualLayout>
                  <c:x val="0.18801922468039245"/>
                  <c:y val="0.23154634531231549"/>
                </c:manualLayout>
              </c:layout>
              <c:showLegendKey val="0"/>
              <c:showVal val="0"/>
              <c:showCatName val="1"/>
              <c:showSerName val="0"/>
              <c:showPercent val="1"/>
              <c:showBubbleSize val="0"/>
              <c:extLst>
                <c:ext xmlns:c15="http://schemas.microsoft.com/office/drawing/2012/chart" uri="{CE6537A1-D6FC-4f65-9D91-7224C49458BB}">
                  <c15:layout>
                    <c:manualLayout>
                      <c:w val="0.28640129331764907"/>
                      <c:h val="0.17455032185082245"/>
                    </c:manualLayout>
                  </c15:layout>
                </c:ext>
                <c:ext xmlns:c16="http://schemas.microsoft.com/office/drawing/2014/chart" uri="{C3380CC4-5D6E-409C-BE32-E72D297353CC}">
                  <c16:uniqueId val="{00000007-F36A-4B87-B235-E0FDE72A8604}"/>
                </c:ext>
              </c:extLst>
            </c:dLbl>
            <c:dLbl>
              <c:idx val="4"/>
              <c:layout>
                <c:manualLayout>
                  <c:x val="-0.16193336101133754"/>
                  <c:y val="0.17365975898423661"/>
                </c:manualLayout>
              </c:layout>
              <c:showLegendKey val="0"/>
              <c:showVal val="0"/>
              <c:showCatName val="1"/>
              <c:showSerName val="0"/>
              <c:showPercent val="1"/>
              <c:showBubbleSize val="0"/>
              <c:extLst>
                <c:ext xmlns:c15="http://schemas.microsoft.com/office/drawing/2012/chart" uri="{CE6537A1-D6FC-4f65-9D91-7224C49458BB}">
                  <c15:layout>
                    <c:manualLayout>
                      <c:w val="0.25977169840201458"/>
                      <c:h val="0.21551621371377058"/>
                    </c:manualLayout>
                  </c15:layout>
                </c:ext>
                <c:ext xmlns:c16="http://schemas.microsoft.com/office/drawing/2014/chart" uri="{C3380CC4-5D6E-409C-BE32-E72D297353CC}">
                  <c16:uniqueId val="{00000009-F36A-4B87-B235-E0FDE72A8604}"/>
                </c:ext>
              </c:extLst>
            </c:dLbl>
            <c:dLbl>
              <c:idx val="5"/>
              <c:layout>
                <c:manualLayout>
                  <c:x val="-5.0421932302118125E-2"/>
                  <c:y val="-8.2445926004463738E-2"/>
                </c:manualLayout>
              </c:layout>
              <c:showLegendKey val="0"/>
              <c:showVal val="0"/>
              <c:showCatName val="1"/>
              <c:showSerName val="0"/>
              <c:showPercent val="1"/>
              <c:showBubbleSize val="0"/>
              <c:extLst>
                <c:ext xmlns:c15="http://schemas.microsoft.com/office/drawing/2012/chart" uri="{CE6537A1-D6FC-4f65-9D91-7224C49458BB}">
                  <c15:layout>
                    <c:manualLayout>
                      <c:w val="0.22648470475747146"/>
                      <c:h val="0.13358442998787434"/>
                    </c:manualLayout>
                  </c15:layout>
                </c:ext>
                <c:ext xmlns:c16="http://schemas.microsoft.com/office/drawing/2014/chart" uri="{C3380CC4-5D6E-409C-BE32-E72D297353CC}">
                  <c16:uniqueId val="{0000000B-F36A-4B87-B235-E0FDE72A8604}"/>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Sheet1!$A$2:$A$7</c:f>
              <c:strCache>
                <c:ptCount val="6"/>
                <c:pt idx="0">
                  <c:v>Less than [$/£]30,000</c:v>
                </c:pt>
                <c:pt idx="1">
                  <c:v>[$/£]30,000 to [$/£]44,999</c:v>
                </c:pt>
                <c:pt idx="2">
                  <c:v>[$/£]45,000 to [$/£]69,999</c:v>
                </c:pt>
                <c:pt idx="3">
                  <c:v>[$/£]70,000 to [$/£]99,999</c:v>
                </c:pt>
                <c:pt idx="4">
                  <c:v>[$/£]100,000 to [$/£]149,999</c:v>
                </c:pt>
                <c:pt idx="5">
                  <c:v>[$/£]150,000 or more</c:v>
                </c:pt>
              </c:strCache>
            </c:strRef>
          </c:cat>
          <c:val>
            <c:numRef>
              <c:f>Sheet1!$B$2:$B$7</c:f>
              <c:numCache>
                <c:formatCode>0%</c:formatCode>
                <c:ptCount val="6"/>
                <c:pt idx="0">
                  <c:v>4.5202220000000001E-2</c:v>
                </c:pt>
                <c:pt idx="1">
                  <c:v>9.3576530000000005E-2</c:v>
                </c:pt>
                <c:pt idx="2">
                  <c:v>0.20618557000000001</c:v>
                </c:pt>
                <c:pt idx="3">
                  <c:v>0.27835051999999999</c:v>
                </c:pt>
                <c:pt idx="4">
                  <c:v>0.22601109999999999</c:v>
                </c:pt>
                <c:pt idx="5">
                  <c:v>0.15067406999999999</c:v>
                </c:pt>
              </c:numCache>
            </c:numRef>
          </c:val>
          <c:extLst>
            <c:ext xmlns:c16="http://schemas.microsoft.com/office/drawing/2014/chart" uri="{C3380CC4-5D6E-409C-BE32-E72D297353CC}">
              <c16:uniqueId val="{0000000C-F36A-4B87-B235-E0FDE72A8604}"/>
            </c:ext>
          </c:extLst>
        </c:ser>
        <c:dLbls>
          <c:showLegendKey val="0"/>
          <c:showVal val="0"/>
          <c:showCatName val="1"/>
          <c:showSerName val="0"/>
          <c:showPercent val="1"/>
          <c:showBubbleSize val="0"/>
          <c:showLeaderLines val="1"/>
        </c:dLbls>
        <c:firstSliceAng val="128"/>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000">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8C0B-4D45-A0D1-DBFC20C82833}"/>
              </c:ext>
            </c:extLst>
          </c:dPt>
          <c:dPt>
            <c:idx val="1"/>
            <c:bubble3D val="0"/>
            <c:spPr>
              <a:solidFill>
                <a:schemeClr val="accent2"/>
              </a:solidFill>
              <a:ln>
                <a:noFill/>
              </a:ln>
              <a:effectLst/>
            </c:spPr>
            <c:extLst>
              <c:ext xmlns:c16="http://schemas.microsoft.com/office/drawing/2014/chart" uri="{C3380CC4-5D6E-409C-BE32-E72D297353CC}">
                <c16:uniqueId val="{00000003-8C0B-4D45-A0D1-DBFC20C82833}"/>
              </c:ext>
            </c:extLst>
          </c:dPt>
          <c:dPt>
            <c:idx val="2"/>
            <c:bubble3D val="0"/>
            <c:spPr>
              <a:solidFill>
                <a:schemeClr val="accent3"/>
              </a:solidFill>
              <a:ln>
                <a:noFill/>
              </a:ln>
              <a:effectLst/>
            </c:spPr>
            <c:extLst>
              <c:ext xmlns:c16="http://schemas.microsoft.com/office/drawing/2014/chart" uri="{C3380CC4-5D6E-409C-BE32-E72D297353CC}">
                <c16:uniqueId val="{00000005-8C0B-4D45-A0D1-DBFC20C82833}"/>
              </c:ext>
            </c:extLst>
          </c:dPt>
          <c:dPt>
            <c:idx val="3"/>
            <c:bubble3D val="0"/>
            <c:spPr>
              <a:solidFill>
                <a:schemeClr val="accent4"/>
              </a:solidFill>
              <a:ln>
                <a:noFill/>
              </a:ln>
              <a:effectLst/>
            </c:spPr>
            <c:extLst>
              <c:ext xmlns:c16="http://schemas.microsoft.com/office/drawing/2014/chart" uri="{C3380CC4-5D6E-409C-BE32-E72D297353CC}">
                <c16:uniqueId val="{00000007-8C0B-4D45-A0D1-DBFC20C82833}"/>
              </c:ext>
            </c:extLst>
          </c:dPt>
          <c:dPt>
            <c:idx val="4"/>
            <c:bubble3D val="0"/>
            <c:spPr>
              <a:solidFill>
                <a:schemeClr val="accent5"/>
              </a:solidFill>
              <a:ln>
                <a:noFill/>
              </a:ln>
              <a:effectLst/>
            </c:spPr>
            <c:extLst>
              <c:ext xmlns:c16="http://schemas.microsoft.com/office/drawing/2014/chart" uri="{C3380CC4-5D6E-409C-BE32-E72D297353CC}">
                <c16:uniqueId val="{00000009-9C92-4047-AB5D-AF3A97A54B09}"/>
              </c:ext>
            </c:extLst>
          </c:dPt>
          <c:dPt>
            <c:idx val="5"/>
            <c:bubble3D val="0"/>
            <c:spPr>
              <a:solidFill>
                <a:schemeClr val="accent6"/>
              </a:solidFill>
              <a:ln>
                <a:noFill/>
              </a:ln>
              <a:effectLst/>
            </c:spPr>
            <c:extLst>
              <c:ext xmlns:c16="http://schemas.microsoft.com/office/drawing/2014/chart" uri="{C3380CC4-5D6E-409C-BE32-E72D297353CC}">
                <c16:uniqueId val="{0000000B-9C92-4047-AB5D-AF3A97A54B09}"/>
              </c:ext>
            </c:extLst>
          </c:dPt>
          <c:dLbls>
            <c:dLbl>
              <c:idx val="0"/>
              <c:layout>
                <c:manualLayout>
                  <c:x val="7.5286543087589386E-3"/>
                  <c:y val="1.5805423374375092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8C0B-4D45-A0D1-DBFC20C82833}"/>
                </c:ext>
              </c:extLst>
            </c:dLbl>
            <c:dLbl>
              <c:idx val="1"/>
              <c:layout>
                <c:manualLayout>
                  <c:x val="-2.2463563039479269E-2"/>
                  <c:y val="2.8233233183163654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3354775028927949"/>
                    </c:manualLayout>
                  </c15:layout>
                </c:ext>
                <c:ext xmlns:c16="http://schemas.microsoft.com/office/drawing/2014/chart" uri="{C3380CC4-5D6E-409C-BE32-E72D297353CC}">
                  <c16:uniqueId val="{00000003-8C0B-4D45-A0D1-DBFC20C82833}"/>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9182432432432426"/>
                      <c:h val="0.24139414371604923"/>
                    </c:manualLayout>
                  </c15:layout>
                </c:ext>
                <c:ext xmlns:c16="http://schemas.microsoft.com/office/drawing/2014/chart" uri="{C3380CC4-5D6E-409C-BE32-E72D297353CC}">
                  <c16:uniqueId val="{00000005-8C0B-4D45-A0D1-DBFC20C82833}"/>
                </c:ext>
              </c:extLst>
            </c:dLbl>
            <c:dLbl>
              <c:idx val="3"/>
              <c:showLegendKey val="0"/>
              <c:showVal val="0"/>
              <c:showCatName val="1"/>
              <c:showSerName val="0"/>
              <c:showPercent val="1"/>
              <c:showBubbleSize val="0"/>
              <c:extLst>
                <c:ext xmlns:c15="http://schemas.microsoft.com/office/drawing/2012/chart" uri="{CE6537A1-D6FC-4f65-9D91-7224C49458BB}">
                  <c15:layout>
                    <c:manualLayout>
                      <c:w val="0.29631703693222017"/>
                      <c:h val="0.24139414371604923"/>
                    </c:manualLayout>
                  </c15:layout>
                </c:ext>
                <c:ext xmlns:c16="http://schemas.microsoft.com/office/drawing/2014/chart" uri="{C3380CC4-5D6E-409C-BE32-E72D297353CC}">
                  <c16:uniqueId val="{00000007-8C0B-4D45-A0D1-DBFC20C82833}"/>
                </c:ext>
              </c:extLst>
            </c:dLbl>
            <c:dLbl>
              <c:idx val="4"/>
              <c:showLegendKey val="0"/>
              <c:showVal val="0"/>
              <c:showCatName val="1"/>
              <c:showSerName val="0"/>
              <c:showPercent val="1"/>
              <c:showBubbleSize val="0"/>
              <c:extLst>
                <c:ext xmlns:c15="http://schemas.microsoft.com/office/drawing/2012/chart" uri="{CE6537A1-D6FC-4f65-9D91-7224C49458BB}">
                  <c15:layout>
                    <c:manualLayout>
                      <c:w val="0.28391750389132586"/>
                      <c:h val="0.20531451710611584"/>
                    </c:manualLayout>
                  </c15:layout>
                </c:ext>
                <c:ext xmlns:c16="http://schemas.microsoft.com/office/drawing/2014/chart" uri="{C3380CC4-5D6E-409C-BE32-E72D297353CC}">
                  <c16:uniqueId val="{00000009-9C92-4047-AB5D-AF3A97A54B09}"/>
                </c:ext>
              </c:extLst>
            </c:dLbl>
            <c:dLbl>
              <c:idx val="5"/>
              <c:layout>
                <c:manualLayout>
                  <c:x val="2.6956275647375044E-2"/>
                  <c:y val="1.4116616591581827E-2"/>
                </c:manualLayout>
              </c:layout>
              <c:showLegendKey val="0"/>
              <c:showVal val="0"/>
              <c:showCatName val="1"/>
              <c:showSerName val="0"/>
              <c:showPercent val="1"/>
              <c:showBubbleSize val="0"/>
              <c:extLst>
                <c:ext xmlns:c15="http://schemas.microsoft.com/office/drawing/2012/chart" uri="{CE6537A1-D6FC-4f65-9D91-7224C49458BB}">
                  <c15:layout>
                    <c:manualLayout>
                      <c:w val="0.33888601952738079"/>
                      <c:h val="0.23839853098263877"/>
                    </c:manualLayout>
                  </c15:layout>
                </c:ext>
                <c:ext xmlns:c16="http://schemas.microsoft.com/office/drawing/2014/chart" uri="{C3380CC4-5D6E-409C-BE32-E72D297353CC}">
                  <c16:uniqueId val="{0000000B-9C92-4047-AB5D-AF3A97A54B09}"/>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4.0983609999999997E-2</c:v>
                </c:pt>
                <c:pt idx="1">
                  <c:v>0.12295082</c:v>
                </c:pt>
                <c:pt idx="2">
                  <c:v>0.19262294999999999</c:v>
                </c:pt>
                <c:pt idx="3">
                  <c:v>0.24590164</c:v>
                </c:pt>
                <c:pt idx="4">
                  <c:v>0.25</c:v>
                </c:pt>
                <c:pt idx="5">
                  <c:v>0.14754097999999999</c:v>
                </c:pt>
              </c:numCache>
            </c:numRef>
          </c:val>
          <c:extLst>
            <c:ext xmlns:c16="http://schemas.microsoft.com/office/drawing/2014/chart" uri="{C3380CC4-5D6E-409C-BE32-E72D297353CC}">
              <c16:uniqueId val="{00000008-8C0B-4D45-A0D1-DBFC20C82833}"/>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0060-48CE-88E1-5BF022FD699F}"/>
              </c:ext>
            </c:extLst>
          </c:dPt>
          <c:dPt>
            <c:idx val="1"/>
            <c:bubble3D val="0"/>
            <c:spPr>
              <a:solidFill>
                <a:schemeClr val="accent2"/>
              </a:solidFill>
              <a:ln>
                <a:noFill/>
              </a:ln>
              <a:effectLst/>
            </c:spPr>
            <c:extLst>
              <c:ext xmlns:c16="http://schemas.microsoft.com/office/drawing/2014/chart" uri="{C3380CC4-5D6E-409C-BE32-E72D297353CC}">
                <c16:uniqueId val="{00000003-0060-48CE-88E1-5BF022FD699F}"/>
              </c:ext>
            </c:extLst>
          </c:dPt>
          <c:dPt>
            <c:idx val="2"/>
            <c:bubble3D val="0"/>
            <c:spPr>
              <a:solidFill>
                <a:schemeClr val="accent3"/>
              </a:solidFill>
              <a:ln>
                <a:noFill/>
              </a:ln>
              <a:effectLst/>
            </c:spPr>
            <c:extLst>
              <c:ext xmlns:c16="http://schemas.microsoft.com/office/drawing/2014/chart" uri="{C3380CC4-5D6E-409C-BE32-E72D297353CC}">
                <c16:uniqueId val="{00000005-0060-48CE-88E1-5BF022FD699F}"/>
              </c:ext>
            </c:extLst>
          </c:dPt>
          <c:dPt>
            <c:idx val="3"/>
            <c:bubble3D val="0"/>
            <c:spPr>
              <a:solidFill>
                <a:schemeClr val="accent4"/>
              </a:solidFill>
              <a:ln>
                <a:noFill/>
              </a:ln>
              <a:effectLst/>
            </c:spPr>
            <c:extLst>
              <c:ext xmlns:c16="http://schemas.microsoft.com/office/drawing/2014/chart" uri="{C3380CC4-5D6E-409C-BE32-E72D297353CC}">
                <c16:uniqueId val="{00000007-0060-48CE-88E1-5BF022FD699F}"/>
              </c:ext>
            </c:extLst>
          </c:dPt>
          <c:dPt>
            <c:idx val="4"/>
            <c:bubble3D val="0"/>
            <c:spPr>
              <a:solidFill>
                <a:schemeClr val="accent5"/>
              </a:solidFill>
              <a:ln>
                <a:noFill/>
              </a:ln>
              <a:effectLst/>
            </c:spPr>
            <c:extLst>
              <c:ext xmlns:c16="http://schemas.microsoft.com/office/drawing/2014/chart" uri="{C3380CC4-5D6E-409C-BE32-E72D297353CC}">
                <c16:uniqueId val="{00000009-3149-4926-9D02-ECC1D0AA712E}"/>
              </c:ext>
            </c:extLst>
          </c:dPt>
          <c:dPt>
            <c:idx val="5"/>
            <c:bubble3D val="0"/>
            <c:spPr>
              <a:solidFill>
                <a:schemeClr val="accent6"/>
              </a:solidFill>
              <a:ln>
                <a:noFill/>
              </a:ln>
              <a:effectLst/>
            </c:spPr>
            <c:extLst>
              <c:ext xmlns:c16="http://schemas.microsoft.com/office/drawing/2014/chart" uri="{C3380CC4-5D6E-409C-BE32-E72D297353CC}">
                <c16:uniqueId val="{0000000B-3149-4926-9D02-ECC1D0AA712E}"/>
              </c:ext>
            </c:extLst>
          </c:dPt>
          <c:dLbls>
            <c:dLbl>
              <c:idx val="0"/>
              <c:layout>
                <c:manualLayout>
                  <c:x val="3.0359417008630845E-3"/>
                  <c:y val="-1.242780980878839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0060-48CE-88E1-5BF022FD699F}"/>
                </c:ext>
              </c:extLst>
            </c:dLbl>
            <c:dLbl>
              <c:idx val="1"/>
              <c:layout>
                <c:manualLayout>
                  <c:x val="-2.246320928258105E-2"/>
                  <c:y val="5.9365374718362382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0170162659733593"/>
                    </c:manualLayout>
                  </c15:layout>
                </c:ext>
                <c:ext xmlns:c16="http://schemas.microsoft.com/office/drawing/2014/chart" uri="{C3380CC4-5D6E-409C-BE32-E72D297353CC}">
                  <c16:uniqueId val="{00000003-0060-48CE-88E1-5BF022FD699F}"/>
                </c:ext>
              </c:extLst>
            </c:dLbl>
            <c:dLbl>
              <c:idx val="2"/>
              <c:layout>
                <c:manualLayout>
                  <c:x val="-4.9419838686854393E-2"/>
                  <c:y val="-4.7053536064251104E-3"/>
                </c:manualLayout>
              </c:layout>
              <c:showLegendKey val="0"/>
              <c:showVal val="0"/>
              <c:showCatName val="1"/>
              <c:showSerName val="0"/>
              <c:showPercent val="1"/>
              <c:showBubbleSize val="0"/>
              <c:extLst>
                <c:ext xmlns:c15="http://schemas.microsoft.com/office/drawing/2012/chart" uri="{CE6537A1-D6FC-4f65-9D91-7224C49458BB}">
                  <c15:layout>
                    <c:manualLayout>
                      <c:w val="0.26037533606905333"/>
                      <c:h val="0.24139414371604923"/>
                    </c:manualLayout>
                  </c15:layout>
                </c:ext>
                <c:ext xmlns:c16="http://schemas.microsoft.com/office/drawing/2014/chart" uri="{C3380CC4-5D6E-409C-BE32-E72D297353CC}">
                  <c16:uniqueId val="{00000005-0060-48CE-88E1-5BF022FD699F}"/>
                </c:ext>
              </c:extLst>
            </c:dLbl>
            <c:dLbl>
              <c:idx val="3"/>
              <c:showLegendKey val="0"/>
              <c:showVal val="0"/>
              <c:showCatName val="1"/>
              <c:showSerName val="0"/>
              <c:showPercent val="1"/>
              <c:showBubbleSize val="0"/>
              <c:extLst>
                <c:ext xmlns:c15="http://schemas.microsoft.com/office/drawing/2012/chart" uri="{CE6537A1-D6FC-4f65-9D91-7224C49458BB}">
                  <c15:layout>
                    <c:manualLayout>
                      <c:w val="0.26037533606905333"/>
                      <c:h val="0.24139414371604923"/>
                    </c:manualLayout>
                  </c15:layout>
                </c:ext>
                <c:ext xmlns:c16="http://schemas.microsoft.com/office/drawing/2014/chart" uri="{C3380CC4-5D6E-409C-BE32-E72D297353CC}">
                  <c16:uniqueId val="{00000007-0060-48CE-88E1-5BF022FD699F}"/>
                </c:ext>
              </c:extLst>
            </c:dLbl>
            <c:dLbl>
              <c:idx val="4"/>
              <c:showLegendKey val="0"/>
              <c:showVal val="0"/>
              <c:showCatName val="1"/>
              <c:showSerName val="0"/>
              <c:showPercent val="1"/>
              <c:showBubbleSize val="0"/>
              <c:extLst>
                <c:ext xmlns:c15="http://schemas.microsoft.com/office/drawing/2012/chart" uri="{CE6537A1-D6FC-4f65-9D91-7224C49458BB}">
                  <c15:layout>
                    <c:manualLayout>
                      <c:w val="0.28391750389132586"/>
                      <c:h val="0.2523699057447219"/>
                    </c:manualLayout>
                  </c15:layout>
                </c:ext>
                <c:ext xmlns:c16="http://schemas.microsoft.com/office/drawing/2014/chart" uri="{C3380CC4-5D6E-409C-BE32-E72D297353CC}">
                  <c16:uniqueId val="{00000009-3149-4926-9D02-ECC1D0AA712E}"/>
                </c:ext>
              </c:extLst>
            </c:dLbl>
            <c:dLbl>
              <c:idx val="5"/>
              <c:showLegendKey val="0"/>
              <c:showVal val="0"/>
              <c:showCatName val="1"/>
              <c:showSerName val="0"/>
              <c:showPercent val="1"/>
              <c:showBubbleSize val="0"/>
              <c:extLst>
                <c:ext xmlns:c15="http://schemas.microsoft.com/office/drawing/2012/chart" uri="{CE6537A1-D6FC-4f65-9D91-7224C49458BB}">
                  <c15:layout>
                    <c:manualLayout>
                      <c:w val="0.32091516909579737"/>
                      <c:h val="0.22898745325491757"/>
                    </c:manualLayout>
                  </c15:layout>
                </c:ext>
                <c:ext xmlns:c16="http://schemas.microsoft.com/office/drawing/2014/chart" uri="{C3380CC4-5D6E-409C-BE32-E72D297353CC}">
                  <c16:uniqueId val="{0000000B-3149-4926-9D02-ECC1D0AA712E}"/>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2.5454549999999999E-2</c:v>
                </c:pt>
                <c:pt idx="1">
                  <c:v>6.9090910000000005E-2</c:v>
                </c:pt>
                <c:pt idx="2">
                  <c:v>0.13818182000000001</c:v>
                </c:pt>
                <c:pt idx="3">
                  <c:v>0.2</c:v>
                </c:pt>
                <c:pt idx="4">
                  <c:v>0.31636364</c:v>
                </c:pt>
                <c:pt idx="5">
                  <c:v>0.25090909</c:v>
                </c:pt>
              </c:numCache>
            </c:numRef>
          </c:val>
          <c:extLst>
            <c:ext xmlns:c16="http://schemas.microsoft.com/office/drawing/2014/chart" uri="{C3380CC4-5D6E-409C-BE32-E72D297353CC}">
              <c16:uniqueId val="{00000008-0060-48CE-88E1-5BF022FD699F}"/>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B1E9-495B-9E22-220892F5F438}"/>
              </c:ext>
            </c:extLst>
          </c:dPt>
          <c:dPt>
            <c:idx val="1"/>
            <c:bubble3D val="0"/>
            <c:spPr>
              <a:solidFill>
                <a:schemeClr val="accent2"/>
              </a:solidFill>
              <a:ln>
                <a:noFill/>
              </a:ln>
              <a:effectLst/>
            </c:spPr>
            <c:extLst>
              <c:ext xmlns:c16="http://schemas.microsoft.com/office/drawing/2014/chart" uri="{C3380CC4-5D6E-409C-BE32-E72D297353CC}">
                <c16:uniqueId val="{00000003-B1E9-495B-9E22-220892F5F438}"/>
              </c:ext>
            </c:extLst>
          </c:dPt>
          <c:dPt>
            <c:idx val="2"/>
            <c:bubble3D val="0"/>
            <c:spPr>
              <a:solidFill>
                <a:schemeClr val="accent3"/>
              </a:solidFill>
              <a:ln>
                <a:noFill/>
              </a:ln>
              <a:effectLst/>
            </c:spPr>
            <c:extLst>
              <c:ext xmlns:c16="http://schemas.microsoft.com/office/drawing/2014/chart" uri="{C3380CC4-5D6E-409C-BE32-E72D297353CC}">
                <c16:uniqueId val="{00000005-B1E9-495B-9E22-220892F5F438}"/>
              </c:ext>
            </c:extLst>
          </c:dPt>
          <c:dPt>
            <c:idx val="3"/>
            <c:bubble3D val="0"/>
            <c:spPr>
              <a:solidFill>
                <a:schemeClr val="accent4"/>
              </a:solidFill>
              <a:ln>
                <a:noFill/>
              </a:ln>
              <a:effectLst/>
            </c:spPr>
            <c:extLst>
              <c:ext xmlns:c16="http://schemas.microsoft.com/office/drawing/2014/chart" uri="{C3380CC4-5D6E-409C-BE32-E72D297353CC}">
                <c16:uniqueId val="{00000007-B1E9-495B-9E22-220892F5F438}"/>
              </c:ext>
            </c:extLst>
          </c:dPt>
          <c:dPt>
            <c:idx val="4"/>
            <c:bubble3D val="0"/>
            <c:spPr>
              <a:solidFill>
                <a:schemeClr val="accent5"/>
              </a:solidFill>
              <a:ln>
                <a:noFill/>
              </a:ln>
              <a:effectLst/>
            </c:spPr>
            <c:extLst>
              <c:ext xmlns:c16="http://schemas.microsoft.com/office/drawing/2014/chart" uri="{C3380CC4-5D6E-409C-BE32-E72D297353CC}">
                <c16:uniqueId val="{00000009-8A2F-460E-A5FC-C17C7FF1F288}"/>
              </c:ext>
            </c:extLst>
          </c:dPt>
          <c:dPt>
            <c:idx val="5"/>
            <c:bubble3D val="0"/>
            <c:spPr>
              <a:solidFill>
                <a:schemeClr val="accent6"/>
              </a:solidFill>
              <a:ln>
                <a:noFill/>
              </a:ln>
              <a:effectLst/>
            </c:spPr>
            <c:extLst>
              <c:ext xmlns:c16="http://schemas.microsoft.com/office/drawing/2014/chart" uri="{C3380CC4-5D6E-409C-BE32-E72D297353CC}">
                <c16:uniqueId val="{0000000B-8A2F-460E-A5FC-C17C7FF1F288}"/>
              </c:ext>
            </c:extLst>
          </c:dPt>
          <c:dLbls>
            <c:dLbl>
              <c:idx val="0"/>
              <c:layout>
                <c:manualLayout>
                  <c:x val="1.651407952455073E-2"/>
                  <c:y val="2.9922039965957093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B1E9-495B-9E22-220892F5F438}"/>
                </c:ext>
              </c:extLst>
            </c:dLbl>
            <c:dLbl>
              <c:idx val="1"/>
              <c:layout>
                <c:manualLayout>
                  <c:x val="3.5375689825951606E-7"/>
                  <c:y val="6.3524774662118047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2884221142541888"/>
                    </c:manualLayout>
                  </c15:layout>
                </c:ext>
                <c:ext xmlns:c16="http://schemas.microsoft.com/office/drawing/2014/chart" uri="{C3380CC4-5D6E-409C-BE32-E72D297353CC}">
                  <c16:uniqueId val="{00000003-B1E9-495B-9E22-220892F5F438}"/>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5138991085326162"/>
                      <c:h val="0.24139414371604923"/>
                    </c:manualLayout>
                  </c15:layout>
                </c:ext>
                <c:ext xmlns:c16="http://schemas.microsoft.com/office/drawing/2014/chart" uri="{C3380CC4-5D6E-409C-BE32-E72D297353CC}">
                  <c16:uniqueId val="{00000005-B1E9-495B-9E22-220892F5F438}"/>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0530246214801188"/>
                      <c:h val="0.24139414371604923"/>
                    </c:manualLayout>
                  </c15:layout>
                </c:ext>
                <c:ext xmlns:c16="http://schemas.microsoft.com/office/drawing/2014/chart" uri="{C3380CC4-5D6E-409C-BE32-E72D297353CC}">
                  <c16:uniqueId val="{00000007-B1E9-495B-9E22-220892F5F438}"/>
                </c:ext>
              </c:extLst>
            </c:dLbl>
            <c:dLbl>
              <c:idx val="4"/>
              <c:layout>
                <c:manualLayout>
                  <c:x val="-5.0625220847853255E-8"/>
                  <c:y val="9.4110339399016522E-3"/>
                </c:manualLayout>
              </c:layout>
              <c:showLegendKey val="0"/>
              <c:showVal val="0"/>
              <c:showCatName val="1"/>
              <c:showSerName val="0"/>
              <c:showPercent val="1"/>
              <c:showBubbleSize val="0"/>
              <c:extLst>
                <c:ext xmlns:c15="http://schemas.microsoft.com/office/drawing/2012/chart" uri="{CE6537A1-D6FC-4f65-9D91-7224C49458BB}">
                  <c15:layout>
                    <c:manualLayout>
                      <c:w val="0.28391750389132586"/>
                      <c:h val="0.23354775028927949"/>
                    </c:manualLayout>
                  </c15:layout>
                </c:ext>
                <c:ext xmlns:c16="http://schemas.microsoft.com/office/drawing/2014/chart" uri="{C3380CC4-5D6E-409C-BE32-E72D297353CC}">
                  <c16:uniqueId val="{00000009-8A2F-460E-A5FC-C17C7FF1F288}"/>
                </c:ext>
              </c:extLst>
            </c:dLbl>
            <c:dLbl>
              <c:idx val="5"/>
              <c:showLegendKey val="0"/>
              <c:showVal val="0"/>
              <c:showCatName val="1"/>
              <c:showSerName val="0"/>
              <c:showPercent val="1"/>
              <c:showBubbleSize val="0"/>
              <c:extLst>
                <c:ext xmlns:c15="http://schemas.microsoft.com/office/drawing/2012/chart" uri="{CE6537A1-D6FC-4f65-9D91-7224C49458BB}">
                  <c15:layout>
                    <c:manualLayout>
                      <c:w val="0.32091516909579737"/>
                      <c:h val="0.22898745325491757"/>
                    </c:manualLayout>
                  </c15:layout>
                </c:ext>
                <c:ext xmlns:c16="http://schemas.microsoft.com/office/drawing/2014/chart" uri="{C3380CC4-5D6E-409C-BE32-E72D297353CC}">
                  <c16:uniqueId val="{0000000B-8A2F-460E-A5FC-C17C7FF1F288}"/>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7.5757580000000005E-2</c:v>
                </c:pt>
                <c:pt idx="1">
                  <c:v>0.11363636000000001</c:v>
                </c:pt>
                <c:pt idx="2">
                  <c:v>0.21212121</c:v>
                </c:pt>
                <c:pt idx="3">
                  <c:v>0.24242424000000001</c:v>
                </c:pt>
                <c:pt idx="4">
                  <c:v>0.15151514999999999</c:v>
                </c:pt>
                <c:pt idx="5">
                  <c:v>0.20454544999999999</c:v>
                </c:pt>
              </c:numCache>
            </c:numRef>
          </c:val>
          <c:extLst>
            <c:ext xmlns:c16="http://schemas.microsoft.com/office/drawing/2014/chart" uri="{C3380CC4-5D6E-409C-BE32-E72D297353CC}">
              <c16:uniqueId val="{00000008-B1E9-495B-9E22-220892F5F438}"/>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E73A-49CF-86FD-A881F70C1924}"/>
              </c:ext>
            </c:extLst>
          </c:dPt>
          <c:dPt>
            <c:idx val="1"/>
            <c:bubble3D val="0"/>
            <c:spPr>
              <a:solidFill>
                <a:schemeClr val="accent2"/>
              </a:solidFill>
              <a:ln>
                <a:noFill/>
              </a:ln>
              <a:effectLst/>
            </c:spPr>
            <c:extLst>
              <c:ext xmlns:c16="http://schemas.microsoft.com/office/drawing/2014/chart" uri="{C3380CC4-5D6E-409C-BE32-E72D297353CC}">
                <c16:uniqueId val="{00000003-E73A-49CF-86FD-A881F70C1924}"/>
              </c:ext>
            </c:extLst>
          </c:dPt>
          <c:dPt>
            <c:idx val="2"/>
            <c:bubble3D val="0"/>
            <c:spPr>
              <a:solidFill>
                <a:schemeClr val="accent3"/>
              </a:solidFill>
              <a:ln>
                <a:noFill/>
              </a:ln>
              <a:effectLst/>
            </c:spPr>
            <c:extLst>
              <c:ext xmlns:c16="http://schemas.microsoft.com/office/drawing/2014/chart" uri="{C3380CC4-5D6E-409C-BE32-E72D297353CC}">
                <c16:uniqueId val="{00000005-E73A-49CF-86FD-A881F70C1924}"/>
              </c:ext>
            </c:extLst>
          </c:dPt>
          <c:dPt>
            <c:idx val="3"/>
            <c:bubble3D val="0"/>
            <c:spPr>
              <a:solidFill>
                <a:schemeClr val="accent4"/>
              </a:solidFill>
              <a:ln>
                <a:noFill/>
              </a:ln>
              <a:effectLst/>
            </c:spPr>
            <c:extLst>
              <c:ext xmlns:c16="http://schemas.microsoft.com/office/drawing/2014/chart" uri="{C3380CC4-5D6E-409C-BE32-E72D297353CC}">
                <c16:uniqueId val="{00000007-E73A-49CF-86FD-A881F70C1924}"/>
              </c:ext>
            </c:extLst>
          </c:dPt>
          <c:dPt>
            <c:idx val="4"/>
            <c:bubble3D val="0"/>
            <c:spPr>
              <a:solidFill>
                <a:schemeClr val="accent5"/>
              </a:solidFill>
              <a:ln>
                <a:noFill/>
              </a:ln>
              <a:effectLst/>
            </c:spPr>
            <c:extLst>
              <c:ext xmlns:c16="http://schemas.microsoft.com/office/drawing/2014/chart" uri="{C3380CC4-5D6E-409C-BE32-E72D297353CC}">
                <c16:uniqueId val="{00000009-E73A-49CF-86FD-A881F70C1924}"/>
              </c:ext>
            </c:extLst>
          </c:dPt>
          <c:dPt>
            <c:idx val="5"/>
            <c:bubble3D val="0"/>
            <c:spPr>
              <a:solidFill>
                <a:schemeClr val="accent6"/>
              </a:solidFill>
              <a:ln>
                <a:noFill/>
              </a:ln>
              <a:effectLst/>
            </c:spPr>
            <c:extLst>
              <c:ext xmlns:c16="http://schemas.microsoft.com/office/drawing/2014/chart" uri="{C3380CC4-5D6E-409C-BE32-E72D297353CC}">
                <c16:uniqueId val="{0000000B-E73A-49CF-86FD-A881F70C1924}"/>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E73A-49CF-86FD-A881F70C1924}"/>
              </c:ext>
            </c:extLst>
          </c:dPt>
          <c:dLbls>
            <c:dLbl>
              <c:idx val="0"/>
              <c:layout>
                <c:manualLayout>
                  <c:x val="1.5652750082300127E-3"/>
                  <c:y val="1.295565614007333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73A-49CF-86FD-A881F70C1924}"/>
                </c:ext>
              </c:extLst>
            </c:dLbl>
            <c:dLbl>
              <c:idx val="6"/>
              <c:layout>
                <c:manualLayout>
                  <c:x val="2.5735563928850631E-2"/>
                  <c:y val="1.171812437082084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73A-49CF-86FD-A881F70C1924}"/>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8.6885249999999997E-2</c:v>
                </c:pt>
                <c:pt idx="1">
                  <c:v>0.24590164</c:v>
                </c:pt>
                <c:pt idx="2">
                  <c:v>0.43606557000000001</c:v>
                </c:pt>
                <c:pt idx="3">
                  <c:v>0.15081966999999999</c:v>
                </c:pt>
                <c:pt idx="4">
                  <c:v>8.032787000000001E-2</c:v>
                </c:pt>
              </c:numCache>
            </c:numRef>
          </c:val>
          <c:extLst>
            <c:ext xmlns:c16="http://schemas.microsoft.com/office/drawing/2014/chart" uri="{C3380CC4-5D6E-409C-BE32-E72D297353CC}">
              <c16:uniqueId val="{0000000E-E73A-49CF-86FD-A881F70C1924}"/>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B15C-405B-9663-1D5FA7431AC7}"/>
              </c:ext>
            </c:extLst>
          </c:dPt>
          <c:dPt>
            <c:idx val="1"/>
            <c:bubble3D val="0"/>
            <c:spPr>
              <a:solidFill>
                <a:schemeClr val="accent2"/>
              </a:solidFill>
              <a:ln>
                <a:noFill/>
              </a:ln>
              <a:effectLst/>
            </c:spPr>
            <c:extLst>
              <c:ext xmlns:c16="http://schemas.microsoft.com/office/drawing/2014/chart" uri="{C3380CC4-5D6E-409C-BE32-E72D297353CC}">
                <c16:uniqueId val="{00000003-B15C-405B-9663-1D5FA7431AC7}"/>
              </c:ext>
            </c:extLst>
          </c:dPt>
          <c:dPt>
            <c:idx val="2"/>
            <c:bubble3D val="0"/>
            <c:spPr>
              <a:solidFill>
                <a:schemeClr val="accent3"/>
              </a:solidFill>
              <a:ln>
                <a:noFill/>
              </a:ln>
              <a:effectLst/>
            </c:spPr>
            <c:extLst>
              <c:ext xmlns:c16="http://schemas.microsoft.com/office/drawing/2014/chart" uri="{C3380CC4-5D6E-409C-BE32-E72D297353CC}">
                <c16:uniqueId val="{00000005-B15C-405B-9663-1D5FA7431AC7}"/>
              </c:ext>
            </c:extLst>
          </c:dPt>
          <c:dPt>
            <c:idx val="3"/>
            <c:bubble3D val="0"/>
            <c:spPr>
              <a:solidFill>
                <a:schemeClr val="accent4"/>
              </a:solidFill>
              <a:ln>
                <a:noFill/>
              </a:ln>
              <a:effectLst/>
            </c:spPr>
            <c:extLst>
              <c:ext xmlns:c16="http://schemas.microsoft.com/office/drawing/2014/chart" uri="{C3380CC4-5D6E-409C-BE32-E72D297353CC}">
                <c16:uniqueId val="{00000007-B15C-405B-9663-1D5FA7431AC7}"/>
              </c:ext>
            </c:extLst>
          </c:dPt>
          <c:dPt>
            <c:idx val="4"/>
            <c:bubble3D val="0"/>
            <c:spPr>
              <a:solidFill>
                <a:schemeClr val="accent5"/>
              </a:solidFill>
              <a:ln>
                <a:noFill/>
              </a:ln>
              <a:effectLst/>
            </c:spPr>
            <c:extLst>
              <c:ext xmlns:c16="http://schemas.microsoft.com/office/drawing/2014/chart" uri="{C3380CC4-5D6E-409C-BE32-E72D297353CC}">
                <c16:uniqueId val="{00000009-B15C-405B-9663-1D5FA7431AC7}"/>
              </c:ext>
            </c:extLst>
          </c:dPt>
          <c:dPt>
            <c:idx val="5"/>
            <c:bubble3D val="0"/>
            <c:spPr>
              <a:solidFill>
                <a:schemeClr val="accent6"/>
              </a:solidFill>
              <a:ln>
                <a:noFill/>
              </a:ln>
              <a:effectLst/>
            </c:spPr>
            <c:extLst>
              <c:ext xmlns:c16="http://schemas.microsoft.com/office/drawing/2014/chart" uri="{C3380CC4-5D6E-409C-BE32-E72D297353CC}">
                <c16:uniqueId val="{0000000B-B15C-405B-9663-1D5FA7431AC7}"/>
              </c:ext>
            </c:extLst>
          </c:dPt>
          <c:dLbls>
            <c:dLbl>
              <c:idx val="0"/>
              <c:layout>
                <c:manualLayout>
                  <c:x val="-2.8068536609402554E-3"/>
                  <c:y val="1.781125733171657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15C-405B-9663-1D5FA7431AC7}"/>
                </c:ext>
              </c:extLst>
            </c:dLbl>
            <c:dLbl>
              <c:idx val="1"/>
              <c:layout>
                <c:manualLayout>
                  <c:x val="-2.9784258344813477E-2"/>
                  <c:y val="2.199227468268613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15C-405B-9663-1D5FA7431AC7}"/>
                </c:ext>
              </c:extLst>
            </c:dLbl>
            <c:dLbl>
              <c:idx val="2"/>
              <c:layout>
                <c:manualLayout>
                  <c:x val="2.8068536609402554E-3"/>
                  <c:y val="3.562251466343315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15C-405B-9663-1D5FA7431AC7}"/>
                </c:ext>
              </c:extLst>
            </c:dLbl>
            <c:dLbl>
              <c:idx val="3"/>
              <c:layout>
                <c:manualLayout>
                  <c:x val="-2.8914864975372899E-2"/>
                  <c:y val="1.801741912917817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15C-405B-9663-1D5FA7431AC7}"/>
                </c:ext>
              </c:extLst>
            </c:dLbl>
            <c:dLbl>
              <c:idx val="4"/>
              <c:layout>
                <c:manualLayout>
                  <c:x val="-2.2766862090150615E-2"/>
                  <c:y val="-1.4042844067911659E-2"/>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B15C-405B-9663-1D5FA7431AC7}"/>
                </c:ext>
              </c:extLst>
            </c:dLbl>
            <c:dLbl>
              <c:idx val="5"/>
              <c:layout>
                <c:manualLayout>
                  <c:x val="1.3314797457817254E-2"/>
                  <c:y val="1.068675439902994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15C-405B-9663-1D5FA7431AC7}"/>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Less than £30,000</c:v>
                </c:pt>
                <c:pt idx="1">
                  <c:v>£30,000 to £44,999</c:v>
                </c:pt>
                <c:pt idx="2">
                  <c:v>£45,000 to £69,999</c:v>
                </c:pt>
                <c:pt idx="3">
                  <c:v>£70,000 to £99,999</c:v>
                </c:pt>
                <c:pt idx="4">
                  <c:v>£100,000 to £149,999</c:v>
                </c:pt>
                <c:pt idx="5">
                  <c:v>£150,000 or more</c:v>
                </c:pt>
              </c:strCache>
            </c:strRef>
          </c:cat>
          <c:val>
            <c:numRef>
              <c:f>Sheet1!$B$2:$B$7</c:f>
              <c:numCache>
                <c:formatCode>0%</c:formatCode>
                <c:ptCount val="6"/>
                <c:pt idx="0">
                  <c:v>4.9180330000000001E-2</c:v>
                </c:pt>
                <c:pt idx="1">
                  <c:v>8.852459E-2</c:v>
                </c:pt>
                <c:pt idx="2">
                  <c:v>0.24098360999999999</c:v>
                </c:pt>
                <c:pt idx="3">
                  <c:v>0.33442622999999999</c:v>
                </c:pt>
                <c:pt idx="4">
                  <c:v>0.19180327999999999</c:v>
                </c:pt>
                <c:pt idx="5">
                  <c:v>9.5081969999999988E-2</c:v>
                </c:pt>
              </c:numCache>
            </c:numRef>
          </c:val>
          <c:extLst>
            <c:ext xmlns:c16="http://schemas.microsoft.com/office/drawing/2014/chart" uri="{C3380CC4-5D6E-409C-BE32-E72D297353CC}">
              <c16:uniqueId val="{0000000C-B15C-405B-9663-1D5FA7431AC7}"/>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5C30-4FD4-A257-042D995A9946}"/>
              </c:ext>
            </c:extLst>
          </c:dPt>
          <c:dPt>
            <c:idx val="1"/>
            <c:bubble3D val="0"/>
            <c:spPr>
              <a:solidFill>
                <a:schemeClr val="accent2"/>
              </a:solidFill>
              <a:ln>
                <a:noFill/>
              </a:ln>
              <a:effectLst/>
            </c:spPr>
            <c:extLst>
              <c:ext xmlns:c16="http://schemas.microsoft.com/office/drawing/2014/chart" uri="{C3380CC4-5D6E-409C-BE32-E72D297353CC}">
                <c16:uniqueId val="{00000003-5C30-4FD4-A257-042D995A9946}"/>
              </c:ext>
            </c:extLst>
          </c:dPt>
          <c:dPt>
            <c:idx val="2"/>
            <c:bubble3D val="0"/>
            <c:spPr>
              <a:solidFill>
                <a:schemeClr val="accent3"/>
              </a:solidFill>
              <a:ln>
                <a:noFill/>
              </a:ln>
              <a:effectLst/>
            </c:spPr>
            <c:extLst>
              <c:ext xmlns:c16="http://schemas.microsoft.com/office/drawing/2014/chart" uri="{C3380CC4-5D6E-409C-BE32-E72D297353CC}">
                <c16:uniqueId val="{00000005-5C30-4FD4-A257-042D995A9946}"/>
              </c:ext>
            </c:extLst>
          </c:dPt>
          <c:dPt>
            <c:idx val="3"/>
            <c:bubble3D val="0"/>
            <c:spPr>
              <a:solidFill>
                <a:schemeClr val="accent4"/>
              </a:solidFill>
              <a:ln>
                <a:noFill/>
              </a:ln>
              <a:effectLst/>
            </c:spPr>
            <c:extLst>
              <c:ext xmlns:c16="http://schemas.microsoft.com/office/drawing/2014/chart" uri="{C3380CC4-5D6E-409C-BE32-E72D297353CC}">
                <c16:uniqueId val="{00000007-5C30-4FD4-A257-042D995A9946}"/>
              </c:ext>
            </c:extLst>
          </c:dPt>
          <c:dPt>
            <c:idx val="4"/>
            <c:bubble3D val="0"/>
            <c:spPr>
              <a:solidFill>
                <a:schemeClr val="accent5"/>
              </a:solidFill>
              <a:ln>
                <a:noFill/>
              </a:ln>
              <a:effectLst/>
            </c:spPr>
            <c:extLst>
              <c:ext xmlns:c16="http://schemas.microsoft.com/office/drawing/2014/chart" uri="{C3380CC4-5D6E-409C-BE32-E72D297353CC}">
                <c16:uniqueId val="{00000009-A501-469E-8EE6-5BC4C8AE50BD}"/>
              </c:ext>
            </c:extLst>
          </c:dPt>
          <c:dPt>
            <c:idx val="5"/>
            <c:bubble3D val="0"/>
            <c:spPr>
              <a:solidFill>
                <a:schemeClr val="accent6"/>
              </a:solidFill>
              <a:ln>
                <a:noFill/>
              </a:ln>
              <a:effectLst/>
            </c:spPr>
            <c:extLst>
              <c:ext xmlns:c16="http://schemas.microsoft.com/office/drawing/2014/chart" uri="{C3380CC4-5D6E-409C-BE32-E72D297353CC}">
                <c16:uniqueId val="{00000009-5C30-4FD4-A257-042D995A9946}"/>
              </c:ext>
            </c:extLst>
          </c:dPt>
          <c:dLbls>
            <c:dLbl>
              <c:idx val="0"/>
              <c:layout>
                <c:manualLayout>
                  <c:x val="7.0426630819300978E-2"/>
                  <c:y val="2.9922039965957006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5C30-4FD4-A257-042D995A9946}"/>
                </c:ext>
              </c:extLst>
            </c:dLbl>
            <c:dLbl>
              <c:idx val="1"/>
              <c:layout>
                <c:manualLayout>
                  <c:x val="-5.3912197537851987E-2"/>
                  <c:y val="8.2346930117560571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4766436688086133"/>
                    </c:manualLayout>
                  </c15:layout>
                </c:ext>
                <c:ext xmlns:c16="http://schemas.microsoft.com/office/drawing/2014/chart" uri="{C3380CC4-5D6E-409C-BE32-E72D297353CC}">
                  <c16:uniqueId val="{00000003-5C30-4FD4-A257-042D995A9946}"/>
                </c:ext>
              </c:extLst>
            </c:dLbl>
            <c:dLbl>
              <c:idx val="2"/>
              <c:layout>
                <c:manualLayout>
                  <c:x val="-8.5361716428470361E-2"/>
                  <c:y val="4.7057241212961082E-3"/>
                </c:manualLayout>
              </c:layout>
              <c:showLegendKey val="0"/>
              <c:showVal val="0"/>
              <c:showCatName val="1"/>
              <c:showSerName val="0"/>
              <c:showPercent val="1"/>
              <c:showBubbleSize val="0"/>
              <c:extLst>
                <c:ext xmlns:c15="http://schemas.microsoft.com/office/drawing/2012/chart" uri="{CE6537A1-D6FC-4f65-9D91-7224C49458BB}">
                  <c15:layout>
                    <c:manualLayout>
                      <c:w val="0.28283889910853255"/>
                      <c:h val="0.24139414371604923"/>
                    </c:manualLayout>
                  </c15:layout>
                </c:ext>
                <c:ext xmlns:c16="http://schemas.microsoft.com/office/drawing/2014/chart" uri="{C3380CC4-5D6E-409C-BE32-E72D297353CC}">
                  <c16:uniqueId val="{00000005-5C30-4FD4-A257-042D995A9946}"/>
                </c:ext>
              </c:extLst>
            </c:dLbl>
            <c:dLbl>
              <c:idx val="3"/>
              <c:layout>
                <c:manualLayout>
                  <c:x val="4.4928894863449738E-3"/>
                  <c:y val="-3.7644125653449288E-2"/>
                </c:manualLayout>
              </c:layout>
              <c:showLegendKey val="0"/>
              <c:showVal val="0"/>
              <c:showCatName val="1"/>
              <c:showSerName val="0"/>
              <c:showPercent val="1"/>
              <c:showBubbleSize val="0"/>
              <c:extLst>
                <c:ext xmlns:c15="http://schemas.microsoft.com/office/drawing/2012/chart" uri="{CE6537A1-D6FC-4f65-9D91-7224C49458BB}">
                  <c15:layout>
                    <c:manualLayout>
                      <c:w val="0.29182432432432426"/>
                      <c:h val="0.24139414371604923"/>
                    </c:manualLayout>
                  </c15:layout>
                </c:ext>
                <c:ext xmlns:c16="http://schemas.microsoft.com/office/drawing/2014/chart" uri="{C3380CC4-5D6E-409C-BE32-E72D297353CC}">
                  <c16:uniqueId val="{00000007-5C30-4FD4-A257-042D995A9946}"/>
                </c:ext>
              </c:extLst>
            </c:dLbl>
            <c:dLbl>
              <c:idx val="4"/>
              <c:layout>
                <c:manualLayout>
                  <c:x val="-1.3478137823687644E-2"/>
                  <c:y val="0"/>
                </c:manualLayout>
              </c:layout>
              <c:showLegendKey val="0"/>
              <c:showVal val="0"/>
              <c:showCatName val="1"/>
              <c:showSerName val="0"/>
              <c:showPercent val="1"/>
              <c:showBubbleSize val="0"/>
              <c:extLst>
                <c:ext xmlns:c15="http://schemas.microsoft.com/office/drawing/2012/chart" uri="{CE6537A1-D6FC-4f65-9D91-7224C49458BB}">
                  <c15:layout>
                    <c:manualLayout>
                      <c:w val="0.30188835432290928"/>
                      <c:h val="0.21472559483383705"/>
                    </c:manualLayout>
                  </c15:layout>
                </c:ext>
                <c:ext xmlns:c16="http://schemas.microsoft.com/office/drawing/2014/chart" uri="{C3380CC4-5D6E-409C-BE32-E72D297353CC}">
                  <c16:uniqueId val="{00000009-A501-469E-8EE6-5BC4C8AE50BD}"/>
                </c:ext>
              </c:extLst>
            </c:dLbl>
            <c:dLbl>
              <c:idx val="5"/>
              <c:layout>
                <c:manualLayout>
                  <c:x val="8.9854252157917074E-3"/>
                  <c:y val="-6.1172005230188009E-2"/>
                </c:manualLayout>
              </c:layout>
              <c:showLegendKey val="0"/>
              <c:showVal val="0"/>
              <c:showCatName val="1"/>
              <c:showSerName val="0"/>
              <c:showPercent val="1"/>
              <c:showBubbleSize val="0"/>
              <c:extLst>
                <c:ext xmlns:c15="http://schemas.microsoft.com/office/drawing/2012/chart" uri="{CE6537A1-D6FC-4f65-9D91-7224C49458BB}">
                  <c15:layout>
                    <c:manualLayout>
                      <c:w val="0.31192974388000566"/>
                      <c:h val="0.23839853098263877"/>
                    </c:manualLayout>
                  </c15:layout>
                </c:ext>
                <c:ext xmlns:c16="http://schemas.microsoft.com/office/drawing/2014/chart" uri="{C3380CC4-5D6E-409C-BE32-E72D297353CC}">
                  <c16:uniqueId val="{00000009-5C30-4FD4-A257-042D995A9946}"/>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 £30,000</c:v>
                </c:pt>
                <c:pt idx="1">
                  <c:v>£30,000 to £44,999</c:v>
                </c:pt>
                <c:pt idx="2">
                  <c:v>£45,000 to £69,999</c:v>
                </c:pt>
                <c:pt idx="3">
                  <c:v>£70,000 to £99,999</c:v>
                </c:pt>
                <c:pt idx="4">
                  <c:v>£100,000 to £149,999</c:v>
                </c:pt>
                <c:pt idx="5">
                  <c:v>£150,000 or more</c:v>
                </c:pt>
              </c:strCache>
            </c:strRef>
          </c:cat>
          <c:val>
            <c:numRef>
              <c:f>Sheet1!$B$2:$B$7</c:f>
              <c:numCache>
                <c:formatCode>0%</c:formatCode>
                <c:ptCount val="6"/>
                <c:pt idx="0">
                  <c:v>1.4778329999999999E-2</c:v>
                </c:pt>
                <c:pt idx="1">
                  <c:v>5.9113300000000008E-2</c:v>
                </c:pt>
                <c:pt idx="2">
                  <c:v>0.13793103000000001</c:v>
                </c:pt>
                <c:pt idx="3">
                  <c:v>0.36945813</c:v>
                </c:pt>
                <c:pt idx="4">
                  <c:v>0.29064039000000003</c:v>
                </c:pt>
                <c:pt idx="5">
                  <c:v>0.12807882000000001</c:v>
                </c:pt>
              </c:numCache>
            </c:numRef>
          </c:val>
          <c:extLst>
            <c:ext xmlns:c16="http://schemas.microsoft.com/office/drawing/2014/chart" uri="{C3380CC4-5D6E-409C-BE32-E72D297353CC}">
              <c16:uniqueId val="{00000008-5C30-4FD4-A257-042D995A9946}"/>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C46E-4B7C-A8FD-BAA58A2F8DFC}"/>
              </c:ext>
            </c:extLst>
          </c:dPt>
          <c:dPt>
            <c:idx val="1"/>
            <c:bubble3D val="0"/>
            <c:spPr>
              <a:solidFill>
                <a:schemeClr val="accent2"/>
              </a:solidFill>
              <a:ln>
                <a:noFill/>
              </a:ln>
              <a:effectLst/>
            </c:spPr>
            <c:extLst>
              <c:ext xmlns:c16="http://schemas.microsoft.com/office/drawing/2014/chart" uri="{C3380CC4-5D6E-409C-BE32-E72D297353CC}">
                <c16:uniqueId val="{00000003-C46E-4B7C-A8FD-BAA58A2F8DFC}"/>
              </c:ext>
            </c:extLst>
          </c:dPt>
          <c:dPt>
            <c:idx val="2"/>
            <c:bubble3D val="0"/>
            <c:spPr>
              <a:solidFill>
                <a:schemeClr val="accent3"/>
              </a:solidFill>
              <a:ln>
                <a:noFill/>
              </a:ln>
              <a:effectLst/>
            </c:spPr>
            <c:extLst>
              <c:ext xmlns:c16="http://schemas.microsoft.com/office/drawing/2014/chart" uri="{C3380CC4-5D6E-409C-BE32-E72D297353CC}">
                <c16:uniqueId val="{00000005-C46E-4B7C-A8FD-BAA58A2F8DFC}"/>
              </c:ext>
            </c:extLst>
          </c:dPt>
          <c:dPt>
            <c:idx val="3"/>
            <c:bubble3D val="0"/>
            <c:spPr>
              <a:solidFill>
                <a:schemeClr val="accent4"/>
              </a:solidFill>
              <a:ln>
                <a:noFill/>
              </a:ln>
              <a:effectLst/>
            </c:spPr>
            <c:extLst>
              <c:ext xmlns:c16="http://schemas.microsoft.com/office/drawing/2014/chart" uri="{C3380CC4-5D6E-409C-BE32-E72D297353CC}">
                <c16:uniqueId val="{00000007-C46E-4B7C-A8FD-BAA58A2F8DFC}"/>
              </c:ext>
            </c:extLst>
          </c:dPt>
          <c:dPt>
            <c:idx val="4"/>
            <c:bubble3D val="0"/>
            <c:spPr>
              <a:solidFill>
                <a:schemeClr val="accent5"/>
              </a:solidFill>
              <a:ln>
                <a:noFill/>
              </a:ln>
              <a:effectLst/>
            </c:spPr>
            <c:extLst>
              <c:ext xmlns:c16="http://schemas.microsoft.com/office/drawing/2014/chart" uri="{C3380CC4-5D6E-409C-BE32-E72D297353CC}">
                <c16:uniqueId val="{00000009-FF21-4089-991C-309D10B156C8}"/>
              </c:ext>
            </c:extLst>
          </c:dPt>
          <c:dPt>
            <c:idx val="5"/>
            <c:bubble3D val="0"/>
            <c:spPr>
              <a:solidFill>
                <a:schemeClr val="accent6"/>
              </a:solidFill>
              <a:ln>
                <a:noFill/>
              </a:ln>
              <a:effectLst/>
            </c:spPr>
            <c:extLst>
              <c:ext xmlns:c16="http://schemas.microsoft.com/office/drawing/2014/chart" uri="{C3380CC4-5D6E-409C-BE32-E72D297353CC}">
                <c16:uniqueId val="{0000000B-FF21-4089-991C-309D10B156C8}"/>
              </c:ext>
            </c:extLst>
          </c:dPt>
          <c:dLbls>
            <c:dLbl>
              <c:idx val="0"/>
              <c:layout>
                <c:manualLayout>
                  <c:x val="3.8977642564029996E-2"/>
                  <c:y val="8.6388506332284412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C46E-4B7C-A8FD-BAA58A2F8DFC}"/>
                </c:ext>
              </c:extLst>
            </c:dLbl>
            <c:dLbl>
              <c:idx val="1"/>
              <c:layout>
                <c:manualLayout>
                  <c:x val="-5.3912197537851987E-2"/>
                  <c:y val="-3.5291541478954656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3825328915314009"/>
                    </c:manualLayout>
                  </c15:layout>
                </c:ext>
                <c:ext xmlns:c16="http://schemas.microsoft.com/office/drawing/2014/chart" uri="{C3380CC4-5D6E-409C-BE32-E72D297353CC}">
                  <c16:uniqueId val="{00000003-C46E-4B7C-A8FD-BAA58A2F8DFC}"/>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468971982453658"/>
                      <c:h val="0.24139414371604923"/>
                    </c:manualLayout>
                  </c15:layout>
                </c:ext>
                <c:ext xmlns:c16="http://schemas.microsoft.com/office/drawing/2014/chart" uri="{C3380CC4-5D6E-409C-BE32-E72D297353CC}">
                  <c16:uniqueId val="{00000005-C46E-4B7C-A8FD-BAA58A2F8DFC}"/>
                </c:ext>
              </c:extLst>
            </c:dLbl>
            <c:dLbl>
              <c:idx val="3"/>
              <c:showLegendKey val="0"/>
              <c:showVal val="0"/>
              <c:showCatName val="1"/>
              <c:showSerName val="0"/>
              <c:showPercent val="1"/>
              <c:showBubbleSize val="0"/>
              <c:extLst>
                <c:ext xmlns:c15="http://schemas.microsoft.com/office/drawing/2012/chart" uri="{CE6537A1-D6FC-4f65-9D91-7224C49458BB}">
                  <c15:layout>
                    <c:manualLayout>
                      <c:w val="0.27385347389274084"/>
                      <c:h val="0.24139414371604923"/>
                    </c:manualLayout>
                  </c15:layout>
                </c:ext>
                <c:ext xmlns:c16="http://schemas.microsoft.com/office/drawing/2014/chart" uri="{C3380CC4-5D6E-409C-BE32-E72D297353CC}">
                  <c16:uniqueId val="{00000007-C46E-4B7C-A8FD-BAA58A2F8DFC}"/>
                </c:ext>
              </c:extLst>
            </c:dLbl>
            <c:dLbl>
              <c:idx val="4"/>
              <c:showLegendKey val="0"/>
              <c:showVal val="0"/>
              <c:showCatName val="1"/>
              <c:showSerName val="0"/>
              <c:showPercent val="1"/>
              <c:showBubbleSize val="0"/>
              <c:extLst>
                <c:ext xmlns:c15="http://schemas.microsoft.com/office/drawing/2012/chart" uri="{CE6537A1-D6FC-4f65-9D91-7224C49458BB}">
                  <c15:layout>
                    <c:manualLayout>
                      <c:w val="0.28391750389132586"/>
                      <c:h val="0.20060897824225521"/>
                    </c:manualLayout>
                  </c15:layout>
                </c:ext>
                <c:ext xmlns:c16="http://schemas.microsoft.com/office/drawing/2014/chart" uri="{C3380CC4-5D6E-409C-BE32-E72D297353CC}">
                  <c16:uniqueId val="{00000009-FF21-4089-991C-309D10B156C8}"/>
                </c:ext>
              </c:extLst>
            </c:dLbl>
            <c:dLbl>
              <c:idx val="5"/>
              <c:layout>
                <c:manualLayout>
                  <c:x val="4.0434413471062684E-2"/>
                  <c:y val="0"/>
                </c:manualLayout>
              </c:layout>
              <c:showLegendKey val="0"/>
              <c:showVal val="0"/>
              <c:showCatName val="1"/>
              <c:showSerName val="0"/>
              <c:showPercent val="1"/>
              <c:showBubbleSize val="0"/>
              <c:extLst>
                <c:ext xmlns:c15="http://schemas.microsoft.com/office/drawing/2012/chart" uri="{CE6537A1-D6FC-4f65-9D91-7224C49458BB}">
                  <c15:layout>
                    <c:manualLayout>
                      <c:w val="0.33888601952738079"/>
                      <c:h val="0.22898745325491757"/>
                    </c:manualLayout>
                  </c15:layout>
                </c:ext>
                <c:ext xmlns:c16="http://schemas.microsoft.com/office/drawing/2014/chart" uri="{C3380CC4-5D6E-409C-BE32-E72D297353CC}">
                  <c16:uniqueId val="{0000000B-FF21-4089-991C-309D10B156C8}"/>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 £30,000</c:v>
                </c:pt>
                <c:pt idx="1">
                  <c:v>£30,000 to £44,999</c:v>
                </c:pt>
                <c:pt idx="2">
                  <c:v>£45,000 to £69,999</c:v>
                </c:pt>
                <c:pt idx="3">
                  <c:v>£70,000 to £99,999</c:v>
                </c:pt>
                <c:pt idx="4">
                  <c:v>£100,000 to £149,999</c:v>
                </c:pt>
                <c:pt idx="5">
                  <c:v>£150,000 or more</c:v>
                </c:pt>
              </c:strCache>
            </c:strRef>
          </c:cat>
          <c:val>
            <c:numRef>
              <c:f>Sheet1!$B$2:$B$7</c:f>
              <c:numCache>
                <c:formatCode>0%</c:formatCode>
                <c:ptCount val="6"/>
                <c:pt idx="0">
                  <c:v>4.5112779999999998E-2</c:v>
                </c:pt>
                <c:pt idx="1">
                  <c:v>6.3909770000000005E-2</c:v>
                </c:pt>
                <c:pt idx="2">
                  <c:v>0.32706766999999998</c:v>
                </c:pt>
                <c:pt idx="3">
                  <c:v>0.31954886999999998</c:v>
                </c:pt>
                <c:pt idx="4">
                  <c:v>0.14661653999999999</c:v>
                </c:pt>
                <c:pt idx="5">
                  <c:v>9.7744360000000002E-2</c:v>
                </c:pt>
              </c:numCache>
            </c:numRef>
          </c:val>
          <c:extLst>
            <c:ext xmlns:c16="http://schemas.microsoft.com/office/drawing/2014/chart" uri="{C3380CC4-5D6E-409C-BE32-E72D297353CC}">
              <c16:uniqueId val="{00000008-C46E-4B7C-A8FD-BAA58A2F8DFC}"/>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563-4030-A045-279A7C1191A9}"/>
              </c:ext>
            </c:extLst>
          </c:dPt>
          <c:dPt>
            <c:idx val="1"/>
            <c:bubble3D val="0"/>
            <c:spPr>
              <a:solidFill>
                <a:schemeClr val="accent2"/>
              </a:solidFill>
              <a:ln>
                <a:noFill/>
              </a:ln>
              <a:effectLst/>
            </c:spPr>
            <c:extLst>
              <c:ext xmlns:c16="http://schemas.microsoft.com/office/drawing/2014/chart" uri="{C3380CC4-5D6E-409C-BE32-E72D297353CC}">
                <c16:uniqueId val="{00000003-2563-4030-A045-279A7C1191A9}"/>
              </c:ext>
            </c:extLst>
          </c:dPt>
          <c:dPt>
            <c:idx val="2"/>
            <c:bubble3D val="0"/>
            <c:spPr>
              <a:solidFill>
                <a:schemeClr val="accent3"/>
              </a:solidFill>
              <a:ln>
                <a:noFill/>
              </a:ln>
              <a:effectLst/>
            </c:spPr>
            <c:extLst>
              <c:ext xmlns:c16="http://schemas.microsoft.com/office/drawing/2014/chart" uri="{C3380CC4-5D6E-409C-BE32-E72D297353CC}">
                <c16:uniqueId val="{00000005-2563-4030-A045-279A7C1191A9}"/>
              </c:ext>
            </c:extLst>
          </c:dPt>
          <c:dPt>
            <c:idx val="3"/>
            <c:bubble3D val="0"/>
            <c:spPr>
              <a:solidFill>
                <a:schemeClr val="accent4"/>
              </a:solidFill>
              <a:ln>
                <a:noFill/>
              </a:ln>
              <a:effectLst/>
            </c:spPr>
            <c:extLst>
              <c:ext xmlns:c16="http://schemas.microsoft.com/office/drawing/2014/chart" uri="{C3380CC4-5D6E-409C-BE32-E72D297353CC}">
                <c16:uniqueId val="{00000007-2563-4030-A045-279A7C1191A9}"/>
              </c:ext>
            </c:extLst>
          </c:dPt>
          <c:dPt>
            <c:idx val="4"/>
            <c:bubble3D val="0"/>
            <c:spPr>
              <a:solidFill>
                <a:schemeClr val="accent5"/>
              </a:solidFill>
              <a:ln>
                <a:noFill/>
              </a:ln>
              <a:effectLst/>
            </c:spPr>
            <c:extLst>
              <c:ext xmlns:c16="http://schemas.microsoft.com/office/drawing/2014/chart" uri="{C3380CC4-5D6E-409C-BE32-E72D297353CC}">
                <c16:uniqueId val="{00000009-5EE1-4C4E-8FCC-A7AD69AD8C82}"/>
              </c:ext>
            </c:extLst>
          </c:dPt>
          <c:dPt>
            <c:idx val="5"/>
            <c:bubble3D val="0"/>
            <c:spPr>
              <a:solidFill>
                <a:schemeClr val="accent6"/>
              </a:solidFill>
              <a:ln>
                <a:noFill/>
              </a:ln>
              <a:effectLst/>
            </c:spPr>
            <c:extLst>
              <c:ext xmlns:c16="http://schemas.microsoft.com/office/drawing/2014/chart" uri="{C3380CC4-5D6E-409C-BE32-E72D297353CC}">
                <c16:uniqueId val="{0000000B-5EE1-4C4E-8FCC-A7AD69AD8C82}"/>
              </c:ext>
            </c:extLst>
          </c:dPt>
          <c:dLbls>
            <c:dLbl>
              <c:idx val="0"/>
              <c:layout>
                <c:manualLayout>
                  <c:x val="3.4484929956134142E-2"/>
                  <c:y val="6.7566350876841888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2563-4030-A045-279A7C1191A9}"/>
                </c:ext>
              </c:extLst>
            </c:dLbl>
            <c:dLbl>
              <c:idx val="1"/>
              <c:layout>
                <c:manualLayout>
                  <c:x val="8.9856060049262106E-3"/>
                  <c:y val="2.3527650531483472E-2"/>
                </c:manualLayout>
              </c:layout>
              <c:showLegendKey val="0"/>
              <c:showVal val="0"/>
              <c:showCatName val="1"/>
              <c:showSerName val="0"/>
              <c:showPercent val="1"/>
              <c:showBubbleSize val="0"/>
              <c:extLst>
                <c:ext xmlns:c15="http://schemas.microsoft.com/office/drawing/2012/chart" uri="{CE6537A1-D6FC-4f65-9D91-7224C49458BB}">
                  <c15:layout>
                    <c:manualLayout>
                      <c:w val="0.27534845054478563"/>
                      <c:h val="0.22413667256155825"/>
                    </c:manualLayout>
                  </c15:layout>
                </c:ext>
                <c:ext xmlns:c16="http://schemas.microsoft.com/office/drawing/2014/chart" uri="{C3380CC4-5D6E-409C-BE32-E72D297353CC}">
                  <c16:uniqueId val="{00000003-2563-4030-A045-279A7C1191A9}"/>
                </c:ext>
              </c:extLst>
            </c:dLbl>
            <c:dLbl>
              <c:idx val="2"/>
              <c:showLegendKey val="0"/>
              <c:showVal val="0"/>
              <c:showCatName val="1"/>
              <c:showSerName val="0"/>
              <c:showPercent val="1"/>
              <c:showBubbleSize val="0"/>
              <c:extLst>
                <c:ext xmlns:c15="http://schemas.microsoft.com/office/drawing/2012/chart" uri="{CE6537A1-D6FC-4f65-9D91-7224C49458BB}">
                  <c15:layout>
                    <c:manualLayout>
                      <c:w val="0.27385347389274084"/>
                      <c:h val="0.24139414371604923"/>
                    </c:manualLayout>
                  </c15:layout>
                </c:ext>
                <c:ext xmlns:c16="http://schemas.microsoft.com/office/drawing/2014/chart" uri="{C3380CC4-5D6E-409C-BE32-E72D297353CC}">
                  <c16:uniqueId val="{00000005-2563-4030-A045-279A7C1191A9}"/>
                </c:ext>
              </c:extLst>
            </c:dLbl>
            <c:dLbl>
              <c:idx val="3"/>
              <c:layout>
                <c:manualLayout>
                  <c:x val="-6.7390512239988681E-2"/>
                  <c:y val="-3.2938586789588678E-2"/>
                </c:manualLayout>
              </c:layout>
              <c:showLegendKey val="0"/>
              <c:showVal val="0"/>
              <c:showCatName val="1"/>
              <c:showSerName val="0"/>
              <c:showPercent val="1"/>
              <c:showBubbleSize val="0"/>
              <c:extLst>
                <c:ext xmlns:c15="http://schemas.microsoft.com/office/drawing/2012/chart" uri="{CE6537A1-D6FC-4f65-9D91-7224C49458BB}">
                  <c15:layout>
                    <c:manualLayout>
                      <c:w val="0.24240448563746989"/>
                      <c:h val="0.24139414371604923"/>
                    </c:manualLayout>
                  </c15:layout>
                </c:ext>
                <c:ext xmlns:c16="http://schemas.microsoft.com/office/drawing/2014/chart" uri="{C3380CC4-5D6E-409C-BE32-E72D297353CC}">
                  <c16:uniqueId val="{00000007-2563-4030-A045-279A7C1191A9}"/>
                </c:ext>
              </c:extLst>
            </c:dLbl>
            <c:dLbl>
              <c:idx val="4"/>
              <c:layout>
                <c:manualLayout>
                  <c:x val="4.4927126078959361E-3"/>
                  <c:y val="-4.2349849774745485E-2"/>
                </c:manualLayout>
              </c:layout>
              <c:showLegendKey val="0"/>
              <c:showVal val="0"/>
              <c:showCatName val="1"/>
              <c:showSerName val="0"/>
              <c:showPercent val="1"/>
              <c:showBubbleSize val="0"/>
              <c:extLst>
                <c:ext xmlns:c15="http://schemas.microsoft.com/office/drawing/2012/chart" uri="{CE6537A1-D6FC-4f65-9D91-7224C49458BB}">
                  <c15:layout>
                    <c:manualLayout>
                      <c:w val="0.33783005518607612"/>
                      <c:h val="0.19590343937839461"/>
                    </c:manualLayout>
                  </c15:layout>
                </c:ext>
                <c:ext xmlns:c16="http://schemas.microsoft.com/office/drawing/2014/chart" uri="{C3380CC4-5D6E-409C-BE32-E72D297353CC}">
                  <c16:uniqueId val="{00000009-5EE1-4C4E-8FCC-A7AD69AD8C82}"/>
                </c:ext>
              </c:extLst>
            </c:dLbl>
            <c:dLbl>
              <c:idx val="5"/>
              <c:layout>
                <c:manualLayout>
                  <c:x val="3.1448988255270899E-2"/>
                  <c:y val="9.4110777277211319E-3"/>
                </c:manualLayout>
              </c:layout>
              <c:showLegendKey val="0"/>
              <c:showVal val="0"/>
              <c:showCatName val="1"/>
              <c:showSerName val="0"/>
              <c:showPercent val="1"/>
              <c:showBubbleSize val="0"/>
              <c:extLst>
                <c:ext xmlns:c15="http://schemas.microsoft.com/office/drawing/2012/chart" uri="{CE6537A1-D6FC-4f65-9D91-7224C49458BB}">
                  <c15:layout>
                    <c:manualLayout>
                      <c:w val="0.32091516909579737"/>
                      <c:h val="0.21957637552719636"/>
                    </c:manualLayout>
                  </c15:layout>
                </c:ext>
                <c:ext xmlns:c16="http://schemas.microsoft.com/office/drawing/2014/chart" uri="{C3380CC4-5D6E-409C-BE32-E72D297353CC}">
                  <c16:uniqueId val="{0000000B-5EE1-4C4E-8FCC-A7AD69AD8C82}"/>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 £30,000</c:v>
                </c:pt>
                <c:pt idx="1">
                  <c:v>£30,000 to £44,999</c:v>
                </c:pt>
                <c:pt idx="2">
                  <c:v>£45,000 to £69,999</c:v>
                </c:pt>
                <c:pt idx="3">
                  <c:v>£70,000 to £99,999</c:v>
                </c:pt>
                <c:pt idx="4">
                  <c:v>£100,000 to £149,999</c:v>
                </c:pt>
                <c:pt idx="5">
                  <c:v>£150,000 or more</c:v>
                </c:pt>
              </c:strCache>
            </c:strRef>
          </c:cat>
          <c:val>
            <c:numRef>
              <c:f>Sheet1!$B$2:$B$7</c:f>
              <c:numCache>
                <c:formatCode>0%</c:formatCode>
                <c:ptCount val="6"/>
                <c:pt idx="0">
                  <c:v>0.10638298</c:v>
                </c:pt>
                <c:pt idx="1">
                  <c:v>0.17730496000000001</c:v>
                </c:pt>
                <c:pt idx="2">
                  <c:v>0.22695035</c:v>
                </c:pt>
                <c:pt idx="3">
                  <c:v>0.31205674</c:v>
                </c:pt>
                <c:pt idx="4">
                  <c:v>0.13475176999999999</c:v>
                </c:pt>
                <c:pt idx="5">
                  <c:v>4.2553189999999998E-2</c:v>
                </c:pt>
              </c:numCache>
            </c:numRef>
          </c:val>
          <c:extLst>
            <c:ext xmlns:c16="http://schemas.microsoft.com/office/drawing/2014/chart" uri="{C3380CC4-5D6E-409C-BE32-E72D297353CC}">
              <c16:uniqueId val="{00000008-2563-4030-A045-279A7C1191A9}"/>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Sheet1!$A$2:$A$14</c:f>
              <c:strCache>
                <c:ptCount val="13"/>
                <c:pt idx="0">
                  <c:v>Gluten-free</c:v>
                </c:pt>
                <c:pt idx="1">
                  <c:v>Vegetarian</c:v>
                </c:pt>
                <c:pt idx="2">
                  <c:v>Plant-based</c:v>
                </c:pt>
                <c:pt idx="3">
                  <c:v>Keto</c:v>
                </c:pt>
                <c:pt idx="4">
                  <c:v>Flexitarian</c:v>
                </c:pt>
                <c:pt idx="5">
                  <c:v>Vegan</c:v>
                </c:pt>
                <c:pt idx="6">
                  <c:v>Raw food</c:v>
                </c:pt>
                <c:pt idx="7">
                  <c:v>Mediterranean</c:v>
                </c:pt>
                <c:pt idx="8">
                  <c:v>DASH</c:v>
                </c:pt>
                <c:pt idx="9">
                  <c:v>Kosher</c:v>
                </c:pt>
                <c:pt idx="10">
                  <c:v>Other</c:v>
                </c:pt>
                <c:pt idx="11">
                  <c:v>Paleo</c:v>
                </c:pt>
                <c:pt idx="12">
                  <c:v>Low FODMAP</c:v>
                </c:pt>
              </c:strCache>
            </c:strRef>
          </c:cat>
          <c:val>
            <c:numRef>
              <c:f>Sheet1!$B$2:$B$14</c:f>
              <c:numCache>
                <c:formatCode>0%</c:formatCode>
                <c:ptCount val="13"/>
                <c:pt idx="0">
                  <c:v>0.17511520999999999</c:v>
                </c:pt>
                <c:pt idx="1">
                  <c:v>0.16282642</c:v>
                </c:pt>
                <c:pt idx="2">
                  <c:v>0.14746544</c:v>
                </c:pt>
                <c:pt idx="3">
                  <c:v>0.13056835999999999</c:v>
                </c:pt>
                <c:pt idx="4">
                  <c:v>0.12442396</c:v>
                </c:pt>
                <c:pt idx="5">
                  <c:v>0.10752688000000001</c:v>
                </c:pt>
                <c:pt idx="6">
                  <c:v>0.10291859</c:v>
                </c:pt>
                <c:pt idx="7">
                  <c:v>9.9846389999999993E-2</c:v>
                </c:pt>
                <c:pt idx="8">
                  <c:v>7.3732720000000002E-2</c:v>
                </c:pt>
                <c:pt idx="9">
                  <c:v>7.2196619999999989E-2</c:v>
                </c:pt>
                <c:pt idx="10">
                  <c:v>6.4516130000000005E-2</c:v>
                </c:pt>
                <c:pt idx="11">
                  <c:v>5.3763440000000003E-2</c:v>
                </c:pt>
                <c:pt idx="12">
                  <c:v>4.9155150000000002E-2</c:v>
                </c:pt>
              </c:numCache>
            </c:numRef>
          </c:val>
          <c:extLst>
            <c:ext xmlns:c16="http://schemas.microsoft.com/office/drawing/2014/chart" uri="{C3380CC4-5D6E-409C-BE32-E72D297353CC}">
              <c16:uniqueId val="{00000000-5C6B-4304-A354-14FCDC2B9D31}"/>
            </c:ext>
          </c:extLst>
        </c:ser>
        <c:ser>
          <c:idx val="1"/>
          <c:order val="1"/>
          <c:tx>
            <c:strRef>
              <c:f>Sheet1!$C$1</c:f>
              <c:strCache>
                <c:ptCount val="1"/>
                <c:pt idx="0">
                  <c:v>UK</c:v>
                </c:pt>
              </c:strCache>
            </c:strRef>
          </c:tx>
          <c:spPr>
            <a:solidFill>
              <a:schemeClr val="accent2"/>
            </a:solidFill>
            <a:ln>
              <a:noFill/>
            </a:ln>
            <a:effectLst/>
          </c:spPr>
          <c:invertIfNegative val="0"/>
          <c:cat>
            <c:strRef>
              <c:f>Sheet1!$A$2:$A$14</c:f>
              <c:strCache>
                <c:ptCount val="13"/>
                <c:pt idx="0">
                  <c:v>Gluten-free</c:v>
                </c:pt>
                <c:pt idx="1">
                  <c:v>Vegetarian</c:v>
                </c:pt>
                <c:pt idx="2">
                  <c:v>Plant-based</c:v>
                </c:pt>
                <c:pt idx="3">
                  <c:v>Keto</c:v>
                </c:pt>
                <c:pt idx="4">
                  <c:v>Flexitarian</c:v>
                </c:pt>
                <c:pt idx="5">
                  <c:v>Vegan</c:v>
                </c:pt>
                <c:pt idx="6">
                  <c:v>Raw food</c:v>
                </c:pt>
                <c:pt idx="7">
                  <c:v>Mediterranean</c:v>
                </c:pt>
                <c:pt idx="8">
                  <c:v>DASH</c:v>
                </c:pt>
                <c:pt idx="9">
                  <c:v>Kosher</c:v>
                </c:pt>
                <c:pt idx="10">
                  <c:v>Other</c:v>
                </c:pt>
                <c:pt idx="11">
                  <c:v>Paleo</c:v>
                </c:pt>
                <c:pt idx="12">
                  <c:v>Low FODMAP</c:v>
                </c:pt>
              </c:strCache>
            </c:strRef>
          </c:cat>
          <c:val>
            <c:numRef>
              <c:f>Sheet1!$C$2:$C$14</c:f>
              <c:numCache>
                <c:formatCode>0%</c:formatCode>
                <c:ptCount val="13"/>
                <c:pt idx="0">
                  <c:v>0.10327869000000001</c:v>
                </c:pt>
                <c:pt idx="1">
                  <c:v>0.15409835999999999</c:v>
                </c:pt>
                <c:pt idx="2">
                  <c:v>0.1</c:v>
                </c:pt>
                <c:pt idx="3">
                  <c:v>6.8852460000000004E-2</c:v>
                </c:pt>
                <c:pt idx="4">
                  <c:v>0.15245902</c:v>
                </c:pt>
                <c:pt idx="5">
                  <c:v>6.7213110000000006E-2</c:v>
                </c:pt>
                <c:pt idx="6">
                  <c:v>4.262295E-2</c:v>
                </c:pt>
                <c:pt idx="7">
                  <c:v>0.10163933999999999</c:v>
                </c:pt>
                <c:pt idx="8">
                  <c:v>3.1147540000000001E-2</c:v>
                </c:pt>
                <c:pt idx="9">
                  <c:v>2.459016E-2</c:v>
                </c:pt>
                <c:pt idx="10">
                  <c:v>4.262295E-2</c:v>
                </c:pt>
                <c:pt idx="11">
                  <c:v>2.459016E-2</c:v>
                </c:pt>
                <c:pt idx="12">
                  <c:v>3.2786889999999999E-2</c:v>
                </c:pt>
              </c:numCache>
            </c:numRef>
          </c:val>
          <c:extLst>
            <c:ext xmlns:c16="http://schemas.microsoft.com/office/drawing/2014/chart" uri="{C3380CC4-5D6E-409C-BE32-E72D297353CC}">
              <c16:uniqueId val="{00000001-5C6B-4304-A354-14FCDC2B9D31}"/>
            </c:ext>
          </c:extLst>
        </c:ser>
        <c:dLbls>
          <c:showLegendKey val="0"/>
          <c:showVal val="0"/>
          <c:showCatName val="0"/>
          <c:showSerName val="0"/>
          <c:showPercent val="0"/>
          <c:showBubbleSize val="0"/>
        </c:dLbls>
        <c:gapWidth val="219"/>
        <c:overlap val="-27"/>
        <c:axId val="615215552"/>
        <c:axId val="615215912"/>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Sheet1!$A$2:$A$14</c:f>
              <c:strCache>
                <c:ptCount val="13"/>
                <c:pt idx="0">
                  <c:v>Gluten-free</c:v>
                </c:pt>
                <c:pt idx="1">
                  <c:v>Vegetarian</c:v>
                </c:pt>
                <c:pt idx="2">
                  <c:v>Plant-based</c:v>
                </c:pt>
                <c:pt idx="3">
                  <c:v>Keto</c:v>
                </c:pt>
                <c:pt idx="4">
                  <c:v>Flexitarian</c:v>
                </c:pt>
                <c:pt idx="5">
                  <c:v>Vegan</c:v>
                </c:pt>
                <c:pt idx="6">
                  <c:v>Raw food</c:v>
                </c:pt>
                <c:pt idx="7">
                  <c:v>Mediterranean</c:v>
                </c:pt>
                <c:pt idx="8">
                  <c:v>DASH</c:v>
                </c:pt>
                <c:pt idx="9">
                  <c:v>Kosher</c:v>
                </c:pt>
                <c:pt idx="10">
                  <c:v>Other</c:v>
                </c:pt>
                <c:pt idx="11">
                  <c:v>Paleo</c:v>
                </c:pt>
                <c:pt idx="12">
                  <c:v>Low FODMAP</c:v>
                </c:pt>
              </c:strCache>
            </c:strRef>
          </c:cat>
          <c:val>
            <c:numRef>
              <c:f>Sheet1!$D$2:$D$14</c:f>
              <c:numCache>
                <c:formatCode>0%</c:formatCode>
                <c:ptCount val="13"/>
                <c:pt idx="0">
                  <c:v>0.10911809</c:v>
                </c:pt>
                <c:pt idx="1">
                  <c:v>0.12456403000000001</c:v>
                </c:pt>
                <c:pt idx="2">
                  <c:v>9.5166920000000002E-2</c:v>
                </c:pt>
                <c:pt idx="3">
                  <c:v>8.570005E-2</c:v>
                </c:pt>
                <c:pt idx="4">
                  <c:v>0.11310414000000001</c:v>
                </c:pt>
                <c:pt idx="5">
                  <c:v>6.7762829999999996E-2</c:v>
                </c:pt>
                <c:pt idx="6">
                  <c:v>4.9825609999999992E-2</c:v>
                </c:pt>
                <c:pt idx="7">
                  <c:v>8.4205279999999993E-2</c:v>
                </c:pt>
                <c:pt idx="8">
                  <c:v>3.736921E-2</c:v>
                </c:pt>
                <c:pt idx="9">
                  <c:v>3.4379670000000001E-2</c:v>
                </c:pt>
                <c:pt idx="10">
                  <c:v>7.0752370000000009E-2</c:v>
                </c:pt>
                <c:pt idx="11">
                  <c:v>3.039362E-2</c:v>
                </c:pt>
                <c:pt idx="12">
                  <c:v>3.1390130000000002E-2</c:v>
                </c:pt>
              </c:numCache>
            </c:numRef>
          </c:val>
          <c:smooth val="0"/>
          <c:extLst>
            <c:ext xmlns:c16="http://schemas.microsoft.com/office/drawing/2014/chart" uri="{C3380CC4-5D6E-409C-BE32-E72D297353CC}">
              <c16:uniqueId val="{00000002-5C6B-4304-A354-14FCDC2B9D31}"/>
            </c:ext>
          </c:extLst>
        </c:ser>
        <c:dLbls>
          <c:showLegendKey val="0"/>
          <c:showVal val="0"/>
          <c:showCatName val="0"/>
          <c:showSerName val="0"/>
          <c:showPercent val="0"/>
          <c:showBubbleSize val="0"/>
        </c:dLbls>
        <c:marker val="1"/>
        <c:smooth val="0"/>
        <c:axId val="615215552"/>
        <c:axId val="615215912"/>
      </c:lineChart>
      <c:catAx>
        <c:axId val="61521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215912"/>
        <c:crosses val="autoZero"/>
        <c:auto val="1"/>
        <c:lblAlgn val="ctr"/>
        <c:lblOffset val="100"/>
        <c:noMultiLvlLbl val="0"/>
      </c:catAx>
      <c:valAx>
        <c:axId val="6152159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215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Sheet1!$A$2:$A$10</c:f>
              <c:strCache>
                <c:ptCount val="9"/>
                <c:pt idx="0">
                  <c:v>Vitamins</c:v>
                </c:pt>
                <c:pt idx="1">
                  <c:v>Multivitamin</c:v>
                </c:pt>
                <c:pt idx="2">
                  <c:v>Minerals </c:v>
                </c:pt>
                <c:pt idx="3">
                  <c:v>Specialty supplements</c:v>
                </c:pt>
                <c:pt idx="4">
                  <c:v>Protein</c:v>
                </c:pt>
                <c:pt idx="5">
                  <c:v>Combination supplements </c:v>
                </c:pt>
                <c:pt idx="6">
                  <c:v>Botanicals</c:v>
                </c:pt>
                <c:pt idx="7">
                  <c:v>I do not consume any vitamins, minerals or dietary supplements</c:v>
                </c:pt>
                <c:pt idx="8">
                  <c:v>Other</c:v>
                </c:pt>
              </c:strCache>
            </c:strRef>
          </c:cat>
          <c:val>
            <c:numRef>
              <c:f>Sheet1!$B$2:$B$10</c:f>
              <c:numCache>
                <c:formatCode>0%</c:formatCode>
                <c:ptCount val="9"/>
                <c:pt idx="0">
                  <c:v>0.66666667000000002</c:v>
                </c:pt>
                <c:pt idx="1">
                  <c:v>0.54685099999999998</c:v>
                </c:pt>
                <c:pt idx="2">
                  <c:v>0.42703532999999999</c:v>
                </c:pt>
                <c:pt idx="3">
                  <c:v>0.40399385999999998</c:v>
                </c:pt>
                <c:pt idx="4">
                  <c:v>0.38402458</c:v>
                </c:pt>
                <c:pt idx="5">
                  <c:v>0.33026114000000001</c:v>
                </c:pt>
                <c:pt idx="6">
                  <c:v>0.14439324000000001</c:v>
                </c:pt>
                <c:pt idx="7">
                  <c:v>4.9155150000000002E-2</c:v>
                </c:pt>
                <c:pt idx="8">
                  <c:v>7.6804899999999999E-3</c:v>
                </c:pt>
              </c:numCache>
            </c:numRef>
          </c:val>
          <c:extLst>
            <c:ext xmlns:c16="http://schemas.microsoft.com/office/drawing/2014/chart" uri="{C3380CC4-5D6E-409C-BE32-E72D297353CC}">
              <c16:uniqueId val="{00000000-5C6B-4304-A354-14FCDC2B9D31}"/>
            </c:ext>
          </c:extLst>
        </c:ser>
        <c:ser>
          <c:idx val="1"/>
          <c:order val="1"/>
          <c:tx>
            <c:strRef>
              <c:f>Sheet1!$C$1</c:f>
              <c:strCache>
                <c:ptCount val="1"/>
                <c:pt idx="0">
                  <c:v>UK</c:v>
                </c:pt>
              </c:strCache>
            </c:strRef>
          </c:tx>
          <c:spPr>
            <a:solidFill>
              <a:schemeClr val="accent2"/>
            </a:solidFill>
            <a:ln>
              <a:noFill/>
            </a:ln>
            <a:effectLst/>
          </c:spPr>
          <c:invertIfNegative val="0"/>
          <c:cat>
            <c:strRef>
              <c:f>Sheet1!$A$2:$A$10</c:f>
              <c:strCache>
                <c:ptCount val="9"/>
                <c:pt idx="0">
                  <c:v>Vitamins</c:v>
                </c:pt>
                <c:pt idx="1">
                  <c:v>Multivitamin</c:v>
                </c:pt>
                <c:pt idx="2">
                  <c:v>Minerals </c:v>
                </c:pt>
                <c:pt idx="3">
                  <c:v>Specialty supplements</c:v>
                </c:pt>
                <c:pt idx="4">
                  <c:v>Protein</c:v>
                </c:pt>
                <c:pt idx="5">
                  <c:v>Combination supplements </c:v>
                </c:pt>
                <c:pt idx="6">
                  <c:v>Botanicals</c:v>
                </c:pt>
                <c:pt idx="7">
                  <c:v>I do not consume any vitamins, minerals or dietary supplements</c:v>
                </c:pt>
                <c:pt idx="8">
                  <c:v>Other</c:v>
                </c:pt>
              </c:strCache>
            </c:strRef>
          </c:cat>
          <c:val>
            <c:numRef>
              <c:f>Sheet1!$C$2:$C$10</c:f>
              <c:numCache>
                <c:formatCode>0%</c:formatCode>
                <c:ptCount val="9"/>
                <c:pt idx="0">
                  <c:v>0.5557377</c:v>
                </c:pt>
                <c:pt idx="1">
                  <c:v>0.47213115</c:v>
                </c:pt>
                <c:pt idx="2">
                  <c:v>0.33442622999999999</c:v>
                </c:pt>
                <c:pt idx="3">
                  <c:v>0.35573769999999999</c:v>
                </c:pt>
                <c:pt idx="4">
                  <c:v>0.29344261999999999</c:v>
                </c:pt>
                <c:pt idx="5">
                  <c:v>0.23606557</c:v>
                </c:pt>
                <c:pt idx="6">
                  <c:v>0.10819672</c:v>
                </c:pt>
                <c:pt idx="7">
                  <c:v>8.032787000000001E-2</c:v>
                </c:pt>
                <c:pt idx="8">
                  <c:v>1.9672129999999999E-2</c:v>
                </c:pt>
              </c:numCache>
            </c:numRef>
          </c:val>
          <c:extLst>
            <c:ext xmlns:c16="http://schemas.microsoft.com/office/drawing/2014/chart" uri="{C3380CC4-5D6E-409C-BE32-E72D297353CC}">
              <c16:uniqueId val="{00000001-5C6B-4304-A354-14FCDC2B9D31}"/>
            </c:ext>
          </c:extLst>
        </c:ser>
        <c:dLbls>
          <c:showLegendKey val="0"/>
          <c:showVal val="0"/>
          <c:showCatName val="0"/>
          <c:showSerName val="0"/>
          <c:showPercent val="0"/>
          <c:showBubbleSize val="0"/>
        </c:dLbls>
        <c:gapWidth val="219"/>
        <c:overlap val="-27"/>
        <c:axId val="615215552"/>
        <c:axId val="615215912"/>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Sheet1!$A$2:$A$10</c:f>
              <c:strCache>
                <c:ptCount val="9"/>
                <c:pt idx="0">
                  <c:v>Vitamins</c:v>
                </c:pt>
                <c:pt idx="1">
                  <c:v>Multivitamin</c:v>
                </c:pt>
                <c:pt idx="2">
                  <c:v>Minerals </c:v>
                </c:pt>
                <c:pt idx="3">
                  <c:v>Specialty supplements</c:v>
                </c:pt>
                <c:pt idx="4">
                  <c:v>Protein</c:v>
                </c:pt>
                <c:pt idx="5">
                  <c:v>Combination supplements </c:v>
                </c:pt>
                <c:pt idx="6">
                  <c:v>Botanicals</c:v>
                </c:pt>
                <c:pt idx="7">
                  <c:v>I do not consume any vitamins, minerals or dietary supplements</c:v>
                </c:pt>
                <c:pt idx="8">
                  <c:v>Other</c:v>
                </c:pt>
              </c:strCache>
            </c:strRef>
          </c:cat>
          <c:val>
            <c:numRef>
              <c:f>Sheet1!$D$2:$D$10</c:f>
              <c:numCache>
                <c:formatCode>0%</c:formatCode>
                <c:ptCount val="9"/>
                <c:pt idx="0">
                  <c:v>0.51070579000000005</c:v>
                </c:pt>
                <c:pt idx="1">
                  <c:v>0.61300555000000001</c:v>
                </c:pt>
                <c:pt idx="2">
                  <c:v>0.38223632000000002</c:v>
                </c:pt>
                <c:pt idx="3">
                  <c:v>0.38065028000000001</c:v>
                </c:pt>
                <c:pt idx="4">
                  <c:v>0.12688342999999999</c:v>
                </c:pt>
                <c:pt idx="5">
                  <c:v>0.34020619000000002</c:v>
                </c:pt>
                <c:pt idx="6">
                  <c:v>0.28469468999999997</c:v>
                </c:pt>
                <c:pt idx="7">
                  <c:v>6.4234730000000004E-2</c:v>
                </c:pt>
                <c:pt idx="8">
                  <c:v>1.348136E-2</c:v>
                </c:pt>
              </c:numCache>
            </c:numRef>
          </c:val>
          <c:smooth val="0"/>
          <c:extLst>
            <c:ext xmlns:c16="http://schemas.microsoft.com/office/drawing/2014/chart" uri="{C3380CC4-5D6E-409C-BE32-E72D297353CC}">
              <c16:uniqueId val="{00000002-5C6B-4304-A354-14FCDC2B9D31}"/>
            </c:ext>
          </c:extLst>
        </c:ser>
        <c:dLbls>
          <c:showLegendKey val="0"/>
          <c:showVal val="0"/>
          <c:showCatName val="0"/>
          <c:showSerName val="0"/>
          <c:showPercent val="0"/>
          <c:showBubbleSize val="0"/>
        </c:dLbls>
        <c:marker val="1"/>
        <c:smooth val="0"/>
        <c:axId val="615215552"/>
        <c:axId val="615215912"/>
      </c:lineChart>
      <c:catAx>
        <c:axId val="61521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215912"/>
        <c:crosses val="autoZero"/>
        <c:auto val="1"/>
        <c:lblAlgn val="ctr"/>
        <c:lblOffset val="100"/>
        <c:noMultiLvlLbl val="0"/>
      </c:catAx>
      <c:valAx>
        <c:axId val="6152159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215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7DE4-344D-83AA-CAA0DFBB65AC}"/>
              </c:ext>
            </c:extLst>
          </c:dPt>
          <c:dPt>
            <c:idx val="1"/>
            <c:bubble3D val="0"/>
            <c:spPr>
              <a:solidFill>
                <a:schemeClr val="accent2"/>
              </a:solidFill>
              <a:ln>
                <a:noFill/>
              </a:ln>
              <a:effectLst/>
            </c:spPr>
            <c:extLst>
              <c:ext xmlns:c16="http://schemas.microsoft.com/office/drawing/2014/chart" uri="{C3380CC4-5D6E-409C-BE32-E72D297353CC}">
                <c16:uniqueId val="{00000003-7DE4-344D-83AA-CAA0DFBB65AC}"/>
              </c:ext>
            </c:extLst>
          </c:dPt>
          <c:dPt>
            <c:idx val="2"/>
            <c:bubble3D val="0"/>
            <c:spPr>
              <a:solidFill>
                <a:schemeClr val="accent3"/>
              </a:solidFill>
              <a:ln>
                <a:noFill/>
              </a:ln>
              <a:effectLst/>
            </c:spPr>
            <c:extLst>
              <c:ext xmlns:c16="http://schemas.microsoft.com/office/drawing/2014/chart" uri="{C3380CC4-5D6E-409C-BE32-E72D297353CC}">
                <c16:uniqueId val="{00000005-7DE4-344D-83AA-CAA0DFBB65AC}"/>
              </c:ext>
            </c:extLst>
          </c:dPt>
          <c:dPt>
            <c:idx val="3"/>
            <c:bubble3D val="0"/>
            <c:spPr>
              <a:solidFill>
                <a:schemeClr val="accent4"/>
              </a:solidFill>
              <a:ln>
                <a:noFill/>
              </a:ln>
              <a:effectLst/>
            </c:spPr>
            <c:extLst>
              <c:ext xmlns:c16="http://schemas.microsoft.com/office/drawing/2014/chart" uri="{C3380CC4-5D6E-409C-BE32-E72D297353CC}">
                <c16:uniqueId val="{00000007-7DE4-344D-83AA-CAA0DFBB65AC}"/>
              </c:ext>
            </c:extLst>
          </c:dPt>
          <c:dPt>
            <c:idx val="4"/>
            <c:bubble3D val="0"/>
            <c:spPr>
              <a:solidFill>
                <a:schemeClr val="accent5"/>
              </a:solidFill>
              <a:ln>
                <a:noFill/>
              </a:ln>
              <a:effectLst/>
            </c:spPr>
            <c:extLst>
              <c:ext xmlns:c16="http://schemas.microsoft.com/office/drawing/2014/chart" uri="{C3380CC4-5D6E-409C-BE32-E72D297353CC}">
                <c16:uniqueId val="{00000009-7DE4-344D-83AA-CAA0DFBB65AC}"/>
              </c:ext>
            </c:extLst>
          </c:dPt>
          <c:dLbls>
            <c:dLbl>
              <c:idx val="0"/>
              <c:layout>
                <c:manualLayout>
                  <c:x val="8.2226737371386398E-3"/>
                  <c:y val="5.831153207386576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DE4-344D-83AA-CAA0DFBB65AC}"/>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0.10943695000000001</c:v>
                </c:pt>
                <c:pt idx="1">
                  <c:v>0.24504361999999999</c:v>
                </c:pt>
                <c:pt idx="2">
                  <c:v>0.42902457999999999</c:v>
                </c:pt>
                <c:pt idx="3">
                  <c:v>0.14274385000000001</c:v>
                </c:pt>
                <c:pt idx="4">
                  <c:v>7.3750990000000002E-2</c:v>
                </c:pt>
              </c:numCache>
            </c:numRef>
          </c:val>
          <c:extLst>
            <c:ext xmlns:c16="http://schemas.microsoft.com/office/drawing/2014/chart" uri="{C3380CC4-5D6E-409C-BE32-E72D297353CC}">
              <c16:uniqueId val="{0000000A-7DE4-344D-83AA-CAA0DFBB65AC}"/>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Sheet1!$A$2:$A$12</c:f>
              <c:strCache>
                <c:ptCount val="11"/>
                <c:pt idx="0">
                  <c:v>Family</c:v>
                </c:pt>
                <c:pt idx="1">
                  <c:v>Medical doctor (MD)</c:v>
                </c:pt>
                <c:pt idx="2">
                  <c:v>Friends</c:v>
                </c:pt>
                <c:pt idx="3">
                  <c:v>Newspapers, magazines, news shows, online articles</c:v>
                </c:pt>
                <c:pt idx="4">
                  <c:v>General nutritionist</c:v>
                </c:pt>
                <c:pt idx="5">
                  <c:v>Dietitian (RD, RDN)</c:v>
                </c:pt>
                <c:pt idx="6">
                  <c:v>Online influencers</c:v>
                </c:pt>
                <c:pt idx="7">
                  <c:v>Personal trainer/Group fitness instructor</c:v>
                </c:pt>
                <c:pt idx="8">
                  <c:v>Nurse/nurse practitioner (NP)</c:v>
                </c:pt>
                <c:pt idx="9">
                  <c:v>Naturopath (ND)</c:v>
                </c:pt>
                <c:pt idx="10">
                  <c:v>Other</c:v>
                </c:pt>
              </c:strCache>
            </c:strRef>
          </c:cat>
          <c:val>
            <c:numRef>
              <c:f>Sheet1!$B$2:$B$12</c:f>
              <c:numCache>
                <c:formatCode>0%</c:formatCode>
                <c:ptCount val="11"/>
                <c:pt idx="0">
                  <c:v>0.39784945999999999</c:v>
                </c:pt>
                <c:pt idx="1">
                  <c:v>0.35330261000000002</c:v>
                </c:pt>
                <c:pt idx="2">
                  <c:v>0.29800306999999998</c:v>
                </c:pt>
                <c:pt idx="3">
                  <c:v>0.29032258</c:v>
                </c:pt>
                <c:pt idx="4">
                  <c:v>0.28571428999999998</c:v>
                </c:pt>
                <c:pt idx="5">
                  <c:v>0.22427035000000001</c:v>
                </c:pt>
                <c:pt idx="6">
                  <c:v>0.22273424999999999</c:v>
                </c:pt>
                <c:pt idx="7">
                  <c:v>0.17972350000000001</c:v>
                </c:pt>
                <c:pt idx="8">
                  <c:v>0.12442396</c:v>
                </c:pt>
                <c:pt idx="9">
                  <c:v>5.6835639999999993E-2</c:v>
                </c:pt>
                <c:pt idx="10">
                  <c:v>2.1505380000000001E-2</c:v>
                </c:pt>
              </c:numCache>
            </c:numRef>
          </c:val>
          <c:extLst>
            <c:ext xmlns:c16="http://schemas.microsoft.com/office/drawing/2014/chart" uri="{C3380CC4-5D6E-409C-BE32-E72D297353CC}">
              <c16:uniqueId val="{00000000-69CA-4781-8865-E3EBEF132B90}"/>
            </c:ext>
          </c:extLst>
        </c:ser>
        <c:ser>
          <c:idx val="1"/>
          <c:order val="1"/>
          <c:tx>
            <c:strRef>
              <c:f>Sheet1!$C$1</c:f>
              <c:strCache>
                <c:ptCount val="1"/>
                <c:pt idx="0">
                  <c:v>UK</c:v>
                </c:pt>
              </c:strCache>
            </c:strRef>
          </c:tx>
          <c:spPr>
            <a:solidFill>
              <a:schemeClr val="accent2"/>
            </a:solidFill>
            <a:ln>
              <a:noFill/>
            </a:ln>
            <a:effectLst/>
          </c:spPr>
          <c:invertIfNegative val="0"/>
          <c:cat>
            <c:strRef>
              <c:f>Sheet1!$A$2:$A$12</c:f>
              <c:strCache>
                <c:ptCount val="11"/>
                <c:pt idx="0">
                  <c:v>Family</c:v>
                </c:pt>
                <c:pt idx="1">
                  <c:v>Medical doctor (MD)</c:v>
                </c:pt>
                <c:pt idx="2">
                  <c:v>Friends</c:v>
                </c:pt>
                <c:pt idx="3">
                  <c:v>Newspapers, magazines, news shows, online articles</c:v>
                </c:pt>
                <c:pt idx="4">
                  <c:v>General nutritionist</c:v>
                </c:pt>
                <c:pt idx="5">
                  <c:v>Dietitian (RD, RDN)</c:v>
                </c:pt>
                <c:pt idx="6">
                  <c:v>Online influencers</c:v>
                </c:pt>
                <c:pt idx="7">
                  <c:v>Personal trainer/Group fitness instructor</c:v>
                </c:pt>
                <c:pt idx="8">
                  <c:v>Nurse/nurse practitioner (NP)</c:v>
                </c:pt>
                <c:pt idx="9">
                  <c:v>Naturopath (ND)</c:v>
                </c:pt>
                <c:pt idx="10">
                  <c:v>Other</c:v>
                </c:pt>
              </c:strCache>
            </c:strRef>
          </c:cat>
          <c:val>
            <c:numRef>
              <c:f>Sheet1!$C$2:$C$12</c:f>
              <c:numCache>
                <c:formatCode>0%</c:formatCode>
                <c:ptCount val="11"/>
                <c:pt idx="0">
                  <c:v>0.42295082000000001</c:v>
                </c:pt>
                <c:pt idx="1">
                  <c:v>0.23114754000000001</c:v>
                </c:pt>
                <c:pt idx="2">
                  <c:v>0.32950819999999997</c:v>
                </c:pt>
                <c:pt idx="3">
                  <c:v>0.33770492000000002</c:v>
                </c:pt>
                <c:pt idx="4">
                  <c:v>0.31639344000000003</c:v>
                </c:pt>
                <c:pt idx="5">
                  <c:v>0.17540984000000001</c:v>
                </c:pt>
                <c:pt idx="6">
                  <c:v>0.21311474999999999</c:v>
                </c:pt>
                <c:pt idx="7">
                  <c:v>0.17868851999999999</c:v>
                </c:pt>
                <c:pt idx="8">
                  <c:v>0.1</c:v>
                </c:pt>
                <c:pt idx="9">
                  <c:v>3.7704920000000003E-2</c:v>
                </c:pt>
                <c:pt idx="10">
                  <c:v>2.9508199999999998E-2</c:v>
                </c:pt>
              </c:numCache>
            </c:numRef>
          </c:val>
          <c:extLst>
            <c:ext xmlns:c16="http://schemas.microsoft.com/office/drawing/2014/chart" uri="{C3380CC4-5D6E-409C-BE32-E72D297353CC}">
              <c16:uniqueId val="{00000001-69CA-4781-8865-E3EBEF132B90}"/>
            </c:ext>
          </c:extLst>
        </c:ser>
        <c:dLbls>
          <c:showLegendKey val="0"/>
          <c:showVal val="0"/>
          <c:showCatName val="0"/>
          <c:showSerName val="0"/>
          <c:showPercent val="0"/>
          <c:showBubbleSize val="0"/>
        </c:dLbls>
        <c:gapWidth val="219"/>
        <c:overlap val="-27"/>
        <c:axId val="61590512"/>
        <c:axId val="61591232"/>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Sheet1!$A$2:$A$12</c:f>
              <c:strCache>
                <c:ptCount val="11"/>
                <c:pt idx="0">
                  <c:v>Family</c:v>
                </c:pt>
                <c:pt idx="1">
                  <c:v>Medical doctor (MD)</c:v>
                </c:pt>
                <c:pt idx="2">
                  <c:v>Friends</c:v>
                </c:pt>
                <c:pt idx="3">
                  <c:v>Newspapers, magazines, news shows, online articles</c:v>
                </c:pt>
                <c:pt idx="4">
                  <c:v>General nutritionist</c:v>
                </c:pt>
                <c:pt idx="5">
                  <c:v>Dietitian (RD, RDN)</c:v>
                </c:pt>
                <c:pt idx="6">
                  <c:v>Online influencers</c:v>
                </c:pt>
                <c:pt idx="7">
                  <c:v>Personal trainer/Group fitness instructor</c:v>
                </c:pt>
                <c:pt idx="8">
                  <c:v>Nurse/nurse practitioner (NP)</c:v>
                </c:pt>
                <c:pt idx="9">
                  <c:v>Naturopath (ND)</c:v>
                </c:pt>
                <c:pt idx="10">
                  <c:v>Other</c:v>
                </c:pt>
              </c:strCache>
            </c:strRef>
          </c:cat>
          <c:val>
            <c:numRef>
              <c:f>Sheet1!$D$2:$D$12</c:f>
              <c:numCache>
                <c:formatCode>0%</c:formatCode>
                <c:ptCount val="11"/>
                <c:pt idx="0">
                  <c:v>0.41803686999999989</c:v>
                </c:pt>
                <c:pt idx="1">
                  <c:v>0.27453910999999998</c:v>
                </c:pt>
                <c:pt idx="2">
                  <c:v>0.32785251999999998</c:v>
                </c:pt>
                <c:pt idx="3">
                  <c:v>0.32486298000000002</c:v>
                </c:pt>
                <c:pt idx="4">
                  <c:v>0.23866467</c:v>
                </c:pt>
                <c:pt idx="5">
                  <c:v>0.15495765</c:v>
                </c:pt>
                <c:pt idx="6">
                  <c:v>0.19531639000000001</c:v>
                </c:pt>
                <c:pt idx="7">
                  <c:v>0.14399601000000001</c:v>
                </c:pt>
                <c:pt idx="8">
                  <c:v>0.10662681</c:v>
                </c:pt>
                <c:pt idx="9">
                  <c:v>3.2386650000000003E-2</c:v>
                </c:pt>
                <c:pt idx="10">
                  <c:v>4.0856999999999997E-2</c:v>
                </c:pt>
              </c:numCache>
            </c:numRef>
          </c:val>
          <c:smooth val="0"/>
          <c:extLst>
            <c:ext xmlns:c16="http://schemas.microsoft.com/office/drawing/2014/chart" uri="{C3380CC4-5D6E-409C-BE32-E72D297353CC}">
              <c16:uniqueId val="{00000002-69CA-4781-8865-E3EBEF132B90}"/>
            </c:ext>
          </c:extLst>
        </c:ser>
        <c:dLbls>
          <c:showLegendKey val="0"/>
          <c:showVal val="0"/>
          <c:showCatName val="0"/>
          <c:showSerName val="0"/>
          <c:showPercent val="0"/>
          <c:showBubbleSize val="0"/>
        </c:dLbls>
        <c:marker val="1"/>
        <c:smooth val="0"/>
        <c:axId val="61590512"/>
        <c:axId val="61591232"/>
      </c:lineChart>
      <c:catAx>
        <c:axId val="6159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91232"/>
        <c:crosses val="autoZero"/>
        <c:auto val="1"/>
        <c:lblAlgn val="ctr"/>
        <c:lblOffset val="100"/>
        <c:noMultiLvlLbl val="0"/>
      </c:catAx>
      <c:valAx>
        <c:axId val="61591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1590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Sheet1!$A$2:$A$15</c:f>
              <c:strCache>
                <c:ptCount val="14"/>
                <c:pt idx="0">
                  <c:v>Nutritional bars</c:v>
                </c:pt>
                <c:pt idx="1">
                  <c:v>Coffee</c:v>
                </c:pt>
                <c:pt idx="2">
                  <c:v>Smoothies</c:v>
                </c:pt>
                <c:pt idx="3">
                  <c:v>Fortified dairy products</c:v>
                </c:pt>
                <c:pt idx="4">
                  <c:v>Fortified grains and cereals</c:v>
                </c:pt>
                <c:pt idx="5">
                  <c:v>Health drink</c:v>
                </c:pt>
                <c:pt idx="6">
                  <c:v>Tea</c:v>
                </c:pt>
                <c:pt idx="7">
                  <c:v>Sports/energy drink</c:v>
                </c:pt>
                <c:pt idx="8">
                  <c:v>Fortified milk alternatives</c:v>
                </c:pt>
                <c:pt idx="9">
                  <c:v>Fortified juices</c:v>
                </c:pt>
                <c:pt idx="10">
                  <c:v>Soup/stew</c:v>
                </c:pt>
                <c:pt idx="11">
                  <c:v>Fortified eggs</c:v>
                </c:pt>
                <c:pt idx="12">
                  <c:v>Bone broth</c:v>
                </c:pt>
                <c:pt idx="13">
                  <c:v>Other </c:v>
                </c:pt>
              </c:strCache>
            </c:strRef>
          </c:cat>
          <c:val>
            <c:numRef>
              <c:f>Sheet1!$B$2:$B$15</c:f>
              <c:numCache>
                <c:formatCode>0%</c:formatCode>
                <c:ptCount val="14"/>
                <c:pt idx="0">
                  <c:v>0.44239631000000001</c:v>
                </c:pt>
                <c:pt idx="1">
                  <c:v>0.42703532999999999</c:v>
                </c:pt>
                <c:pt idx="2">
                  <c:v>0.42549923000000001</c:v>
                </c:pt>
                <c:pt idx="3">
                  <c:v>0.42396313000000002</c:v>
                </c:pt>
                <c:pt idx="4">
                  <c:v>0.39784945999999999</c:v>
                </c:pt>
                <c:pt idx="5">
                  <c:v>0.37941627999999999</c:v>
                </c:pt>
                <c:pt idx="6">
                  <c:v>0.37173579000000001</c:v>
                </c:pt>
                <c:pt idx="7">
                  <c:v>0.33179723999999999</c:v>
                </c:pt>
                <c:pt idx="8">
                  <c:v>0.32718893999999998</c:v>
                </c:pt>
                <c:pt idx="9">
                  <c:v>0.28110598999999997</c:v>
                </c:pt>
                <c:pt idx="10">
                  <c:v>0.21198157000000001</c:v>
                </c:pt>
                <c:pt idx="11">
                  <c:v>0.20430108</c:v>
                </c:pt>
                <c:pt idx="12">
                  <c:v>0.16589862</c:v>
                </c:pt>
                <c:pt idx="13">
                  <c:v>7.6804899999999999E-3</c:v>
                </c:pt>
              </c:numCache>
            </c:numRef>
          </c:val>
          <c:extLst>
            <c:ext xmlns:c16="http://schemas.microsoft.com/office/drawing/2014/chart" uri="{C3380CC4-5D6E-409C-BE32-E72D297353CC}">
              <c16:uniqueId val="{00000000-1D80-4E50-920F-52EE8040C272}"/>
            </c:ext>
          </c:extLst>
        </c:ser>
        <c:ser>
          <c:idx val="1"/>
          <c:order val="1"/>
          <c:tx>
            <c:strRef>
              <c:f>Sheet1!$C$1</c:f>
              <c:strCache>
                <c:ptCount val="1"/>
                <c:pt idx="0">
                  <c:v>UK</c:v>
                </c:pt>
              </c:strCache>
            </c:strRef>
          </c:tx>
          <c:spPr>
            <a:solidFill>
              <a:schemeClr val="accent2"/>
            </a:solidFill>
            <a:ln>
              <a:noFill/>
            </a:ln>
            <a:effectLst/>
          </c:spPr>
          <c:invertIfNegative val="0"/>
          <c:cat>
            <c:strRef>
              <c:f>Sheet1!$A$2:$A$15</c:f>
              <c:strCache>
                <c:ptCount val="14"/>
                <c:pt idx="0">
                  <c:v>Nutritional bars</c:v>
                </c:pt>
                <c:pt idx="1">
                  <c:v>Coffee</c:v>
                </c:pt>
                <c:pt idx="2">
                  <c:v>Smoothies</c:v>
                </c:pt>
                <c:pt idx="3">
                  <c:v>Fortified dairy products</c:v>
                </c:pt>
                <c:pt idx="4">
                  <c:v>Fortified grains and cereals</c:v>
                </c:pt>
                <c:pt idx="5">
                  <c:v>Health drink</c:v>
                </c:pt>
                <c:pt idx="6">
                  <c:v>Tea</c:v>
                </c:pt>
                <c:pt idx="7">
                  <c:v>Sports/energy drink</c:v>
                </c:pt>
                <c:pt idx="8">
                  <c:v>Fortified milk alternatives</c:v>
                </c:pt>
                <c:pt idx="9">
                  <c:v>Fortified juices</c:v>
                </c:pt>
                <c:pt idx="10">
                  <c:v>Soup/stew</c:v>
                </c:pt>
                <c:pt idx="11">
                  <c:v>Fortified eggs</c:v>
                </c:pt>
                <c:pt idx="12">
                  <c:v>Bone broth</c:v>
                </c:pt>
                <c:pt idx="13">
                  <c:v>Other </c:v>
                </c:pt>
              </c:strCache>
            </c:strRef>
          </c:cat>
          <c:val>
            <c:numRef>
              <c:f>Sheet1!$C$2:$C$15</c:f>
              <c:numCache>
                <c:formatCode>0%</c:formatCode>
                <c:ptCount val="14"/>
                <c:pt idx="0">
                  <c:v>0.39508197</c:v>
                </c:pt>
                <c:pt idx="1">
                  <c:v>0.31475409999999998</c:v>
                </c:pt>
                <c:pt idx="2">
                  <c:v>0.39836065999999998</c:v>
                </c:pt>
                <c:pt idx="3">
                  <c:v>0.43934425999999999</c:v>
                </c:pt>
                <c:pt idx="4">
                  <c:v>0.33606556999999998</c:v>
                </c:pt>
                <c:pt idx="5">
                  <c:v>0.32131147999999998</c:v>
                </c:pt>
                <c:pt idx="6">
                  <c:v>0.35737704999999997</c:v>
                </c:pt>
                <c:pt idx="7">
                  <c:v>0.22786885000000001</c:v>
                </c:pt>
                <c:pt idx="8">
                  <c:v>0.36557377000000002</c:v>
                </c:pt>
                <c:pt idx="9">
                  <c:v>0.24590164</c:v>
                </c:pt>
                <c:pt idx="10">
                  <c:v>0.2295082</c:v>
                </c:pt>
                <c:pt idx="11">
                  <c:v>0.15573770000000001</c:v>
                </c:pt>
                <c:pt idx="12">
                  <c:v>0.10163933999999999</c:v>
                </c:pt>
                <c:pt idx="13">
                  <c:v>6.5573800000000007E-3</c:v>
                </c:pt>
              </c:numCache>
            </c:numRef>
          </c:val>
          <c:extLst>
            <c:ext xmlns:c16="http://schemas.microsoft.com/office/drawing/2014/chart" uri="{C3380CC4-5D6E-409C-BE32-E72D297353CC}">
              <c16:uniqueId val="{00000001-1D80-4E50-920F-52EE8040C272}"/>
            </c:ext>
          </c:extLst>
        </c:ser>
        <c:dLbls>
          <c:showLegendKey val="0"/>
          <c:showVal val="0"/>
          <c:showCatName val="0"/>
          <c:showSerName val="0"/>
          <c:showPercent val="0"/>
          <c:showBubbleSize val="0"/>
        </c:dLbls>
        <c:gapWidth val="219"/>
        <c:overlap val="-27"/>
        <c:axId val="730310664"/>
        <c:axId val="730312104"/>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Sheet1!$A$2:$A$15</c:f>
              <c:strCache>
                <c:ptCount val="14"/>
                <c:pt idx="0">
                  <c:v>Nutritional bars</c:v>
                </c:pt>
                <c:pt idx="1">
                  <c:v>Coffee</c:v>
                </c:pt>
                <c:pt idx="2">
                  <c:v>Smoothies</c:v>
                </c:pt>
                <c:pt idx="3">
                  <c:v>Fortified dairy products</c:v>
                </c:pt>
                <c:pt idx="4">
                  <c:v>Fortified grains and cereals</c:v>
                </c:pt>
                <c:pt idx="5">
                  <c:v>Health drink</c:v>
                </c:pt>
                <c:pt idx="6">
                  <c:v>Tea</c:v>
                </c:pt>
                <c:pt idx="7">
                  <c:v>Sports/energy drink</c:v>
                </c:pt>
                <c:pt idx="8">
                  <c:v>Fortified milk alternatives</c:v>
                </c:pt>
                <c:pt idx="9">
                  <c:v>Fortified juices</c:v>
                </c:pt>
                <c:pt idx="10">
                  <c:v>Soup/stew</c:v>
                </c:pt>
                <c:pt idx="11">
                  <c:v>Fortified eggs</c:v>
                </c:pt>
                <c:pt idx="12">
                  <c:v>Bone broth</c:v>
                </c:pt>
                <c:pt idx="13">
                  <c:v>Other </c:v>
                </c:pt>
              </c:strCache>
            </c:strRef>
          </c:cat>
          <c:val>
            <c:numRef>
              <c:f>Sheet1!$D$2:$D$15</c:f>
              <c:numCache>
                <c:formatCode>0%</c:formatCode>
                <c:ptCount val="14"/>
                <c:pt idx="0">
                  <c:v>0.38116591999999999</c:v>
                </c:pt>
                <c:pt idx="1">
                  <c:v>0.35874439000000002</c:v>
                </c:pt>
                <c:pt idx="2">
                  <c:v>0.38315894</c:v>
                </c:pt>
                <c:pt idx="3">
                  <c:v>0.40408569999999999</c:v>
                </c:pt>
                <c:pt idx="4">
                  <c:v>0.36870952000000001</c:v>
                </c:pt>
                <c:pt idx="5">
                  <c:v>0.29197807999999997</c:v>
                </c:pt>
                <c:pt idx="6">
                  <c:v>0.36571998</c:v>
                </c:pt>
                <c:pt idx="7">
                  <c:v>0.25411061000000001</c:v>
                </c:pt>
                <c:pt idx="8">
                  <c:v>0.29745888999999998</c:v>
                </c:pt>
                <c:pt idx="9">
                  <c:v>0.23667165000000001</c:v>
                </c:pt>
                <c:pt idx="10">
                  <c:v>0.1998007</c:v>
                </c:pt>
                <c:pt idx="11">
                  <c:v>0.15396114</c:v>
                </c:pt>
                <c:pt idx="12">
                  <c:v>0.11111111</c:v>
                </c:pt>
                <c:pt idx="13">
                  <c:v>1.3951170000000001E-2</c:v>
                </c:pt>
              </c:numCache>
            </c:numRef>
          </c:val>
          <c:smooth val="0"/>
          <c:extLst>
            <c:ext xmlns:c16="http://schemas.microsoft.com/office/drawing/2014/chart" uri="{C3380CC4-5D6E-409C-BE32-E72D297353CC}">
              <c16:uniqueId val="{00000002-1D80-4E50-920F-52EE8040C272}"/>
            </c:ext>
          </c:extLst>
        </c:ser>
        <c:dLbls>
          <c:showLegendKey val="0"/>
          <c:showVal val="0"/>
          <c:showCatName val="0"/>
          <c:showSerName val="0"/>
          <c:showPercent val="0"/>
          <c:showBubbleSize val="0"/>
        </c:dLbls>
        <c:marker val="1"/>
        <c:smooth val="0"/>
        <c:axId val="730310664"/>
        <c:axId val="730312104"/>
      </c:lineChart>
      <c:catAx>
        <c:axId val="730310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0312104"/>
        <c:crosses val="autoZero"/>
        <c:auto val="1"/>
        <c:lblAlgn val="ctr"/>
        <c:lblOffset val="100"/>
        <c:noMultiLvlLbl val="0"/>
      </c:catAx>
      <c:valAx>
        <c:axId val="730312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0310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1"/>
          <c:tx>
            <c:strRef>
              <c:f>Sheet1!$B$1</c:f>
              <c:strCache>
                <c:ptCount val="1"/>
                <c:pt idx="0">
                  <c:v>Health Concerns</c:v>
                </c:pt>
              </c:strCache>
            </c:strRef>
          </c:tx>
          <c:spPr>
            <a:solidFill>
              <a:schemeClr val="accent1"/>
            </a:solidFill>
            <a:ln>
              <a:noFill/>
            </a:ln>
            <a:effectLst/>
          </c:spPr>
          <c:invertIfNegative val="0"/>
          <c:cat>
            <c:strRef>
              <c:f>Sheet1!$A$2:$A$11</c:f>
              <c:strCache>
                <c:ptCount val="10"/>
                <c:pt idx="0">
                  <c:v>Anxiety or stress</c:v>
                </c:pt>
                <c:pt idx="1">
                  <c:v>Lack of energy</c:v>
                </c:pt>
                <c:pt idx="2">
                  <c:v>General health</c:v>
                </c:pt>
                <c:pt idx="3">
                  <c:v>Joint or other pain</c:v>
                </c:pt>
                <c:pt idx="4">
                  <c:v>Depression</c:v>
                </c:pt>
                <c:pt idx="5">
                  <c:v>High blood pressure</c:v>
                </c:pt>
                <c:pt idx="6">
                  <c:v>Mood</c:v>
                </c:pt>
                <c:pt idx="7">
                  <c:v>Insomnia/Sleep problems</c:v>
                </c:pt>
                <c:pt idx="8">
                  <c:v>High cholesterol</c:v>
                </c:pt>
                <c:pt idx="9">
                  <c:v>Overweight/Obese</c:v>
                </c:pt>
              </c:strCache>
            </c:strRef>
          </c:cat>
          <c:val>
            <c:numRef>
              <c:f>Sheet1!$B$2:$B$11</c:f>
              <c:numCache>
                <c:formatCode>0%</c:formatCode>
                <c:ptCount val="10"/>
                <c:pt idx="0">
                  <c:v>0.27200634000000001</c:v>
                </c:pt>
                <c:pt idx="1">
                  <c:v>0.25614592000000003</c:v>
                </c:pt>
                <c:pt idx="2">
                  <c:v>0.19191117999999999</c:v>
                </c:pt>
                <c:pt idx="3">
                  <c:v>0.18556701</c:v>
                </c:pt>
                <c:pt idx="4">
                  <c:v>0.17605075000000001</c:v>
                </c:pt>
                <c:pt idx="5">
                  <c:v>0.17367168999999999</c:v>
                </c:pt>
                <c:pt idx="6">
                  <c:v>0.1665345</c:v>
                </c:pt>
                <c:pt idx="7">
                  <c:v>0.15543219999999999</c:v>
                </c:pt>
                <c:pt idx="8">
                  <c:v>0.14512291999999999</c:v>
                </c:pt>
                <c:pt idx="9">
                  <c:v>0.14512291999999999</c:v>
                </c:pt>
              </c:numCache>
            </c:numRef>
          </c:val>
          <c:extLst>
            <c:ext xmlns:c16="http://schemas.microsoft.com/office/drawing/2014/chart" uri="{C3380CC4-5D6E-409C-BE32-E72D297353CC}">
              <c16:uniqueId val="{00000000-4ABD-452F-B852-58D59C808C71}"/>
            </c:ext>
          </c:extLst>
        </c:ser>
        <c:ser>
          <c:idx val="1"/>
          <c:order val="2"/>
          <c:tx>
            <c:strRef>
              <c:f>Sheet1!$C$1</c:f>
              <c:strCache>
                <c:ptCount val="1"/>
                <c:pt idx="0">
                  <c:v>What They Took Functional Foods &amp; Beverages For</c:v>
                </c:pt>
              </c:strCache>
            </c:strRef>
          </c:tx>
          <c:spPr>
            <a:solidFill>
              <a:schemeClr val="accent2"/>
            </a:solidFill>
            <a:ln>
              <a:noFill/>
            </a:ln>
            <a:effectLst/>
          </c:spPr>
          <c:invertIfNegative val="0"/>
          <c:errBars>
            <c:errBarType val="plus"/>
            <c:errValType val="cust"/>
            <c:noEndCap val="1"/>
            <c:plus>
              <c:numRef>
                <c:f>Sheet1!$F$2:$F$11</c:f>
                <c:numCache>
                  <c:formatCode>General</c:formatCode>
                  <c:ptCount val="10"/>
                  <c:pt idx="0">
                    <c:v>0.14036479000000002</c:v>
                  </c:pt>
                  <c:pt idx="1">
                    <c:v>8.881840000000002E-2</c:v>
                  </c:pt>
                  <c:pt idx="2">
                    <c:v>4.7581279999999976E-2</c:v>
                  </c:pt>
                  <c:pt idx="3">
                    <c:v>9.1197460000000008E-2</c:v>
                  </c:pt>
                  <c:pt idx="4">
                    <c:v>9.5955590000000007E-2</c:v>
                  </c:pt>
                  <c:pt idx="5">
                    <c:v>8.2474229999999996E-2</c:v>
                  </c:pt>
                  <c:pt idx="6">
                    <c:v>9.278351E-2</c:v>
                  </c:pt>
                  <c:pt idx="7">
                    <c:v>8.2474229999999996E-2</c:v>
                  </c:pt>
                  <c:pt idx="8">
                    <c:v>4.9167329999999995E-2</c:v>
                  </c:pt>
                  <c:pt idx="9">
                    <c:v>6.1855669999999988E-2</c:v>
                  </c:pt>
                </c:numCache>
              </c:numRef>
            </c:plus>
            <c:minus>
              <c:numLit>
                <c:formatCode>General</c:formatCode>
                <c:ptCount val="1"/>
                <c:pt idx="0">
                  <c:v>1</c:v>
                </c:pt>
              </c:numLit>
            </c:minus>
            <c:spPr>
              <a:noFill/>
              <a:ln w="25400" cap="flat" cmpd="sng" algn="ctr">
                <a:solidFill>
                  <a:srgbClr val="FF0000"/>
                </a:solidFill>
                <a:prstDash val="sysDash"/>
                <a:round/>
                <a:headEnd type="none"/>
                <a:tailEnd type="arrow"/>
              </a:ln>
              <a:effectLst/>
            </c:spPr>
          </c:errBars>
          <c:cat>
            <c:strRef>
              <c:f>Sheet1!$A$2:$A$11</c:f>
              <c:strCache>
                <c:ptCount val="10"/>
                <c:pt idx="0">
                  <c:v>Anxiety or stress</c:v>
                </c:pt>
                <c:pt idx="1">
                  <c:v>Lack of energy</c:v>
                </c:pt>
                <c:pt idx="2">
                  <c:v>General health</c:v>
                </c:pt>
                <c:pt idx="3">
                  <c:v>Joint or other pain</c:v>
                </c:pt>
                <c:pt idx="4">
                  <c:v>Depression</c:v>
                </c:pt>
                <c:pt idx="5">
                  <c:v>High blood pressure</c:v>
                </c:pt>
                <c:pt idx="6">
                  <c:v>Mood</c:v>
                </c:pt>
                <c:pt idx="7">
                  <c:v>Insomnia/Sleep problems</c:v>
                </c:pt>
                <c:pt idx="8">
                  <c:v>High cholesterol</c:v>
                </c:pt>
                <c:pt idx="9">
                  <c:v>Overweight/Obese</c:v>
                </c:pt>
              </c:strCache>
            </c:strRef>
          </c:cat>
          <c:val>
            <c:numRef>
              <c:f>Sheet1!$C$2:$C$11</c:f>
              <c:numCache>
                <c:formatCode>0%</c:formatCode>
                <c:ptCount val="10"/>
                <c:pt idx="0">
                  <c:v>0.13164155</c:v>
                </c:pt>
                <c:pt idx="1">
                  <c:v>0.16732752000000001</c:v>
                </c:pt>
                <c:pt idx="2">
                  <c:v>0.14432990000000001</c:v>
                </c:pt>
                <c:pt idx="3">
                  <c:v>9.4369549999999996E-2</c:v>
                </c:pt>
                <c:pt idx="4">
                  <c:v>8.0095159999999999E-2</c:v>
                </c:pt>
                <c:pt idx="5">
                  <c:v>9.1197459999999994E-2</c:v>
                </c:pt>
                <c:pt idx="6">
                  <c:v>7.3750990000000002E-2</c:v>
                </c:pt>
                <c:pt idx="7">
                  <c:v>7.2957969999999997E-2</c:v>
                </c:pt>
                <c:pt idx="8">
                  <c:v>9.5955589999999993E-2</c:v>
                </c:pt>
                <c:pt idx="9">
                  <c:v>8.3267250000000001E-2</c:v>
                </c:pt>
              </c:numCache>
            </c:numRef>
          </c:val>
          <c:extLst>
            <c:ext xmlns:c16="http://schemas.microsoft.com/office/drawing/2014/chart" uri="{C3380CC4-5D6E-409C-BE32-E72D297353CC}">
              <c16:uniqueId val="{00000001-4ABD-452F-B852-58D59C808C71}"/>
            </c:ext>
          </c:extLst>
        </c:ser>
        <c:dLbls>
          <c:showLegendKey val="0"/>
          <c:showVal val="0"/>
          <c:showCatName val="0"/>
          <c:showSerName val="0"/>
          <c:showPercent val="0"/>
          <c:showBubbleSize val="0"/>
        </c:dLbls>
        <c:gapWidth val="219"/>
        <c:overlap val="-27"/>
        <c:axId val="587589328"/>
        <c:axId val="388303880"/>
      </c:barChart>
      <c:barChart>
        <c:barDir val="col"/>
        <c:grouping val="clustered"/>
        <c:varyColors val="0"/>
        <c:ser>
          <c:idx val="2"/>
          <c:order val="0"/>
          <c:tx>
            <c:v>Max1</c:v>
          </c:tx>
          <c:spPr>
            <a:noFill/>
            <a:ln>
              <a:noFill/>
            </a:ln>
            <a:effectLst/>
          </c:spPr>
          <c:invertIfNegative val="0"/>
          <c:val>
            <c:numRef>
              <c:f>Sheet1!$D$2:$D$11</c:f>
              <c:numCache>
                <c:formatCode>0%</c:formatCode>
                <c:ptCount val="10"/>
                <c:pt idx="0">
                  <c:v>0.27200634000000001</c:v>
                </c:pt>
                <c:pt idx="1">
                  <c:v>0.25614592000000003</c:v>
                </c:pt>
                <c:pt idx="2">
                  <c:v>0.19191117999999999</c:v>
                </c:pt>
                <c:pt idx="3">
                  <c:v>0.18556701</c:v>
                </c:pt>
                <c:pt idx="4">
                  <c:v>0.17605075000000001</c:v>
                </c:pt>
                <c:pt idx="5">
                  <c:v>0.17367168999999999</c:v>
                </c:pt>
                <c:pt idx="6">
                  <c:v>0.1665345</c:v>
                </c:pt>
                <c:pt idx="7">
                  <c:v>0.15543219999999999</c:v>
                </c:pt>
                <c:pt idx="8">
                  <c:v>0.14512291999999999</c:v>
                </c:pt>
                <c:pt idx="9">
                  <c:v>0.14512291999999999</c:v>
                </c:pt>
              </c:numCache>
            </c:numRef>
          </c:val>
          <c:extLst>
            <c:ext xmlns:c16="http://schemas.microsoft.com/office/drawing/2014/chart" uri="{C3380CC4-5D6E-409C-BE32-E72D297353CC}">
              <c16:uniqueId val="{00000005-4ABD-452F-B852-58D59C808C71}"/>
            </c:ext>
          </c:extLst>
        </c:ser>
        <c:ser>
          <c:idx val="3"/>
          <c:order val="3"/>
          <c:tx>
            <c:v>Max2</c:v>
          </c:tx>
          <c:spPr>
            <a:noFill/>
            <a:ln>
              <a:noFill/>
            </a:ln>
            <a:effectLst/>
          </c:spPr>
          <c:invertIfNegative val="0"/>
          <c:dLbls>
            <c:dLbl>
              <c:idx val="0"/>
              <c:tx>
                <c:rich>
                  <a:bodyPr/>
                  <a:lstStyle/>
                  <a:p>
                    <a:fld id="{AD2FF675-9405-0D49-82C0-F9C6ACF5787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B5F-45A9-A216-CB11CD00A93C}"/>
                </c:ext>
              </c:extLst>
            </c:dLbl>
            <c:dLbl>
              <c:idx val="1"/>
              <c:tx>
                <c:rich>
                  <a:bodyPr/>
                  <a:lstStyle/>
                  <a:p>
                    <a:fld id="{B95BBA2A-B81D-0B49-ABF2-BA9F96E60D1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B5F-45A9-A216-CB11CD00A93C}"/>
                </c:ext>
              </c:extLst>
            </c:dLbl>
            <c:dLbl>
              <c:idx val="2"/>
              <c:tx>
                <c:rich>
                  <a:bodyPr/>
                  <a:lstStyle/>
                  <a:p>
                    <a:fld id="{BCE93427-E38B-AF48-832B-263B48E386C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B5F-45A9-A216-CB11CD00A93C}"/>
                </c:ext>
              </c:extLst>
            </c:dLbl>
            <c:dLbl>
              <c:idx val="3"/>
              <c:tx>
                <c:rich>
                  <a:bodyPr/>
                  <a:lstStyle/>
                  <a:p>
                    <a:fld id="{8C2C9B4E-1BDC-8443-8175-3863632333E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B5F-45A9-A216-CB11CD00A93C}"/>
                </c:ext>
              </c:extLst>
            </c:dLbl>
            <c:dLbl>
              <c:idx val="4"/>
              <c:tx>
                <c:rich>
                  <a:bodyPr/>
                  <a:lstStyle/>
                  <a:p>
                    <a:fld id="{FA82C87D-8AE6-1145-A1AA-83D8624BC40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B5F-45A9-A216-CB11CD00A93C}"/>
                </c:ext>
              </c:extLst>
            </c:dLbl>
            <c:dLbl>
              <c:idx val="5"/>
              <c:tx>
                <c:rich>
                  <a:bodyPr/>
                  <a:lstStyle/>
                  <a:p>
                    <a:fld id="{0686A647-315F-5A47-8031-43CDACFA81A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B5F-45A9-A216-CB11CD00A93C}"/>
                </c:ext>
              </c:extLst>
            </c:dLbl>
            <c:dLbl>
              <c:idx val="6"/>
              <c:tx>
                <c:rich>
                  <a:bodyPr/>
                  <a:lstStyle/>
                  <a:p>
                    <a:fld id="{40FB3E74-FC9D-694D-A4FD-649663EE9C3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B5F-45A9-A216-CB11CD00A93C}"/>
                </c:ext>
              </c:extLst>
            </c:dLbl>
            <c:dLbl>
              <c:idx val="7"/>
              <c:tx>
                <c:rich>
                  <a:bodyPr/>
                  <a:lstStyle/>
                  <a:p>
                    <a:fld id="{303BEB9A-7C65-3B4D-80BD-4DA7F47A3F9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B5F-45A9-A216-CB11CD00A93C}"/>
                </c:ext>
              </c:extLst>
            </c:dLbl>
            <c:dLbl>
              <c:idx val="8"/>
              <c:tx>
                <c:rich>
                  <a:bodyPr/>
                  <a:lstStyle/>
                  <a:p>
                    <a:fld id="{775531D4-5E31-F64A-8112-1C7475DF2A8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B5F-45A9-A216-CB11CD00A93C}"/>
                </c:ext>
              </c:extLst>
            </c:dLbl>
            <c:dLbl>
              <c:idx val="9"/>
              <c:tx>
                <c:rich>
                  <a:bodyPr/>
                  <a:lstStyle/>
                  <a:p>
                    <a:fld id="{8A459A18-79AA-CD44-86B9-FFE30AA9E04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B5F-45A9-A216-CB11CD00A93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Sheet1!$D$2:$D$11</c:f>
              <c:numCache>
                <c:formatCode>0%</c:formatCode>
                <c:ptCount val="10"/>
                <c:pt idx="0">
                  <c:v>0.27200634000000001</c:v>
                </c:pt>
                <c:pt idx="1">
                  <c:v>0.25614592000000003</c:v>
                </c:pt>
                <c:pt idx="2">
                  <c:v>0.19191117999999999</c:v>
                </c:pt>
                <c:pt idx="3">
                  <c:v>0.18556701</c:v>
                </c:pt>
                <c:pt idx="4">
                  <c:v>0.17605075000000001</c:v>
                </c:pt>
                <c:pt idx="5">
                  <c:v>0.17367168999999999</c:v>
                </c:pt>
                <c:pt idx="6">
                  <c:v>0.1665345</c:v>
                </c:pt>
                <c:pt idx="7">
                  <c:v>0.15543219999999999</c:v>
                </c:pt>
                <c:pt idx="8">
                  <c:v>0.14512291999999999</c:v>
                </c:pt>
                <c:pt idx="9">
                  <c:v>0.14512291999999999</c:v>
                </c:pt>
              </c:numCache>
            </c:numRef>
          </c:val>
          <c:extLst>
            <c:ext xmlns:c15="http://schemas.microsoft.com/office/drawing/2012/chart" uri="{02D57815-91ED-43cb-92C2-25804820EDAC}">
              <c15:datalabelsRange>
                <c15:f>Sheet1!$E$2:$E$11</c15:f>
                <c15:dlblRangeCache>
                  <c:ptCount val="10"/>
                  <c:pt idx="0">
                    <c:v>-14%</c:v>
                  </c:pt>
                  <c:pt idx="1">
                    <c:v>-9%</c:v>
                  </c:pt>
                  <c:pt idx="2">
                    <c:v>-5%</c:v>
                  </c:pt>
                  <c:pt idx="3">
                    <c:v>-9%</c:v>
                  </c:pt>
                  <c:pt idx="4">
                    <c:v>-10%</c:v>
                  </c:pt>
                  <c:pt idx="5">
                    <c:v>-8%</c:v>
                  </c:pt>
                  <c:pt idx="6">
                    <c:v>-9%</c:v>
                  </c:pt>
                  <c:pt idx="7">
                    <c:v>-8%</c:v>
                  </c:pt>
                  <c:pt idx="8">
                    <c:v>-5%</c:v>
                  </c:pt>
                  <c:pt idx="9">
                    <c:v>-6%</c:v>
                  </c:pt>
                </c15:dlblRangeCache>
              </c15:datalabelsRange>
            </c:ext>
            <c:ext xmlns:c16="http://schemas.microsoft.com/office/drawing/2014/chart" uri="{C3380CC4-5D6E-409C-BE32-E72D297353CC}">
              <c16:uniqueId val="{00000006-4ABD-452F-B852-58D59C808C71}"/>
            </c:ext>
          </c:extLst>
        </c:ser>
        <c:dLbls>
          <c:showLegendKey val="0"/>
          <c:showVal val="0"/>
          <c:showCatName val="0"/>
          <c:showSerName val="0"/>
          <c:showPercent val="0"/>
          <c:showBubbleSize val="0"/>
        </c:dLbls>
        <c:gapWidth val="219"/>
        <c:overlap val="-27"/>
        <c:axId val="686928928"/>
        <c:axId val="686927848"/>
      </c:barChart>
      <c:catAx>
        <c:axId val="58758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8303880"/>
        <c:crosses val="autoZero"/>
        <c:auto val="1"/>
        <c:lblAlgn val="ctr"/>
        <c:lblOffset val="100"/>
        <c:noMultiLvlLbl val="0"/>
      </c:catAx>
      <c:valAx>
        <c:axId val="388303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7589328"/>
        <c:crosses val="autoZero"/>
        <c:crossBetween val="between"/>
      </c:valAx>
      <c:valAx>
        <c:axId val="686927848"/>
        <c:scaling>
          <c:orientation val="minMax"/>
        </c:scaling>
        <c:delete val="1"/>
        <c:axPos val="r"/>
        <c:numFmt formatCode="0%" sourceLinked="1"/>
        <c:majorTickMark val="out"/>
        <c:minorTickMark val="none"/>
        <c:tickLblPos val="nextTo"/>
        <c:crossAx val="686928928"/>
        <c:crosses val="max"/>
        <c:crossBetween val="between"/>
      </c:valAx>
      <c:catAx>
        <c:axId val="686928928"/>
        <c:scaling>
          <c:orientation val="minMax"/>
        </c:scaling>
        <c:delete val="1"/>
        <c:axPos val="b"/>
        <c:majorTickMark val="out"/>
        <c:minorTickMark val="none"/>
        <c:tickLblPos val="nextTo"/>
        <c:crossAx val="686927848"/>
        <c:crosses val="autoZero"/>
        <c:auto val="1"/>
        <c:lblAlgn val="ctr"/>
        <c:lblOffset val="100"/>
        <c:noMultiLvlLbl val="0"/>
      </c:cat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1"/>
          <c:tx>
            <c:strRef>
              <c:f>Sheet1!$B$1</c:f>
              <c:strCache>
                <c:ptCount val="1"/>
                <c:pt idx="0">
                  <c:v>Health Concerns</c:v>
                </c:pt>
              </c:strCache>
            </c:strRef>
          </c:tx>
          <c:spPr>
            <a:solidFill>
              <a:schemeClr val="accent1"/>
            </a:solidFill>
            <a:ln>
              <a:noFill/>
            </a:ln>
            <a:effectLst/>
          </c:spPr>
          <c:invertIfNegative val="0"/>
          <c:cat>
            <c:strRef>
              <c:f>Sheet1!$A$2:$A$11</c:f>
              <c:strCache>
                <c:ptCount val="10"/>
                <c:pt idx="0">
                  <c:v>Digestive complaints</c:v>
                </c:pt>
                <c:pt idx="1">
                  <c:v>Nutrition concerns</c:v>
                </c:pt>
                <c:pt idx="2">
                  <c:v>Healthy Aging</c:v>
                </c:pt>
                <c:pt idx="3">
                  <c:v>Inflammation</c:v>
                </c:pt>
                <c:pt idx="4">
                  <c:v>Diabetes/blood sugar management</c:v>
                </c:pt>
                <c:pt idx="5">
                  <c:v>Immunity concerns</c:v>
                </c:pt>
                <c:pt idx="6">
                  <c:v>Oral health</c:v>
                </c:pt>
                <c:pt idx="7">
                  <c:v>Lack of mental acuity, cognition, focus</c:v>
                </c:pt>
                <c:pt idx="8">
                  <c:v>Memory issues</c:v>
                </c:pt>
                <c:pt idx="9">
                  <c:v>Eye fatigue</c:v>
                </c:pt>
              </c:strCache>
            </c:strRef>
          </c:cat>
          <c:val>
            <c:numRef>
              <c:f>Sheet1!$B$2:$B$11</c:f>
              <c:numCache>
                <c:formatCode>0%</c:formatCode>
                <c:ptCount val="10"/>
                <c:pt idx="0">
                  <c:v>0.14274385000000001</c:v>
                </c:pt>
                <c:pt idx="1">
                  <c:v>0.13877875000000001</c:v>
                </c:pt>
                <c:pt idx="2">
                  <c:v>0.10943695000000001</c:v>
                </c:pt>
                <c:pt idx="3">
                  <c:v>0.10864393</c:v>
                </c:pt>
                <c:pt idx="4">
                  <c:v>0.10467883</c:v>
                </c:pt>
                <c:pt idx="5">
                  <c:v>0.10229976</c:v>
                </c:pt>
                <c:pt idx="6">
                  <c:v>8.6439330000000009E-2</c:v>
                </c:pt>
                <c:pt idx="7">
                  <c:v>8.0888180000000004E-2</c:v>
                </c:pt>
                <c:pt idx="8">
                  <c:v>7.7716099999999996E-2</c:v>
                </c:pt>
                <c:pt idx="9">
                  <c:v>7.6923079999999991E-2</c:v>
                </c:pt>
              </c:numCache>
            </c:numRef>
          </c:val>
          <c:extLst>
            <c:ext xmlns:c16="http://schemas.microsoft.com/office/drawing/2014/chart" uri="{C3380CC4-5D6E-409C-BE32-E72D297353CC}">
              <c16:uniqueId val="{00000000-4ABD-452F-B852-58D59C808C71}"/>
            </c:ext>
          </c:extLst>
        </c:ser>
        <c:ser>
          <c:idx val="1"/>
          <c:order val="2"/>
          <c:tx>
            <c:strRef>
              <c:f>Sheet1!$C$1</c:f>
              <c:strCache>
                <c:ptCount val="1"/>
                <c:pt idx="0">
                  <c:v>What They Took Functional Foods &amp; Beverages For</c:v>
                </c:pt>
              </c:strCache>
            </c:strRef>
          </c:tx>
          <c:spPr>
            <a:solidFill>
              <a:schemeClr val="accent2"/>
            </a:solidFill>
            <a:ln>
              <a:noFill/>
            </a:ln>
            <a:effectLst/>
          </c:spPr>
          <c:invertIfNegative val="0"/>
          <c:errBars>
            <c:errBarType val="plus"/>
            <c:errValType val="cust"/>
            <c:noEndCap val="1"/>
            <c:plus>
              <c:numRef>
                <c:f>Sheet1!$F$2:$F$11</c:f>
                <c:numCache>
                  <c:formatCode>General</c:formatCode>
                  <c:ptCount val="10"/>
                  <c:pt idx="0">
                    <c:v>4.5995240000000007E-2</c:v>
                  </c:pt>
                  <c:pt idx="1">
                    <c:v>4.5202220000000001E-2</c:v>
                  </c:pt>
                  <c:pt idx="2">
                    <c:v>4.4409190000000001E-2</c:v>
                  </c:pt>
                  <c:pt idx="3">
                    <c:v>4.4409199999999996E-2</c:v>
                  </c:pt>
                  <c:pt idx="4">
                    <c:v>3.0927839999999998E-2</c:v>
                  </c:pt>
                  <c:pt idx="5">
                    <c:v>4.2030130000000006E-2</c:v>
                  </c:pt>
                  <c:pt idx="6">
                    <c:v>4.9960350000000008E-2</c:v>
                  </c:pt>
                  <c:pt idx="7">
                    <c:v>4.8374300000000002E-2</c:v>
                  </c:pt>
                  <c:pt idx="8">
                    <c:v>5.3132439999999996E-2</c:v>
                  </c:pt>
                  <c:pt idx="9">
                    <c:v>4.9960349999999987E-2</c:v>
                  </c:pt>
                </c:numCache>
              </c:numRef>
            </c:plus>
            <c:minus>
              <c:numLit>
                <c:formatCode>General</c:formatCode>
                <c:ptCount val="1"/>
                <c:pt idx="0">
                  <c:v>1</c:v>
                </c:pt>
              </c:numLit>
            </c:minus>
            <c:spPr>
              <a:noFill/>
              <a:ln w="25400" cap="flat" cmpd="sng" algn="ctr">
                <a:solidFill>
                  <a:srgbClr val="FF0000"/>
                </a:solidFill>
                <a:prstDash val="sysDash"/>
                <a:round/>
                <a:headEnd type="none"/>
                <a:tailEnd type="arrow"/>
              </a:ln>
              <a:effectLst/>
            </c:spPr>
          </c:errBars>
          <c:cat>
            <c:strRef>
              <c:f>Sheet1!$A$2:$A$11</c:f>
              <c:strCache>
                <c:ptCount val="10"/>
                <c:pt idx="0">
                  <c:v>Digestive complaints</c:v>
                </c:pt>
                <c:pt idx="1">
                  <c:v>Nutrition concerns</c:v>
                </c:pt>
                <c:pt idx="2">
                  <c:v>Healthy Aging</c:v>
                </c:pt>
                <c:pt idx="3">
                  <c:v>Inflammation</c:v>
                </c:pt>
                <c:pt idx="4">
                  <c:v>Diabetes/blood sugar management</c:v>
                </c:pt>
                <c:pt idx="5">
                  <c:v>Immunity concerns</c:v>
                </c:pt>
                <c:pt idx="6">
                  <c:v>Oral health</c:v>
                </c:pt>
                <c:pt idx="7">
                  <c:v>Lack of mental acuity, cognition, focus</c:v>
                </c:pt>
                <c:pt idx="8">
                  <c:v>Memory issues</c:v>
                </c:pt>
                <c:pt idx="9">
                  <c:v>Eye fatigue</c:v>
                </c:pt>
              </c:strCache>
            </c:strRef>
          </c:cat>
          <c:val>
            <c:numRef>
              <c:f>Sheet1!$C$2:$C$11</c:f>
              <c:numCache>
                <c:formatCode>0%</c:formatCode>
                <c:ptCount val="10"/>
                <c:pt idx="0">
                  <c:v>9.6748609999999999E-2</c:v>
                </c:pt>
                <c:pt idx="1">
                  <c:v>9.3576530000000005E-2</c:v>
                </c:pt>
                <c:pt idx="2">
                  <c:v>6.5027760000000004E-2</c:v>
                </c:pt>
                <c:pt idx="3">
                  <c:v>6.4234730000000004E-2</c:v>
                </c:pt>
                <c:pt idx="4">
                  <c:v>7.3750990000000002E-2</c:v>
                </c:pt>
                <c:pt idx="5">
                  <c:v>6.0269629999999998E-2</c:v>
                </c:pt>
                <c:pt idx="6">
                  <c:v>3.6478980000000001E-2</c:v>
                </c:pt>
                <c:pt idx="7">
                  <c:v>3.2513880000000002E-2</c:v>
                </c:pt>
                <c:pt idx="8">
                  <c:v>2.458366E-2</c:v>
                </c:pt>
                <c:pt idx="9">
                  <c:v>2.6962730000000001E-2</c:v>
                </c:pt>
              </c:numCache>
            </c:numRef>
          </c:val>
          <c:extLst>
            <c:ext xmlns:c16="http://schemas.microsoft.com/office/drawing/2014/chart" uri="{C3380CC4-5D6E-409C-BE32-E72D297353CC}">
              <c16:uniqueId val="{00000001-4ABD-452F-B852-58D59C808C71}"/>
            </c:ext>
          </c:extLst>
        </c:ser>
        <c:dLbls>
          <c:showLegendKey val="0"/>
          <c:showVal val="0"/>
          <c:showCatName val="0"/>
          <c:showSerName val="0"/>
          <c:showPercent val="0"/>
          <c:showBubbleSize val="0"/>
        </c:dLbls>
        <c:gapWidth val="219"/>
        <c:overlap val="-27"/>
        <c:axId val="587589328"/>
        <c:axId val="388303880"/>
      </c:barChart>
      <c:barChart>
        <c:barDir val="col"/>
        <c:grouping val="clustered"/>
        <c:varyColors val="0"/>
        <c:ser>
          <c:idx val="2"/>
          <c:order val="0"/>
          <c:tx>
            <c:v>Max1</c:v>
          </c:tx>
          <c:spPr>
            <a:noFill/>
            <a:ln>
              <a:noFill/>
            </a:ln>
            <a:effectLst/>
          </c:spPr>
          <c:invertIfNegative val="0"/>
          <c:val>
            <c:numRef>
              <c:f>Sheet1!$D$2:$D$11</c:f>
              <c:numCache>
                <c:formatCode>0%</c:formatCode>
                <c:ptCount val="10"/>
                <c:pt idx="0">
                  <c:v>0.14274385000000001</c:v>
                </c:pt>
                <c:pt idx="1">
                  <c:v>0.13877875000000001</c:v>
                </c:pt>
                <c:pt idx="2">
                  <c:v>0.10943695000000001</c:v>
                </c:pt>
                <c:pt idx="3">
                  <c:v>0.10864393</c:v>
                </c:pt>
                <c:pt idx="4">
                  <c:v>0.10467883</c:v>
                </c:pt>
                <c:pt idx="5">
                  <c:v>0.10229976</c:v>
                </c:pt>
                <c:pt idx="6">
                  <c:v>8.6439330000000009E-2</c:v>
                </c:pt>
                <c:pt idx="7">
                  <c:v>8.0888180000000004E-2</c:v>
                </c:pt>
                <c:pt idx="8">
                  <c:v>7.7716099999999996E-2</c:v>
                </c:pt>
                <c:pt idx="9">
                  <c:v>7.6923079999999991E-2</c:v>
                </c:pt>
              </c:numCache>
            </c:numRef>
          </c:val>
          <c:extLst>
            <c:ext xmlns:c16="http://schemas.microsoft.com/office/drawing/2014/chart" uri="{C3380CC4-5D6E-409C-BE32-E72D297353CC}">
              <c16:uniqueId val="{00000005-4ABD-452F-B852-58D59C808C71}"/>
            </c:ext>
          </c:extLst>
        </c:ser>
        <c:ser>
          <c:idx val="3"/>
          <c:order val="3"/>
          <c:tx>
            <c:v>Max2</c:v>
          </c:tx>
          <c:spPr>
            <a:noFill/>
            <a:ln>
              <a:noFill/>
            </a:ln>
            <a:effectLst/>
          </c:spPr>
          <c:invertIfNegative val="0"/>
          <c:dLbls>
            <c:dLbl>
              <c:idx val="0"/>
              <c:tx>
                <c:rich>
                  <a:bodyPr/>
                  <a:lstStyle/>
                  <a:p>
                    <a:fld id="{DCE6832A-289D-2040-8F9D-92817EC10AA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B5F-45A9-A216-CB11CD00A93C}"/>
                </c:ext>
              </c:extLst>
            </c:dLbl>
            <c:dLbl>
              <c:idx val="1"/>
              <c:tx>
                <c:rich>
                  <a:bodyPr/>
                  <a:lstStyle/>
                  <a:p>
                    <a:fld id="{0A9426DB-7994-DF4A-8F6E-B906B2AAF66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B5F-45A9-A216-CB11CD00A93C}"/>
                </c:ext>
              </c:extLst>
            </c:dLbl>
            <c:dLbl>
              <c:idx val="2"/>
              <c:tx>
                <c:rich>
                  <a:bodyPr/>
                  <a:lstStyle/>
                  <a:p>
                    <a:fld id="{CF779050-260E-A340-96DA-14A59436C8A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B5F-45A9-A216-CB11CD00A93C}"/>
                </c:ext>
              </c:extLst>
            </c:dLbl>
            <c:dLbl>
              <c:idx val="3"/>
              <c:tx>
                <c:rich>
                  <a:bodyPr/>
                  <a:lstStyle/>
                  <a:p>
                    <a:fld id="{355B2B4A-464A-7E44-A13B-A600E847891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B5F-45A9-A216-CB11CD00A93C}"/>
                </c:ext>
              </c:extLst>
            </c:dLbl>
            <c:dLbl>
              <c:idx val="4"/>
              <c:tx>
                <c:rich>
                  <a:bodyPr/>
                  <a:lstStyle/>
                  <a:p>
                    <a:fld id="{FEF1E38C-D5BE-2440-8436-84311526C07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B5F-45A9-A216-CB11CD00A93C}"/>
                </c:ext>
              </c:extLst>
            </c:dLbl>
            <c:dLbl>
              <c:idx val="5"/>
              <c:tx>
                <c:rich>
                  <a:bodyPr/>
                  <a:lstStyle/>
                  <a:p>
                    <a:fld id="{F0728574-5830-554F-BD6D-C9CECC41A94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B5F-45A9-A216-CB11CD00A93C}"/>
                </c:ext>
              </c:extLst>
            </c:dLbl>
            <c:dLbl>
              <c:idx val="6"/>
              <c:tx>
                <c:rich>
                  <a:bodyPr/>
                  <a:lstStyle/>
                  <a:p>
                    <a:fld id="{E0E18E2C-1D08-D346-8794-C4B78F49B23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B5F-45A9-A216-CB11CD00A93C}"/>
                </c:ext>
              </c:extLst>
            </c:dLbl>
            <c:dLbl>
              <c:idx val="7"/>
              <c:tx>
                <c:rich>
                  <a:bodyPr/>
                  <a:lstStyle/>
                  <a:p>
                    <a:fld id="{C2D08883-595E-DC46-BD82-FB9F63B735E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B5F-45A9-A216-CB11CD00A93C}"/>
                </c:ext>
              </c:extLst>
            </c:dLbl>
            <c:dLbl>
              <c:idx val="8"/>
              <c:tx>
                <c:rich>
                  <a:bodyPr/>
                  <a:lstStyle/>
                  <a:p>
                    <a:fld id="{8C00448E-4FC0-D94E-BB33-7A3489CB35A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B5F-45A9-A216-CB11CD00A93C}"/>
                </c:ext>
              </c:extLst>
            </c:dLbl>
            <c:dLbl>
              <c:idx val="9"/>
              <c:tx>
                <c:rich>
                  <a:bodyPr/>
                  <a:lstStyle/>
                  <a:p>
                    <a:fld id="{263D07DF-9170-1140-A9CB-453F4C26C79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B5F-45A9-A216-CB11CD00A93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Sheet1!$D$2:$D$11</c:f>
              <c:numCache>
                <c:formatCode>0%</c:formatCode>
                <c:ptCount val="10"/>
                <c:pt idx="0">
                  <c:v>0.14274385000000001</c:v>
                </c:pt>
                <c:pt idx="1">
                  <c:v>0.13877875000000001</c:v>
                </c:pt>
                <c:pt idx="2">
                  <c:v>0.10943695000000001</c:v>
                </c:pt>
                <c:pt idx="3">
                  <c:v>0.10864393</c:v>
                </c:pt>
                <c:pt idx="4">
                  <c:v>0.10467883</c:v>
                </c:pt>
                <c:pt idx="5">
                  <c:v>0.10229976</c:v>
                </c:pt>
                <c:pt idx="6">
                  <c:v>8.6439330000000009E-2</c:v>
                </c:pt>
                <c:pt idx="7">
                  <c:v>8.0888180000000004E-2</c:v>
                </c:pt>
                <c:pt idx="8">
                  <c:v>7.7716099999999996E-2</c:v>
                </c:pt>
                <c:pt idx="9">
                  <c:v>7.6923079999999991E-2</c:v>
                </c:pt>
              </c:numCache>
            </c:numRef>
          </c:val>
          <c:extLst>
            <c:ext xmlns:c15="http://schemas.microsoft.com/office/drawing/2012/chart" uri="{02D57815-91ED-43cb-92C2-25804820EDAC}">
              <c15:datalabelsRange>
                <c15:f>Sheet1!$E$2:$E$11</c15:f>
                <c15:dlblRangeCache>
                  <c:ptCount val="10"/>
                  <c:pt idx="0">
                    <c:v>-5%</c:v>
                  </c:pt>
                  <c:pt idx="1">
                    <c:v>-5%</c:v>
                  </c:pt>
                  <c:pt idx="2">
                    <c:v>-4%</c:v>
                  </c:pt>
                  <c:pt idx="3">
                    <c:v>-4%</c:v>
                  </c:pt>
                  <c:pt idx="4">
                    <c:v>-3%</c:v>
                  </c:pt>
                  <c:pt idx="5">
                    <c:v>-4%</c:v>
                  </c:pt>
                  <c:pt idx="6">
                    <c:v>-5%</c:v>
                  </c:pt>
                  <c:pt idx="7">
                    <c:v>-5%</c:v>
                  </c:pt>
                  <c:pt idx="8">
                    <c:v>-5%</c:v>
                  </c:pt>
                  <c:pt idx="9">
                    <c:v>-5%</c:v>
                  </c:pt>
                </c15:dlblRangeCache>
              </c15:datalabelsRange>
            </c:ext>
            <c:ext xmlns:c16="http://schemas.microsoft.com/office/drawing/2014/chart" uri="{C3380CC4-5D6E-409C-BE32-E72D297353CC}">
              <c16:uniqueId val="{00000006-4ABD-452F-B852-58D59C808C71}"/>
            </c:ext>
          </c:extLst>
        </c:ser>
        <c:dLbls>
          <c:showLegendKey val="0"/>
          <c:showVal val="0"/>
          <c:showCatName val="0"/>
          <c:showSerName val="0"/>
          <c:showPercent val="0"/>
          <c:showBubbleSize val="0"/>
        </c:dLbls>
        <c:gapWidth val="219"/>
        <c:overlap val="-27"/>
        <c:axId val="686928928"/>
        <c:axId val="686927848"/>
      </c:barChart>
      <c:catAx>
        <c:axId val="58758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8303880"/>
        <c:crosses val="autoZero"/>
        <c:auto val="1"/>
        <c:lblAlgn val="ctr"/>
        <c:lblOffset val="100"/>
        <c:noMultiLvlLbl val="0"/>
      </c:catAx>
      <c:valAx>
        <c:axId val="388303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7589328"/>
        <c:crosses val="autoZero"/>
        <c:crossBetween val="between"/>
      </c:valAx>
      <c:valAx>
        <c:axId val="686927848"/>
        <c:scaling>
          <c:orientation val="minMax"/>
        </c:scaling>
        <c:delete val="1"/>
        <c:axPos val="r"/>
        <c:numFmt formatCode="0%" sourceLinked="1"/>
        <c:majorTickMark val="out"/>
        <c:minorTickMark val="none"/>
        <c:tickLblPos val="nextTo"/>
        <c:crossAx val="686928928"/>
        <c:crosses val="max"/>
        <c:crossBetween val="between"/>
      </c:valAx>
      <c:catAx>
        <c:axId val="686928928"/>
        <c:scaling>
          <c:orientation val="minMax"/>
        </c:scaling>
        <c:delete val="1"/>
        <c:axPos val="b"/>
        <c:majorTickMark val="out"/>
        <c:minorTickMark val="none"/>
        <c:tickLblPos val="nextTo"/>
        <c:crossAx val="686927848"/>
        <c:crosses val="autoZero"/>
        <c:auto val="1"/>
        <c:lblAlgn val="ctr"/>
        <c:lblOffset val="100"/>
        <c:noMultiLvlLbl val="0"/>
      </c:cat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1"/>
          <c:tx>
            <c:strRef>
              <c:f>Sheet1!$B$1</c:f>
              <c:strCache>
                <c:ptCount val="1"/>
                <c:pt idx="0">
                  <c:v>Health Concerns</c:v>
                </c:pt>
              </c:strCache>
            </c:strRef>
          </c:tx>
          <c:spPr>
            <a:solidFill>
              <a:schemeClr val="accent1"/>
            </a:solidFill>
            <a:ln>
              <a:noFill/>
            </a:ln>
            <a:effectLst/>
          </c:spPr>
          <c:invertIfNegative val="0"/>
          <c:cat>
            <c:strRef>
              <c:f>Sheet1!$A$2:$A$11</c:f>
              <c:strCache>
                <c:ptCount val="10"/>
                <c:pt idx="0">
                  <c:v>Anemia </c:v>
                </c:pt>
                <c:pt idx="1">
                  <c:v>Perimenopause/Menopause</c:v>
                </c:pt>
                <c:pt idx="2">
                  <c:v>Antioxidant support</c:v>
                </c:pt>
                <c:pt idx="3">
                  <c:v>Dermatological condition</c:v>
                </c:pt>
                <c:pt idx="4">
                  <c:v>Athletic performance</c:v>
                </c:pt>
                <c:pt idx="5">
                  <c:v>Poor/declining vision</c:v>
                </c:pt>
                <c:pt idx="6">
                  <c:v>Heart/cardiovascular problem</c:v>
                </c:pt>
                <c:pt idx="7">
                  <c:v>Pregnancy</c:v>
                </c:pt>
                <c:pt idx="8">
                  <c:v>Long haul COVID symptoms</c:v>
                </c:pt>
                <c:pt idx="9">
                  <c:v>Osteoporosis</c:v>
                </c:pt>
              </c:strCache>
            </c:strRef>
          </c:cat>
          <c:val>
            <c:numRef>
              <c:f>Sheet1!$B$2:$B$11</c:f>
              <c:numCache>
                <c:formatCode>0%</c:formatCode>
                <c:ptCount val="10"/>
                <c:pt idx="0">
                  <c:v>7.6130059999999999E-2</c:v>
                </c:pt>
                <c:pt idx="1">
                  <c:v>6.8199839999999998E-2</c:v>
                </c:pt>
                <c:pt idx="2">
                  <c:v>6.2648690000000007E-2</c:v>
                </c:pt>
                <c:pt idx="3">
                  <c:v>5.5511499999999998E-2</c:v>
                </c:pt>
                <c:pt idx="4">
                  <c:v>5.4718479999999993E-2</c:v>
                </c:pt>
                <c:pt idx="5">
                  <c:v>4.5202220000000001E-2</c:v>
                </c:pt>
                <c:pt idx="6">
                  <c:v>4.2030130000000013E-2</c:v>
                </c:pt>
                <c:pt idx="7">
                  <c:v>3.6478980000000001E-2</c:v>
                </c:pt>
                <c:pt idx="8">
                  <c:v>3.2513880000000002E-2</c:v>
                </c:pt>
                <c:pt idx="9">
                  <c:v>3.0134810000000001E-2</c:v>
                </c:pt>
              </c:numCache>
            </c:numRef>
          </c:val>
          <c:extLst>
            <c:ext xmlns:c16="http://schemas.microsoft.com/office/drawing/2014/chart" uri="{C3380CC4-5D6E-409C-BE32-E72D297353CC}">
              <c16:uniqueId val="{00000000-4ABD-452F-B852-58D59C808C71}"/>
            </c:ext>
          </c:extLst>
        </c:ser>
        <c:ser>
          <c:idx val="1"/>
          <c:order val="2"/>
          <c:tx>
            <c:strRef>
              <c:f>Sheet1!$C$1</c:f>
              <c:strCache>
                <c:ptCount val="1"/>
                <c:pt idx="0">
                  <c:v>What They Took Functional Foods &amp; Beverages For</c:v>
                </c:pt>
              </c:strCache>
            </c:strRef>
          </c:tx>
          <c:spPr>
            <a:solidFill>
              <a:schemeClr val="accent2"/>
            </a:solidFill>
            <a:ln>
              <a:noFill/>
            </a:ln>
            <a:effectLst/>
          </c:spPr>
          <c:invertIfNegative val="0"/>
          <c:errBars>
            <c:errBarType val="plus"/>
            <c:errValType val="cust"/>
            <c:noEndCap val="1"/>
            <c:plus>
              <c:numRef>
                <c:f>Sheet1!$F$2:$F$11</c:f>
                <c:numCache>
                  <c:formatCode>General</c:formatCode>
                  <c:ptCount val="10"/>
                  <c:pt idx="0">
                    <c:v>2.8548780000000003E-2</c:v>
                  </c:pt>
                  <c:pt idx="1">
                    <c:v>3.33069E-2</c:v>
                  </c:pt>
                  <c:pt idx="2">
                    <c:v>2.3790640000000009E-2</c:v>
                  </c:pt>
                  <c:pt idx="3">
                    <c:v>3.8858049999999998E-2</c:v>
                  </c:pt>
                  <c:pt idx="4">
                    <c:v>2.2997619999999996E-2</c:v>
                  </c:pt>
                  <c:pt idx="5">
                    <c:v>2.8548770000000001E-2</c:v>
                  </c:pt>
                  <c:pt idx="6">
                    <c:v>1.9032510000000013E-2</c:v>
                  </c:pt>
                  <c:pt idx="7">
                    <c:v>1.8239490000000001E-2</c:v>
                  </c:pt>
                  <c:pt idx="8">
                    <c:v>1.7446470000000002E-2</c:v>
                  </c:pt>
                  <c:pt idx="9">
                    <c:v>1.586042E-2</c:v>
                  </c:pt>
                </c:numCache>
              </c:numRef>
            </c:plus>
            <c:minus>
              <c:numLit>
                <c:formatCode>General</c:formatCode>
                <c:ptCount val="1"/>
                <c:pt idx="0">
                  <c:v>1</c:v>
                </c:pt>
              </c:numLit>
            </c:minus>
            <c:spPr>
              <a:noFill/>
              <a:ln w="25400" cap="flat" cmpd="sng" algn="ctr">
                <a:solidFill>
                  <a:srgbClr val="FF0000"/>
                </a:solidFill>
                <a:prstDash val="sysDash"/>
                <a:round/>
                <a:headEnd type="none"/>
                <a:tailEnd type="arrow"/>
              </a:ln>
              <a:effectLst/>
            </c:spPr>
          </c:errBars>
          <c:cat>
            <c:strRef>
              <c:f>Sheet1!$A$2:$A$11</c:f>
              <c:strCache>
                <c:ptCount val="10"/>
                <c:pt idx="0">
                  <c:v>Anemia </c:v>
                </c:pt>
                <c:pt idx="1">
                  <c:v>Perimenopause/Menopause</c:v>
                </c:pt>
                <c:pt idx="2">
                  <c:v>Antioxidant support</c:v>
                </c:pt>
                <c:pt idx="3">
                  <c:v>Dermatological condition</c:v>
                </c:pt>
                <c:pt idx="4">
                  <c:v>Athletic performance</c:v>
                </c:pt>
                <c:pt idx="5">
                  <c:v>Poor/declining vision</c:v>
                </c:pt>
                <c:pt idx="6">
                  <c:v>Heart/cardiovascular problem</c:v>
                </c:pt>
                <c:pt idx="7">
                  <c:v>Pregnancy</c:v>
                </c:pt>
                <c:pt idx="8">
                  <c:v>Long haul COVID symptoms</c:v>
                </c:pt>
                <c:pt idx="9">
                  <c:v>Osteoporosis</c:v>
                </c:pt>
              </c:strCache>
            </c:strRef>
          </c:cat>
          <c:val>
            <c:numRef>
              <c:f>Sheet1!$C$2:$C$11</c:f>
              <c:numCache>
                <c:formatCode>0%</c:formatCode>
                <c:ptCount val="10"/>
                <c:pt idx="0">
                  <c:v>4.7581279999999997E-2</c:v>
                </c:pt>
                <c:pt idx="1">
                  <c:v>3.4892939999999997E-2</c:v>
                </c:pt>
                <c:pt idx="2">
                  <c:v>3.8858049999999998E-2</c:v>
                </c:pt>
                <c:pt idx="3">
                  <c:v>1.665345E-2</c:v>
                </c:pt>
                <c:pt idx="4">
                  <c:v>3.1720859999999997E-2</c:v>
                </c:pt>
                <c:pt idx="5">
                  <c:v>1.665345E-2</c:v>
                </c:pt>
                <c:pt idx="6">
                  <c:v>2.299762E-2</c:v>
                </c:pt>
                <c:pt idx="7">
                  <c:v>1.8239490000000001E-2</c:v>
                </c:pt>
                <c:pt idx="8">
                  <c:v>1.506741E-2</c:v>
                </c:pt>
                <c:pt idx="9">
                  <c:v>1.427439E-2</c:v>
                </c:pt>
              </c:numCache>
            </c:numRef>
          </c:val>
          <c:extLst>
            <c:ext xmlns:c16="http://schemas.microsoft.com/office/drawing/2014/chart" uri="{C3380CC4-5D6E-409C-BE32-E72D297353CC}">
              <c16:uniqueId val="{00000001-4ABD-452F-B852-58D59C808C71}"/>
            </c:ext>
          </c:extLst>
        </c:ser>
        <c:dLbls>
          <c:showLegendKey val="0"/>
          <c:showVal val="0"/>
          <c:showCatName val="0"/>
          <c:showSerName val="0"/>
          <c:showPercent val="0"/>
          <c:showBubbleSize val="0"/>
        </c:dLbls>
        <c:gapWidth val="219"/>
        <c:overlap val="-27"/>
        <c:axId val="587589328"/>
        <c:axId val="388303880"/>
      </c:barChart>
      <c:barChart>
        <c:barDir val="col"/>
        <c:grouping val="clustered"/>
        <c:varyColors val="0"/>
        <c:ser>
          <c:idx val="2"/>
          <c:order val="0"/>
          <c:tx>
            <c:v>Max1</c:v>
          </c:tx>
          <c:spPr>
            <a:noFill/>
            <a:ln>
              <a:noFill/>
            </a:ln>
            <a:effectLst/>
          </c:spPr>
          <c:invertIfNegative val="0"/>
          <c:val>
            <c:numRef>
              <c:f>Sheet1!$D$2:$D$11</c:f>
              <c:numCache>
                <c:formatCode>0%</c:formatCode>
                <c:ptCount val="10"/>
                <c:pt idx="0">
                  <c:v>7.6130059999999999E-2</c:v>
                </c:pt>
                <c:pt idx="1">
                  <c:v>6.8199839999999998E-2</c:v>
                </c:pt>
                <c:pt idx="2">
                  <c:v>6.2648690000000007E-2</c:v>
                </c:pt>
                <c:pt idx="3">
                  <c:v>5.5511499999999998E-2</c:v>
                </c:pt>
                <c:pt idx="4">
                  <c:v>5.4718479999999993E-2</c:v>
                </c:pt>
                <c:pt idx="5">
                  <c:v>4.5202220000000001E-2</c:v>
                </c:pt>
                <c:pt idx="6">
                  <c:v>4.2030130000000013E-2</c:v>
                </c:pt>
                <c:pt idx="7">
                  <c:v>3.6478980000000001E-2</c:v>
                </c:pt>
                <c:pt idx="8">
                  <c:v>3.2513880000000002E-2</c:v>
                </c:pt>
                <c:pt idx="9">
                  <c:v>3.0134810000000001E-2</c:v>
                </c:pt>
              </c:numCache>
            </c:numRef>
          </c:val>
          <c:extLst>
            <c:ext xmlns:c16="http://schemas.microsoft.com/office/drawing/2014/chart" uri="{C3380CC4-5D6E-409C-BE32-E72D297353CC}">
              <c16:uniqueId val="{00000005-4ABD-452F-B852-58D59C808C71}"/>
            </c:ext>
          </c:extLst>
        </c:ser>
        <c:ser>
          <c:idx val="3"/>
          <c:order val="3"/>
          <c:tx>
            <c:v>Max2</c:v>
          </c:tx>
          <c:spPr>
            <a:noFill/>
            <a:ln>
              <a:noFill/>
            </a:ln>
            <a:effectLst/>
          </c:spPr>
          <c:invertIfNegative val="0"/>
          <c:dLbls>
            <c:dLbl>
              <c:idx val="0"/>
              <c:tx>
                <c:rich>
                  <a:bodyPr/>
                  <a:lstStyle/>
                  <a:p>
                    <a:fld id="{706CA36A-A2C0-104B-8EBD-8C1E8F5406B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B5F-45A9-A216-CB11CD00A93C}"/>
                </c:ext>
              </c:extLst>
            </c:dLbl>
            <c:dLbl>
              <c:idx val="1"/>
              <c:tx>
                <c:rich>
                  <a:bodyPr/>
                  <a:lstStyle/>
                  <a:p>
                    <a:fld id="{48CF830F-2AA9-2344-8EE5-8D7B9F9BBF5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B5F-45A9-A216-CB11CD00A93C}"/>
                </c:ext>
              </c:extLst>
            </c:dLbl>
            <c:dLbl>
              <c:idx val="2"/>
              <c:tx>
                <c:rich>
                  <a:bodyPr/>
                  <a:lstStyle/>
                  <a:p>
                    <a:fld id="{4A51E106-7084-564C-8425-4764B861493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B5F-45A9-A216-CB11CD00A93C}"/>
                </c:ext>
              </c:extLst>
            </c:dLbl>
            <c:dLbl>
              <c:idx val="3"/>
              <c:tx>
                <c:rich>
                  <a:bodyPr/>
                  <a:lstStyle/>
                  <a:p>
                    <a:fld id="{23B31059-ED6E-2340-B94D-19AC30CA002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B5F-45A9-A216-CB11CD00A93C}"/>
                </c:ext>
              </c:extLst>
            </c:dLbl>
            <c:dLbl>
              <c:idx val="4"/>
              <c:tx>
                <c:rich>
                  <a:bodyPr/>
                  <a:lstStyle/>
                  <a:p>
                    <a:fld id="{28B7E62D-BA61-DB4C-BA75-CCE8BE65569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7B5F-45A9-A216-CB11CD00A93C}"/>
                </c:ext>
              </c:extLst>
            </c:dLbl>
            <c:dLbl>
              <c:idx val="5"/>
              <c:tx>
                <c:rich>
                  <a:bodyPr/>
                  <a:lstStyle/>
                  <a:p>
                    <a:fld id="{2F60F4CF-082E-7543-851A-E67D283D2E1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7B5F-45A9-A216-CB11CD00A93C}"/>
                </c:ext>
              </c:extLst>
            </c:dLbl>
            <c:dLbl>
              <c:idx val="6"/>
              <c:tx>
                <c:rich>
                  <a:bodyPr/>
                  <a:lstStyle/>
                  <a:p>
                    <a:fld id="{BB89C08A-B7AD-6F46-8F00-C18E36E08C0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7B5F-45A9-A216-CB11CD00A93C}"/>
                </c:ext>
              </c:extLst>
            </c:dLbl>
            <c:dLbl>
              <c:idx val="7"/>
              <c:tx>
                <c:rich>
                  <a:bodyPr/>
                  <a:lstStyle/>
                  <a:p>
                    <a:fld id="{A308F033-E8F7-254D-A3CE-EC53EDEAED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7B5F-45A9-A216-CB11CD00A93C}"/>
                </c:ext>
              </c:extLst>
            </c:dLbl>
            <c:dLbl>
              <c:idx val="8"/>
              <c:tx>
                <c:rich>
                  <a:bodyPr/>
                  <a:lstStyle/>
                  <a:p>
                    <a:fld id="{B3F86778-506F-7B40-84C9-FC978F25A6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7B5F-45A9-A216-CB11CD00A93C}"/>
                </c:ext>
              </c:extLst>
            </c:dLbl>
            <c:dLbl>
              <c:idx val="9"/>
              <c:tx>
                <c:rich>
                  <a:bodyPr/>
                  <a:lstStyle/>
                  <a:p>
                    <a:fld id="{FAADE703-048A-2B4F-B2F1-EC38FF897B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7B5F-45A9-A216-CB11CD00A93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Sheet1!$D$2:$D$11</c:f>
              <c:numCache>
                <c:formatCode>0%</c:formatCode>
                <c:ptCount val="10"/>
                <c:pt idx="0">
                  <c:v>7.6130059999999999E-2</c:v>
                </c:pt>
                <c:pt idx="1">
                  <c:v>6.8199839999999998E-2</c:v>
                </c:pt>
                <c:pt idx="2">
                  <c:v>6.2648690000000007E-2</c:v>
                </c:pt>
                <c:pt idx="3">
                  <c:v>5.5511499999999998E-2</c:v>
                </c:pt>
                <c:pt idx="4">
                  <c:v>5.4718479999999993E-2</c:v>
                </c:pt>
                <c:pt idx="5">
                  <c:v>4.5202220000000001E-2</c:v>
                </c:pt>
                <c:pt idx="6">
                  <c:v>4.2030130000000013E-2</c:v>
                </c:pt>
                <c:pt idx="7">
                  <c:v>3.6478980000000001E-2</c:v>
                </c:pt>
                <c:pt idx="8">
                  <c:v>3.2513880000000002E-2</c:v>
                </c:pt>
                <c:pt idx="9">
                  <c:v>3.0134810000000001E-2</c:v>
                </c:pt>
              </c:numCache>
            </c:numRef>
          </c:val>
          <c:extLst>
            <c:ext xmlns:c15="http://schemas.microsoft.com/office/drawing/2012/chart" uri="{02D57815-91ED-43cb-92C2-25804820EDAC}">
              <c15:datalabelsRange>
                <c15:f>Sheet1!$E$2:$E$11</c15:f>
                <c15:dlblRangeCache>
                  <c:ptCount val="10"/>
                  <c:pt idx="0">
                    <c:v>-3%</c:v>
                  </c:pt>
                  <c:pt idx="1">
                    <c:v>-3%</c:v>
                  </c:pt>
                  <c:pt idx="2">
                    <c:v>-2%</c:v>
                  </c:pt>
                  <c:pt idx="3">
                    <c:v>-4%</c:v>
                  </c:pt>
                  <c:pt idx="4">
                    <c:v>-2%</c:v>
                  </c:pt>
                  <c:pt idx="5">
                    <c:v>-3%</c:v>
                  </c:pt>
                  <c:pt idx="6">
                    <c:v>-2%</c:v>
                  </c:pt>
                  <c:pt idx="7">
                    <c:v>-2%</c:v>
                  </c:pt>
                  <c:pt idx="8">
                    <c:v>-2%</c:v>
                  </c:pt>
                  <c:pt idx="9">
                    <c:v>-2%</c:v>
                  </c:pt>
                </c15:dlblRangeCache>
              </c15:datalabelsRange>
            </c:ext>
            <c:ext xmlns:c16="http://schemas.microsoft.com/office/drawing/2014/chart" uri="{C3380CC4-5D6E-409C-BE32-E72D297353CC}">
              <c16:uniqueId val="{00000006-4ABD-452F-B852-58D59C808C71}"/>
            </c:ext>
          </c:extLst>
        </c:ser>
        <c:dLbls>
          <c:showLegendKey val="0"/>
          <c:showVal val="0"/>
          <c:showCatName val="0"/>
          <c:showSerName val="0"/>
          <c:showPercent val="0"/>
          <c:showBubbleSize val="0"/>
        </c:dLbls>
        <c:gapWidth val="219"/>
        <c:overlap val="-27"/>
        <c:axId val="686928928"/>
        <c:axId val="686927848"/>
      </c:barChart>
      <c:catAx>
        <c:axId val="58758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88303880"/>
        <c:crosses val="autoZero"/>
        <c:auto val="1"/>
        <c:lblAlgn val="ctr"/>
        <c:lblOffset val="100"/>
        <c:noMultiLvlLbl val="0"/>
      </c:catAx>
      <c:valAx>
        <c:axId val="388303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7589328"/>
        <c:crosses val="autoZero"/>
        <c:crossBetween val="between"/>
      </c:valAx>
      <c:valAx>
        <c:axId val="686927848"/>
        <c:scaling>
          <c:orientation val="minMax"/>
        </c:scaling>
        <c:delete val="1"/>
        <c:axPos val="r"/>
        <c:numFmt formatCode="0%" sourceLinked="1"/>
        <c:majorTickMark val="out"/>
        <c:minorTickMark val="none"/>
        <c:tickLblPos val="nextTo"/>
        <c:crossAx val="686928928"/>
        <c:crosses val="max"/>
        <c:crossBetween val="between"/>
      </c:valAx>
      <c:catAx>
        <c:axId val="686928928"/>
        <c:scaling>
          <c:orientation val="minMax"/>
        </c:scaling>
        <c:delete val="1"/>
        <c:axPos val="b"/>
        <c:majorTickMark val="out"/>
        <c:minorTickMark val="none"/>
        <c:tickLblPos val="nextTo"/>
        <c:crossAx val="686927848"/>
        <c:crosses val="autoZero"/>
        <c:auto val="1"/>
        <c:lblAlgn val="ctr"/>
        <c:lblOffset val="100"/>
        <c:noMultiLvlLbl val="0"/>
      </c:cat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Sheet1!$B$2:$B$7</c:f>
              <c:numCache>
                <c:formatCode>0%</c:formatCode>
                <c:ptCount val="6"/>
                <c:pt idx="0">
                  <c:v>0.13364055</c:v>
                </c:pt>
                <c:pt idx="1">
                  <c:v>0.22119816</c:v>
                </c:pt>
                <c:pt idx="2">
                  <c:v>0.19969277999999999</c:v>
                </c:pt>
                <c:pt idx="3">
                  <c:v>0.31490014999999999</c:v>
                </c:pt>
                <c:pt idx="4">
                  <c:v>7.6804919999999999E-2</c:v>
                </c:pt>
                <c:pt idx="5">
                  <c:v>4.9155150000000002E-2</c:v>
                </c:pt>
              </c:numCache>
            </c:numRef>
          </c:val>
          <c:extLst>
            <c:ext xmlns:c16="http://schemas.microsoft.com/office/drawing/2014/chart" uri="{C3380CC4-5D6E-409C-BE32-E72D297353CC}">
              <c16:uniqueId val="{00000000-316E-429F-B44E-CBAB3DBAAB14}"/>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Sheet1!$C$2:$C$7</c:f>
              <c:numCache>
                <c:formatCode>0%</c:formatCode>
                <c:ptCount val="6"/>
                <c:pt idx="0">
                  <c:v>7.2131150000000005E-2</c:v>
                </c:pt>
                <c:pt idx="1">
                  <c:v>0.25901638999999999</c:v>
                </c:pt>
                <c:pt idx="2">
                  <c:v>0.17213115000000001</c:v>
                </c:pt>
                <c:pt idx="3">
                  <c:v>0.35901639000000002</c:v>
                </c:pt>
                <c:pt idx="4">
                  <c:v>8.5245899999999999E-2</c:v>
                </c:pt>
                <c:pt idx="5">
                  <c:v>5.2459020000000002E-2</c:v>
                </c:pt>
              </c:numCache>
            </c:numRef>
          </c:val>
          <c:extLst>
            <c:ext xmlns:c16="http://schemas.microsoft.com/office/drawing/2014/chart" uri="{C3380CC4-5D6E-409C-BE32-E72D297353CC}">
              <c16:uniqueId val="{00000001-316E-429F-B44E-CBAB3DBAAB14}"/>
            </c:ext>
          </c:extLst>
        </c:ser>
        <c:dLbls>
          <c:showLegendKey val="0"/>
          <c:showVal val="0"/>
          <c:showCatName val="0"/>
          <c:showSerName val="0"/>
          <c:showPercent val="0"/>
          <c:showBubbleSize val="0"/>
        </c:dLbls>
        <c:gapWidth val="219"/>
        <c:overlap val="-27"/>
        <c:axId val="735302720"/>
        <c:axId val="735296240"/>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Sheet1!$A$2:$A$7</c:f>
              <c:strCache>
                <c:ptCount val="6"/>
                <c:pt idx="0">
                  <c:v>Multiple times per day</c:v>
                </c:pt>
                <c:pt idx="1">
                  <c:v>Daily</c:v>
                </c:pt>
                <c:pt idx="2">
                  <c:v>4-6 times per week</c:v>
                </c:pt>
                <c:pt idx="3">
                  <c:v>1-3 times per week</c:v>
                </c:pt>
                <c:pt idx="4">
                  <c:v>Sporadically, less than one time per weekly</c:v>
                </c:pt>
                <c:pt idx="5">
                  <c:v>As need arises</c:v>
                </c:pt>
              </c:strCache>
            </c:strRef>
          </c:cat>
          <c:val>
            <c:numRef>
              <c:f>Sheet1!$D$2:$D$7</c:f>
              <c:numCache>
                <c:formatCode>0%</c:formatCode>
                <c:ptCount val="6"/>
                <c:pt idx="0">
                  <c:v>8.5201789999999999E-2</c:v>
                </c:pt>
                <c:pt idx="1">
                  <c:v>0.22471350000000001</c:v>
                </c:pt>
                <c:pt idx="2">
                  <c:v>0.16791231000000001</c:v>
                </c:pt>
                <c:pt idx="3">
                  <c:v>0.34379671000000001</c:v>
                </c:pt>
                <c:pt idx="4">
                  <c:v>0.10363727</c:v>
                </c:pt>
                <c:pt idx="5">
                  <c:v>7.1250620000000001E-2</c:v>
                </c:pt>
              </c:numCache>
            </c:numRef>
          </c:val>
          <c:smooth val="0"/>
          <c:extLst>
            <c:ext xmlns:c16="http://schemas.microsoft.com/office/drawing/2014/chart" uri="{C3380CC4-5D6E-409C-BE32-E72D297353CC}">
              <c16:uniqueId val="{00000002-316E-429F-B44E-CBAB3DBAAB14}"/>
            </c:ext>
          </c:extLst>
        </c:ser>
        <c:dLbls>
          <c:showLegendKey val="0"/>
          <c:showVal val="0"/>
          <c:showCatName val="0"/>
          <c:showSerName val="0"/>
          <c:showPercent val="0"/>
          <c:showBubbleSize val="0"/>
        </c:dLbls>
        <c:marker val="1"/>
        <c:smooth val="0"/>
        <c:axId val="735302720"/>
        <c:axId val="735296240"/>
      </c:lineChart>
      <c:catAx>
        <c:axId val="73530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5296240"/>
        <c:crosses val="autoZero"/>
        <c:auto val="1"/>
        <c:lblAlgn val="ctr"/>
        <c:lblOffset val="100"/>
        <c:noMultiLvlLbl val="0"/>
      </c:catAx>
      <c:valAx>
        <c:axId val="735296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5302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Daily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Vitamin D</c:v>
                </c:pt>
                <c:pt idx="1">
                  <c:v>Calcium</c:v>
                </c:pt>
                <c:pt idx="2">
                  <c:v>Fiber</c:v>
                </c:pt>
                <c:pt idx="3">
                  <c:v>Iron</c:v>
                </c:pt>
                <c:pt idx="4">
                  <c:v>Omega-3s </c:v>
                </c:pt>
                <c:pt idx="5">
                  <c:v>Probiotics</c:v>
                </c:pt>
                <c:pt idx="6">
                  <c:v>Curcumin/turmeric</c:v>
                </c:pt>
                <c:pt idx="7">
                  <c:v>Prebiotics</c:v>
                </c:pt>
                <c:pt idx="8">
                  <c:v>Plant-based protein</c:v>
                </c:pt>
                <c:pt idx="9">
                  <c:v>Collagen</c:v>
                </c:pt>
                <c:pt idx="10">
                  <c:v>MCT</c:v>
                </c:pt>
                <c:pt idx="11">
                  <c:v>Postbiotics</c:v>
                </c:pt>
                <c:pt idx="12">
                  <c:v>Coconut</c:v>
                </c:pt>
                <c:pt idx="13">
                  <c:v>Mushrooms</c:v>
                </c:pt>
              </c:strCache>
            </c:strRef>
          </c:cat>
          <c:val>
            <c:numRef>
              <c:f>Sheet1!$B$2:$B$15</c:f>
              <c:numCache>
                <c:formatCode>0%</c:formatCode>
                <c:ptCount val="14"/>
                <c:pt idx="0">
                  <c:v>0.40557275999999998</c:v>
                </c:pt>
                <c:pt idx="1">
                  <c:v>0.35439136999999998</c:v>
                </c:pt>
                <c:pt idx="2">
                  <c:v>0.31481481</c:v>
                </c:pt>
                <c:pt idx="3">
                  <c:v>0.27131782999999998</c:v>
                </c:pt>
                <c:pt idx="4">
                  <c:v>0.24648986000000001</c:v>
                </c:pt>
                <c:pt idx="5">
                  <c:v>0.21306375999999999</c:v>
                </c:pt>
                <c:pt idx="6">
                  <c:v>0.16396104</c:v>
                </c:pt>
                <c:pt idx="7">
                  <c:v>0.15668203</c:v>
                </c:pt>
                <c:pt idx="8">
                  <c:v>0.14641745</c:v>
                </c:pt>
                <c:pt idx="9">
                  <c:v>0.13535032</c:v>
                </c:pt>
                <c:pt idx="10">
                  <c:v>0.13242008999999999</c:v>
                </c:pt>
                <c:pt idx="11">
                  <c:v>0.13020833000000001</c:v>
                </c:pt>
                <c:pt idx="12">
                  <c:v>0.11874999999999999</c:v>
                </c:pt>
                <c:pt idx="13">
                  <c:v>7.097792E-2</c:v>
                </c:pt>
              </c:numCache>
            </c:numRef>
          </c:val>
          <c:extLst>
            <c:ext xmlns:c16="http://schemas.microsoft.com/office/drawing/2014/chart" uri="{C3380CC4-5D6E-409C-BE32-E72D297353CC}">
              <c16:uniqueId val="{00000000-EBE6-4592-9094-485E840D3EDE}"/>
            </c:ext>
          </c:extLst>
        </c:ser>
        <c:ser>
          <c:idx val="1"/>
          <c:order val="1"/>
          <c:tx>
            <c:strRef>
              <c:f>Sheet1!$C$1</c:f>
              <c:strCache>
                <c:ptCount val="1"/>
                <c:pt idx="0">
                  <c:v>4-6 times per week</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Vitamin D</c:v>
                </c:pt>
                <c:pt idx="1">
                  <c:v>Calcium</c:v>
                </c:pt>
                <c:pt idx="2">
                  <c:v>Fiber</c:v>
                </c:pt>
                <c:pt idx="3">
                  <c:v>Iron</c:v>
                </c:pt>
                <c:pt idx="4">
                  <c:v>Omega-3s </c:v>
                </c:pt>
                <c:pt idx="5">
                  <c:v>Probiotics</c:v>
                </c:pt>
                <c:pt idx="6">
                  <c:v>Curcumin/turmeric</c:v>
                </c:pt>
                <c:pt idx="7">
                  <c:v>Prebiotics</c:v>
                </c:pt>
                <c:pt idx="8">
                  <c:v>Plant-based protein</c:v>
                </c:pt>
                <c:pt idx="9">
                  <c:v>Collagen</c:v>
                </c:pt>
                <c:pt idx="10">
                  <c:v>MCT</c:v>
                </c:pt>
                <c:pt idx="11">
                  <c:v>Postbiotics</c:v>
                </c:pt>
                <c:pt idx="12">
                  <c:v>Coconut</c:v>
                </c:pt>
                <c:pt idx="13">
                  <c:v>Mushrooms</c:v>
                </c:pt>
              </c:strCache>
            </c:strRef>
          </c:cat>
          <c:val>
            <c:numRef>
              <c:f>Sheet1!$C$2:$C$15</c:f>
              <c:numCache>
                <c:formatCode>0%</c:formatCode>
                <c:ptCount val="14"/>
                <c:pt idx="0">
                  <c:v>0.22755417999999999</c:v>
                </c:pt>
                <c:pt idx="1">
                  <c:v>0.20647149000000001</c:v>
                </c:pt>
                <c:pt idx="2">
                  <c:v>0.24074074000000001</c:v>
                </c:pt>
                <c:pt idx="3">
                  <c:v>0.19224806</c:v>
                </c:pt>
                <c:pt idx="4">
                  <c:v>0.16380655</c:v>
                </c:pt>
                <c:pt idx="5">
                  <c:v>0.20373250000000001</c:v>
                </c:pt>
                <c:pt idx="6">
                  <c:v>0.17694805</c:v>
                </c:pt>
                <c:pt idx="7">
                  <c:v>0.19969277999999999</c:v>
                </c:pt>
                <c:pt idx="8">
                  <c:v>0.20093458</c:v>
                </c:pt>
                <c:pt idx="9">
                  <c:v>0.2022293</c:v>
                </c:pt>
                <c:pt idx="10">
                  <c:v>0.18264839999999999</c:v>
                </c:pt>
                <c:pt idx="11">
                  <c:v>0.19965278</c:v>
                </c:pt>
                <c:pt idx="12">
                  <c:v>0.19062499999999999</c:v>
                </c:pt>
                <c:pt idx="13">
                  <c:v>0.17823343999999999</c:v>
                </c:pt>
              </c:numCache>
            </c:numRef>
          </c:val>
          <c:extLst>
            <c:ext xmlns:c16="http://schemas.microsoft.com/office/drawing/2014/chart" uri="{C3380CC4-5D6E-409C-BE32-E72D297353CC}">
              <c16:uniqueId val="{00000001-EBE6-4592-9094-485E840D3EDE}"/>
            </c:ext>
          </c:extLst>
        </c:ser>
        <c:ser>
          <c:idx val="2"/>
          <c:order val="2"/>
          <c:tx>
            <c:strRef>
              <c:f>Sheet1!$D$1</c:f>
              <c:strCache>
                <c:ptCount val="1"/>
                <c:pt idx="0">
                  <c:v>1-3 times per week</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Vitamin D</c:v>
                </c:pt>
                <c:pt idx="1">
                  <c:v>Calcium</c:v>
                </c:pt>
                <c:pt idx="2">
                  <c:v>Fiber</c:v>
                </c:pt>
                <c:pt idx="3">
                  <c:v>Iron</c:v>
                </c:pt>
                <c:pt idx="4">
                  <c:v>Omega-3s </c:v>
                </c:pt>
                <c:pt idx="5">
                  <c:v>Probiotics</c:v>
                </c:pt>
                <c:pt idx="6">
                  <c:v>Curcumin/turmeric</c:v>
                </c:pt>
                <c:pt idx="7">
                  <c:v>Prebiotics</c:v>
                </c:pt>
                <c:pt idx="8">
                  <c:v>Plant-based protein</c:v>
                </c:pt>
                <c:pt idx="9">
                  <c:v>Collagen</c:v>
                </c:pt>
                <c:pt idx="10">
                  <c:v>MCT</c:v>
                </c:pt>
                <c:pt idx="11">
                  <c:v>Postbiotics</c:v>
                </c:pt>
                <c:pt idx="12">
                  <c:v>Coconut</c:v>
                </c:pt>
                <c:pt idx="13">
                  <c:v>Mushrooms</c:v>
                </c:pt>
              </c:strCache>
            </c:strRef>
          </c:cat>
          <c:val>
            <c:numRef>
              <c:f>Sheet1!$D$2:$D$15</c:f>
              <c:numCache>
                <c:formatCode>0%</c:formatCode>
                <c:ptCount val="14"/>
                <c:pt idx="0">
                  <c:v>0.24767802</c:v>
                </c:pt>
                <c:pt idx="1">
                  <c:v>0.25577812</c:v>
                </c:pt>
                <c:pt idx="2">
                  <c:v>0.27777777999999997</c:v>
                </c:pt>
                <c:pt idx="3">
                  <c:v>0.29302326000000001</c:v>
                </c:pt>
                <c:pt idx="4">
                  <c:v>0.30577222999999998</c:v>
                </c:pt>
                <c:pt idx="5">
                  <c:v>0.29237946999999997</c:v>
                </c:pt>
                <c:pt idx="6">
                  <c:v>0.26785713999999999</c:v>
                </c:pt>
                <c:pt idx="7">
                  <c:v>0.33794162999999999</c:v>
                </c:pt>
                <c:pt idx="8">
                  <c:v>0.28037382999999999</c:v>
                </c:pt>
                <c:pt idx="9">
                  <c:v>0.23566878999999999</c:v>
                </c:pt>
                <c:pt idx="10">
                  <c:v>0.21461187000000001</c:v>
                </c:pt>
                <c:pt idx="11">
                  <c:v>0.26388888999999999</c:v>
                </c:pt>
                <c:pt idx="12">
                  <c:v>0.25937500000000002</c:v>
                </c:pt>
                <c:pt idx="13">
                  <c:v>0.26971609000000002</c:v>
                </c:pt>
              </c:numCache>
            </c:numRef>
          </c:val>
          <c:extLst>
            <c:ext xmlns:c16="http://schemas.microsoft.com/office/drawing/2014/chart" uri="{C3380CC4-5D6E-409C-BE32-E72D297353CC}">
              <c16:uniqueId val="{00000002-EBE6-4592-9094-485E840D3EDE}"/>
            </c:ext>
          </c:extLst>
        </c:ser>
        <c:ser>
          <c:idx val="3"/>
          <c:order val="3"/>
          <c:tx>
            <c:strRef>
              <c:f>Sheet1!$E$1</c:f>
              <c:strCache>
                <c:ptCount val="1"/>
                <c:pt idx="0">
                  <c:v>Seasonally/ As needed</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Vitamin D</c:v>
                </c:pt>
                <c:pt idx="1">
                  <c:v>Calcium</c:v>
                </c:pt>
                <c:pt idx="2">
                  <c:v>Fiber</c:v>
                </c:pt>
                <c:pt idx="3">
                  <c:v>Iron</c:v>
                </c:pt>
                <c:pt idx="4">
                  <c:v>Omega-3s </c:v>
                </c:pt>
                <c:pt idx="5">
                  <c:v>Probiotics</c:v>
                </c:pt>
                <c:pt idx="6">
                  <c:v>Curcumin/turmeric</c:v>
                </c:pt>
                <c:pt idx="7">
                  <c:v>Prebiotics</c:v>
                </c:pt>
                <c:pt idx="8">
                  <c:v>Plant-based protein</c:v>
                </c:pt>
                <c:pt idx="9">
                  <c:v>Collagen</c:v>
                </c:pt>
                <c:pt idx="10">
                  <c:v>MCT</c:v>
                </c:pt>
                <c:pt idx="11">
                  <c:v>Postbiotics</c:v>
                </c:pt>
                <c:pt idx="12">
                  <c:v>Coconut</c:v>
                </c:pt>
                <c:pt idx="13">
                  <c:v>Mushrooms</c:v>
                </c:pt>
              </c:strCache>
            </c:strRef>
          </c:cat>
          <c:val>
            <c:numRef>
              <c:f>Sheet1!$E$2:$E$15</c:f>
              <c:numCache>
                <c:formatCode>0%</c:formatCode>
                <c:ptCount val="14"/>
                <c:pt idx="0">
                  <c:v>0.10681114999999999</c:v>
                </c:pt>
                <c:pt idx="1">
                  <c:v>0.1540832</c:v>
                </c:pt>
                <c:pt idx="2">
                  <c:v>0.15123457000000001</c:v>
                </c:pt>
                <c:pt idx="3">
                  <c:v>0.19379845000000001</c:v>
                </c:pt>
                <c:pt idx="4">
                  <c:v>0.21216848999999999</c:v>
                </c:pt>
                <c:pt idx="5">
                  <c:v>0.25816485</c:v>
                </c:pt>
                <c:pt idx="6">
                  <c:v>0.22564935</c:v>
                </c:pt>
                <c:pt idx="7">
                  <c:v>0.30568356000000002</c:v>
                </c:pt>
                <c:pt idx="8">
                  <c:v>0.22118380000000001</c:v>
                </c:pt>
                <c:pt idx="9">
                  <c:v>0.25</c:v>
                </c:pt>
                <c:pt idx="10">
                  <c:v>0.25799086999999998</c:v>
                </c:pt>
                <c:pt idx="11">
                  <c:v>0.27430556</c:v>
                </c:pt>
                <c:pt idx="12">
                  <c:v>0.26250000000000001</c:v>
                </c:pt>
                <c:pt idx="13">
                  <c:v>0.27444795</c:v>
                </c:pt>
              </c:numCache>
            </c:numRef>
          </c:val>
          <c:extLst>
            <c:ext xmlns:c16="http://schemas.microsoft.com/office/drawing/2014/chart" uri="{C3380CC4-5D6E-409C-BE32-E72D297353CC}">
              <c16:uniqueId val="{00000003-EBE6-4592-9094-485E840D3EDE}"/>
            </c:ext>
          </c:extLst>
        </c:ser>
        <c:ser>
          <c:idx val="4"/>
          <c:order val="4"/>
          <c:tx>
            <c:strRef>
              <c:f>Sheet1!$F$1</c:f>
              <c:strCache>
                <c:ptCount val="1"/>
                <c:pt idx="0">
                  <c:v>Never</c:v>
                </c:pt>
              </c:strCache>
            </c:strRef>
          </c:tx>
          <c:spPr>
            <a:solidFill>
              <a:schemeClr val="accent5"/>
            </a:soli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0-985B-4F70-BC55-9C1D3A228A16}"/>
                </c:ext>
              </c:extLst>
            </c:dLbl>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Vitamin D</c:v>
                </c:pt>
                <c:pt idx="1">
                  <c:v>Calcium</c:v>
                </c:pt>
                <c:pt idx="2">
                  <c:v>Fiber</c:v>
                </c:pt>
                <c:pt idx="3">
                  <c:v>Iron</c:v>
                </c:pt>
                <c:pt idx="4">
                  <c:v>Omega-3s </c:v>
                </c:pt>
                <c:pt idx="5">
                  <c:v>Probiotics</c:v>
                </c:pt>
                <c:pt idx="6">
                  <c:v>Curcumin/turmeric</c:v>
                </c:pt>
                <c:pt idx="7">
                  <c:v>Prebiotics</c:v>
                </c:pt>
                <c:pt idx="8">
                  <c:v>Plant-based protein</c:v>
                </c:pt>
                <c:pt idx="9">
                  <c:v>Collagen</c:v>
                </c:pt>
                <c:pt idx="10">
                  <c:v>MCT</c:v>
                </c:pt>
                <c:pt idx="11">
                  <c:v>Postbiotics</c:v>
                </c:pt>
                <c:pt idx="12">
                  <c:v>Coconut</c:v>
                </c:pt>
                <c:pt idx="13">
                  <c:v>Mushrooms</c:v>
                </c:pt>
              </c:strCache>
            </c:strRef>
          </c:cat>
          <c:val>
            <c:numRef>
              <c:f>Sheet1!$F$2:$F$15</c:f>
              <c:numCache>
                <c:formatCode>0%</c:formatCode>
                <c:ptCount val="14"/>
                <c:pt idx="0">
                  <c:v>1.23839E-2</c:v>
                </c:pt>
                <c:pt idx="1">
                  <c:v>2.9275809999999999E-2</c:v>
                </c:pt>
                <c:pt idx="2">
                  <c:v>1.5432100000000001E-2</c:v>
                </c:pt>
                <c:pt idx="3">
                  <c:v>4.9612400000000001E-2</c:v>
                </c:pt>
                <c:pt idx="4">
                  <c:v>7.1762870000000006E-2</c:v>
                </c:pt>
                <c:pt idx="5">
                  <c:v>3.265941E-2</c:v>
                </c:pt>
                <c:pt idx="6">
                  <c:v>0.16558442000000001</c:v>
                </c:pt>
                <c:pt idx="7">
                  <c:v>0</c:v>
                </c:pt>
                <c:pt idx="8">
                  <c:v>0.15109033999999999</c:v>
                </c:pt>
                <c:pt idx="9">
                  <c:v>0.17675158999999999</c:v>
                </c:pt>
                <c:pt idx="10">
                  <c:v>0.21232877</c:v>
                </c:pt>
                <c:pt idx="11">
                  <c:v>0.13194444</c:v>
                </c:pt>
                <c:pt idx="12">
                  <c:v>0.16875000000000001</c:v>
                </c:pt>
                <c:pt idx="13">
                  <c:v>0.20662460999999999</c:v>
                </c:pt>
              </c:numCache>
            </c:numRef>
          </c:val>
          <c:extLst>
            <c:ext xmlns:c16="http://schemas.microsoft.com/office/drawing/2014/chart" uri="{C3380CC4-5D6E-409C-BE32-E72D297353CC}">
              <c16:uniqueId val="{00000004-EBE6-4592-9094-485E840D3EDE}"/>
            </c:ext>
          </c:extLst>
        </c:ser>
        <c:dLbls>
          <c:dLblPos val="ctr"/>
          <c:showLegendKey val="0"/>
          <c:showVal val="1"/>
          <c:showCatName val="0"/>
          <c:showSerName val="0"/>
          <c:showPercent val="0"/>
          <c:showBubbleSize val="0"/>
        </c:dLbls>
        <c:gapWidth val="79"/>
        <c:overlap val="100"/>
        <c:axId val="739343344"/>
        <c:axId val="739335064"/>
      </c:barChart>
      <c:catAx>
        <c:axId val="739343344"/>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9335064"/>
        <c:crosses val="autoZero"/>
        <c:auto val="1"/>
        <c:lblAlgn val="ctr"/>
        <c:lblOffset val="100"/>
        <c:noMultiLvlLbl val="0"/>
      </c:catAx>
      <c:valAx>
        <c:axId val="739335064"/>
        <c:scaling>
          <c:orientation val="minMax"/>
        </c:scaling>
        <c:delete val="1"/>
        <c:axPos val="t"/>
        <c:numFmt formatCode="0%" sourceLinked="1"/>
        <c:majorTickMark val="none"/>
        <c:minorTickMark val="none"/>
        <c:tickLblPos val="nextTo"/>
        <c:crossAx val="73934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Daily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Vitamin D</c:v>
                </c:pt>
                <c:pt idx="1">
                  <c:v>Fiber</c:v>
                </c:pt>
                <c:pt idx="2">
                  <c:v>Calcium</c:v>
                </c:pt>
                <c:pt idx="3">
                  <c:v>Iron</c:v>
                </c:pt>
                <c:pt idx="4">
                  <c:v>Omega-3s </c:v>
                </c:pt>
                <c:pt idx="5">
                  <c:v>Probiotics</c:v>
                </c:pt>
                <c:pt idx="6">
                  <c:v>Curcumin/turmeric</c:v>
                </c:pt>
                <c:pt idx="7">
                  <c:v>Prebiotics</c:v>
                </c:pt>
                <c:pt idx="8">
                  <c:v>Plant-based protein</c:v>
                </c:pt>
                <c:pt idx="9">
                  <c:v>Collagen</c:v>
                </c:pt>
                <c:pt idx="10">
                  <c:v>Postbiotics</c:v>
                </c:pt>
                <c:pt idx="11">
                  <c:v>Mushrooms</c:v>
                </c:pt>
                <c:pt idx="12">
                  <c:v>MCT</c:v>
                </c:pt>
                <c:pt idx="13">
                  <c:v>Coconut</c:v>
                </c:pt>
              </c:strCache>
            </c:strRef>
          </c:cat>
          <c:val>
            <c:numRef>
              <c:f>Sheet1!$B$2:$B$15</c:f>
              <c:numCache>
                <c:formatCode>0%</c:formatCode>
                <c:ptCount val="14"/>
                <c:pt idx="0">
                  <c:v>0.33388158000000001</c:v>
                </c:pt>
                <c:pt idx="1">
                  <c:v>0.30413223</c:v>
                </c:pt>
                <c:pt idx="2">
                  <c:v>0.28877888000000002</c:v>
                </c:pt>
                <c:pt idx="3">
                  <c:v>0.24543946999999999</c:v>
                </c:pt>
                <c:pt idx="4">
                  <c:v>0.22923588</c:v>
                </c:pt>
                <c:pt idx="5">
                  <c:v>0.16472545999999999</c:v>
                </c:pt>
                <c:pt idx="6">
                  <c:v>0.14431239000000001</c:v>
                </c:pt>
                <c:pt idx="7">
                  <c:v>0.11803279</c:v>
                </c:pt>
                <c:pt idx="8">
                  <c:v>0.11279461</c:v>
                </c:pt>
                <c:pt idx="9">
                  <c:v>0.10391823</c:v>
                </c:pt>
                <c:pt idx="10">
                  <c:v>7.1574639999999995E-2</c:v>
                </c:pt>
                <c:pt idx="11">
                  <c:v>7.058824000000001E-2</c:v>
                </c:pt>
                <c:pt idx="12">
                  <c:v>6.9486400000000004E-2</c:v>
                </c:pt>
                <c:pt idx="13">
                  <c:v>6.7656770000000005E-2</c:v>
                </c:pt>
              </c:numCache>
            </c:numRef>
          </c:val>
          <c:extLst>
            <c:ext xmlns:c16="http://schemas.microsoft.com/office/drawing/2014/chart" uri="{C3380CC4-5D6E-409C-BE32-E72D297353CC}">
              <c16:uniqueId val="{00000000-EBE6-4592-9094-485E840D3EDE}"/>
            </c:ext>
          </c:extLst>
        </c:ser>
        <c:ser>
          <c:idx val="1"/>
          <c:order val="1"/>
          <c:tx>
            <c:strRef>
              <c:f>Sheet1!$C$1</c:f>
              <c:strCache>
                <c:ptCount val="1"/>
                <c:pt idx="0">
                  <c:v>4-6 times per week</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Vitamin D</c:v>
                </c:pt>
                <c:pt idx="1">
                  <c:v>Fiber</c:v>
                </c:pt>
                <c:pt idx="2">
                  <c:v>Calcium</c:v>
                </c:pt>
                <c:pt idx="3">
                  <c:v>Iron</c:v>
                </c:pt>
                <c:pt idx="4">
                  <c:v>Omega-3s </c:v>
                </c:pt>
                <c:pt idx="5">
                  <c:v>Probiotics</c:v>
                </c:pt>
                <c:pt idx="6">
                  <c:v>Curcumin/turmeric</c:v>
                </c:pt>
                <c:pt idx="7">
                  <c:v>Prebiotics</c:v>
                </c:pt>
                <c:pt idx="8">
                  <c:v>Plant-based protein</c:v>
                </c:pt>
                <c:pt idx="9">
                  <c:v>Collagen</c:v>
                </c:pt>
                <c:pt idx="10">
                  <c:v>Postbiotics</c:v>
                </c:pt>
                <c:pt idx="11">
                  <c:v>Mushrooms</c:v>
                </c:pt>
                <c:pt idx="12">
                  <c:v>MCT</c:v>
                </c:pt>
                <c:pt idx="13">
                  <c:v>Coconut</c:v>
                </c:pt>
              </c:strCache>
            </c:strRef>
          </c:cat>
          <c:val>
            <c:numRef>
              <c:f>Sheet1!$C$2:$C$15</c:f>
              <c:numCache>
                <c:formatCode>0%</c:formatCode>
                <c:ptCount val="14"/>
                <c:pt idx="0">
                  <c:v>0.21381579000000001</c:v>
                </c:pt>
                <c:pt idx="1">
                  <c:v>0.25785123999999998</c:v>
                </c:pt>
                <c:pt idx="2">
                  <c:v>0.19966997</c:v>
                </c:pt>
                <c:pt idx="3">
                  <c:v>0.21227197</c:v>
                </c:pt>
                <c:pt idx="4">
                  <c:v>0.14950166000000001</c:v>
                </c:pt>
                <c:pt idx="5">
                  <c:v>0.16638934999999999</c:v>
                </c:pt>
                <c:pt idx="6">
                  <c:v>0.12903226000000001</c:v>
                </c:pt>
                <c:pt idx="7">
                  <c:v>0.15573770000000001</c:v>
                </c:pt>
                <c:pt idx="8">
                  <c:v>0.17676768000000001</c:v>
                </c:pt>
                <c:pt idx="9">
                  <c:v>0.13117546999999999</c:v>
                </c:pt>
                <c:pt idx="10">
                  <c:v>0.13496933</c:v>
                </c:pt>
                <c:pt idx="11">
                  <c:v>0.13613444999999999</c:v>
                </c:pt>
                <c:pt idx="12">
                  <c:v>0.13595166</c:v>
                </c:pt>
                <c:pt idx="13">
                  <c:v>0.16501650000000001</c:v>
                </c:pt>
              </c:numCache>
            </c:numRef>
          </c:val>
          <c:extLst>
            <c:ext xmlns:c16="http://schemas.microsoft.com/office/drawing/2014/chart" uri="{C3380CC4-5D6E-409C-BE32-E72D297353CC}">
              <c16:uniqueId val="{00000001-EBE6-4592-9094-485E840D3EDE}"/>
            </c:ext>
          </c:extLst>
        </c:ser>
        <c:ser>
          <c:idx val="2"/>
          <c:order val="2"/>
          <c:tx>
            <c:strRef>
              <c:f>Sheet1!$D$1</c:f>
              <c:strCache>
                <c:ptCount val="1"/>
                <c:pt idx="0">
                  <c:v>1-3 times per week</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Vitamin D</c:v>
                </c:pt>
                <c:pt idx="1">
                  <c:v>Fiber</c:v>
                </c:pt>
                <c:pt idx="2">
                  <c:v>Calcium</c:v>
                </c:pt>
                <c:pt idx="3">
                  <c:v>Iron</c:v>
                </c:pt>
                <c:pt idx="4">
                  <c:v>Omega-3s </c:v>
                </c:pt>
                <c:pt idx="5">
                  <c:v>Probiotics</c:v>
                </c:pt>
                <c:pt idx="6">
                  <c:v>Curcumin/turmeric</c:v>
                </c:pt>
                <c:pt idx="7">
                  <c:v>Prebiotics</c:v>
                </c:pt>
                <c:pt idx="8">
                  <c:v>Plant-based protein</c:v>
                </c:pt>
                <c:pt idx="9">
                  <c:v>Collagen</c:v>
                </c:pt>
                <c:pt idx="10">
                  <c:v>Postbiotics</c:v>
                </c:pt>
                <c:pt idx="11">
                  <c:v>Mushrooms</c:v>
                </c:pt>
                <c:pt idx="12">
                  <c:v>MCT</c:v>
                </c:pt>
                <c:pt idx="13">
                  <c:v>Coconut</c:v>
                </c:pt>
              </c:strCache>
            </c:strRef>
          </c:cat>
          <c:val>
            <c:numRef>
              <c:f>Sheet1!$D$2:$D$15</c:f>
              <c:numCache>
                <c:formatCode>0%</c:formatCode>
                <c:ptCount val="14"/>
                <c:pt idx="0">
                  <c:v>0.27302631999999999</c:v>
                </c:pt>
                <c:pt idx="1">
                  <c:v>0.27438016999999998</c:v>
                </c:pt>
                <c:pt idx="2">
                  <c:v>0.28547855</c:v>
                </c:pt>
                <c:pt idx="3">
                  <c:v>0.28026533999999997</c:v>
                </c:pt>
                <c:pt idx="4">
                  <c:v>0.35880399000000002</c:v>
                </c:pt>
                <c:pt idx="5">
                  <c:v>0.30116472999999999</c:v>
                </c:pt>
                <c:pt idx="6">
                  <c:v>0.29032258</c:v>
                </c:pt>
                <c:pt idx="7">
                  <c:v>0.29508197000000003</c:v>
                </c:pt>
                <c:pt idx="8">
                  <c:v>0.32996632999999997</c:v>
                </c:pt>
                <c:pt idx="9">
                  <c:v>0.22487223000000001</c:v>
                </c:pt>
                <c:pt idx="10">
                  <c:v>0.25357872999999997</c:v>
                </c:pt>
                <c:pt idx="11">
                  <c:v>0.40168067000000002</c:v>
                </c:pt>
                <c:pt idx="12">
                  <c:v>0.27492446999999998</c:v>
                </c:pt>
                <c:pt idx="13">
                  <c:v>0.27392738999999999</c:v>
                </c:pt>
              </c:numCache>
            </c:numRef>
          </c:val>
          <c:extLst>
            <c:ext xmlns:c16="http://schemas.microsoft.com/office/drawing/2014/chart" uri="{C3380CC4-5D6E-409C-BE32-E72D297353CC}">
              <c16:uniqueId val="{00000002-EBE6-4592-9094-485E840D3EDE}"/>
            </c:ext>
          </c:extLst>
        </c:ser>
        <c:ser>
          <c:idx val="3"/>
          <c:order val="3"/>
          <c:tx>
            <c:strRef>
              <c:f>Sheet1!$E$1</c:f>
              <c:strCache>
                <c:ptCount val="1"/>
                <c:pt idx="0">
                  <c:v>Seasonally/ As needed</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Vitamin D</c:v>
                </c:pt>
                <c:pt idx="1">
                  <c:v>Fiber</c:v>
                </c:pt>
                <c:pt idx="2">
                  <c:v>Calcium</c:v>
                </c:pt>
                <c:pt idx="3">
                  <c:v>Iron</c:v>
                </c:pt>
                <c:pt idx="4">
                  <c:v>Omega-3s </c:v>
                </c:pt>
                <c:pt idx="5">
                  <c:v>Probiotics</c:v>
                </c:pt>
                <c:pt idx="6">
                  <c:v>Curcumin/turmeric</c:v>
                </c:pt>
                <c:pt idx="7">
                  <c:v>Prebiotics</c:v>
                </c:pt>
                <c:pt idx="8">
                  <c:v>Plant-based protein</c:v>
                </c:pt>
                <c:pt idx="9">
                  <c:v>Collagen</c:v>
                </c:pt>
                <c:pt idx="10">
                  <c:v>Postbiotics</c:v>
                </c:pt>
                <c:pt idx="11">
                  <c:v>Mushrooms</c:v>
                </c:pt>
                <c:pt idx="12">
                  <c:v>MCT</c:v>
                </c:pt>
                <c:pt idx="13">
                  <c:v>Coconut</c:v>
                </c:pt>
              </c:strCache>
            </c:strRef>
          </c:cat>
          <c:val>
            <c:numRef>
              <c:f>Sheet1!$E$2:$E$15</c:f>
              <c:numCache>
                <c:formatCode>0%</c:formatCode>
                <c:ptCount val="14"/>
                <c:pt idx="0">
                  <c:v>0.16118420999999999</c:v>
                </c:pt>
                <c:pt idx="1">
                  <c:v>0.13553719</c:v>
                </c:pt>
                <c:pt idx="2">
                  <c:v>0.18646865000000001</c:v>
                </c:pt>
                <c:pt idx="3">
                  <c:v>0.21227197</c:v>
                </c:pt>
                <c:pt idx="4">
                  <c:v>0.20598006999999999</c:v>
                </c:pt>
                <c:pt idx="5">
                  <c:v>0.30948418999999999</c:v>
                </c:pt>
                <c:pt idx="6">
                  <c:v>0.29202036999999997</c:v>
                </c:pt>
                <c:pt idx="7">
                  <c:v>0.43114754</c:v>
                </c:pt>
                <c:pt idx="8">
                  <c:v>0.23232322999999999</c:v>
                </c:pt>
                <c:pt idx="9">
                  <c:v>0.27938670999999998</c:v>
                </c:pt>
                <c:pt idx="10">
                  <c:v>0.35378323</c:v>
                </c:pt>
                <c:pt idx="11">
                  <c:v>0.24537814999999999</c:v>
                </c:pt>
                <c:pt idx="12">
                  <c:v>0.25679758000000003</c:v>
                </c:pt>
                <c:pt idx="13">
                  <c:v>0.35148515000000002</c:v>
                </c:pt>
              </c:numCache>
            </c:numRef>
          </c:val>
          <c:extLst>
            <c:ext xmlns:c16="http://schemas.microsoft.com/office/drawing/2014/chart" uri="{C3380CC4-5D6E-409C-BE32-E72D297353CC}">
              <c16:uniqueId val="{00000003-EBE6-4592-9094-485E840D3EDE}"/>
            </c:ext>
          </c:extLst>
        </c:ser>
        <c:ser>
          <c:idx val="4"/>
          <c:order val="4"/>
          <c:tx>
            <c:strRef>
              <c:f>Sheet1!$F$1</c:f>
              <c:strCache>
                <c:ptCount val="1"/>
                <c:pt idx="0">
                  <c:v>Never</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Vitamin D</c:v>
                </c:pt>
                <c:pt idx="1">
                  <c:v>Fiber</c:v>
                </c:pt>
                <c:pt idx="2">
                  <c:v>Calcium</c:v>
                </c:pt>
                <c:pt idx="3">
                  <c:v>Iron</c:v>
                </c:pt>
                <c:pt idx="4">
                  <c:v>Omega-3s </c:v>
                </c:pt>
                <c:pt idx="5">
                  <c:v>Probiotics</c:v>
                </c:pt>
                <c:pt idx="6">
                  <c:v>Curcumin/turmeric</c:v>
                </c:pt>
                <c:pt idx="7">
                  <c:v>Prebiotics</c:v>
                </c:pt>
                <c:pt idx="8">
                  <c:v>Plant-based protein</c:v>
                </c:pt>
                <c:pt idx="9">
                  <c:v>Collagen</c:v>
                </c:pt>
                <c:pt idx="10">
                  <c:v>Postbiotics</c:v>
                </c:pt>
                <c:pt idx="11">
                  <c:v>Mushrooms</c:v>
                </c:pt>
                <c:pt idx="12">
                  <c:v>MCT</c:v>
                </c:pt>
                <c:pt idx="13">
                  <c:v>Coconut</c:v>
                </c:pt>
              </c:strCache>
            </c:strRef>
          </c:cat>
          <c:val>
            <c:numRef>
              <c:f>Sheet1!$F$2:$F$15</c:f>
              <c:numCache>
                <c:formatCode>0%</c:formatCode>
                <c:ptCount val="14"/>
                <c:pt idx="0">
                  <c:v>1.8092110000000002E-2</c:v>
                </c:pt>
                <c:pt idx="1">
                  <c:v>2.809917E-2</c:v>
                </c:pt>
                <c:pt idx="2">
                  <c:v>3.9603960000000001E-2</c:v>
                </c:pt>
                <c:pt idx="3">
                  <c:v>4.9751240000000002E-2</c:v>
                </c:pt>
                <c:pt idx="4">
                  <c:v>5.647841E-2</c:v>
                </c:pt>
                <c:pt idx="5">
                  <c:v>5.823627E-2</c:v>
                </c:pt>
                <c:pt idx="6">
                  <c:v>0.14431239000000001</c:v>
                </c:pt>
                <c:pt idx="7">
                  <c:v>0</c:v>
                </c:pt>
                <c:pt idx="8">
                  <c:v>0.14814815000000001</c:v>
                </c:pt>
                <c:pt idx="9">
                  <c:v>0.26064735999999999</c:v>
                </c:pt>
                <c:pt idx="10">
                  <c:v>0.18609407</c:v>
                </c:pt>
                <c:pt idx="11">
                  <c:v>0.14621849000000001</c:v>
                </c:pt>
                <c:pt idx="12">
                  <c:v>0.26283988000000003</c:v>
                </c:pt>
                <c:pt idx="13">
                  <c:v>0.14191419</c:v>
                </c:pt>
              </c:numCache>
            </c:numRef>
          </c:val>
          <c:extLst>
            <c:ext xmlns:c16="http://schemas.microsoft.com/office/drawing/2014/chart" uri="{C3380CC4-5D6E-409C-BE32-E72D297353CC}">
              <c16:uniqueId val="{00000004-EBE6-4592-9094-485E840D3EDE}"/>
            </c:ext>
          </c:extLst>
        </c:ser>
        <c:dLbls>
          <c:dLblPos val="ctr"/>
          <c:showLegendKey val="0"/>
          <c:showVal val="1"/>
          <c:showCatName val="0"/>
          <c:showSerName val="0"/>
          <c:showPercent val="0"/>
          <c:showBubbleSize val="0"/>
        </c:dLbls>
        <c:gapWidth val="79"/>
        <c:overlap val="100"/>
        <c:axId val="739343344"/>
        <c:axId val="739335064"/>
      </c:barChart>
      <c:catAx>
        <c:axId val="739343344"/>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9335064"/>
        <c:crosses val="autoZero"/>
        <c:auto val="1"/>
        <c:lblAlgn val="ctr"/>
        <c:lblOffset val="100"/>
        <c:noMultiLvlLbl val="0"/>
      </c:catAx>
      <c:valAx>
        <c:axId val="739335064"/>
        <c:scaling>
          <c:orientation val="minMax"/>
        </c:scaling>
        <c:delete val="1"/>
        <c:axPos val="t"/>
        <c:numFmt formatCode="0%" sourceLinked="1"/>
        <c:majorTickMark val="none"/>
        <c:minorTickMark val="none"/>
        <c:tickLblPos val="nextTo"/>
        <c:crossAx val="73934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Sheet1!$A$2:$A$8</c:f>
              <c:strCache>
                <c:ptCount val="7"/>
                <c:pt idx="0">
                  <c:v>Breakfast</c:v>
                </c:pt>
                <c:pt idx="1">
                  <c:v>Lunch</c:v>
                </c:pt>
                <c:pt idx="2">
                  <c:v>Dinner</c:v>
                </c:pt>
                <c:pt idx="3">
                  <c:v>Afternoon snack</c:v>
                </c:pt>
                <c:pt idx="4">
                  <c:v>Morning snack</c:v>
                </c:pt>
                <c:pt idx="5">
                  <c:v>Purely random</c:v>
                </c:pt>
                <c:pt idx="6">
                  <c:v>Before bed</c:v>
                </c:pt>
              </c:strCache>
            </c:strRef>
          </c:cat>
          <c:val>
            <c:numRef>
              <c:f>Sheet1!$B$2:$B$8</c:f>
              <c:numCache>
                <c:formatCode>0%</c:formatCode>
                <c:ptCount val="7"/>
                <c:pt idx="0">
                  <c:v>0.39170506999999999</c:v>
                </c:pt>
                <c:pt idx="1">
                  <c:v>0.22119816</c:v>
                </c:pt>
                <c:pt idx="2">
                  <c:v>0.12135177</c:v>
                </c:pt>
                <c:pt idx="3">
                  <c:v>0.11059908</c:v>
                </c:pt>
                <c:pt idx="4">
                  <c:v>9.0629799999999996E-2</c:v>
                </c:pt>
                <c:pt idx="5">
                  <c:v>5.3763440000000003E-2</c:v>
                </c:pt>
                <c:pt idx="6">
                  <c:v>1.0752690000000001E-2</c:v>
                </c:pt>
              </c:numCache>
            </c:numRef>
          </c:val>
          <c:extLst>
            <c:ext xmlns:c16="http://schemas.microsoft.com/office/drawing/2014/chart" uri="{C3380CC4-5D6E-409C-BE32-E72D297353CC}">
              <c16:uniqueId val="{00000000-FB77-4D16-A4CF-C9D3E771D266}"/>
            </c:ext>
          </c:extLst>
        </c:ser>
        <c:ser>
          <c:idx val="1"/>
          <c:order val="1"/>
          <c:tx>
            <c:strRef>
              <c:f>Sheet1!$C$1</c:f>
              <c:strCache>
                <c:ptCount val="1"/>
                <c:pt idx="0">
                  <c:v>UK</c:v>
                </c:pt>
              </c:strCache>
            </c:strRef>
          </c:tx>
          <c:spPr>
            <a:solidFill>
              <a:schemeClr val="accent2"/>
            </a:solidFill>
            <a:ln>
              <a:noFill/>
            </a:ln>
            <a:effectLst/>
          </c:spPr>
          <c:invertIfNegative val="0"/>
          <c:cat>
            <c:strRef>
              <c:f>Sheet1!$A$2:$A$8</c:f>
              <c:strCache>
                <c:ptCount val="7"/>
                <c:pt idx="0">
                  <c:v>Breakfast</c:v>
                </c:pt>
                <c:pt idx="1">
                  <c:v>Lunch</c:v>
                </c:pt>
                <c:pt idx="2">
                  <c:v>Dinner</c:v>
                </c:pt>
                <c:pt idx="3">
                  <c:v>Afternoon snack</c:v>
                </c:pt>
                <c:pt idx="4">
                  <c:v>Morning snack</c:v>
                </c:pt>
                <c:pt idx="5">
                  <c:v>Purely random</c:v>
                </c:pt>
                <c:pt idx="6">
                  <c:v>Before bed</c:v>
                </c:pt>
              </c:strCache>
            </c:strRef>
          </c:cat>
          <c:val>
            <c:numRef>
              <c:f>Sheet1!$C$2:$C$8</c:f>
              <c:numCache>
                <c:formatCode>0%</c:formatCode>
                <c:ptCount val="7"/>
                <c:pt idx="0">
                  <c:v>0.38032787000000001</c:v>
                </c:pt>
                <c:pt idx="1">
                  <c:v>0.21639343999999999</c:v>
                </c:pt>
                <c:pt idx="2">
                  <c:v>0.10983606999999999</c:v>
                </c:pt>
                <c:pt idx="3">
                  <c:v>9.1803279999999987E-2</c:v>
                </c:pt>
                <c:pt idx="4">
                  <c:v>0.10491803</c:v>
                </c:pt>
                <c:pt idx="5">
                  <c:v>8.032787000000001E-2</c:v>
                </c:pt>
                <c:pt idx="6">
                  <c:v>1.6393439999999999E-2</c:v>
                </c:pt>
              </c:numCache>
            </c:numRef>
          </c:val>
          <c:extLst>
            <c:ext xmlns:c16="http://schemas.microsoft.com/office/drawing/2014/chart" uri="{C3380CC4-5D6E-409C-BE32-E72D297353CC}">
              <c16:uniqueId val="{00000001-FB77-4D16-A4CF-C9D3E771D266}"/>
            </c:ext>
          </c:extLst>
        </c:ser>
        <c:dLbls>
          <c:showLegendKey val="0"/>
          <c:showVal val="0"/>
          <c:showCatName val="0"/>
          <c:showSerName val="0"/>
          <c:showPercent val="0"/>
          <c:showBubbleSize val="0"/>
        </c:dLbls>
        <c:gapWidth val="219"/>
        <c:overlap val="-27"/>
        <c:axId val="739772376"/>
        <c:axId val="740607600"/>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Sheet1!$A$2:$A$8</c:f>
              <c:strCache>
                <c:ptCount val="7"/>
                <c:pt idx="0">
                  <c:v>Breakfast</c:v>
                </c:pt>
                <c:pt idx="1">
                  <c:v>Lunch</c:v>
                </c:pt>
                <c:pt idx="2">
                  <c:v>Dinner</c:v>
                </c:pt>
                <c:pt idx="3">
                  <c:v>Afternoon snack</c:v>
                </c:pt>
                <c:pt idx="4">
                  <c:v>Morning snack</c:v>
                </c:pt>
                <c:pt idx="5">
                  <c:v>Purely random</c:v>
                </c:pt>
                <c:pt idx="6">
                  <c:v>Before bed</c:v>
                </c:pt>
              </c:strCache>
            </c:strRef>
          </c:cat>
          <c:val>
            <c:numRef>
              <c:f>Sheet1!$D$2:$D$8</c:f>
              <c:numCache>
                <c:formatCode>0%</c:formatCode>
                <c:ptCount val="7"/>
                <c:pt idx="0">
                  <c:v>0.38116591999999999</c:v>
                </c:pt>
                <c:pt idx="1">
                  <c:v>0.19581465000000001</c:v>
                </c:pt>
                <c:pt idx="2">
                  <c:v>0.122571</c:v>
                </c:pt>
                <c:pt idx="3">
                  <c:v>9.6661680000000014E-2</c:v>
                </c:pt>
                <c:pt idx="4">
                  <c:v>9.1180869999999997E-2</c:v>
                </c:pt>
                <c:pt idx="5">
                  <c:v>9.9651219999999985E-2</c:v>
                </c:pt>
                <c:pt idx="6">
                  <c:v>1.295466E-2</c:v>
                </c:pt>
              </c:numCache>
            </c:numRef>
          </c:val>
          <c:smooth val="0"/>
          <c:extLst>
            <c:ext xmlns:c16="http://schemas.microsoft.com/office/drawing/2014/chart" uri="{C3380CC4-5D6E-409C-BE32-E72D297353CC}">
              <c16:uniqueId val="{00000002-FB77-4D16-A4CF-C9D3E771D266}"/>
            </c:ext>
          </c:extLst>
        </c:ser>
        <c:dLbls>
          <c:showLegendKey val="0"/>
          <c:showVal val="0"/>
          <c:showCatName val="0"/>
          <c:showSerName val="0"/>
          <c:showPercent val="0"/>
          <c:showBubbleSize val="0"/>
        </c:dLbls>
        <c:marker val="1"/>
        <c:smooth val="0"/>
        <c:axId val="739772376"/>
        <c:axId val="740607600"/>
      </c:lineChart>
      <c:catAx>
        <c:axId val="739772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40607600"/>
        <c:crosses val="autoZero"/>
        <c:auto val="1"/>
        <c:lblAlgn val="ctr"/>
        <c:lblOffset val="100"/>
        <c:noMultiLvlLbl val="0"/>
      </c:catAx>
      <c:valAx>
        <c:axId val="740607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9772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Sheet1!$A$2:$A$9</c:f>
              <c:strCache>
                <c:ptCount val="8"/>
                <c:pt idx="0">
                  <c:v>Myself</c:v>
                </c:pt>
                <c:pt idx="1">
                  <c:v>Significant Other</c:v>
                </c:pt>
                <c:pt idx="2">
                  <c:v>Children under 12</c:v>
                </c:pt>
                <c:pt idx="3">
                  <c:v>Children between 12 &amp; 18</c:v>
                </c:pt>
                <c:pt idx="4">
                  <c:v>Adult children </c:v>
                </c:pt>
                <c:pt idx="5">
                  <c:v>Adult parents</c:v>
                </c:pt>
                <c:pt idx="6">
                  <c:v>Pet(s)</c:v>
                </c:pt>
                <c:pt idx="7">
                  <c:v>Other </c:v>
                </c:pt>
              </c:strCache>
            </c:strRef>
          </c:cat>
          <c:val>
            <c:numRef>
              <c:f>Sheet1!$B$2:$B$9</c:f>
              <c:numCache>
                <c:formatCode>0%</c:formatCode>
                <c:ptCount val="8"/>
                <c:pt idx="0">
                  <c:v>0.9</c:v>
                </c:pt>
                <c:pt idx="1">
                  <c:v>0.55000000000000004</c:v>
                </c:pt>
                <c:pt idx="2">
                  <c:v>0.25</c:v>
                </c:pt>
                <c:pt idx="3">
                  <c:v>0.21</c:v>
                </c:pt>
                <c:pt idx="4">
                  <c:v>7.0000000000000007E-2</c:v>
                </c:pt>
                <c:pt idx="5">
                  <c:v>0.06</c:v>
                </c:pt>
                <c:pt idx="6">
                  <c:v>0.04</c:v>
                </c:pt>
                <c:pt idx="7">
                  <c:v>0</c:v>
                </c:pt>
              </c:numCache>
            </c:numRef>
          </c:val>
          <c:extLst>
            <c:ext xmlns:c16="http://schemas.microsoft.com/office/drawing/2014/chart" uri="{C3380CC4-5D6E-409C-BE32-E72D297353CC}">
              <c16:uniqueId val="{00000000-51A4-478B-A32B-799FBC123D4C}"/>
            </c:ext>
          </c:extLst>
        </c:ser>
        <c:ser>
          <c:idx val="1"/>
          <c:order val="1"/>
          <c:tx>
            <c:strRef>
              <c:f>Sheet1!$C$1</c:f>
              <c:strCache>
                <c:ptCount val="1"/>
                <c:pt idx="0">
                  <c:v>UK</c:v>
                </c:pt>
              </c:strCache>
            </c:strRef>
          </c:tx>
          <c:spPr>
            <a:solidFill>
              <a:schemeClr val="accent2"/>
            </a:solidFill>
            <a:ln>
              <a:noFill/>
            </a:ln>
            <a:effectLst/>
          </c:spPr>
          <c:invertIfNegative val="0"/>
          <c:cat>
            <c:strRef>
              <c:f>Sheet1!$A$2:$A$9</c:f>
              <c:strCache>
                <c:ptCount val="8"/>
                <c:pt idx="0">
                  <c:v>Myself</c:v>
                </c:pt>
                <c:pt idx="1">
                  <c:v>Significant Other</c:v>
                </c:pt>
                <c:pt idx="2">
                  <c:v>Children under 12</c:v>
                </c:pt>
                <c:pt idx="3">
                  <c:v>Children between 12 &amp; 18</c:v>
                </c:pt>
                <c:pt idx="4">
                  <c:v>Adult children </c:v>
                </c:pt>
                <c:pt idx="5">
                  <c:v>Adult parents</c:v>
                </c:pt>
                <c:pt idx="6">
                  <c:v>Pet(s)</c:v>
                </c:pt>
                <c:pt idx="7">
                  <c:v>Other </c:v>
                </c:pt>
              </c:strCache>
            </c:strRef>
          </c:cat>
          <c:val>
            <c:numRef>
              <c:f>Sheet1!$C$2:$C$9</c:f>
              <c:numCache>
                <c:formatCode>0%</c:formatCode>
                <c:ptCount val="8"/>
                <c:pt idx="0">
                  <c:v>0.92</c:v>
                </c:pt>
                <c:pt idx="1">
                  <c:v>0.57999999999999996</c:v>
                </c:pt>
                <c:pt idx="2">
                  <c:v>0.22</c:v>
                </c:pt>
                <c:pt idx="3">
                  <c:v>0.15</c:v>
                </c:pt>
                <c:pt idx="4">
                  <c:v>7.0000000000000007E-2</c:v>
                </c:pt>
                <c:pt idx="5">
                  <c:v>0.04</c:v>
                </c:pt>
                <c:pt idx="6">
                  <c:v>0.04</c:v>
                </c:pt>
                <c:pt idx="7">
                  <c:v>0</c:v>
                </c:pt>
              </c:numCache>
            </c:numRef>
          </c:val>
          <c:extLst>
            <c:ext xmlns:c16="http://schemas.microsoft.com/office/drawing/2014/chart" uri="{C3380CC4-5D6E-409C-BE32-E72D297353CC}">
              <c16:uniqueId val="{00000001-51A4-478B-A32B-799FBC123D4C}"/>
            </c:ext>
          </c:extLst>
        </c:ser>
        <c:dLbls>
          <c:showLegendKey val="0"/>
          <c:showVal val="0"/>
          <c:showCatName val="0"/>
          <c:showSerName val="0"/>
          <c:showPercent val="0"/>
          <c:showBubbleSize val="0"/>
        </c:dLbls>
        <c:gapWidth val="219"/>
        <c:overlap val="-27"/>
        <c:axId val="739350544"/>
        <c:axId val="739350904"/>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Sheet1!$A$2:$A$9</c:f>
              <c:strCache>
                <c:ptCount val="8"/>
                <c:pt idx="0">
                  <c:v>Myself</c:v>
                </c:pt>
                <c:pt idx="1">
                  <c:v>Significant Other</c:v>
                </c:pt>
                <c:pt idx="2">
                  <c:v>Children under 12</c:v>
                </c:pt>
                <c:pt idx="3">
                  <c:v>Children between 12 &amp; 18</c:v>
                </c:pt>
                <c:pt idx="4">
                  <c:v>Adult children </c:v>
                </c:pt>
                <c:pt idx="5">
                  <c:v>Adult parents</c:v>
                </c:pt>
                <c:pt idx="6">
                  <c:v>Pet(s)</c:v>
                </c:pt>
                <c:pt idx="7">
                  <c:v>Other </c:v>
                </c:pt>
              </c:strCache>
            </c:strRef>
          </c:cat>
          <c:val>
            <c:numRef>
              <c:f>Sheet1!$D$2:$D$9</c:f>
              <c:numCache>
                <c:formatCode>0%</c:formatCode>
                <c:ptCount val="8"/>
                <c:pt idx="0">
                  <c:v>0.91828599999999994</c:v>
                </c:pt>
                <c:pt idx="1">
                  <c:v>0.53014448999999997</c:v>
                </c:pt>
                <c:pt idx="2">
                  <c:v>0.18784255</c:v>
                </c:pt>
                <c:pt idx="3">
                  <c:v>0.14200299</c:v>
                </c:pt>
                <c:pt idx="4">
                  <c:v>7.5236669999999992E-2</c:v>
                </c:pt>
                <c:pt idx="5">
                  <c:v>5.2316889999999998E-2</c:v>
                </c:pt>
                <c:pt idx="6">
                  <c:v>3.537618E-2</c:v>
                </c:pt>
                <c:pt idx="7">
                  <c:v>5.48082E-3</c:v>
                </c:pt>
              </c:numCache>
            </c:numRef>
          </c:val>
          <c:smooth val="0"/>
          <c:extLst>
            <c:ext xmlns:c16="http://schemas.microsoft.com/office/drawing/2014/chart" uri="{C3380CC4-5D6E-409C-BE32-E72D297353CC}">
              <c16:uniqueId val="{00000002-51A4-478B-A32B-799FBC123D4C}"/>
            </c:ext>
          </c:extLst>
        </c:ser>
        <c:dLbls>
          <c:showLegendKey val="0"/>
          <c:showVal val="0"/>
          <c:showCatName val="0"/>
          <c:showSerName val="0"/>
          <c:showPercent val="0"/>
          <c:showBubbleSize val="0"/>
        </c:dLbls>
        <c:marker val="1"/>
        <c:smooth val="0"/>
        <c:axId val="739350544"/>
        <c:axId val="739350904"/>
      </c:lineChart>
      <c:catAx>
        <c:axId val="73935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9350904"/>
        <c:crosses val="autoZero"/>
        <c:auto val="1"/>
        <c:lblAlgn val="ctr"/>
        <c:lblOffset val="100"/>
        <c:noMultiLvlLbl val="0"/>
      </c:catAx>
      <c:valAx>
        <c:axId val="739350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9350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199C-A24E-A0C3-8FFE3567802A}"/>
              </c:ext>
            </c:extLst>
          </c:dPt>
          <c:dPt>
            <c:idx val="1"/>
            <c:bubble3D val="0"/>
            <c:spPr>
              <a:solidFill>
                <a:schemeClr val="accent2"/>
              </a:solidFill>
              <a:ln>
                <a:noFill/>
              </a:ln>
              <a:effectLst/>
            </c:spPr>
            <c:extLst>
              <c:ext xmlns:c16="http://schemas.microsoft.com/office/drawing/2014/chart" uri="{C3380CC4-5D6E-409C-BE32-E72D297353CC}">
                <c16:uniqueId val="{00000003-199C-A24E-A0C3-8FFE3567802A}"/>
              </c:ext>
            </c:extLst>
          </c:dPt>
          <c:dPt>
            <c:idx val="2"/>
            <c:bubble3D val="0"/>
            <c:spPr>
              <a:solidFill>
                <a:schemeClr val="accent3"/>
              </a:solidFill>
              <a:ln>
                <a:noFill/>
              </a:ln>
              <a:effectLst/>
            </c:spPr>
            <c:extLst>
              <c:ext xmlns:c16="http://schemas.microsoft.com/office/drawing/2014/chart" uri="{C3380CC4-5D6E-409C-BE32-E72D297353CC}">
                <c16:uniqueId val="{00000005-199C-A24E-A0C3-8FFE3567802A}"/>
              </c:ext>
            </c:extLst>
          </c:dPt>
          <c:dPt>
            <c:idx val="3"/>
            <c:bubble3D val="0"/>
            <c:spPr>
              <a:solidFill>
                <a:schemeClr val="accent4"/>
              </a:solidFill>
              <a:ln>
                <a:noFill/>
              </a:ln>
              <a:effectLst/>
            </c:spPr>
            <c:extLst>
              <c:ext xmlns:c16="http://schemas.microsoft.com/office/drawing/2014/chart" uri="{C3380CC4-5D6E-409C-BE32-E72D297353CC}">
                <c16:uniqueId val="{00000007-199C-A24E-A0C3-8FFE3567802A}"/>
              </c:ext>
            </c:extLst>
          </c:dPt>
          <c:dPt>
            <c:idx val="4"/>
            <c:bubble3D val="0"/>
            <c:spPr>
              <a:solidFill>
                <a:schemeClr val="accent5"/>
              </a:solidFill>
              <a:ln>
                <a:noFill/>
              </a:ln>
              <a:effectLst/>
            </c:spPr>
            <c:extLst>
              <c:ext xmlns:c16="http://schemas.microsoft.com/office/drawing/2014/chart" uri="{C3380CC4-5D6E-409C-BE32-E72D297353CC}">
                <c16:uniqueId val="{00000009-199C-A24E-A0C3-8FFE3567802A}"/>
              </c:ext>
            </c:extLst>
          </c:dPt>
          <c:dPt>
            <c:idx val="5"/>
            <c:bubble3D val="0"/>
            <c:spPr>
              <a:solidFill>
                <a:schemeClr val="accent6"/>
              </a:solidFill>
              <a:ln>
                <a:noFill/>
              </a:ln>
              <a:effectLst/>
            </c:spPr>
            <c:extLst>
              <c:ext xmlns:c16="http://schemas.microsoft.com/office/drawing/2014/chart" uri="{C3380CC4-5D6E-409C-BE32-E72D297353CC}">
                <c16:uniqueId val="{0000000B-199C-A24E-A0C3-8FFE3567802A}"/>
              </c:ext>
            </c:extLst>
          </c:dPt>
          <c:dLbls>
            <c:dLbl>
              <c:idx val="0"/>
              <c:layout>
                <c:manualLayout>
                  <c:x val="2.0494041890239938E-2"/>
                  <c:y val="-1.424900586537326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99C-A24E-A0C3-8FFE3567802A}"/>
                </c:ext>
              </c:extLst>
            </c:dLbl>
            <c:dLbl>
              <c:idx val="1"/>
              <c:layout>
                <c:manualLayout>
                  <c:x val="-1.4805242255925085E-2"/>
                  <c:y val="1.1305660529776785E-2"/>
                </c:manualLayout>
              </c:layout>
              <c:showLegendKey val="0"/>
              <c:showVal val="0"/>
              <c:showCatName val="1"/>
              <c:showSerName val="0"/>
              <c:showPercent val="1"/>
              <c:showBubbleSize val="0"/>
              <c:extLst>
                <c:ext xmlns:c15="http://schemas.microsoft.com/office/drawing/2012/chart" uri="{CE6537A1-D6FC-4f65-9D91-7224C49458BB}">
                  <c15:layout>
                    <c:manualLayout>
                      <c:w val="0.23813515253306156"/>
                      <c:h val="0.18274350022341204"/>
                    </c:manualLayout>
                  </c15:layout>
                </c:ext>
                <c:ext xmlns:c16="http://schemas.microsoft.com/office/drawing/2014/chart" uri="{C3380CC4-5D6E-409C-BE32-E72D297353CC}">
                  <c16:uniqueId val="{00000003-199C-A24E-A0C3-8FFE3567802A}"/>
                </c:ext>
              </c:extLst>
            </c:dLbl>
            <c:dLbl>
              <c:idx val="2"/>
              <c:layout>
                <c:manualLayout>
                  <c:x val="-1.7165473576941707E-2"/>
                  <c:y val="1.402461205915634E-7"/>
                </c:manualLayout>
              </c:layout>
              <c:showLegendKey val="0"/>
              <c:showVal val="0"/>
              <c:showCatName val="1"/>
              <c:showSerName val="0"/>
              <c:showPercent val="1"/>
              <c:showBubbleSize val="0"/>
              <c:extLst>
                <c:ext xmlns:c15="http://schemas.microsoft.com/office/drawing/2012/chart" uri="{CE6537A1-D6FC-4f65-9D91-7224C49458BB}">
                  <c15:layout>
                    <c:manualLayout>
                      <c:w val="0.25477864935533312"/>
                      <c:h val="0.18274350022341204"/>
                    </c:manualLayout>
                  </c15:layout>
                </c:ext>
                <c:ext xmlns:c16="http://schemas.microsoft.com/office/drawing/2014/chart" uri="{C3380CC4-5D6E-409C-BE32-E72D297353CC}">
                  <c16:uniqueId val="{00000005-199C-A24E-A0C3-8FFE3567802A}"/>
                </c:ext>
              </c:extLst>
            </c:dLbl>
            <c:dLbl>
              <c:idx val="3"/>
              <c:layout>
                <c:manualLayout>
                  <c:x val="3.7659122313713406E-2"/>
                  <c:y val="-6.9182008891043069E-3"/>
                </c:manualLayout>
              </c:layout>
              <c:tx>
                <c:rich>
                  <a:bodyPr/>
                  <a:lstStyle/>
                  <a:p>
                    <a:fld id="{A3860810-9E73-4824-B2F5-B118BED585D4}"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24812125062642454"/>
                      <c:h val="0.18274350022341204"/>
                    </c:manualLayout>
                  </c15:layout>
                  <c15:dlblFieldTable/>
                  <c15:showDataLabelsRange val="0"/>
                </c:ext>
                <c:ext xmlns:c16="http://schemas.microsoft.com/office/drawing/2014/chart" uri="{C3380CC4-5D6E-409C-BE32-E72D297353CC}">
                  <c16:uniqueId val="{00000007-199C-A24E-A0C3-8FFE3567802A}"/>
                </c:ext>
              </c:extLst>
            </c:dLbl>
            <c:dLbl>
              <c:idx val="4"/>
              <c:layout>
                <c:manualLayout>
                  <c:x val="-3.7745878179039002E-2"/>
                  <c:y val="3.7684132638049167E-3"/>
                </c:manualLayout>
              </c:layout>
              <c:showLegendKey val="0"/>
              <c:showVal val="0"/>
              <c:showCatName val="1"/>
              <c:showSerName val="0"/>
              <c:showPercent val="1"/>
              <c:showBubbleSize val="0"/>
              <c:extLst>
                <c:ext xmlns:c15="http://schemas.microsoft.com/office/drawing/2012/chart" uri="{CE6537A1-D6FC-4f65-9D91-7224C49458BB}">
                  <c15:layout>
                    <c:manualLayout>
                      <c:w val="0.28319158840291625"/>
                      <c:h val="0.19332507003190039"/>
                    </c:manualLayout>
                  </c15:layout>
                </c:ext>
                <c:ext xmlns:c16="http://schemas.microsoft.com/office/drawing/2014/chart" uri="{C3380CC4-5D6E-409C-BE32-E72D297353CC}">
                  <c16:uniqueId val="{00000009-199C-A24E-A0C3-8FFE3567802A}"/>
                </c:ext>
              </c:extLst>
            </c:dLbl>
            <c:dLbl>
              <c:idx val="5"/>
              <c:layout>
                <c:manualLayout>
                  <c:x val="6.6573987289086272E-3"/>
                  <c:y val="-3.5622514663433153E-3"/>
                </c:manualLayout>
              </c:layout>
              <c:showLegendKey val="0"/>
              <c:showVal val="0"/>
              <c:showCatName val="1"/>
              <c:showSerName val="0"/>
              <c:showPercent val="1"/>
              <c:showBubbleSize val="0"/>
              <c:extLst>
                <c:ext xmlns:c15="http://schemas.microsoft.com/office/drawing/2012/chart" uri="{CE6537A1-D6FC-4f65-9D91-7224C49458BB}">
                  <c15:layout>
                    <c:manualLayout>
                      <c:w val="0.23480645316860727"/>
                      <c:h val="0.13972945401343725"/>
                    </c:manualLayout>
                  </c15:layout>
                </c:ext>
                <c:ext xmlns:c16="http://schemas.microsoft.com/office/drawing/2014/chart" uri="{C3380CC4-5D6E-409C-BE32-E72D297353CC}">
                  <c16:uniqueId val="{0000000B-199C-A24E-A0C3-8FFE3567802A}"/>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Less than [$/£]30,000</c:v>
                </c:pt>
                <c:pt idx="1">
                  <c:v>[$/£]30,000 to [$/£]44,999</c:v>
                </c:pt>
                <c:pt idx="2">
                  <c:v>[$/£]45,000 to [$/£]69,999</c:v>
                </c:pt>
                <c:pt idx="3">
                  <c:v>[$/£]70,000 to [$/£]99,999</c:v>
                </c:pt>
                <c:pt idx="4">
                  <c:v>[$/£]100,000 to [$/£]149,999</c:v>
                </c:pt>
                <c:pt idx="5">
                  <c:v>[$/£]150,000 +</c:v>
                </c:pt>
              </c:strCache>
            </c:strRef>
          </c:cat>
          <c:val>
            <c:numRef>
              <c:f>Sheet1!$B$2:$B$7</c:f>
              <c:numCache>
                <c:formatCode>0%</c:formatCode>
                <c:ptCount val="6"/>
                <c:pt idx="0">
                  <c:v>4.5202220000000001E-2</c:v>
                </c:pt>
                <c:pt idx="1">
                  <c:v>9.3576530000000005E-2</c:v>
                </c:pt>
                <c:pt idx="2">
                  <c:v>0.20618557000000001</c:v>
                </c:pt>
                <c:pt idx="3">
                  <c:v>0.27835051999999999</c:v>
                </c:pt>
                <c:pt idx="4">
                  <c:v>0.22601109999999999</c:v>
                </c:pt>
                <c:pt idx="5">
                  <c:v>0.15067406999999999</c:v>
                </c:pt>
              </c:numCache>
            </c:numRef>
          </c:val>
          <c:extLst>
            <c:ext xmlns:c16="http://schemas.microsoft.com/office/drawing/2014/chart" uri="{C3380CC4-5D6E-409C-BE32-E72D297353CC}">
              <c16:uniqueId val="{0000000C-199C-A24E-A0C3-8FFE3567802A}"/>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 </c:v>
                </c:pt>
              </c:strCache>
            </c:strRef>
          </c:tx>
          <c:spPr>
            <a:solidFill>
              <a:schemeClr val="accent1"/>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Sheet1!$B$2:$B$9</c:f>
              <c:numCache>
                <c:formatCode>0%</c:formatCode>
                <c:ptCount val="8"/>
                <c:pt idx="0">
                  <c:v>0.88</c:v>
                </c:pt>
                <c:pt idx="1">
                  <c:v>0.53</c:v>
                </c:pt>
                <c:pt idx="2">
                  <c:v>0.28999999999999998</c:v>
                </c:pt>
                <c:pt idx="3">
                  <c:v>0.12</c:v>
                </c:pt>
                <c:pt idx="4">
                  <c:v>0.1</c:v>
                </c:pt>
                <c:pt idx="5">
                  <c:v>0.06</c:v>
                </c:pt>
                <c:pt idx="6">
                  <c:v>0.04</c:v>
                </c:pt>
                <c:pt idx="7">
                  <c:v>0.01</c:v>
                </c:pt>
              </c:numCache>
            </c:numRef>
          </c:val>
          <c:extLst>
            <c:ext xmlns:c16="http://schemas.microsoft.com/office/drawing/2014/chart" uri="{C3380CC4-5D6E-409C-BE32-E72D297353CC}">
              <c16:uniqueId val="{00000000-4B99-4DFF-A952-4FD41726D651}"/>
            </c:ext>
          </c:extLst>
        </c:ser>
        <c:ser>
          <c:idx val="1"/>
          <c:order val="1"/>
          <c:tx>
            <c:strRef>
              <c:f>Sheet1!$C$1</c:f>
              <c:strCache>
                <c:ptCount val="1"/>
                <c:pt idx="0">
                  <c:v>Male 18-34 </c:v>
                </c:pt>
              </c:strCache>
            </c:strRef>
          </c:tx>
          <c:spPr>
            <a:solidFill>
              <a:schemeClr val="accent2"/>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Sheet1!$C$2:$C$9</c:f>
              <c:numCache>
                <c:formatCode>0%</c:formatCode>
                <c:ptCount val="8"/>
                <c:pt idx="0">
                  <c:v>0.89</c:v>
                </c:pt>
                <c:pt idx="1">
                  <c:v>0.53</c:v>
                </c:pt>
                <c:pt idx="2">
                  <c:v>0.31</c:v>
                </c:pt>
                <c:pt idx="3">
                  <c:v>0.15</c:v>
                </c:pt>
                <c:pt idx="4">
                  <c:v>7.0000000000000007E-2</c:v>
                </c:pt>
                <c:pt idx="5">
                  <c:v>0.03</c:v>
                </c:pt>
                <c:pt idx="6">
                  <c:v>0.03</c:v>
                </c:pt>
                <c:pt idx="7">
                  <c:v>0</c:v>
                </c:pt>
              </c:numCache>
            </c:numRef>
          </c:val>
          <c:extLst>
            <c:ext xmlns:c16="http://schemas.microsoft.com/office/drawing/2014/chart" uri="{C3380CC4-5D6E-409C-BE32-E72D297353CC}">
              <c16:uniqueId val="{00000001-4B99-4DFF-A952-4FD41726D651}"/>
            </c:ext>
          </c:extLst>
        </c:ser>
        <c:ser>
          <c:idx val="2"/>
          <c:order val="2"/>
          <c:tx>
            <c:strRef>
              <c:f>Sheet1!$D$1</c:f>
              <c:strCache>
                <c:ptCount val="1"/>
                <c:pt idx="0">
                  <c:v>Female 35-54 </c:v>
                </c:pt>
              </c:strCache>
            </c:strRef>
          </c:tx>
          <c:spPr>
            <a:solidFill>
              <a:schemeClr val="accent3"/>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Sheet1!$D$2:$D$9</c:f>
              <c:numCache>
                <c:formatCode>0%</c:formatCode>
                <c:ptCount val="8"/>
                <c:pt idx="0">
                  <c:v>0.94</c:v>
                </c:pt>
                <c:pt idx="1">
                  <c:v>0.57999999999999996</c:v>
                </c:pt>
                <c:pt idx="2">
                  <c:v>0.28999999999999998</c:v>
                </c:pt>
                <c:pt idx="3">
                  <c:v>0.2</c:v>
                </c:pt>
                <c:pt idx="4">
                  <c:v>0.02</c:v>
                </c:pt>
                <c:pt idx="5">
                  <c:v>0.03</c:v>
                </c:pt>
                <c:pt idx="6">
                  <c:v>0.12</c:v>
                </c:pt>
                <c:pt idx="7">
                  <c:v>0</c:v>
                </c:pt>
              </c:numCache>
            </c:numRef>
          </c:val>
          <c:extLst>
            <c:ext xmlns:c16="http://schemas.microsoft.com/office/drawing/2014/chart" uri="{C3380CC4-5D6E-409C-BE32-E72D297353CC}">
              <c16:uniqueId val="{00000002-4B99-4DFF-A952-4FD41726D651}"/>
            </c:ext>
          </c:extLst>
        </c:ser>
        <c:ser>
          <c:idx val="3"/>
          <c:order val="3"/>
          <c:tx>
            <c:strRef>
              <c:f>Sheet1!$E$1</c:f>
              <c:strCache>
                <c:ptCount val="1"/>
                <c:pt idx="0">
                  <c:v>Male 35-54 </c:v>
                </c:pt>
              </c:strCache>
            </c:strRef>
          </c:tx>
          <c:spPr>
            <a:solidFill>
              <a:schemeClr val="accent4"/>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Sheet1!$E$2:$E$9</c:f>
              <c:numCache>
                <c:formatCode>0%</c:formatCode>
                <c:ptCount val="8"/>
                <c:pt idx="0">
                  <c:v>0.91</c:v>
                </c:pt>
                <c:pt idx="1">
                  <c:v>0.65</c:v>
                </c:pt>
                <c:pt idx="2">
                  <c:v>0.28999999999999998</c:v>
                </c:pt>
                <c:pt idx="3">
                  <c:v>0.33</c:v>
                </c:pt>
                <c:pt idx="4">
                  <c:v>0.03</c:v>
                </c:pt>
                <c:pt idx="5">
                  <c:v>0.05</c:v>
                </c:pt>
                <c:pt idx="6">
                  <c:v>0.03</c:v>
                </c:pt>
                <c:pt idx="7">
                  <c:v>0</c:v>
                </c:pt>
              </c:numCache>
            </c:numRef>
          </c:val>
          <c:extLst>
            <c:ext xmlns:c16="http://schemas.microsoft.com/office/drawing/2014/chart" uri="{C3380CC4-5D6E-409C-BE32-E72D297353CC}">
              <c16:uniqueId val="{00000003-4B99-4DFF-A952-4FD41726D651}"/>
            </c:ext>
          </c:extLst>
        </c:ser>
        <c:ser>
          <c:idx val="4"/>
          <c:order val="4"/>
          <c:tx>
            <c:strRef>
              <c:f>Sheet1!$F$1</c:f>
              <c:strCache>
                <c:ptCount val="1"/>
                <c:pt idx="0">
                  <c:v>Female 55+ </c:v>
                </c:pt>
              </c:strCache>
            </c:strRef>
          </c:tx>
          <c:spPr>
            <a:solidFill>
              <a:schemeClr val="accent5"/>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Sheet1!$F$2:$F$9</c:f>
              <c:numCache>
                <c:formatCode>0%</c:formatCode>
                <c:ptCount val="8"/>
                <c:pt idx="0">
                  <c:v>0.95</c:v>
                </c:pt>
                <c:pt idx="1">
                  <c:v>0.44</c:v>
                </c:pt>
                <c:pt idx="2">
                  <c:v>0.05</c:v>
                </c:pt>
                <c:pt idx="3">
                  <c:v>7.0000000000000007E-2</c:v>
                </c:pt>
                <c:pt idx="4">
                  <c:v>0.03</c:v>
                </c:pt>
                <c:pt idx="5">
                  <c:v>0.02</c:v>
                </c:pt>
                <c:pt idx="6">
                  <c:v>0.19</c:v>
                </c:pt>
                <c:pt idx="7">
                  <c:v>0</c:v>
                </c:pt>
              </c:numCache>
            </c:numRef>
          </c:val>
          <c:extLst>
            <c:ext xmlns:c16="http://schemas.microsoft.com/office/drawing/2014/chart" uri="{C3380CC4-5D6E-409C-BE32-E72D297353CC}">
              <c16:uniqueId val="{00000004-4B99-4DFF-A952-4FD41726D651}"/>
            </c:ext>
          </c:extLst>
        </c:ser>
        <c:ser>
          <c:idx val="5"/>
          <c:order val="5"/>
          <c:tx>
            <c:strRef>
              <c:f>Sheet1!$G$1</c:f>
              <c:strCache>
                <c:ptCount val="1"/>
                <c:pt idx="0">
                  <c:v>Male 55+ </c:v>
                </c:pt>
              </c:strCache>
            </c:strRef>
          </c:tx>
          <c:spPr>
            <a:solidFill>
              <a:schemeClr val="accent6"/>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Sheet1!$G$2:$G$9</c:f>
              <c:numCache>
                <c:formatCode>0%</c:formatCode>
                <c:ptCount val="8"/>
                <c:pt idx="0">
                  <c:v>0.92</c:v>
                </c:pt>
                <c:pt idx="1">
                  <c:v>0.57999999999999996</c:v>
                </c:pt>
                <c:pt idx="2">
                  <c:v>0.02</c:v>
                </c:pt>
                <c:pt idx="3">
                  <c:v>0.08</c:v>
                </c:pt>
                <c:pt idx="4">
                  <c:v>0.03</c:v>
                </c:pt>
                <c:pt idx="5">
                  <c:v>0.03</c:v>
                </c:pt>
                <c:pt idx="6">
                  <c:v>7.0000000000000007E-2</c:v>
                </c:pt>
                <c:pt idx="7">
                  <c:v>0</c:v>
                </c:pt>
              </c:numCache>
            </c:numRef>
          </c:val>
          <c:extLst>
            <c:ext xmlns:c16="http://schemas.microsoft.com/office/drawing/2014/chart" uri="{C3380CC4-5D6E-409C-BE32-E72D297353CC}">
              <c16:uniqueId val="{00000005-4B99-4DFF-A952-4FD41726D651}"/>
            </c:ext>
          </c:extLst>
        </c:ser>
        <c:dLbls>
          <c:showLegendKey val="0"/>
          <c:showVal val="0"/>
          <c:showCatName val="0"/>
          <c:showSerName val="0"/>
          <c:showPercent val="0"/>
          <c:showBubbleSize val="0"/>
        </c:dLbls>
        <c:gapWidth val="219"/>
        <c:overlap val="-27"/>
        <c:axId val="1005221560"/>
        <c:axId val="1005225160"/>
      </c:barChart>
      <c:catAx>
        <c:axId val="1005221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05225160"/>
        <c:crosses val="autoZero"/>
        <c:auto val="1"/>
        <c:lblAlgn val="ctr"/>
        <c:lblOffset val="100"/>
        <c:noMultiLvlLbl val="0"/>
      </c:catAx>
      <c:valAx>
        <c:axId val="100522516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05221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 </c:v>
                </c:pt>
              </c:strCache>
            </c:strRef>
          </c:tx>
          <c:spPr>
            <a:solidFill>
              <a:schemeClr val="accent1"/>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Sheet1!$B$2:$B$9</c:f>
              <c:numCache>
                <c:formatCode>0%</c:formatCode>
                <c:ptCount val="8"/>
                <c:pt idx="0">
                  <c:v>0.85</c:v>
                </c:pt>
                <c:pt idx="1">
                  <c:v>0.5</c:v>
                </c:pt>
                <c:pt idx="2">
                  <c:v>0.35</c:v>
                </c:pt>
                <c:pt idx="3">
                  <c:v>0.12</c:v>
                </c:pt>
                <c:pt idx="4">
                  <c:v>0.12</c:v>
                </c:pt>
                <c:pt idx="5">
                  <c:v>0.08</c:v>
                </c:pt>
                <c:pt idx="6">
                  <c:v>0.04</c:v>
                </c:pt>
                <c:pt idx="7">
                  <c:v>0.02</c:v>
                </c:pt>
              </c:numCache>
            </c:numRef>
          </c:val>
          <c:extLst>
            <c:ext xmlns:c16="http://schemas.microsoft.com/office/drawing/2014/chart" uri="{C3380CC4-5D6E-409C-BE32-E72D297353CC}">
              <c16:uniqueId val="{00000000-6423-4F22-9602-75CDE46CD3A4}"/>
            </c:ext>
          </c:extLst>
        </c:ser>
        <c:ser>
          <c:idx val="1"/>
          <c:order val="1"/>
          <c:tx>
            <c:strRef>
              <c:f>Sheet1!$C$1</c:f>
              <c:strCache>
                <c:ptCount val="1"/>
                <c:pt idx="0">
                  <c:v>US Male 18-34 </c:v>
                </c:pt>
              </c:strCache>
            </c:strRef>
          </c:tx>
          <c:spPr>
            <a:solidFill>
              <a:schemeClr val="accent2"/>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Sheet1!$C$2:$C$9</c:f>
              <c:numCache>
                <c:formatCode>0%</c:formatCode>
                <c:ptCount val="8"/>
                <c:pt idx="0">
                  <c:v>0.85</c:v>
                </c:pt>
                <c:pt idx="1">
                  <c:v>0.49</c:v>
                </c:pt>
                <c:pt idx="2">
                  <c:v>0.25</c:v>
                </c:pt>
                <c:pt idx="3">
                  <c:v>0.15</c:v>
                </c:pt>
                <c:pt idx="4">
                  <c:v>7.0000000000000007E-2</c:v>
                </c:pt>
                <c:pt idx="5">
                  <c:v>0.03</c:v>
                </c:pt>
                <c:pt idx="6">
                  <c:v>0.02</c:v>
                </c:pt>
                <c:pt idx="7">
                  <c:v>0</c:v>
                </c:pt>
              </c:numCache>
            </c:numRef>
          </c:val>
          <c:extLst>
            <c:ext xmlns:c16="http://schemas.microsoft.com/office/drawing/2014/chart" uri="{C3380CC4-5D6E-409C-BE32-E72D297353CC}">
              <c16:uniqueId val="{00000001-6423-4F22-9602-75CDE46CD3A4}"/>
            </c:ext>
          </c:extLst>
        </c:ser>
        <c:ser>
          <c:idx val="2"/>
          <c:order val="2"/>
          <c:tx>
            <c:strRef>
              <c:f>Sheet1!$D$1</c:f>
              <c:strCache>
                <c:ptCount val="1"/>
                <c:pt idx="0">
                  <c:v>US Female 35-54 </c:v>
                </c:pt>
              </c:strCache>
            </c:strRef>
          </c:tx>
          <c:spPr>
            <a:solidFill>
              <a:schemeClr val="accent3"/>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Sheet1!$D$2:$D$9</c:f>
              <c:numCache>
                <c:formatCode>0%</c:formatCode>
                <c:ptCount val="8"/>
                <c:pt idx="0">
                  <c:v>0.95</c:v>
                </c:pt>
                <c:pt idx="1">
                  <c:v>0.56999999999999995</c:v>
                </c:pt>
                <c:pt idx="2">
                  <c:v>0.32</c:v>
                </c:pt>
                <c:pt idx="3">
                  <c:v>0.23</c:v>
                </c:pt>
                <c:pt idx="4">
                  <c:v>0.05</c:v>
                </c:pt>
                <c:pt idx="5">
                  <c:v>0.04</c:v>
                </c:pt>
                <c:pt idx="6">
                  <c:v>0.15</c:v>
                </c:pt>
                <c:pt idx="7">
                  <c:v>0</c:v>
                </c:pt>
              </c:numCache>
            </c:numRef>
          </c:val>
          <c:extLst>
            <c:ext xmlns:c16="http://schemas.microsoft.com/office/drawing/2014/chart" uri="{C3380CC4-5D6E-409C-BE32-E72D297353CC}">
              <c16:uniqueId val="{00000002-6423-4F22-9602-75CDE46CD3A4}"/>
            </c:ext>
          </c:extLst>
        </c:ser>
        <c:ser>
          <c:idx val="3"/>
          <c:order val="3"/>
          <c:tx>
            <c:strRef>
              <c:f>Sheet1!$E$1</c:f>
              <c:strCache>
                <c:ptCount val="1"/>
                <c:pt idx="0">
                  <c:v>US Male 35-54 </c:v>
                </c:pt>
              </c:strCache>
            </c:strRef>
          </c:tx>
          <c:spPr>
            <a:solidFill>
              <a:schemeClr val="accent4"/>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Sheet1!$E$2:$E$9</c:f>
              <c:numCache>
                <c:formatCode>0%</c:formatCode>
                <c:ptCount val="8"/>
                <c:pt idx="0">
                  <c:v>0.93</c:v>
                </c:pt>
                <c:pt idx="1">
                  <c:v>0.7</c:v>
                </c:pt>
                <c:pt idx="2">
                  <c:v>0.33</c:v>
                </c:pt>
                <c:pt idx="3">
                  <c:v>0.4</c:v>
                </c:pt>
                <c:pt idx="4">
                  <c:v>0.02</c:v>
                </c:pt>
                <c:pt idx="5">
                  <c:v>0.05</c:v>
                </c:pt>
                <c:pt idx="6">
                  <c:v>0.04</c:v>
                </c:pt>
                <c:pt idx="7">
                  <c:v>0.01</c:v>
                </c:pt>
              </c:numCache>
            </c:numRef>
          </c:val>
          <c:extLst>
            <c:ext xmlns:c16="http://schemas.microsoft.com/office/drawing/2014/chart" uri="{C3380CC4-5D6E-409C-BE32-E72D297353CC}">
              <c16:uniqueId val="{00000003-6423-4F22-9602-75CDE46CD3A4}"/>
            </c:ext>
          </c:extLst>
        </c:ser>
        <c:ser>
          <c:idx val="4"/>
          <c:order val="4"/>
          <c:tx>
            <c:strRef>
              <c:f>Sheet1!$F$1</c:f>
              <c:strCache>
                <c:ptCount val="1"/>
                <c:pt idx="0">
                  <c:v>US Female 55+ </c:v>
                </c:pt>
              </c:strCache>
            </c:strRef>
          </c:tx>
          <c:spPr>
            <a:solidFill>
              <a:schemeClr val="accent5"/>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Sheet1!$F$2:$F$9</c:f>
              <c:numCache>
                <c:formatCode>0%</c:formatCode>
                <c:ptCount val="8"/>
                <c:pt idx="0">
                  <c:v>0.98</c:v>
                </c:pt>
                <c:pt idx="1">
                  <c:v>0.42</c:v>
                </c:pt>
                <c:pt idx="2">
                  <c:v>0.05</c:v>
                </c:pt>
                <c:pt idx="3">
                  <c:v>0.04</c:v>
                </c:pt>
                <c:pt idx="4">
                  <c:v>0.03</c:v>
                </c:pt>
                <c:pt idx="5">
                  <c:v>0.03</c:v>
                </c:pt>
                <c:pt idx="6">
                  <c:v>0.13</c:v>
                </c:pt>
                <c:pt idx="7">
                  <c:v>0.02</c:v>
                </c:pt>
              </c:numCache>
            </c:numRef>
          </c:val>
          <c:extLst>
            <c:ext xmlns:c16="http://schemas.microsoft.com/office/drawing/2014/chart" uri="{C3380CC4-5D6E-409C-BE32-E72D297353CC}">
              <c16:uniqueId val="{00000004-6423-4F22-9602-75CDE46CD3A4}"/>
            </c:ext>
          </c:extLst>
        </c:ser>
        <c:ser>
          <c:idx val="5"/>
          <c:order val="5"/>
          <c:tx>
            <c:strRef>
              <c:f>Sheet1!$G$1</c:f>
              <c:strCache>
                <c:ptCount val="1"/>
                <c:pt idx="0">
                  <c:v>US Male 55+ </c:v>
                </c:pt>
              </c:strCache>
            </c:strRef>
          </c:tx>
          <c:spPr>
            <a:solidFill>
              <a:schemeClr val="accent6"/>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Pet(s)</c:v>
                </c:pt>
                <c:pt idx="6">
                  <c:v>Adult children </c:v>
                </c:pt>
                <c:pt idx="7">
                  <c:v>Other </c:v>
                </c:pt>
              </c:strCache>
            </c:strRef>
          </c:cat>
          <c:val>
            <c:numRef>
              <c:f>Sheet1!$G$2:$G$9</c:f>
              <c:numCache>
                <c:formatCode>0%</c:formatCode>
                <c:ptCount val="8"/>
                <c:pt idx="0">
                  <c:v>0.93</c:v>
                </c:pt>
                <c:pt idx="1">
                  <c:v>0.52</c:v>
                </c:pt>
                <c:pt idx="2">
                  <c:v>0.02</c:v>
                </c:pt>
                <c:pt idx="3">
                  <c:v>0.12</c:v>
                </c:pt>
                <c:pt idx="4">
                  <c:v>0.05</c:v>
                </c:pt>
                <c:pt idx="5">
                  <c:v>0</c:v>
                </c:pt>
                <c:pt idx="6">
                  <c:v>0.03</c:v>
                </c:pt>
                <c:pt idx="7">
                  <c:v>0</c:v>
                </c:pt>
              </c:numCache>
            </c:numRef>
          </c:val>
          <c:extLst>
            <c:ext xmlns:c16="http://schemas.microsoft.com/office/drawing/2014/chart" uri="{C3380CC4-5D6E-409C-BE32-E72D297353CC}">
              <c16:uniqueId val="{00000005-6423-4F22-9602-75CDE46CD3A4}"/>
            </c:ext>
          </c:extLst>
        </c:ser>
        <c:dLbls>
          <c:showLegendKey val="0"/>
          <c:showVal val="0"/>
          <c:showCatName val="0"/>
          <c:showSerName val="0"/>
          <c:showPercent val="0"/>
          <c:showBubbleSize val="0"/>
        </c:dLbls>
        <c:gapWidth val="219"/>
        <c:overlap val="-27"/>
        <c:axId val="738967632"/>
        <c:axId val="738970872"/>
      </c:barChart>
      <c:catAx>
        <c:axId val="73896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8970872"/>
        <c:crosses val="autoZero"/>
        <c:auto val="1"/>
        <c:lblAlgn val="ctr"/>
        <c:lblOffset val="100"/>
        <c:noMultiLvlLbl val="0"/>
      </c:catAx>
      <c:valAx>
        <c:axId val="73897087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8967632"/>
        <c:crosses val="autoZero"/>
        <c:crossBetween val="between"/>
      </c:valAx>
      <c:spPr>
        <a:noFill/>
        <a:ln>
          <a:noFill/>
        </a:ln>
        <a:effectLst/>
      </c:spPr>
    </c:plotArea>
    <c:legend>
      <c:legendPos val="b"/>
      <c:layout>
        <c:manualLayout>
          <c:xMode val="edge"/>
          <c:yMode val="edge"/>
          <c:x val="2.1305045202682983E-2"/>
          <c:y val="0.78540857392825891"/>
          <c:w val="0.95738990959463399"/>
          <c:h val="0.1812580927384077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UK Female 18-34</c:v>
                </c:pt>
              </c:strCache>
            </c:strRef>
          </c:tx>
          <c:spPr>
            <a:solidFill>
              <a:schemeClr val="accent1"/>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Adult children </c:v>
                </c:pt>
                <c:pt idx="6">
                  <c:v>Pet(s)</c:v>
                </c:pt>
                <c:pt idx="7">
                  <c:v>Other </c:v>
                </c:pt>
              </c:strCache>
            </c:strRef>
          </c:cat>
          <c:val>
            <c:numRef>
              <c:f>Sheet1!$B$2:$B$9</c:f>
              <c:numCache>
                <c:formatCode>0%</c:formatCode>
                <c:ptCount val="8"/>
                <c:pt idx="0">
                  <c:v>0.9</c:v>
                </c:pt>
                <c:pt idx="1">
                  <c:v>0.55000000000000004</c:v>
                </c:pt>
                <c:pt idx="2">
                  <c:v>0.24</c:v>
                </c:pt>
                <c:pt idx="3">
                  <c:v>0.11</c:v>
                </c:pt>
                <c:pt idx="4">
                  <c:v>0.09</c:v>
                </c:pt>
                <c:pt idx="5">
                  <c:v>0.04</c:v>
                </c:pt>
                <c:pt idx="6">
                  <c:v>0.04</c:v>
                </c:pt>
                <c:pt idx="7">
                  <c:v>0</c:v>
                </c:pt>
              </c:numCache>
            </c:numRef>
          </c:val>
          <c:extLst>
            <c:ext xmlns:c16="http://schemas.microsoft.com/office/drawing/2014/chart" uri="{C3380CC4-5D6E-409C-BE32-E72D297353CC}">
              <c16:uniqueId val="{00000000-95A5-4C5B-B444-0FD4552F6A5B}"/>
            </c:ext>
          </c:extLst>
        </c:ser>
        <c:ser>
          <c:idx val="1"/>
          <c:order val="1"/>
          <c:tx>
            <c:strRef>
              <c:f>Sheet1!$C$1</c:f>
              <c:strCache>
                <c:ptCount val="1"/>
                <c:pt idx="0">
                  <c:v>UK Male 18-34 </c:v>
                </c:pt>
              </c:strCache>
            </c:strRef>
          </c:tx>
          <c:spPr>
            <a:solidFill>
              <a:schemeClr val="accent2"/>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Adult children </c:v>
                </c:pt>
                <c:pt idx="6">
                  <c:v>Pet(s)</c:v>
                </c:pt>
                <c:pt idx="7">
                  <c:v>Other </c:v>
                </c:pt>
              </c:strCache>
            </c:strRef>
          </c:cat>
          <c:val>
            <c:numRef>
              <c:f>Sheet1!$C$2:$C$9</c:f>
              <c:numCache>
                <c:formatCode>0%</c:formatCode>
                <c:ptCount val="8"/>
                <c:pt idx="0">
                  <c:v>0.95</c:v>
                </c:pt>
                <c:pt idx="1">
                  <c:v>0.6</c:v>
                </c:pt>
                <c:pt idx="2">
                  <c:v>0.42</c:v>
                </c:pt>
                <c:pt idx="3">
                  <c:v>0.14000000000000001</c:v>
                </c:pt>
                <c:pt idx="4">
                  <c:v>0.08</c:v>
                </c:pt>
                <c:pt idx="5">
                  <c:v>0.04</c:v>
                </c:pt>
                <c:pt idx="6">
                  <c:v>0.03</c:v>
                </c:pt>
                <c:pt idx="7">
                  <c:v>0</c:v>
                </c:pt>
              </c:numCache>
            </c:numRef>
          </c:val>
          <c:extLst>
            <c:ext xmlns:c16="http://schemas.microsoft.com/office/drawing/2014/chart" uri="{C3380CC4-5D6E-409C-BE32-E72D297353CC}">
              <c16:uniqueId val="{00000001-95A5-4C5B-B444-0FD4552F6A5B}"/>
            </c:ext>
          </c:extLst>
        </c:ser>
        <c:ser>
          <c:idx val="2"/>
          <c:order val="2"/>
          <c:tx>
            <c:strRef>
              <c:f>Sheet1!$D$1</c:f>
              <c:strCache>
                <c:ptCount val="1"/>
                <c:pt idx="0">
                  <c:v>UK Female 35-54 </c:v>
                </c:pt>
              </c:strCache>
            </c:strRef>
          </c:tx>
          <c:spPr>
            <a:solidFill>
              <a:schemeClr val="accent3"/>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Adult children </c:v>
                </c:pt>
                <c:pt idx="6">
                  <c:v>Pet(s)</c:v>
                </c:pt>
                <c:pt idx="7">
                  <c:v>Other </c:v>
                </c:pt>
              </c:strCache>
            </c:strRef>
          </c:cat>
          <c:val>
            <c:numRef>
              <c:f>Sheet1!$D$2:$D$9</c:f>
              <c:numCache>
                <c:formatCode>0%</c:formatCode>
                <c:ptCount val="8"/>
                <c:pt idx="0">
                  <c:v>0.94</c:v>
                </c:pt>
                <c:pt idx="1">
                  <c:v>0.59</c:v>
                </c:pt>
                <c:pt idx="2">
                  <c:v>0.26</c:v>
                </c:pt>
                <c:pt idx="3">
                  <c:v>0.18</c:v>
                </c:pt>
                <c:pt idx="4">
                  <c:v>0.01</c:v>
                </c:pt>
                <c:pt idx="5">
                  <c:v>0.1</c:v>
                </c:pt>
                <c:pt idx="6">
                  <c:v>0.02</c:v>
                </c:pt>
                <c:pt idx="7">
                  <c:v>0</c:v>
                </c:pt>
              </c:numCache>
            </c:numRef>
          </c:val>
          <c:extLst>
            <c:ext xmlns:c16="http://schemas.microsoft.com/office/drawing/2014/chart" uri="{C3380CC4-5D6E-409C-BE32-E72D297353CC}">
              <c16:uniqueId val="{00000002-95A5-4C5B-B444-0FD4552F6A5B}"/>
            </c:ext>
          </c:extLst>
        </c:ser>
        <c:ser>
          <c:idx val="3"/>
          <c:order val="3"/>
          <c:tx>
            <c:strRef>
              <c:f>Sheet1!$E$1</c:f>
              <c:strCache>
                <c:ptCount val="1"/>
                <c:pt idx="0">
                  <c:v>UK Male 35-54 </c:v>
                </c:pt>
              </c:strCache>
            </c:strRef>
          </c:tx>
          <c:spPr>
            <a:solidFill>
              <a:schemeClr val="accent4"/>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Adult children </c:v>
                </c:pt>
                <c:pt idx="6">
                  <c:v>Pet(s)</c:v>
                </c:pt>
                <c:pt idx="7">
                  <c:v>Other </c:v>
                </c:pt>
              </c:strCache>
            </c:strRef>
          </c:cat>
          <c:val>
            <c:numRef>
              <c:f>Sheet1!$E$2:$E$9</c:f>
              <c:numCache>
                <c:formatCode>0%</c:formatCode>
                <c:ptCount val="8"/>
                <c:pt idx="0">
                  <c:v>0.89</c:v>
                </c:pt>
                <c:pt idx="1">
                  <c:v>0.57999999999999996</c:v>
                </c:pt>
                <c:pt idx="2">
                  <c:v>0.25</c:v>
                </c:pt>
                <c:pt idx="3">
                  <c:v>0.23</c:v>
                </c:pt>
                <c:pt idx="4">
                  <c:v>0.03</c:v>
                </c:pt>
                <c:pt idx="5">
                  <c:v>0.02</c:v>
                </c:pt>
                <c:pt idx="6">
                  <c:v>0.06</c:v>
                </c:pt>
                <c:pt idx="7">
                  <c:v>0</c:v>
                </c:pt>
              </c:numCache>
            </c:numRef>
          </c:val>
          <c:extLst>
            <c:ext xmlns:c16="http://schemas.microsoft.com/office/drawing/2014/chart" uri="{C3380CC4-5D6E-409C-BE32-E72D297353CC}">
              <c16:uniqueId val="{00000003-95A5-4C5B-B444-0FD4552F6A5B}"/>
            </c:ext>
          </c:extLst>
        </c:ser>
        <c:ser>
          <c:idx val="4"/>
          <c:order val="4"/>
          <c:tx>
            <c:strRef>
              <c:f>Sheet1!$F$1</c:f>
              <c:strCache>
                <c:ptCount val="1"/>
                <c:pt idx="0">
                  <c:v>UK Female 55+ </c:v>
                </c:pt>
              </c:strCache>
            </c:strRef>
          </c:tx>
          <c:spPr>
            <a:solidFill>
              <a:schemeClr val="accent5"/>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Adult children </c:v>
                </c:pt>
                <c:pt idx="6">
                  <c:v>Pet(s)</c:v>
                </c:pt>
                <c:pt idx="7">
                  <c:v>Other </c:v>
                </c:pt>
              </c:strCache>
            </c:strRef>
          </c:cat>
          <c:val>
            <c:numRef>
              <c:f>Sheet1!$F$2:$F$9</c:f>
              <c:numCache>
                <c:formatCode>0%</c:formatCode>
                <c:ptCount val="8"/>
                <c:pt idx="0">
                  <c:v>0.93</c:v>
                </c:pt>
                <c:pt idx="1">
                  <c:v>0.51</c:v>
                </c:pt>
                <c:pt idx="2">
                  <c:v>0.05</c:v>
                </c:pt>
                <c:pt idx="3">
                  <c:v>0.11</c:v>
                </c:pt>
                <c:pt idx="4">
                  <c:v>0.02</c:v>
                </c:pt>
                <c:pt idx="5">
                  <c:v>0.19</c:v>
                </c:pt>
                <c:pt idx="6">
                  <c:v>0.02</c:v>
                </c:pt>
                <c:pt idx="7">
                  <c:v>0</c:v>
                </c:pt>
              </c:numCache>
            </c:numRef>
          </c:val>
          <c:extLst>
            <c:ext xmlns:c16="http://schemas.microsoft.com/office/drawing/2014/chart" uri="{C3380CC4-5D6E-409C-BE32-E72D297353CC}">
              <c16:uniqueId val="{00000004-95A5-4C5B-B444-0FD4552F6A5B}"/>
            </c:ext>
          </c:extLst>
        </c:ser>
        <c:ser>
          <c:idx val="5"/>
          <c:order val="5"/>
          <c:tx>
            <c:strRef>
              <c:f>Sheet1!$G$1</c:f>
              <c:strCache>
                <c:ptCount val="1"/>
                <c:pt idx="0">
                  <c:v>UK Male 55+ </c:v>
                </c:pt>
              </c:strCache>
            </c:strRef>
          </c:tx>
          <c:spPr>
            <a:solidFill>
              <a:schemeClr val="accent6"/>
            </a:solidFill>
            <a:ln>
              <a:noFill/>
            </a:ln>
            <a:effectLst/>
          </c:spPr>
          <c:invertIfNegative val="0"/>
          <c:cat>
            <c:strRef>
              <c:f>Sheet1!$A$2:$A$9</c:f>
              <c:strCache>
                <c:ptCount val="8"/>
                <c:pt idx="0">
                  <c:v>Myself</c:v>
                </c:pt>
                <c:pt idx="1">
                  <c:v>Significant Other</c:v>
                </c:pt>
                <c:pt idx="2">
                  <c:v>Children under 12</c:v>
                </c:pt>
                <c:pt idx="3">
                  <c:v>Children between 12 &amp; 18</c:v>
                </c:pt>
                <c:pt idx="4">
                  <c:v>Adult parents</c:v>
                </c:pt>
                <c:pt idx="5">
                  <c:v>Adult children </c:v>
                </c:pt>
                <c:pt idx="6">
                  <c:v>Pet(s)</c:v>
                </c:pt>
                <c:pt idx="7">
                  <c:v>Other </c:v>
                </c:pt>
              </c:strCache>
            </c:strRef>
          </c:cat>
          <c:val>
            <c:numRef>
              <c:f>Sheet1!$G$2:$G$9</c:f>
              <c:numCache>
                <c:formatCode>0%</c:formatCode>
                <c:ptCount val="8"/>
                <c:pt idx="0">
                  <c:v>0.9</c:v>
                </c:pt>
                <c:pt idx="1">
                  <c:v>0.63</c:v>
                </c:pt>
                <c:pt idx="2">
                  <c:v>0.02</c:v>
                </c:pt>
                <c:pt idx="3">
                  <c:v>0.06</c:v>
                </c:pt>
                <c:pt idx="4">
                  <c:v>0.01</c:v>
                </c:pt>
                <c:pt idx="5">
                  <c:v>0.1</c:v>
                </c:pt>
                <c:pt idx="6">
                  <c:v>0.05</c:v>
                </c:pt>
                <c:pt idx="7">
                  <c:v>0</c:v>
                </c:pt>
              </c:numCache>
            </c:numRef>
          </c:val>
          <c:extLst>
            <c:ext xmlns:c16="http://schemas.microsoft.com/office/drawing/2014/chart" uri="{C3380CC4-5D6E-409C-BE32-E72D297353CC}">
              <c16:uniqueId val="{00000005-95A5-4C5B-B444-0FD4552F6A5B}"/>
            </c:ext>
          </c:extLst>
        </c:ser>
        <c:dLbls>
          <c:showLegendKey val="0"/>
          <c:showVal val="0"/>
          <c:showCatName val="0"/>
          <c:showSerName val="0"/>
          <c:showPercent val="0"/>
          <c:showBubbleSize val="0"/>
        </c:dLbls>
        <c:gapWidth val="219"/>
        <c:overlap val="-27"/>
        <c:axId val="489240400"/>
        <c:axId val="489241840"/>
      </c:barChart>
      <c:catAx>
        <c:axId val="48924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9241840"/>
        <c:crosses val="autoZero"/>
        <c:auto val="1"/>
        <c:lblAlgn val="ctr"/>
        <c:lblOffset val="100"/>
        <c:noMultiLvlLbl val="0"/>
      </c:catAx>
      <c:valAx>
        <c:axId val="4892418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9240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Sheet1!$A$2:$A$13</c:f>
              <c:strCache>
                <c:ptCount val="12"/>
                <c:pt idx="0">
                  <c:v>Honey</c:v>
                </c:pt>
                <c:pt idx="1">
                  <c:v>Raw sugar</c:v>
                </c:pt>
                <c:pt idx="2">
                  <c:v>Stevia</c:v>
                </c:pt>
                <c:pt idx="3">
                  <c:v>Coconut sugar</c:v>
                </c:pt>
                <c:pt idx="4">
                  <c:v>Monk fruit</c:v>
                </c:pt>
                <c:pt idx="5">
                  <c:v>Agave syrup</c:v>
                </c:pt>
                <c:pt idx="6">
                  <c:v>Yacon syrup</c:v>
                </c:pt>
                <c:pt idx="7">
                  <c:v>Xylitol</c:v>
                </c:pt>
                <c:pt idx="8">
                  <c:v>Erythritol</c:v>
                </c:pt>
                <c:pt idx="9">
                  <c:v>Allulose</c:v>
                </c:pt>
                <c:pt idx="10">
                  <c:v>Other </c:v>
                </c:pt>
                <c:pt idx="11">
                  <c:v>I avoid sweeteners</c:v>
                </c:pt>
              </c:strCache>
            </c:strRef>
          </c:cat>
          <c:val>
            <c:numRef>
              <c:f>Sheet1!$B$2:$B$13</c:f>
              <c:numCache>
                <c:formatCode>0%</c:formatCode>
                <c:ptCount val="12"/>
                <c:pt idx="0">
                  <c:v>0.49155146</c:v>
                </c:pt>
                <c:pt idx="1">
                  <c:v>0.27496159999999997</c:v>
                </c:pt>
                <c:pt idx="2">
                  <c:v>0.18433179999999999</c:v>
                </c:pt>
                <c:pt idx="3">
                  <c:v>0.17050691000000001</c:v>
                </c:pt>
                <c:pt idx="4">
                  <c:v>0.12135177</c:v>
                </c:pt>
                <c:pt idx="5">
                  <c:v>0.11520737</c:v>
                </c:pt>
                <c:pt idx="6">
                  <c:v>4.1474650000000002E-2</c:v>
                </c:pt>
                <c:pt idx="7">
                  <c:v>3.5330260000000002E-2</c:v>
                </c:pt>
                <c:pt idx="8">
                  <c:v>3.5330260000000002E-2</c:v>
                </c:pt>
                <c:pt idx="9">
                  <c:v>2.9185869999999999E-2</c:v>
                </c:pt>
                <c:pt idx="10">
                  <c:v>1.2288790000000001E-2</c:v>
                </c:pt>
                <c:pt idx="11">
                  <c:v>0.11213518</c:v>
                </c:pt>
              </c:numCache>
            </c:numRef>
          </c:val>
          <c:extLst>
            <c:ext xmlns:c16="http://schemas.microsoft.com/office/drawing/2014/chart" uri="{C3380CC4-5D6E-409C-BE32-E72D297353CC}">
              <c16:uniqueId val="{00000000-D3D6-4508-9A10-F908F3D13C48}"/>
            </c:ext>
          </c:extLst>
        </c:ser>
        <c:ser>
          <c:idx val="1"/>
          <c:order val="1"/>
          <c:tx>
            <c:strRef>
              <c:f>Sheet1!$C$1</c:f>
              <c:strCache>
                <c:ptCount val="1"/>
                <c:pt idx="0">
                  <c:v>UK</c:v>
                </c:pt>
              </c:strCache>
            </c:strRef>
          </c:tx>
          <c:spPr>
            <a:solidFill>
              <a:schemeClr val="accent2"/>
            </a:solidFill>
            <a:ln>
              <a:noFill/>
            </a:ln>
            <a:effectLst/>
          </c:spPr>
          <c:invertIfNegative val="0"/>
          <c:cat>
            <c:strRef>
              <c:f>Sheet1!$A$2:$A$13</c:f>
              <c:strCache>
                <c:ptCount val="12"/>
                <c:pt idx="0">
                  <c:v>Honey</c:v>
                </c:pt>
                <c:pt idx="1">
                  <c:v>Raw sugar</c:v>
                </c:pt>
                <c:pt idx="2">
                  <c:v>Stevia</c:v>
                </c:pt>
                <c:pt idx="3">
                  <c:v>Coconut sugar</c:v>
                </c:pt>
                <c:pt idx="4">
                  <c:v>Monk fruit</c:v>
                </c:pt>
                <c:pt idx="5">
                  <c:v>Agave syrup</c:v>
                </c:pt>
                <c:pt idx="6">
                  <c:v>Yacon syrup</c:v>
                </c:pt>
                <c:pt idx="7">
                  <c:v>Xylitol</c:v>
                </c:pt>
                <c:pt idx="8">
                  <c:v>Erythritol</c:v>
                </c:pt>
                <c:pt idx="9">
                  <c:v>Allulose</c:v>
                </c:pt>
                <c:pt idx="10">
                  <c:v>Other </c:v>
                </c:pt>
                <c:pt idx="11">
                  <c:v>I avoid sweeteners</c:v>
                </c:pt>
              </c:strCache>
            </c:strRef>
          </c:cat>
          <c:val>
            <c:numRef>
              <c:f>Sheet1!$C$2:$C$13</c:f>
              <c:numCache>
                <c:formatCode>0%</c:formatCode>
                <c:ptCount val="12"/>
                <c:pt idx="0">
                  <c:v>0.47540983999999997</c:v>
                </c:pt>
                <c:pt idx="1">
                  <c:v>0.15409835999999999</c:v>
                </c:pt>
                <c:pt idx="2">
                  <c:v>0.14754097999999999</c:v>
                </c:pt>
                <c:pt idx="3">
                  <c:v>0.13770492000000001</c:v>
                </c:pt>
                <c:pt idx="4">
                  <c:v>5.4098360000000012E-2</c:v>
                </c:pt>
                <c:pt idx="5">
                  <c:v>9.3442620000000004E-2</c:v>
                </c:pt>
                <c:pt idx="6">
                  <c:v>2.9508199999999998E-2</c:v>
                </c:pt>
                <c:pt idx="7">
                  <c:v>3.6065569999999998E-2</c:v>
                </c:pt>
                <c:pt idx="8">
                  <c:v>3.9344259999999999E-2</c:v>
                </c:pt>
                <c:pt idx="9">
                  <c:v>2.1311480000000001E-2</c:v>
                </c:pt>
                <c:pt idx="10">
                  <c:v>8.1967199999999994E-3</c:v>
                </c:pt>
                <c:pt idx="11">
                  <c:v>0.24754097999999999</c:v>
                </c:pt>
              </c:numCache>
            </c:numRef>
          </c:val>
          <c:extLst>
            <c:ext xmlns:c16="http://schemas.microsoft.com/office/drawing/2014/chart" uri="{C3380CC4-5D6E-409C-BE32-E72D297353CC}">
              <c16:uniqueId val="{00000001-D3D6-4508-9A10-F908F3D13C48}"/>
            </c:ext>
          </c:extLst>
        </c:ser>
        <c:dLbls>
          <c:showLegendKey val="0"/>
          <c:showVal val="0"/>
          <c:showCatName val="0"/>
          <c:showSerName val="0"/>
          <c:showPercent val="0"/>
          <c:showBubbleSize val="0"/>
        </c:dLbls>
        <c:gapWidth val="219"/>
        <c:overlap val="-27"/>
        <c:axId val="658084576"/>
        <c:axId val="6580863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Sheet1!$A$2:$A$13</c:f>
              <c:strCache>
                <c:ptCount val="12"/>
                <c:pt idx="0">
                  <c:v>Honey</c:v>
                </c:pt>
                <c:pt idx="1">
                  <c:v>Raw sugar</c:v>
                </c:pt>
                <c:pt idx="2">
                  <c:v>Stevia</c:v>
                </c:pt>
                <c:pt idx="3">
                  <c:v>Coconut sugar</c:v>
                </c:pt>
                <c:pt idx="4">
                  <c:v>Monk fruit</c:v>
                </c:pt>
                <c:pt idx="5">
                  <c:v>Agave syrup</c:v>
                </c:pt>
                <c:pt idx="6">
                  <c:v>Yacon syrup</c:v>
                </c:pt>
                <c:pt idx="7">
                  <c:v>Xylitol</c:v>
                </c:pt>
                <c:pt idx="8">
                  <c:v>Erythritol</c:v>
                </c:pt>
                <c:pt idx="9">
                  <c:v>Allulose</c:v>
                </c:pt>
                <c:pt idx="10">
                  <c:v>Other </c:v>
                </c:pt>
                <c:pt idx="11">
                  <c:v>I avoid sweeteners</c:v>
                </c:pt>
              </c:strCache>
            </c:strRef>
          </c:cat>
          <c:val>
            <c:numRef>
              <c:f>Sheet1!$D$2:$D$13</c:f>
              <c:numCache>
                <c:formatCode>0%</c:formatCode>
                <c:ptCount val="12"/>
                <c:pt idx="0">
                  <c:v>0.43099153000000001</c:v>
                </c:pt>
                <c:pt idx="1">
                  <c:v>0.21175884</c:v>
                </c:pt>
                <c:pt idx="2">
                  <c:v>0.16392625999999999</c:v>
                </c:pt>
                <c:pt idx="3">
                  <c:v>0.11410065</c:v>
                </c:pt>
                <c:pt idx="4">
                  <c:v>6.9257600000000002E-2</c:v>
                </c:pt>
                <c:pt idx="5">
                  <c:v>8.7194819999999992E-2</c:v>
                </c:pt>
                <c:pt idx="6">
                  <c:v>2.590932E-2</c:v>
                </c:pt>
                <c:pt idx="7">
                  <c:v>2.889885E-2</c:v>
                </c:pt>
                <c:pt idx="8">
                  <c:v>2.6905829999999999E-2</c:v>
                </c:pt>
                <c:pt idx="9">
                  <c:v>1.793722E-2</c:v>
                </c:pt>
                <c:pt idx="10">
                  <c:v>2.0428499999999999E-2</c:v>
                </c:pt>
                <c:pt idx="11">
                  <c:v>0.24015944</c:v>
                </c:pt>
              </c:numCache>
            </c:numRef>
          </c:val>
          <c:smooth val="0"/>
          <c:extLst>
            <c:ext xmlns:c16="http://schemas.microsoft.com/office/drawing/2014/chart" uri="{C3380CC4-5D6E-409C-BE32-E72D297353CC}">
              <c16:uniqueId val="{00000002-D3D6-4508-9A10-F908F3D13C48}"/>
            </c:ext>
          </c:extLst>
        </c:ser>
        <c:dLbls>
          <c:showLegendKey val="0"/>
          <c:showVal val="0"/>
          <c:showCatName val="0"/>
          <c:showSerName val="0"/>
          <c:showPercent val="0"/>
          <c:showBubbleSize val="0"/>
        </c:dLbls>
        <c:marker val="1"/>
        <c:smooth val="0"/>
        <c:axId val="658084576"/>
        <c:axId val="658086376"/>
      </c:lineChart>
      <c:catAx>
        <c:axId val="658084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58086376"/>
        <c:crosses val="autoZero"/>
        <c:auto val="1"/>
        <c:lblAlgn val="ctr"/>
        <c:lblOffset val="100"/>
        <c:noMultiLvlLbl val="0"/>
      </c:catAx>
      <c:valAx>
        <c:axId val="658086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58084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Sheet1!$B$2:$B$5</c:f>
              <c:numCache>
                <c:formatCode>0%</c:formatCode>
                <c:ptCount val="4"/>
                <c:pt idx="0">
                  <c:v>0.79</c:v>
                </c:pt>
                <c:pt idx="1">
                  <c:v>0.19</c:v>
                </c:pt>
                <c:pt idx="2">
                  <c:v>0.02</c:v>
                </c:pt>
                <c:pt idx="3">
                  <c:v>0</c:v>
                </c:pt>
              </c:numCache>
            </c:numRef>
          </c:val>
          <c:extLst>
            <c:ext xmlns:c16="http://schemas.microsoft.com/office/drawing/2014/chart" uri="{C3380CC4-5D6E-409C-BE32-E72D297353CC}">
              <c16:uniqueId val="{00000000-6113-4DE4-9FB1-7063C8AC82E5}"/>
            </c:ext>
          </c:extLst>
        </c:ser>
        <c:ser>
          <c:idx val="1"/>
          <c:order val="1"/>
          <c:tx>
            <c:strRef>
              <c:f>Sheet1!$C$1</c:f>
              <c:strCache>
                <c:ptCount val="1"/>
                <c:pt idx="0">
                  <c:v>UK</c:v>
                </c:pt>
              </c:strCache>
            </c:strRef>
          </c:tx>
          <c:spPr>
            <a:solidFill>
              <a:schemeClr val="accent2"/>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Sheet1!$C$2:$C$5</c:f>
              <c:numCache>
                <c:formatCode>0%</c:formatCode>
                <c:ptCount val="4"/>
                <c:pt idx="0">
                  <c:v>0.75</c:v>
                </c:pt>
                <c:pt idx="1">
                  <c:v>0.23</c:v>
                </c:pt>
                <c:pt idx="2">
                  <c:v>0.02</c:v>
                </c:pt>
                <c:pt idx="3">
                  <c:v>0</c:v>
                </c:pt>
              </c:numCache>
            </c:numRef>
          </c:val>
          <c:extLst>
            <c:ext xmlns:c16="http://schemas.microsoft.com/office/drawing/2014/chart" uri="{C3380CC4-5D6E-409C-BE32-E72D297353CC}">
              <c16:uniqueId val="{00000001-6113-4DE4-9FB1-7063C8AC82E5}"/>
            </c:ext>
          </c:extLst>
        </c:ser>
        <c:dLbls>
          <c:showLegendKey val="0"/>
          <c:showVal val="0"/>
          <c:showCatName val="0"/>
          <c:showSerName val="0"/>
          <c:showPercent val="0"/>
          <c:showBubbleSize val="0"/>
        </c:dLbls>
        <c:gapWidth val="219"/>
        <c:overlap val="-27"/>
        <c:axId val="636729592"/>
        <c:axId val="636730672"/>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Sheet1!$D$2:$D$5</c:f>
              <c:numCache>
                <c:formatCode>0%</c:formatCode>
                <c:ptCount val="4"/>
                <c:pt idx="0">
                  <c:v>0.73293473000000009</c:v>
                </c:pt>
                <c:pt idx="1">
                  <c:v>0.24215247000000001</c:v>
                </c:pt>
                <c:pt idx="2">
                  <c:v>2.4912810000000001E-2</c:v>
                </c:pt>
                <c:pt idx="3">
                  <c:v>0</c:v>
                </c:pt>
              </c:numCache>
            </c:numRef>
          </c:val>
          <c:smooth val="0"/>
          <c:extLst>
            <c:ext xmlns:c16="http://schemas.microsoft.com/office/drawing/2014/chart" uri="{C3380CC4-5D6E-409C-BE32-E72D297353CC}">
              <c16:uniqueId val="{00000002-6113-4DE4-9FB1-7063C8AC82E5}"/>
            </c:ext>
          </c:extLst>
        </c:ser>
        <c:dLbls>
          <c:showLegendKey val="0"/>
          <c:showVal val="0"/>
          <c:showCatName val="0"/>
          <c:showSerName val="0"/>
          <c:showPercent val="0"/>
          <c:showBubbleSize val="0"/>
        </c:dLbls>
        <c:marker val="1"/>
        <c:smooth val="0"/>
        <c:axId val="636729592"/>
        <c:axId val="636730672"/>
      </c:lineChart>
      <c:catAx>
        <c:axId val="636729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6730672"/>
        <c:crosses val="autoZero"/>
        <c:auto val="1"/>
        <c:lblAlgn val="ctr"/>
        <c:lblOffset val="100"/>
        <c:noMultiLvlLbl val="0"/>
      </c:catAx>
      <c:valAx>
        <c:axId val="63673067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6729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 </c:v>
                </c:pt>
              </c:strCache>
            </c:strRef>
          </c:tx>
          <c:spPr>
            <a:solidFill>
              <a:schemeClr val="accent1"/>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Sheet1!$B$2:$B$5</c:f>
              <c:numCache>
                <c:formatCode>0%</c:formatCode>
                <c:ptCount val="4"/>
                <c:pt idx="0">
                  <c:v>0.69</c:v>
                </c:pt>
                <c:pt idx="1">
                  <c:v>0.27</c:v>
                </c:pt>
                <c:pt idx="2">
                  <c:v>0.04</c:v>
                </c:pt>
                <c:pt idx="3">
                  <c:v>0</c:v>
                </c:pt>
              </c:numCache>
            </c:numRef>
          </c:val>
          <c:extLst>
            <c:ext xmlns:c16="http://schemas.microsoft.com/office/drawing/2014/chart" uri="{C3380CC4-5D6E-409C-BE32-E72D297353CC}">
              <c16:uniqueId val="{00000000-140F-4230-833D-A96663266873}"/>
            </c:ext>
          </c:extLst>
        </c:ser>
        <c:ser>
          <c:idx val="1"/>
          <c:order val="1"/>
          <c:tx>
            <c:strRef>
              <c:f>Sheet1!$C$1</c:f>
              <c:strCache>
                <c:ptCount val="1"/>
                <c:pt idx="0">
                  <c:v>Male 18-34 </c:v>
                </c:pt>
              </c:strCache>
            </c:strRef>
          </c:tx>
          <c:spPr>
            <a:solidFill>
              <a:schemeClr val="accent2"/>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Sheet1!$C$2:$C$5</c:f>
              <c:numCache>
                <c:formatCode>0%</c:formatCode>
                <c:ptCount val="4"/>
                <c:pt idx="0">
                  <c:v>0.81</c:v>
                </c:pt>
                <c:pt idx="1">
                  <c:v>0.17</c:v>
                </c:pt>
                <c:pt idx="2">
                  <c:v>0.03</c:v>
                </c:pt>
                <c:pt idx="3">
                  <c:v>0</c:v>
                </c:pt>
              </c:numCache>
            </c:numRef>
          </c:val>
          <c:extLst>
            <c:ext xmlns:c16="http://schemas.microsoft.com/office/drawing/2014/chart" uri="{C3380CC4-5D6E-409C-BE32-E72D297353CC}">
              <c16:uniqueId val="{00000001-140F-4230-833D-A96663266873}"/>
            </c:ext>
          </c:extLst>
        </c:ser>
        <c:ser>
          <c:idx val="2"/>
          <c:order val="2"/>
          <c:tx>
            <c:strRef>
              <c:f>Sheet1!$D$1</c:f>
              <c:strCache>
                <c:ptCount val="1"/>
                <c:pt idx="0">
                  <c:v>Female 35-54 </c:v>
                </c:pt>
              </c:strCache>
            </c:strRef>
          </c:tx>
          <c:spPr>
            <a:solidFill>
              <a:schemeClr val="accent3"/>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Sheet1!$D$2:$D$5</c:f>
              <c:numCache>
                <c:formatCode>0%</c:formatCode>
                <c:ptCount val="4"/>
                <c:pt idx="0">
                  <c:v>0.82</c:v>
                </c:pt>
                <c:pt idx="1">
                  <c:v>0.17</c:v>
                </c:pt>
                <c:pt idx="2">
                  <c:v>0.01</c:v>
                </c:pt>
                <c:pt idx="3">
                  <c:v>0</c:v>
                </c:pt>
              </c:numCache>
            </c:numRef>
          </c:val>
          <c:extLst>
            <c:ext xmlns:c16="http://schemas.microsoft.com/office/drawing/2014/chart" uri="{C3380CC4-5D6E-409C-BE32-E72D297353CC}">
              <c16:uniqueId val="{00000002-140F-4230-833D-A96663266873}"/>
            </c:ext>
          </c:extLst>
        </c:ser>
        <c:ser>
          <c:idx val="3"/>
          <c:order val="3"/>
          <c:tx>
            <c:strRef>
              <c:f>Sheet1!$E$1</c:f>
              <c:strCache>
                <c:ptCount val="1"/>
                <c:pt idx="0">
                  <c:v>Male 35-54 </c:v>
                </c:pt>
              </c:strCache>
            </c:strRef>
          </c:tx>
          <c:spPr>
            <a:solidFill>
              <a:schemeClr val="accent4"/>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Sheet1!$E$2:$E$5</c:f>
              <c:numCache>
                <c:formatCode>0%</c:formatCode>
                <c:ptCount val="4"/>
                <c:pt idx="0">
                  <c:v>0.83</c:v>
                </c:pt>
                <c:pt idx="1">
                  <c:v>0.15</c:v>
                </c:pt>
                <c:pt idx="2">
                  <c:v>0.02</c:v>
                </c:pt>
                <c:pt idx="3">
                  <c:v>0</c:v>
                </c:pt>
              </c:numCache>
            </c:numRef>
          </c:val>
          <c:extLst>
            <c:ext xmlns:c16="http://schemas.microsoft.com/office/drawing/2014/chart" uri="{C3380CC4-5D6E-409C-BE32-E72D297353CC}">
              <c16:uniqueId val="{00000003-140F-4230-833D-A96663266873}"/>
            </c:ext>
          </c:extLst>
        </c:ser>
        <c:ser>
          <c:idx val="4"/>
          <c:order val="4"/>
          <c:tx>
            <c:strRef>
              <c:f>Sheet1!$F$1</c:f>
              <c:strCache>
                <c:ptCount val="1"/>
                <c:pt idx="0">
                  <c:v>Female 55+ </c:v>
                </c:pt>
              </c:strCache>
            </c:strRef>
          </c:tx>
          <c:spPr>
            <a:solidFill>
              <a:schemeClr val="accent5"/>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Sheet1!$F$2:$F$5</c:f>
              <c:numCache>
                <c:formatCode>0%</c:formatCode>
                <c:ptCount val="4"/>
                <c:pt idx="0">
                  <c:v>0.81</c:v>
                </c:pt>
                <c:pt idx="1">
                  <c:v>0.18</c:v>
                </c:pt>
                <c:pt idx="2">
                  <c:v>0.01</c:v>
                </c:pt>
                <c:pt idx="3">
                  <c:v>0</c:v>
                </c:pt>
              </c:numCache>
            </c:numRef>
          </c:val>
          <c:extLst>
            <c:ext xmlns:c16="http://schemas.microsoft.com/office/drawing/2014/chart" uri="{C3380CC4-5D6E-409C-BE32-E72D297353CC}">
              <c16:uniqueId val="{00000004-140F-4230-833D-A96663266873}"/>
            </c:ext>
          </c:extLst>
        </c:ser>
        <c:ser>
          <c:idx val="5"/>
          <c:order val="5"/>
          <c:tx>
            <c:strRef>
              <c:f>Sheet1!$G$1</c:f>
              <c:strCache>
                <c:ptCount val="1"/>
                <c:pt idx="0">
                  <c:v>Male 55+ </c:v>
                </c:pt>
              </c:strCache>
            </c:strRef>
          </c:tx>
          <c:spPr>
            <a:solidFill>
              <a:schemeClr val="accent6"/>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Sheet1!$G$2:$G$5</c:f>
              <c:numCache>
                <c:formatCode>0%</c:formatCode>
                <c:ptCount val="4"/>
                <c:pt idx="0">
                  <c:v>0.57999999999999996</c:v>
                </c:pt>
                <c:pt idx="1">
                  <c:v>0.4</c:v>
                </c:pt>
                <c:pt idx="2">
                  <c:v>0.01</c:v>
                </c:pt>
                <c:pt idx="3">
                  <c:v>0</c:v>
                </c:pt>
              </c:numCache>
            </c:numRef>
          </c:val>
          <c:extLst>
            <c:ext xmlns:c16="http://schemas.microsoft.com/office/drawing/2014/chart" uri="{C3380CC4-5D6E-409C-BE32-E72D297353CC}">
              <c16:uniqueId val="{00000005-140F-4230-833D-A96663266873}"/>
            </c:ext>
          </c:extLst>
        </c:ser>
        <c:dLbls>
          <c:showLegendKey val="0"/>
          <c:showVal val="0"/>
          <c:showCatName val="0"/>
          <c:showSerName val="0"/>
          <c:showPercent val="0"/>
          <c:showBubbleSize val="0"/>
        </c:dLbls>
        <c:gapWidth val="219"/>
        <c:overlap val="-27"/>
        <c:axId val="637999664"/>
        <c:axId val="637994264"/>
      </c:barChart>
      <c:catAx>
        <c:axId val="63799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7994264"/>
        <c:crosses val="autoZero"/>
        <c:auto val="1"/>
        <c:lblAlgn val="ctr"/>
        <c:lblOffset val="100"/>
        <c:noMultiLvlLbl val="0"/>
      </c:catAx>
      <c:valAx>
        <c:axId val="63799426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7999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 </c:v>
                </c:pt>
              </c:strCache>
            </c:strRef>
          </c:tx>
          <c:spPr>
            <a:solidFill>
              <a:schemeClr val="accent1"/>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Sheet1!$B$2:$B$5</c:f>
              <c:numCache>
                <c:formatCode>0%</c:formatCode>
                <c:ptCount val="4"/>
                <c:pt idx="0">
                  <c:v>0.68</c:v>
                </c:pt>
                <c:pt idx="1">
                  <c:v>0.24</c:v>
                </c:pt>
                <c:pt idx="2">
                  <c:v>7.0000000000000007E-2</c:v>
                </c:pt>
                <c:pt idx="3">
                  <c:v>0</c:v>
                </c:pt>
              </c:numCache>
            </c:numRef>
          </c:val>
          <c:extLst>
            <c:ext xmlns:c16="http://schemas.microsoft.com/office/drawing/2014/chart" uri="{C3380CC4-5D6E-409C-BE32-E72D297353CC}">
              <c16:uniqueId val="{00000000-42CF-4BBD-993E-99195EB80E2F}"/>
            </c:ext>
          </c:extLst>
        </c:ser>
        <c:ser>
          <c:idx val="1"/>
          <c:order val="1"/>
          <c:tx>
            <c:strRef>
              <c:f>Sheet1!$C$1</c:f>
              <c:strCache>
                <c:ptCount val="1"/>
                <c:pt idx="0">
                  <c:v>US Male 18-34 </c:v>
                </c:pt>
              </c:strCache>
            </c:strRef>
          </c:tx>
          <c:spPr>
            <a:solidFill>
              <a:schemeClr val="accent2"/>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Sheet1!$C$2:$C$5</c:f>
              <c:numCache>
                <c:formatCode>0%</c:formatCode>
                <c:ptCount val="4"/>
                <c:pt idx="0">
                  <c:v>0.8</c:v>
                </c:pt>
                <c:pt idx="1">
                  <c:v>0.17</c:v>
                </c:pt>
                <c:pt idx="2">
                  <c:v>0.03</c:v>
                </c:pt>
                <c:pt idx="3">
                  <c:v>0</c:v>
                </c:pt>
              </c:numCache>
            </c:numRef>
          </c:val>
          <c:extLst>
            <c:ext xmlns:c16="http://schemas.microsoft.com/office/drawing/2014/chart" uri="{C3380CC4-5D6E-409C-BE32-E72D297353CC}">
              <c16:uniqueId val="{00000001-42CF-4BBD-993E-99195EB80E2F}"/>
            </c:ext>
          </c:extLst>
        </c:ser>
        <c:ser>
          <c:idx val="2"/>
          <c:order val="2"/>
          <c:tx>
            <c:strRef>
              <c:f>Sheet1!$D$1</c:f>
              <c:strCache>
                <c:ptCount val="1"/>
                <c:pt idx="0">
                  <c:v>US Female 35-54 </c:v>
                </c:pt>
              </c:strCache>
            </c:strRef>
          </c:tx>
          <c:spPr>
            <a:solidFill>
              <a:schemeClr val="accent3"/>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Sheet1!$D$2:$D$5</c:f>
              <c:numCache>
                <c:formatCode>0%</c:formatCode>
                <c:ptCount val="4"/>
                <c:pt idx="0">
                  <c:v>0.8</c:v>
                </c:pt>
                <c:pt idx="1">
                  <c:v>0.2</c:v>
                </c:pt>
                <c:pt idx="2">
                  <c:v>0</c:v>
                </c:pt>
                <c:pt idx="3">
                  <c:v>0</c:v>
                </c:pt>
              </c:numCache>
            </c:numRef>
          </c:val>
          <c:extLst>
            <c:ext xmlns:c16="http://schemas.microsoft.com/office/drawing/2014/chart" uri="{C3380CC4-5D6E-409C-BE32-E72D297353CC}">
              <c16:uniqueId val="{00000002-42CF-4BBD-993E-99195EB80E2F}"/>
            </c:ext>
          </c:extLst>
        </c:ser>
        <c:ser>
          <c:idx val="3"/>
          <c:order val="3"/>
          <c:tx>
            <c:strRef>
              <c:f>Sheet1!$E$1</c:f>
              <c:strCache>
                <c:ptCount val="1"/>
                <c:pt idx="0">
                  <c:v>US Male 35-54 </c:v>
                </c:pt>
              </c:strCache>
            </c:strRef>
          </c:tx>
          <c:spPr>
            <a:solidFill>
              <a:schemeClr val="accent4"/>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Sheet1!$E$2:$E$5</c:f>
              <c:numCache>
                <c:formatCode>0%</c:formatCode>
                <c:ptCount val="4"/>
                <c:pt idx="0">
                  <c:v>0.87</c:v>
                </c:pt>
                <c:pt idx="1">
                  <c:v>0.13</c:v>
                </c:pt>
                <c:pt idx="2">
                  <c:v>0.01</c:v>
                </c:pt>
                <c:pt idx="3">
                  <c:v>0</c:v>
                </c:pt>
              </c:numCache>
            </c:numRef>
          </c:val>
          <c:extLst>
            <c:ext xmlns:c16="http://schemas.microsoft.com/office/drawing/2014/chart" uri="{C3380CC4-5D6E-409C-BE32-E72D297353CC}">
              <c16:uniqueId val="{00000003-42CF-4BBD-993E-99195EB80E2F}"/>
            </c:ext>
          </c:extLst>
        </c:ser>
        <c:ser>
          <c:idx val="4"/>
          <c:order val="4"/>
          <c:tx>
            <c:strRef>
              <c:f>Sheet1!$F$1</c:f>
              <c:strCache>
                <c:ptCount val="1"/>
                <c:pt idx="0">
                  <c:v>US Female 55+ </c:v>
                </c:pt>
              </c:strCache>
            </c:strRef>
          </c:tx>
          <c:spPr>
            <a:solidFill>
              <a:schemeClr val="accent5"/>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Sheet1!$F$2:$F$5</c:f>
              <c:numCache>
                <c:formatCode>0%</c:formatCode>
                <c:ptCount val="4"/>
                <c:pt idx="0">
                  <c:v>0.82</c:v>
                </c:pt>
                <c:pt idx="1">
                  <c:v>0.16</c:v>
                </c:pt>
                <c:pt idx="2">
                  <c:v>0.02</c:v>
                </c:pt>
                <c:pt idx="3">
                  <c:v>0</c:v>
                </c:pt>
              </c:numCache>
            </c:numRef>
          </c:val>
          <c:extLst>
            <c:ext xmlns:c16="http://schemas.microsoft.com/office/drawing/2014/chart" uri="{C3380CC4-5D6E-409C-BE32-E72D297353CC}">
              <c16:uniqueId val="{00000004-42CF-4BBD-993E-99195EB80E2F}"/>
            </c:ext>
          </c:extLst>
        </c:ser>
        <c:ser>
          <c:idx val="5"/>
          <c:order val="5"/>
          <c:tx>
            <c:strRef>
              <c:f>Sheet1!$G$1</c:f>
              <c:strCache>
                <c:ptCount val="1"/>
                <c:pt idx="0">
                  <c:v>US Male 55+ </c:v>
                </c:pt>
              </c:strCache>
            </c:strRef>
          </c:tx>
          <c:spPr>
            <a:solidFill>
              <a:schemeClr val="accent6"/>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Sheet1!$G$2:$G$5</c:f>
              <c:numCache>
                <c:formatCode>0%</c:formatCode>
                <c:ptCount val="4"/>
                <c:pt idx="0">
                  <c:v>0.65</c:v>
                </c:pt>
                <c:pt idx="1">
                  <c:v>0.33</c:v>
                </c:pt>
                <c:pt idx="2">
                  <c:v>0.02</c:v>
                </c:pt>
                <c:pt idx="3">
                  <c:v>0</c:v>
                </c:pt>
              </c:numCache>
            </c:numRef>
          </c:val>
          <c:extLst>
            <c:ext xmlns:c16="http://schemas.microsoft.com/office/drawing/2014/chart" uri="{C3380CC4-5D6E-409C-BE32-E72D297353CC}">
              <c16:uniqueId val="{00000005-42CF-4BBD-993E-99195EB80E2F}"/>
            </c:ext>
          </c:extLst>
        </c:ser>
        <c:dLbls>
          <c:showLegendKey val="0"/>
          <c:showVal val="0"/>
          <c:showCatName val="0"/>
          <c:showSerName val="0"/>
          <c:showPercent val="0"/>
          <c:showBubbleSize val="0"/>
        </c:dLbls>
        <c:gapWidth val="219"/>
        <c:overlap val="-27"/>
        <c:axId val="550150928"/>
        <c:axId val="550151288"/>
      </c:barChart>
      <c:catAx>
        <c:axId val="55015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0151288"/>
        <c:crosses val="autoZero"/>
        <c:auto val="1"/>
        <c:lblAlgn val="ctr"/>
        <c:lblOffset val="100"/>
        <c:noMultiLvlLbl val="0"/>
      </c:catAx>
      <c:valAx>
        <c:axId val="55015128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50150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UK Female 18-34</c:v>
                </c:pt>
              </c:strCache>
            </c:strRef>
          </c:tx>
          <c:spPr>
            <a:solidFill>
              <a:schemeClr val="accent1"/>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Sheet1!$B$2:$B$5</c:f>
              <c:numCache>
                <c:formatCode>0%</c:formatCode>
                <c:ptCount val="4"/>
                <c:pt idx="0">
                  <c:v>0.7</c:v>
                </c:pt>
                <c:pt idx="1">
                  <c:v>0.28999999999999998</c:v>
                </c:pt>
                <c:pt idx="2">
                  <c:v>0.02</c:v>
                </c:pt>
                <c:pt idx="3">
                  <c:v>0</c:v>
                </c:pt>
              </c:numCache>
            </c:numRef>
          </c:val>
          <c:extLst>
            <c:ext xmlns:c16="http://schemas.microsoft.com/office/drawing/2014/chart" uri="{C3380CC4-5D6E-409C-BE32-E72D297353CC}">
              <c16:uniqueId val="{00000000-8625-404C-B9C3-0094FBB80A52}"/>
            </c:ext>
          </c:extLst>
        </c:ser>
        <c:ser>
          <c:idx val="1"/>
          <c:order val="1"/>
          <c:tx>
            <c:strRef>
              <c:f>Sheet1!$C$1</c:f>
              <c:strCache>
                <c:ptCount val="1"/>
                <c:pt idx="0">
                  <c:v>UK Male 18-34 </c:v>
                </c:pt>
              </c:strCache>
            </c:strRef>
          </c:tx>
          <c:spPr>
            <a:solidFill>
              <a:schemeClr val="accent2"/>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Sheet1!$C$2:$C$5</c:f>
              <c:numCache>
                <c:formatCode>0%</c:formatCode>
                <c:ptCount val="4"/>
                <c:pt idx="0">
                  <c:v>0.82</c:v>
                </c:pt>
                <c:pt idx="1">
                  <c:v>0.17</c:v>
                </c:pt>
                <c:pt idx="2">
                  <c:v>0.01</c:v>
                </c:pt>
                <c:pt idx="3">
                  <c:v>0</c:v>
                </c:pt>
              </c:numCache>
            </c:numRef>
          </c:val>
          <c:extLst>
            <c:ext xmlns:c16="http://schemas.microsoft.com/office/drawing/2014/chart" uri="{C3380CC4-5D6E-409C-BE32-E72D297353CC}">
              <c16:uniqueId val="{00000001-8625-404C-B9C3-0094FBB80A52}"/>
            </c:ext>
          </c:extLst>
        </c:ser>
        <c:ser>
          <c:idx val="2"/>
          <c:order val="2"/>
          <c:tx>
            <c:strRef>
              <c:f>Sheet1!$D$1</c:f>
              <c:strCache>
                <c:ptCount val="1"/>
                <c:pt idx="0">
                  <c:v>UK Female 35-54 </c:v>
                </c:pt>
              </c:strCache>
            </c:strRef>
          </c:tx>
          <c:spPr>
            <a:solidFill>
              <a:schemeClr val="accent3"/>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Sheet1!$D$2:$D$5</c:f>
              <c:numCache>
                <c:formatCode>0%</c:formatCode>
                <c:ptCount val="4"/>
                <c:pt idx="0">
                  <c:v>0.84</c:v>
                </c:pt>
                <c:pt idx="1">
                  <c:v>0.14000000000000001</c:v>
                </c:pt>
                <c:pt idx="2">
                  <c:v>0.01</c:v>
                </c:pt>
                <c:pt idx="3">
                  <c:v>0</c:v>
                </c:pt>
              </c:numCache>
            </c:numRef>
          </c:val>
          <c:extLst>
            <c:ext xmlns:c16="http://schemas.microsoft.com/office/drawing/2014/chart" uri="{C3380CC4-5D6E-409C-BE32-E72D297353CC}">
              <c16:uniqueId val="{00000002-8625-404C-B9C3-0094FBB80A52}"/>
            </c:ext>
          </c:extLst>
        </c:ser>
        <c:ser>
          <c:idx val="3"/>
          <c:order val="3"/>
          <c:tx>
            <c:strRef>
              <c:f>Sheet1!$E$1</c:f>
              <c:strCache>
                <c:ptCount val="1"/>
                <c:pt idx="0">
                  <c:v>UK Male 35-54 </c:v>
                </c:pt>
              </c:strCache>
            </c:strRef>
          </c:tx>
          <c:spPr>
            <a:solidFill>
              <a:schemeClr val="accent4"/>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Sheet1!$E$2:$E$5</c:f>
              <c:numCache>
                <c:formatCode>0%</c:formatCode>
                <c:ptCount val="4"/>
                <c:pt idx="0">
                  <c:v>0.79</c:v>
                </c:pt>
                <c:pt idx="1">
                  <c:v>0.18</c:v>
                </c:pt>
                <c:pt idx="2">
                  <c:v>0.03</c:v>
                </c:pt>
                <c:pt idx="3">
                  <c:v>0</c:v>
                </c:pt>
              </c:numCache>
            </c:numRef>
          </c:val>
          <c:extLst>
            <c:ext xmlns:c16="http://schemas.microsoft.com/office/drawing/2014/chart" uri="{C3380CC4-5D6E-409C-BE32-E72D297353CC}">
              <c16:uniqueId val="{00000003-8625-404C-B9C3-0094FBB80A52}"/>
            </c:ext>
          </c:extLst>
        </c:ser>
        <c:ser>
          <c:idx val="4"/>
          <c:order val="4"/>
          <c:tx>
            <c:strRef>
              <c:f>Sheet1!$F$1</c:f>
              <c:strCache>
                <c:ptCount val="1"/>
                <c:pt idx="0">
                  <c:v>UK Female 55+ </c:v>
                </c:pt>
              </c:strCache>
            </c:strRef>
          </c:tx>
          <c:spPr>
            <a:solidFill>
              <a:schemeClr val="accent5"/>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Sheet1!$F$2:$F$5</c:f>
              <c:numCache>
                <c:formatCode>0%</c:formatCode>
                <c:ptCount val="4"/>
                <c:pt idx="0">
                  <c:v>0.82</c:v>
                </c:pt>
                <c:pt idx="1">
                  <c:v>0.18</c:v>
                </c:pt>
                <c:pt idx="2">
                  <c:v>0</c:v>
                </c:pt>
                <c:pt idx="3">
                  <c:v>0</c:v>
                </c:pt>
              </c:numCache>
            </c:numRef>
          </c:val>
          <c:extLst>
            <c:ext xmlns:c16="http://schemas.microsoft.com/office/drawing/2014/chart" uri="{C3380CC4-5D6E-409C-BE32-E72D297353CC}">
              <c16:uniqueId val="{00000004-8625-404C-B9C3-0094FBB80A52}"/>
            </c:ext>
          </c:extLst>
        </c:ser>
        <c:ser>
          <c:idx val="5"/>
          <c:order val="5"/>
          <c:tx>
            <c:strRef>
              <c:f>Sheet1!$G$1</c:f>
              <c:strCache>
                <c:ptCount val="1"/>
                <c:pt idx="0">
                  <c:v>UK Male 55+ </c:v>
                </c:pt>
              </c:strCache>
            </c:strRef>
          </c:tx>
          <c:spPr>
            <a:solidFill>
              <a:schemeClr val="accent6"/>
            </a:solidFill>
            <a:ln>
              <a:noFill/>
            </a:ln>
            <a:effectLst/>
          </c:spPr>
          <c:invertIfNegative val="0"/>
          <c:cat>
            <c:strRef>
              <c:f>Sheet1!$A$2:$A$5</c:f>
              <c:strCache>
                <c:ptCount val="4"/>
                <c:pt idx="0">
                  <c:v>I am the primary shopper</c:v>
                </c:pt>
                <c:pt idx="1">
                  <c:v>Equal responsibility with others</c:v>
                </c:pt>
                <c:pt idx="2">
                  <c:v>I specify the brands and types of foods/beverages</c:v>
                </c:pt>
                <c:pt idx="3">
                  <c:v>No role</c:v>
                </c:pt>
              </c:strCache>
            </c:strRef>
          </c:cat>
          <c:val>
            <c:numRef>
              <c:f>Sheet1!$G$2:$G$5</c:f>
              <c:numCache>
                <c:formatCode>0%</c:formatCode>
                <c:ptCount val="4"/>
                <c:pt idx="0">
                  <c:v>0.54</c:v>
                </c:pt>
                <c:pt idx="1">
                  <c:v>0.45</c:v>
                </c:pt>
                <c:pt idx="2">
                  <c:v>0.01</c:v>
                </c:pt>
                <c:pt idx="3">
                  <c:v>0</c:v>
                </c:pt>
              </c:numCache>
            </c:numRef>
          </c:val>
          <c:extLst>
            <c:ext xmlns:c16="http://schemas.microsoft.com/office/drawing/2014/chart" uri="{C3380CC4-5D6E-409C-BE32-E72D297353CC}">
              <c16:uniqueId val="{00000005-8625-404C-B9C3-0094FBB80A52}"/>
            </c:ext>
          </c:extLst>
        </c:ser>
        <c:dLbls>
          <c:showLegendKey val="0"/>
          <c:showVal val="0"/>
          <c:showCatName val="0"/>
          <c:showSerName val="0"/>
          <c:showPercent val="0"/>
          <c:showBubbleSize val="0"/>
        </c:dLbls>
        <c:gapWidth val="219"/>
        <c:overlap val="-27"/>
        <c:axId val="723556176"/>
        <c:axId val="723545016"/>
      </c:barChart>
      <c:catAx>
        <c:axId val="723556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45016"/>
        <c:crosses val="autoZero"/>
        <c:auto val="1"/>
        <c:lblAlgn val="ctr"/>
        <c:lblOffset val="100"/>
        <c:noMultiLvlLbl val="0"/>
      </c:catAx>
      <c:valAx>
        <c:axId val="7235450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56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Less than $100 </c:v>
                </c:pt>
                <c:pt idx="1">
                  <c:v>$100 to $250</c:v>
                </c:pt>
                <c:pt idx="2">
                  <c:v>$251 to $500</c:v>
                </c:pt>
                <c:pt idx="3">
                  <c:v>$501 to $750</c:v>
                </c:pt>
                <c:pt idx="4">
                  <c:v>$751 to $1,000</c:v>
                </c:pt>
                <c:pt idx="5">
                  <c:v>More than $1,000</c:v>
                </c:pt>
              </c:strCache>
            </c:strRef>
          </c:cat>
          <c:val>
            <c:numRef>
              <c:f>Sheet1!$B$2:$B$7</c:f>
              <c:numCache>
                <c:formatCode>0%</c:formatCode>
                <c:ptCount val="6"/>
                <c:pt idx="0">
                  <c:v>2.457757E-2</c:v>
                </c:pt>
                <c:pt idx="1">
                  <c:v>0.15207372999999999</c:v>
                </c:pt>
                <c:pt idx="2">
                  <c:v>0.37173579000000001</c:v>
                </c:pt>
                <c:pt idx="3">
                  <c:v>0.23195083999999999</c:v>
                </c:pt>
                <c:pt idx="4">
                  <c:v>0.15360983</c:v>
                </c:pt>
                <c:pt idx="5">
                  <c:v>6.605222999999999E-2</c:v>
                </c:pt>
              </c:numCache>
            </c:numRef>
          </c:val>
          <c:extLst>
            <c:ext xmlns:c16="http://schemas.microsoft.com/office/drawing/2014/chart" uri="{C3380CC4-5D6E-409C-BE32-E72D297353CC}">
              <c16:uniqueId val="{00000000-CCD5-4C6C-A0C5-E3F9B204335E}"/>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Less than $100 </c:v>
                </c:pt>
                <c:pt idx="1">
                  <c:v>$100 to $250</c:v>
                </c:pt>
                <c:pt idx="2">
                  <c:v>$251 to $500</c:v>
                </c:pt>
                <c:pt idx="3">
                  <c:v>$501 to $750</c:v>
                </c:pt>
                <c:pt idx="4">
                  <c:v>$751 to $1,000</c:v>
                </c:pt>
                <c:pt idx="5">
                  <c:v>More than $1,000</c:v>
                </c:pt>
              </c:strCache>
            </c:strRef>
          </c:cat>
          <c:val>
            <c:numRef>
              <c:f>Sheet1!$C$2:$C$7</c:f>
              <c:numCache>
                <c:formatCode>0%</c:formatCode>
                <c:ptCount val="6"/>
                <c:pt idx="0">
                  <c:v>2.459016E-2</c:v>
                </c:pt>
                <c:pt idx="1">
                  <c:v>0.21311474999999999</c:v>
                </c:pt>
                <c:pt idx="2">
                  <c:v>0.42786885000000002</c:v>
                </c:pt>
                <c:pt idx="3">
                  <c:v>0.19016393000000001</c:v>
                </c:pt>
                <c:pt idx="4">
                  <c:v>7.7049179999999995E-2</c:v>
                </c:pt>
                <c:pt idx="5">
                  <c:v>6.7213110000000006E-2</c:v>
                </c:pt>
              </c:numCache>
            </c:numRef>
          </c:val>
          <c:extLst>
            <c:ext xmlns:c16="http://schemas.microsoft.com/office/drawing/2014/chart" uri="{C3380CC4-5D6E-409C-BE32-E72D297353CC}">
              <c16:uniqueId val="{00000001-CCD5-4C6C-A0C5-E3F9B204335E}"/>
            </c:ext>
          </c:extLst>
        </c:ser>
        <c:dLbls>
          <c:showLegendKey val="0"/>
          <c:showVal val="0"/>
          <c:showCatName val="0"/>
          <c:showSerName val="0"/>
          <c:showPercent val="0"/>
          <c:showBubbleSize val="0"/>
        </c:dLbls>
        <c:gapWidth val="219"/>
        <c:overlap val="-27"/>
        <c:axId val="723545736"/>
        <c:axId val="72356301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Sheet1!$A$2:$A$7</c:f>
              <c:strCache>
                <c:ptCount val="6"/>
                <c:pt idx="0">
                  <c:v>Less than $100 </c:v>
                </c:pt>
                <c:pt idx="1">
                  <c:v>$100 to $250</c:v>
                </c:pt>
                <c:pt idx="2">
                  <c:v>$251 to $500</c:v>
                </c:pt>
                <c:pt idx="3">
                  <c:v>$501 to $750</c:v>
                </c:pt>
                <c:pt idx="4">
                  <c:v>$751 to $1,000</c:v>
                </c:pt>
                <c:pt idx="5">
                  <c:v>More than $1,000</c:v>
                </c:pt>
              </c:strCache>
            </c:strRef>
          </c:cat>
          <c:val>
            <c:numRef>
              <c:f>Sheet1!$D$2:$D$7</c:f>
              <c:numCache>
                <c:formatCode>0%</c:formatCode>
                <c:ptCount val="6"/>
                <c:pt idx="0">
                  <c:v>3.3881420000000002E-2</c:v>
                </c:pt>
                <c:pt idx="1">
                  <c:v>0.20727454000000001</c:v>
                </c:pt>
                <c:pt idx="2">
                  <c:v>0.40956651999999999</c:v>
                </c:pt>
                <c:pt idx="3">
                  <c:v>0.19581465000000001</c:v>
                </c:pt>
                <c:pt idx="4">
                  <c:v>0.10164425000000001</c:v>
                </c:pt>
                <c:pt idx="5">
                  <c:v>5.1818629999999997E-2</c:v>
                </c:pt>
              </c:numCache>
            </c:numRef>
          </c:val>
          <c:smooth val="0"/>
          <c:extLst>
            <c:ext xmlns:c16="http://schemas.microsoft.com/office/drawing/2014/chart" uri="{C3380CC4-5D6E-409C-BE32-E72D297353CC}">
              <c16:uniqueId val="{00000002-CCD5-4C6C-A0C5-E3F9B204335E}"/>
            </c:ext>
          </c:extLst>
        </c:ser>
        <c:dLbls>
          <c:showLegendKey val="0"/>
          <c:showVal val="0"/>
          <c:showCatName val="0"/>
          <c:showSerName val="0"/>
          <c:showPercent val="0"/>
          <c:showBubbleSize val="0"/>
        </c:dLbls>
        <c:marker val="1"/>
        <c:smooth val="0"/>
        <c:axId val="723545736"/>
        <c:axId val="723563016"/>
      </c:lineChart>
      <c:catAx>
        <c:axId val="723545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63016"/>
        <c:crosses val="autoZero"/>
        <c:auto val="1"/>
        <c:lblAlgn val="ctr"/>
        <c:lblOffset val="100"/>
        <c:noMultiLvlLbl val="0"/>
      </c:catAx>
      <c:valAx>
        <c:axId val="7235630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45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Sheet1!$B$2:$B$7</c:f>
              <c:numCache>
                <c:formatCode>0%</c:formatCode>
                <c:ptCount val="6"/>
                <c:pt idx="0">
                  <c:v>0.14000000000000001</c:v>
                </c:pt>
                <c:pt idx="1">
                  <c:v>0.26</c:v>
                </c:pt>
                <c:pt idx="2">
                  <c:v>0.23</c:v>
                </c:pt>
                <c:pt idx="3">
                  <c:v>0.26</c:v>
                </c:pt>
                <c:pt idx="4">
                  <c:v>0.08</c:v>
                </c:pt>
                <c:pt idx="5">
                  <c:v>0.04</c:v>
                </c:pt>
              </c:numCache>
            </c:numRef>
          </c:val>
          <c:extLst>
            <c:ext xmlns:c16="http://schemas.microsoft.com/office/drawing/2014/chart" uri="{C3380CC4-5D6E-409C-BE32-E72D297353CC}">
              <c16:uniqueId val="{00000000-212C-4656-AA1E-08EBB050B9C1}"/>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Sheet1!$C$2:$C$7</c:f>
              <c:numCache>
                <c:formatCode>0%</c:formatCode>
                <c:ptCount val="6"/>
                <c:pt idx="0">
                  <c:v>0.09</c:v>
                </c:pt>
                <c:pt idx="1">
                  <c:v>0.31</c:v>
                </c:pt>
                <c:pt idx="2">
                  <c:v>0.22</c:v>
                </c:pt>
                <c:pt idx="3">
                  <c:v>0.28000000000000003</c:v>
                </c:pt>
                <c:pt idx="4">
                  <c:v>7.0000000000000007E-2</c:v>
                </c:pt>
                <c:pt idx="5">
                  <c:v>0.03</c:v>
                </c:pt>
              </c:numCache>
            </c:numRef>
          </c:val>
          <c:extLst>
            <c:ext xmlns:c16="http://schemas.microsoft.com/office/drawing/2014/chart" uri="{C3380CC4-5D6E-409C-BE32-E72D297353CC}">
              <c16:uniqueId val="{00000001-212C-4656-AA1E-08EBB050B9C1}"/>
            </c:ext>
          </c:extLst>
        </c:ser>
        <c:dLbls>
          <c:showLegendKey val="0"/>
          <c:showVal val="0"/>
          <c:showCatName val="0"/>
          <c:showSerName val="0"/>
          <c:showPercent val="0"/>
          <c:showBubbleSize val="0"/>
        </c:dLbls>
        <c:gapWidth val="219"/>
        <c:overlap val="-27"/>
        <c:axId val="723573456"/>
        <c:axId val="72357453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Sheet1!$A$2:$A$7</c:f>
              <c:strCache>
                <c:ptCount val="6"/>
                <c:pt idx="0">
                  <c:v>1</c:v>
                </c:pt>
                <c:pt idx="1">
                  <c:v>2</c:v>
                </c:pt>
                <c:pt idx="2">
                  <c:v>3</c:v>
                </c:pt>
                <c:pt idx="3">
                  <c:v>4</c:v>
                </c:pt>
                <c:pt idx="4">
                  <c:v>5</c:v>
                </c:pt>
                <c:pt idx="5">
                  <c:v>6 or more</c:v>
                </c:pt>
              </c:strCache>
            </c:strRef>
          </c:cat>
          <c:val>
            <c:numRef>
              <c:f>Sheet1!$D$2:$D$7</c:f>
              <c:numCache>
                <c:formatCode>0%</c:formatCode>
                <c:ptCount val="6"/>
                <c:pt idx="0">
                  <c:v>0.12456403000000001</c:v>
                </c:pt>
                <c:pt idx="1">
                  <c:v>0.33432984999999998</c:v>
                </c:pt>
                <c:pt idx="2">
                  <c:v>0.20378674999999999</c:v>
                </c:pt>
                <c:pt idx="3">
                  <c:v>0.23467862</c:v>
                </c:pt>
                <c:pt idx="4">
                  <c:v>7.2247140000000001E-2</c:v>
                </c:pt>
                <c:pt idx="5">
                  <c:v>3.039362E-2</c:v>
                </c:pt>
              </c:numCache>
            </c:numRef>
          </c:val>
          <c:smooth val="0"/>
          <c:extLst>
            <c:ext xmlns:c16="http://schemas.microsoft.com/office/drawing/2014/chart" uri="{C3380CC4-5D6E-409C-BE32-E72D297353CC}">
              <c16:uniqueId val="{00000002-212C-4656-AA1E-08EBB050B9C1}"/>
            </c:ext>
          </c:extLst>
        </c:ser>
        <c:dLbls>
          <c:showLegendKey val="0"/>
          <c:showVal val="0"/>
          <c:showCatName val="0"/>
          <c:showSerName val="0"/>
          <c:showPercent val="0"/>
          <c:showBubbleSize val="0"/>
        </c:dLbls>
        <c:marker val="1"/>
        <c:smooth val="0"/>
        <c:axId val="723573456"/>
        <c:axId val="723574536"/>
      </c:lineChart>
      <c:catAx>
        <c:axId val="72357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74536"/>
        <c:crosses val="autoZero"/>
        <c:auto val="1"/>
        <c:lblAlgn val="ctr"/>
        <c:lblOffset val="100"/>
        <c:noMultiLvlLbl val="0"/>
      </c:catAx>
      <c:valAx>
        <c:axId val="723574536"/>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7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Female 18-34 </c:v>
                </c:pt>
              </c:strCache>
            </c:strRef>
          </c:tx>
          <c:spPr>
            <a:solidFill>
              <a:schemeClr val="accent1"/>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Sheet1!$B$2:$B$7</c:f>
              <c:numCache>
                <c:formatCode>0%</c:formatCode>
                <c:ptCount val="6"/>
                <c:pt idx="0">
                  <c:v>0.06</c:v>
                </c:pt>
                <c:pt idx="1">
                  <c:v>0.32</c:v>
                </c:pt>
                <c:pt idx="2">
                  <c:v>0.23</c:v>
                </c:pt>
                <c:pt idx="3">
                  <c:v>0.25</c:v>
                </c:pt>
                <c:pt idx="4">
                  <c:v>0.09</c:v>
                </c:pt>
                <c:pt idx="5">
                  <c:v>0.04</c:v>
                </c:pt>
              </c:numCache>
            </c:numRef>
          </c:val>
          <c:extLst>
            <c:ext xmlns:c16="http://schemas.microsoft.com/office/drawing/2014/chart" uri="{C3380CC4-5D6E-409C-BE32-E72D297353CC}">
              <c16:uniqueId val="{00000000-8478-42A0-B973-1FC881E56D08}"/>
            </c:ext>
          </c:extLst>
        </c:ser>
        <c:ser>
          <c:idx val="1"/>
          <c:order val="1"/>
          <c:tx>
            <c:strRef>
              <c:f>Sheet1!$C$1</c:f>
              <c:strCache>
                <c:ptCount val="1"/>
                <c:pt idx="0">
                  <c:v>Male 18-34 </c:v>
                </c:pt>
              </c:strCache>
            </c:strRef>
          </c:tx>
          <c:spPr>
            <a:solidFill>
              <a:schemeClr val="accent2"/>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Sheet1!$C$2:$C$7</c:f>
              <c:numCache>
                <c:formatCode>0%</c:formatCode>
                <c:ptCount val="6"/>
                <c:pt idx="0">
                  <c:v>0.18</c:v>
                </c:pt>
                <c:pt idx="1">
                  <c:v>0.2</c:v>
                </c:pt>
                <c:pt idx="2">
                  <c:v>0.28999999999999998</c:v>
                </c:pt>
                <c:pt idx="3">
                  <c:v>0.26</c:v>
                </c:pt>
                <c:pt idx="4">
                  <c:v>0.06</c:v>
                </c:pt>
                <c:pt idx="5">
                  <c:v>0.01</c:v>
                </c:pt>
              </c:numCache>
            </c:numRef>
          </c:val>
          <c:extLst>
            <c:ext xmlns:c16="http://schemas.microsoft.com/office/drawing/2014/chart" uri="{C3380CC4-5D6E-409C-BE32-E72D297353CC}">
              <c16:uniqueId val="{00000001-8478-42A0-B973-1FC881E56D08}"/>
            </c:ext>
          </c:extLst>
        </c:ser>
        <c:ser>
          <c:idx val="2"/>
          <c:order val="2"/>
          <c:tx>
            <c:strRef>
              <c:f>Sheet1!$D$1</c:f>
              <c:strCache>
                <c:ptCount val="1"/>
                <c:pt idx="0">
                  <c:v>Female 35-54 </c:v>
                </c:pt>
              </c:strCache>
            </c:strRef>
          </c:tx>
          <c:spPr>
            <a:solidFill>
              <a:schemeClr val="accent3"/>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Sheet1!$D$2:$D$7</c:f>
              <c:numCache>
                <c:formatCode>0%</c:formatCode>
                <c:ptCount val="6"/>
                <c:pt idx="0">
                  <c:v>7.0000000000000007E-2</c:v>
                </c:pt>
                <c:pt idx="1">
                  <c:v>0.22</c:v>
                </c:pt>
                <c:pt idx="2">
                  <c:v>0.21</c:v>
                </c:pt>
                <c:pt idx="3">
                  <c:v>0.33</c:v>
                </c:pt>
                <c:pt idx="4">
                  <c:v>0.12</c:v>
                </c:pt>
                <c:pt idx="5">
                  <c:v>0.06</c:v>
                </c:pt>
              </c:numCache>
            </c:numRef>
          </c:val>
          <c:extLst>
            <c:ext xmlns:c16="http://schemas.microsoft.com/office/drawing/2014/chart" uri="{C3380CC4-5D6E-409C-BE32-E72D297353CC}">
              <c16:uniqueId val="{00000002-8478-42A0-B973-1FC881E56D08}"/>
            </c:ext>
          </c:extLst>
        </c:ser>
        <c:ser>
          <c:idx val="3"/>
          <c:order val="3"/>
          <c:tx>
            <c:strRef>
              <c:f>Sheet1!$E$1</c:f>
              <c:strCache>
                <c:ptCount val="1"/>
                <c:pt idx="0">
                  <c:v>Male 35-54 </c:v>
                </c:pt>
              </c:strCache>
            </c:strRef>
          </c:tx>
          <c:spPr>
            <a:solidFill>
              <a:schemeClr val="accent4"/>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Sheet1!$E$2:$E$7</c:f>
              <c:numCache>
                <c:formatCode>0%</c:formatCode>
                <c:ptCount val="6"/>
                <c:pt idx="0">
                  <c:v>0.11</c:v>
                </c:pt>
                <c:pt idx="1">
                  <c:v>0.13</c:v>
                </c:pt>
                <c:pt idx="2">
                  <c:v>0.22</c:v>
                </c:pt>
                <c:pt idx="3">
                  <c:v>0.44</c:v>
                </c:pt>
                <c:pt idx="4">
                  <c:v>7.0000000000000007E-2</c:v>
                </c:pt>
                <c:pt idx="5">
                  <c:v>0.03</c:v>
                </c:pt>
              </c:numCache>
            </c:numRef>
          </c:val>
          <c:extLst>
            <c:ext xmlns:c16="http://schemas.microsoft.com/office/drawing/2014/chart" uri="{C3380CC4-5D6E-409C-BE32-E72D297353CC}">
              <c16:uniqueId val="{00000003-8478-42A0-B973-1FC881E56D08}"/>
            </c:ext>
          </c:extLst>
        </c:ser>
        <c:ser>
          <c:idx val="4"/>
          <c:order val="4"/>
          <c:tx>
            <c:strRef>
              <c:f>Sheet1!$F$1</c:f>
              <c:strCache>
                <c:ptCount val="1"/>
                <c:pt idx="0">
                  <c:v>Female 55+ </c:v>
                </c:pt>
              </c:strCache>
            </c:strRef>
          </c:tx>
          <c:spPr>
            <a:solidFill>
              <a:schemeClr val="accent5"/>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Sheet1!$F$2:$F$7</c:f>
              <c:numCache>
                <c:formatCode>0%</c:formatCode>
                <c:ptCount val="6"/>
                <c:pt idx="0">
                  <c:v>0.15</c:v>
                </c:pt>
                <c:pt idx="1">
                  <c:v>0.56999999999999995</c:v>
                </c:pt>
                <c:pt idx="2">
                  <c:v>0.16</c:v>
                </c:pt>
                <c:pt idx="3">
                  <c:v>7.0000000000000007E-2</c:v>
                </c:pt>
                <c:pt idx="4">
                  <c:v>0.02</c:v>
                </c:pt>
                <c:pt idx="5">
                  <c:v>0.03</c:v>
                </c:pt>
              </c:numCache>
            </c:numRef>
          </c:val>
          <c:extLst>
            <c:ext xmlns:c16="http://schemas.microsoft.com/office/drawing/2014/chart" uri="{C3380CC4-5D6E-409C-BE32-E72D297353CC}">
              <c16:uniqueId val="{00000004-8478-42A0-B973-1FC881E56D08}"/>
            </c:ext>
          </c:extLst>
        </c:ser>
        <c:ser>
          <c:idx val="5"/>
          <c:order val="5"/>
          <c:tx>
            <c:strRef>
              <c:f>Sheet1!$G$1</c:f>
              <c:strCache>
                <c:ptCount val="1"/>
                <c:pt idx="0">
                  <c:v>Male 55+ </c:v>
                </c:pt>
              </c:strCache>
            </c:strRef>
          </c:tx>
          <c:spPr>
            <a:solidFill>
              <a:schemeClr val="accent6"/>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Sheet1!$G$2:$G$7</c:f>
              <c:numCache>
                <c:formatCode>0%</c:formatCode>
                <c:ptCount val="6"/>
                <c:pt idx="0">
                  <c:v>0.15</c:v>
                </c:pt>
                <c:pt idx="1">
                  <c:v>0.56000000000000005</c:v>
                </c:pt>
                <c:pt idx="2">
                  <c:v>0.21</c:v>
                </c:pt>
                <c:pt idx="3">
                  <c:v>0.04</c:v>
                </c:pt>
                <c:pt idx="4">
                  <c:v>0.04</c:v>
                </c:pt>
                <c:pt idx="5">
                  <c:v>0.01</c:v>
                </c:pt>
              </c:numCache>
            </c:numRef>
          </c:val>
          <c:extLst>
            <c:ext xmlns:c16="http://schemas.microsoft.com/office/drawing/2014/chart" uri="{C3380CC4-5D6E-409C-BE32-E72D297353CC}">
              <c16:uniqueId val="{00000005-8478-42A0-B973-1FC881E56D08}"/>
            </c:ext>
          </c:extLst>
        </c:ser>
        <c:dLbls>
          <c:showLegendKey val="0"/>
          <c:showVal val="0"/>
          <c:showCatName val="0"/>
          <c:showSerName val="0"/>
          <c:showPercent val="0"/>
          <c:showBubbleSize val="0"/>
        </c:dLbls>
        <c:gapWidth val="219"/>
        <c:overlap val="-27"/>
        <c:axId val="723561576"/>
        <c:axId val="723564456"/>
      </c:barChart>
      <c:catAx>
        <c:axId val="723561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64456"/>
        <c:crosses val="autoZero"/>
        <c:auto val="1"/>
        <c:lblAlgn val="ctr"/>
        <c:lblOffset val="100"/>
        <c:noMultiLvlLbl val="0"/>
      </c:catAx>
      <c:valAx>
        <c:axId val="723564456"/>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61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 Female 18-34 </c:v>
                </c:pt>
              </c:strCache>
            </c:strRef>
          </c:tx>
          <c:spPr>
            <a:solidFill>
              <a:schemeClr val="accent1"/>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Sheet1!$B$2:$B$7</c:f>
              <c:numCache>
                <c:formatCode>0%</c:formatCode>
                <c:ptCount val="6"/>
                <c:pt idx="0">
                  <c:v>0.09</c:v>
                </c:pt>
                <c:pt idx="1">
                  <c:v>0.31</c:v>
                </c:pt>
                <c:pt idx="2">
                  <c:v>0.23</c:v>
                </c:pt>
                <c:pt idx="3">
                  <c:v>0.22</c:v>
                </c:pt>
                <c:pt idx="4">
                  <c:v>0.1</c:v>
                </c:pt>
                <c:pt idx="5">
                  <c:v>0.04</c:v>
                </c:pt>
              </c:numCache>
            </c:numRef>
          </c:val>
          <c:extLst>
            <c:ext xmlns:c16="http://schemas.microsoft.com/office/drawing/2014/chart" uri="{C3380CC4-5D6E-409C-BE32-E72D297353CC}">
              <c16:uniqueId val="{00000000-6A28-467C-B680-A5B98C5C08E3}"/>
            </c:ext>
          </c:extLst>
        </c:ser>
        <c:ser>
          <c:idx val="1"/>
          <c:order val="1"/>
          <c:tx>
            <c:strRef>
              <c:f>Sheet1!$C$1</c:f>
              <c:strCache>
                <c:ptCount val="1"/>
                <c:pt idx="0">
                  <c:v>US Male 18-34 </c:v>
                </c:pt>
              </c:strCache>
            </c:strRef>
          </c:tx>
          <c:spPr>
            <a:solidFill>
              <a:schemeClr val="accent2"/>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Sheet1!$C$2:$C$7</c:f>
              <c:numCache>
                <c:formatCode>0%</c:formatCode>
                <c:ptCount val="6"/>
                <c:pt idx="0">
                  <c:v>0.2</c:v>
                </c:pt>
                <c:pt idx="1">
                  <c:v>0.2</c:v>
                </c:pt>
                <c:pt idx="2">
                  <c:v>0.28000000000000003</c:v>
                </c:pt>
                <c:pt idx="3">
                  <c:v>0.26</c:v>
                </c:pt>
                <c:pt idx="4">
                  <c:v>0.04</c:v>
                </c:pt>
                <c:pt idx="5">
                  <c:v>0.01</c:v>
                </c:pt>
              </c:numCache>
            </c:numRef>
          </c:val>
          <c:extLst>
            <c:ext xmlns:c16="http://schemas.microsoft.com/office/drawing/2014/chart" uri="{C3380CC4-5D6E-409C-BE32-E72D297353CC}">
              <c16:uniqueId val="{00000001-6A28-467C-B680-A5B98C5C08E3}"/>
            </c:ext>
          </c:extLst>
        </c:ser>
        <c:ser>
          <c:idx val="2"/>
          <c:order val="2"/>
          <c:tx>
            <c:strRef>
              <c:f>Sheet1!$D$1</c:f>
              <c:strCache>
                <c:ptCount val="1"/>
                <c:pt idx="0">
                  <c:v>US Female 35-54 </c:v>
                </c:pt>
              </c:strCache>
            </c:strRef>
          </c:tx>
          <c:spPr>
            <a:solidFill>
              <a:schemeClr val="accent3"/>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Sheet1!$D$2:$D$7</c:f>
              <c:numCache>
                <c:formatCode>0%</c:formatCode>
                <c:ptCount val="6"/>
                <c:pt idx="0">
                  <c:v>0.06</c:v>
                </c:pt>
                <c:pt idx="1">
                  <c:v>0.22</c:v>
                </c:pt>
                <c:pt idx="2">
                  <c:v>0.2</c:v>
                </c:pt>
                <c:pt idx="3">
                  <c:v>0.31</c:v>
                </c:pt>
                <c:pt idx="4">
                  <c:v>0.15</c:v>
                </c:pt>
                <c:pt idx="5">
                  <c:v>0.06</c:v>
                </c:pt>
              </c:numCache>
            </c:numRef>
          </c:val>
          <c:extLst>
            <c:ext xmlns:c16="http://schemas.microsoft.com/office/drawing/2014/chart" uri="{C3380CC4-5D6E-409C-BE32-E72D297353CC}">
              <c16:uniqueId val="{00000002-6A28-467C-B680-A5B98C5C08E3}"/>
            </c:ext>
          </c:extLst>
        </c:ser>
        <c:ser>
          <c:idx val="3"/>
          <c:order val="3"/>
          <c:tx>
            <c:strRef>
              <c:f>Sheet1!$E$1</c:f>
              <c:strCache>
                <c:ptCount val="1"/>
                <c:pt idx="0">
                  <c:v>US Male 35-54 </c:v>
                </c:pt>
              </c:strCache>
            </c:strRef>
          </c:tx>
          <c:spPr>
            <a:solidFill>
              <a:schemeClr val="accent4"/>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Sheet1!$E$2:$E$7</c:f>
              <c:numCache>
                <c:formatCode>0%</c:formatCode>
                <c:ptCount val="6"/>
                <c:pt idx="0">
                  <c:v>0.12</c:v>
                </c:pt>
                <c:pt idx="1">
                  <c:v>0.11</c:v>
                </c:pt>
                <c:pt idx="2">
                  <c:v>0.21</c:v>
                </c:pt>
                <c:pt idx="3">
                  <c:v>0.42</c:v>
                </c:pt>
                <c:pt idx="4">
                  <c:v>0.1</c:v>
                </c:pt>
                <c:pt idx="5">
                  <c:v>0.04</c:v>
                </c:pt>
              </c:numCache>
            </c:numRef>
          </c:val>
          <c:extLst>
            <c:ext xmlns:c16="http://schemas.microsoft.com/office/drawing/2014/chart" uri="{C3380CC4-5D6E-409C-BE32-E72D297353CC}">
              <c16:uniqueId val="{00000003-6A28-467C-B680-A5B98C5C08E3}"/>
            </c:ext>
          </c:extLst>
        </c:ser>
        <c:ser>
          <c:idx val="4"/>
          <c:order val="4"/>
          <c:tx>
            <c:strRef>
              <c:f>Sheet1!$F$1</c:f>
              <c:strCache>
                <c:ptCount val="1"/>
                <c:pt idx="0">
                  <c:v>US Female 55+ </c:v>
                </c:pt>
              </c:strCache>
            </c:strRef>
          </c:tx>
          <c:spPr>
            <a:solidFill>
              <a:schemeClr val="accent5"/>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Sheet1!$F$2:$F$7</c:f>
              <c:numCache>
                <c:formatCode>0%</c:formatCode>
                <c:ptCount val="6"/>
                <c:pt idx="0">
                  <c:v>0.21</c:v>
                </c:pt>
                <c:pt idx="1">
                  <c:v>0.55000000000000004</c:v>
                </c:pt>
                <c:pt idx="2">
                  <c:v>0.14000000000000001</c:v>
                </c:pt>
                <c:pt idx="3">
                  <c:v>0.05</c:v>
                </c:pt>
                <c:pt idx="4">
                  <c:v>0.02</c:v>
                </c:pt>
                <c:pt idx="5">
                  <c:v>0.03</c:v>
                </c:pt>
              </c:numCache>
            </c:numRef>
          </c:val>
          <c:extLst>
            <c:ext xmlns:c16="http://schemas.microsoft.com/office/drawing/2014/chart" uri="{C3380CC4-5D6E-409C-BE32-E72D297353CC}">
              <c16:uniqueId val="{00000004-6A28-467C-B680-A5B98C5C08E3}"/>
            </c:ext>
          </c:extLst>
        </c:ser>
        <c:ser>
          <c:idx val="5"/>
          <c:order val="5"/>
          <c:tx>
            <c:strRef>
              <c:f>Sheet1!$G$1</c:f>
              <c:strCache>
                <c:ptCount val="1"/>
                <c:pt idx="0">
                  <c:v>US Male 55+ </c:v>
                </c:pt>
              </c:strCache>
            </c:strRef>
          </c:tx>
          <c:spPr>
            <a:solidFill>
              <a:schemeClr val="accent6"/>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Sheet1!$G$2:$G$7</c:f>
              <c:numCache>
                <c:formatCode>0%</c:formatCode>
                <c:ptCount val="6"/>
                <c:pt idx="0">
                  <c:v>0.2</c:v>
                </c:pt>
                <c:pt idx="1">
                  <c:v>0.45</c:v>
                </c:pt>
                <c:pt idx="2">
                  <c:v>0.27</c:v>
                </c:pt>
                <c:pt idx="3">
                  <c:v>0.03</c:v>
                </c:pt>
                <c:pt idx="4">
                  <c:v>0.03</c:v>
                </c:pt>
                <c:pt idx="5">
                  <c:v>0.02</c:v>
                </c:pt>
              </c:numCache>
            </c:numRef>
          </c:val>
          <c:extLst>
            <c:ext xmlns:c16="http://schemas.microsoft.com/office/drawing/2014/chart" uri="{C3380CC4-5D6E-409C-BE32-E72D297353CC}">
              <c16:uniqueId val="{00000005-6A28-467C-B680-A5B98C5C08E3}"/>
            </c:ext>
          </c:extLst>
        </c:ser>
        <c:dLbls>
          <c:showLegendKey val="0"/>
          <c:showVal val="0"/>
          <c:showCatName val="0"/>
          <c:showSerName val="0"/>
          <c:showPercent val="0"/>
          <c:showBubbleSize val="0"/>
        </c:dLbls>
        <c:gapWidth val="219"/>
        <c:overlap val="-27"/>
        <c:axId val="723570576"/>
        <c:axId val="689973400"/>
      </c:barChart>
      <c:catAx>
        <c:axId val="72357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9973400"/>
        <c:crosses val="autoZero"/>
        <c:auto val="1"/>
        <c:lblAlgn val="ctr"/>
        <c:lblOffset val="100"/>
        <c:noMultiLvlLbl val="0"/>
      </c:catAx>
      <c:valAx>
        <c:axId val="68997340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7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UK Female 18-34</c:v>
                </c:pt>
              </c:strCache>
            </c:strRef>
          </c:tx>
          <c:spPr>
            <a:solidFill>
              <a:schemeClr val="accent1"/>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Sheet1!$B$2:$B$7</c:f>
              <c:numCache>
                <c:formatCode>0%</c:formatCode>
                <c:ptCount val="6"/>
                <c:pt idx="0">
                  <c:v>0.03</c:v>
                </c:pt>
                <c:pt idx="1">
                  <c:v>0.34</c:v>
                </c:pt>
                <c:pt idx="2">
                  <c:v>0.23</c:v>
                </c:pt>
                <c:pt idx="3">
                  <c:v>0.27</c:v>
                </c:pt>
                <c:pt idx="4">
                  <c:v>0.09</c:v>
                </c:pt>
                <c:pt idx="5">
                  <c:v>0.04</c:v>
                </c:pt>
              </c:numCache>
            </c:numRef>
          </c:val>
          <c:extLst>
            <c:ext xmlns:c16="http://schemas.microsoft.com/office/drawing/2014/chart" uri="{C3380CC4-5D6E-409C-BE32-E72D297353CC}">
              <c16:uniqueId val="{00000000-615F-46A4-A7C1-50F0D4042522}"/>
            </c:ext>
          </c:extLst>
        </c:ser>
        <c:ser>
          <c:idx val="1"/>
          <c:order val="1"/>
          <c:tx>
            <c:strRef>
              <c:f>Sheet1!$C$1</c:f>
              <c:strCache>
                <c:ptCount val="1"/>
                <c:pt idx="0">
                  <c:v>UK Male 18-34 </c:v>
                </c:pt>
              </c:strCache>
            </c:strRef>
          </c:tx>
          <c:spPr>
            <a:solidFill>
              <a:schemeClr val="accent2"/>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Sheet1!$C$2:$C$7</c:f>
              <c:numCache>
                <c:formatCode>0%</c:formatCode>
                <c:ptCount val="6"/>
                <c:pt idx="0">
                  <c:v>0.13</c:v>
                </c:pt>
                <c:pt idx="1">
                  <c:v>0.19</c:v>
                </c:pt>
                <c:pt idx="2">
                  <c:v>0.32</c:v>
                </c:pt>
                <c:pt idx="3">
                  <c:v>0.24</c:v>
                </c:pt>
                <c:pt idx="4">
                  <c:v>0.1</c:v>
                </c:pt>
                <c:pt idx="5">
                  <c:v>0.01</c:v>
                </c:pt>
              </c:numCache>
            </c:numRef>
          </c:val>
          <c:extLst>
            <c:ext xmlns:c16="http://schemas.microsoft.com/office/drawing/2014/chart" uri="{C3380CC4-5D6E-409C-BE32-E72D297353CC}">
              <c16:uniqueId val="{00000001-615F-46A4-A7C1-50F0D4042522}"/>
            </c:ext>
          </c:extLst>
        </c:ser>
        <c:ser>
          <c:idx val="2"/>
          <c:order val="2"/>
          <c:tx>
            <c:strRef>
              <c:f>Sheet1!$D$1</c:f>
              <c:strCache>
                <c:ptCount val="1"/>
                <c:pt idx="0">
                  <c:v>UK Female 35-54 </c:v>
                </c:pt>
              </c:strCache>
            </c:strRef>
          </c:tx>
          <c:spPr>
            <a:solidFill>
              <a:schemeClr val="accent3"/>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Sheet1!$D$2:$D$7</c:f>
              <c:numCache>
                <c:formatCode>0%</c:formatCode>
                <c:ptCount val="6"/>
                <c:pt idx="0">
                  <c:v>7.0000000000000007E-2</c:v>
                </c:pt>
                <c:pt idx="1">
                  <c:v>0.21</c:v>
                </c:pt>
                <c:pt idx="2">
                  <c:v>0.21</c:v>
                </c:pt>
                <c:pt idx="3">
                  <c:v>0.34</c:v>
                </c:pt>
                <c:pt idx="4">
                  <c:v>0.11</c:v>
                </c:pt>
                <c:pt idx="5">
                  <c:v>0.05</c:v>
                </c:pt>
              </c:numCache>
            </c:numRef>
          </c:val>
          <c:extLst>
            <c:ext xmlns:c16="http://schemas.microsoft.com/office/drawing/2014/chart" uri="{C3380CC4-5D6E-409C-BE32-E72D297353CC}">
              <c16:uniqueId val="{00000002-615F-46A4-A7C1-50F0D4042522}"/>
            </c:ext>
          </c:extLst>
        </c:ser>
        <c:ser>
          <c:idx val="3"/>
          <c:order val="3"/>
          <c:tx>
            <c:strRef>
              <c:f>Sheet1!$E$1</c:f>
              <c:strCache>
                <c:ptCount val="1"/>
                <c:pt idx="0">
                  <c:v>UK Male 35-54 </c:v>
                </c:pt>
              </c:strCache>
            </c:strRef>
          </c:tx>
          <c:spPr>
            <a:solidFill>
              <a:schemeClr val="accent4"/>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Sheet1!$E$2:$E$7</c:f>
              <c:numCache>
                <c:formatCode>0%</c:formatCode>
                <c:ptCount val="6"/>
                <c:pt idx="0">
                  <c:v>0.1</c:v>
                </c:pt>
                <c:pt idx="1">
                  <c:v>0.17</c:v>
                </c:pt>
                <c:pt idx="2">
                  <c:v>0.22</c:v>
                </c:pt>
                <c:pt idx="3">
                  <c:v>0.45</c:v>
                </c:pt>
                <c:pt idx="4">
                  <c:v>0.03</c:v>
                </c:pt>
                <c:pt idx="5">
                  <c:v>0.02</c:v>
                </c:pt>
              </c:numCache>
            </c:numRef>
          </c:val>
          <c:extLst>
            <c:ext xmlns:c16="http://schemas.microsoft.com/office/drawing/2014/chart" uri="{C3380CC4-5D6E-409C-BE32-E72D297353CC}">
              <c16:uniqueId val="{00000003-615F-46A4-A7C1-50F0D4042522}"/>
            </c:ext>
          </c:extLst>
        </c:ser>
        <c:ser>
          <c:idx val="4"/>
          <c:order val="4"/>
          <c:tx>
            <c:strRef>
              <c:f>Sheet1!$F$1</c:f>
              <c:strCache>
                <c:ptCount val="1"/>
                <c:pt idx="0">
                  <c:v>UK Female 55+ </c:v>
                </c:pt>
              </c:strCache>
            </c:strRef>
          </c:tx>
          <c:spPr>
            <a:solidFill>
              <a:schemeClr val="accent5"/>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Sheet1!$F$2:$F$7</c:f>
              <c:numCache>
                <c:formatCode>0%</c:formatCode>
                <c:ptCount val="6"/>
                <c:pt idx="0">
                  <c:v>0.11</c:v>
                </c:pt>
                <c:pt idx="1">
                  <c:v>0.54</c:v>
                </c:pt>
                <c:pt idx="2">
                  <c:v>0.19</c:v>
                </c:pt>
                <c:pt idx="3">
                  <c:v>0.12</c:v>
                </c:pt>
                <c:pt idx="4">
                  <c:v>0.02</c:v>
                </c:pt>
                <c:pt idx="5">
                  <c:v>0.02</c:v>
                </c:pt>
              </c:numCache>
            </c:numRef>
          </c:val>
          <c:extLst>
            <c:ext xmlns:c16="http://schemas.microsoft.com/office/drawing/2014/chart" uri="{C3380CC4-5D6E-409C-BE32-E72D297353CC}">
              <c16:uniqueId val="{00000004-615F-46A4-A7C1-50F0D4042522}"/>
            </c:ext>
          </c:extLst>
        </c:ser>
        <c:ser>
          <c:idx val="5"/>
          <c:order val="5"/>
          <c:tx>
            <c:strRef>
              <c:f>Sheet1!$G$1</c:f>
              <c:strCache>
                <c:ptCount val="1"/>
                <c:pt idx="0">
                  <c:v>UK Male 55+ </c:v>
                </c:pt>
              </c:strCache>
            </c:strRef>
          </c:tx>
          <c:spPr>
            <a:solidFill>
              <a:schemeClr val="accent6"/>
            </a:solidFill>
            <a:ln>
              <a:noFill/>
            </a:ln>
            <a:effectLst/>
          </c:spPr>
          <c:invertIfNegative val="0"/>
          <c:cat>
            <c:strRef>
              <c:f>Sheet1!$A$2:$A$7</c:f>
              <c:strCache>
                <c:ptCount val="6"/>
                <c:pt idx="0">
                  <c:v>1</c:v>
                </c:pt>
                <c:pt idx="1">
                  <c:v>2</c:v>
                </c:pt>
                <c:pt idx="2">
                  <c:v>3</c:v>
                </c:pt>
                <c:pt idx="3">
                  <c:v>4</c:v>
                </c:pt>
                <c:pt idx="4">
                  <c:v>5</c:v>
                </c:pt>
                <c:pt idx="5">
                  <c:v>6 or more</c:v>
                </c:pt>
              </c:strCache>
            </c:strRef>
          </c:cat>
          <c:val>
            <c:numRef>
              <c:f>Sheet1!$G$2:$G$7</c:f>
              <c:numCache>
                <c:formatCode>0%</c:formatCode>
                <c:ptCount val="6"/>
                <c:pt idx="0">
                  <c:v>0.11</c:v>
                </c:pt>
                <c:pt idx="1">
                  <c:v>0.63</c:v>
                </c:pt>
                <c:pt idx="2">
                  <c:v>0.17</c:v>
                </c:pt>
                <c:pt idx="3">
                  <c:v>0.05</c:v>
                </c:pt>
                <c:pt idx="4">
                  <c:v>0.05</c:v>
                </c:pt>
                <c:pt idx="5">
                  <c:v>0</c:v>
                </c:pt>
              </c:numCache>
            </c:numRef>
          </c:val>
          <c:extLst>
            <c:ext xmlns:c16="http://schemas.microsoft.com/office/drawing/2014/chart" uri="{C3380CC4-5D6E-409C-BE32-E72D297353CC}">
              <c16:uniqueId val="{00000005-615F-46A4-A7C1-50F0D4042522}"/>
            </c:ext>
          </c:extLst>
        </c:ser>
        <c:dLbls>
          <c:showLegendKey val="0"/>
          <c:showVal val="0"/>
          <c:showCatName val="0"/>
          <c:showSerName val="0"/>
          <c:showPercent val="0"/>
          <c:showBubbleSize val="0"/>
        </c:dLbls>
        <c:gapWidth val="219"/>
        <c:overlap val="-27"/>
        <c:axId val="723545376"/>
        <c:axId val="723547536"/>
      </c:barChart>
      <c:catAx>
        <c:axId val="72354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47536"/>
        <c:crosses val="autoZero"/>
        <c:auto val="1"/>
        <c:lblAlgn val="ctr"/>
        <c:lblOffset val="100"/>
        <c:noMultiLvlLbl val="0"/>
      </c:catAx>
      <c:valAx>
        <c:axId val="723547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23545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Under 10%</c:v>
                </c:pt>
                <c:pt idx="1">
                  <c:v>10 to 25%</c:v>
                </c:pt>
                <c:pt idx="2">
                  <c:v>26 to 50%</c:v>
                </c:pt>
                <c:pt idx="3">
                  <c:v>51 to 75%</c:v>
                </c:pt>
                <c:pt idx="4">
                  <c:v>More than 75%</c:v>
                </c:pt>
              </c:strCache>
            </c:strRef>
          </c:cat>
          <c:val>
            <c:numRef>
              <c:f>Sheet1!$B$2:$B$6</c:f>
              <c:numCache>
                <c:formatCode>0%</c:formatCode>
                <c:ptCount val="5"/>
                <c:pt idx="0">
                  <c:v>0.12288786</c:v>
                </c:pt>
                <c:pt idx="1">
                  <c:v>0.40399385999999998</c:v>
                </c:pt>
                <c:pt idx="2">
                  <c:v>0.31490014999999999</c:v>
                </c:pt>
                <c:pt idx="3">
                  <c:v>0.11213518</c:v>
                </c:pt>
                <c:pt idx="4">
                  <c:v>4.6082949999999998E-2</c:v>
                </c:pt>
              </c:numCache>
            </c:numRef>
          </c:val>
          <c:extLst>
            <c:ext xmlns:c16="http://schemas.microsoft.com/office/drawing/2014/chart" uri="{C3380CC4-5D6E-409C-BE32-E72D297353CC}">
              <c16:uniqueId val="{00000000-E785-4A94-AEAC-C03A420F8E19}"/>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Under 10%</c:v>
                </c:pt>
                <c:pt idx="1">
                  <c:v>10 to 25%</c:v>
                </c:pt>
                <c:pt idx="2">
                  <c:v>26 to 50%</c:v>
                </c:pt>
                <c:pt idx="3">
                  <c:v>51 to 75%</c:v>
                </c:pt>
                <c:pt idx="4">
                  <c:v>More than 75%</c:v>
                </c:pt>
              </c:strCache>
            </c:strRef>
          </c:cat>
          <c:val>
            <c:numRef>
              <c:f>Sheet1!$C$2:$C$6</c:f>
              <c:numCache>
                <c:formatCode>0%</c:formatCode>
                <c:ptCount val="5"/>
                <c:pt idx="0">
                  <c:v>0.25573770000000001</c:v>
                </c:pt>
                <c:pt idx="1">
                  <c:v>0.45901639000000011</c:v>
                </c:pt>
                <c:pt idx="2">
                  <c:v>0.20819672</c:v>
                </c:pt>
                <c:pt idx="3">
                  <c:v>6.2295080000000003E-2</c:v>
                </c:pt>
                <c:pt idx="4">
                  <c:v>1.4754099999999999E-2</c:v>
                </c:pt>
              </c:numCache>
            </c:numRef>
          </c:val>
          <c:extLst>
            <c:ext xmlns:c16="http://schemas.microsoft.com/office/drawing/2014/chart" uri="{C3380CC4-5D6E-409C-BE32-E72D297353CC}">
              <c16:uniqueId val="{00000001-E785-4A94-AEAC-C03A420F8E19}"/>
            </c:ext>
          </c:extLst>
        </c:ser>
        <c:dLbls>
          <c:showLegendKey val="0"/>
          <c:showVal val="0"/>
          <c:showCatName val="0"/>
          <c:showSerName val="0"/>
          <c:showPercent val="0"/>
          <c:showBubbleSize val="0"/>
        </c:dLbls>
        <c:gapWidth val="219"/>
        <c:overlap val="-27"/>
        <c:axId val="689965840"/>
        <c:axId val="689962960"/>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Under 10%</c:v>
                </c:pt>
                <c:pt idx="1">
                  <c:v>10 to 25%</c:v>
                </c:pt>
                <c:pt idx="2">
                  <c:v>26 to 50%</c:v>
                </c:pt>
                <c:pt idx="3">
                  <c:v>51 to 75%</c:v>
                </c:pt>
                <c:pt idx="4">
                  <c:v>More than 75%</c:v>
                </c:pt>
              </c:strCache>
            </c:strRef>
          </c:cat>
          <c:val>
            <c:numRef>
              <c:f>Sheet1!$D$2:$D$6</c:f>
              <c:numCache>
                <c:formatCode>0%</c:formatCode>
                <c:ptCount val="5"/>
                <c:pt idx="0">
                  <c:v>0.27653213999999998</c:v>
                </c:pt>
                <c:pt idx="1">
                  <c:v>0.42052814999999999</c:v>
                </c:pt>
                <c:pt idx="2">
                  <c:v>0.20976581999999999</c:v>
                </c:pt>
                <c:pt idx="3">
                  <c:v>6.7762829999999996E-2</c:v>
                </c:pt>
                <c:pt idx="4">
                  <c:v>2.5411059999999999E-2</c:v>
                </c:pt>
              </c:numCache>
            </c:numRef>
          </c:val>
          <c:smooth val="0"/>
          <c:extLst>
            <c:ext xmlns:c16="http://schemas.microsoft.com/office/drawing/2014/chart" uri="{C3380CC4-5D6E-409C-BE32-E72D297353CC}">
              <c16:uniqueId val="{00000002-E785-4A94-AEAC-C03A420F8E19}"/>
            </c:ext>
          </c:extLst>
        </c:ser>
        <c:dLbls>
          <c:showLegendKey val="0"/>
          <c:showVal val="0"/>
          <c:showCatName val="0"/>
          <c:showSerName val="0"/>
          <c:showPercent val="0"/>
          <c:showBubbleSize val="0"/>
        </c:dLbls>
        <c:marker val="1"/>
        <c:smooth val="0"/>
        <c:axId val="689965840"/>
        <c:axId val="689962960"/>
      </c:lineChart>
      <c:catAx>
        <c:axId val="689965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9962960"/>
        <c:crosses val="autoZero"/>
        <c:auto val="1"/>
        <c:lblAlgn val="ctr"/>
        <c:lblOffset val="100"/>
        <c:noMultiLvlLbl val="0"/>
      </c:catAx>
      <c:valAx>
        <c:axId val="689962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9965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Sheet1!$A$2:$A$8</c:f>
              <c:strCache>
                <c:ptCount val="7"/>
                <c:pt idx="0">
                  <c:v>Grocery store </c:v>
                </c:pt>
                <c:pt idx="1">
                  <c:v>Mass market retailer</c:v>
                </c:pt>
                <c:pt idx="2">
                  <c:v>Natural health/food store</c:v>
                </c:pt>
                <c:pt idx="3">
                  <c:v>Online</c:v>
                </c:pt>
                <c:pt idx="4">
                  <c:v>Club store</c:v>
                </c:pt>
                <c:pt idx="5">
                  <c:v>Farmer's market</c:v>
                </c:pt>
                <c:pt idx="6">
                  <c:v>Community Supported Agriculture (CSA)/farm standd</c:v>
                </c:pt>
              </c:strCache>
            </c:strRef>
          </c:cat>
          <c:val>
            <c:numRef>
              <c:f>Sheet1!$B$2:$B$8</c:f>
              <c:numCache>
                <c:formatCode>0%</c:formatCode>
                <c:ptCount val="7"/>
                <c:pt idx="0">
                  <c:v>0.44086022000000002</c:v>
                </c:pt>
                <c:pt idx="1">
                  <c:v>0.28571428999999998</c:v>
                </c:pt>
                <c:pt idx="2">
                  <c:v>0.10599078000000001</c:v>
                </c:pt>
                <c:pt idx="3">
                  <c:v>8.141321E-2</c:v>
                </c:pt>
                <c:pt idx="4">
                  <c:v>3.6866360000000001E-2</c:v>
                </c:pt>
                <c:pt idx="5">
                  <c:v>3.5330260000000002E-2</c:v>
                </c:pt>
                <c:pt idx="6">
                  <c:v>1.3824879999999999E-2</c:v>
                </c:pt>
              </c:numCache>
            </c:numRef>
          </c:val>
          <c:extLst>
            <c:ext xmlns:c16="http://schemas.microsoft.com/office/drawing/2014/chart" uri="{C3380CC4-5D6E-409C-BE32-E72D297353CC}">
              <c16:uniqueId val="{00000000-59E4-4AE3-953C-361EE5B0321A}"/>
            </c:ext>
          </c:extLst>
        </c:ser>
        <c:ser>
          <c:idx val="1"/>
          <c:order val="1"/>
          <c:tx>
            <c:strRef>
              <c:f>Sheet1!$C$1</c:f>
              <c:strCache>
                <c:ptCount val="1"/>
                <c:pt idx="0">
                  <c:v>UK</c:v>
                </c:pt>
              </c:strCache>
            </c:strRef>
          </c:tx>
          <c:spPr>
            <a:solidFill>
              <a:schemeClr val="accent2"/>
            </a:solidFill>
            <a:ln>
              <a:noFill/>
            </a:ln>
            <a:effectLst/>
          </c:spPr>
          <c:invertIfNegative val="0"/>
          <c:cat>
            <c:strRef>
              <c:f>Sheet1!$A$2:$A$8</c:f>
              <c:strCache>
                <c:ptCount val="7"/>
                <c:pt idx="0">
                  <c:v>Grocery store </c:v>
                </c:pt>
                <c:pt idx="1">
                  <c:v>Mass market retailer</c:v>
                </c:pt>
                <c:pt idx="2">
                  <c:v>Natural health/food store</c:v>
                </c:pt>
                <c:pt idx="3">
                  <c:v>Online</c:v>
                </c:pt>
                <c:pt idx="4">
                  <c:v>Club store</c:v>
                </c:pt>
                <c:pt idx="5">
                  <c:v>Farmer's market</c:v>
                </c:pt>
                <c:pt idx="6">
                  <c:v>Community Supported Agriculture (CSA)/farm standd</c:v>
                </c:pt>
              </c:strCache>
            </c:strRef>
          </c:cat>
          <c:val>
            <c:numRef>
              <c:f>Sheet1!$C$2:$C$8</c:f>
              <c:numCache>
                <c:formatCode>0%</c:formatCode>
                <c:ptCount val="7"/>
                <c:pt idx="0">
                  <c:v>0.59016393</c:v>
                </c:pt>
                <c:pt idx="1">
                  <c:v>0.10819672</c:v>
                </c:pt>
                <c:pt idx="2">
                  <c:v>0.1147541</c:v>
                </c:pt>
                <c:pt idx="3">
                  <c:v>0.13934426</c:v>
                </c:pt>
                <c:pt idx="4">
                  <c:v>8.1967199999999994E-3</c:v>
                </c:pt>
                <c:pt idx="5">
                  <c:v>2.459016E-2</c:v>
                </c:pt>
                <c:pt idx="6">
                  <c:v>1.4754099999999999E-2</c:v>
                </c:pt>
              </c:numCache>
            </c:numRef>
          </c:val>
          <c:extLst>
            <c:ext xmlns:c16="http://schemas.microsoft.com/office/drawing/2014/chart" uri="{C3380CC4-5D6E-409C-BE32-E72D297353CC}">
              <c16:uniqueId val="{00000001-59E4-4AE3-953C-361EE5B0321A}"/>
            </c:ext>
          </c:extLst>
        </c:ser>
        <c:dLbls>
          <c:showLegendKey val="0"/>
          <c:showVal val="0"/>
          <c:showCatName val="0"/>
          <c:showSerName val="0"/>
          <c:showPercent val="0"/>
          <c:showBubbleSize val="0"/>
        </c:dLbls>
        <c:gapWidth val="219"/>
        <c:overlap val="-27"/>
        <c:axId val="686827264"/>
        <c:axId val="686827624"/>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Sheet1!$A$2:$A$8</c:f>
              <c:strCache>
                <c:ptCount val="7"/>
                <c:pt idx="0">
                  <c:v>Grocery store </c:v>
                </c:pt>
                <c:pt idx="1">
                  <c:v>Mass market retailer</c:v>
                </c:pt>
                <c:pt idx="2">
                  <c:v>Natural health/food store</c:v>
                </c:pt>
                <c:pt idx="3">
                  <c:v>Online</c:v>
                </c:pt>
                <c:pt idx="4">
                  <c:v>Club store</c:v>
                </c:pt>
                <c:pt idx="5">
                  <c:v>Farmer's market</c:v>
                </c:pt>
                <c:pt idx="6">
                  <c:v>Community Supported Agriculture (CSA)/farm standd</c:v>
                </c:pt>
              </c:strCache>
            </c:strRef>
          </c:cat>
          <c:val>
            <c:numRef>
              <c:f>Sheet1!$D$2:$D$8</c:f>
              <c:numCache>
                <c:formatCode>0%</c:formatCode>
                <c:ptCount val="7"/>
                <c:pt idx="0">
                  <c:v>0.54708520000000005</c:v>
                </c:pt>
                <c:pt idx="1">
                  <c:v>0.20179372000000001</c:v>
                </c:pt>
                <c:pt idx="2">
                  <c:v>8.7194819999999992E-2</c:v>
                </c:pt>
                <c:pt idx="3">
                  <c:v>0.10313901</c:v>
                </c:pt>
                <c:pt idx="4">
                  <c:v>2.590932E-2</c:v>
                </c:pt>
                <c:pt idx="5">
                  <c:v>2.5411059999999999E-2</c:v>
                </c:pt>
                <c:pt idx="6">
                  <c:v>9.4668699999999988E-3</c:v>
                </c:pt>
              </c:numCache>
            </c:numRef>
          </c:val>
          <c:smooth val="0"/>
          <c:extLst>
            <c:ext xmlns:c16="http://schemas.microsoft.com/office/drawing/2014/chart" uri="{C3380CC4-5D6E-409C-BE32-E72D297353CC}">
              <c16:uniqueId val="{00000002-59E4-4AE3-953C-361EE5B0321A}"/>
            </c:ext>
          </c:extLst>
        </c:ser>
        <c:dLbls>
          <c:showLegendKey val="0"/>
          <c:showVal val="0"/>
          <c:showCatName val="0"/>
          <c:showSerName val="0"/>
          <c:showPercent val="0"/>
          <c:showBubbleSize val="0"/>
        </c:dLbls>
        <c:marker val="1"/>
        <c:smooth val="0"/>
        <c:axId val="686827264"/>
        <c:axId val="686827624"/>
      </c:lineChart>
      <c:catAx>
        <c:axId val="68682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6827624"/>
        <c:crosses val="autoZero"/>
        <c:auto val="1"/>
        <c:lblAlgn val="ctr"/>
        <c:lblOffset val="100"/>
        <c:noMultiLvlLbl val="0"/>
      </c:catAx>
      <c:valAx>
        <c:axId val="686827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6827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a:t>Over the counter medication </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0.37480798999999998</c:v>
                </c:pt>
                <c:pt idx="1">
                  <c:v>0.45929339000000002</c:v>
                </c:pt>
                <c:pt idx="2">
                  <c:v>0.16589862</c:v>
                </c:pt>
              </c:numCache>
            </c:numRef>
          </c:val>
          <c:extLst>
            <c:ext xmlns:c16="http://schemas.microsoft.com/office/drawing/2014/chart" uri="{C3380CC4-5D6E-409C-BE32-E72D297353CC}">
              <c16:uniqueId val="{00000000-84FB-4130-AC2B-7764BACD197C}"/>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0.33442622999999999</c:v>
                </c:pt>
                <c:pt idx="1">
                  <c:v>0.48196720999999998</c:v>
                </c:pt>
                <c:pt idx="2">
                  <c:v>0.18360656</c:v>
                </c:pt>
              </c:numCache>
            </c:numRef>
          </c:val>
          <c:extLst>
            <c:ext xmlns:c16="http://schemas.microsoft.com/office/drawing/2014/chart" uri="{C3380CC4-5D6E-409C-BE32-E72D297353CC}">
              <c16:uniqueId val="{00000001-84FB-4130-AC2B-7764BACD197C}"/>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0.34429496999999998</c:v>
                </c:pt>
                <c:pt idx="1">
                  <c:v>0.48330842000000002</c:v>
                </c:pt>
                <c:pt idx="2">
                  <c:v>0.17239661000000001</c:v>
                </c:pt>
              </c:numCache>
            </c:numRef>
          </c:val>
          <c:smooth val="0"/>
          <c:extLst>
            <c:ext xmlns:c16="http://schemas.microsoft.com/office/drawing/2014/chart" uri="{C3380CC4-5D6E-409C-BE32-E72D297353CC}">
              <c16:uniqueId val="{00000002-84FB-4130-AC2B-7764BACD197C}"/>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b="0" i="0" u="none" strike="noStrike" baseline="0">
                <a:effectLst/>
              </a:rPr>
              <a:t>Gym Membership</a:t>
            </a:r>
            <a:r>
              <a:rPr lang="en-US" sz="900" b="0" i="0" u="none" strike="noStrike" baseline="0"/>
              <a:t> </a:t>
            </a:r>
            <a:endParaRPr lang="en-US" sz="9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0.23809524000000001</c:v>
                </c:pt>
                <c:pt idx="1">
                  <c:v>0.33640553000000001</c:v>
                </c:pt>
                <c:pt idx="2">
                  <c:v>0.42549923000000001</c:v>
                </c:pt>
              </c:numCache>
            </c:numRef>
          </c:val>
          <c:extLst>
            <c:ext xmlns:c16="http://schemas.microsoft.com/office/drawing/2014/chart" uri="{C3380CC4-5D6E-409C-BE32-E72D297353CC}">
              <c16:uniqueId val="{00000000-E561-4D99-8B0D-0F6F2F57D92B}"/>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0.21803279</c:v>
                </c:pt>
                <c:pt idx="1">
                  <c:v>0.32786884999999999</c:v>
                </c:pt>
                <c:pt idx="2">
                  <c:v>0.45409835999999998</c:v>
                </c:pt>
              </c:numCache>
            </c:numRef>
          </c:val>
          <c:extLst>
            <c:ext xmlns:c16="http://schemas.microsoft.com/office/drawing/2014/chart" uri="{C3380CC4-5D6E-409C-BE32-E72D297353CC}">
              <c16:uniqueId val="{00000001-E561-4D99-8B0D-0F6F2F57D92B}"/>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0.20577977</c:v>
                </c:pt>
                <c:pt idx="1">
                  <c:v>0.27553562999999998</c:v>
                </c:pt>
                <c:pt idx="2">
                  <c:v>0.51868459999999994</c:v>
                </c:pt>
              </c:numCache>
            </c:numRef>
          </c:val>
          <c:smooth val="0"/>
          <c:extLst>
            <c:ext xmlns:c16="http://schemas.microsoft.com/office/drawing/2014/chart" uri="{C3380CC4-5D6E-409C-BE32-E72D297353CC}">
              <c16:uniqueId val="{00000002-E561-4D99-8B0D-0F6F2F57D92B}"/>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b="0" i="0" u="none" strike="noStrike" baseline="0">
                <a:effectLst/>
              </a:rPr>
              <a:t>Core vitamin and mineral supplements</a:t>
            </a:r>
            <a:r>
              <a:rPr lang="en-US" sz="900" b="0" i="0" u="none" strike="noStrike" baseline="0"/>
              <a:t> </a:t>
            </a:r>
            <a:endParaRPr lang="en-US" sz="10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0.41935484000000001</c:v>
                </c:pt>
                <c:pt idx="1">
                  <c:v>0.4500768</c:v>
                </c:pt>
                <c:pt idx="2">
                  <c:v>0.13056835999999999</c:v>
                </c:pt>
              </c:numCache>
            </c:numRef>
          </c:val>
          <c:extLst>
            <c:ext xmlns:c16="http://schemas.microsoft.com/office/drawing/2014/chart" uri="{C3380CC4-5D6E-409C-BE32-E72D297353CC}">
              <c16:uniqueId val="{00000000-EE0A-4DCD-8E04-467C48B0DB16}"/>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0.38688525000000001</c:v>
                </c:pt>
                <c:pt idx="1">
                  <c:v>0.44426229999999989</c:v>
                </c:pt>
                <c:pt idx="2">
                  <c:v>0.16885246000000001</c:v>
                </c:pt>
              </c:numCache>
            </c:numRef>
          </c:val>
          <c:extLst>
            <c:ext xmlns:c16="http://schemas.microsoft.com/office/drawing/2014/chart" uri="{C3380CC4-5D6E-409C-BE32-E72D297353CC}">
              <c16:uniqueId val="{00000001-EE0A-4DCD-8E04-467C48B0DB16}"/>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0.38913801999999997</c:v>
                </c:pt>
                <c:pt idx="1">
                  <c:v>0.41554559000000002</c:v>
                </c:pt>
                <c:pt idx="2">
                  <c:v>0.19531639000000001</c:v>
                </c:pt>
              </c:numCache>
            </c:numRef>
          </c:val>
          <c:smooth val="0"/>
          <c:extLst>
            <c:ext xmlns:c16="http://schemas.microsoft.com/office/drawing/2014/chart" uri="{C3380CC4-5D6E-409C-BE32-E72D297353CC}">
              <c16:uniqueId val="{00000002-EE0A-4DCD-8E04-467C48B0DB16}"/>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b="0" i="0" u="none" strike="noStrike" baseline="0">
                <a:effectLst/>
              </a:rPr>
              <a:t>Specialty supplements </a:t>
            </a:r>
            <a:endParaRPr lang="en-US" sz="8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0.33947772999999998</c:v>
                </c:pt>
                <c:pt idx="1">
                  <c:v>0.47158218000000002</c:v>
                </c:pt>
                <c:pt idx="2">
                  <c:v>0.18894009</c:v>
                </c:pt>
              </c:numCache>
            </c:numRef>
          </c:val>
          <c:extLst>
            <c:ext xmlns:c16="http://schemas.microsoft.com/office/drawing/2014/chart" uri="{C3380CC4-5D6E-409C-BE32-E72D297353CC}">
              <c16:uniqueId val="{00000000-C488-4508-9FE2-BB3607F6F347}"/>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0.32459016000000002</c:v>
                </c:pt>
                <c:pt idx="1">
                  <c:v>0.41147540999999999</c:v>
                </c:pt>
                <c:pt idx="2">
                  <c:v>0.26393443</c:v>
                </c:pt>
              </c:numCache>
            </c:numRef>
          </c:val>
          <c:extLst>
            <c:ext xmlns:c16="http://schemas.microsoft.com/office/drawing/2014/chart" uri="{C3380CC4-5D6E-409C-BE32-E72D297353CC}">
              <c16:uniqueId val="{00000001-C488-4508-9FE2-BB3607F6F347}"/>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0.28749376999999998</c:v>
                </c:pt>
                <c:pt idx="1">
                  <c:v>0.41305430999999998</c:v>
                </c:pt>
                <c:pt idx="2">
                  <c:v>0.29945191999999998</c:v>
                </c:pt>
              </c:numCache>
            </c:numRef>
          </c:val>
          <c:smooth val="0"/>
          <c:extLst>
            <c:ext xmlns:c16="http://schemas.microsoft.com/office/drawing/2014/chart" uri="{C3380CC4-5D6E-409C-BE32-E72D297353CC}">
              <c16:uniqueId val="{00000002-C488-4508-9FE2-BB3607F6F347}"/>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b="0" i="0" u="none" strike="noStrike" baseline="0">
                <a:effectLst/>
              </a:rPr>
              <a:t>Dining out or takeout meals</a:t>
            </a:r>
            <a:r>
              <a:rPr lang="en-US" sz="900" b="0" i="0" u="none" strike="noStrike" baseline="0"/>
              <a:t> </a:t>
            </a:r>
            <a:endParaRPr lang="en-US" sz="8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0.16743472000000001</c:v>
                </c:pt>
                <c:pt idx="1">
                  <c:v>0.38402458</c:v>
                </c:pt>
                <c:pt idx="2">
                  <c:v>0.44854071000000001</c:v>
                </c:pt>
              </c:numCache>
            </c:numRef>
          </c:val>
          <c:extLst>
            <c:ext xmlns:c16="http://schemas.microsoft.com/office/drawing/2014/chart" uri="{C3380CC4-5D6E-409C-BE32-E72D297353CC}">
              <c16:uniqueId val="{00000000-A48F-4EB8-9B31-9102FF2D105A}"/>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0.15737704999999999</c:v>
                </c:pt>
                <c:pt idx="1">
                  <c:v>0.34098360999999999</c:v>
                </c:pt>
                <c:pt idx="2">
                  <c:v>0.50163933999999999</c:v>
                </c:pt>
              </c:numCache>
            </c:numRef>
          </c:val>
          <c:extLst>
            <c:ext xmlns:c16="http://schemas.microsoft.com/office/drawing/2014/chart" uri="{C3380CC4-5D6E-409C-BE32-E72D297353CC}">
              <c16:uniqueId val="{00000001-A48F-4EB8-9B31-9102FF2D105A}"/>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0.14150473</c:v>
                </c:pt>
                <c:pt idx="1">
                  <c:v>0.34379671000000001</c:v>
                </c:pt>
                <c:pt idx="2">
                  <c:v>0.51469856000000003</c:v>
                </c:pt>
              </c:numCache>
            </c:numRef>
          </c:val>
          <c:smooth val="0"/>
          <c:extLst>
            <c:ext xmlns:c16="http://schemas.microsoft.com/office/drawing/2014/chart" uri="{C3380CC4-5D6E-409C-BE32-E72D297353CC}">
              <c16:uniqueId val="{00000002-A48F-4EB8-9B31-9102FF2D105A}"/>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18-34</c:v>
                </c:pt>
              </c:strCache>
            </c:strRef>
          </c:tx>
          <c:dPt>
            <c:idx val="0"/>
            <c:bubble3D val="0"/>
            <c:spPr>
              <a:solidFill>
                <a:schemeClr val="accent1"/>
              </a:solidFill>
              <a:ln>
                <a:noFill/>
              </a:ln>
              <a:effectLst/>
            </c:spPr>
            <c:extLst>
              <c:ext xmlns:c16="http://schemas.microsoft.com/office/drawing/2014/chart" uri="{C3380CC4-5D6E-409C-BE32-E72D297353CC}">
                <c16:uniqueId val="{00000001-7983-4BAC-B7FC-71344D7F428E}"/>
              </c:ext>
            </c:extLst>
          </c:dPt>
          <c:dPt>
            <c:idx val="1"/>
            <c:bubble3D val="0"/>
            <c:spPr>
              <a:solidFill>
                <a:schemeClr val="accent2"/>
              </a:solidFill>
              <a:ln>
                <a:noFill/>
              </a:ln>
              <a:effectLst/>
            </c:spPr>
            <c:extLst>
              <c:ext xmlns:c16="http://schemas.microsoft.com/office/drawing/2014/chart" uri="{C3380CC4-5D6E-409C-BE32-E72D297353CC}">
                <c16:uniqueId val="{00000003-7983-4BAC-B7FC-71344D7F428E}"/>
              </c:ext>
            </c:extLst>
          </c:dPt>
          <c:dPt>
            <c:idx val="2"/>
            <c:bubble3D val="0"/>
            <c:spPr>
              <a:solidFill>
                <a:schemeClr val="accent3"/>
              </a:solidFill>
              <a:ln>
                <a:noFill/>
              </a:ln>
              <a:effectLst/>
            </c:spPr>
            <c:extLst>
              <c:ext xmlns:c16="http://schemas.microsoft.com/office/drawing/2014/chart" uri="{C3380CC4-5D6E-409C-BE32-E72D297353CC}">
                <c16:uniqueId val="{00000005-7983-4BAC-B7FC-71344D7F428E}"/>
              </c:ext>
            </c:extLst>
          </c:dPt>
          <c:dPt>
            <c:idx val="3"/>
            <c:bubble3D val="0"/>
            <c:spPr>
              <a:solidFill>
                <a:schemeClr val="accent4"/>
              </a:solidFill>
              <a:ln>
                <a:noFill/>
              </a:ln>
              <a:effectLst/>
            </c:spPr>
            <c:extLst>
              <c:ext xmlns:c16="http://schemas.microsoft.com/office/drawing/2014/chart" uri="{C3380CC4-5D6E-409C-BE32-E72D297353CC}">
                <c16:uniqueId val="{00000007-7983-4BAC-B7FC-71344D7F428E}"/>
              </c:ext>
            </c:extLst>
          </c:dPt>
          <c:dPt>
            <c:idx val="4"/>
            <c:bubble3D val="0"/>
            <c:spPr>
              <a:solidFill>
                <a:schemeClr val="accent5"/>
              </a:solidFill>
              <a:ln>
                <a:noFill/>
              </a:ln>
              <a:effectLst/>
            </c:spPr>
            <c:extLst>
              <c:ext xmlns:c16="http://schemas.microsoft.com/office/drawing/2014/chart" uri="{C3380CC4-5D6E-409C-BE32-E72D297353CC}">
                <c16:uniqueId val="{00000009-7983-4BAC-B7FC-71344D7F428E}"/>
              </c:ext>
            </c:extLst>
          </c:dPt>
          <c:dPt>
            <c:idx val="5"/>
            <c:bubble3D val="0"/>
            <c:spPr>
              <a:solidFill>
                <a:schemeClr val="accent6"/>
              </a:solidFill>
              <a:ln>
                <a:noFill/>
              </a:ln>
              <a:effectLst/>
            </c:spPr>
            <c:extLst>
              <c:ext xmlns:c16="http://schemas.microsoft.com/office/drawing/2014/chart" uri="{C3380CC4-5D6E-409C-BE32-E72D297353CC}">
                <c16:uniqueId val="{0000000B-7983-4BAC-B7FC-71344D7F428E}"/>
              </c:ext>
            </c:extLst>
          </c:dPt>
          <c:dLbls>
            <c:dLbl>
              <c:idx val="0"/>
              <c:layout>
                <c:manualLayout>
                  <c:x val="-2.0933945756780401E-2"/>
                  <c:y val="-1.1744313210848728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7983-4BAC-B7FC-71344D7F428E}"/>
                </c:ext>
              </c:extLst>
            </c:dLbl>
            <c:dLbl>
              <c:idx val="1"/>
              <c:layout>
                <c:manualLayout>
                  <c:x val="0"/>
                  <c:y val="7.8703703703703706E-2"/>
                </c:manualLayout>
              </c:layout>
              <c:showLegendKey val="0"/>
              <c:showVal val="0"/>
              <c:showCatName val="1"/>
              <c:showSerName val="0"/>
              <c:showPercent val="1"/>
              <c:showBubbleSize val="0"/>
              <c:extLst>
                <c:ext xmlns:c15="http://schemas.microsoft.com/office/drawing/2012/chart" uri="{CE6537A1-D6FC-4f65-9D91-7224C49458BB}">
                  <c15:layout>
                    <c:manualLayout>
                      <c:w val="0.34479294254884807"/>
                      <c:h val="0.19544801691455235"/>
                    </c:manualLayout>
                  </c15:layout>
                </c:ext>
                <c:ext xmlns:c16="http://schemas.microsoft.com/office/drawing/2014/chart" uri="{C3380CC4-5D6E-409C-BE32-E72D297353CC}">
                  <c16:uniqueId val="{00000003-7983-4BAC-B7FC-71344D7F428E}"/>
                </c:ext>
              </c:extLst>
            </c:dLbl>
            <c:dLbl>
              <c:idx val="2"/>
              <c:layout>
                <c:manualLayout>
                  <c:x val="-2.7777777777777776E-2"/>
                  <c:y val="-4.6294473607465733E-3"/>
                </c:manualLayout>
              </c:layout>
              <c:showLegendKey val="0"/>
              <c:showVal val="0"/>
              <c:showCatName val="1"/>
              <c:showSerName val="0"/>
              <c:showPercent val="1"/>
              <c:showBubbleSize val="0"/>
              <c:extLst>
                <c:ext xmlns:c15="http://schemas.microsoft.com/office/drawing/2012/chart" uri="{CE6537A1-D6FC-4f65-9D91-7224C49458BB}">
                  <c15:layout>
                    <c:manualLayout>
                      <c:w val="0.34873250218722662"/>
                      <c:h val="0.23248505395158933"/>
                    </c:manualLayout>
                  </c15:layout>
                </c:ext>
                <c:ext xmlns:c16="http://schemas.microsoft.com/office/drawing/2014/chart" uri="{C3380CC4-5D6E-409C-BE32-E72D297353CC}">
                  <c16:uniqueId val="{00000005-7983-4BAC-B7FC-71344D7F428E}"/>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516909579737"/>
                      <c:h val="0.23839853098263877"/>
                    </c:manualLayout>
                  </c15:layout>
                </c:ext>
                <c:ext xmlns:c16="http://schemas.microsoft.com/office/drawing/2014/chart" uri="{C3380CC4-5D6E-409C-BE32-E72D297353CC}">
                  <c16:uniqueId val="{00000007-7983-4BAC-B7FC-71344D7F428E}"/>
                </c:ext>
              </c:extLst>
            </c:dLbl>
            <c:dLbl>
              <c:idx val="4"/>
              <c:layout>
                <c:manualLayout>
                  <c:x val="-1.3948308544765238E-2"/>
                  <c:y val="-4.6296296296296511E-3"/>
                </c:manualLayout>
              </c:layout>
              <c:showLegendKey val="0"/>
              <c:showVal val="0"/>
              <c:showCatName val="1"/>
              <c:showSerName val="0"/>
              <c:showPercent val="1"/>
              <c:showBubbleSize val="0"/>
              <c:extLst>
                <c:ext xmlns:c15="http://schemas.microsoft.com/office/drawing/2012/chart" uri="{CE6537A1-D6FC-4f65-9D91-7224C49458BB}">
                  <c15:layout>
                    <c:manualLayout>
                      <c:w val="0.34386373578302715"/>
                      <c:h val="0.2982137649460484"/>
                    </c:manualLayout>
                  </c15:layout>
                </c:ext>
                <c:ext xmlns:c16="http://schemas.microsoft.com/office/drawing/2014/chart" uri="{C3380CC4-5D6E-409C-BE32-E72D297353CC}">
                  <c16:uniqueId val="{00000009-7983-4BAC-B7FC-71344D7F428E}"/>
                </c:ext>
              </c:extLst>
            </c:dLbl>
            <c:dLbl>
              <c:idx val="5"/>
              <c:layout>
                <c:manualLayout>
                  <c:x val="8.6965952172644231E-3"/>
                  <c:y val="-2.2464639836687082E-2"/>
                </c:manualLayout>
              </c:layout>
              <c:showLegendKey val="0"/>
              <c:showVal val="0"/>
              <c:showCatName val="1"/>
              <c:showSerName val="0"/>
              <c:showPercent val="1"/>
              <c:showBubbleSize val="0"/>
              <c:extLst>
                <c:ext xmlns:c15="http://schemas.microsoft.com/office/drawing/2012/chart" uri="{CE6537A1-D6FC-4f65-9D91-7224C49458BB}">
                  <c15:layout>
                    <c:manualLayout>
                      <c:w val="0.33661016331291915"/>
                      <c:h val="0.18457494896471274"/>
                    </c:manualLayout>
                  </c15:layout>
                </c:ext>
                <c:ext xmlns:c16="http://schemas.microsoft.com/office/drawing/2014/chart" uri="{C3380CC4-5D6E-409C-BE32-E72D297353CC}">
                  <c16:uniqueId val="{0000000B-7983-4BAC-B7FC-71344D7F428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Less than [$/£]30,000</c:v>
                </c:pt>
                <c:pt idx="1">
                  <c:v>[$/£]30,000 to [$/£]44,999</c:v>
                </c:pt>
                <c:pt idx="2">
                  <c:v>[$/£]45,000 to [$/£]69,999</c:v>
                </c:pt>
                <c:pt idx="3">
                  <c:v>[$/£]70,000 to [$/£]99,999</c:v>
                </c:pt>
                <c:pt idx="4">
                  <c:v>[$/£]100,000 to [$/£]149,999</c:v>
                </c:pt>
                <c:pt idx="5">
                  <c:v>[$/£]150,000 +</c:v>
                </c:pt>
              </c:strCache>
            </c:strRef>
          </c:cat>
          <c:val>
            <c:numRef>
              <c:f>Sheet1!$B$2:$B$7</c:f>
              <c:numCache>
                <c:formatCode>0%</c:formatCode>
                <c:ptCount val="6"/>
                <c:pt idx="0">
                  <c:v>2.9082770000000001E-2</c:v>
                </c:pt>
                <c:pt idx="1">
                  <c:v>9.3959729999999991E-2</c:v>
                </c:pt>
                <c:pt idx="2">
                  <c:v>0.16778523000000001</c:v>
                </c:pt>
                <c:pt idx="3">
                  <c:v>0.30201341999999998</c:v>
                </c:pt>
                <c:pt idx="4">
                  <c:v>0.26845637999999999</c:v>
                </c:pt>
                <c:pt idx="5">
                  <c:v>0.13870246</c:v>
                </c:pt>
              </c:numCache>
            </c:numRef>
          </c:val>
          <c:extLst>
            <c:ext xmlns:c16="http://schemas.microsoft.com/office/drawing/2014/chart" uri="{C3380CC4-5D6E-409C-BE32-E72D297353CC}">
              <c16:uniqueId val="{0000000C-7983-4BAC-B7FC-71344D7F428E}"/>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b="0" i="0" u="none" strike="noStrike" baseline="0">
                <a:effectLst/>
              </a:rPr>
              <a:t>Mental health support</a:t>
            </a:r>
            <a:r>
              <a:rPr lang="en-US" sz="900" b="0" i="0" u="none" strike="noStrike" baseline="0"/>
              <a:t> </a:t>
            </a:r>
            <a:endParaRPr lang="en-US" sz="9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0.36251919999999999</c:v>
                </c:pt>
                <c:pt idx="1">
                  <c:v>0.3609831</c:v>
                </c:pt>
                <c:pt idx="2">
                  <c:v>0.27649770000000001</c:v>
                </c:pt>
              </c:numCache>
            </c:numRef>
          </c:val>
          <c:extLst>
            <c:ext xmlns:c16="http://schemas.microsoft.com/office/drawing/2014/chart" uri="{C3380CC4-5D6E-409C-BE32-E72D297353CC}">
              <c16:uniqueId val="{00000000-F2C9-4B68-8A1E-3CBDD067F86D}"/>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0.29672131000000002</c:v>
                </c:pt>
                <c:pt idx="1">
                  <c:v>0.34754098</c:v>
                </c:pt>
                <c:pt idx="2">
                  <c:v>0.35573769999999999</c:v>
                </c:pt>
              </c:numCache>
            </c:numRef>
          </c:val>
          <c:extLst>
            <c:ext xmlns:c16="http://schemas.microsoft.com/office/drawing/2014/chart" uri="{C3380CC4-5D6E-409C-BE32-E72D297353CC}">
              <c16:uniqueId val="{00000001-F2C9-4B68-8A1E-3CBDD067F86D}"/>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0.29098155999999997</c:v>
                </c:pt>
                <c:pt idx="1">
                  <c:v>0.31190832000000002</c:v>
                </c:pt>
                <c:pt idx="2">
                  <c:v>0.39711011000000002</c:v>
                </c:pt>
              </c:numCache>
            </c:numRef>
          </c:val>
          <c:smooth val="0"/>
          <c:extLst>
            <c:ext xmlns:c16="http://schemas.microsoft.com/office/drawing/2014/chart" uri="{C3380CC4-5D6E-409C-BE32-E72D297353CC}">
              <c16:uniqueId val="{00000002-F2C9-4B68-8A1E-3CBDD067F86D}"/>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b="0" i="0" u="none" strike="noStrike" baseline="0">
                <a:effectLst/>
              </a:rPr>
              <a:t>Physical support</a:t>
            </a:r>
            <a:r>
              <a:rPr lang="en-US" sz="900" b="0" i="0" u="none" strike="noStrike" baseline="0"/>
              <a:t> </a:t>
            </a:r>
            <a:endParaRPr lang="en-US" sz="8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0.21198157000000001</c:v>
                </c:pt>
                <c:pt idx="1">
                  <c:v>0.35637480999999999</c:v>
                </c:pt>
                <c:pt idx="2">
                  <c:v>0.43164363</c:v>
                </c:pt>
              </c:numCache>
            </c:numRef>
          </c:val>
          <c:extLst>
            <c:ext xmlns:c16="http://schemas.microsoft.com/office/drawing/2014/chart" uri="{C3380CC4-5D6E-409C-BE32-E72D297353CC}">
              <c16:uniqueId val="{00000000-E6AF-470D-8E44-B1400950D205}"/>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0.16393442999999999</c:v>
                </c:pt>
                <c:pt idx="1">
                  <c:v>0.32786884999999999</c:v>
                </c:pt>
                <c:pt idx="2">
                  <c:v>0.50819671999999994</c:v>
                </c:pt>
              </c:numCache>
            </c:numRef>
          </c:val>
          <c:extLst>
            <c:ext xmlns:c16="http://schemas.microsoft.com/office/drawing/2014/chart" uri="{C3380CC4-5D6E-409C-BE32-E72D297353CC}">
              <c16:uniqueId val="{00000001-E6AF-470D-8E44-B1400950D205}"/>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0.16093672000000001</c:v>
                </c:pt>
                <c:pt idx="1">
                  <c:v>0.28898854000000002</c:v>
                </c:pt>
                <c:pt idx="2">
                  <c:v>0.55007474000000001</c:v>
                </c:pt>
              </c:numCache>
            </c:numRef>
          </c:val>
          <c:smooth val="0"/>
          <c:extLst>
            <c:ext xmlns:c16="http://schemas.microsoft.com/office/drawing/2014/chart" uri="{C3380CC4-5D6E-409C-BE32-E72D297353CC}">
              <c16:uniqueId val="{00000002-E6AF-470D-8E44-B1400950D205}"/>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b="0" i="0" u="none" strike="noStrike" baseline="0">
                <a:effectLst/>
              </a:rPr>
              <a:t>Purchase of natural/organic foods</a:t>
            </a:r>
            <a:r>
              <a:rPr lang="en-US" sz="900" b="0" i="0" u="none" strike="noStrike" baseline="0"/>
              <a:t> </a:t>
            </a:r>
            <a:endParaRPr lang="en-US" sz="8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0.35483871</c:v>
                </c:pt>
                <c:pt idx="1">
                  <c:v>0.42857142999999998</c:v>
                </c:pt>
                <c:pt idx="2">
                  <c:v>0.21658986</c:v>
                </c:pt>
              </c:numCache>
            </c:numRef>
          </c:val>
          <c:extLst>
            <c:ext xmlns:c16="http://schemas.microsoft.com/office/drawing/2014/chart" uri="{C3380CC4-5D6E-409C-BE32-E72D297353CC}">
              <c16:uniqueId val="{00000000-EBF2-4400-82D6-F7FD430E435E}"/>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0.2852459</c:v>
                </c:pt>
                <c:pt idx="1">
                  <c:v>0.45245901999999999</c:v>
                </c:pt>
                <c:pt idx="2">
                  <c:v>0.26229508000000001</c:v>
                </c:pt>
              </c:numCache>
            </c:numRef>
          </c:val>
          <c:extLst>
            <c:ext xmlns:c16="http://schemas.microsoft.com/office/drawing/2014/chart" uri="{C3380CC4-5D6E-409C-BE32-E72D297353CC}">
              <c16:uniqueId val="{00000001-EBF2-4400-82D6-F7FD430E435E}"/>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0.27553562999999998</c:v>
                </c:pt>
                <c:pt idx="1">
                  <c:v>0.41255605000000001</c:v>
                </c:pt>
                <c:pt idx="2">
                  <c:v>0.31190832000000002</c:v>
                </c:pt>
              </c:numCache>
            </c:numRef>
          </c:val>
          <c:smooth val="0"/>
          <c:extLst>
            <c:ext xmlns:c16="http://schemas.microsoft.com/office/drawing/2014/chart" uri="{C3380CC4-5D6E-409C-BE32-E72D297353CC}">
              <c16:uniqueId val="{00000002-EBF2-4400-82D6-F7FD430E435E}"/>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800" b="0" i="0" u="none" strike="noStrike" baseline="0">
                <a:effectLst/>
              </a:rPr>
              <a:t>Purchase of functional foods and/or beverages</a:t>
            </a:r>
            <a:r>
              <a:rPr lang="en-US" sz="800" b="0" i="0" u="none" strike="noStrike" baseline="0"/>
              <a:t> </a:t>
            </a:r>
            <a:endParaRPr lang="en-US" sz="800" b="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Sheet1!$A$2:$A$4</c:f>
              <c:strCache>
                <c:ptCount val="3"/>
                <c:pt idx="0">
                  <c:v>Essential</c:v>
                </c:pt>
                <c:pt idx="1">
                  <c:v>Change to generic or reduce spending</c:v>
                </c:pt>
                <c:pt idx="2">
                  <c:v>Non-essential</c:v>
                </c:pt>
              </c:strCache>
            </c:strRef>
          </c:cat>
          <c:val>
            <c:numRef>
              <c:f>Sheet1!$B$2:$B$4</c:f>
              <c:numCache>
                <c:formatCode>0%</c:formatCode>
                <c:ptCount val="3"/>
                <c:pt idx="0">
                  <c:v>0.41167435000000002</c:v>
                </c:pt>
                <c:pt idx="1">
                  <c:v>0.47619048000000003</c:v>
                </c:pt>
                <c:pt idx="2">
                  <c:v>0.11213518</c:v>
                </c:pt>
              </c:numCache>
            </c:numRef>
          </c:val>
          <c:extLst>
            <c:ext xmlns:c16="http://schemas.microsoft.com/office/drawing/2014/chart" uri="{C3380CC4-5D6E-409C-BE32-E72D297353CC}">
              <c16:uniqueId val="{00000000-3E7F-4947-AC2D-18ACFF1F9A54}"/>
            </c:ext>
          </c:extLst>
        </c:ser>
        <c:ser>
          <c:idx val="1"/>
          <c:order val="1"/>
          <c:tx>
            <c:strRef>
              <c:f>Sheet1!$C$1</c:f>
              <c:strCache>
                <c:ptCount val="1"/>
                <c:pt idx="0">
                  <c:v>UK</c:v>
                </c:pt>
              </c:strCache>
            </c:strRef>
          </c:tx>
          <c:spPr>
            <a:solidFill>
              <a:schemeClr val="accent2"/>
            </a:solidFill>
            <a:ln>
              <a:noFill/>
            </a:ln>
            <a:effectLst/>
          </c:spPr>
          <c:invertIfNegative val="0"/>
          <c:cat>
            <c:strRef>
              <c:f>Sheet1!$A$2:$A$4</c:f>
              <c:strCache>
                <c:ptCount val="3"/>
                <c:pt idx="0">
                  <c:v>Essential</c:v>
                </c:pt>
                <c:pt idx="1">
                  <c:v>Change to generic or reduce spending</c:v>
                </c:pt>
                <c:pt idx="2">
                  <c:v>Non-essential</c:v>
                </c:pt>
              </c:strCache>
            </c:strRef>
          </c:cat>
          <c:val>
            <c:numRef>
              <c:f>Sheet1!$C$2:$C$4</c:f>
              <c:numCache>
                <c:formatCode>0%</c:formatCode>
                <c:ptCount val="3"/>
                <c:pt idx="0">
                  <c:v>0.36229507999999999</c:v>
                </c:pt>
                <c:pt idx="1">
                  <c:v>0.48852458999999998</c:v>
                </c:pt>
                <c:pt idx="2">
                  <c:v>0.14918033</c:v>
                </c:pt>
              </c:numCache>
            </c:numRef>
          </c:val>
          <c:extLst>
            <c:ext xmlns:c16="http://schemas.microsoft.com/office/drawing/2014/chart" uri="{C3380CC4-5D6E-409C-BE32-E72D297353CC}">
              <c16:uniqueId val="{00000001-3E7F-4947-AC2D-18ACFF1F9A54}"/>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Sheet1!$A$2:$A$4</c:f>
              <c:strCache>
                <c:ptCount val="3"/>
                <c:pt idx="0">
                  <c:v>Essential</c:v>
                </c:pt>
                <c:pt idx="1">
                  <c:v>Change to generic or reduce spending</c:v>
                </c:pt>
                <c:pt idx="2">
                  <c:v>Non-essential</c:v>
                </c:pt>
              </c:strCache>
            </c:strRef>
          </c:cat>
          <c:val>
            <c:numRef>
              <c:f>Sheet1!$D$2:$D$4</c:f>
              <c:numCache>
                <c:formatCode>0%</c:formatCode>
                <c:ptCount val="3"/>
                <c:pt idx="0">
                  <c:v>0.36123568</c:v>
                </c:pt>
                <c:pt idx="1">
                  <c:v>0.49078226000000003</c:v>
                </c:pt>
                <c:pt idx="2">
                  <c:v>0.14798206</c:v>
                </c:pt>
              </c:numCache>
            </c:numRef>
          </c:val>
          <c:smooth val="0"/>
          <c:extLst>
            <c:ext xmlns:c16="http://schemas.microsoft.com/office/drawing/2014/chart" uri="{C3380CC4-5D6E-409C-BE32-E72D297353CC}">
              <c16:uniqueId val="{00000002-3E7F-4947-AC2D-18ACFF1F9A54}"/>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Sheet1!$A$2:$A$4</c:f>
              <c:numCache>
                <c:formatCode>General</c:formatCode>
                <c:ptCount val="3"/>
              </c:numCache>
            </c:numRef>
          </c:cat>
          <c:val>
            <c:numRef>
              <c:f>Sheet1!$B$2:$B$4</c:f>
              <c:numCache>
                <c:formatCode>General</c:formatCode>
                <c:ptCount val="3"/>
              </c:numCache>
            </c:numRef>
          </c:val>
          <c:extLst>
            <c:ext xmlns:c16="http://schemas.microsoft.com/office/drawing/2014/chart" uri="{C3380CC4-5D6E-409C-BE32-E72D297353CC}">
              <c16:uniqueId val="{00000000-455A-455F-A5D4-4B4DB53760D0}"/>
            </c:ext>
          </c:extLst>
        </c:ser>
        <c:ser>
          <c:idx val="1"/>
          <c:order val="1"/>
          <c:tx>
            <c:strRef>
              <c:f>Sheet1!$C$1</c:f>
              <c:strCache>
                <c:ptCount val="1"/>
                <c:pt idx="0">
                  <c:v>UK</c:v>
                </c:pt>
              </c:strCache>
            </c:strRef>
          </c:tx>
          <c:spPr>
            <a:solidFill>
              <a:schemeClr val="accent2"/>
            </a:solidFill>
            <a:ln>
              <a:noFill/>
            </a:ln>
            <a:effectLst/>
          </c:spPr>
          <c:invertIfNegative val="0"/>
          <c:cat>
            <c:numRef>
              <c:f>Sheet1!$A$2:$A$4</c:f>
              <c:numCache>
                <c:formatCode>General</c:formatCode>
                <c:ptCount val="3"/>
              </c:numCache>
            </c:numRef>
          </c:cat>
          <c:val>
            <c:numRef>
              <c:f>Sheet1!$C$2:$C$4</c:f>
              <c:numCache>
                <c:formatCode>General</c:formatCode>
                <c:ptCount val="3"/>
              </c:numCache>
            </c:numRef>
          </c:val>
          <c:extLst>
            <c:ext xmlns:c16="http://schemas.microsoft.com/office/drawing/2014/chart" uri="{C3380CC4-5D6E-409C-BE32-E72D297353CC}">
              <c16:uniqueId val="{00000001-455A-455F-A5D4-4B4DB53760D0}"/>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numRef>
              <c:f>Sheet1!$A$2:$A$4</c:f>
              <c:numCache>
                <c:formatCode>General</c:formatCode>
                <c:ptCount val="3"/>
              </c:numCache>
            </c:numRef>
          </c:cat>
          <c:val>
            <c:numRef>
              <c:f>Sheet1!$D$2:$D$4</c:f>
              <c:numCache>
                <c:formatCode>General</c:formatCode>
                <c:ptCount val="3"/>
              </c:numCache>
            </c:numRef>
          </c:val>
          <c:smooth val="0"/>
          <c:extLst>
            <c:ext xmlns:c16="http://schemas.microsoft.com/office/drawing/2014/chart" uri="{C3380CC4-5D6E-409C-BE32-E72D297353CC}">
              <c16:uniqueId val="{00000002-455A-455F-A5D4-4B4DB53760D0}"/>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1"/>
        <c:axPos val="b"/>
        <c:numFmt formatCode="General" sourceLinked="1"/>
        <c:majorTickMark val="none"/>
        <c:minorTickMark val="none"/>
        <c:tickLblPos val="nextTo"/>
        <c:crossAx val="1050396976"/>
        <c:crosses val="autoZero"/>
        <c:auto val="1"/>
        <c:lblAlgn val="ctr"/>
        <c:lblOffset val="100"/>
        <c:noMultiLvlLbl val="0"/>
      </c:catAx>
      <c:valAx>
        <c:axId val="1050396976"/>
        <c:scaling>
          <c:orientation val="minMax"/>
          <c:max val="0.60000000000000009"/>
        </c:scaling>
        <c:delete val="1"/>
        <c:axPos val="l"/>
        <c:numFmt formatCode="General" sourceLinked="1"/>
        <c:majorTickMark val="none"/>
        <c:minorTickMark val="none"/>
        <c:tickLblPos val="nextTo"/>
        <c:crossAx val="105039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Soda Pop</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8.141321E-2</c:v>
                </c:pt>
                <c:pt idx="1">
                  <c:v>0.13210445000000001</c:v>
                </c:pt>
                <c:pt idx="2">
                  <c:v>0.23041475</c:v>
                </c:pt>
                <c:pt idx="3">
                  <c:v>0.31029185999999997</c:v>
                </c:pt>
                <c:pt idx="4">
                  <c:v>0.24577573</c:v>
                </c:pt>
              </c:numCache>
            </c:numRef>
          </c:val>
          <c:extLst>
            <c:ext xmlns:c16="http://schemas.microsoft.com/office/drawing/2014/chart" uri="{C3380CC4-5D6E-409C-BE32-E72D297353CC}">
              <c16:uniqueId val="{00000000-E023-45D6-B54D-22ABCC931349}"/>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4.5901639999999987E-2</c:v>
                </c:pt>
                <c:pt idx="1">
                  <c:v>6.5573770000000003E-2</c:v>
                </c:pt>
                <c:pt idx="2">
                  <c:v>0.19508196999999999</c:v>
                </c:pt>
                <c:pt idx="3">
                  <c:v>0.31967213</c:v>
                </c:pt>
                <c:pt idx="4">
                  <c:v>0.37377049000000001</c:v>
                </c:pt>
              </c:numCache>
            </c:numRef>
          </c:val>
          <c:extLst>
            <c:ext xmlns:c16="http://schemas.microsoft.com/office/drawing/2014/chart" uri="{C3380CC4-5D6E-409C-BE32-E72D297353CC}">
              <c16:uniqueId val="{00000001-E023-45D6-B54D-22ABCC931349}"/>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5.032387E-2</c:v>
                </c:pt>
                <c:pt idx="1">
                  <c:v>7.5734930000000006E-2</c:v>
                </c:pt>
                <c:pt idx="2">
                  <c:v>0.17189836</c:v>
                </c:pt>
                <c:pt idx="3">
                  <c:v>0.29845540999999998</c:v>
                </c:pt>
                <c:pt idx="4">
                  <c:v>0.40358744000000002</c:v>
                </c:pt>
              </c:numCache>
            </c:numRef>
          </c:val>
          <c:smooth val="0"/>
          <c:extLst>
            <c:ext xmlns:c16="http://schemas.microsoft.com/office/drawing/2014/chart" uri="{C3380CC4-5D6E-409C-BE32-E72D297353CC}">
              <c16:uniqueId val="{00000002-E023-45D6-B54D-22ABCC931349}"/>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numRef>
              <c:f>Sheet1!$A$2:$A$4</c:f>
              <c:numCache>
                <c:formatCode>General</c:formatCode>
                <c:ptCount val="3"/>
              </c:numCache>
            </c:numRef>
          </c:cat>
          <c:val>
            <c:numRef>
              <c:f>Sheet1!$B$2:$B$4</c:f>
              <c:numCache>
                <c:formatCode>General</c:formatCode>
                <c:ptCount val="3"/>
              </c:numCache>
            </c:numRef>
          </c:val>
          <c:extLst>
            <c:ext xmlns:c16="http://schemas.microsoft.com/office/drawing/2014/chart" uri="{C3380CC4-5D6E-409C-BE32-E72D297353CC}">
              <c16:uniqueId val="{00000000-F45B-419E-A141-398FFB49F77D}"/>
            </c:ext>
          </c:extLst>
        </c:ser>
        <c:ser>
          <c:idx val="1"/>
          <c:order val="1"/>
          <c:tx>
            <c:strRef>
              <c:f>Sheet1!$C$1</c:f>
              <c:strCache>
                <c:ptCount val="1"/>
                <c:pt idx="0">
                  <c:v>UK</c:v>
                </c:pt>
              </c:strCache>
            </c:strRef>
          </c:tx>
          <c:spPr>
            <a:solidFill>
              <a:schemeClr val="accent2"/>
            </a:solidFill>
            <a:ln>
              <a:noFill/>
            </a:ln>
            <a:effectLst/>
          </c:spPr>
          <c:invertIfNegative val="0"/>
          <c:cat>
            <c:numRef>
              <c:f>Sheet1!$A$2:$A$4</c:f>
              <c:numCache>
                <c:formatCode>General</c:formatCode>
                <c:ptCount val="3"/>
              </c:numCache>
            </c:numRef>
          </c:cat>
          <c:val>
            <c:numRef>
              <c:f>Sheet1!$C$2:$C$4</c:f>
              <c:numCache>
                <c:formatCode>General</c:formatCode>
                <c:ptCount val="3"/>
              </c:numCache>
            </c:numRef>
          </c:val>
          <c:extLst>
            <c:ext xmlns:c16="http://schemas.microsoft.com/office/drawing/2014/chart" uri="{C3380CC4-5D6E-409C-BE32-E72D297353CC}">
              <c16:uniqueId val="{00000001-F45B-419E-A141-398FFB49F77D}"/>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numRef>
              <c:f>Sheet1!$A$2:$A$4</c:f>
              <c:numCache>
                <c:formatCode>General</c:formatCode>
                <c:ptCount val="3"/>
              </c:numCache>
            </c:numRef>
          </c:cat>
          <c:val>
            <c:numRef>
              <c:f>Sheet1!$D$2:$D$4</c:f>
              <c:numCache>
                <c:formatCode>General</c:formatCode>
                <c:ptCount val="3"/>
              </c:numCache>
            </c:numRef>
          </c:val>
          <c:smooth val="0"/>
          <c:extLst>
            <c:ext xmlns:c16="http://schemas.microsoft.com/office/drawing/2014/chart" uri="{C3380CC4-5D6E-409C-BE32-E72D297353CC}">
              <c16:uniqueId val="{00000002-F45B-419E-A141-398FFB49F77D}"/>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1"/>
        <c:axPos val="b"/>
        <c:numFmt formatCode="General" sourceLinked="1"/>
        <c:majorTickMark val="none"/>
        <c:minorTickMark val="none"/>
        <c:tickLblPos val="nextTo"/>
        <c:crossAx val="1050396976"/>
        <c:crosses val="autoZero"/>
        <c:auto val="1"/>
        <c:lblAlgn val="ctr"/>
        <c:lblOffset val="100"/>
        <c:noMultiLvlLbl val="0"/>
      </c:catAx>
      <c:valAx>
        <c:axId val="1050396976"/>
        <c:scaling>
          <c:orientation val="minMax"/>
          <c:max val="0.60000000000000009"/>
        </c:scaling>
        <c:delete val="1"/>
        <c:axPos val="l"/>
        <c:numFmt formatCode="General" sourceLinked="1"/>
        <c:majorTickMark val="none"/>
        <c:minorTickMark val="none"/>
        <c:tickLblPos val="nextTo"/>
        <c:crossAx val="1050399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Juice</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0.10906298</c:v>
                </c:pt>
                <c:pt idx="1">
                  <c:v>0.11981567</c:v>
                </c:pt>
                <c:pt idx="2">
                  <c:v>0.28725038000000003</c:v>
                </c:pt>
                <c:pt idx="3">
                  <c:v>0.34562211999999998</c:v>
                </c:pt>
                <c:pt idx="4">
                  <c:v>0.13824885000000001</c:v>
                </c:pt>
              </c:numCache>
            </c:numRef>
          </c:val>
          <c:extLst>
            <c:ext xmlns:c16="http://schemas.microsoft.com/office/drawing/2014/chart" uri="{C3380CC4-5D6E-409C-BE32-E72D297353CC}">
              <c16:uniqueId val="{00000000-B702-4A1C-A52E-87BDB0C0779C}"/>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6.065574E-2</c:v>
                </c:pt>
                <c:pt idx="1">
                  <c:v>0.1147541</c:v>
                </c:pt>
                <c:pt idx="2">
                  <c:v>0.21967212999999999</c:v>
                </c:pt>
                <c:pt idx="3">
                  <c:v>0.38688525000000001</c:v>
                </c:pt>
                <c:pt idx="4">
                  <c:v>0.21803279</c:v>
                </c:pt>
              </c:numCache>
            </c:numRef>
          </c:val>
          <c:extLst>
            <c:ext xmlns:c16="http://schemas.microsoft.com/office/drawing/2014/chart" uri="{C3380CC4-5D6E-409C-BE32-E72D297353CC}">
              <c16:uniqueId val="{00000001-B702-4A1C-A52E-87BDB0C0779C}"/>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6.8261089999999996E-2</c:v>
                </c:pt>
                <c:pt idx="1">
                  <c:v>9.0682609999999997E-2</c:v>
                </c:pt>
                <c:pt idx="2">
                  <c:v>0.21026407999999999</c:v>
                </c:pt>
                <c:pt idx="3">
                  <c:v>0.38016940999999999</c:v>
                </c:pt>
                <c:pt idx="4">
                  <c:v>0.25062282000000002</c:v>
                </c:pt>
              </c:numCache>
            </c:numRef>
          </c:val>
          <c:smooth val="0"/>
          <c:extLst>
            <c:ext xmlns:c16="http://schemas.microsoft.com/office/drawing/2014/chart" uri="{C3380CC4-5D6E-409C-BE32-E72D297353CC}">
              <c16:uniqueId val="{00000002-B702-4A1C-A52E-87BDB0C0779C}"/>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Cookies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7.8341010000000003E-2</c:v>
                </c:pt>
                <c:pt idx="1">
                  <c:v>0.14900153999999999</c:v>
                </c:pt>
                <c:pt idx="2">
                  <c:v>0.25960061000000001</c:v>
                </c:pt>
                <c:pt idx="3">
                  <c:v>0.33026114000000001</c:v>
                </c:pt>
                <c:pt idx="4">
                  <c:v>0.18279570000000001</c:v>
                </c:pt>
              </c:numCache>
            </c:numRef>
          </c:val>
          <c:extLst>
            <c:ext xmlns:c16="http://schemas.microsoft.com/office/drawing/2014/chart" uri="{C3380CC4-5D6E-409C-BE32-E72D297353CC}">
              <c16:uniqueId val="{00000000-E964-44AD-85BA-E683BA252F12}"/>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4.4262299999999997E-2</c:v>
                </c:pt>
                <c:pt idx="1">
                  <c:v>9.5081969999999988E-2</c:v>
                </c:pt>
                <c:pt idx="2">
                  <c:v>0.1704918</c:v>
                </c:pt>
                <c:pt idx="3">
                  <c:v>0.40491802999999998</c:v>
                </c:pt>
                <c:pt idx="4">
                  <c:v>0.2852459</c:v>
                </c:pt>
              </c:numCache>
            </c:numRef>
          </c:val>
          <c:extLst>
            <c:ext xmlns:c16="http://schemas.microsoft.com/office/drawing/2014/chart" uri="{C3380CC4-5D6E-409C-BE32-E72D297353CC}">
              <c16:uniqueId val="{00000001-E964-44AD-85BA-E683BA252F12}"/>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4.6337820000000002E-2</c:v>
                </c:pt>
                <c:pt idx="1">
                  <c:v>8.9187840000000004E-2</c:v>
                </c:pt>
                <c:pt idx="2">
                  <c:v>0.17937220000000001</c:v>
                </c:pt>
                <c:pt idx="3">
                  <c:v>0.36970603000000002</c:v>
                </c:pt>
                <c:pt idx="4">
                  <c:v>0.31539611000000001</c:v>
                </c:pt>
              </c:numCache>
            </c:numRef>
          </c:val>
          <c:smooth val="0"/>
          <c:extLst>
            <c:ext xmlns:c16="http://schemas.microsoft.com/office/drawing/2014/chart" uri="{C3380CC4-5D6E-409C-BE32-E72D297353CC}">
              <c16:uniqueId val="{00000002-E964-44AD-85BA-E683BA252F12}"/>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Sweet Dessert</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9.5238099999999992E-2</c:v>
                </c:pt>
                <c:pt idx="1">
                  <c:v>0.16282642</c:v>
                </c:pt>
                <c:pt idx="2">
                  <c:v>0.23041475</c:v>
                </c:pt>
                <c:pt idx="3">
                  <c:v>0.31182796000000002</c:v>
                </c:pt>
                <c:pt idx="4">
                  <c:v>0.19969277999999999</c:v>
                </c:pt>
              </c:numCache>
            </c:numRef>
          </c:val>
          <c:extLst>
            <c:ext xmlns:c16="http://schemas.microsoft.com/office/drawing/2014/chart" uri="{C3380CC4-5D6E-409C-BE32-E72D297353CC}">
              <c16:uniqueId val="{00000000-AC1B-4899-80A8-EFF9CFF3CBD4}"/>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5.5737699999999987E-2</c:v>
                </c:pt>
                <c:pt idx="1">
                  <c:v>6.7213110000000006E-2</c:v>
                </c:pt>
                <c:pt idx="2">
                  <c:v>0.22622950999999999</c:v>
                </c:pt>
                <c:pt idx="3">
                  <c:v>0.39016392999999999</c:v>
                </c:pt>
                <c:pt idx="4">
                  <c:v>0.26065574000000002</c:v>
                </c:pt>
              </c:numCache>
            </c:numRef>
          </c:val>
          <c:extLst>
            <c:ext xmlns:c16="http://schemas.microsoft.com/office/drawing/2014/chart" uri="{C3380CC4-5D6E-409C-BE32-E72D297353CC}">
              <c16:uniqueId val="{00000001-AC1B-4899-80A8-EFF9CFF3CBD4}"/>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5.6302940000000003E-2</c:v>
                </c:pt>
                <c:pt idx="1">
                  <c:v>8.7693069999999998E-2</c:v>
                </c:pt>
                <c:pt idx="2">
                  <c:v>0.19232685999999999</c:v>
                </c:pt>
                <c:pt idx="3">
                  <c:v>0.35525659999999998</c:v>
                </c:pt>
                <c:pt idx="4">
                  <c:v>0.30842053000000003</c:v>
                </c:pt>
              </c:numCache>
            </c:numRef>
          </c:val>
          <c:smooth val="0"/>
          <c:extLst>
            <c:ext xmlns:c16="http://schemas.microsoft.com/office/drawing/2014/chart" uri="{C3380CC4-5D6E-409C-BE32-E72D297353CC}">
              <c16:uniqueId val="{00000002-AC1B-4899-80A8-EFF9CFF3CBD4}"/>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26344506643977E-2"/>
          <c:y val="5.4525375985718202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627B-4D93-8F34-A27D4C3CCD4D}"/>
              </c:ext>
            </c:extLst>
          </c:dPt>
          <c:dPt>
            <c:idx val="1"/>
            <c:bubble3D val="0"/>
            <c:spPr>
              <a:solidFill>
                <a:schemeClr val="accent2"/>
              </a:solidFill>
              <a:ln>
                <a:noFill/>
              </a:ln>
              <a:effectLst/>
            </c:spPr>
            <c:extLst>
              <c:ext xmlns:c16="http://schemas.microsoft.com/office/drawing/2014/chart" uri="{C3380CC4-5D6E-409C-BE32-E72D297353CC}">
                <c16:uniqueId val="{00000003-627B-4D93-8F34-A27D4C3CCD4D}"/>
              </c:ext>
            </c:extLst>
          </c:dPt>
          <c:dPt>
            <c:idx val="2"/>
            <c:bubble3D val="0"/>
            <c:spPr>
              <a:solidFill>
                <a:schemeClr val="accent3"/>
              </a:solidFill>
              <a:ln>
                <a:noFill/>
              </a:ln>
              <a:effectLst/>
            </c:spPr>
            <c:extLst>
              <c:ext xmlns:c16="http://schemas.microsoft.com/office/drawing/2014/chart" uri="{C3380CC4-5D6E-409C-BE32-E72D297353CC}">
                <c16:uniqueId val="{00000005-627B-4D93-8F34-A27D4C3CCD4D}"/>
              </c:ext>
            </c:extLst>
          </c:dPt>
          <c:dPt>
            <c:idx val="3"/>
            <c:bubble3D val="0"/>
            <c:spPr>
              <a:solidFill>
                <a:schemeClr val="accent4"/>
              </a:solidFill>
              <a:ln>
                <a:noFill/>
              </a:ln>
              <a:effectLst/>
            </c:spPr>
            <c:extLst>
              <c:ext xmlns:c16="http://schemas.microsoft.com/office/drawing/2014/chart" uri="{C3380CC4-5D6E-409C-BE32-E72D297353CC}">
                <c16:uniqueId val="{00000007-627B-4D93-8F34-A27D4C3CCD4D}"/>
              </c:ext>
            </c:extLst>
          </c:dPt>
          <c:dPt>
            <c:idx val="4"/>
            <c:bubble3D val="0"/>
            <c:spPr>
              <a:solidFill>
                <a:schemeClr val="accent5"/>
              </a:solidFill>
              <a:ln>
                <a:noFill/>
              </a:ln>
              <a:effectLst/>
            </c:spPr>
            <c:extLst>
              <c:ext xmlns:c16="http://schemas.microsoft.com/office/drawing/2014/chart" uri="{C3380CC4-5D6E-409C-BE32-E72D297353CC}">
                <c16:uniqueId val="{00000009-627B-4D93-8F34-A27D4C3CCD4D}"/>
              </c:ext>
            </c:extLst>
          </c:dPt>
          <c:dPt>
            <c:idx val="5"/>
            <c:bubble3D val="0"/>
            <c:spPr>
              <a:solidFill>
                <a:schemeClr val="accent6"/>
              </a:solidFill>
              <a:ln>
                <a:noFill/>
              </a:ln>
              <a:effectLst/>
            </c:spPr>
            <c:extLst>
              <c:ext xmlns:c16="http://schemas.microsoft.com/office/drawing/2014/chart" uri="{C3380CC4-5D6E-409C-BE32-E72D297353CC}">
                <c16:uniqueId val="{0000000B-627B-4D93-8F34-A27D4C3CCD4D}"/>
              </c:ext>
            </c:extLst>
          </c:dPt>
          <c:dLbls>
            <c:dLbl>
              <c:idx val="0"/>
              <c:layout>
                <c:manualLayout>
                  <c:x val="6.8438320209973751E-3"/>
                  <c:y val="-2.1003572470107902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627B-4D93-8F34-A27D4C3CCD4D}"/>
                </c:ext>
              </c:extLst>
            </c:dLbl>
            <c:dLbl>
              <c:idx val="1"/>
              <c:layout>
                <c:manualLayout>
                  <c:x val="-4.1940069991251133E-2"/>
                  <c:y val="7.0734908136482935E-2"/>
                </c:manualLayout>
              </c:layout>
              <c:showLegendKey val="0"/>
              <c:showVal val="0"/>
              <c:showCatName val="1"/>
              <c:showSerName val="0"/>
              <c:showPercent val="1"/>
              <c:showBubbleSize val="0"/>
              <c:extLst>
                <c:ext xmlns:c15="http://schemas.microsoft.com/office/drawing/2012/chart" uri="{CE6537A1-D6FC-4f65-9D91-7224C49458BB}">
                  <c15:layout>
                    <c:manualLayout>
                      <c:w val="0.43275590551181103"/>
                      <c:h val="0.24174431321084863"/>
                    </c:manualLayout>
                  </c15:layout>
                </c:ext>
                <c:ext xmlns:c16="http://schemas.microsoft.com/office/drawing/2014/chart" uri="{C3380CC4-5D6E-409C-BE32-E72D297353CC}">
                  <c16:uniqueId val="{00000003-627B-4D93-8F34-A27D4C3CCD4D}"/>
                </c:ext>
              </c:extLst>
            </c:dLbl>
            <c:dLbl>
              <c:idx val="2"/>
              <c:layout>
                <c:manualLayout>
                  <c:x val="-3.2407042869641287E-2"/>
                  <c:y val="-4.166684893554972E-2"/>
                </c:manualLayout>
              </c:layout>
              <c:showLegendKey val="0"/>
              <c:showVal val="0"/>
              <c:showCatName val="1"/>
              <c:showSerName val="0"/>
              <c:showPercent val="1"/>
              <c:showBubbleSize val="0"/>
              <c:extLst>
                <c:ext xmlns:c15="http://schemas.microsoft.com/office/drawing/2012/chart" uri="{CE6537A1-D6FC-4f65-9D91-7224C49458BB}">
                  <c15:layout>
                    <c:manualLayout>
                      <c:w val="0.43206583552055999"/>
                      <c:h val="0.22322579469233009"/>
                    </c:manualLayout>
                  </c15:layout>
                </c:ext>
                <c:ext xmlns:c16="http://schemas.microsoft.com/office/drawing/2014/chart" uri="{C3380CC4-5D6E-409C-BE32-E72D297353CC}">
                  <c16:uniqueId val="{00000005-627B-4D93-8F34-A27D4C3CCD4D}"/>
                </c:ext>
              </c:extLst>
            </c:dLbl>
            <c:dLbl>
              <c:idx val="3"/>
              <c:showLegendKey val="0"/>
              <c:showVal val="0"/>
              <c:showCatName val="1"/>
              <c:showSerName val="0"/>
              <c:showPercent val="1"/>
              <c:showBubbleSize val="0"/>
              <c:extLst>
                <c:ext xmlns:c15="http://schemas.microsoft.com/office/drawing/2012/chart" uri="{CE6537A1-D6FC-4f65-9D91-7224C49458BB}">
                  <c15:layout>
                    <c:manualLayout>
                      <c:w val="0.32091498979294253"/>
                      <c:h val="0.22344706911636045"/>
                    </c:manualLayout>
                  </c15:layout>
                </c:ext>
                <c:ext xmlns:c16="http://schemas.microsoft.com/office/drawing/2014/chart" uri="{C3380CC4-5D6E-409C-BE32-E72D297353CC}">
                  <c16:uniqueId val="{00000007-627B-4D93-8F34-A27D4C3CCD4D}"/>
                </c:ext>
              </c:extLst>
            </c:dLbl>
            <c:dLbl>
              <c:idx val="4"/>
              <c:showLegendKey val="0"/>
              <c:showVal val="0"/>
              <c:showCatName val="1"/>
              <c:showSerName val="0"/>
              <c:showPercent val="1"/>
              <c:showBubbleSize val="0"/>
              <c:extLst>
                <c:ext xmlns:c15="http://schemas.microsoft.com/office/drawing/2012/chart" uri="{CE6537A1-D6FC-4f65-9D91-7224C49458BB}">
                  <c15:layout>
                    <c:manualLayout>
                      <c:w val="0.44689814814814816"/>
                      <c:h val="0.25335666375036453"/>
                    </c:manualLayout>
                  </c15:layout>
                </c:ext>
                <c:ext xmlns:c16="http://schemas.microsoft.com/office/drawing/2014/chart" uri="{C3380CC4-5D6E-409C-BE32-E72D297353CC}">
                  <c16:uniqueId val="{00000009-627B-4D93-8F34-A27D4C3CCD4D}"/>
                </c:ext>
              </c:extLst>
            </c:dLbl>
            <c:dLbl>
              <c:idx val="5"/>
              <c:layout>
                <c:manualLayout>
                  <c:x val="-1.0998104403616214E-3"/>
                  <c:y val="-3.7036854768153979E-2"/>
                </c:manualLayout>
              </c:layout>
              <c:showLegendKey val="0"/>
              <c:showVal val="0"/>
              <c:showCatName val="1"/>
              <c:showSerName val="0"/>
              <c:showPercent val="1"/>
              <c:showBubbleSize val="0"/>
              <c:extLst>
                <c:ext xmlns:c15="http://schemas.microsoft.com/office/drawing/2012/chart" uri="{CE6537A1-D6FC-4f65-9D91-7224C49458BB}">
                  <c15:layout>
                    <c:manualLayout>
                      <c:w val="0.33821741032370956"/>
                      <c:h val="0.21312518226888302"/>
                    </c:manualLayout>
                  </c15:layout>
                </c:ext>
                <c:ext xmlns:c16="http://schemas.microsoft.com/office/drawing/2014/chart" uri="{C3380CC4-5D6E-409C-BE32-E72D297353CC}">
                  <c16:uniqueId val="{0000000B-627B-4D93-8F34-A27D4C3CCD4D}"/>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Less than [$/£]30,000</c:v>
                </c:pt>
                <c:pt idx="1">
                  <c:v>[$/£]30,000 to [$/£]44,999</c:v>
                </c:pt>
                <c:pt idx="2">
                  <c:v>[$/£]45,000 to [$/£]69,999</c:v>
                </c:pt>
                <c:pt idx="3">
                  <c:v>[$/£]70,000 to [$/£]99,999</c:v>
                </c:pt>
                <c:pt idx="4">
                  <c:v>[$/£]100,000 to [$/£]149,999</c:v>
                </c:pt>
                <c:pt idx="5">
                  <c:v>[$/£]150,000 +</c:v>
                </c:pt>
              </c:strCache>
            </c:strRef>
          </c:cat>
          <c:val>
            <c:numRef>
              <c:f>Sheet1!$B$2:$B$7</c:f>
              <c:numCache>
                <c:formatCode>0%</c:formatCode>
                <c:ptCount val="6"/>
                <c:pt idx="0">
                  <c:v>3.5120150000000003E-2</c:v>
                </c:pt>
                <c:pt idx="1">
                  <c:v>6.6543439999999995E-2</c:v>
                </c:pt>
                <c:pt idx="2">
                  <c:v>0.2310536</c:v>
                </c:pt>
                <c:pt idx="3">
                  <c:v>0.25878003999999999</c:v>
                </c:pt>
                <c:pt idx="4">
                  <c:v>0.23290203000000001</c:v>
                </c:pt>
                <c:pt idx="5">
                  <c:v>0.17560074000000001</c:v>
                </c:pt>
              </c:numCache>
            </c:numRef>
          </c:val>
          <c:extLst>
            <c:ext xmlns:c16="http://schemas.microsoft.com/office/drawing/2014/chart" uri="{C3380CC4-5D6E-409C-BE32-E72D297353CC}">
              <c16:uniqueId val="{0000000C-627B-4D93-8F34-A27D4C3CCD4D}"/>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Snack Bar</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7.8341010000000003E-2</c:v>
                </c:pt>
                <c:pt idx="1">
                  <c:v>0.16743472000000001</c:v>
                </c:pt>
                <c:pt idx="2">
                  <c:v>0.23195083999999999</c:v>
                </c:pt>
                <c:pt idx="3">
                  <c:v>0.37019969000000003</c:v>
                </c:pt>
                <c:pt idx="4">
                  <c:v>0.15207372999999999</c:v>
                </c:pt>
              </c:numCache>
            </c:numRef>
          </c:val>
          <c:extLst>
            <c:ext xmlns:c16="http://schemas.microsoft.com/office/drawing/2014/chart" uri="{C3380CC4-5D6E-409C-BE32-E72D297353CC}">
              <c16:uniqueId val="{00000000-109C-48BB-9492-5ED64775CA13}"/>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4.9180330000000001E-2</c:v>
                </c:pt>
                <c:pt idx="1">
                  <c:v>8.360656000000001E-2</c:v>
                </c:pt>
                <c:pt idx="2">
                  <c:v>0.20819672</c:v>
                </c:pt>
                <c:pt idx="3">
                  <c:v>0.41475410000000001</c:v>
                </c:pt>
                <c:pt idx="4">
                  <c:v>0.24426229999999999</c:v>
                </c:pt>
              </c:numCache>
            </c:numRef>
          </c:val>
          <c:extLst>
            <c:ext xmlns:c16="http://schemas.microsoft.com/office/drawing/2014/chart" uri="{C3380CC4-5D6E-409C-BE32-E72D297353CC}">
              <c16:uniqueId val="{00000001-109C-48BB-9492-5ED64775CA13}"/>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4.9825609999999992E-2</c:v>
                </c:pt>
                <c:pt idx="1">
                  <c:v>9.715994E-2</c:v>
                </c:pt>
                <c:pt idx="2">
                  <c:v>0.18535127000000001</c:v>
                </c:pt>
                <c:pt idx="3">
                  <c:v>0.39113103999999999</c:v>
                </c:pt>
                <c:pt idx="4">
                  <c:v>0.27653213999999998</c:v>
                </c:pt>
              </c:numCache>
            </c:numRef>
          </c:val>
          <c:smooth val="0"/>
          <c:extLst>
            <c:ext xmlns:c16="http://schemas.microsoft.com/office/drawing/2014/chart" uri="{C3380CC4-5D6E-409C-BE32-E72D297353CC}">
              <c16:uniqueId val="{00000002-109C-48BB-9492-5ED64775CA13}"/>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Ice Cream</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9.0629799999999996E-2</c:v>
                </c:pt>
                <c:pt idx="1">
                  <c:v>0.15514592999999999</c:v>
                </c:pt>
                <c:pt idx="2">
                  <c:v>0.26267280999999998</c:v>
                </c:pt>
                <c:pt idx="3">
                  <c:v>0.32104454999999998</c:v>
                </c:pt>
                <c:pt idx="4">
                  <c:v>0.17050691000000001</c:v>
                </c:pt>
              </c:numCache>
            </c:numRef>
          </c:val>
          <c:extLst>
            <c:ext xmlns:c16="http://schemas.microsoft.com/office/drawing/2014/chart" uri="{C3380CC4-5D6E-409C-BE32-E72D297353CC}">
              <c16:uniqueId val="{00000000-1B8B-49F8-A3B6-0C594B357273}"/>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4.9180330000000001E-2</c:v>
                </c:pt>
                <c:pt idx="1">
                  <c:v>8.5245899999999999E-2</c:v>
                </c:pt>
                <c:pt idx="2">
                  <c:v>0.21967212999999999</c:v>
                </c:pt>
                <c:pt idx="3">
                  <c:v>0.39016392999999999</c:v>
                </c:pt>
                <c:pt idx="4">
                  <c:v>0.25573770000000001</c:v>
                </c:pt>
              </c:numCache>
            </c:numRef>
          </c:val>
          <c:extLst>
            <c:ext xmlns:c16="http://schemas.microsoft.com/office/drawing/2014/chart" uri="{C3380CC4-5D6E-409C-BE32-E72D297353CC}">
              <c16:uniqueId val="{00000001-1B8B-49F8-A3B6-0C594B357273}"/>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5.2316889999999998E-2</c:v>
                </c:pt>
                <c:pt idx="1">
                  <c:v>9.3672149999999996E-2</c:v>
                </c:pt>
                <c:pt idx="2">
                  <c:v>0.20229198000000001</c:v>
                </c:pt>
                <c:pt idx="3">
                  <c:v>0.36073741999999998</c:v>
                </c:pt>
                <c:pt idx="4">
                  <c:v>0.29098155999999997</c:v>
                </c:pt>
              </c:numCache>
            </c:numRef>
          </c:val>
          <c:smooth val="0"/>
          <c:extLst>
            <c:ext xmlns:c16="http://schemas.microsoft.com/office/drawing/2014/chart" uri="{C3380CC4-5D6E-409C-BE32-E72D297353CC}">
              <c16:uniqueId val="{00000002-1B8B-49F8-A3B6-0C594B357273}"/>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Chips</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7.8341010000000003E-2</c:v>
                </c:pt>
                <c:pt idx="1">
                  <c:v>0.16589862</c:v>
                </c:pt>
                <c:pt idx="2">
                  <c:v>0.22580644999999999</c:v>
                </c:pt>
                <c:pt idx="3">
                  <c:v>0.35637480999999999</c:v>
                </c:pt>
                <c:pt idx="4">
                  <c:v>0.17357911000000001</c:v>
                </c:pt>
              </c:numCache>
            </c:numRef>
          </c:val>
          <c:extLst>
            <c:ext xmlns:c16="http://schemas.microsoft.com/office/drawing/2014/chart" uri="{C3380CC4-5D6E-409C-BE32-E72D297353CC}">
              <c16:uniqueId val="{00000000-3A8B-4F51-A50A-56E2955942F8}"/>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4.0983609999999997E-2</c:v>
                </c:pt>
                <c:pt idx="1">
                  <c:v>8.032787000000001E-2</c:v>
                </c:pt>
                <c:pt idx="2">
                  <c:v>0.20491803</c:v>
                </c:pt>
                <c:pt idx="3">
                  <c:v>0.40983607</c:v>
                </c:pt>
                <c:pt idx="4">
                  <c:v>0.26393443</c:v>
                </c:pt>
              </c:numCache>
            </c:numRef>
          </c:val>
          <c:extLst>
            <c:ext xmlns:c16="http://schemas.microsoft.com/office/drawing/2014/chart" uri="{C3380CC4-5D6E-409C-BE32-E72D297353CC}">
              <c16:uniqueId val="{00000001-3A8B-4F51-A50A-56E2955942F8}"/>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4.7334330000000001E-2</c:v>
                </c:pt>
                <c:pt idx="1">
                  <c:v>9.2177380000000003E-2</c:v>
                </c:pt>
                <c:pt idx="2">
                  <c:v>0.18335825</c:v>
                </c:pt>
                <c:pt idx="3">
                  <c:v>0.38365719999999998</c:v>
                </c:pt>
                <c:pt idx="4">
                  <c:v>0.29347285000000001</c:v>
                </c:pt>
              </c:numCache>
            </c:numRef>
          </c:val>
          <c:smooth val="0"/>
          <c:extLst>
            <c:ext xmlns:c16="http://schemas.microsoft.com/office/drawing/2014/chart" uri="{C3380CC4-5D6E-409C-BE32-E72D297353CC}">
              <c16:uniqueId val="{00000002-3A8B-4F51-A50A-56E2955942F8}"/>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Healthier Popcorn</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Sheet1!$B$2:$B$6</c:f>
              <c:numCache>
                <c:formatCode>0%</c:formatCode>
                <c:ptCount val="5"/>
                <c:pt idx="0">
                  <c:v>7.3732720000000002E-2</c:v>
                </c:pt>
                <c:pt idx="1">
                  <c:v>0.13824885000000001</c:v>
                </c:pt>
                <c:pt idx="2">
                  <c:v>0.23348694</c:v>
                </c:pt>
                <c:pt idx="3">
                  <c:v>0.33794162999999999</c:v>
                </c:pt>
                <c:pt idx="4">
                  <c:v>0.21658986</c:v>
                </c:pt>
              </c:numCache>
            </c:numRef>
          </c:val>
          <c:extLst>
            <c:ext xmlns:c16="http://schemas.microsoft.com/office/drawing/2014/chart" uri="{C3380CC4-5D6E-409C-BE32-E72D297353CC}">
              <c16:uniqueId val="{00000000-4DF8-484B-A228-F71D79F3863A}"/>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Greater than a 50%</c:v>
                </c:pt>
                <c:pt idx="1">
                  <c:v>26 to 50% Premium</c:v>
                </c:pt>
                <c:pt idx="2">
                  <c:v>11 to 25% Premium</c:v>
                </c:pt>
                <c:pt idx="3">
                  <c:v>Up to 10% premium</c:v>
                </c:pt>
                <c:pt idx="4">
                  <c:v>No Premium</c:v>
                </c:pt>
              </c:strCache>
            </c:strRef>
          </c:cat>
          <c:val>
            <c:numRef>
              <c:f>Sheet1!$C$2:$C$6</c:f>
              <c:numCache>
                <c:formatCode>0%</c:formatCode>
                <c:ptCount val="5"/>
                <c:pt idx="0">
                  <c:v>3.2786889999999999E-2</c:v>
                </c:pt>
                <c:pt idx="1">
                  <c:v>7.2131150000000005E-2</c:v>
                </c:pt>
                <c:pt idx="2">
                  <c:v>0.15901639000000001</c:v>
                </c:pt>
                <c:pt idx="3">
                  <c:v>0.34098360999999999</c:v>
                </c:pt>
                <c:pt idx="4">
                  <c:v>0.39508197</c:v>
                </c:pt>
              </c:numCache>
            </c:numRef>
          </c:val>
          <c:extLst>
            <c:ext xmlns:c16="http://schemas.microsoft.com/office/drawing/2014/chart" uri="{C3380CC4-5D6E-409C-BE32-E72D297353CC}">
              <c16:uniqueId val="{00000001-4DF8-484B-A228-F71D79F3863A}"/>
            </c:ext>
          </c:extLst>
        </c:ser>
        <c:dLbls>
          <c:showLegendKey val="0"/>
          <c:showVal val="0"/>
          <c:showCatName val="0"/>
          <c:showSerName val="0"/>
          <c:showPercent val="0"/>
          <c:showBubbleSize val="0"/>
        </c:dLbls>
        <c:gapWidth val="219"/>
        <c:overlap val="-27"/>
        <c:axId val="1050399496"/>
        <c:axId val="105039697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Greater than a 50%</c:v>
                </c:pt>
                <c:pt idx="1">
                  <c:v>26 to 50% Premium</c:v>
                </c:pt>
                <c:pt idx="2">
                  <c:v>11 to 25% Premium</c:v>
                </c:pt>
                <c:pt idx="3">
                  <c:v>Up to 10% premium</c:v>
                </c:pt>
                <c:pt idx="4">
                  <c:v>No Premium</c:v>
                </c:pt>
              </c:strCache>
            </c:strRef>
          </c:cat>
          <c:val>
            <c:numRef>
              <c:f>Sheet1!$D$2:$D$6</c:f>
              <c:numCache>
                <c:formatCode>0%</c:formatCode>
                <c:ptCount val="5"/>
                <c:pt idx="0">
                  <c:v>4.0856999999999997E-2</c:v>
                </c:pt>
                <c:pt idx="1">
                  <c:v>7.6233179999999998E-2</c:v>
                </c:pt>
                <c:pt idx="2">
                  <c:v>0.15445939</c:v>
                </c:pt>
                <c:pt idx="3">
                  <c:v>0.32735426000000001</c:v>
                </c:pt>
                <c:pt idx="4">
                  <c:v>0.40109615999999998</c:v>
                </c:pt>
              </c:numCache>
            </c:numRef>
          </c:val>
          <c:smooth val="0"/>
          <c:extLst>
            <c:ext xmlns:c16="http://schemas.microsoft.com/office/drawing/2014/chart" uri="{C3380CC4-5D6E-409C-BE32-E72D297353CC}">
              <c16:uniqueId val="{00000002-4DF8-484B-A228-F71D79F3863A}"/>
            </c:ext>
          </c:extLst>
        </c:ser>
        <c:dLbls>
          <c:showLegendKey val="0"/>
          <c:showVal val="0"/>
          <c:showCatName val="0"/>
          <c:showSerName val="0"/>
          <c:showPercent val="0"/>
          <c:showBubbleSize val="0"/>
        </c:dLbls>
        <c:marker val="1"/>
        <c:smooth val="0"/>
        <c:axId val="1050399496"/>
        <c:axId val="1050396976"/>
      </c:lineChart>
      <c:catAx>
        <c:axId val="1050399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6976"/>
        <c:crosses val="autoZero"/>
        <c:auto val="1"/>
        <c:lblAlgn val="ctr"/>
        <c:lblOffset val="100"/>
        <c:noMultiLvlLbl val="0"/>
      </c:catAx>
      <c:valAx>
        <c:axId val="105039697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99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Sheet1!$A$2:$A$15</c:f>
              <c:strCache>
                <c:ptCount val="14"/>
                <c:pt idx="0">
                  <c:v>Prebiotics</c:v>
                </c:pt>
                <c:pt idx="1">
                  <c:v>Calcium</c:v>
                </c:pt>
                <c:pt idx="2">
                  <c:v>Fiber</c:v>
                </c:pt>
                <c:pt idx="3">
                  <c:v>Vitamin D</c:v>
                </c:pt>
                <c:pt idx="4">
                  <c:v>Iron</c:v>
                </c:pt>
                <c:pt idx="5">
                  <c:v>Probiotics</c:v>
                </c:pt>
                <c:pt idx="6">
                  <c:v>Plant-based protein</c:v>
                </c:pt>
                <c:pt idx="7">
                  <c:v>Omega-3s </c:v>
                </c:pt>
                <c:pt idx="8">
                  <c:v>Coconut</c:v>
                </c:pt>
                <c:pt idx="9">
                  <c:v>Mushrooms</c:v>
                </c:pt>
                <c:pt idx="10">
                  <c:v>Collagen</c:v>
                </c:pt>
                <c:pt idx="11">
                  <c:v>Curcumin/turmeric</c:v>
                </c:pt>
                <c:pt idx="12">
                  <c:v>Postbiotics</c:v>
                </c:pt>
                <c:pt idx="13">
                  <c:v>MCT</c:v>
                </c:pt>
              </c:strCache>
            </c:strRef>
          </c:cat>
          <c:val>
            <c:numRef>
              <c:f>Sheet1!$B$2:$B$15</c:f>
              <c:numCache>
                <c:formatCode>0%</c:formatCode>
                <c:ptCount val="14"/>
                <c:pt idx="0">
                  <c:v>0.99999998999999984</c:v>
                </c:pt>
                <c:pt idx="1">
                  <c:v>0.99692779999999992</c:v>
                </c:pt>
                <c:pt idx="2">
                  <c:v>0.99539169999999988</c:v>
                </c:pt>
                <c:pt idx="3">
                  <c:v>0.99231950999999996</c:v>
                </c:pt>
                <c:pt idx="4">
                  <c:v>0.99078340999999992</c:v>
                </c:pt>
                <c:pt idx="5">
                  <c:v>0.98771122</c:v>
                </c:pt>
                <c:pt idx="6">
                  <c:v>0.98617511000000002</c:v>
                </c:pt>
                <c:pt idx="7">
                  <c:v>0.98463900999999998</c:v>
                </c:pt>
                <c:pt idx="8">
                  <c:v>0.98310291999999988</c:v>
                </c:pt>
                <c:pt idx="9">
                  <c:v>0.97388633000000002</c:v>
                </c:pt>
                <c:pt idx="10">
                  <c:v>0.96466973999999994</c:v>
                </c:pt>
                <c:pt idx="11">
                  <c:v>0.94623656999999994</c:v>
                </c:pt>
                <c:pt idx="12">
                  <c:v>0.88479262000000003</c:v>
                </c:pt>
                <c:pt idx="13">
                  <c:v>0.67281106000000002</c:v>
                </c:pt>
              </c:numCache>
            </c:numRef>
          </c:val>
          <c:extLst>
            <c:ext xmlns:c16="http://schemas.microsoft.com/office/drawing/2014/chart" uri="{C3380CC4-5D6E-409C-BE32-E72D297353CC}">
              <c16:uniqueId val="{00000000-E506-4FDB-9D86-7D7E9BEB555E}"/>
            </c:ext>
          </c:extLst>
        </c:ser>
        <c:ser>
          <c:idx val="1"/>
          <c:order val="1"/>
          <c:tx>
            <c:strRef>
              <c:f>Sheet1!$C$1</c:f>
              <c:strCache>
                <c:ptCount val="1"/>
                <c:pt idx="0">
                  <c:v>UK</c:v>
                </c:pt>
              </c:strCache>
            </c:strRef>
          </c:tx>
          <c:spPr>
            <a:solidFill>
              <a:schemeClr val="accent2"/>
            </a:solidFill>
            <a:ln>
              <a:noFill/>
            </a:ln>
            <a:effectLst/>
          </c:spPr>
          <c:invertIfNegative val="0"/>
          <c:cat>
            <c:strRef>
              <c:f>Sheet1!$A$2:$A$15</c:f>
              <c:strCache>
                <c:ptCount val="14"/>
                <c:pt idx="0">
                  <c:v>Prebiotics</c:v>
                </c:pt>
                <c:pt idx="1">
                  <c:v>Calcium</c:v>
                </c:pt>
                <c:pt idx="2">
                  <c:v>Fiber</c:v>
                </c:pt>
                <c:pt idx="3">
                  <c:v>Vitamin D</c:v>
                </c:pt>
                <c:pt idx="4">
                  <c:v>Iron</c:v>
                </c:pt>
                <c:pt idx="5">
                  <c:v>Probiotics</c:v>
                </c:pt>
                <c:pt idx="6">
                  <c:v>Plant-based protein</c:v>
                </c:pt>
                <c:pt idx="7">
                  <c:v>Omega-3s </c:v>
                </c:pt>
                <c:pt idx="8">
                  <c:v>Coconut</c:v>
                </c:pt>
                <c:pt idx="9">
                  <c:v>Mushrooms</c:v>
                </c:pt>
                <c:pt idx="10">
                  <c:v>Collagen</c:v>
                </c:pt>
                <c:pt idx="11">
                  <c:v>Curcumin/turmeric</c:v>
                </c:pt>
                <c:pt idx="12">
                  <c:v>Postbiotics</c:v>
                </c:pt>
                <c:pt idx="13">
                  <c:v>MCT</c:v>
                </c:pt>
              </c:strCache>
            </c:strRef>
          </c:cat>
          <c:val>
            <c:numRef>
              <c:f>Sheet1!$C$2:$C$15</c:f>
              <c:numCache>
                <c:formatCode>0%</c:formatCode>
                <c:ptCount val="14"/>
                <c:pt idx="0">
                  <c:v>1.0000000099999999</c:v>
                </c:pt>
                <c:pt idx="1">
                  <c:v>0.99344261999999994</c:v>
                </c:pt>
                <c:pt idx="2">
                  <c:v>0.99180328000000006</c:v>
                </c:pt>
                <c:pt idx="3">
                  <c:v>0.99672130999999986</c:v>
                </c:pt>
                <c:pt idx="4">
                  <c:v>0.98852457999999999</c:v>
                </c:pt>
                <c:pt idx="5">
                  <c:v>0.98524590000000001</c:v>
                </c:pt>
                <c:pt idx="6">
                  <c:v>0.97377048999999993</c:v>
                </c:pt>
                <c:pt idx="7">
                  <c:v>0.98688525000000005</c:v>
                </c:pt>
                <c:pt idx="8">
                  <c:v>0.99344261999999994</c:v>
                </c:pt>
                <c:pt idx="9">
                  <c:v>0.97540983999999997</c:v>
                </c:pt>
                <c:pt idx="10">
                  <c:v>0.96229507999999997</c:v>
                </c:pt>
                <c:pt idx="11">
                  <c:v>0.96557377</c:v>
                </c:pt>
                <c:pt idx="12">
                  <c:v>0.80163934999999986</c:v>
                </c:pt>
                <c:pt idx="13">
                  <c:v>0.54262294999999994</c:v>
                </c:pt>
              </c:numCache>
            </c:numRef>
          </c:val>
          <c:extLst>
            <c:ext xmlns:c16="http://schemas.microsoft.com/office/drawing/2014/chart" uri="{C3380CC4-5D6E-409C-BE32-E72D297353CC}">
              <c16:uniqueId val="{00000001-E506-4FDB-9D86-7D7E9BEB555E}"/>
            </c:ext>
          </c:extLst>
        </c:ser>
        <c:dLbls>
          <c:showLegendKey val="0"/>
          <c:showVal val="0"/>
          <c:showCatName val="0"/>
          <c:showSerName val="0"/>
          <c:showPercent val="0"/>
          <c:showBubbleSize val="0"/>
        </c:dLbls>
        <c:gapWidth val="219"/>
        <c:overlap val="-27"/>
        <c:axId val="1050423256"/>
        <c:axId val="105041389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Sheet1!$A$2:$A$15</c:f>
              <c:strCache>
                <c:ptCount val="14"/>
                <c:pt idx="0">
                  <c:v>Prebiotics</c:v>
                </c:pt>
                <c:pt idx="1">
                  <c:v>Calcium</c:v>
                </c:pt>
                <c:pt idx="2">
                  <c:v>Fiber</c:v>
                </c:pt>
                <c:pt idx="3">
                  <c:v>Vitamin D</c:v>
                </c:pt>
                <c:pt idx="4">
                  <c:v>Iron</c:v>
                </c:pt>
                <c:pt idx="5">
                  <c:v>Probiotics</c:v>
                </c:pt>
                <c:pt idx="6">
                  <c:v>Plant-based protein</c:v>
                </c:pt>
                <c:pt idx="7">
                  <c:v>Omega-3s </c:v>
                </c:pt>
                <c:pt idx="8">
                  <c:v>Coconut</c:v>
                </c:pt>
                <c:pt idx="9">
                  <c:v>Mushrooms</c:v>
                </c:pt>
                <c:pt idx="10">
                  <c:v>Collagen</c:v>
                </c:pt>
                <c:pt idx="11">
                  <c:v>Curcumin/turmeric</c:v>
                </c:pt>
                <c:pt idx="12">
                  <c:v>Postbiotics</c:v>
                </c:pt>
                <c:pt idx="13">
                  <c:v>MCT</c:v>
                </c:pt>
              </c:strCache>
            </c:strRef>
          </c:cat>
          <c:val>
            <c:numRef>
              <c:f>Sheet1!$D$2:$D$15</c:f>
              <c:numCache>
                <c:formatCode>0%</c:formatCode>
                <c:ptCount val="14"/>
                <c:pt idx="0">
                  <c:v>0.90433483000000003</c:v>
                </c:pt>
                <c:pt idx="1">
                  <c:v>0.99352267000000005</c:v>
                </c:pt>
                <c:pt idx="2">
                  <c:v>0.98654708000000002</c:v>
                </c:pt>
                <c:pt idx="3">
                  <c:v>0.99501744999999997</c:v>
                </c:pt>
                <c:pt idx="4">
                  <c:v>0.98754359000000003</c:v>
                </c:pt>
                <c:pt idx="5">
                  <c:v>0.96860986999999998</c:v>
                </c:pt>
                <c:pt idx="6">
                  <c:v>0.96213254000000004</c:v>
                </c:pt>
                <c:pt idx="7">
                  <c:v>0.97957150000000004</c:v>
                </c:pt>
                <c:pt idx="8">
                  <c:v>0.98256104999999994</c:v>
                </c:pt>
                <c:pt idx="9">
                  <c:v>0.9621325300000001</c:v>
                </c:pt>
                <c:pt idx="10">
                  <c:v>0.94020926999999999</c:v>
                </c:pt>
                <c:pt idx="11">
                  <c:v>0.93024413999999989</c:v>
                </c:pt>
                <c:pt idx="12">
                  <c:v>0.72645739000000009</c:v>
                </c:pt>
                <c:pt idx="13">
                  <c:v>0.47583457000000007</c:v>
                </c:pt>
              </c:numCache>
            </c:numRef>
          </c:val>
          <c:smooth val="0"/>
          <c:extLst>
            <c:ext xmlns:c16="http://schemas.microsoft.com/office/drawing/2014/chart" uri="{C3380CC4-5D6E-409C-BE32-E72D297353CC}">
              <c16:uniqueId val="{00000002-E506-4FDB-9D86-7D7E9BEB555E}"/>
            </c:ext>
          </c:extLst>
        </c:ser>
        <c:dLbls>
          <c:showLegendKey val="0"/>
          <c:showVal val="0"/>
          <c:showCatName val="0"/>
          <c:showSerName val="0"/>
          <c:showPercent val="0"/>
          <c:showBubbleSize val="0"/>
        </c:dLbls>
        <c:marker val="1"/>
        <c:smooth val="0"/>
        <c:axId val="1050423256"/>
        <c:axId val="1050413896"/>
      </c:lineChart>
      <c:catAx>
        <c:axId val="10504232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413896"/>
        <c:crosses val="autoZero"/>
        <c:auto val="1"/>
        <c:lblAlgn val="ctr"/>
        <c:lblOffset val="100"/>
        <c:noMultiLvlLbl val="0"/>
      </c:catAx>
      <c:valAx>
        <c:axId val="10504138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423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Sheet1!$A$2:$A$15</c:f>
              <c:strCache>
                <c:ptCount val="14"/>
                <c:pt idx="0">
                  <c:v>Vitamin D</c:v>
                </c:pt>
                <c:pt idx="1">
                  <c:v>Fiber</c:v>
                </c:pt>
                <c:pt idx="2">
                  <c:v>Calcium</c:v>
                </c:pt>
                <c:pt idx="3">
                  <c:v>Iron</c:v>
                </c:pt>
                <c:pt idx="4">
                  <c:v>Omega-3s </c:v>
                </c:pt>
                <c:pt idx="5">
                  <c:v>Probiotics</c:v>
                </c:pt>
                <c:pt idx="6">
                  <c:v>Prebiotics</c:v>
                </c:pt>
                <c:pt idx="7">
                  <c:v>Curcumin/turmeric</c:v>
                </c:pt>
                <c:pt idx="8">
                  <c:v>Plant-based protein</c:v>
                </c:pt>
                <c:pt idx="9">
                  <c:v>Coconut</c:v>
                </c:pt>
                <c:pt idx="10">
                  <c:v>Postbiotics</c:v>
                </c:pt>
                <c:pt idx="11">
                  <c:v>Collagen</c:v>
                </c:pt>
                <c:pt idx="12">
                  <c:v>Mushrooms</c:v>
                </c:pt>
                <c:pt idx="13">
                  <c:v>MCT</c:v>
                </c:pt>
              </c:strCache>
            </c:strRef>
          </c:cat>
          <c:val>
            <c:numRef>
              <c:f>Sheet1!$B$2:$B$15</c:f>
              <c:numCache>
                <c:formatCode>0%</c:formatCode>
                <c:ptCount val="14"/>
                <c:pt idx="0">
                  <c:v>0.83900928999999991</c:v>
                </c:pt>
                <c:pt idx="1">
                  <c:v>0.82561728000000001</c:v>
                </c:pt>
                <c:pt idx="2">
                  <c:v>0.82434514999999997</c:v>
                </c:pt>
                <c:pt idx="3">
                  <c:v>0.80930232000000002</c:v>
                </c:pt>
                <c:pt idx="4">
                  <c:v>0.79875194999999999</c:v>
                </c:pt>
                <c:pt idx="5">
                  <c:v>0.79471227999999994</c:v>
                </c:pt>
                <c:pt idx="6">
                  <c:v>0.71428572000000001</c:v>
                </c:pt>
                <c:pt idx="7">
                  <c:v>0.69642856999999991</c:v>
                </c:pt>
                <c:pt idx="8">
                  <c:v>0.69314642000000004</c:v>
                </c:pt>
                <c:pt idx="9">
                  <c:v>0.66093749999999996</c:v>
                </c:pt>
                <c:pt idx="10">
                  <c:v>0.65972222000000003</c:v>
                </c:pt>
                <c:pt idx="11">
                  <c:v>0.65923566999999994</c:v>
                </c:pt>
                <c:pt idx="12">
                  <c:v>0.62776024999999991</c:v>
                </c:pt>
                <c:pt idx="13">
                  <c:v>0.56392693999999999</c:v>
                </c:pt>
              </c:numCache>
            </c:numRef>
          </c:val>
          <c:extLst>
            <c:ext xmlns:c16="http://schemas.microsoft.com/office/drawing/2014/chart" uri="{C3380CC4-5D6E-409C-BE32-E72D297353CC}">
              <c16:uniqueId val="{00000000-F1CC-4803-B1E9-FD667A6EDDDD}"/>
            </c:ext>
          </c:extLst>
        </c:ser>
        <c:ser>
          <c:idx val="1"/>
          <c:order val="1"/>
          <c:tx>
            <c:strRef>
              <c:f>Sheet1!$C$1</c:f>
              <c:strCache>
                <c:ptCount val="1"/>
                <c:pt idx="0">
                  <c:v>UK</c:v>
                </c:pt>
              </c:strCache>
            </c:strRef>
          </c:tx>
          <c:spPr>
            <a:solidFill>
              <a:schemeClr val="accent2"/>
            </a:solidFill>
            <a:ln>
              <a:noFill/>
            </a:ln>
            <a:effectLst/>
          </c:spPr>
          <c:invertIfNegative val="0"/>
          <c:cat>
            <c:strRef>
              <c:f>Sheet1!$A$2:$A$15</c:f>
              <c:strCache>
                <c:ptCount val="14"/>
                <c:pt idx="0">
                  <c:v>Vitamin D</c:v>
                </c:pt>
                <c:pt idx="1">
                  <c:v>Fiber</c:v>
                </c:pt>
                <c:pt idx="2">
                  <c:v>Calcium</c:v>
                </c:pt>
                <c:pt idx="3">
                  <c:v>Iron</c:v>
                </c:pt>
                <c:pt idx="4">
                  <c:v>Omega-3s </c:v>
                </c:pt>
                <c:pt idx="5">
                  <c:v>Probiotics</c:v>
                </c:pt>
                <c:pt idx="6">
                  <c:v>Prebiotics</c:v>
                </c:pt>
                <c:pt idx="7">
                  <c:v>Curcumin/turmeric</c:v>
                </c:pt>
                <c:pt idx="8">
                  <c:v>Plant-based protein</c:v>
                </c:pt>
                <c:pt idx="9">
                  <c:v>Coconut</c:v>
                </c:pt>
                <c:pt idx="10">
                  <c:v>Postbiotics</c:v>
                </c:pt>
                <c:pt idx="11">
                  <c:v>Collagen</c:v>
                </c:pt>
                <c:pt idx="12">
                  <c:v>Mushrooms</c:v>
                </c:pt>
                <c:pt idx="13">
                  <c:v>MCT</c:v>
                </c:pt>
              </c:strCache>
            </c:strRef>
          </c:cat>
          <c:val>
            <c:numRef>
              <c:f>Sheet1!$C$2:$C$15</c:f>
              <c:numCache>
                <c:formatCode>0%</c:formatCode>
                <c:ptCount val="14"/>
                <c:pt idx="0">
                  <c:v>0.85526315999999991</c:v>
                </c:pt>
                <c:pt idx="1">
                  <c:v>0.81818181000000001</c:v>
                </c:pt>
                <c:pt idx="2">
                  <c:v>0.80858085999999996</c:v>
                </c:pt>
                <c:pt idx="3">
                  <c:v>0.82587065000000004</c:v>
                </c:pt>
                <c:pt idx="4">
                  <c:v>0.81893688000000009</c:v>
                </c:pt>
                <c:pt idx="5">
                  <c:v>0.75207986999999998</c:v>
                </c:pt>
                <c:pt idx="6">
                  <c:v>0.70491804000000002</c:v>
                </c:pt>
                <c:pt idx="7">
                  <c:v>0.67911714999999995</c:v>
                </c:pt>
                <c:pt idx="8">
                  <c:v>0.65151515000000004</c:v>
                </c:pt>
                <c:pt idx="9">
                  <c:v>0.64521452000000012</c:v>
                </c:pt>
                <c:pt idx="10">
                  <c:v>0.60531697000000007</c:v>
                </c:pt>
                <c:pt idx="11">
                  <c:v>0.60647359000000001</c:v>
                </c:pt>
                <c:pt idx="12">
                  <c:v>0.63025209999999998</c:v>
                </c:pt>
                <c:pt idx="13">
                  <c:v>0.48640484</c:v>
                </c:pt>
              </c:numCache>
            </c:numRef>
          </c:val>
          <c:extLst>
            <c:ext xmlns:c16="http://schemas.microsoft.com/office/drawing/2014/chart" uri="{C3380CC4-5D6E-409C-BE32-E72D297353CC}">
              <c16:uniqueId val="{00000001-F1CC-4803-B1E9-FD667A6EDDDD}"/>
            </c:ext>
          </c:extLst>
        </c:ser>
        <c:dLbls>
          <c:showLegendKey val="0"/>
          <c:showVal val="0"/>
          <c:showCatName val="0"/>
          <c:showSerName val="0"/>
          <c:showPercent val="0"/>
          <c:showBubbleSize val="0"/>
        </c:dLbls>
        <c:gapWidth val="219"/>
        <c:overlap val="-27"/>
        <c:axId val="965957104"/>
        <c:axId val="965959624"/>
      </c:barChart>
      <c:lineChart>
        <c:grouping val="standard"/>
        <c:varyColors val="0"/>
        <c:ser>
          <c:idx val="2"/>
          <c:order val="2"/>
          <c:tx>
            <c:strRef>
              <c:f>Sheet1!$D$1</c:f>
              <c:strCache>
                <c:ptCount val="1"/>
                <c:pt idx="0">
                  <c:v>All Prebiotic Users</c:v>
                </c:pt>
              </c:strCache>
            </c:strRef>
          </c:tx>
          <c:spPr>
            <a:ln w="28575" cap="rnd">
              <a:solidFill>
                <a:schemeClr val="accent3"/>
              </a:solidFill>
              <a:prstDash val="dash"/>
              <a:round/>
            </a:ln>
            <a:effectLst/>
          </c:spPr>
          <c:marker>
            <c:symbol val="none"/>
          </c:marker>
          <c:cat>
            <c:strRef>
              <c:f>Sheet1!$A$2:$A$15</c:f>
              <c:strCache>
                <c:ptCount val="14"/>
                <c:pt idx="0">
                  <c:v>Vitamin D</c:v>
                </c:pt>
                <c:pt idx="1">
                  <c:v>Fiber</c:v>
                </c:pt>
                <c:pt idx="2">
                  <c:v>Calcium</c:v>
                </c:pt>
                <c:pt idx="3">
                  <c:v>Iron</c:v>
                </c:pt>
                <c:pt idx="4">
                  <c:v>Omega-3s </c:v>
                </c:pt>
                <c:pt idx="5">
                  <c:v>Probiotics</c:v>
                </c:pt>
                <c:pt idx="6">
                  <c:v>Prebiotics</c:v>
                </c:pt>
                <c:pt idx="7">
                  <c:v>Curcumin/turmeric</c:v>
                </c:pt>
                <c:pt idx="8">
                  <c:v>Plant-based protein</c:v>
                </c:pt>
                <c:pt idx="9">
                  <c:v>Coconut</c:v>
                </c:pt>
                <c:pt idx="10">
                  <c:v>Postbiotics</c:v>
                </c:pt>
                <c:pt idx="11">
                  <c:v>Collagen</c:v>
                </c:pt>
                <c:pt idx="12">
                  <c:v>Mushrooms</c:v>
                </c:pt>
                <c:pt idx="13">
                  <c:v>MCT</c:v>
                </c:pt>
              </c:strCache>
            </c:strRef>
          </c:cat>
          <c:val>
            <c:numRef>
              <c:f>Sheet1!$D$2:$D$15</c:f>
              <c:numCache>
                <c:formatCode>0%</c:formatCode>
                <c:ptCount val="14"/>
                <c:pt idx="0">
                  <c:v>0.85628442999999999</c:v>
                </c:pt>
                <c:pt idx="1">
                  <c:v>0.83030303000000005</c:v>
                </c:pt>
                <c:pt idx="2">
                  <c:v>0.81644935000000007</c:v>
                </c:pt>
                <c:pt idx="3">
                  <c:v>0.80474268999999998</c:v>
                </c:pt>
                <c:pt idx="4">
                  <c:v>0.79603256</c:v>
                </c:pt>
                <c:pt idx="5">
                  <c:v>0.72582305000000003</c:v>
                </c:pt>
                <c:pt idx="6">
                  <c:v>0.59669421</c:v>
                </c:pt>
                <c:pt idx="7">
                  <c:v>0.64434923</c:v>
                </c:pt>
                <c:pt idx="8">
                  <c:v>0.61936820000000004</c:v>
                </c:pt>
                <c:pt idx="9">
                  <c:v>0.60141988000000002</c:v>
                </c:pt>
                <c:pt idx="10">
                  <c:v>0.54526749000000008</c:v>
                </c:pt>
                <c:pt idx="11">
                  <c:v>0.57339691999999998</c:v>
                </c:pt>
                <c:pt idx="12">
                  <c:v>0.56913515999999997</c:v>
                </c:pt>
                <c:pt idx="13">
                  <c:v>0.48376962999999995</c:v>
                </c:pt>
              </c:numCache>
            </c:numRef>
          </c:val>
          <c:smooth val="0"/>
          <c:extLst>
            <c:ext xmlns:c16="http://schemas.microsoft.com/office/drawing/2014/chart" uri="{C3380CC4-5D6E-409C-BE32-E72D297353CC}">
              <c16:uniqueId val="{00000002-F1CC-4803-B1E9-FD667A6EDDDD}"/>
            </c:ext>
          </c:extLst>
        </c:ser>
        <c:dLbls>
          <c:showLegendKey val="0"/>
          <c:showVal val="0"/>
          <c:showCatName val="0"/>
          <c:showSerName val="0"/>
          <c:showPercent val="0"/>
          <c:showBubbleSize val="0"/>
        </c:dLbls>
        <c:marker val="1"/>
        <c:smooth val="0"/>
        <c:axId val="965957104"/>
        <c:axId val="965959624"/>
      </c:lineChart>
      <c:catAx>
        <c:axId val="96595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65959624"/>
        <c:crosses val="autoZero"/>
        <c:auto val="1"/>
        <c:lblAlgn val="ctr"/>
        <c:lblOffset val="100"/>
        <c:noMultiLvlLbl val="0"/>
      </c:catAx>
      <c:valAx>
        <c:axId val="965959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6595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Sheet1!$A$2:$A$17</c:f>
              <c:strCache>
                <c:ptCount val="16"/>
                <c:pt idx="0">
                  <c:v>Quality of product</c:v>
                </c:pt>
                <c:pt idx="1">
                  <c:v>Nutritional profile</c:v>
                </c:pt>
                <c:pt idx="2">
                  <c:v>Price</c:v>
                </c:pt>
                <c:pt idx="3">
                  <c:v>Consistent product quality</c:v>
                </c:pt>
                <c:pt idx="4">
                  <c:v>Health care professional recommendation</c:v>
                </c:pt>
                <c:pt idx="5">
                  <c:v>Calorie content</c:v>
                </c:pt>
                <c:pt idx="6">
                  <c:v>Friend/family recommends the brand</c:v>
                </c:pt>
                <c:pt idx="7">
                  <c:v>Brand values align with my own</c:v>
                </c:pt>
                <c:pt idx="8">
                  <c:v>My long-term usage of the brand</c:v>
                </c:pt>
                <c:pt idx="9">
                  <c:v>Informative website</c:v>
                </c:pt>
                <c:pt idx="10">
                  <c:v>Authentic brand story</c:v>
                </c:pt>
                <c:pt idx="11">
                  <c:v>Saturated fat content</c:v>
                </c:pt>
                <c:pt idx="12">
                  <c:v>Transparency by the brand across its supply chain</c:v>
                </c:pt>
                <c:pt idx="13">
                  <c:v>Supports charities/causes</c:v>
                </c:pt>
                <c:pt idx="14">
                  <c:v>None of the above</c:v>
                </c:pt>
                <c:pt idx="15">
                  <c:v>Other </c:v>
                </c:pt>
              </c:strCache>
            </c:strRef>
          </c:cat>
          <c:val>
            <c:numRef>
              <c:f>Sheet1!$B$2:$B$17</c:f>
              <c:numCache>
                <c:formatCode>0%</c:formatCode>
                <c:ptCount val="16"/>
                <c:pt idx="0">
                  <c:v>0.43932411999999998</c:v>
                </c:pt>
                <c:pt idx="1">
                  <c:v>0.33333332999999998</c:v>
                </c:pt>
                <c:pt idx="2">
                  <c:v>0.28417819</c:v>
                </c:pt>
                <c:pt idx="3">
                  <c:v>0.15207372999999999</c:v>
                </c:pt>
                <c:pt idx="4">
                  <c:v>0.12903226000000001</c:v>
                </c:pt>
                <c:pt idx="5">
                  <c:v>0.10445469</c:v>
                </c:pt>
                <c:pt idx="6">
                  <c:v>9.8310289999999995E-2</c:v>
                </c:pt>
                <c:pt idx="7">
                  <c:v>7.8341010000000003E-2</c:v>
                </c:pt>
                <c:pt idx="8">
                  <c:v>6.4516130000000005E-2</c:v>
                </c:pt>
                <c:pt idx="9">
                  <c:v>5.9907830000000002E-2</c:v>
                </c:pt>
                <c:pt idx="10">
                  <c:v>5.0691240000000012E-2</c:v>
                </c:pt>
                <c:pt idx="11">
                  <c:v>4.7619050000000003E-2</c:v>
                </c:pt>
                <c:pt idx="12">
                  <c:v>4.301075E-2</c:v>
                </c:pt>
                <c:pt idx="13">
                  <c:v>3.8402459999999999E-2</c:v>
                </c:pt>
                <c:pt idx="14">
                  <c:v>6.1443899999999996E-3</c:v>
                </c:pt>
                <c:pt idx="15">
                  <c:v>3.0722000000000002E-3</c:v>
                </c:pt>
              </c:numCache>
            </c:numRef>
          </c:val>
          <c:extLst>
            <c:ext xmlns:c16="http://schemas.microsoft.com/office/drawing/2014/chart" uri="{C3380CC4-5D6E-409C-BE32-E72D297353CC}">
              <c16:uniqueId val="{00000000-A1E2-4A93-8E15-A83836B37A5C}"/>
            </c:ext>
          </c:extLst>
        </c:ser>
        <c:ser>
          <c:idx val="1"/>
          <c:order val="1"/>
          <c:tx>
            <c:strRef>
              <c:f>Sheet1!$C$1</c:f>
              <c:strCache>
                <c:ptCount val="1"/>
                <c:pt idx="0">
                  <c:v>UK</c:v>
                </c:pt>
              </c:strCache>
            </c:strRef>
          </c:tx>
          <c:spPr>
            <a:solidFill>
              <a:schemeClr val="accent2"/>
            </a:solidFill>
            <a:ln>
              <a:noFill/>
            </a:ln>
            <a:effectLst/>
          </c:spPr>
          <c:invertIfNegative val="0"/>
          <c:cat>
            <c:strRef>
              <c:f>Sheet1!$A$2:$A$17</c:f>
              <c:strCache>
                <c:ptCount val="16"/>
                <c:pt idx="0">
                  <c:v>Quality of product</c:v>
                </c:pt>
                <c:pt idx="1">
                  <c:v>Nutritional profile</c:v>
                </c:pt>
                <c:pt idx="2">
                  <c:v>Price</c:v>
                </c:pt>
                <c:pt idx="3">
                  <c:v>Consistent product quality</c:v>
                </c:pt>
                <c:pt idx="4">
                  <c:v>Health care professional recommendation</c:v>
                </c:pt>
                <c:pt idx="5">
                  <c:v>Calorie content</c:v>
                </c:pt>
                <c:pt idx="6">
                  <c:v>Friend/family recommends the brand</c:v>
                </c:pt>
                <c:pt idx="7">
                  <c:v>Brand values align with my own</c:v>
                </c:pt>
                <c:pt idx="8">
                  <c:v>My long-term usage of the brand</c:v>
                </c:pt>
                <c:pt idx="9">
                  <c:v>Informative website</c:v>
                </c:pt>
                <c:pt idx="10">
                  <c:v>Authentic brand story</c:v>
                </c:pt>
                <c:pt idx="11">
                  <c:v>Saturated fat content</c:v>
                </c:pt>
                <c:pt idx="12">
                  <c:v>Transparency by the brand across its supply chain</c:v>
                </c:pt>
                <c:pt idx="13">
                  <c:v>Supports charities/causes</c:v>
                </c:pt>
                <c:pt idx="14">
                  <c:v>None of the above</c:v>
                </c:pt>
                <c:pt idx="15">
                  <c:v>Other </c:v>
                </c:pt>
              </c:strCache>
            </c:strRef>
          </c:cat>
          <c:val>
            <c:numRef>
              <c:f>Sheet1!$C$2:$C$17</c:f>
              <c:numCache>
                <c:formatCode>0%</c:formatCode>
                <c:ptCount val="16"/>
                <c:pt idx="0">
                  <c:v>0.41803278999999999</c:v>
                </c:pt>
                <c:pt idx="1">
                  <c:v>0.2852459</c:v>
                </c:pt>
                <c:pt idx="2">
                  <c:v>0.28688524999999998</c:v>
                </c:pt>
                <c:pt idx="3">
                  <c:v>0.18032787</c:v>
                </c:pt>
                <c:pt idx="4">
                  <c:v>0.11803279</c:v>
                </c:pt>
                <c:pt idx="5">
                  <c:v>0.15737704999999999</c:v>
                </c:pt>
                <c:pt idx="6">
                  <c:v>7.2131150000000005E-2</c:v>
                </c:pt>
                <c:pt idx="7">
                  <c:v>6.393443E-2</c:v>
                </c:pt>
                <c:pt idx="8">
                  <c:v>7.3770490000000008E-2</c:v>
                </c:pt>
                <c:pt idx="9">
                  <c:v>7.0491799999999993E-2</c:v>
                </c:pt>
                <c:pt idx="10">
                  <c:v>5.0819669999999997E-2</c:v>
                </c:pt>
                <c:pt idx="11">
                  <c:v>4.7540979999999997E-2</c:v>
                </c:pt>
                <c:pt idx="12">
                  <c:v>5.0819669999999997E-2</c:v>
                </c:pt>
                <c:pt idx="13">
                  <c:v>2.7868850000000001E-2</c:v>
                </c:pt>
                <c:pt idx="14">
                  <c:v>3.2786899999999999E-3</c:v>
                </c:pt>
                <c:pt idx="15">
                  <c:v>6.5573800000000007E-3</c:v>
                </c:pt>
              </c:numCache>
            </c:numRef>
          </c:val>
          <c:extLst>
            <c:ext xmlns:c16="http://schemas.microsoft.com/office/drawing/2014/chart" uri="{C3380CC4-5D6E-409C-BE32-E72D297353CC}">
              <c16:uniqueId val="{00000001-A1E2-4A93-8E15-A83836B37A5C}"/>
            </c:ext>
          </c:extLst>
        </c:ser>
        <c:dLbls>
          <c:showLegendKey val="0"/>
          <c:showVal val="0"/>
          <c:showCatName val="0"/>
          <c:showSerName val="0"/>
          <c:showPercent val="0"/>
          <c:showBubbleSize val="0"/>
        </c:dLbls>
        <c:gapWidth val="219"/>
        <c:overlap val="-27"/>
        <c:axId val="1050342976"/>
        <c:axId val="1050342616"/>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Sheet1!$A$2:$A$17</c:f>
              <c:strCache>
                <c:ptCount val="16"/>
                <c:pt idx="0">
                  <c:v>Quality of product</c:v>
                </c:pt>
                <c:pt idx="1">
                  <c:v>Nutritional profile</c:v>
                </c:pt>
                <c:pt idx="2">
                  <c:v>Price</c:v>
                </c:pt>
                <c:pt idx="3">
                  <c:v>Consistent product quality</c:v>
                </c:pt>
                <c:pt idx="4">
                  <c:v>Health care professional recommendation</c:v>
                </c:pt>
                <c:pt idx="5">
                  <c:v>Calorie content</c:v>
                </c:pt>
                <c:pt idx="6">
                  <c:v>Friend/family recommends the brand</c:v>
                </c:pt>
                <c:pt idx="7">
                  <c:v>Brand values align with my own</c:v>
                </c:pt>
                <c:pt idx="8">
                  <c:v>My long-term usage of the brand</c:v>
                </c:pt>
                <c:pt idx="9">
                  <c:v>Informative website</c:v>
                </c:pt>
                <c:pt idx="10">
                  <c:v>Authentic brand story</c:v>
                </c:pt>
                <c:pt idx="11">
                  <c:v>Saturated fat content</c:v>
                </c:pt>
                <c:pt idx="12">
                  <c:v>Transparency by the brand across its supply chain</c:v>
                </c:pt>
                <c:pt idx="13">
                  <c:v>Supports charities/causes</c:v>
                </c:pt>
                <c:pt idx="14">
                  <c:v>None of the above</c:v>
                </c:pt>
                <c:pt idx="15">
                  <c:v>Other </c:v>
                </c:pt>
              </c:strCache>
            </c:strRef>
          </c:cat>
          <c:val>
            <c:numRef>
              <c:f>Sheet1!$D$2:$D$17</c:f>
              <c:numCache>
                <c:formatCode>0%</c:formatCode>
                <c:ptCount val="16"/>
                <c:pt idx="0">
                  <c:v>0.44593920999999997</c:v>
                </c:pt>
                <c:pt idx="1">
                  <c:v>0.29397109999999999</c:v>
                </c:pt>
                <c:pt idx="2">
                  <c:v>0.34628798999999999</c:v>
                </c:pt>
                <c:pt idx="3">
                  <c:v>0.15545590000000001</c:v>
                </c:pt>
                <c:pt idx="4">
                  <c:v>0.10712505999999999</c:v>
                </c:pt>
                <c:pt idx="5">
                  <c:v>0.12306926</c:v>
                </c:pt>
                <c:pt idx="6">
                  <c:v>8.4703540000000008E-2</c:v>
                </c:pt>
                <c:pt idx="7">
                  <c:v>5.6801200000000003E-2</c:v>
                </c:pt>
                <c:pt idx="8">
                  <c:v>6.4275040000000006E-2</c:v>
                </c:pt>
                <c:pt idx="9">
                  <c:v>4.9327349999999999E-2</c:v>
                </c:pt>
                <c:pt idx="10">
                  <c:v>4.2351769999999997E-2</c:v>
                </c:pt>
                <c:pt idx="11">
                  <c:v>4.4843050000000002E-2</c:v>
                </c:pt>
                <c:pt idx="12">
                  <c:v>3.8365719999999999E-2</c:v>
                </c:pt>
                <c:pt idx="13">
                  <c:v>2.3418040000000001E-2</c:v>
                </c:pt>
                <c:pt idx="14">
                  <c:v>1.096163E-2</c:v>
                </c:pt>
                <c:pt idx="15">
                  <c:v>9.4668699999999988E-3</c:v>
                </c:pt>
              </c:numCache>
            </c:numRef>
          </c:val>
          <c:smooth val="0"/>
          <c:extLst>
            <c:ext xmlns:c16="http://schemas.microsoft.com/office/drawing/2014/chart" uri="{C3380CC4-5D6E-409C-BE32-E72D297353CC}">
              <c16:uniqueId val="{00000002-A1E2-4A93-8E15-A83836B37A5C}"/>
            </c:ext>
          </c:extLst>
        </c:ser>
        <c:dLbls>
          <c:showLegendKey val="0"/>
          <c:showVal val="0"/>
          <c:showCatName val="0"/>
          <c:showSerName val="0"/>
          <c:showPercent val="0"/>
          <c:showBubbleSize val="0"/>
        </c:dLbls>
        <c:marker val="1"/>
        <c:smooth val="0"/>
        <c:axId val="1050342976"/>
        <c:axId val="1050342616"/>
      </c:lineChart>
      <c:catAx>
        <c:axId val="105034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42616"/>
        <c:crosses val="autoZero"/>
        <c:auto val="1"/>
        <c:lblAlgn val="ctr"/>
        <c:lblOffset val="100"/>
        <c:noMultiLvlLbl val="0"/>
      </c:catAx>
      <c:valAx>
        <c:axId val="1050342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0342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85268973287153E-2"/>
          <c:y val="2.8521828181812058E-2"/>
          <c:w val="0.9511664801862586"/>
          <c:h val="0.7905587236267515"/>
        </c:manualLayout>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Always influences with all ingredients</c:v>
                </c:pt>
                <c:pt idx="1">
                  <c:v>Frequently influences with all ingredients</c:v>
                </c:pt>
                <c:pt idx="2">
                  <c:v>Often influences with certain ingredients</c:v>
                </c:pt>
                <c:pt idx="3">
                  <c:v>Sometimes influences with certain ingredients or types of products</c:v>
                </c:pt>
                <c:pt idx="4">
                  <c:v>Never influences my decision</c:v>
                </c:pt>
                <c:pt idx="5">
                  <c:v>I wasn't aware this was an issue</c:v>
                </c:pt>
              </c:strCache>
            </c:strRef>
          </c:cat>
          <c:val>
            <c:numRef>
              <c:f>Sheet1!$B$2:$B$7</c:f>
              <c:numCache>
                <c:formatCode>0%</c:formatCode>
                <c:ptCount val="6"/>
                <c:pt idx="0">
                  <c:v>0.20122888</c:v>
                </c:pt>
                <c:pt idx="1">
                  <c:v>0.20122888</c:v>
                </c:pt>
                <c:pt idx="2">
                  <c:v>0.16129031999999999</c:v>
                </c:pt>
                <c:pt idx="3">
                  <c:v>0.23502303999999999</c:v>
                </c:pt>
                <c:pt idx="4">
                  <c:v>0.13978494999999999</c:v>
                </c:pt>
                <c:pt idx="5">
                  <c:v>6.1443930000000001E-2</c:v>
                </c:pt>
              </c:numCache>
            </c:numRef>
          </c:val>
          <c:extLst>
            <c:ext xmlns:c16="http://schemas.microsoft.com/office/drawing/2014/chart" uri="{C3380CC4-5D6E-409C-BE32-E72D297353CC}">
              <c16:uniqueId val="{00000000-7763-4918-9128-F7E8CAD96CCD}"/>
            </c:ext>
          </c:extLst>
        </c:ser>
        <c:ser>
          <c:idx val="1"/>
          <c:order val="1"/>
          <c:tx>
            <c:strRef>
              <c:f>Sheet1!$C$1</c:f>
              <c:strCache>
                <c:ptCount val="1"/>
                <c:pt idx="0">
                  <c:v>UK</c:v>
                </c:pt>
              </c:strCache>
            </c:strRef>
          </c:tx>
          <c:spPr>
            <a:solidFill>
              <a:schemeClr val="accent2"/>
            </a:solidFill>
            <a:ln>
              <a:noFill/>
            </a:ln>
            <a:effectLst/>
          </c:spPr>
          <c:invertIfNegative val="0"/>
          <c:cat>
            <c:strRef>
              <c:f>Sheet1!$A$2:$A$7</c:f>
              <c:strCache>
                <c:ptCount val="6"/>
                <c:pt idx="0">
                  <c:v>Always influences with all ingredients</c:v>
                </c:pt>
                <c:pt idx="1">
                  <c:v>Frequently influences with all ingredients</c:v>
                </c:pt>
                <c:pt idx="2">
                  <c:v>Often influences with certain ingredients</c:v>
                </c:pt>
                <c:pt idx="3">
                  <c:v>Sometimes influences with certain ingredients or types of products</c:v>
                </c:pt>
                <c:pt idx="4">
                  <c:v>Never influences my decision</c:v>
                </c:pt>
                <c:pt idx="5">
                  <c:v>I wasn't aware this was an issue</c:v>
                </c:pt>
              </c:strCache>
            </c:strRef>
          </c:cat>
          <c:val>
            <c:numRef>
              <c:f>Sheet1!$C$2:$C$7</c:f>
              <c:numCache>
                <c:formatCode>0%</c:formatCode>
                <c:ptCount val="6"/>
                <c:pt idx="0">
                  <c:v>0.14754097999999999</c:v>
                </c:pt>
                <c:pt idx="1">
                  <c:v>0.20327869000000001</c:v>
                </c:pt>
                <c:pt idx="2">
                  <c:v>0.18360656</c:v>
                </c:pt>
                <c:pt idx="3">
                  <c:v>0.28032786999999998</c:v>
                </c:pt>
                <c:pt idx="4">
                  <c:v>0.11639344</c:v>
                </c:pt>
                <c:pt idx="5">
                  <c:v>6.8852460000000004E-2</c:v>
                </c:pt>
              </c:numCache>
            </c:numRef>
          </c:val>
          <c:extLst>
            <c:ext xmlns:c16="http://schemas.microsoft.com/office/drawing/2014/chart" uri="{C3380CC4-5D6E-409C-BE32-E72D297353CC}">
              <c16:uniqueId val="{00000001-7763-4918-9128-F7E8CAD96CCD}"/>
            </c:ext>
          </c:extLst>
        </c:ser>
        <c:dLbls>
          <c:showLegendKey val="0"/>
          <c:showVal val="0"/>
          <c:showCatName val="0"/>
          <c:showSerName val="0"/>
          <c:showPercent val="0"/>
          <c:showBubbleSize val="0"/>
        </c:dLbls>
        <c:gapWidth val="219"/>
        <c:overlap val="-27"/>
        <c:axId val="565520680"/>
        <c:axId val="565513840"/>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Sheet1!$A$2:$A$7</c:f>
              <c:strCache>
                <c:ptCount val="6"/>
                <c:pt idx="0">
                  <c:v>Always influences with all ingredients</c:v>
                </c:pt>
                <c:pt idx="1">
                  <c:v>Frequently influences with all ingredients</c:v>
                </c:pt>
                <c:pt idx="2">
                  <c:v>Often influences with certain ingredients</c:v>
                </c:pt>
                <c:pt idx="3">
                  <c:v>Sometimes influences with certain ingredients or types of products</c:v>
                </c:pt>
                <c:pt idx="4">
                  <c:v>Never influences my decision</c:v>
                </c:pt>
                <c:pt idx="5">
                  <c:v>I wasn't aware this was an issue</c:v>
                </c:pt>
              </c:strCache>
            </c:strRef>
          </c:cat>
          <c:val>
            <c:numRef>
              <c:f>Sheet1!$D$2:$D$7</c:f>
              <c:numCache>
                <c:formatCode>0%</c:formatCode>
                <c:ptCount val="6"/>
                <c:pt idx="0">
                  <c:v>0.12705531</c:v>
                </c:pt>
                <c:pt idx="1">
                  <c:v>0.15994021</c:v>
                </c:pt>
                <c:pt idx="2">
                  <c:v>0.16143498000000001</c:v>
                </c:pt>
                <c:pt idx="3">
                  <c:v>0.27902342000000002</c:v>
                </c:pt>
                <c:pt idx="4">
                  <c:v>0.18086696999999999</c:v>
                </c:pt>
                <c:pt idx="5">
                  <c:v>9.1679119999999989E-2</c:v>
                </c:pt>
              </c:numCache>
            </c:numRef>
          </c:val>
          <c:smooth val="0"/>
          <c:extLst>
            <c:ext xmlns:c16="http://schemas.microsoft.com/office/drawing/2014/chart" uri="{C3380CC4-5D6E-409C-BE32-E72D297353CC}">
              <c16:uniqueId val="{00000002-7763-4918-9128-F7E8CAD96CCD}"/>
            </c:ext>
          </c:extLst>
        </c:ser>
        <c:dLbls>
          <c:showLegendKey val="0"/>
          <c:showVal val="0"/>
          <c:showCatName val="0"/>
          <c:showSerName val="0"/>
          <c:showPercent val="0"/>
          <c:showBubbleSize val="0"/>
        </c:dLbls>
        <c:marker val="1"/>
        <c:smooth val="0"/>
        <c:axId val="565520680"/>
        <c:axId val="565513840"/>
      </c:lineChart>
      <c:catAx>
        <c:axId val="565520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5513840"/>
        <c:crosses val="autoZero"/>
        <c:auto val="1"/>
        <c:lblAlgn val="ctr"/>
        <c:lblOffset val="100"/>
        <c:noMultiLvlLbl val="0"/>
      </c:catAx>
      <c:valAx>
        <c:axId val="5655138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5520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Sheet1!$B$2:$B$6</c:f>
              <c:numCache>
                <c:formatCode>0%</c:formatCode>
                <c:ptCount val="5"/>
                <c:pt idx="0">
                  <c:v>0.38863287000000002</c:v>
                </c:pt>
                <c:pt idx="1">
                  <c:v>0.35176650999999998</c:v>
                </c:pt>
                <c:pt idx="2">
                  <c:v>0.17665131000000001</c:v>
                </c:pt>
                <c:pt idx="3">
                  <c:v>5.2227339999999997E-2</c:v>
                </c:pt>
                <c:pt idx="4">
                  <c:v>3.0721970000000001E-2</c:v>
                </c:pt>
              </c:numCache>
            </c:numRef>
          </c:val>
          <c:extLst>
            <c:ext xmlns:c16="http://schemas.microsoft.com/office/drawing/2014/chart" uri="{C3380CC4-5D6E-409C-BE32-E72D297353CC}">
              <c16:uniqueId val="{00000000-DF55-4C96-AB3E-5D8A8923F9C6}"/>
            </c:ext>
          </c:extLst>
        </c:ser>
        <c:ser>
          <c:idx val="1"/>
          <c:order val="1"/>
          <c:tx>
            <c:strRef>
              <c:f>Sheet1!$C$1</c:f>
              <c:strCache>
                <c:ptCount val="1"/>
                <c:pt idx="0">
                  <c:v>UK</c:v>
                </c:pt>
              </c:strCache>
            </c:strRef>
          </c:tx>
          <c:spPr>
            <a:solidFill>
              <a:schemeClr val="accent2"/>
            </a:solidFill>
            <a:ln>
              <a:noFill/>
            </a:ln>
            <a:effectLst/>
          </c:spPr>
          <c:invertIfNegative val="0"/>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Sheet1!$C$2:$C$6</c:f>
              <c:numCache>
                <c:formatCode>0%</c:formatCode>
                <c:ptCount val="5"/>
                <c:pt idx="0">
                  <c:v>0.29180328</c:v>
                </c:pt>
                <c:pt idx="1">
                  <c:v>0.43114754</c:v>
                </c:pt>
                <c:pt idx="2">
                  <c:v>0.19836065999999999</c:v>
                </c:pt>
                <c:pt idx="3">
                  <c:v>5.5737699999999987E-2</c:v>
                </c:pt>
                <c:pt idx="4">
                  <c:v>2.295082E-2</c:v>
                </c:pt>
              </c:numCache>
            </c:numRef>
          </c:val>
          <c:extLst>
            <c:ext xmlns:c16="http://schemas.microsoft.com/office/drawing/2014/chart" uri="{C3380CC4-5D6E-409C-BE32-E72D297353CC}">
              <c16:uniqueId val="{00000001-DF55-4C96-AB3E-5D8A8923F9C6}"/>
            </c:ext>
          </c:extLst>
        </c:ser>
        <c:dLbls>
          <c:showLegendKey val="0"/>
          <c:showVal val="0"/>
          <c:showCatName val="0"/>
          <c:showSerName val="0"/>
          <c:showPercent val="0"/>
          <c:showBubbleSize val="0"/>
        </c:dLbls>
        <c:gapWidth val="219"/>
        <c:overlap val="-27"/>
        <c:axId val="481553184"/>
        <c:axId val="481550304"/>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Sheet1!$A$2:$A$6</c:f>
              <c:strCache>
                <c:ptCount val="5"/>
                <c:pt idx="0">
                  <c:v>Greatly increases chances I would buy</c:v>
                </c:pt>
                <c:pt idx="1">
                  <c:v>Somewhat increases chances I would buy</c:v>
                </c:pt>
                <c:pt idx="2">
                  <c:v>Doesn't impact my decision to buy</c:v>
                </c:pt>
                <c:pt idx="3">
                  <c:v>Lessens the chances I'd buy that product</c:v>
                </c:pt>
                <c:pt idx="4">
                  <c:v>I'm not interested in transparency</c:v>
                </c:pt>
              </c:strCache>
            </c:strRef>
          </c:cat>
          <c:val>
            <c:numRef>
              <c:f>Sheet1!$D$2:$D$6</c:f>
              <c:numCache>
                <c:formatCode>0%</c:formatCode>
                <c:ptCount val="5"/>
                <c:pt idx="0">
                  <c:v>0.28300946999999999</c:v>
                </c:pt>
                <c:pt idx="1">
                  <c:v>0.38515197000000001</c:v>
                </c:pt>
                <c:pt idx="2">
                  <c:v>0.23368211</c:v>
                </c:pt>
                <c:pt idx="3">
                  <c:v>4.9327349999999999E-2</c:v>
                </c:pt>
                <c:pt idx="4">
                  <c:v>4.88291E-2</c:v>
                </c:pt>
              </c:numCache>
            </c:numRef>
          </c:val>
          <c:smooth val="0"/>
          <c:extLst>
            <c:ext xmlns:c16="http://schemas.microsoft.com/office/drawing/2014/chart" uri="{C3380CC4-5D6E-409C-BE32-E72D297353CC}">
              <c16:uniqueId val="{00000002-DF55-4C96-AB3E-5D8A8923F9C6}"/>
            </c:ext>
          </c:extLst>
        </c:ser>
        <c:dLbls>
          <c:showLegendKey val="0"/>
          <c:showVal val="0"/>
          <c:showCatName val="0"/>
          <c:showSerName val="0"/>
          <c:showPercent val="0"/>
          <c:showBubbleSize val="0"/>
        </c:dLbls>
        <c:marker val="1"/>
        <c:smooth val="0"/>
        <c:axId val="481553184"/>
        <c:axId val="481550304"/>
      </c:lineChart>
      <c:catAx>
        <c:axId val="481553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1550304"/>
        <c:crosses val="autoZero"/>
        <c:auto val="1"/>
        <c:lblAlgn val="ctr"/>
        <c:lblOffset val="100"/>
        <c:noMultiLvlLbl val="0"/>
      </c:catAx>
      <c:valAx>
        <c:axId val="4815503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81553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Sheet1!$A$2:$A$9</c:f>
              <c:strCache>
                <c:ptCount val="8"/>
                <c:pt idx="0">
                  <c:v>Brand has a quality seal on the label</c:v>
                </c:pt>
                <c:pt idx="1">
                  <c:v>Brand provides valid contact information on the label</c:v>
                </c:pt>
                <c:pt idx="2">
                  <c:v>Information about the grower provided</c:v>
                </c:pt>
                <c:pt idx="3">
                  <c:v>Country of origin information on label or website</c:v>
                </c:pt>
                <c:pt idx="4">
                  <c:v>QR code with traceability information on the label</c:v>
                </c:pt>
                <c:pt idx="5">
                  <c:v>None of the above</c:v>
                </c:pt>
                <c:pt idx="6">
                  <c:v>I do not believe any food/beverage brands operate transparently</c:v>
                </c:pt>
                <c:pt idx="7">
                  <c:v>Other </c:v>
                </c:pt>
              </c:strCache>
            </c:strRef>
          </c:cat>
          <c:val>
            <c:numRef>
              <c:f>Sheet1!$B$2:$B$9</c:f>
              <c:numCache>
                <c:formatCode>0%</c:formatCode>
                <c:ptCount val="8"/>
                <c:pt idx="0">
                  <c:v>0.54685099999999998</c:v>
                </c:pt>
                <c:pt idx="1">
                  <c:v>0.49923194999999998</c:v>
                </c:pt>
                <c:pt idx="2">
                  <c:v>0.49923194999999998</c:v>
                </c:pt>
                <c:pt idx="3">
                  <c:v>0.40092166000000001</c:v>
                </c:pt>
                <c:pt idx="4">
                  <c:v>0.34254992000000001</c:v>
                </c:pt>
                <c:pt idx="5">
                  <c:v>3.6866360000000001E-2</c:v>
                </c:pt>
                <c:pt idx="6">
                  <c:v>3.3794159999999997E-2</c:v>
                </c:pt>
                <c:pt idx="7">
                  <c:v>3.0722000000000002E-3</c:v>
                </c:pt>
              </c:numCache>
            </c:numRef>
          </c:val>
          <c:extLst>
            <c:ext xmlns:c16="http://schemas.microsoft.com/office/drawing/2014/chart" uri="{C3380CC4-5D6E-409C-BE32-E72D297353CC}">
              <c16:uniqueId val="{00000000-6F37-46FC-A265-EDDEDD657359}"/>
            </c:ext>
          </c:extLst>
        </c:ser>
        <c:ser>
          <c:idx val="1"/>
          <c:order val="1"/>
          <c:tx>
            <c:strRef>
              <c:f>Sheet1!$C$1</c:f>
              <c:strCache>
                <c:ptCount val="1"/>
                <c:pt idx="0">
                  <c:v>UK</c:v>
                </c:pt>
              </c:strCache>
            </c:strRef>
          </c:tx>
          <c:spPr>
            <a:solidFill>
              <a:schemeClr val="accent2"/>
            </a:solidFill>
            <a:ln>
              <a:noFill/>
            </a:ln>
            <a:effectLst/>
          </c:spPr>
          <c:invertIfNegative val="0"/>
          <c:cat>
            <c:strRef>
              <c:f>Sheet1!$A$2:$A$9</c:f>
              <c:strCache>
                <c:ptCount val="8"/>
                <c:pt idx="0">
                  <c:v>Brand has a quality seal on the label</c:v>
                </c:pt>
                <c:pt idx="1">
                  <c:v>Brand provides valid contact information on the label</c:v>
                </c:pt>
                <c:pt idx="2">
                  <c:v>Information about the grower provided</c:v>
                </c:pt>
                <c:pt idx="3">
                  <c:v>Country of origin information on label or website</c:v>
                </c:pt>
                <c:pt idx="4">
                  <c:v>QR code with traceability information on the label</c:v>
                </c:pt>
                <c:pt idx="5">
                  <c:v>None of the above</c:v>
                </c:pt>
                <c:pt idx="6">
                  <c:v>I do not believe any food/beverage brands operate transparently</c:v>
                </c:pt>
                <c:pt idx="7">
                  <c:v>Other </c:v>
                </c:pt>
              </c:strCache>
            </c:strRef>
          </c:cat>
          <c:val>
            <c:numRef>
              <c:f>Sheet1!$C$2:$C$9</c:f>
              <c:numCache>
                <c:formatCode>0%</c:formatCode>
                <c:ptCount val="8"/>
                <c:pt idx="0">
                  <c:v>0.53770491999999992</c:v>
                </c:pt>
                <c:pt idx="1">
                  <c:v>0.44590163999999999</c:v>
                </c:pt>
                <c:pt idx="2">
                  <c:v>0.5</c:v>
                </c:pt>
                <c:pt idx="3">
                  <c:v>0.48032786999999999</c:v>
                </c:pt>
                <c:pt idx="4">
                  <c:v>0.37213115000000002</c:v>
                </c:pt>
                <c:pt idx="5">
                  <c:v>2.6229510000000001E-2</c:v>
                </c:pt>
                <c:pt idx="6">
                  <c:v>3.6065569999999998E-2</c:v>
                </c:pt>
                <c:pt idx="7">
                  <c:v>4.9180300000000003E-3</c:v>
                </c:pt>
              </c:numCache>
            </c:numRef>
          </c:val>
          <c:extLst>
            <c:ext xmlns:c16="http://schemas.microsoft.com/office/drawing/2014/chart" uri="{C3380CC4-5D6E-409C-BE32-E72D297353CC}">
              <c16:uniqueId val="{00000001-6F37-46FC-A265-EDDEDD657359}"/>
            </c:ext>
          </c:extLst>
        </c:ser>
        <c:dLbls>
          <c:showLegendKey val="0"/>
          <c:showVal val="0"/>
          <c:showCatName val="0"/>
          <c:showSerName val="0"/>
          <c:showPercent val="0"/>
          <c:showBubbleSize val="0"/>
        </c:dLbls>
        <c:gapWidth val="219"/>
        <c:overlap val="-27"/>
        <c:axId val="632217760"/>
        <c:axId val="632212720"/>
      </c:barChart>
      <c:lineChart>
        <c:grouping val="standard"/>
        <c:varyColors val="0"/>
        <c:ser>
          <c:idx val="2"/>
          <c:order val="2"/>
          <c:tx>
            <c:strRef>
              <c:f>Sheet1!$D$1</c:f>
              <c:strCache>
                <c:ptCount val="1"/>
                <c:pt idx="0">
                  <c:v>All Respondents</c:v>
                </c:pt>
              </c:strCache>
            </c:strRef>
          </c:tx>
          <c:spPr>
            <a:ln w="28575" cap="rnd">
              <a:solidFill>
                <a:schemeClr val="accent3"/>
              </a:solidFill>
              <a:prstDash val="dash"/>
              <a:round/>
            </a:ln>
            <a:effectLst/>
          </c:spPr>
          <c:marker>
            <c:symbol val="none"/>
          </c:marker>
          <c:cat>
            <c:strRef>
              <c:f>Sheet1!$A$2:$A$9</c:f>
              <c:strCache>
                <c:ptCount val="8"/>
                <c:pt idx="0">
                  <c:v>Brand has a quality seal on the label</c:v>
                </c:pt>
                <c:pt idx="1">
                  <c:v>Brand provides valid contact information on the label</c:v>
                </c:pt>
                <c:pt idx="2">
                  <c:v>Information about the grower provided</c:v>
                </c:pt>
                <c:pt idx="3">
                  <c:v>Country of origin information on label or website</c:v>
                </c:pt>
                <c:pt idx="4">
                  <c:v>QR code with traceability information on the label</c:v>
                </c:pt>
                <c:pt idx="5">
                  <c:v>None of the above</c:v>
                </c:pt>
                <c:pt idx="6">
                  <c:v>I do not believe any food/beverage brands operate transparently</c:v>
                </c:pt>
                <c:pt idx="7">
                  <c:v>Other </c:v>
                </c:pt>
              </c:strCache>
            </c:strRef>
          </c:cat>
          <c:val>
            <c:numRef>
              <c:f>Sheet1!$D$2:$D$9</c:f>
              <c:numCache>
                <c:formatCode>0%</c:formatCode>
                <c:ptCount val="8"/>
                <c:pt idx="0">
                  <c:v>0.49975087000000001</c:v>
                </c:pt>
                <c:pt idx="1">
                  <c:v>0.43996014</c:v>
                </c:pt>
                <c:pt idx="2">
                  <c:v>0.46985550999999998</c:v>
                </c:pt>
                <c:pt idx="3">
                  <c:v>0.42650722000000002</c:v>
                </c:pt>
                <c:pt idx="4">
                  <c:v>0.33134031000000003</c:v>
                </c:pt>
                <c:pt idx="5">
                  <c:v>5.9790729999999993E-2</c:v>
                </c:pt>
                <c:pt idx="6">
                  <c:v>6.0288990000000001E-2</c:v>
                </c:pt>
                <c:pt idx="7">
                  <c:v>4.4843000000000001E-3</c:v>
                </c:pt>
              </c:numCache>
            </c:numRef>
          </c:val>
          <c:smooth val="0"/>
          <c:extLst>
            <c:ext xmlns:c16="http://schemas.microsoft.com/office/drawing/2014/chart" uri="{C3380CC4-5D6E-409C-BE32-E72D297353CC}">
              <c16:uniqueId val="{00000002-6F37-46FC-A265-EDDEDD657359}"/>
            </c:ext>
          </c:extLst>
        </c:ser>
        <c:dLbls>
          <c:showLegendKey val="0"/>
          <c:showVal val="0"/>
          <c:showCatName val="0"/>
          <c:showSerName val="0"/>
          <c:showPercent val="0"/>
          <c:showBubbleSize val="0"/>
        </c:dLbls>
        <c:marker val="1"/>
        <c:smooth val="0"/>
        <c:axId val="632217760"/>
        <c:axId val="632212720"/>
      </c:lineChart>
      <c:catAx>
        <c:axId val="63221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212720"/>
        <c:crosses val="autoZero"/>
        <c:auto val="1"/>
        <c:lblAlgn val="ctr"/>
        <c:lblOffset val="100"/>
        <c:noMultiLvlLbl val="0"/>
      </c:catAx>
      <c:valAx>
        <c:axId val="632212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21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1324001166519E-2"/>
          <c:y val="6.841426071741033E-2"/>
          <c:w val="0.91186818873883879"/>
          <c:h val="0.90973818408734686"/>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1054-4F86-8EC0-269DACB33FC0}"/>
              </c:ext>
            </c:extLst>
          </c:dPt>
          <c:dPt>
            <c:idx val="1"/>
            <c:bubble3D val="0"/>
            <c:spPr>
              <a:solidFill>
                <a:schemeClr val="accent2"/>
              </a:solidFill>
              <a:ln>
                <a:noFill/>
              </a:ln>
              <a:effectLst/>
            </c:spPr>
            <c:extLst>
              <c:ext xmlns:c16="http://schemas.microsoft.com/office/drawing/2014/chart" uri="{C3380CC4-5D6E-409C-BE32-E72D297353CC}">
                <c16:uniqueId val="{00000003-1054-4F86-8EC0-269DACB33FC0}"/>
              </c:ext>
            </c:extLst>
          </c:dPt>
          <c:dPt>
            <c:idx val="2"/>
            <c:bubble3D val="0"/>
            <c:spPr>
              <a:solidFill>
                <a:schemeClr val="accent3"/>
              </a:solidFill>
              <a:ln>
                <a:noFill/>
              </a:ln>
              <a:effectLst/>
            </c:spPr>
            <c:extLst>
              <c:ext xmlns:c16="http://schemas.microsoft.com/office/drawing/2014/chart" uri="{C3380CC4-5D6E-409C-BE32-E72D297353CC}">
                <c16:uniqueId val="{00000005-1054-4F86-8EC0-269DACB33FC0}"/>
              </c:ext>
            </c:extLst>
          </c:dPt>
          <c:dPt>
            <c:idx val="3"/>
            <c:bubble3D val="0"/>
            <c:spPr>
              <a:solidFill>
                <a:schemeClr val="accent4"/>
              </a:solidFill>
              <a:ln>
                <a:noFill/>
              </a:ln>
              <a:effectLst/>
            </c:spPr>
            <c:extLst>
              <c:ext xmlns:c16="http://schemas.microsoft.com/office/drawing/2014/chart" uri="{C3380CC4-5D6E-409C-BE32-E72D297353CC}">
                <c16:uniqueId val="{00000007-1054-4F86-8EC0-269DACB33FC0}"/>
              </c:ext>
            </c:extLst>
          </c:dPt>
          <c:dPt>
            <c:idx val="4"/>
            <c:bubble3D val="0"/>
            <c:spPr>
              <a:solidFill>
                <a:schemeClr val="accent5"/>
              </a:solidFill>
              <a:ln>
                <a:noFill/>
              </a:ln>
              <a:effectLst/>
            </c:spPr>
            <c:extLst>
              <c:ext xmlns:c16="http://schemas.microsoft.com/office/drawing/2014/chart" uri="{C3380CC4-5D6E-409C-BE32-E72D297353CC}">
                <c16:uniqueId val="{00000009-1054-4F86-8EC0-269DACB33FC0}"/>
              </c:ext>
            </c:extLst>
          </c:dPt>
          <c:dPt>
            <c:idx val="5"/>
            <c:bubble3D val="0"/>
            <c:spPr>
              <a:solidFill>
                <a:schemeClr val="accent6"/>
              </a:solidFill>
              <a:ln>
                <a:noFill/>
              </a:ln>
              <a:effectLst/>
            </c:spPr>
            <c:extLst>
              <c:ext xmlns:c16="http://schemas.microsoft.com/office/drawing/2014/chart" uri="{C3380CC4-5D6E-409C-BE32-E72D297353CC}">
                <c16:uniqueId val="{0000000B-1054-4F86-8EC0-269DACB33FC0}"/>
              </c:ext>
            </c:extLst>
          </c:dPt>
          <c:dLbls>
            <c:dLbl>
              <c:idx val="0"/>
              <c:layout>
                <c:manualLayout>
                  <c:x val="2.9992068464233957E-2"/>
                  <c:y val="2.9922179210967677E-2"/>
                </c:manualLayout>
              </c:layout>
              <c:showLegendKey val="0"/>
              <c:showVal val="0"/>
              <c:showCatName val="1"/>
              <c:showSerName val="0"/>
              <c:showPercent val="1"/>
              <c:showBubbleSize val="0"/>
              <c:extLst>
                <c:ext xmlns:c15="http://schemas.microsoft.com/office/drawing/2012/chart" uri="{CE6537A1-D6FC-4f65-9D91-7224C49458BB}">
                  <c15:layout>
                    <c:manualLayout>
                      <c:w val="0.32035813701011129"/>
                      <c:h val="0.21928559431878952"/>
                    </c:manualLayout>
                  </c15:layout>
                </c:ext>
                <c:ext xmlns:c16="http://schemas.microsoft.com/office/drawing/2014/chart" uri="{C3380CC4-5D6E-409C-BE32-E72D297353CC}">
                  <c16:uniqueId val="{00000001-1054-4F86-8EC0-269DACB33FC0}"/>
                </c:ext>
              </c:extLst>
            </c:dLbl>
            <c:dLbl>
              <c:idx val="1"/>
              <c:layout>
                <c:manualLayout>
                  <c:x val="-6.277340332458442E-2"/>
                  <c:y val="-2.417268153980744E-2"/>
                </c:manualLayout>
              </c:layout>
              <c:showLegendKey val="0"/>
              <c:showVal val="0"/>
              <c:showCatName val="1"/>
              <c:showSerName val="0"/>
              <c:showPercent val="1"/>
              <c:showBubbleSize val="0"/>
              <c:extLst>
                <c:ext xmlns:c15="http://schemas.microsoft.com/office/drawing/2012/chart" uri="{CE6537A1-D6FC-4f65-9D91-7224C49458BB}">
                  <c15:layout>
                    <c:manualLayout>
                      <c:w val="0.42812627588218138"/>
                      <c:h val="0.1908183872849227"/>
                    </c:manualLayout>
                  </c15:layout>
                </c:ext>
                <c:ext xmlns:c16="http://schemas.microsoft.com/office/drawing/2014/chart" uri="{C3380CC4-5D6E-409C-BE32-E72D297353CC}">
                  <c16:uniqueId val="{00000003-1054-4F86-8EC0-269DACB33FC0}"/>
                </c:ext>
              </c:extLst>
            </c:dLbl>
            <c:dLbl>
              <c:idx val="2"/>
              <c:layout>
                <c:manualLayout>
                  <c:x val="-2.7777777777777776E-2"/>
                  <c:y val="-6.4814814814814894E-2"/>
                </c:manualLayout>
              </c:layout>
              <c:showLegendKey val="0"/>
              <c:showVal val="0"/>
              <c:showCatName val="1"/>
              <c:showSerName val="0"/>
              <c:showPercent val="1"/>
              <c:showBubbleSize val="0"/>
              <c:extLst>
                <c:ext xmlns:c15="http://schemas.microsoft.com/office/drawing/2012/chart" uri="{CE6537A1-D6FC-4f65-9D91-7224C49458BB}">
                  <c15:layout>
                    <c:manualLayout>
                      <c:w val="0.4089176873724118"/>
                      <c:h val="0.20007764654418198"/>
                    </c:manualLayout>
                  </c15:layout>
                </c:ext>
                <c:ext xmlns:c16="http://schemas.microsoft.com/office/drawing/2014/chart" uri="{C3380CC4-5D6E-409C-BE32-E72D297353CC}">
                  <c16:uniqueId val="{00000005-1054-4F86-8EC0-269DACB33FC0}"/>
                </c:ext>
              </c:extLst>
            </c:dLbl>
            <c:dLbl>
              <c:idx val="3"/>
              <c:layout>
                <c:manualLayout>
                  <c:x val="-2.7777867429205197E-2"/>
                  <c:y val="-1.8518258098713318E-2"/>
                </c:manualLayout>
              </c:layout>
              <c:tx>
                <c:rich>
                  <a:bodyPr/>
                  <a:lstStyle/>
                  <a:p>
                    <a:fld id="{47B91328-8CEE-45F1-BE6F-B45ABA75B3D1}" type="CATEGORYNAME">
                      <a:rPr lang="en-US" dirty="0"/>
                      <a:pPr/>
                      <a:t>[CATEGORY NAME]</a:t>
                    </a:fld>
                    <a:r>
                      <a:rPr lang="en-US" baseline="0"/>
                      <a:t>
25%</a:t>
                    </a:r>
                  </a:p>
                </c:rich>
              </c:tx>
              <c:showLegendKey val="0"/>
              <c:showVal val="0"/>
              <c:showCatName val="1"/>
              <c:showSerName val="0"/>
              <c:showPercent val="1"/>
              <c:showBubbleSize val="0"/>
              <c:extLst>
                <c:ext xmlns:c15="http://schemas.microsoft.com/office/drawing/2012/chart" uri="{CE6537A1-D6FC-4f65-9D91-7224C49458BB}">
                  <c15:layout>
                    <c:manualLayout>
                      <c:w val="0.32091498979294253"/>
                      <c:h val="0.23733595800524934"/>
                    </c:manualLayout>
                  </c15:layout>
                  <c15:dlblFieldTable/>
                  <c15:showDataLabelsRange val="0"/>
                </c:ext>
                <c:ext xmlns:c16="http://schemas.microsoft.com/office/drawing/2014/chart" uri="{C3380CC4-5D6E-409C-BE32-E72D297353CC}">
                  <c16:uniqueId val="{00000007-1054-4F86-8EC0-269DACB33FC0}"/>
                </c:ext>
              </c:extLst>
            </c:dLbl>
            <c:dLbl>
              <c:idx val="4"/>
              <c:layout>
                <c:manualLayout>
                  <c:x val="-3.8911125692621756E-2"/>
                  <c:y val="-2.7777777777777776E-2"/>
                </c:manualLayout>
              </c:layout>
              <c:showLegendKey val="0"/>
              <c:showVal val="0"/>
              <c:showCatName val="1"/>
              <c:showSerName val="0"/>
              <c:showPercent val="1"/>
              <c:showBubbleSize val="0"/>
              <c:extLst>
                <c:ext xmlns:c15="http://schemas.microsoft.com/office/drawing/2012/chart" uri="{CE6537A1-D6FC-4f65-9D91-7224C49458BB}">
                  <c15:layout>
                    <c:manualLayout>
                      <c:w val="0.37370479731700207"/>
                      <c:h val="0.25335666375036453"/>
                    </c:manualLayout>
                  </c15:layout>
                </c:ext>
                <c:ext xmlns:c16="http://schemas.microsoft.com/office/drawing/2014/chart" uri="{C3380CC4-5D6E-409C-BE32-E72D297353CC}">
                  <c16:uniqueId val="{00000009-1054-4F86-8EC0-269DACB33FC0}"/>
                </c:ext>
              </c:extLst>
            </c:dLbl>
            <c:dLbl>
              <c:idx val="5"/>
              <c:layout>
                <c:manualLayout>
                  <c:x val="1.406022163896168E-2"/>
                  <c:y val="-1.3888706620005811E-2"/>
                </c:manualLayout>
              </c:layout>
              <c:showLegendKey val="0"/>
              <c:showVal val="0"/>
              <c:showCatName val="1"/>
              <c:showSerName val="0"/>
              <c:showPercent val="1"/>
              <c:showBubbleSize val="0"/>
              <c:extLst>
                <c:ext xmlns:c15="http://schemas.microsoft.com/office/drawing/2012/chart" uri="{CE6537A1-D6FC-4f65-9D91-7224C49458BB}">
                  <c15:layout>
                    <c:manualLayout>
                      <c:w val="0.34538896179644207"/>
                      <c:h val="0.16682888597258677"/>
                    </c:manualLayout>
                  </c15:layout>
                </c:ext>
                <c:ext xmlns:c16="http://schemas.microsoft.com/office/drawing/2014/chart" uri="{C3380CC4-5D6E-409C-BE32-E72D297353CC}">
                  <c16:uniqueId val="{0000000B-1054-4F86-8EC0-269DACB33FC0}"/>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Less than [$/£]30,000</c:v>
                </c:pt>
                <c:pt idx="1">
                  <c:v>[$/£]30,000 to [$/£]44,999</c:v>
                </c:pt>
                <c:pt idx="2">
                  <c:v>[$/£]45,000 to [$/£]69,999</c:v>
                </c:pt>
                <c:pt idx="3">
                  <c:v>[$/£]70,000 to [$/£]99,999</c:v>
                </c:pt>
                <c:pt idx="4">
                  <c:v>[$/£]100,000 to [$/£]149,999</c:v>
                </c:pt>
                <c:pt idx="5">
                  <c:v>[$/£]150,000 +</c:v>
                </c:pt>
              </c:strCache>
            </c:strRef>
          </c:cat>
          <c:val>
            <c:numRef>
              <c:f>Sheet1!$B$2:$B$7</c:f>
              <c:numCache>
                <c:formatCode>0%</c:formatCode>
                <c:ptCount val="6"/>
                <c:pt idx="0">
                  <c:v>9.1575089999999998E-2</c:v>
                </c:pt>
                <c:pt idx="1">
                  <c:v>0.14652014999999999</c:v>
                </c:pt>
                <c:pt idx="2">
                  <c:v>0.21978022</c:v>
                </c:pt>
                <c:pt idx="3">
                  <c:v>0.27838827999999999</c:v>
                </c:pt>
                <c:pt idx="4">
                  <c:v>0.14285713999999999</c:v>
                </c:pt>
                <c:pt idx="5">
                  <c:v>0.12087912000000001</c:v>
                </c:pt>
              </c:numCache>
            </c:numRef>
          </c:val>
          <c:extLst>
            <c:ext xmlns:c16="http://schemas.microsoft.com/office/drawing/2014/chart" uri="{C3380CC4-5D6E-409C-BE32-E72D297353CC}">
              <c16:uniqueId val="{0000000C-1054-4F86-8EC0-269DACB33FC0}"/>
            </c:ext>
          </c:extLst>
        </c:ser>
        <c:dLbls>
          <c:showLegendKey val="0"/>
          <c:showVal val="0"/>
          <c:showCatName val="1"/>
          <c:showSerName val="0"/>
          <c:showPercent val="1"/>
          <c:showBubbleSize val="0"/>
          <c:showLeaderLines val="0"/>
        </c:dLbls>
        <c:firstSliceAng val="128"/>
        <c:holeSize val="29"/>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Sheet1!$A$2:$A$25</c:f>
              <c:strCache>
                <c:ptCount val="24"/>
                <c:pt idx="0">
                  <c:v>General gut health</c:v>
                </c:pt>
                <c:pt idx="1">
                  <c:v>Immune health</c:v>
                </c:pt>
                <c:pt idx="2">
                  <c:v>Healthy metabolism</c:v>
                </c:pt>
                <c:pt idx="3">
                  <c:v>Regularity</c:v>
                </c:pt>
                <c:pt idx="4">
                  <c:v>Source of fiber</c:v>
                </c:pt>
                <c:pt idx="5">
                  <c:v>Skin health/beauty</c:v>
                </c:pt>
                <c:pt idx="6">
                  <c:v>Weight management</c:v>
                </c:pt>
                <c:pt idx="7">
                  <c:v>Stress/mood</c:v>
                </c:pt>
                <c:pt idx="8">
                  <c:v>Inflammation/autoimmune</c:v>
                </c:pt>
                <c:pt idx="9">
                  <c:v>Bone health</c:v>
                </c:pt>
                <c:pt idx="10">
                  <c:v>Mental well-being</c:v>
                </c:pt>
                <c:pt idx="11">
                  <c:v>Antioxidant properties</c:v>
                </c:pt>
                <c:pt idx="12">
                  <c:v>Blood sugar management</c:v>
                </c:pt>
                <c:pt idx="13">
                  <c:v>Brain health/mental acuity</c:v>
                </c:pt>
                <c:pt idx="14">
                  <c:v>Heart/cardiovascular health</c:v>
                </c:pt>
                <c:pt idx="15">
                  <c:v>To complement my probiotic intake</c:v>
                </c:pt>
                <c:pt idx="16">
                  <c:v>Cholesterol management</c:v>
                </c:pt>
                <c:pt idx="17">
                  <c:v>Microbiome health</c:v>
                </c:pt>
                <c:pt idx="18">
                  <c:v>Kidney health</c:v>
                </c:pt>
                <c:pt idx="19">
                  <c:v>Athletic performance</c:v>
                </c:pt>
                <c:pt idx="20">
                  <c:v>GI discomfort</c:v>
                </c:pt>
                <c:pt idx="21">
                  <c:v>I'm not familiar with the benefits</c:v>
                </c:pt>
                <c:pt idx="22">
                  <c:v>I don't consume any foods or beverages with prebiotics</c:v>
                </c:pt>
                <c:pt idx="23">
                  <c:v>Other</c:v>
                </c:pt>
              </c:strCache>
            </c:strRef>
          </c:cat>
          <c:val>
            <c:numRef>
              <c:f>Sheet1!$B$2:$B$25</c:f>
              <c:numCache>
                <c:formatCode>0%</c:formatCode>
                <c:ptCount val="24"/>
                <c:pt idx="0">
                  <c:v>0.39784945999999999</c:v>
                </c:pt>
                <c:pt idx="1">
                  <c:v>0.35330261000000002</c:v>
                </c:pt>
                <c:pt idx="2">
                  <c:v>0.32104454999999998</c:v>
                </c:pt>
                <c:pt idx="3">
                  <c:v>0.2718894</c:v>
                </c:pt>
                <c:pt idx="4">
                  <c:v>0.26881719999999998</c:v>
                </c:pt>
                <c:pt idx="5">
                  <c:v>0.26728110999999999</c:v>
                </c:pt>
                <c:pt idx="6">
                  <c:v>0.26728110999999999</c:v>
                </c:pt>
                <c:pt idx="7">
                  <c:v>0.25038401999999998</c:v>
                </c:pt>
                <c:pt idx="8">
                  <c:v>0.24270353</c:v>
                </c:pt>
                <c:pt idx="9">
                  <c:v>0.23963134</c:v>
                </c:pt>
                <c:pt idx="10">
                  <c:v>0.23655914</c:v>
                </c:pt>
                <c:pt idx="11">
                  <c:v>0.22580644999999999</c:v>
                </c:pt>
                <c:pt idx="12">
                  <c:v>0.22427035000000001</c:v>
                </c:pt>
                <c:pt idx="13">
                  <c:v>0.21966205999999999</c:v>
                </c:pt>
                <c:pt idx="14">
                  <c:v>0.21198157000000001</c:v>
                </c:pt>
                <c:pt idx="15">
                  <c:v>0.17665131000000001</c:v>
                </c:pt>
                <c:pt idx="16">
                  <c:v>0.16743472000000001</c:v>
                </c:pt>
                <c:pt idx="17">
                  <c:v>0.16436252000000001</c:v>
                </c:pt>
                <c:pt idx="18">
                  <c:v>0.16282642</c:v>
                </c:pt>
                <c:pt idx="19">
                  <c:v>0.15207372999999999</c:v>
                </c:pt>
                <c:pt idx="20">
                  <c:v>0.14746544</c:v>
                </c:pt>
                <c:pt idx="21">
                  <c:v>1.9969279999999999E-2</c:v>
                </c:pt>
                <c:pt idx="22">
                  <c:v>1.6897079999999998E-2</c:v>
                </c:pt>
                <c:pt idx="23">
                  <c:v>0</c:v>
                </c:pt>
              </c:numCache>
            </c:numRef>
          </c:val>
          <c:extLst>
            <c:ext xmlns:c16="http://schemas.microsoft.com/office/drawing/2014/chart" uri="{C3380CC4-5D6E-409C-BE32-E72D297353CC}">
              <c16:uniqueId val="{00000000-2FF6-46B9-B46B-2A5687C377B7}"/>
            </c:ext>
          </c:extLst>
        </c:ser>
        <c:ser>
          <c:idx val="1"/>
          <c:order val="1"/>
          <c:tx>
            <c:strRef>
              <c:f>Sheet1!$C$1</c:f>
              <c:strCache>
                <c:ptCount val="1"/>
                <c:pt idx="0">
                  <c:v>UK</c:v>
                </c:pt>
              </c:strCache>
            </c:strRef>
          </c:tx>
          <c:spPr>
            <a:solidFill>
              <a:schemeClr val="accent2"/>
            </a:solidFill>
            <a:ln>
              <a:noFill/>
            </a:ln>
            <a:effectLst/>
          </c:spPr>
          <c:invertIfNegative val="0"/>
          <c:cat>
            <c:strRef>
              <c:f>Sheet1!$A$2:$A$25</c:f>
              <c:strCache>
                <c:ptCount val="24"/>
                <c:pt idx="0">
                  <c:v>General gut health</c:v>
                </c:pt>
                <c:pt idx="1">
                  <c:v>Immune health</c:v>
                </c:pt>
                <c:pt idx="2">
                  <c:v>Healthy metabolism</c:v>
                </c:pt>
                <c:pt idx="3">
                  <c:v>Regularity</c:v>
                </c:pt>
                <c:pt idx="4">
                  <c:v>Source of fiber</c:v>
                </c:pt>
                <c:pt idx="5">
                  <c:v>Skin health/beauty</c:v>
                </c:pt>
                <c:pt idx="6">
                  <c:v>Weight management</c:v>
                </c:pt>
                <c:pt idx="7">
                  <c:v>Stress/mood</c:v>
                </c:pt>
                <c:pt idx="8">
                  <c:v>Inflammation/autoimmune</c:v>
                </c:pt>
                <c:pt idx="9">
                  <c:v>Bone health</c:v>
                </c:pt>
                <c:pt idx="10">
                  <c:v>Mental well-being</c:v>
                </c:pt>
                <c:pt idx="11">
                  <c:v>Antioxidant properties</c:v>
                </c:pt>
                <c:pt idx="12">
                  <c:v>Blood sugar management</c:v>
                </c:pt>
                <c:pt idx="13">
                  <c:v>Brain health/mental acuity</c:v>
                </c:pt>
                <c:pt idx="14">
                  <c:v>Heart/cardiovascular health</c:v>
                </c:pt>
                <c:pt idx="15">
                  <c:v>To complement my probiotic intake</c:v>
                </c:pt>
                <c:pt idx="16">
                  <c:v>Cholesterol management</c:v>
                </c:pt>
                <c:pt idx="17">
                  <c:v>Microbiome health</c:v>
                </c:pt>
                <c:pt idx="18">
                  <c:v>Kidney health</c:v>
                </c:pt>
                <c:pt idx="19">
                  <c:v>Athletic performance</c:v>
                </c:pt>
                <c:pt idx="20">
                  <c:v>GI discomfort</c:v>
                </c:pt>
                <c:pt idx="21">
                  <c:v>I'm not familiar with the benefits</c:v>
                </c:pt>
                <c:pt idx="22">
                  <c:v>I don't consume any foods or beverages with prebiotics</c:v>
                </c:pt>
                <c:pt idx="23">
                  <c:v>Other</c:v>
                </c:pt>
              </c:strCache>
            </c:strRef>
          </c:cat>
          <c:val>
            <c:numRef>
              <c:f>Sheet1!$C$2:$C$25</c:f>
              <c:numCache>
                <c:formatCode>0%</c:formatCode>
                <c:ptCount val="24"/>
                <c:pt idx="0">
                  <c:v>0.49180328000000001</c:v>
                </c:pt>
                <c:pt idx="1">
                  <c:v>0.37377049000000001</c:v>
                </c:pt>
                <c:pt idx="2">
                  <c:v>0.36557377000000002</c:v>
                </c:pt>
                <c:pt idx="3">
                  <c:v>0.18196720999999999</c:v>
                </c:pt>
                <c:pt idx="4">
                  <c:v>0.25901638999999999</c:v>
                </c:pt>
                <c:pt idx="5">
                  <c:v>0.30327869000000002</c:v>
                </c:pt>
                <c:pt idx="6">
                  <c:v>0.22622950999999999</c:v>
                </c:pt>
                <c:pt idx="7">
                  <c:v>0.2295082</c:v>
                </c:pt>
                <c:pt idx="8">
                  <c:v>0.19180327999999999</c:v>
                </c:pt>
                <c:pt idx="9">
                  <c:v>0.26557376999999999</c:v>
                </c:pt>
                <c:pt idx="10">
                  <c:v>0.25901638999999999</c:v>
                </c:pt>
                <c:pt idx="11">
                  <c:v>0.19836065999999999</c:v>
                </c:pt>
                <c:pt idx="12">
                  <c:v>0.17540984000000001</c:v>
                </c:pt>
                <c:pt idx="13">
                  <c:v>0.20655738000000001</c:v>
                </c:pt>
                <c:pt idx="14">
                  <c:v>0.23278689</c:v>
                </c:pt>
                <c:pt idx="15">
                  <c:v>0.11639344</c:v>
                </c:pt>
                <c:pt idx="16">
                  <c:v>0.22622950999999999</c:v>
                </c:pt>
                <c:pt idx="17">
                  <c:v>0.17540984000000001</c:v>
                </c:pt>
                <c:pt idx="18">
                  <c:v>0.12950819999999999</c:v>
                </c:pt>
                <c:pt idx="19">
                  <c:v>0.12131148</c:v>
                </c:pt>
                <c:pt idx="20">
                  <c:v>8.1967209999999999E-2</c:v>
                </c:pt>
                <c:pt idx="21">
                  <c:v>8.1967199999999994E-3</c:v>
                </c:pt>
                <c:pt idx="22">
                  <c:v>1.4754099999999999E-2</c:v>
                </c:pt>
                <c:pt idx="23">
                  <c:v>1.63934E-3</c:v>
                </c:pt>
              </c:numCache>
            </c:numRef>
          </c:val>
          <c:extLst>
            <c:ext xmlns:c16="http://schemas.microsoft.com/office/drawing/2014/chart" uri="{C3380CC4-5D6E-409C-BE32-E72D297353CC}">
              <c16:uniqueId val="{00000001-2FF6-46B9-B46B-2A5687C377B7}"/>
            </c:ext>
          </c:extLst>
        </c:ser>
        <c:dLbls>
          <c:showLegendKey val="0"/>
          <c:showVal val="0"/>
          <c:showCatName val="0"/>
          <c:showSerName val="0"/>
          <c:showPercent val="0"/>
          <c:showBubbleSize val="0"/>
        </c:dLbls>
        <c:gapWidth val="219"/>
        <c:overlap val="-27"/>
        <c:axId val="366693352"/>
        <c:axId val="453471448"/>
      </c:barChart>
      <c:catAx>
        <c:axId val="366693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3471448"/>
        <c:crosses val="autoZero"/>
        <c:auto val="1"/>
        <c:lblAlgn val="ctr"/>
        <c:lblOffset val="100"/>
        <c:noMultiLvlLbl val="0"/>
      </c:catAx>
      <c:valAx>
        <c:axId val="453471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6693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Sheet1!$A$2:$A$19</c:f>
              <c:strCache>
                <c:ptCount val="18"/>
                <c:pt idx="0">
                  <c:v>Polyunsaturated fatty acids</c:v>
                </c:pt>
                <c:pt idx="1">
                  <c:v>Polyphenols (e.g., resveratrol, cranberry, blueberry, pomegranate)</c:v>
                </c:pt>
                <c:pt idx="2">
                  <c:v>Pectin</c:v>
                </c:pt>
                <c:pt idx="3">
                  <c:v>Lactulose</c:v>
                </c:pt>
                <c:pt idx="4">
                  <c:v>Inulin</c:v>
                </c:pt>
                <c:pt idx="5">
                  <c:v>Human milk oligosaccharides (HMO)</c:v>
                </c:pt>
                <c:pt idx="6">
                  <c:v>Guar Gum</c:v>
                </c:pt>
                <c:pt idx="7">
                  <c:v>Acacia Fiber</c:v>
                </c:pt>
                <c:pt idx="8">
                  <c:v>Resistant Starch</c:v>
                </c:pt>
                <c:pt idx="9">
                  <c:v>Botanical phytonutrients</c:v>
                </c:pt>
                <c:pt idx="10">
                  <c:v>Yeast Hydrolysate</c:v>
                </c:pt>
                <c:pt idx="11">
                  <c:v>Beta Glucan</c:v>
                </c:pt>
                <c:pt idx="12">
                  <c:v>Bacteriophage</c:v>
                </c:pt>
                <c:pt idx="13">
                  <c:v>Fructooligosaccharides (FOS)</c:v>
                </c:pt>
                <c:pt idx="14">
                  <c:v>Galacto-oligosaccharides (GOS)</c:v>
                </c:pt>
                <c:pt idx="15">
                  <c:v>Isomalto-oligosaccharide (IMO)</c:v>
                </c:pt>
                <c:pt idx="16">
                  <c:v>Arabinoxylan (Arrabina fiber)</c:v>
                </c:pt>
                <c:pt idx="17">
                  <c:v>Xylooligosaccharides (XOS)</c:v>
                </c:pt>
              </c:strCache>
            </c:strRef>
          </c:cat>
          <c:val>
            <c:numRef>
              <c:f>Sheet1!$B$2:$B$19</c:f>
              <c:numCache>
                <c:formatCode>0%</c:formatCode>
                <c:ptCount val="18"/>
                <c:pt idx="0">
                  <c:v>0.83124999999999993</c:v>
                </c:pt>
                <c:pt idx="1">
                  <c:v>0.80781249999999993</c:v>
                </c:pt>
                <c:pt idx="2">
                  <c:v>0.80312499999999998</c:v>
                </c:pt>
                <c:pt idx="3">
                  <c:v>0.76562500000000011</c:v>
                </c:pt>
                <c:pt idx="4">
                  <c:v>0.73593750000000002</c:v>
                </c:pt>
                <c:pt idx="5">
                  <c:v>0.72031250000000002</c:v>
                </c:pt>
                <c:pt idx="6">
                  <c:v>0.71718749999999998</c:v>
                </c:pt>
                <c:pt idx="7">
                  <c:v>0.70468750000000002</c:v>
                </c:pt>
                <c:pt idx="8">
                  <c:v>0.68437500000000007</c:v>
                </c:pt>
                <c:pt idx="9">
                  <c:v>0.67500000000000004</c:v>
                </c:pt>
                <c:pt idx="10">
                  <c:v>0.65625</c:v>
                </c:pt>
                <c:pt idx="11">
                  <c:v>0.65</c:v>
                </c:pt>
                <c:pt idx="12">
                  <c:v>0.62656250000000002</c:v>
                </c:pt>
                <c:pt idx="13">
                  <c:v>0.61875000000000013</c:v>
                </c:pt>
                <c:pt idx="14">
                  <c:v>0.59218749999999998</c:v>
                </c:pt>
                <c:pt idx="15">
                  <c:v>0.59218749999999998</c:v>
                </c:pt>
                <c:pt idx="16">
                  <c:v>0.58281249999999996</c:v>
                </c:pt>
                <c:pt idx="17">
                  <c:v>0.56562499999999993</c:v>
                </c:pt>
              </c:numCache>
            </c:numRef>
          </c:val>
          <c:extLst>
            <c:ext xmlns:c16="http://schemas.microsoft.com/office/drawing/2014/chart" uri="{C3380CC4-5D6E-409C-BE32-E72D297353CC}">
              <c16:uniqueId val="{00000000-C070-474C-9266-2A4580DAC0A4}"/>
            </c:ext>
          </c:extLst>
        </c:ser>
        <c:ser>
          <c:idx val="1"/>
          <c:order val="1"/>
          <c:tx>
            <c:strRef>
              <c:f>Sheet1!$C$1</c:f>
              <c:strCache>
                <c:ptCount val="1"/>
                <c:pt idx="0">
                  <c:v>UK</c:v>
                </c:pt>
              </c:strCache>
            </c:strRef>
          </c:tx>
          <c:spPr>
            <a:solidFill>
              <a:schemeClr val="accent2"/>
            </a:solidFill>
            <a:ln>
              <a:noFill/>
            </a:ln>
            <a:effectLst/>
          </c:spPr>
          <c:invertIfNegative val="0"/>
          <c:cat>
            <c:strRef>
              <c:f>Sheet1!$A$2:$A$19</c:f>
              <c:strCache>
                <c:ptCount val="18"/>
                <c:pt idx="0">
                  <c:v>Polyunsaturated fatty acids</c:v>
                </c:pt>
                <c:pt idx="1">
                  <c:v>Polyphenols (e.g., resveratrol, cranberry, blueberry, pomegranate)</c:v>
                </c:pt>
                <c:pt idx="2">
                  <c:v>Pectin</c:v>
                </c:pt>
                <c:pt idx="3">
                  <c:v>Lactulose</c:v>
                </c:pt>
                <c:pt idx="4">
                  <c:v>Inulin</c:v>
                </c:pt>
                <c:pt idx="5">
                  <c:v>Human milk oligosaccharides (HMO)</c:v>
                </c:pt>
                <c:pt idx="6">
                  <c:v>Guar Gum</c:v>
                </c:pt>
                <c:pt idx="7">
                  <c:v>Acacia Fiber</c:v>
                </c:pt>
                <c:pt idx="8">
                  <c:v>Resistant Starch</c:v>
                </c:pt>
                <c:pt idx="9">
                  <c:v>Botanical phytonutrients</c:v>
                </c:pt>
                <c:pt idx="10">
                  <c:v>Yeast Hydrolysate</c:v>
                </c:pt>
                <c:pt idx="11">
                  <c:v>Beta Glucan</c:v>
                </c:pt>
                <c:pt idx="12">
                  <c:v>Bacteriophage</c:v>
                </c:pt>
                <c:pt idx="13">
                  <c:v>Fructooligosaccharides (FOS)</c:v>
                </c:pt>
                <c:pt idx="14">
                  <c:v>Galacto-oligosaccharides (GOS)</c:v>
                </c:pt>
                <c:pt idx="15">
                  <c:v>Isomalto-oligosaccharide (IMO)</c:v>
                </c:pt>
                <c:pt idx="16">
                  <c:v>Arabinoxylan (Arrabina fiber)</c:v>
                </c:pt>
                <c:pt idx="17">
                  <c:v>Xylooligosaccharides (XOS)</c:v>
                </c:pt>
              </c:strCache>
            </c:strRef>
          </c:cat>
          <c:val>
            <c:numRef>
              <c:f>Sheet1!$C$2:$C$19</c:f>
              <c:numCache>
                <c:formatCode>0%</c:formatCode>
                <c:ptCount val="18"/>
                <c:pt idx="0">
                  <c:v>0.79034943000000002</c:v>
                </c:pt>
                <c:pt idx="1">
                  <c:v>0.76372712000000009</c:v>
                </c:pt>
                <c:pt idx="2">
                  <c:v>0.76871880000000004</c:v>
                </c:pt>
                <c:pt idx="3">
                  <c:v>0.79034940999999992</c:v>
                </c:pt>
                <c:pt idx="4">
                  <c:v>0.64725456999999997</c:v>
                </c:pt>
                <c:pt idx="5">
                  <c:v>0.57737105</c:v>
                </c:pt>
                <c:pt idx="6">
                  <c:v>0.64725456999999997</c:v>
                </c:pt>
                <c:pt idx="7">
                  <c:v>0.59400998999999999</c:v>
                </c:pt>
                <c:pt idx="8">
                  <c:v>0.61564059999999998</c:v>
                </c:pt>
                <c:pt idx="9">
                  <c:v>0.55740431999999995</c:v>
                </c:pt>
                <c:pt idx="10">
                  <c:v>0.58402662999999999</c:v>
                </c:pt>
                <c:pt idx="11">
                  <c:v>0.55906822</c:v>
                </c:pt>
                <c:pt idx="12">
                  <c:v>0.52412645000000002</c:v>
                </c:pt>
                <c:pt idx="13">
                  <c:v>0.53410981000000002</c:v>
                </c:pt>
                <c:pt idx="14">
                  <c:v>0.50582362999999997</c:v>
                </c:pt>
                <c:pt idx="15">
                  <c:v>0.46921796999999998</c:v>
                </c:pt>
                <c:pt idx="16">
                  <c:v>0.49916804999999997</c:v>
                </c:pt>
                <c:pt idx="17">
                  <c:v>0.4359401</c:v>
                </c:pt>
              </c:numCache>
            </c:numRef>
          </c:val>
          <c:extLst>
            <c:ext xmlns:c16="http://schemas.microsoft.com/office/drawing/2014/chart" uri="{C3380CC4-5D6E-409C-BE32-E72D297353CC}">
              <c16:uniqueId val="{00000001-C070-474C-9266-2A4580DAC0A4}"/>
            </c:ext>
          </c:extLst>
        </c:ser>
        <c:dLbls>
          <c:showLegendKey val="0"/>
          <c:showVal val="0"/>
          <c:showCatName val="0"/>
          <c:showSerName val="0"/>
          <c:showPercent val="0"/>
          <c:showBubbleSize val="0"/>
        </c:dLbls>
        <c:gapWidth val="219"/>
        <c:overlap val="-27"/>
        <c:axId val="443490384"/>
        <c:axId val="443493624"/>
      </c:barChart>
      <c:catAx>
        <c:axId val="443490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43493624"/>
        <c:crosses val="autoZero"/>
        <c:auto val="1"/>
        <c:lblAlgn val="ctr"/>
        <c:lblOffset val="100"/>
        <c:noMultiLvlLbl val="0"/>
      </c:catAx>
      <c:valAx>
        <c:axId val="443493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43490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consume and/or recommend it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Pectin</c:v>
                </c:pt>
                <c:pt idx="3">
                  <c:v>Human milk oligosaccharides</c:v>
                </c:pt>
                <c:pt idx="4">
                  <c:v>Inulin</c:v>
                </c:pt>
                <c:pt idx="5">
                  <c:v>Botanical phytonutrients</c:v>
                </c:pt>
                <c:pt idx="6">
                  <c:v>Galacto-oligosaccharides</c:v>
                </c:pt>
                <c:pt idx="7">
                  <c:v>Polyunsaturated fatty acids</c:v>
                </c:pt>
                <c:pt idx="8">
                  <c:v>Beta Glucan</c:v>
                </c:pt>
                <c:pt idx="9">
                  <c:v>Isomalto-oligosaccharide</c:v>
                </c:pt>
                <c:pt idx="10">
                  <c:v>Xylooligosaccharides</c:v>
                </c:pt>
                <c:pt idx="11">
                  <c:v>Bacteriophage</c:v>
                </c:pt>
                <c:pt idx="12">
                  <c:v>Acacia Fiber</c:v>
                </c:pt>
                <c:pt idx="13">
                  <c:v>Arabinoxylan</c:v>
                </c:pt>
                <c:pt idx="14">
                  <c:v>Resistant Starch</c:v>
                </c:pt>
                <c:pt idx="15">
                  <c:v>Fructooligosaccharides </c:v>
                </c:pt>
                <c:pt idx="16">
                  <c:v>Yeast Hydrolysate</c:v>
                </c:pt>
                <c:pt idx="17">
                  <c:v>Guar Gum</c:v>
                </c:pt>
              </c:strCache>
            </c:strRef>
          </c:cat>
          <c:val>
            <c:numRef>
              <c:f>Sheet1!$B$2:$B$19</c:f>
              <c:numCache>
                <c:formatCode>0%</c:formatCode>
                <c:ptCount val="18"/>
                <c:pt idx="0">
                  <c:v>0.12409347</c:v>
                </c:pt>
                <c:pt idx="1">
                  <c:v>0.12006446</c:v>
                </c:pt>
                <c:pt idx="2">
                  <c:v>0.10475423</c:v>
                </c:pt>
                <c:pt idx="3">
                  <c:v>0.10394842999999999</c:v>
                </c:pt>
                <c:pt idx="4">
                  <c:v>9.9919419999999995E-2</c:v>
                </c:pt>
                <c:pt idx="5">
                  <c:v>9.5890409999999995E-2</c:v>
                </c:pt>
                <c:pt idx="6">
                  <c:v>9.508461E-2</c:v>
                </c:pt>
                <c:pt idx="7">
                  <c:v>9.4278809999999991E-2</c:v>
                </c:pt>
                <c:pt idx="8">
                  <c:v>8.9443999999999996E-2</c:v>
                </c:pt>
                <c:pt idx="9">
                  <c:v>8.9443999999999996E-2</c:v>
                </c:pt>
                <c:pt idx="10">
                  <c:v>8.7026590000000001E-2</c:v>
                </c:pt>
                <c:pt idx="11">
                  <c:v>8.5414989999999996E-2</c:v>
                </c:pt>
                <c:pt idx="12">
                  <c:v>8.4609190000000001E-2</c:v>
                </c:pt>
                <c:pt idx="13">
                  <c:v>8.2997580000000001E-2</c:v>
                </c:pt>
                <c:pt idx="14">
                  <c:v>8.2997580000000001E-2</c:v>
                </c:pt>
                <c:pt idx="15">
                  <c:v>8.0580180000000001E-2</c:v>
                </c:pt>
                <c:pt idx="16">
                  <c:v>8.0580180000000001E-2</c:v>
                </c:pt>
                <c:pt idx="17">
                  <c:v>7.9774380000000006E-2</c:v>
                </c:pt>
              </c:numCache>
            </c:numRef>
          </c:val>
          <c:extLst>
            <c:ext xmlns:c16="http://schemas.microsoft.com/office/drawing/2014/chart" uri="{C3380CC4-5D6E-409C-BE32-E72D297353CC}">
              <c16:uniqueId val="{00000000-6C2D-4E84-BD7D-F250C3F7FE4C}"/>
            </c:ext>
          </c:extLst>
        </c:ser>
        <c:ser>
          <c:idx val="1"/>
          <c:order val="1"/>
          <c:tx>
            <c:strRef>
              <c:f>Sheet1!$C$1</c:f>
              <c:strCache>
                <c:ptCount val="1"/>
                <c:pt idx="0">
                  <c:v>Very familiar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Pectin</c:v>
                </c:pt>
                <c:pt idx="3">
                  <c:v>Human milk oligosaccharides</c:v>
                </c:pt>
                <c:pt idx="4">
                  <c:v>Inulin</c:v>
                </c:pt>
                <c:pt idx="5">
                  <c:v>Botanical phytonutrients</c:v>
                </c:pt>
                <c:pt idx="6">
                  <c:v>Galacto-oligosaccharides</c:v>
                </c:pt>
                <c:pt idx="7">
                  <c:v>Polyunsaturated fatty acids</c:v>
                </c:pt>
                <c:pt idx="8">
                  <c:v>Beta Glucan</c:v>
                </c:pt>
                <c:pt idx="9">
                  <c:v>Isomalto-oligosaccharide</c:v>
                </c:pt>
                <c:pt idx="10">
                  <c:v>Xylooligosaccharides</c:v>
                </c:pt>
                <c:pt idx="11">
                  <c:v>Bacteriophage</c:v>
                </c:pt>
                <c:pt idx="12">
                  <c:v>Acacia Fiber</c:v>
                </c:pt>
                <c:pt idx="13">
                  <c:v>Arabinoxylan</c:v>
                </c:pt>
                <c:pt idx="14">
                  <c:v>Resistant Starch</c:v>
                </c:pt>
                <c:pt idx="15">
                  <c:v>Fructooligosaccharides </c:v>
                </c:pt>
                <c:pt idx="16">
                  <c:v>Yeast Hydrolysate</c:v>
                </c:pt>
                <c:pt idx="17">
                  <c:v>Guar Gum</c:v>
                </c:pt>
              </c:strCache>
            </c:strRef>
          </c:cat>
          <c:val>
            <c:numRef>
              <c:f>Sheet1!$C$2:$C$19</c:f>
              <c:numCache>
                <c:formatCode>0%</c:formatCode>
                <c:ptCount val="18"/>
                <c:pt idx="0">
                  <c:v>0.23771152000000001</c:v>
                </c:pt>
                <c:pt idx="1">
                  <c:v>0.20950846000000001</c:v>
                </c:pt>
                <c:pt idx="2">
                  <c:v>0.18694601</c:v>
                </c:pt>
                <c:pt idx="3">
                  <c:v>0.15874294999999999</c:v>
                </c:pt>
                <c:pt idx="4">
                  <c:v>0.19178081999999999</c:v>
                </c:pt>
                <c:pt idx="5">
                  <c:v>0.14585012</c:v>
                </c:pt>
                <c:pt idx="6">
                  <c:v>0.13940370999999999</c:v>
                </c:pt>
                <c:pt idx="7">
                  <c:v>0.22562450000000001</c:v>
                </c:pt>
                <c:pt idx="8">
                  <c:v>0.14585012</c:v>
                </c:pt>
                <c:pt idx="9">
                  <c:v>0.13456889999999999</c:v>
                </c:pt>
                <c:pt idx="10">
                  <c:v>0.11925866</c:v>
                </c:pt>
                <c:pt idx="11">
                  <c:v>0.15068492999999999</c:v>
                </c:pt>
                <c:pt idx="12">
                  <c:v>0.15713135</c:v>
                </c:pt>
                <c:pt idx="13">
                  <c:v>0.12489927000000001</c:v>
                </c:pt>
                <c:pt idx="14">
                  <c:v>0.17324738000000001</c:v>
                </c:pt>
                <c:pt idx="15">
                  <c:v>0.15632554000000001</c:v>
                </c:pt>
                <c:pt idx="16">
                  <c:v>0.14746171999999999</c:v>
                </c:pt>
                <c:pt idx="17">
                  <c:v>0.16518936000000001</c:v>
                </c:pt>
              </c:numCache>
            </c:numRef>
          </c:val>
          <c:extLst>
            <c:ext xmlns:c16="http://schemas.microsoft.com/office/drawing/2014/chart" uri="{C3380CC4-5D6E-409C-BE32-E72D297353CC}">
              <c16:uniqueId val="{00000001-6C2D-4E84-BD7D-F250C3F7FE4C}"/>
            </c:ext>
          </c:extLst>
        </c:ser>
        <c:ser>
          <c:idx val="2"/>
          <c:order val="2"/>
          <c:tx>
            <c:strRef>
              <c:f>Sheet1!$D$1</c:f>
              <c:strCache>
                <c:ptCount val="1"/>
                <c:pt idx="0">
                  <c:v>Moderately familiar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Pectin</c:v>
                </c:pt>
                <c:pt idx="3">
                  <c:v>Human milk oligosaccharides</c:v>
                </c:pt>
                <c:pt idx="4">
                  <c:v>Inulin</c:v>
                </c:pt>
                <c:pt idx="5">
                  <c:v>Botanical phytonutrients</c:v>
                </c:pt>
                <c:pt idx="6">
                  <c:v>Galacto-oligosaccharides</c:v>
                </c:pt>
                <c:pt idx="7">
                  <c:v>Polyunsaturated fatty acids</c:v>
                </c:pt>
                <c:pt idx="8">
                  <c:v>Beta Glucan</c:v>
                </c:pt>
                <c:pt idx="9">
                  <c:v>Isomalto-oligosaccharide</c:v>
                </c:pt>
                <c:pt idx="10">
                  <c:v>Xylooligosaccharides</c:v>
                </c:pt>
                <c:pt idx="11">
                  <c:v>Bacteriophage</c:v>
                </c:pt>
                <c:pt idx="12">
                  <c:v>Acacia Fiber</c:v>
                </c:pt>
                <c:pt idx="13">
                  <c:v>Arabinoxylan</c:v>
                </c:pt>
                <c:pt idx="14">
                  <c:v>Resistant Starch</c:v>
                </c:pt>
                <c:pt idx="15">
                  <c:v>Fructooligosaccharides </c:v>
                </c:pt>
                <c:pt idx="16">
                  <c:v>Yeast Hydrolysate</c:v>
                </c:pt>
                <c:pt idx="17">
                  <c:v>Guar Gum</c:v>
                </c:pt>
              </c:strCache>
            </c:strRef>
          </c:cat>
          <c:val>
            <c:numRef>
              <c:f>Sheet1!$D$2:$D$19</c:f>
              <c:numCache>
                <c:formatCode>0%</c:formatCode>
                <c:ptCount val="18"/>
                <c:pt idx="0">
                  <c:v>0.25221595000000002</c:v>
                </c:pt>
                <c:pt idx="1">
                  <c:v>0.23771152000000001</c:v>
                </c:pt>
                <c:pt idx="2">
                  <c:v>0.24174053000000001</c:v>
                </c:pt>
                <c:pt idx="3">
                  <c:v>0.19661563000000001</c:v>
                </c:pt>
                <c:pt idx="4">
                  <c:v>0.20225624</c:v>
                </c:pt>
                <c:pt idx="5">
                  <c:v>0.18452861000000001</c:v>
                </c:pt>
                <c:pt idx="6">
                  <c:v>0.16438356000000001</c:v>
                </c:pt>
                <c:pt idx="7">
                  <c:v>0.27477839999999998</c:v>
                </c:pt>
                <c:pt idx="8">
                  <c:v>0.18775180999999999</c:v>
                </c:pt>
                <c:pt idx="9">
                  <c:v>0.16277195999999999</c:v>
                </c:pt>
                <c:pt idx="10">
                  <c:v>0.15471393999999999</c:v>
                </c:pt>
                <c:pt idx="11">
                  <c:v>0.17405318</c:v>
                </c:pt>
                <c:pt idx="12">
                  <c:v>0.19097502</c:v>
                </c:pt>
                <c:pt idx="13">
                  <c:v>0.18533441</c:v>
                </c:pt>
                <c:pt idx="14">
                  <c:v>0.18452861000000001</c:v>
                </c:pt>
                <c:pt idx="15">
                  <c:v>0.17566478999999999</c:v>
                </c:pt>
                <c:pt idx="16">
                  <c:v>0.19178081999999999</c:v>
                </c:pt>
                <c:pt idx="17">
                  <c:v>0.20467365000000001</c:v>
                </c:pt>
              </c:numCache>
            </c:numRef>
          </c:val>
          <c:extLst>
            <c:ext xmlns:c16="http://schemas.microsoft.com/office/drawing/2014/chart" uri="{C3380CC4-5D6E-409C-BE32-E72D297353CC}">
              <c16:uniqueId val="{00000002-6C2D-4E84-BD7D-F250C3F7FE4C}"/>
            </c:ext>
          </c:extLst>
        </c:ser>
        <c:ser>
          <c:idx val="3"/>
          <c:order val="3"/>
          <c:tx>
            <c:strRef>
              <c:f>Sheet1!$E$1</c:f>
              <c:strCache>
                <c:ptCount val="1"/>
                <c:pt idx="0">
                  <c:v>Minimally familiar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Pectin</c:v>
                </c:pt>
                <c:pt idx="3">
                  <c:v>Human milk oligosaccharides</c:v>
                </c:pt>
                <c:pt idx="4">
                  <c:v>Inulin</c:v>
                </c:pt>
                <c:pt idx="5">
                  <c:v>Botanical phytonutrients</c:v>
                </c:pt>
                <c:pt idx="6">
                  <c:v>Galacto-oligosaccharides</c:v>
                </c:pt>
                <c:pt idx="7">
                  <c:v>Polyunsaturated fatty acids</c:v>
                </c:pt>
                <c:pt idx="8">
                  <c:v>Beta Glucan</c:v>
                </c:pt>
                <c:pt idx="9">
                  <c:v>Isomalto-oligosaccharide</c:v>
                </c:pt>
                <c:pt idx="10">
                  <c:v>Xylooligosaccharides</c:v>
                </c:pt>
                <c:pt idx="11">
                  <c:v>Bacteriophage</c:v>
                </c:pt>
                <c:pt idx="12">
                  <c:v>Acacia Fiber</c:v>
                </c:pt>
                <c:pt idx="13">
                  <c:v>Arabinoxylan</c:v>
                </c:pt>
                <c:pt idx="14">
                  <c:v>Resistant Starch</c:v>
                </c:pt>
                <c:pt idx="15">
                  <c:v>Fructooligosaccharides </c:v>
                </c:pt>
                <c:pt idx="16">
                  <c:v>Yeast Hydrolysate</c:v>
                </c:pt>
                <c:pt idx="17">
                  <c:v>Guar Gum</c:v>
                </c:pt>
              </c:strCache>
            </c:strRef>
          </c:cat>
          <c:val>
            <c:numRef>
              <c:f>Sheet1!$E$2:$E$19</c:f>
              <c:numCache>
                <c:formatCode>0%</c:formatCode>
                <c:ptCount val="18"/>
                <c:pt idx="0">
                  <c:v>0.17244158000000001</c:v>
                </c:pt>
                <c:pt idx="1">
                  <c:v>0.21031426</c:v>
                </c:pt>
                <c:pt idx="2">
                  <c:v>0.25302175999999998</c:v>
                </c:pt>
                <c:pt idx="3">
                  <c:v>0.19178081999999999</c:v>
                </c:pt>
                <c:pt idx="4">
                  <c:v>0.19903303999999999</c:v>
                </c:pt>
                <c:pt idx="5">
                  <c:v>0.19178081999999999</c:v>
                </c:pt>
                <c:pt idx="6">
                  <c:v>0.15149072999999999</c:v>
                </c:pt>
                <c:pt idx="7">
                  <c:v>0.21676068000000001</c:v>
                </c:pt>
                <c:pt idx="8">
                  <c:v>0.182917</c:v>
                </c:pt>
                <c:pt idx="9">
                  <c:v>0.14585012</c:v>
                </c:pt>
                <c:pt idx="10">
                  <c:v>0.14182111</c:v>
                </c:pt>
                <c:pt idx="11">
                  <c:v>0.16680096999999999</c:v>
                </c:pt>
                <c:pt idx="12">
                  <c:v>0.21837228</c:v>
                </c:pt>
                <c:pt idx="13">
                  <c:v>0.14907333</c:v>
                </c:pt>
                <c:pt idx="14">
                  <c:v>0.21031426</c:v>
                </c:pt>
                <c:pt idx="15">
                  <c:v>0.16518936000000001</c:v>
                </c:pt>
                <c:pt idx="16">
                  <c:v>0.20145044000000001</c:v>
                </c:pt>
                <c:pt idx="17">
                  <c:v>0.23368251000000001</c:v>
                </c:pt>
              </c:numCache>
            </c:numRef>
          </c:val>
          <c:extLst>
            <c:ext xmlns:c16="http://schemas.microsoft.com/office/drawing/2014/chart" uri="{C3380CC4-5D6E-409C-BE32-E72D297353CC}">
              <c16:uniqueId val="{00000003-6C2D-4E84-BD7D-F250C3F7FE4C}"/>
            </c:ext>
          </c:extLst>
        </c:ser>
        <c:ser>
          <c:idx val="4"/>
          <c:order val="4"/>
          <c:tx>
            <c:strRef>
              <c:f>Sheet1!$F$1</c:f>
              <c:strCache>
                <c:ptCount val="1"/>
                <c:pt idx="0">
                  <c:v>Never heard of it</c:v>
                </c:pt>
              </c:strCache>
            </c:strRef>
          </c:tx>
          <c:spPr>
            <a:solidFill>
              <a:schemeClr val="accent5"/>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61-4E7E-A871-F14098063355}"/>
                </c:ext>
              </c:extLst>
            </c:dLbl>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Pectin</c:v>
                </c:pt>
                <c:pt idx="3">
                  <c:v>Human milk oligosaccharides</c:v>
                </c:pt>
                <c:pt idx="4">
                  <c:v>Inulin</c:v>
                </c:pt>
                <c:pt idx="5">
                  <c:v>Botanical phytonutrients</c:v>
                </c:pt>
                <c:pt idx="6">
                  <c:v>Galacto-oligosaccharides</c:v>
                </c:pt>
                <c:pt idx="7">
                  <c:v>Polyunsaturated fatty acids</c:v>
                </c:pt>
                <c:pt idx="8">
                  <c:v>Beta Glucan</c:v>
                </c:pt>
                <c:pt idx="9">
                  <c:v>Isomalto-oligosaccharide</c:v>
                </c:pt>
                <c:pt idx="10">
                  <c:v>Xylooligosaccharides</c:v>
                </c:pt>
                <c:pt idx="11">
                  <c:v>Bacteriophage</c:v>
                </c:pt>
                <c:pt idx="12">
                  <c:v>Acacia Fiber</c:v>
                </c:pt>
                <c:pt idx="13">
                  <c:v>Arabinoxylan</c:v>
                </c:pt>
                <c:pt idx="14">
                  <c:v>Resistant Starch</c:v>
                </c:pt>
                <c:pt idx="15">
                  <c:v>Fructooligosaccharides </c:v>
                </c:pt>
                <c:pt idx="16">
                  <c:v>Yeast Hydrolysate</c:v>
                </c:pt>
                <c:pt idx="17">
                  <c:v>Guar Gum</c:v>
                </c:pt>
              </c:strCache>
            </c:strRef>
          </c:cat>
          <c:val>
            <c:numRef>
              <c:f>Sheet1!$F$2:$F$19</c:f>
              <c:numCache>
                <c:formatCode>0%</c:formatCode>
                <c:ptCount val="18"/>
                <c:pt idx="0">
                  <c:v>0.21353747000000001</c:v>
                </c:pt>
                <c:pt idx="1">
                  <c:v>0.22240129</c:v>
                </c:pt>
                <c:pt idx="2">
                  <c:v>0.21353747000000001</c:v>
                </c:pt>
                <c:pt idx="3">
                  <c:v>0.34891217000000002</c:v>
                </c:pt>
                <c:pt idx="4">
                  <c:v>0.30701047999999997</c:v>
                </c:pt>
                <c:pt idx="5">
                  <c:v>0.38195003999999999</c:v>
                </c:pt>
                <c:pt idx="6">
                  <c:v>0.44963739000000003</c:v>
                </c:pt>
                <c:pt idx="7">
                  <c:v>0.18855760999999999</c:v>
                </c:pt>
                <c:pt idx="8">
                  <c:v>0.39403706999999999</c:v>
                </c:pt>
                <c:pt idx="9">
                  <c:v>0.46736503000000001</c:v>
                </c:pt>
                <c:pt idx="10">
                  <c:v>0.49717969000000001</c:v>
                </c:pt>
                <c:pt idx="11">
                  <c:v>0.42304593000000001</c:v>
                </c:pt>
                <c:pt idx="12">
                  <c:v>0.34891217000000002</c:v>
                </c:pt>
                <c:pt idx="13">
                  <c:v>0.45769541000000002</c:v>
                </c:pt>
                <c:pt idx="14">
                  <c:v>0.34891217000000002</c:v>
                </c:pt>
                <c:pt idx="15">
                  <c:v>0.42224012999999999</c:v>
                </c:pt>
                <c:pt idx="16">
                  <c:v>0.37872683000000001</c:v>
                </c:pt>
                <c:pt idx="17">
                  <c:v>0.31668010000000002</c:v>
                </c:pt>
              </c:numCache>
            </c:numRef>
          </c:val>
          <c:extLst>
            <c:ext xmlns:c16="http://schemas.microsoft.com/office/drawing/2014/chart" uri="{C3380CC4-5D6E-409C-BE32-E72D297353CC}">
              <c16:uniqueId val="{00000005-6C2D-4E84-BD7D-F250C3F7FE4C}"/>
            </c:ext>
          </c:extLst>
        </c:ser>
        <c:dLbls>
          <c:dLblPos val="ctr"/>
          <c:showLegendKey val="0"/>
          <c:showVal val="1"/>
          <c:showCatName val="0"/>
          <c:showSerName val="0"/>
          <c:showPercent val="0"/>
          <c:showBubbleSize val="0"/>
        </c:dLbls>
        <c:gapWidth val="79"/>
        <c:overlap val="100"/>
        <c:axId val="739343344"/>
        <c:axId val="739335064"/>
      </c:barChart>
      <c:catAx>
        <c:axId val="739343344"/>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9335064"/>
        <c:crosses val="autoZero"/>
        <c:auto val="1"/>
        <c:lblAlgn val="ctr"/>
        <c:lblOffset val="100"/>
        <c:noMultiLvlLbl val="0"/>
      </c:catAx>
      <c:valAx>
        <c:axId val="739335064"/>
        <c:scaling>
          <c:orientation val="minMax"/>
        </c:scaling>
        <c:delete val="1"/>
        <c:axPos val="t"/>
        <c:numFmt formatCode="0%" sourceLinked="1"/>
        <c:majorTickMark val="none"/>
        <c:minorTickMark val="none"/>
        <c:tickLblPos val="nextTo"/>
        <c:crossAx val="73934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consume  and/or recommend it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Botanical phytonutrients</c:v>
                </c:pt>
                <c:pt idx="3">
                  <c:v>Human milk oligosaccharides</c:v>
                </c:pt>
                <c:pt idx="4">
                  <c:v>Pectin</c:v>
                </c:pt>
                <c:pt idx="5">
                  <c:v>Xylooligosaccharides</c:v>
                </c:pt>
                <c:pt idx="6">
                  <c:v>Beta Glucan</c:v>
                </c:pt>
                <c:pt idx="7">
                  <c:v>Inulin</c:v>
                </c:pt>
                <c:pt idx="8">
                  <c:v>Galacto-oligosaccharides</c:v>
                </c:pt>
                <c:pt idx="9">
                  <c:v>Isomalto-oligosaccharide</c:v>
                </c:pt>
                <c:pt idx="10">
                  <c:v>Polyunsaturated fatty acids</c:v>
                </c:pt>
                <c:pt idx="11">
                  <c:v>Arabinoxylan</c:v>
                </c:pt>
                <c:pt idx="12">
                  <c:v>Acacia Fiber</c:v>
                </c:pt>
                <c:pt idx="13">
                  <c:v>Bacteriophage</c:v>
                </c:pt>
                <c:pt idx="14">
                  <c:v>Yeast Hydrolysate</c:v>
                </c:pt>
                <c:pt idx="15">
                  <c:v>Guar Gum</c:v>
                </c:pt>
                <c:pt idx="16">
                  <c:v>Fructooligosaccharides </c:v>
                </c:pt>
                <c:pt idx="17">
                  <c:v>Resistant Starch</c:v>
                </c:pt>
              </c:strCache>
            </c:strRef>
          </c:cat>
          <c:val>
            <c:numRef>
              <c:f>Sheet1!$B$2:$B$19</c:f>
              <c:numCache>
                <c:formatCode>0%</c:formatCode>
                <c:ptCount val="18"/>
                <c:pt idx="0">
                  <c:v>0.14687500000000001</c:v>
                </c:pt>
                <c:pt idx="1">
                  <c:v>0.14218749999999999</c:v>
                </c:pt>
                <c:pt idx="2">
                  <c:v>0.12812499999999999</c:v>
                </c:pt>
                <c:pt idx="3">
                  <c:v>0.1203125</c:v>
                </c:pt>
                <c:pt idx="4">
                  <c:v>0.11562500000000001</c:v>
                </c:pt>
                <c:pt idx="5">
                  <c:v>0.1140625</c:v>
                </c:pt>
                <c:pt idx="6">
                  <c:v>0.1125</c:v>
                </c:pt>
                <c:pt idx="7">
                  <c:v>0.1125</c:v>
                </c:pt>
                <c:pt idx="8">
                  <c:v>0.109375</c:v>
                </c:pt>
                <c:pt idx="9">
                  <c:v>0.109375</c:v>
                </c:pt>
                <c:pt idx="10">
                  <c:v>0.10781250000000001</c:v>
                </c:pt>
                <c:pt idx="11">
                  <c:v>0.10625</c:v>
                </c:pt>
                <c:pt idx="12">
                  <c:v>0.10312499999999999</c:v>
                </c:pt>
                <c:pt idx="13">
                  <c:v>0.1015625</c:v>
                </c:pt>
                <c:pt idx="14">
                  <c:v>9.5312499999999994E-2</c:v>
                </c:pt>
                <c:pt idx="15">
                  <c:v>9.2187500000000006E-2</c:v>
                </c:pt>
                <c:pt idx="16">
                  <c:v>8.9062500000000003E-2</c:v>
                </c:pt>
                <c:pt idx="17">
                  <c:v>8.9062500000000003E-2</c:v>
                </c:pt>
              </c:numCache>
            </c:numRef>
          </c:val>
          <c:extLst>
            <c:ext xmlns:c16="http://schemas.microsoft.com/office/drawing/2014/chart" uri="{C3380CC4-5D6E-409C-BE32-E72D297353CC}">
              <c16:uniqueId val="{00000000-8A10-4490-B5E8-B6EDF396A182}"/>
            </c:ext>
          </c:extLst>
        </c:ser>
        <c:ser>
          <c:idx val="1"/>
          <c:order val="1"/>
          <c:tx>
            <c:strRef>
              <c:f>Sheet1!$C$1</c:f>
              <c:strCache>
                <c:ptCount val="1"/>
                <c:pt idx="0">
                  <c:v>Very familiar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Botanical phytonutrients</c:v>
                </c:pt>
                <c:pt idx="3">
                  <c:v>Human milk oligosaccharides</c:v>
                </c:pt>
                <c:pt idx="4">
                  <c:v>Pectin</c:v>
                </c:pt>
                <c:pt idx="5">
                  <c:v>Xylooligosaccharides</c:v>
                </c:pt>
                <c:pt idx="6">
                  <c:v>Beta Glucan</c:v>
                </c:pt>
                <c:pt idx="7">
                  <c:v>Inulin</c:v>
                </c:pt>
                <c:pt idx="8">
                  <c:v>Galacto-oligosaccharides</c:v>
                </c:pt>
                <c:pt idx="9">
                  <c:v>Isomalto-oligosaccharide</c:v>
                </c:pt>
                <c:pt idx="10">
                  <c:v>Polyunsaturated fatty acids</c:v>
                </c:pt>
                <c:pt idx="11">
                  <c:v>Arabinoxylan</c:v>
                </c:pt>
                <c:pt idx="12">
                  <c:v>Acacia Fiber</c:v>
                </c:pt>
                <c:pt idx="13">
                  <c:v>Bacteriophage</c:v>
                </c:pt>
                <c:pt idx="14">
                  <c:v>Yeast Hydrolysate</c:v>
                </c:pt>
                <c:pt idx="15">
                  <c:v>Guar Gum</c:v>
                </c:pt>
                <c:pt idx="16">
                  <c:v>Fructooligosaccharides </c:v>
                </c:pt>
                <c:pt idx="17">
                  <c:v>Resistant Starch</c:v>
                </c:pt>
              </c:strCache>
            </c:strRef>
          </c:cat>
          <c:val>
            <c:numRef>
              <c:f>Sheet1!$C$2:$C$19</c:f>
              <c:numCache>
                <c:formatCode>0%</c:formatCode>
                <c:ptCount val="18"/>
                <c:pt idx="0">
                  <c:v>0.26406249999999998</c:v>
                </c:pt>
                <c:pt idx="1">
                  <c:v>0.22187499999999999</c:v>
                </c:pt>
                <c:pt idx="2">
                  <c:v>0.15625</c:v>
                </c:pt>
                <c:pt idx="3">
                  <c:v>0.20468749999999999</c:v>
                </c:pt>
                <c:pt idx="4">
                  <c:v>0.20937500000000001</c:v>
                </c:pt>
                <c:pt idx="5">
                  <c:v>0.13906250000000001</c:v>
                </c:pt>
                <c:pt idx="6">
                  <c:v>0.171875</c:v>
                </c:pt>
                <c:pt idx="7">
                  <c:v>0.22187499999999999</c:v>
                </c:pt>
                <c:pt idx="8">
                  <c:v>0.16562499999999999</c:v>
                </c:pt>
                <c:pt idx="9">
                  <c:v>0.15781249999999999</c:v>
                </c:pt>
                <c:pt idx="10">
                  <c:v>0.265625</c:v>
                </c:pt>
                <c:pt idx="11">
                  <c:v>0.14218749999999999</c:v>
                </c:pt>
                <c:pt idx="12">
                  <c:v>0.16875000000000001</c:v>
                </c:pt>
                <c:pt idx="13">
                  <c:v>0.18906249999999999</c:v>
                </c:pt>
                <c:pt idx="14">
                  <c:v>0.18124999999999999</c:v>
                </c:pt>
                <c:pt idx="15">
                  <c:v>0.19062499999999999</c:v>
                </c:pt>
                <c:pt idx="16">
                  <c:v>0.19062499999999999</c:v>
                </c:pt>
                <c:pt idx="17">
                  <c:v>0.20937500000000001</c:v>
                </c:pt>
              </c:numCache>
            </c:numRef>
          </c:val>
          <c:extLst>
            <c:ext xmlns:c16="http://schemas.microsoft.com/office/drawing/2014/chart" uri="{C3380CC4-5D6E-409C-BE32-E72D297353CC}">
              <c16:uniqueId val="{00000001-8A10-4490-B5E8-B6EDF396A182}"/>
            </c:ext>
          </c:extLst>
        </c:ser>
        <c:ser>
          <c:idx val="2"/>
          <c:order val="2"/>
          <c:tx>
            <c:strRef>
              <c:f>Sheet1!$D$1</c:f>
              <c:strCache>
                <c:ptCount val="1"/>
                <c:pt idx="0">
                  <c:v>Moderately familiar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Botanical phytonutrients</c:v>
                </c:pt>
                <c:pt idx="3">
                  <c:v>Human milk oligosaccharides</c:v>
                </c:pt>
                <c:pt idx="4">
                  <c:v>Pectin</c:v>
                </c:pt>
                <c:pt idx="5">
                  <c:v>Xylooligosaccharides</c:v>
                </c:pt>
                <c:pt idx="6">
                  <c:v>Beta Glucan</c:v>
                </c:pt>
                <c:pt idx="7">
                  <c:v>Inulin</c:v>
                </c:pt>
                <c:pt idx="8">
                  <c:v>Galacto-oligosaccharides</c:v>
                </c:pt>
                <c:pt idx="9">
                  <c:v>Isomalto-oligosaccharide</c:v>
                </c:pt>
                <c:pt idx="10">
                  <c:v>Polyunsaturated fatty acids</c:v>
                </c:pt>
                <c:pt idx="11">
                  <c:v>Arabinoxylan</c:v>
                </c:pt>
                <c:pt idx="12">
                  <c:v>Acacia Fiber</c:v>
                </c:pt>
                <c:pt idx="13">
                  <c:v>Bacteriophage</c:v>
                </c:pt>
                <c:pt idx="14">
                  <c:v>Yeast Hydrolysate</c:v>
                </c:pt>
                <c:pt idx="15">
                  <c:v>Guar Gum</c:v>
                </c:pt>
                <c:pt idx="16">
                  <c:v>Fructooligosaccharides </c:v>
                </c:pt>
                <c:pt idx="17">
                  <c:v>Resistant Starch</c:v>
                </c:pt>
              </c:strCache>
            </c:strRef>
          </c:cat>
          <c:val>
            <c:numRef>
              <c:f>Sheet1!$D$2:$D$19</c:f>
              <c:numCache>
                <c:formatCode>0%</c:formatCode>
                <c:ptCount val="18"/>
                <c:pt idx="0">
                  <c:v>0.23749999999999999</c:v>
                </c:pt>
                <c:pt idx="1">
                  <c:v>0.20937500000000001</c:v>
                </c:pt>
                <c:pt idx="2">
                  <c:v>0.20624999999999999</c:v>
                </c:pt>
                <c:pt idx="3">
                  <c:v>0.1953125</c:v>
                </c:pt>
                <c:pt idx="4">
                  <c:v>0.26874999999999999</c:v>
                </c:pt>
                <c:pt idx="5">
                  <c:v>0.18593750000000001</c:v>
                </c:pt>
                <c:pt idx="6">
                  <c:v>0.19062499999999999</c:v>
                </c:pt>
                <c:pt idx="7">
                  <c:v>0.21249999999999999</c:v>
                </c:pt>
                <c:pt idx="8">
                  <c:v>0.16718749999999999</c:v>
                </c:pt>
                <c:pt idx="9">
                  <c:v>0.18281249999999999</c:v>
                </c:pt>
                <c:pt idx="10">
                  <c:v>0.2578125</c:v>
                </c:pt>
                <c:pt idx="11">
                  <c:v>0.2</c:v>
                </c:pt>
                <c:pt idx="12">
                  <c:v>0.21875</c:v>
                </c:pt>
                <c:pt idx="13">
                  <c:v>0.18281249999999999</c:v>
                </c:pt>
                <c:pt idx="14">
                  <c:v>0.203125</c:v>
                </c:pt>
                <c:pt idx="15">
                  <c:v>0.21875</c:v>
                </c:pt>
                <c:pt idx="16">
                  <c:v>0.18437500000000001</c:v>
                </c:pt>
                <c:pt idx="17">
                  <c:v>0.19062499999999999</c:v>
                </c:pt>
              </c:numCache>
            </c:numRef>
          </c:val>
          <c:extLst>
            <c:ext xmlns:c16="http://schemas.microsoft.com/office/drawing/2014/chart" uri="{C3380CC4-5D6E-409C-BE32-E72D297353CC}">
              <c16:uniqueId val="{00000002-8A10-4490-B5E8-B6EDF396A182}"/>
            </c:ext>
          </c:extLst>
        </c:ser>
        <c:ser>
          <c:idx val="3"/>
          <c:order val="3"/>
          <c:tx>
            <c:strRef>
              <c:f>Sheet1!$E$1</c:f>
              <c:strCache>
                <c:ptCount val="1"/>
                <c:pt idx="0">
                  <c:v>Minimally familiar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Botanical phytonutrients</c:v>
                </c:pt>
                <c:pt idx="3">
                  <c:v>Human milk oligosaccharides</c:v>
                </c:pt>
                <c:pt idx="4">
                  <c:v>Pectin</c:v>
                </c:pt>
                <c:pt idx="5">
                  <c:v>Xylooligosaccharides</c:v>
                </c:pt>
                <c:pt idx="6">
                  <c:v>Beta Glucan</c:v>
                </c:pt>
                <c:pt idx="7">
                  <c:v>Inulin</c:v>
                </c:pt>
                <c:pt idx="8">
                  <c:v>Galacto-oligosaccharides</c:v>
                </c:pt>
                <c:pt idx="9">
                  <c:v>Isomalto-oligosaccharide</c:v>
                </c:pt>
                <c:pt idx="10">
                  <c:v>Polyunsaturated fatty acids</c:v>
                </c:pt>
                <c:pt idx="11">
                  <c:v>Arabinoxylan</c:v>
                </c:pt>
                <c:pt idx="12">
                  <c:v>Acacia Fiber</c:v>
                </c:pt>
                <c:pt idx="13">
                  <c:v>Bacteriophage</c:v>
                </c:pt>
                <c:pt idx="14">
                  <c:v>Yeast Hydrolysate</c:v>
                </c:pt>
                <c:pt idx="15">
                  <c:v>Guar Gum</c:v>
                </c:pt>
                <c:pt idx="16">
                  <c:v>Fructooligosaccharides </c:v>
                </c:pt>
                <c:pt idx="17">
                  <c:v>Resistant Starch</c:v>
                </c:pt>
              </c:strCache>
            </c:strRef>
          </c:cat>
          <c:val>
            <c:numRef>
              <c:f>Sheet1!$E$2:$E$19</c:f>
              <c:numCache>
                <c:formatCode>0%</c:formatCode>
                <c:ptCount val="18"/>
                <c:pt idx="0">
                  <c:v>0.15937499999999999</c:v>
                </c:pt>
                <c:pt idx="1">
                  <c:v>0.19218750000000001</c:v>
                </c:pt>
                <c:pt idx="2">
                  <c:v>0.18437500000000001</c:v>
                </c:pt>
                <c:pt idx="3">
                  <c:v>0.2</c:v>
                </c:pt>
                <c:pt idx="4">
                  <c:v>0.20937500000000001</c:v>
                </c:pt>
                <c:pt idx="5">
                  <c:v>0.12656249999999999</c:v>
                </c:pt>
                <c:pt idx="6">
                  <c:v>0.17499999999999999</c:v>
                </c:pt>
                <c:pt idx="7">
                  <c:v>0.18906249999999999</c:v>
                </c:pt>
                <c:pt idx="8">
                  <c:v>0.15</c:v>
                </c:pt>
                <c:pt idx="9">
                  <c:v>0.14218749999999999</c:v>
                </c:pt>
                <c:pt idx="10">
                  <c:v>0.2</c:v>
                </c:pt>
                <c:pt idx="11">
                  <c:v>0.13437499999999999</c:v>
                </c:pt>
                <c:pt idx="12">
                  <c:v>0.21406249999999999</c:v>
                </c:pt>
                <c:pt idx="13">
                  <c:v>0.15312500000000001</c:v>
                </c:pt>
                <c:pt idx="14">
                  <c:v>0.17656250000000001</c:v>
                </c:pt>
                <c:pt idx="15">
                  <c:v>0.21562500000000001</c:v>
                </c:pt>
                <c:pt idx="16">
                  <c:v>0.15468750000000001</c:v>
                </c:pt>
                <c:pt idx="17">
                  <c:v>0.1953125</c:v>
                </c:pt>
              </c:numCache>
            </c:numRef>
          </c:val>
          <c:extLst>
            <c:ext xmlns:c16="http://schemas.microsoft.com/office/drawing/2014/chart" uri="{C3380CC4-5D6E-409C-BE32-E72D297353CC}">
              <c16:uniqueId val="{00000003-8A10-4490-B5E8-B6EDF396A182}"/>
            </c:ext>
          </c:extLst>
        </c:ser>
        <c:ser>
          <c:idx val="4"/>
          <c:order val="4"/>
          <c:tx>
            <c:strRef>
              <c:f>Sheet1!$F$1</c:f>
              <c:strCache>
                <c:ptCount val="1"/>
                <c:pt idx="0">
                  <c:v>Never heard of it</c:v>
                </c:pt>
              </c:strCache>
            </c:strRef>
          </c:tx>
          <c:spPr>
            <a:solidFill>
              <a:schemeClr val="accent5"/>
            </a:solidFill>
            <a:ln>
              <a:noFill/>
            </a:ln>
            <a:effectLst/>
          </c:spPr>
          <c:invertIfNegative val="0"/>
          <c:dLbls>
            <c:dLbl>
              <c:idx val="1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F85-4448-9CA7-2E8FA73D2866}"/>
                </c:ext>
              </c:extLst>
            </c:dLbl>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Botanical phytonutrients</c:v>
                </c:pt>
                <c:pt idx="3">
                  <c:v>Human milk oligosaccharides</c:v>
                </c:pt>
                <c:pt idx="4">
                  <c:v>Pectin</c:v>
                </c:pt>
                <c:pt idx="5">
                  <c:v>Xylooligosaccharides</c:v>
                </c:pt>
                <c:pt idx="6">
                  <c:v>Beta Glucan</c:v>
                </c:pt>
                <c:pt idx="7">
                  <c:v>Inulin</c:v>
                </c:pt>
                <c:pt idx="8">
                  <c:v>Galacto-oligosaccharides</c:v>
                </c:pt>
                <c:pt idx="9">
                  <c:v>Isomalto-oligosaccharide</c:v>
                </c:pt>
                <c:pt idx="10">
                  <c:v>Polyunsaturated fatty acids</c:v>
                </c:pt>
                <c:pt idx="11">
                  <c:v>Arabinoxylan</c:v>
                </c:pt>
                <c:pt idx="12">
                  <c:v>Acacia Fiber</c:v>
                </c:pt>
                <c:pt idx="13">
                  <c:v>Bacteriophage</c:v>
                </c:pt>
                <c:pt idx="14">
                  <c:v>Yeast Hydrolysate</c:v>
                </c:pt>
                <c:pt idx="15">
                  <c:v>Guar Gum</c:v>
                </c:pt>
                <c:pt idx="16">
                  <c:v>Fructooligosaccharides </c:v>
                </c:pt>
                <c:pt idx="17">
                  <c:v>Resistant Starch</c:v>
                </c:pt>
              </c:strCache>
            </c:strRef>
          </c:cat>
          <c:val>
            <c:numRef>
              <c:f>Sheet1!$F$2:$F$19</c:f>
              <c:numCache>
                <c:formatCode>0%</c:formatCode>
                <c:ptCount val="18"/>
                <c:pt idx="0">
                  <c:v>0.19218750000000001</c:v>
                </c:pt>
                <c:pt idx="1">
                  <c:v>0.234375</c:v>
                </c:pt>
                <c:pt idx="2">
                  <c:v>0.32500000000000001</c:v>
                </c:pt>
                <c:pt idx="3">
                  <c:v>0.27968749999999998</c:v>
                </c:pt>
                <c:pt idx="4">
                  <c:v>0.19687499999999999</c:v>
                </c:pt>
                <c:pt idx="5">
                  <c:v>0.43437500000000001</c:v>
                </c:pt>
                <c:pt idx="6">
                  <c:v>0.35</c:v>
                </c:pt>
                <c:pt idx="7">
                  <c:v>0.26406249999999998</c:v>
                </c:pt>
                <c:pt idx="8">
                  <c:v>0.40781250000000002</c:v>
                </c:pt>
                <c:pt idx="9">
                  <c:v>0.40781250000000002</c:v>
                </c:pt>
                <c:pt idx="10">
                  <c:v>0.16875000000000001</c:v>
                </c:pt>
                <c:pt idx="11">
                  <c:v>0.41718749999999999</c:v>
                </c:pt>
                <c:pt idx="12">
                  <c:v>0.29531249999999998</c:v>
                </c:pt>
                <c:pt idx="13">
                  <c:v>0.37343749999999998</c:v>
                </c:pt>
                <c:pt idx="14">
                  <c:v>0.34375</c:v>
                </c:pt>
                <c:pt idx="15">
                  <c:v>0.28281250000000002</c:v>
                </c:pt>
                <c:pt idx="16">
                  <c:v>0.38124999999999998</c:v>
                </c:pt>
                <c:pt idx="17">
                  <c:v>0.31562499999999999</c:v>
                </c:pt>
              </c:numCache>
            </c:numRef>
          </c:val>
          <c:extLst>
            <c:ext xmlns:c16="http://schemas.microsoft.com/office/drawing/2014/chart" uri="{C3380CC4-5D6E-409C-BE32-E72D297353CC}">
              <c16:uniqueId val="{00000005-8A10-4490-B5E8-B6EDF396A182}"/>
            </c:ext>
          </c:extLst>
        </c:ser>
        <c:dLbls>
          <c:dLblPos val="ctr"/>
          <c:showLegendKey val="0"/>
          <c:showVal val="1"/>
          <c:showCatName val="0"/>
          <c:showSerName val="0"/>
          <c:showPercent val="0"/>
          <c:showBubbleSize val="0"/>
        </c:dLbls>
        <c:gapWidth val="79"/>
        <c:overlap val="100"/>
        <c:axId val="739343344"/>
        <c:axId val="739335064"/>
      </c:barChart>
      <c:catAx>
        <c:axId val="739343344"/>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9335064"/>
        <c:crosses val="autoZero"/>
        <c:auto val="1"/>
        <c:lblAlgn val="ctr"/>
        <c:lblOffset val="100"/>
        <c:noMultiLvlLbl val="0"/>
      </c:catAx>
      <c:valAx>
        <c:axId val="739335064"/>
        <c:scaling>
          <c:orientation val="minMax"/>
        </c:scaling>
        <c:delete val="1"/>
        <c:axPos val="t"/>
        <c:numFmt formatCode="0%" sourceLinked="1"/>
        <c:majorTickMark val="none"/>
        <c:minorTickMark val="none"/>
        <c:tickLblPos val="nextTo"/>
        <c:crossAx val="73934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Extremely familiar and I consume  and/or recommend it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Pectin</c:v>
                </c:pt>
                <c:pt idx="3">
                  <c:v>Human milk oligosaccharides</c:v>
                </c:pt>
                <c:pt idx="4">
                  <c:v>Inulin</c:v>
                </c:pt>
                <c:pt idx="5">
                  <c:v>Galacto-oligosaccharides</c:v>
                </c:pt>
                <c:pt idx="6">
                  <c:v>Polyunsaturated fatty acids</c:v>
                </c:pt>
                <c:pt idx="7">
                  <c:v>Resistant Starch</c:v>
                </c:pt>
                <c:pt idx="8">
                  <c:v>Fructooligosaccharides </c:v>
                </c:pt>
                <c:pt idx="9">
                  <c:v>Bacteriophage</c:v>
                </c:pt>
                <c:pt idx="10">
                  <c:v>Isomalto-oligosaccharide</c:v>
                </c:pt>
                <c:pt idx="11">
                  <c:v>Guar Gum</c:v>
                </c:pt>
                <c:pt idx="12">
                  <c:v>Acacia Fiber</c:v>
                </c:pt>
                <c:pt idx="13">
                  <c:v>Beta Glucan</c:v>
                </c:pt>
                <c:pt idx="14">
                  <c:v>Yeast Hydrolysate</c:v>
                </c:pt>
                <c:pt idx="15">
                  <c:v>Botanical phytonutrients</c:v>
                </c:pt>
                <c:pt idx="16">
                  <c:v>Arabinoxylan</c:v>
                </c:pt>
                <c:pt idx="17">
                  <c:v>Xylooligosaccharides</c:v>
                </c:pt>
              </c:strCache>
            </c:strRef>
          </c:cat>
          <c:val>
            <c:numRef>
              <c:f>Sheet1!$B$2:$B$19</c:f>
              <c:numCache>
                <c:formatCode>0%</c:formatCode>
                <c:ptCount val="18"/>
                <c:pt idx="0">
                  <c:v>9.9833610000000003E-2</c:v>
                </c:pt>
                <c:pt idx="1">
                  <c:v>9.6505820000000006E-2</c:v>
                </c:pt>
                <c:pt idx="2">
                  <c:v>9.3178040000000004E-2</c:v>
                </c:pt>
                <c:pt idx="3">
                  <c:v>8.6522459999999995E-2</c:v>
                </c:pt>
                <c:pt idx="4">
                  <c:v>8.6522459999999995E-2</c:v>
                </c:pt>
                <c:pt idx="5">
                  <c:v>7.9866889999999996E-2</c:v>
                </c:pt>
                <c:pt idx="6">
                  <c:v>7.9866889999999996E-2</c:v>
                </c:pt>
                <c:pt idx="7">
                  <c:v>7.6539099999999999E-2</c:v>
                </c:pt>
                <c:pt idx="8">
                  <c:v>7.154742E-2</c:v>
                </c:pt>
                <c:pt idx="9">
                  <c:v>6.8219630000000003E-2</c:v>
                </c:pt>
                <c:pt idx="10">
                  <c:v>6.8219630000000003E-2</c:v>
                </c:pt>
                <c:pt idx="11">
                  <c:v>6.6555740000000002E-2</c:v>
                </c:pt>
                <c:pt idx="12">
                  <c:v>6.4891850000000001E-2</c:v>
                </c:pt>
                <c:pt idx="13">
                  <c:v>6.4891850000000001E-2</c:v>
                </c:pt>
                <c:pt idx="14">
                  <c:v>6.4891850000000001E-2</c:v>
                </c:pt>
                <c:pt idx="15">
                  <c:v>6.1564059999999997E-2</c:v>
                </c:pt>
                <c:pt idx="16">
                  <c:v>5.823627E-2</c:v>
                </c:pt>
                <c:pt idx="17">
                  <c:v>5.823627E-2</c:v>
                </c:pt>
              </c:numCache>
            </c:numRef>
          </c:val>
          <c:extLst>
            <c:ext xmlns:c16="http://schemas.microsoft.com/office/drawing/2014/chart" uri="{C3380CC4-5D6E-409C-BE32-E72D297353CC}">
              <c16:uniqueId val="{00000000-E0E0-4EB4-BA92-C473EEA310AF}"/>
            </c:ext>
          </c:extLst>
        </c:ser>
        <c:ser>
          <c:idx val="1"/>
          <c:order val="1"/>
          <c:tx>
            <c:strRef>
              <c:f>Sheet1!$C$1</c:f>
              <c:strCache>
                <c:ptCount val="1"/>
                <c:pt idx="0">
                  <c:v>Very familiar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Pectin</c:v>
                </c:pt>
                <c:pt idx="3">
                  <c:v>Human milk oligosaccharides</c:v>
                </c:pt>
                <c:pt idx="4">
                  <c:v>Inulin</c:v>
                </c:pt>
                <c:pt idx="5">
                  <c:v>Galacto-oligosaccharides</c:v>
                </c:pt>
                <c:pt idx="6">
                  <c:v>Polyunsaturated fatty acids</c:v>
                </c:pt>
                <c:pt idx="7">
                  <c:v>Resistant Starch</c:v>
                </c:pt>
                <c:pt idx="8">
                  <c:v>Fructooligosaccharides </c:v>
                </c:pt>
                <c:pt idx="9">
                  <c:v>Bacteriophage</c:v>
                </c:pt>
                <c:pt idx="10">
                  <c:v>Isomalto-oligosaccharide</c:v>
                </c:pt>
                <c:pt idx="11">
                  <c:v>Guar Gum</c:v>
                </c:pt>
                <c:pt idx="12">
                  <c:v>Acacia Fiber</c:v>
                </c:pt>
                <c:pt idx="13">
                  <c:v>Beta Glucan</c:v>
                </c:pt>
                <c:pt idx="14">
                  <c:v>Yeast Hydrolysate</c:v>
                </c:pt>
                <c:pt idx="15">
                  <c:v>Botanical phytonutrients</c:v>
                </c:pt>
                <c:pt idx="16">
                  <c:v>Arabinoxylan</c:v>
                </c:pt>
                <c:pt idx="17">
                  <c:v>Xylooligosaccharides</c:v>
                </c:pt>
              </c:strCache>
            </c:strRef>
          </c:cat>
          <c:val>
            <c:numRef>
              <c:f>Sheet1!$C$2:$C$19</c:f>
              <c:numCache>
                <c:formatCode>0%</c:formatCode>
                <c:ptCount val="18"/>
                <c:pt idx="0">
                  <c:v>0.20965058</c:v>
                </c:pt>
                <c:pt idx="1">
                  <c:v>0.19633943000000001</c:v>
                </c:pt>
                <c:pt idx="2">
                  <c:v>0.16306155999999999</c:v>
                </c:pt>
                <c:pt idx="3">
                  <c:v>0.10981697</c:v>
                </c:pt>
                <c:pt idx="4">
                  <c:v>0.15973377999999999</c:v>
                </c:pt>
                <c:pt idx="5">
                  <c:v>0.11148087</c:v>
                </c:pt>
                <c:pt idx="6">
                  <c:v>0.18302829000000001</c:v>
                </c:pt>
                <c:pt idx="7">
                  <c:v>0.13477537000000001</c:v>
                </c:pt>
                <c:pt idx="8">
                  <c:v>0.11980033</c:v>
                </c:pt>
                <c:pt idx="9">
                  <c:v>0.10981697</c:v>
                </c:pt>
                <c:pt idx="10">
                  <c:v>0.10981697</c:v>
                </c:pt>
                <c:pt idx="11">
                  <c:v>0.13810316</c:v>
                </c:pt>
                <c:pt idx="12">
                  <c:v>0.14475874</c:v>
                </c:pt>
                <c:pt idx="13">
                  <c:v>0.11813644</c:v>
                </c:pt>
                <c:pt idx="14">
                  <c:v>0.11148087</c:v>
                </c:pt>
                <c:pt idx="15">
                  <c:v>0.13477537000000001</c:v>
                </c:pt>
                <c:pt idx="16">
                  <c:v>0.10648918</c:v>
                </c:pt>
                <c:pt idx="17">
                  <c:v>9.8169720000000002E-2</c:v>
                </c:pt>
              </c:numCache>
            </c:numRef>
          </c:val>
          <c:extLst>
            <c:ext xmlns:c16="http://schemas.microsoft.com/office/drawing/2014/chart" uri="{C3380CC4-5D6E-409C-BE32-E72D297353CC}">
              <c16:uniqueId val="{00000001-E0E0-4EB4-BA92-C473EEA310AF}"/>
            </c:ext>
          </c:extLst>
        </c:ser>
        <c:ser>
          <c:idx val="2"/>
          <c:order val="2"/>
          <c:tx>
            <c:strRef>
              <c:f>Sheet1!$D$1</c:f>
              <c:strCache>
                <c:ptCount val="1"/>
                <c:pt idx="0">
                  <c:v>Moderately familiar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Pectin</c:v>
                </c:pt>
                <c:pt idx="3">
                  <c:v>Human milk oligosaccharides</c:v>
                </c:pt>
                <c:pt idx="4">
                  <c:v>Inulin</c:v>
                </c:pt>
                <c:pt idx="5">
                  <c:v>Galacto-oligosaccharides</c:v>
                </c:pt>
                <c:pt idx="6">
                  <c:v>Polyunsaturated fatty acids</c:v>
                </c:pt>
                <c:pt idx="7">
                  <c:v>Resistant Starch</c:v>
                </c:pt>
                <c:pt idx="8">
                  <c:v>Fructooligosaccharides </c:v>
                </c:pt>
                <c:pt idx="9">
                  <c:v>Bacteriophage</c:v>
                </c:pt>
                <c:pt idx="10">
                  <c:v>Isomalto-oligosaccharide</c:v>
                </c:pt>
                <c:pt idx="11">
                  <c:v>Guar Gum</c:v>
                </c:pt>
                <c:pt idx="12">
                  <c:v>Acacia Fiber</c:v>
                </c:pt>
                <c:pt idx="13">
                  <c:v>Beta Glucan</c:v>
                </c:pt>
                <c:pt idx="14">
                  <c:v>Yeast Hydrolysate</c:v>
                </c:pt>
                <c:pt idx="15">
                  <c:v>Botanical phytonutrients</c:v>
                </c:pt>
                <c:pt idx="16">
                  <c:v>Arabinoxylan</c:v>
                </c:pt>
                <c:pt idx="17">
                  <c:v>Xylooligosaccharides</c:v>
                </c:pt>
              </c:strCache>
            </c:strRef>
          </c:cat>
          <c:val>
            <c:numRef>
              <c:f>Sheet1!$D$2:$D$19</c:f>
              <c:numCache>
                <c:formatCode>0%</c:formatCode>
                <c:ptCount val="18"/>
                <c:pt idx="0">
                  <c:v>0.26788686</c:v>
                </c:pt>
                <c:pt idx="1">
                  <c:v>0.26788686</c:v>
                </c:pt>
                <c:pt idx="2">
                  <c:v>0.21297837</c:v>
                </c:pt>
                <c:pt idx="3">
                  <c:v>0.19800333000000001</c:v>
                </c:pt>
                <c:pt idx="4">
                  <c:v>0.19134775000000001</c:v>
                </c:pt>
                <c:pt idx="5">
                  <c:v>0.16139766999999999</c:v>
                </c:pt>
                <c:pt idx="6">
                  <c:v>0.29284526</c:v>
                </c:pt>
                <c:pt idx="7">
                  <c:v>0.17803661000000001</c:v>
                </c:pt>
                <c:pt idx="8">
                  <c:v>0.16638934999999999</c:v>
                </c:pt>
                <c:pt idx="9">
                  <c:v>0.16472545999999999</c:v>
                </c:pt>
                <c:pt idx="10">
                  <c:v>0.14143095</c:v>
                </c:pt>
                <c:pt idx="11">
                  <c:v>0.18968386000000001</c:v>
                </c:pt>
                <c:pt idx="12">
                  <c:v>0.16139766999999999</c:v>
                </c:pt>
                <c:pt idx="13">
                  <c:v>0.18469218000000001</c:v>
                </c:pt>
                <c:pt idx="14">
                  <c:v>0.17970050000000001</c:v>
                </c:pt>
                <c:pt idx="15">
                  <c:v>0.16139766999999999</c:v>
                </c:pt>
                <c:pt idx="16">
                  <c:v>0.16971713999999999</c:v>
                </c:pt>
                <c:pt idx="17">
                  <c:v>0.12146423000000001</c:v>
                </c:pt>
              </c:numCache>
            </c:numRef>
          </c:val>
          <c:extLst>
            <c:ext xmlns:c16="http://schemas.microsoft.com/office/drawing/2014/chart" uri="{C3380CC4-5D6E-409C-BE32-E72D297353CC}">
              <c16:uniqueId val="{00000002-E0E0-4EB4-BA92-C473EEA310AF}"/>
            </c:ext>
          </c:extLst>
        </c:ser>
        <c:ser>
          <c:idx val="3"/>
          <c:order val="3"/>
          <c:tx>
            <c:strRef>
              <c:f>Sheet1!$E$1</c:f>
              <c:strCache>
                <c:ptCount val="1"/>
                <c:pt idx="0">
                  <c:v>Minimally familiar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Pectin</c:v>
                </c:pt>
                <c:pt idx="3">
                  <c:v>Human milk oligosaccharides</c:v>
                </c:pt>
                <c:pt idx="4">
                  <c:v>Inulin</c:v>
                </c:pt>
                <c:pt idx="5">
                  <c:v>Galacto-oligosaccharides</c:v>
                </c:pt>
                <c:pt idx="6">
                  <c:v>Polyunsaturated fatty acids</c:v>
                </c:pt>
                <c:pt idx="7">
                  <c:v>Resistant Starch</c:v>
                </c:pt>
                <c:pt idx="8">
                  <c:v>Fructooligosaccharides </c:v>
                </c:pt>
                <c:pt idx="9">
                  <c:v>Bacteriophage</c:v>
                </c:pt>
                <c:pt idx="10">
                  <c:v>Isomalto-oligosaccharide</c:v>
                </c:pt>
                <c:pt idx="11">
                  <c:v>Guar Gum</c:v>
                </c:pt>
                <c:pt idx="12">
                  <c:v>Acacia Fiber</c:v>
                </c:pt>
                <c:pt idx="13">
                  <c:v>Beta Glucan</c:v>
                </c:pt>
                <c:pt idx="14">
                  <c:v>Yeast Hydrolysate</c:v>
                </c:pt>
                <c:pt idx="15">
                  <c:v>Botanical phytonutrients</c:v>
                </c:pt>
                <c:pt idx="16">
                  <c:v>Arabinoxylan</c:v>
                </c:pt>
                <c:pt idx="17">
                  <c:v>Xylooligosaccharides</c:v>
                </c:pt>
              </c:strCache>
            </c:strRef>
          </c:cat>
          <c:val>
            <c:numRef>
              <c:f>Sheet1!$E$2:$E$19</c:f>
              <c:numCache>
                <c:formatCode>0%</c:formatCode>
                <c:ptCount val="18"/>
                <c:pt idx="0">
                  <c:v>0.18635607000000001</c:v>
                </c:pt>
                <c:pt idx="1">
                  <c:v>0.2296173</c:v>
                </c:pt>
                <c:pt idx="2">
                  <c:v>0.29950083</c:v>
                </c:pt>
                <c:pt idx="3">
                  <c:v>0.18302829000000001</c:v>
                </c:pt>
                <c:pt idx="4">
                  <c:v>0.20965058</c:v>
                </c:pt>
                <c:pt idx="5">
                  <c:v>0.1530782</c:v>
                </c:pt>
                <c:pt idx="6">
                  <c:v>0.23460898999999999</c:v>
                </c:pt>
                <c:pt idx="7">
                  <c:v>0.22628951999999999</c:v>
                </c:pt>
                <c:pt idx="8">
                  <c:v>0.17637270999999999</c:v>
                </c:pt>
                <c:pt idx="9">
                  <c:v>0.18136438999999999</c:v>
                </c:pt>
                <c:pt idx="10">
                  <c:v>0.14975042</c:v>
                </c:pt>
                <c:pt idx="11">
                  <c:v>0.25291181000000001</c:v>
                </c:pt>
                <c:pt idx="12">
                  <c:v>0.22296173</c:v>
                </c:pt>
                <c:pt idx="13">
                  <c:v>0.19134775000000001</c:v>
                </c:pt>
                <c:pt idx="14">
                  <c:v>0.22795341</c:v>
                </c:pt>
                <c:pt idx="15">
                  <c:v>0.19966722000000001</c:v>
                </c:pt>
                <c:pt idx="16">
                  <c:v>0.16472545999999999</c:v>
                </c:pt>
                <c:pt idx="17">
                  <c:v>0.15806988</c:v>
                </c:pt>
              </c:numCache>
            </c:numRef>
          </c:val>
          <c:extLst>
            <c:ext xmlns:c16="http://schemas.microsoft.com/office/drawing/2014/chart" uri="{C3380CC4-5D6E-409C-BE32-E72D297353CC}">
              <c16:uniqueId val="{00000003-E0E0-4EB4-BA92-C473EEA310AF}"/>
            </c:ext>
          </c:extLst>
        </c:ser>
        <c:ser>
          <c:idx val="4"/>
          <c:order val="4"/>
          <c:tx>
            <c:strRef>
              <c:f>Sheet1!$F$1</c:f>
              <c:strCache>
                <c:ptCount val="1"/>
                <c:pt idx="0">
                  <c:v>Never heard of it</c:v>
                </c:pt>
              </c:strCache>
            </c:strRef>
          </c:tx>
          <c:spPr>
            <a:solidFill>
              <a:schemeClr val="accent5"/>
            </a:solidFill>
            <a:ln>
              <a:noFill/>
            </a:ln>
            <a:effectLst/>
          </c:spPr>
          <c:invertIfNegative val="0"/>
          <c:dLbls>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540-49F2-8621-3F4D140D59EC}"/>
                </c:ext>
              </c:extLst>
            </c:dLbl>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Sheet1!$A$2:$A$19</c:f>
              <c:strCache>
                <c:ptCount val="18"/>
                <c:pt idx="0">
                  <c:v>Polyphenols </c:v>
                </c:pt>
                <c:pt idx="1">
                  <c:v>Lactulose</c:v>
                </c:pt>
                <c:pt idx="2">
                  <c:v>Pectin</c:v>
                </c:pt>
                <c:pt idx="3">
                  <c:v>Human milk oligosaccharides</c:v>
                </c:pt>
                <c:pt idx="4">
                  <c:v>Inulin</c:v>
                </c:pt>
                <c:pt idx="5">
                  <c:v>Galacto-oligosaccharides</c:v>
                </c:pt>
                <c:pt idx="6">
                  <c:v>Polyunsaturated fatty acids</c:v>
                </c:pt>
                <c:pt idx="7">
                  <c:v>Resistant Starch</c:v>
                </c:pt>
                <c:pt idx="8">
                  <c:v>Fructooligosaccharides </c:v>
                </c:pt>
                <c:pt idx="9">
                  <c:v>Bacteriophage</c:v>
                </c:pt>
                <c:pt idx="10">
                  <c:v>Isomalto-oligosaccharide</c:v>
                </c:pt>
                <c:pt idx="11">
                  <c:v>Guar Gum</c:v>
                </c:pt>
                <c:pt idx="12">
                  <c:v>Acacia Fiber</c:v>
                </c:pt>
                <c:pt idx="13">
                  <c:v>Beta Glucan</c:v>
                </c:pt>
                <c:pt idx="14">
                  <c:v>Yeast Hydrolysate</c:v>
                </c:pt>
                <c:pt idx="15">
                  <c:v>Botanical phytonutrients</c:v>
                </c:pt>
                <c:pt idx="16">
                  <c:v>Arabinoxylan</c:v>
                </c:pt>
                <c:pt idx="17">
                  <c:v>Xylooligosaccharides</c:v>
                </c:pt>
              </c:strCache>
            </c:strRef>
          </c:cat>
          <c:val>
            <c:numRef>
              <c:f>Sheet1!$F$2:$F$19</c:f>
              <c:numCache>
                <c:formatCode>0%</c:formatCode>
                <c:ptCount val="18"/>
                <c:pt idx="0">
                  <c:v>0.23627287999999999</c:v>
                </c:pt>
                <c:pt idx="1">
                  <c:v>0.20965058</c:v>
                </c:pt>
                <c:pt idx="2">
                  <c:v>0.23128119999999999</c:v>
                </c:pt>
                <c:pt idx="3">
                  <c:v>0.42262895</c:v>
                </c:pt>
                <c:pt idx="4">
                  <c:v>0.35274541999999998</c:v>
                </c:pt>
                <c:pt idx="5">
                  <c:v>0.49417636999999998</c:v>
                </c:pt>
                <c:pt idx="6">
                  <c:v>0.20965058</c:v>
                </c:pt>
                <c:pt idx="7">
                  <c:v>0.38435940000000002</c:v>
                </c:pt>
                <c:pt idx="8">
                  <c:v>0.46589017999999999</c:v>
                </c:pt>
                <c:pt idx="9">
                  <c:v>0.47587353999999998</c:v>
                </c:pt>
                <c:pt idx="10">
                  <c:v>0.53078203000000002</c:v>
                </c:pt>
                <c:pt idx="11">
                  <c:v>0.35274541999999998</c:v>
                </c:pt>
                <c:pt idx="12">
                  <c:v>0.40599002000000001</c:v>
                </c:pt>
                <c:pt idx="13">
                  <c:v>0.44093178</c:v>
                </c:pt>
                <c:pt idx="14">
                  <c:v>0.41597338</c:v>
                </c:pt>
                <c:pt idx="15">
                  <c:v>0.44259567</c:v>
                </c:pt>
                <c:pt idx="16">
                  <c:v>0.50083195000000003</c:v>
                </c:pt>
                <c:pt idx="17">
                  <c:v>0.56405990000000006</c:v>
                </c:pt>
              </c:numCache>
            </c:numRef>
          </c:val>
          <c:extLst>
            <c:ext xmlns:c16="http://schemas.microsoft.com/office/drawing/2014/chart" uri="{C3380CC4-5D6E-409C-BE32-E72D297353CC}">
              <c16:uniqueId val="{00000005-E0E0-4EB4-BA92-C473EEA310AF}"/>
            </c:ext>
          </c:extLst>
        </c:ser>
        <c:dLbls>
          <c:dLblPos val="ctr"/>
          <c:showLegendKey val="0"/>
          <c:showVal val="1"/>
          <c:showCatName val="0"/>
          <c:showSerName val="0"/>
          <c:showPercent val="0"/>
          <c:showBubbleSize val="0"/>
        </c:dLbls>
        <c:gapWidth val="79"/>
        <c:overlap val="100"/>
        <c:axId val="739343344"/>
        <c:axId val="739335064"/>
      </c:barChart>
      <c:catAx>
        <c:axId val="739343344"/>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39335064"/>
        <c:crosses val="autoZero"/>
        <c:auto val="1"/>
        <c:lblAlgn val="ctr"/>
        <c:lblOffset val="100"/>
        <c:noMultiLvlLbl val="0"/>
      </c:catAx>
      <c:valAx>
        <c:axId val="739335064"/>
        <c:scaling>
          <c:orientation val="minMax"/>
        </c:scaling>
        <c:delete val="1"/>
        <c:axPos val="t"/>
        <c:numFmt formatCode="0%" sourceLinked="1"/>
        <c:majorTickMark val="none"/>
        <c:minorTickMark val="none"/>
        <c:tickLblPos val="nextTo"/>
        <c:crossAx val="73934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Sheet1!$A$2:$A$16</c:f>
              <c:strCache>
                <c:ptCount val="15"/>
                <c:pt idx="0">
                  <c:v>Fiber</c:v>
                </c:pt>
                <c:pt idx="1">
                  <c:v>Organic</c:v>
                </c:pt>
                <c:pt idx="2">
                  <c:v>Food ingredients</c:v>
                </c:pt>
                <c:pt idx="3">
                  <c:v>A specific health benefit</c:v>
                </c:pt>
                <c:pt idx="4">
                  <c:v>Contains a prebiotic</c:v>
                </c:pt>
                <c:pt idx="5">
                  <c:v>A probiotic/prebiotic combination</c:v>
                </c:pt>
                <c:pt idx="6">
                  <c:v>Microbiome health</c:v>
                </c:pt>
                <c:pt idx="7">
                  <c:v>Soluble fiber</c:v>
                </c:pt>
                <c:pt idx="8">
                  <c:v>Resistant starch</c:v>
                </c:pt>
                <c:pt idx="9">
                  <c:v>Labelled as containing a synbiotic</c:v>
                </c:pt>
                <c:pt idx="10">
                  <c:v>Inulin</c:v>
                </c:pt>
                <c:pt idx="11">
                  <c:v>Other oligosaccharides such as FOS, GOS, XOS, pectin</c:v>
                </c:pt>
                <c:pt idx="12">
                  <c:v>Upcycled</c:v>
                </c:pt>
                <c:pt idx="13">
                  <c:v>None of the above</c:v>
                </c:pt>
                <c:pt idx="14">
                  <c:v>Other</c:v>
                </c:pt>
              </c:strCache>
            </c:strRef>
          </c:cat>
          <c:val>
            <c:numRef>
              <c:f>Sheet1!$B$2:$B$16</c:f>
              <c:numCache>
                <c:formatCode>0%</c:formatCode>
                <c:ptCount val="15"/>
                <c:pt idx="0">
                  <c:v>0.41249999999999998</c:v>
                </c:pt>
                <c:pt idx="1">
                  <c:v>0.36875000000000002</c:v>
                </c:pt>
                <c:pt idx="2">
                  <c:v>0.36249999999999999</c:v>
                </c:pt>
                <c:pt idx="3">
                  <c:v>0.35</c:v>
                </c:pt>
                <c:pt idx="4">
                  <c:v>0.32968750000000002</c:v>
                </c:pt>
                <c:pt idx="5">
                  <c:v>0.30156250000000001</c:v>
                </c:pt>
                <c:pt idx="6">
                  <c:v>0.24374999999999999</c:v>
                </c:pt>
                <c:pt idx="7">
                  <c:v>0.20781250000000001</c:v>
                </c:pt>
                <c:pt idx="8">
                  <c:v>0.16250000000000001</c:v>
                </c:pt>
                <c:pt idx="9">
                  <c:v>0.14531250000000001</c:v>
                </c:pt>
                <c:pt idx="10">
                  <c:v>0.11874999999999999</c:v>
                </c:pt>
                <c:pt idx="11">
                  <c:v>0.109375</c:v>
                </c:pt>
                <c:pt idx="12">
                  <c:v>7.1874999999999994E-2</c:v>
                </c:pt>
                <c:pt idx="13">
                  <c:v>5.3124999999999999E-2</c:v>
                </c:pt>
                <c:pt idx="14">
                  <c:v>0</c:v>
                </c:pt>
              </c:numCache>
            </c:numRef>
          </c:val>
          <c:extLst>
            <c:ext xmlns:c16="http://schemas.microsoft.com/office/drawing/2014/chart" uri="{C3380CC4-5D6E-409C-BE32-E72D297353CC}">
              <c16:uniqueId val="{00000000-AD33-46AE-BCA2-65A760DDED61}"/>
            </c:ext>
          </c:extLst>
        </c:ser>
        <c:ser>
          <c:idx val="1"/>
          <c:order val="1"/>
          <c:tx>
            <c:strRef>
              <c:f>Sheet1!$C$1</c:f>
              <c:strCache>
                <c:ptCount val="1"/>
                <c:pt idx="0">
                  <c:v>UK</c:v>
                </c:pt>
              </c:strCache>
            </c:strRef>
          </c:tx>
          <c:spPr>
            <a:solidFill>
              <a:schemeClr val="accent2"/>
            </a:solidFill>
            <a:ln>
              <a:noFill/>
            </a:ln>
            <a:effectLst/>
          </c:spPr>
          <c:invertIfNegative val="0"/>
          <c:cat>
            <c:strRef>
              <c:f>Sheet1!$A$2:$A$16</c:f>
              <c:strCache>
                <c:ptCount val="15"/>
                <c:pt idx="0">
                  <c:v>Fiber</c:v>
                </c:pt>
                <c:pt idx="1">
                  <c:v>Organic</c:v>
                </c:pt>
                <c:pt idx="2">
                  <c:v>Food ingredients</c:v>
                </c:pt>
                <c:pt idx="3">
                  <c:v>A specific health benefit</c:v>
                </c:pt>
                <c:pt idx="4">
                  <c:v>Contains a prebiotic</c:v>
                </c:pt>
                <c:pt idx="5">
                  <c:v>A probiotic/prebiotic combination</c:v>
                </c:pt>
                <c:pt idx="6">
                  <c:v>Microbiome health</c:v>
                </c:pt>
                <c:pt idx="7">
                  <c:v>Soluble fiber</c:v>
                </c:pt>
                <c:pt idx="8">
                  <c:v>Resistant starch</c:v>
                </c:pt>
                <c:pt idx="9">
                  <c:v>Labelled as containing a synbiotic</c:v>
                </c:pt>
                <c:pt idx="10">
                  <c:v>Inulin</c:v>
                </c:pt>
                <c:pt idx="11">
                  <c:v>Other oligosaccharides such as FOS, GOS, XOS, pectin</c:v>
                </c:pt>
                <c:pt idx="12">
                  <c:v>Upcycled</c:v>
                </c:pt>
                <c:pt idx="13">
                  <c:v>None of the above</c:v>
                </c:pt>
                <c:pt idx="14">
                  <c:v>Other</c:v>
                </c:pt>
              </c:strCache>
            </c:strRef>
          </c:cat>
          <c:val>
            <c:numRef>
              <c:f>Sheet1!$C$2:$C$16</c:f>
              <c:numCache>
                <c:formatCode>0%</c:formatCode>
                <c:ptCount val="15"/>
                <c:pt idx="0">
                  <c:v>0.34608984999999998</c:v>
                </c:pt>
                <c:pt idx="1">
                  <c:v>0.34276205999999998</c:v>
                </c:pt>
                <c:pt idx="2">
                  <c:v>0.31114808999999999</c:v>
                </c:pt>
                <c:pt idx="3">
                  <c:v>0.35440932000000003</c:v>
                </c:pt>
                <c:pt idx="4">
                  <c:v>0.34276205999999998</c:v>
                </c:pt>
                <c:pt idx="5">
                  <c:v>0.26788686</c:v>
                </c:pt>
                <c:pt idx="6">
                  <c:v>0.22462562</c:v>
                </c:pt>
                <c:pt idx="7">
                  <c:v>0.14475874</c:v>
                </c:pt>
                <c:pt idx="8">
                  <c:v>0.10815308</c:v>
                </c:pt>
                <c:pt idx="9">
                  <c:v>0.13810316</c:v>
                </c:pt>
                <c:pt idx="10">
                  <c:v>5.9900170000000003E-2</c:v>
                </c:pt>
                <c:pt idx="11">
                  <c:v>7.8202999999999995E-2</c:v>
                </c:pt>
                <c:pt idx="12">
                  <c:v>8.3194680000000007E-2</c:v>
                </c:pt>
                <c:pt idx="13">
                  <c:v>6.1564059999999997E-2</c:v>
                </c:pt>
                <c:pt idx="14">
                  <c:v>3.3277900000000002E-3</c:v>
                </c:pt>
              </c:numCache>
            </c:numRef>
          </c:val>
          <c:extLst>
            <c:ext xmlns:c16="http://schemas.microsoft.com/office/drawing/2014/chart" uri="{C3380CC4-5D6E-409C-BE32-E72D297353CC}">
              <c16:uniqueId val="{00000001-AD33-46AE-BCA2-65A760DDED61}"/>
            </c:ext>
          </c:extLst>
        </c:ser>
        <c:dLbls>
          <c:showLegendKey val="0"/>
          <c:showVal val="0"/>
          <c:showCatName val="0"/>
          <c:showSerName val="0"/>
          <c:showPercent val="0"/>
          <c:showBubbleSize val="0"/>
        </c:dLbls>
        <c:gapWidth val="219"/>
        <c:overlap val="-27"/>
        <c:axId val="582445864"/>
        <c:axId val="582446224"/>
      </c:barChart>
      <c:catAx>
        <c:axId val="582445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2446224"/>
        <c:crosses val="autoZero"/>
        <c:auto val="1"/>
        <c:lblAlgn val="ctr"/>
        <c:lblOffset val="100"/>
        <c:noMultiLvlLbl val="0"/>
      </c:catAx>
      <c:valAx>
        <c:axId val="582446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2445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Sheet1!$A$2:$A$18</c:f>
              <c:strCache>
                <c:ptCount val="17"/>
                <c:pt idx="0">
                  <c:v>Yogurt</c:v>
                </c:pt>
                <c:pt idx="1">
                  <c:v>Protein drink/shake</c:v>
                </c:pt>
                <c:pt idx="2">
                  <c:v>Juices</c:v>
                </c:pt>
                <c:pt idx="3">
                  <c:v>Nutrition bars</c:v>
                </c:pt>
                <c:pt idx="4">
                  <c:v>Beverages</c:v>
                </c:pt>
                <c:pt idx="5">
                  <c:v>Cereals</c:v>
                </c:pt>
                <c:pt idx="6">
                  <c:v>Milk alternatives</c:v>
                </c:pt>
                <c:pt idx="7">
                  <c:v>Snacks </c:v>
                </c:pt>
                <c:pt idx="8">
                  <c:v>Sport drinks</c:v>
                </c:pt>
                <c:pt idx="9">
                  <c:v>Dairy </c:v>
                </c:pt>
                <c:pt idx="10">
                  <c:v>Energy and wellness shots/gels</c:v>
                </c:pt>
                <c:pt idx="11">
                  <c:v>Powders</c:v>
                </c:pt>
                <c:pt idx="12">
                  <c:v>Gummy candies</c:v>
                </c:pt>
                <c:pt idx="13">
                  <c:v>Sweets</c:v>
                </c:pt>
                <c:pt idx="14">
                  <c:v>Breads/wraps</c:v>
                </c:pt>
                <c:pt idx="15">
                  <c:v>None of the above</c:v>
                </c:pt>
                <c:pt idx="16">
                  <c:v>Other</c:v>
                </c:pt>
              </c:strCache>
            </c:strRef>
          </c:cat>
          <c:val>
            <c:numRef>
              <c:f>Sheet1!$B$2:$B$18</c:f>
              <c:numCache>
                <c:formatCode>0%</c:formatCode>
                <c:ptCount val="17"/>
                <c:pt idx="0">
                  <c:v>0.38124999999999998</c:v>
                </c:pt>
                <c:pt idx="1">
                  <c:v>0.2890625</c:v>
                </c:pt>
                <c:pt idx="2">
                  <c:v>0.26093749999999999</c:v>
                </c:pt>
                <c:pt idx="3">
                  <c:v>0.25312499999999999</c:v>
                </c:pt>
                <c:pt idx="4">
                  <c:v>0.1640625</c:v>
                </c:pt>
                <c:pt idx="5">
                  <c:v>0.15781249999999999</c:v>
                </c:pt>
                <c:pt idx="6">
                  <c:v>0.15156249999999999</c:v>
                </c:pt>
                <c:pt idx="7">
                  <c:v>0.1484375</c:v>
                </c:pt>
                <c:pt idx="8">
                  <c:v>0.14374999999999999</c:v>
                </c:pt>
                <c:pt idx="9">
                  <c:v>0.13906250000000001</c:v>
                </c:pt>
                <c:pt idx="10">
                  <c:v>0.13593749999999999</c:v>
                </c:pt>
                <c:pt idx="11">
                  <c:v>0.1203125</c:v>
                </c:pt>
                <c:pt idx="12">
                  <c:v>0.1140625</c:v>
                </c:pt>
                <c:pt idx="13">
                  <c:v>0.10312499999999999</c:v>
                </c:pt>
                <c:pt idx="14">
                  <c:v>9.0624999999999997E-2</c:v>
                </c:pt>
                <c:pt idx="15">
                  <c:v>9.3749999999999997E-3</c:v>
                </c:pt>
                <c:pt idx="16">
                  <c:v>1.5625000000000001E-3</c:v>
                </c:pt>
              </c:numCache>
            </c:numRef>
          </c:val>
          <c:extLst>
            <c:ext xmlns:c16="http://schemas.microsoft.com/office/drawing/2014/chart" uri="{C3380CC4-5D6E-409C-BE32-E72D297353CC}">
              <c16:uniqueId val="{00000000-719C-4E38-99CD-73A135901F88}"/>
            </c:ext>
          </c:extLst>
        </c:ser>
        <c:ser>
          <c:idx val="1"/>
          <c:order val="1"/>
          <c:tx>
            <c:strRef>
              <c:f>Sheet1!$C$1</c:f>
              <c:strCache>
                <c:ptCount val="1"/>
                <c:pt idx="0">
                  <c:v>UK</c:v>
                </c:pt>
              </c:strCache>
            </c:strRef>
          </c:tx>
          <c:spPr>
            <a:solidFill>
              <a:schemeClr val="accent2"/>
            </a:solidFill>
            <a:ln>
              <a:noFill/>
            </a:ln>
            <a:effectLst/>
          </c:spPr>
          <c:invertIfNegative val="0"/>
          <c:cat>
            <c:strRef>
              <c:f>Sheet1!$A$2:$A$18</c:f>
              <c:strCache>
                <c:ptCount val="17"/>
                <c:pt idx="0">
                  <c:v>Yogurt</c:v>
                </c:pt>
                <c:pt idx="1">
                  <c:v>Protein drink/shake</c:v>
                </c:pt>
                <c:pt idx="2">
                  <c:v>Juices</c:v>
                </c:pt>
                <c:pt idx="3">
                  <c:v>Nutrition bars</c:v>
                </c:pt>
                <c:pt idx="4">
                  <c:v>Beverages</c:v>
                </c:pt>
                <c:pt idx="5">
                  <c:v>Cereals</c:v>
                </c:pt>
                <c:pt idx="6">
                  <c:v>Milk alternatives</c:v>
                </c:pt>
                <c:pt idx="7">
                  <c:v>Snacks </c:v>
                </c:pt>
                <c:pt idx="8">
                  <c:v>Sport drinks</c:v>
                </c:pt>
                <c:pt idx="9">
                  <c:v>Dairy </c:v>
                </c:pt>
                <c:pt idx="10">
                  <c:v>Energy and wellness shots/gels</c:v>
                </c:pt>
                <c:pt idx="11">
                  <c:v>Powders</c:v>
                </c:pt>
                <c:pt idx="12">
                  <c:v>Gummy candies</c:v>
                </c:pt>
                <c:pt idx="13">
                  <c:v>Sweets</c:v>
                </c:pt>
                <c:pt idx="14">
                  <c:v>Breads/wraps</c:v>
                </c:pt>
                <c:pt idx="15">
                  <c:v>None of the above</c:v>
                </c:pt>
                <c:pt idx="16">
                  <c:v>Other</c:v>
                </c:pt>
              </c:strCache>
            </c:strRef>
          </c:cat>
          <c:val>
            <c:numRef>
              <c:f>Sheet1!$C$2:$C$18</c:f>
              <c:numCache>
                <c:formatCode>0%</c:formatCode>
                <c:ptCount val="17"/>
                <c:pt idx="0">
                  <c:v>0.47088185999999999</c:v>
                </c:pt>
                <c:pt idx="1">
                  <c:v>0.22296173</c:v>
                </c:pt>
                <c:pt idx="2">
                  <c:v>0.22296173</c:v>
                </c:pt>
                <c:pt idx="3">
                  <c:v>0.21963394</c:v>
                </c:pt>
                <c:pt idx="4">
                  <c:v>0.13643927</c:v>
                </c:pt>
                <c:pt idx="5">
                  <c:v>0.23793676999999999</c:v>
                </c:pt>
                <c:pt idx="6">
                  <c:v>0.18635607000000001</c:v>
                </c:pt>
                <c:pt idx="7">
                  <c:v>0.14143095</c:v>
                </c:pt>
                <c:pt idx="8">
                  <c:v>0.12146423000000001</c:v>
                </c:pt>
                <c:pt idx="9">
                  <c:v>0.17138102999999999</c:v>
                </c:pt>
                <c:pt idx="10">
                  <c:v>0.11314476</c:v>
                </c:pt>
                <c:pt idx="11">
                  <c:v>8.3194680000000007E-2</c:v>
                </c:pt>
                <c:pt idx="12">
                  <c:v>6.3227950000000005E-2</c:v>
                </c:pt>
                <c:pt idx="13">
                  <c:v>8.3194680000000007E-2</c:v>
                </c:pt>
                <c:pt idx="14">
                  <c:v>8.1530780000000011E-2</c:v>
                </c:pt>
                <c:pt idx="15">
                  <c:v>1.6638940000000001E-2</c:v>
                </c:pt>
                <c:pt idx="16">
                  <c:v>4.9916800000000001E-3</c:v>
                </c:pt>
              </c:numCache>
            </c:numRef>
          </c:val>
          <c:extLst>
            <c:ext xmlns:c16="http://schemas.microsoft.com/office/drawing/2014/chart" uri="{C3380CC4-5D6E-409C-BE32-E72D297353CC}">
              <c16:uniqueId val="{00000001-719C-4E38-99CD-73A135901F88}"/>
            </c:ext>
          </c:extLst>
        </c:ser>
        <c:dLbls>
          <c:showLegendKey val="0"/>
          <c:showVal val="0"/>
          <c:showCatName val="0"/>
          <c:showSerName val="0"/>
          <c:showPercent val="0"/>
          <c:showBubbleSize val="0"/>
        </c:dLbls>
        <c:gapWidth val="219"/>
        <c:overlap val="-27"/>
        <c:axId val="445929896"/>
        <c:axId val="445927736"/>
      </c:barChart>
      <c:catAx>
        <c:axId val="445929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45927736"/>
        <c:crosses val="autoZero"/>
        <c:auto val="1"/>
        <c:lblAlgn val="ctr"/>
        <c:lblOffset val="100"/>
        <c:noMultiLvlLbl val="0"/>
      </c:catAx>
      <c:valAx>
        <c:axId val="4459277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45929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Sheet1!$A$2:$A$14</c:f>
              <c:strCache>
                <c:ptCount val="13"/>
                <c:pt idx="0">
                  <c:v>Product price</c:v>
                </c:pt>
                <c:pt idx="1">
                  <c:v>More scientific research proving benefits</c:v>
                </c:pt>
                <c:pt idx="2">
                  <c:v>Recommendation from a health care professional</c:v>
                </c:pt>
                <c:pt idx="3">
                  <c:v>Experienced a benefit</c:v>
                </c:pt>
                <c:pt idx="4">
                  <c:v>Media coverage</c:v>
                </c:pt>
                <c:pt idx="5">
                  <c:v>Clear understanding of different types</c:v>
                </c:pt>
                <c:pt idx="6">
                  <c:v>Clearer labeling</c:v>
                </c:pt>
                <c:pt idx="7">
                  <c:v>Influencer recommendation</c:v>
                </c:pt>
                <c:pt idx="8">
                  <c:v>More information on adequate dosage</c:v>
                </c:pt>
                <c:pt idx="9">
                  <c:v>More information on benefits</c:v>
                </c:pt>
                <c:pt idx="10">
                  <c:v>How prebiotics work in the body</c:v>
                </c:pt>
                <c:pt idx="11">
                  <c:v>Clearer understanding of the microbiome</c:v>
                </c:pt>
                <c:pt idx="12">
                  <c:v>Recommendation from friend/family</c:v>
                </c:pt>
              </c:strCache>
            </c:strRef>
          </c:cat>
          <c:val>
            <c:numRef>
              <c:f>Sheet1!$B$2:$B$14</c:f>
              <c:numCache>
                <c:formatCode>0%</c:formatCode>
                <c:ptCount val="13"/>
                <c:pt idx="0">
                  <c:v>0.42211054999999997</c:v>
                </c:pt>
                <c:pt idx="1">
                  <c:v>0.41666667000000002</c:v>
                </c:pt>
                <c:pt idx="2">
                  <c:v>0.41666667000000002</c:v>
                </c:pt>
                <c:pt idx="3">
                  <c:v>0.37333333000000002</c:v>
                </c:pt>
                <c:pt idx="4">
                  <c:v>0.359375</c:v>
                </c:pt>
                <c:pt idx="5">
                  <c:v>0.34848485000000001</c:v>
                </c:pt>
                <c:pt idx="6">
                  <c:v>0.3359375</c:v>
                </c:pt>
                <c:pt idx="7">
                  <c:v>0.33333332999999998</c:v>
                </c:pt>
                <c:pt idx="8">
                  <c:v>0.32978722999999999</c:v>
                </c:pt>
                <c:pt idx="9">
                  <c:v>0.3062201</c:v>
                </c:pt>
                <c:pt idx="10">
                  <c:v>0.29936306000000001</c:v>
                </c:pt>
                <c:pt idx="11">
                  <c:v>0.25862068999999999</c:v>
                </c:pt>
                <c:pt idx="12">
                  <c:v>0.23200000000000001</c:v>
                </c:pt>
              </c:numCache>
            </c:numRef>
          </c:val>
          <c:extLst>
            <c:ext xmlns:c16="http://schemas.microsoft.com/office/drawing/2014/chart" uri="{C3380CC4-5D6E-409C-BE32-E72D297353CC}">
              <c16:uniqueId val="{00000000-AACC-49B3-8328-C719EBF4B693}"/>
            </c:ext>
          </c:extLst>
        </c:ser>
        <c:ser>
          <c:idx val="1"/>
          <c:order val="1"/>
          <c:tx>
            <c:strRef>
              <c:f>Sheet1!$C$1</c:f>
              <c:strCache>
                <c:ptCount val="1"/>
                <c:pt idx="0">
                  <c:v>UK</c:v>
                </c:pt>
              </c:strCache>
            </c:strRef>
          </c:tx>
          <c:spPr>
            <a:solidFill>
              <a:schemeClr val="accent2"/>
            </a:solidFill>
            <a:ln>
              <a:noFill/>
            </a:ln>
            <a:effectLst/>
          </c:spPr>
          <c:invertIfNegative val="0"/>
          <c:cat>
            <c:strRef>
              <c:f>Sheet1!$A$2:$A$14</c:f>
              <c:strCache>
                <c:ptCount val="13"/>
                <c:pt idx="0">
                  <c:v>Product price</c:v>
                </c:pt>
                <c:pt idx="1">
                  <c:v>More scientific research proving benefits</c:v>
                </c:pt>
                <c:pt idx="2">
                  <c:v>Recommendation from a health care professional</c:v>
                </c:pt>
                <c:pt idx="3">
                  <c:v>Experienced a benefit</c:v>
                </c:pt>
                <c:pt idx="4">
                  <c:v>Media coverage</c:v>
                </c:pt>
                <c:pt idx="5">
                  <c:v>Clear understanding of different types</c:v>
                </c:pt>
                <c:pt idx="6">
                  <c:v>Clearer labeling</c:v>
                </c:pt>
                <c:pt idx="7">
                  <c:v>Influencer recommendation</c:v>
                </c:pt>
                <c:pt idx="8">
                  <c:v>More information on adequate dosage</c:v>
                </c:pt>
                <c:pt idx="9">
                  <c:v>More information on benefits</c:v>
                </c:pt>
                <c:pt idx="10">
                  <c:v>How prebiotics work in the body</c:v>
                </c:pt>
                <c:pt idx="11">
                  <c:v>Clearer understanding of the microbiome</c:v>
                </c:pt>
                <c:pt idx="12">
                  <c:v>Recommendation from friend/family</c:v>
                </c:pt>
              </c:strCache>
            </c:strRef>
          </c:cat>
          <c:val>
            <c:numRef>
              <c:f>Sheet1!$C$2:$C$14</c:f>
              <c:numCache>
                <c:formatCode>0%</c:formatCode>
                <c:ptCount val="13"/>
                <c:pt idx="0">
                  <c:v>0.39285713999999999</c:v>
                </c:pt>
                <c:pt idx="1">
                  <c:v>0.30978261000000001</c:v>
                </c:pt>
                <c:pt idx="2">
                  <c:v>0.42134831</c:v>
                </c:pt>
                <c:pt idx="3">
                  <c:v>0.42533936999999999</c:v>
                </c:pt>
                <c:pt idx="4">
                  <c:v>0.38709676999999998</c:v>
                </c:pt>
                <c:pt idx="5">
                  <c:v>0.28346457000000003</c:v>
                </c:pt>
                <c:pt idx="6">
                  <c:v>0.38144329999999999</c:v>
                </c:pt>
                <c:pt idx="7">
                  <c:v>0.18604651</c:v>
                </c:pt>
                <c:pt idx="8">
                  <c:v>0.30232557999999998</c:v>
                </c:pt>
                <c:pt idx="9">
                  <c:v>0.29629630000000001</c:v>
                </c:pt>
                <c:pt idx="10">
                  <c:v>0.32926829000000002</c:v>
                </c:pt>
                <c:pt idx="11">
                  <c:v>0.30357142999999998</c:v>
                </c:pt>
                <c:pt idx="12">
                  <c:v>0.30841120999999999</c:v>
                </c:pt>
              </c:numCache>
            </c:numRef>
          </c:val>
          <c:extLst>
            <c:ext xmlns:c16="http://schemas.microsoft.com/office/drawing/2014/chart" uri="{C3380CC4-5D6E-409C-BE32-E72D297353CC}">
              <c16:uniqueId val="{00000001-AACC-49B3-8328-C719EBF4B693}"/>
            </c:ext>
          </c:extLst>
        </c:ser>
        <c:dLbls>
          <c:showLegendKey val="0"/>
          <c:showVal val="0"/>
          <c:showCatName val="0"/>
          <c:showSerName val="0"/>
          <c:showPercent val="0"/>
          <c:showBubbleSize val="0"/>
        </c:dLbls>
        <c:gapWidth val="219"/>
        <c:overlap val="-27"/>
        <c:axId val="582442984"/>
        <c:axId val="582443344"/>
      </c:barChart>
      <c:catAx>
        <c:axId val="582442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2443344"/>
        <c:crosses val="autoZero"/>
        <c:auto val="1"/>
        <c:lblAlgn val="ctr"/>
        <c:lblOffset val="100"/>
        <c:noMultiLvlLbl val="0"/>
      </c:catAx>
      <c:valAx>
        <c:axId val="5824433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2442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Sheet1!$A$2:$A$16</c:f>
              <c:strCache>
                <c:ptCount val="15"/>
                <c:pt idx="0">
                  <c:v>Health care professional</c:v>
                </c:pt>
                <c:pt idx="1">
                  <c:v>Online research</c:v>
                </c:pt>
                <c:pt idx="2">
                  <c:v>Friend or family</c:v>
                </c:pt>
                <c:pt idx="3">
                  <c:v>Social media </c:v>
                </c:pt>
                <c:pt idx="4">
                  <c:v>Brand/product website</c:v>
                </c:pt>
                <c:pt idx="5">
                  <c:v>Ingredient website</c:v>
                </c:pt>
                <c:pt idx="6">
                  <c:v>Saw it on a store shelf</c:v>
                </c:pt>
                <c:pt idx="7">
                  <c:v>Functional food brand website</c:v>
                </c:pt>
                <c:pt idx="8">
                  <c:v>Unpaid media coverage</c:v>
                </c:pt>
                <c:pt idx="9">
                  <c:v>Influencer recommendation</c:v>
                </c:pt>
                <c:pt idx="10">
                  <c:v>Functional beverage brand website</c:v>
                </c:pt>
                <c:pt idx="11">
                  <c:v>Sponsored content or advertising</c:v>
                </c:pt>
                <c:pt idx="12">
                  <c:v>Online blogs</c:v>
                </c:pt>
                <c:pt idx="13">
                  <c:v>Retail employee</c:v>
                </c:pt>
                <c:pt idx="14">
                  <c:v>Other </c:v>
                </c:pt>
              </c:strCache>
            </c:strRef>
          </c:cat>
          <c:val>
            <c:numRef>
              <c:f>Sheet1!$B$2:$B$16</c:f>
              <c:numCache>
                <c:formatCode>0%</c:formatCode>
                <c:ptCount val="15"/>
                <c:pt idx="0">
                  <c:v>0.37187500000000001</c:v>
                </c:pt>
                <c:pt idx="1">
                  <c:v>0.37031249999999999</c:v>
                </c:pt>
                <c:pt idx="2">
                  <c:v>0.35625000000000001</c:v>
                </c:pt>
                <c:pt idx="3">
                  <c:v>0.21875</c:v>
                </c:pt>
                <c:pt idx="4">
                  <c:v>0.19843749999999999</c:v>
                </c:pt>
                <c:pt idx="5">
                  <c:v>0.18124999999999999</c:v>
                </c:pt>
                <c:pt idx="6">
                  <c:v>0.16875000000000001</c:v>
                </c:pt>
                <c:pt idx="7">
                  <c:v>0.16562499999999999</c:v>
                </c:pt>
                <c:pt idx="8">
                  <c:v>0.14374999999999999</c:v>
                </c:pt>
                <c:pt idx="9">
                  <c:v>0.14218749999999999</c:v>
                </c:pt>
                <c:pt idx="10">
                  <c:v>0.1328125</c:v>
                </c:pt>
                <c:pt idx="11">
                  <c:v>0.13125000000000001</c:v>
                </c:pt>
                <c:pt idx="12">
                  <c:v>0.12968750000000001</c:v>
                </c:pt>
                <c:pt idx="13">
                  <c:v>0.1140625</c:v>
                </c:pt>
                <c:pt idx="14">
                  <c:v>4.6874999999999998E-3</c:v>
                </c:pt>
              </c:numCache>
            </c:numRef>
          </c:val>
          <c:extLst>
            <c:ext xmlns:c16="http://schemas.microsoft.com/office/drawing/2014/chart" uri="{C3380CC4-5D6E-409C-BE32-E72D297353CC}">
              <c16:uniqueId val="{00000000-6F5D-4B3E-A148-2D1045003340}"/>
            </c:ext>
          </c:extLst>
        </c:ser>
        <c:ser>
          <c:idx val="1"/>
          <c:order val="1"/>
          <c:tx>
            <c:strRef>
              <c:f>Sheet1!$C$1</c:f>
              <c:strCache>
                <c:ptCount val="1"/>
                <c:pt idx="0">
                  <c:v>UK</c:v>
                </c:pt>
              </c:strCache>
            </c:strRef>
          </c:tx>
          <c:spPr>
            <a:solidFill>
              <a:schemeClr val="accent2"/>
            </a:solidFill>
            <a:ln>
              <a:noFill/>
            </a:ln>
            <a:effectLst/>
          </c:spPr>
          <c:invertIfNegative val="0"/>
          <c:cat>
            <c:strRef>
              <c:f>Sheet1!$A$2:$A$16</c:f>
              <c:strCache>
                <c:ptCount val="15"/>
                <c:pt idx="0">
                  <c:v>Health care professional</c:v>
                </c:pt>
                <c:pt idx="1">
                  <c:v>Online research</c:v>
                </c:pt>
                <c:pt idx="2">
                  <c:v>Friend or family</c:v>
                </c:pt>
                <c:pt idx="3">
                  <c:v>Social media </c:v>
                </c:pt>
                <c:pt idx="4">
                  <c:v>Brand/product website</c:v>
                </c:pt>
                <c:pt idx="5">
                  <c:v>Ingredient website</c:v>
                </c:pt>
                <c:pt idx="6">
                  <c:v>Saw it on a store shelf</c:v>
                </c:pt>
                <c:pt idx="7">
                  <c:v>Functional food brand website</c:v>
                </c:pt>
                <c:pt idx="8">
                  <c:v>Unpaid media coverage</c:v>
                </c:pt>
                <c:pt idx="9">
                  <c:v>Influencer recommendation</c:v>
                </c:pt>
                <c:pt idx="10">
                  <c:v>Functional beverage brand website</c:v>
                </c:pt>
                <c:pt idx="11">
                  <c:v>Sponsored content or advertising</c:v>
                </c:pt>
                <c:pt idx="12">
                  <c:v>Online blogs</c:v>
                </c:pt>
                <c:pt idx="13">
                  <c:v>Retail employee</c:v>
                </c:pt>
                <c:pt idx="14">
                  <c:v>Other </c:v>
                </c:pt>
              </c:strCache>
            </c:strRef>
          </c:cat>
          <c:val>
            <c:numRef>
              <c:f>Sheet1!$C$2:$C$16</c:f>
              <c:numCache>
                <c:formatCode>0%</c:formatCode>
                <c:ptCount val="15"/>
                <c:pt idx="0">
                  <c:v>0.27454243</c:v>
                </c:pt>
                <c:pt idx="1">
                  <c:v>0.32778701999999998</c:v>
                </c:pt>
                <c:pt idx="2">
                  <c:v>0.33111480999999998</c:v>
                </c:pt>
                <c:pt idx="3">
                  <c:v>0.2046589</c:v>
                </c:pt>
                <c:pt idx="4">
                  <c:v>0.16306155999999999</c:v>
                </c:pt>
                <c:pt idx="5">
                  <c:v>0.13477537000000001</c:v>
                </c:pt>
                <c:pt idx="6">
                  <c:v>0.12645591</c:v>
                </c:pt>
                <c:pt idx="7">
                  <c:v>0.16805323999999999</c:v>
                </c:pt>
                <c:pt idx="8">
                  <c:v>0.17304493000000001</c:v>
                </c:pt>
                <c:pt idx="9">
                  <c:v>0.10482529</c:v>
                </c:pt>
                <c:pt idx="10">
                  <c:v>0.11148087</c:v>
                </c:pt>
                <c:pt idx="11">
                  <c:v>0.11148087</c:v>
                </c:pt>
                <c:pt idx="12">
                  <c:v>0.13311148</c:v>
                </c:pt>
                <c:pt idx="13">
                  <c:v>8.1530780000000011E-2</c:v>
                </c:pt>
                <c:pt idx="14">
                  <c:v>3.3277870000000001E-2</c:v>
                </c:pt>
              </c:numCache>
            </c:numRef>
          </c:val>
          <c:extLst>
            <c:ext xmlns:c16="http://schemas.microsoft.com/office/drawing/2014/chart" uri="{C3380CC4-5D6E-409C-BE32-E72D297353CC}">
              <c16:uniqueId val="{00000001-6F5D-4B3E-A148-2D1045003340}"/>
            </c:ext>
          </c:extLst>
        </c:ser>
        <c:dLbls>
          <c:showLegendKey val="0"/>
          <c:showVal val="0"/>
          <c:showCatName val="0"/>
          <c:showSerName val="0"/>
          <c:showPercent val="0"/>
          <c:showBubbleSize val="0"/>
        </c:dLbls>
        <c:gapWidth val="219"/>
        <c:overlap val="-27"/>
        <c:axId val="582442264"/>
        <c:axId val="582441904"/>
      </c:barChart>
      <c:catAx>
        <c:axId val="582442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2441904"/>
        <c:crosses val="autoZero"/>
        <c:auto val="1"/>
        <c:lblAlgn val="ctr"/>
        <c:lblOffset val="100"/>
        <c:noMultiLvlLbl val="0"/>
      </c:catAx>
      <c:valAx>
        <c:axId val="582441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2442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024258433762"/>
          <c:y val="0.14540740250580042"/>
          <c:w val="0.736200357817276"/>
          <c:h val="0.79209269022359208"/>
        </c:manualLayout>
      </c:layout>
      <c:doughnutChart>
        <c:varyColors val="1"/>
        <c:ser>
          <c:idx val="0"/>
          <c:order val="0"/>
          <c:tx>
            <c:strRef>
              <c:f>Sheet1!$B$1</c:f>
              <c:strCache>
                <c:ptCount val="1"/>
                <c:pt idx="0">
                  <c:v>Age</c:v>
                </c:pt>
              </c:strCache>
            </c:strRef>
          </c:tx>
          <c:dPt>
            <c:idx val="0"/>
            <c:bubble3D val="0"/>
            <c:spPr>
              <a:solidFill>
                <a:schemeClr val="accent1"/>
              </a:solidFill>
              <a:ln>
                <a:noFill/>
              </a:ln>
              <a:effectLst/>
            </c:spPr>
            <c:extLst>
              <c:ext xmlns:c16="http://schemas.microsoft.com/office/drawing/2014/chart" uri="{C3380CC4-5D6E-409C-BE32-E72D297353CC}">
                <c16:uniqueId val="{00000001-27DE-497B-AA5C-4D3C5344E9F8}"/>
              </c:ext>
            </c:extLst>
          </c:dPt>
          <c:dPt>
            <c:idx val="1"/>
            <c:bubble3D val="0"/>
            <c:spPr>
              <a:solidFill>
                <a:schemeClr val="accent2"/>
              </a:solidFill>
              <a:ln>
                <a:noFill/>
              </a:ln>
              <a:effectLst/>
            </c:spPr>
            <c:extLst>
              <c:ext xmlns:c16="http://schemas.microsoft.com/office/drawing/2014/chart" uri="{C3380CC4-5D6E-409C-BE32-E72D297353CC}">
                <c16:uniqueId val="{00000003-27DE-497B-AA5C-4D3C5344E9F8}"/>
              </c:ext>
            </c:extLst>
          </c:dPt>
          <c:dPt>
            <c:idx val="2"/>
            <c:bubble3D val="0"/>
            <c:spPr>
              <a:solidFill>
                <a:schemeClr val="accent3"/>
              </a:solidFill>
              <a:ln>
                <a:noFill/>
              </a:ln>
              <a:effectLst/>
            </c:spPr>
            <c:extLst>
              <c:ext xmlns:c16="http://schemas.microsoft.com/office/drawing/2014/chart" uri="{C3380CC4-5D6E-409C-BE32-E72D297353CC}">
                <c16:uniqueId val="{00000005-27DE-497B-AA5C-4D3C5344E9F8}"/>
              </c:ext>
            </c:extLst>
          </c:dPt>
          <c:dPt>
            <c:idx val="3"/>
            <c:bubble3D val="0"/>
            <c:spPr>
              <a:solidFill>
                <a:schemeClr val="accent4"/>
              </a:solidFill>
              <a:ln>
                <a:noFill/>
              </a:ln>
              <a:effectLst/>
            </c:spPr>
            <c:extLst>
              <c:ext xmlns:c16="http://schemas.microsoft.com/office/drawing/2014/chart" uri="{C3380CC4-5D6E-409C-BE32-E72D297353CC}">
                <c16:uniqueId val="{00000007-27DE-497B-AA5C-4D3C5344E9F8}"/>
              </c:ext>
            </c:extLst>
          </c:dPt>
          <c:dPt>
            <c:idx val="4"/>
            <c:bubble3D val="0"/>
            <c:spPr>
              <a:solidFill>
                <a:schemeClr val="accent5"/>
              </a:solidFill>
              <a:ln>
                <a:noFill/>
              </a:ln>
              <a:effectLst/>
            </c:spPr>
            <c:extLst>
              <c:ext xmlns:c16="http://schemas.microsoft.com/office/drawing/2014/chart" uri="{C3380CC4-5D6E-409C-BE32-E72D297353CC}">
                <c16:uniqueId val="{00000009-27DE-497B-AA5C-4D3C5344E9F8}"/>
              </c:ext>
            </c:extLst>
          </c:dPt>
          <c:dLbls>
            <c:dLbl>
              <c:idx val="0"/>
              <c:layout>
                <c:manualLayout>
                  <c:x val="1.4880072466047266E-2"/>
                  <c:y val="1.295565614007320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7DE-497B-AA5C-4D3C5344E9F8}"/>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18-25</c:v>
                </c:pt>
                <c:pt idx="1">
                  <c:v>26-34</c:v>
                </c:pt>
                <c:pt idx="2">
                  <c:v>35-54</c:v>
                </c:pt>
                <c:pt idx="3">
                  <c:v>55-64</c:v>
                </c:pt>
                <c:pt idx="4">
                  <c:v>65+</c:v>
                </c:pt>
              </c:strCache>
            </c:strRef>
          </c:cat>
          <c:val>
            <c:numRef>
              <c:f>Sheet1!$B$2:$B$6</c:f>
              <c:numCache>
                <c:formatCode>0%</c:formatCode>
                <c:ptCount val="5"/>
                <c:pt idx="0">
                  <c:v>0.13056835999999999</c:v>
                </c:pt>
                <c:pt idx="1">
                  <c:v>0.24423963000000001</c:v>
                </c:pt>
                <c:pt idx="2">
                  <c:v>0.42242703999999998</c:v>
                </c:pt>
                <c:pt idx="3">
                  <c:v>0.13517665000000001</c:v>
                </c:pt>
                <c:pt idx="4">
                  <c:v>6.7588330000000002E-2</c:v>
                </c:pt>
              </c:numCache>
            </c:numRef>
          </c:val>
          <c:extLst>
            <c:ext xmlns:c16="http://schemas.microsoft.com/office/drawing/2014/chart" uri="{C3380CC4-5D6E-409C-BE32-E72D297353CC}">
              <c16:uniqueId val="{0000000E-27DE-497B-AA5C-4D3C5344E9F8}"/>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10142101389561"/>
          <c:y val="0.12047169819259214"/>
          <c:w val="0.77281600627368108"/>
          <c:h val="0.82703922768144289"/>
        </c:manualLayout>
      </c:layout>
      <c:doughnutChart>
        <c:varyColors val="1"/>
        <c:ser>
          <c:idx val="0"/>
          <c:order val="0"/>
          <c:tx>
            <c:strRef>
              <c:f>Sheet1!$B$1</c:f>
              <c:strCache>
                <c:ptCount val="1"/>
                <c:pt idx="0">
                  <c:v>Income</c:v>
                </c:pt>
              </c:strCache>
            </c:strRef>
          </c:tx>
          <c:dPt>
            <c:idx val="0"/>
            <c:bubble3D val="0"/>
            <c:spPr>
              <a:solidFill>
                <a:schemeClr val="accent1"/>
              </a:solidFill>
              <a:ln>
                <a:noFill/>
              </a:ln>
              <a:effectLst/>
            </c:spPr>
            <c:extLst>
              <c:ext xmlns:c16="http://schemas.microsoft.com/office/drawing/2014/chart" uri="{C3380CC4-5D6E-409C-BE32-E72D297353CC}">
                <c16:uniqueId val="{00000001-45B3-4687-A620-A602EA081528}"/>
              </c:ext>
            </c:extLst>
          </c:dPt>
          <c:dPt>
            <c:idx val="1"/>
            <c:bubble3D val="0"/>
            <c:spPr>
              <a:solidFill>
                <a:schemeClr val="accent2"/>
              </a:solidFill>
              <a:ln>
                <a:noFill/>
              </a:ln>
              <a:effectLst/>
            </c:spPr>
            <c:extLst>
              <c:ext xmlns:c16="http://schemas.microsoft.com/office/drawing/2014/chart" uri="{C3380CC4-5D6E-409C-BE32-E72D297353CC}">
                <c16:uniqueId val="{00000003-45B3-4687-A620-A602EA081528}"/>
              </c:ext>
            </c:extLst>
          </c:dPt>
          <c:dPt>
            <c:idx val="2"/>
            <c:bubble3D val="0"/>
            <c:spPr>
              <a:solidFill>
                <a:schemeClr val="accent3"/>
              </a:solidFill>
              <a:ln>
                <a:noFill/>
              </a:ln>
              <a:effectLst/>
            </c:spPr>
            <c:extLst>
              <c:ext xmlns:c16="http://schemas.microsoft.com/office/drawing/2014/chart" uri="{C3380CC4-5D6E-409C-BE32-E72D297353CC}">
                <c16:uniqueId val="{00000005-45B3-4687-A620-A602EA081528}"/>
              </c:ext>
            </c:extLst>
          </c:dPt>
          <c:dPt>
            <c:idx val="3"/>
            <c:bubble3D val="0"/>
            <c:spPr>
              <a:solidFill>
                <a:schemeClr val="accent4"/>
              </a:solidFill>
              <a:ln>
                <a:noFill/>
              </a:ln>
              <a:effectLst/>
            </c:spPr>
            <c:extLst>
              <c:ext xmlns:c16="http://schemas.microsoft.com/office/drawing/2014/chart" uri="{C3380CC4-5D6E-409C-BE32-E72D297353CC}">
                <c16:uniqueId val="{00000007-45B3-4687-A620-A602EA081528}"/>
              </c:ext>
            </c:extLst>
          </c:dPt>
          <c:dPt>
            <c:idx val="4"/>
            <c:bubble3D val="0"/>
            <c:spPr>
              <a:solidFill>
                <a:schemeClr val="accent5"/>
              </a:solidFill>
              <a:ln>
                <a:noFill/>
              </a:ln>
              <a:effectLst/>
            </c:spPr>
            <c:extLst>
              <c:ext xmlns:c16="http://schemas.microsoft.com/office/drawing/2014/chart" uri="{C3380CC4-5D6E-409C-BE32-E72D297353CC}">
                <c16:uniqueId val="{00000009-45B3-4687-A620-A602EA081528}"/>
              </c:ext>
            </c:extLst>
          </c:dPt>
          <c:dPt>
            <c:idx val="5"/>
            <c:bubble3D val="0"/>
            <c:spPr>
              <a:solidFill>
                <a:schemeClr val="accent6"/>
              </a:solidFill>
              <a:ln>
                <a:noFill/>
              </a:ln>
              <a:effectLst/>
            </c:spPr>
            <c:extLst>
              <c:ext xmlns:c16="http://schemas.microsoft.com/office/drawing/2014/chart" uri="{C3380CC4-5D6E-409C-BE32-E72D297353CC}">
                <c16:uniqueId val="{0000000B-45B3-4687-A620-A602EA081528}"/>
              </c:ext>
            </c:extLst>
          </c:dPt>
          <c:dLbls>
            <c:dLbl>
              <c:idx val="0"/>
              <c:layout>
                <c:manualLayout>
                  <c:x val="1.0507814256042485E-2"/>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5B3-4687-A620-A602EA081528}"/>
                </c:ext>
              </c:extLst>
            </c:dLbl>
            <c:dLbl>
              <c:idx val="1"/>
              <c:layout>
                <c:manualLayout>
                  <c:x val="3.5026047520142047E-3"/>
                  <c:y val="1.130556753207175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5B3-4687-A620-A602EA081528}"/>
                </c:ext>
              </c:extLst>
            </c:dLbl>
            <c:dLbl>
              <c:idx val="2"/>
              <c:layout>
                <c:manualLayout>
                  <c:x val="2.8068536609402554E-3"/>
                  <c:y val="1.424900586537326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5B3-4687-A620-A602EA081528}"/>
                </c:ext>
              </c:extLst>
            </c:dLbl>
            <c:dLbl>
              <c:idx val="3"/>
              <c:layout>
                <c:manualLayout>
                  <c:x val="2.1015628512085226E-2"/>
                  <c:y val="3.768522510690586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5B3-4687-A620-A602EA081528}"/>
                </c:ext>
              </c:extLst>
            </c:dLbl>
            <c:dLbl>
              <c:idx val="4"/>
              <c:layout>
                <c:manualLayout>
                  <c:x val="-2.2766930888092392E-2"/>
                  <c:y val="3.7683741436626062E-3"/>
                </c:manualLayout>
              </c:layout>
              <c:showLegendKey val="0"/>
              <c:showVal val="0"/>
              <c:showCatName val="1"/>
              <c:showSerName val="0"/>
              <c:showPercent val="1"/>
              <c:showBubbleSize val="0"/>
              <c:extLst>
                <c:ext xmlns:c15="http://schemas.microsoft.com/office/drawing/2012/chart" uri="{CE6537A1-D6FC-4f65-9D91-7224C49458BB}">
                  <c15:layout>
                    <c:manualLayout>
                      <c:w val="0.21994620330055686"/>
                      <c:h val="0.19332520479842705"/>
                    </c:manualLayout>
                  </c15:layout>
                </c:ext>
                <c:ext xmlns:c16="http://schemas.microsoft.com/office/drawing/2014/chart" uri="{C3380CC4-5D6E-409C-BE32-E72D297353CC}">
                  <c16:uniqueId val="{00000009-45B3-4687-A620-A602EA081528}"/>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Sheet1!$A$2:$A$7</c:f>
              <c:strCache>
                <c:ptCount val="6"/>
                <c:pt idx="0">
                  <c:v>&lt;$30,000</c:v>
                </c:pt>
                <c:pt idx="1">
                  <c:v>$30,000-$44,999</c:v>
                </c:pt>
                <c:pt idx="2">
                  <c:v>$45,000-$69,999</c:v>
                </c:pt>
                <c:pt idx="3">
                  <c:v>$70,000-$99,999</c:v>
                </c:pt>
                <c:pt idx="4">
                  <c:v>$100,000-$149,999</c:v>
                </c:pt>
                <c:pt idx="5">
                  <c:v>$150,000+</c:v>
                </c:pt>
              </c:strCache>
            </c:strRef>
          </c:cat>
          <c:val>
            <c:numRef>
              <c:f>Sheet1!$B$2:$B$7</c:f>
              <c:numCache>
                <c:formatCode>0%</c:formatCode>
                <c:ptCount val="6"/>
                <c:pt idx="0">
                  <c:v>4.1474650000000002E-2</c:v>
                </c:pt>
                <c:pt idx="1">
                  <c:v>9.8310289999999995E-2</c:v>
                </c:pt>
                <c:pt idx="2">
                  <c:v>0.17357911000000001</c:v>
                </c:pt>
                <c:pt idx="3">
                  <c:v>0.22580644999999999</c:v>
                </c:pt>
                <c:pt idx="4">
                  <c:v>0.25806452000000002</c:v>
                </c:pt>
                <c:pt idx="5">
                  <c:v>0.20276498000000001</c:v>
                </c:pt>
              </c:numCache>
            </c:numRef>
          </c:val>
          <c:extLst>
            <c:ext xmlns:c16="http://schemas.microsoft.com/office/drawing/2014/chart" uri="{C3380CC4-5D6E-409C-BE32-E72D297353CC}">
              <c16:uniqueId val="{0000000C-45B3-4687-A620-A602EA081528}"/>
            </c:ext>
          </c:extLst>
        </c:ser>
        <c:dLbls>
          <c:showLegendKey val="0"/>
          <c:showVal val="0"/>
          <c:showCatName val="1"/>
          <c:showSerName val="0"/>
          <c:showPercent val="1"/>
          <c:showBubbleSize val="0"/>
          <c:showLeaderLines val="0"/>
        </c:dLbls>
        <c:firstSliceAng val="128"/>
        <c:holeSize val="50"/>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1" name="Google Shape;2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0" name="Google Shape;45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0" name="Google Shape;47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8" name="Google Shape;50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4" name="Google Shape;51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3" name="Google Shape;52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2" name="Google Shape;53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1" name="Google Shape;54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0" name="Google Shape;55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56" name="Google Shape;5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5" name="Google Shape;56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 name="Google Shape;2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4" name="Google Shape;57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3" name="Google Shape;58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9" name="Google Shape;58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8" name="Google Shape;598;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7" name="Google Shape;607;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6" name="Google Shape;61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5" name="Google Shape;62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7" name="Google Shape;637;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6" name="Google Shape;646;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2" name="Google Shape;65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2" name="Google Shape;3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4" name="Google Shape;664;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3" name="Google Shape;673;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5" name="Google Shape;685;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4" name="Google Shape;69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3" name="Google Shape;703;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1" name="Google Shape;721;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8" name="Google Shape;738;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4" name="Google Shape;744;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3" name="Google Shape;753;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2" name="Google Shape;762;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6" name="Google Shape;3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1" name="Google Shape;771;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7" name="Google Shape;777;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6" name="Google Shape;786;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5" name="Google Shape;795;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16" name="Google Shape;816;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2" name="Google Shape;822;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1" name="Google Shape;831;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0" name="Google Shape;840;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9" name="Google Shape;849;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5" name="Google Shape;3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8" name="Google Shape;858;p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7" name="Google Shape;867;p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6" name="Google Shape;876;p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5" name="Google Shape;885;p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4" name="Google Shape;894;p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8" name="Google Shape;35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1" name="Google Shape;39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2" name="Google Shape;41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sp>
        <p:nvSpPr>
          <p:cNvPr id="7" name="Google Shape;7;p163"/>
          <p:cNvSpPr>
            <a:spLocks noGrp="1"/>
          </p:cNvSpPr>
          <p:nvPr>
            <p:ph type="pic" idx="2"/>
          </p:nvPr>
        </p:nvSpPr>
        <p:spPr>
          <a:xfrm>
            <a:off x="0" y="0"/>
            <a:ext cx="5824538" cy="6858000"/>
          </a:xfrm>
          <a:prstGeom prst="homePlate">
            <a:avLst>
              <a:gd name="adj" fmla="val 50000"/>
            </a:avLst>
          </a:prstGeom>
          <a:solidFill>
            <a:schemeClr val="lt1"/>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5"/>
        <p:cNvGrpSpPr/>
        <p:nvPr/>
      </p:nvGrpSpPr>
      <p:grpSpPr>
        <a:xfrm>
          <a:off x="0" y="0"/>
          <a:ext cx="0" cy="0"/>
          <a:chOff x="0" y="0"/>
          <a:chExt cx="0" cy="0"/>
        </a:xfrm>
      </p:grpSpPr>
      <p:sp>
        <p:nvSpPr>
          <p:cNvPr id="36" name="Google Shape;36;p178"/>
          <p:cNvSpPr>
            <a:spLocks noGrp="1"/>
          </p:cNvSpPr>
          <p:nvPr>
            <p:ph type="pic" idx="2"/>
          </p:nvPr>
        </p:nvSpPr>
        <p:spPr>
          <a:xfrm>
            <a:off x="0" y="0"/>
            <a:ext cx="6907213" cy="4010025"/>
          </a:xfrm>
          <a:prstGeom prst="round2DiagRect">
            <a:avLst>
              <a:gd name="adj1" fmla="val 16667"/>
              <a:gd name="adj2" fmla="val 0"/>
            </a:avLst>
          </a:prstGeom>
          <a:solidFill>
            <a:schemeClr val="lt1"/>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7"/>
        <p:cNvGrpSpPr/>
        <p:nvPr/>
      </p:nvGrpSpPr>
      <p:grpSpPr>
        <a:xfrm>
          <a:off x="0" y="0"/>
          <a:ext cx="0" cy="0"/>
          <a:chOff x="0" y="0"/>
          <a:chExt cx="0" cy="0"/>
        </a:xfrm>
      </p:grpSpPr>
      <p:sp>
        <p:nvSpPr>
          <p:cNvPr id="38" name="Google Shape;38;p179"/>
          <p:cNvSpPr>
            <a:spLocks noGrp="1"/>
          </p:cNvSpPr>
          <p:nvPr>
            <p:ph type="pic" idx="2"/>
          </p:nvPr>
        </p:nvSpPr>
        <p:spPr>
          <a:xfrm>
            <a:off x="0" y="0"/>
            <a:ext cx="3235325" cy="4051300"/>
          </a:xfrm>
          <a:prstGeom prst="flowChartOffpageConnector">
            <a:avLst/>
          </a:prstGeom>
          <a:solidFill>
            <a:schemeClr val="lt1"/>
          </a:solidFill>
          <a:ln>
            <a:noFill/>
          </a:ln>
        </p:spPr>
      </p:sp>
      <p:sp>
        <p:nvSpPr>
          <p:cNvPr id="39" name="Google Shape;39;p179"/>
          <p:cNvSpPr>
            <a:spLocks noGrp="1"/>
          </p:cNvSpPr>
          <p:nvPr>
            <p:ph type="pic" idx="3"/>
          </p:nvPr>
        </p:nvSpPr>
        <p:spPr>
          <a:xfrm>
            <a:off x="8956675" y="0"/>
            <a:ext cx="3235325" cy="4051300"/>
          </a:xfrm>
          <a:prstGeom prst="flowChartOffpageConnector">
            <a:avLst/>
          </a:prstGeom>
          <a:solidFill>
            <a:schemeClr val="lt1"/>
          </a:solidFill>
          <a:ln>
            <a:noFill/>
          </a:ln>
        </p:spPr>
      </p:sp>
      <p:sp>
        <p:nvSpPr>
          <p:cNvPr id="40" name="Google Shape;40;p179"/>
          <p:cNvSpPr>
            <a:spLocks noGrp="1"/>
          </p:cNvSpPr>
          <p:nvPr>
            <p:ph type="pic" idx="4"/>
          </p:nvPr>
        </p:nvSpPr>
        <p:spPr>
          <a:xfrm>
            <a:off x="4478337" y="2806700"/>
            <a:ext cx="3235325" cy="4051300"/>
          </a:xfrm>
          <a:prstGeom prst="rect">
            <a:avLst/>
          </a:prstGeom>
          <a:solidFill>
            <a:schemeClr val="lt1"/>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1"/>
        <p:cNvGrpSpPr/>
        <p:nvPr/>
      </p:nvGrpSpPr>
      <p:grpSpPr>
        <a:xfrm>
          <a:off x="0" y="0"/>
          <a:ext cx="0" cy="0"/>
          <a:chOff x="0" y="0"/>
          <a:chExt cx="0" cy="0"/>
        </a:xfrm>
      </p:grpSpPr>
      <p:sp>
        <p:nvSpPr>
          <p:cNvPr id="42" name="Google Shape;42;p180"/>
          <p:cNvSpPr>
            <a:spLocks noGrp="1"/>
          </p:cNvSpPr>
          <p:nvPr>
            <p:ph type="pic" idx="2"/>
          </p:nvPr>
        </p:nvSpPr>
        <p:spPr>
          <a:xfrm>
            <a:off x="6357938" y="717550"/>
            <a:ext cx="5834062" cy="2124075"/>
          </a:xfrm>
          <a:prstGeom prst="rect">
            <a:avLst/>
          </a:prstGeom>
          <a:solidFill>
            <a:schemeClr val="lt1"/>
          </a:solidFill>
          <a:ln>
            <a:noFill/>
          </a:ln>
        </p:spPr>
      </p:sp>
      <p:sp>
        <p:nvSpPr>
          <p:cNvPr id="43" name="Google Shape;43;p180"/>
          <p:cNvSpPr>
            <a:spLocks noGrp="1"/>
          </p:cNvSpPr>
          <p:nvPr>
            <p:ph type="pic" idx="3"/>
          </p:nvPr>
        </p:nvSpPr>
        <p:spPr>
          <a:xfrm>
            <a:off x="0" y="4065659"/>
            <a:ext cx="5834062" cy="2124075"/>
          </a:xfrm>
          <a:prstGeom prst="rect">
            <a:avLst/>
          </a:prstGeom>
          <a:solidFill>
            <a:schemeClr val="lt1"/>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44"/>
        <p:cNvGrpSpPr/>
        <p:nvPr/>
      </p:nvGrpSpPr>
      <p:grpSpPr>
        <a:xfrm>
          <a:off x="0" y="0"/>
          <a:ext cx="0" cy="0"/>
          <a:chOff x="0" y="0"/>
          <a:chExt cx="0" cy="0"/>
        </a:xfrm>
      </p:grpSpPr>
      <p:sp>
        <p:nvSpPr>
          <p:cNvPr id="45" name="Google Shape;45;p181"/>
          <p:cNvSpPr>
            <a:spLocks noGrp="1"/>
          </p:cNvSpPr>
          <p:nvPr>
            <p:ph type="pic" idx="2"/>
          </p:nvPr>
        </p:nvSpPr>
        <p:spPr>
          <a:xfrm>
            <a:off x="5104607" y="2757488"/>
            <a:ext cx="1982787" cy="2503829"/>
          </a:xfrm>
          <a:prstGeom prst="flowChartOffpageConnector">
            <a:avLst/>
          </a:prstGeom>
          <a:solidFill>
            <a:schemeClr val="lt1"/>
          </a:solidFill>
          <a:ln>
            <a:noFill/>
          </a:ln>
        </p:spPr>
      </p:sp>
      <p:sp>
        <p:nvSpPr>
          <p:cNvPr id="46" name="Google Shape;46;p181"/>
          <p:cNvSpPr>
            <a:spLocks noGrp="1"/>
          </p:cNvSpPr>
          <p:nvPr>
            <p:ph type="pic" idx="3"/>
          </p:nvPr>
        </p:nvSpPr>
        <p:spPr>
          <a:xfrm>
            <a:off x="1700226" y="2757488"/>
            <a:ext cx="1982787" cy="2503829"/>
          </a:xfrm>
          <a:prstGeom prst="flowChartOffpageConnector">
            <a:avLst/>
          </a:prstGeom>
          <a:solidFill>
            <a:schemeClr val="lt1"/>
          </a:solidFill>
          <a:ln>
            <a:noFill/>
          </a:ln>
        </p:spPr>
      </p:sp>
      <p:sp>
        <p:nvSpPr>
          <p:cNvPr id="47" name="Google Shape;47;p181"/>
          <p:cNvSpPr>
            <a:spLocks noGrp="1"/>
          </p:cNvSpPr>
          <p:nvPr>
            <p:ph type="pic" idx="4"/>
          </p:nvPr>
        </p:nvSpPr>
        <p:spPr>
          <a:xfrm>
            <a:off x="8508988" y="2757488"/>
            <a:ext cx="1982787" cy="2503829"/>
          </a:xfrm>
          <a:prstGeom prst="flowChartOffpageConnector">
            <a:avLst/>
          </a:prstGeom>
          <a:solidFill>
            <a:schemeClr val="lt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4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0"/>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sp>
        <p:nvSpPr>
          <p:cNvPr id="58" name="Google Shape;58;p167"/>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800"/>
              <a:buFont typeface="Arial Black"/>
              <a:buNone/>
              <a:defRPr sz="2800" b="1" i="0" cap="none">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67"/>
          <p:cNvSpPr txBox="1">
            <a:spLocks noGrp="1"/>
          </p:cNvSpPr>
          <p:nvPr>
            <p:ph type="body" idx="1"/>
          </p:nvPr>
        </p:nvSpPr>
        <p:spPr>
          <a:xfrm>
            <a:off x="838200" y="1029979"/>
            <a:ext cx="10515600" cy="4351338"/>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b="0" i="0">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0" name="Google Shape;60;p167"/>
          <p:cNvPicPr preferRelativeResize="0"/>
          <p:nvPr/>
        </p:nvPicPr>
        <p:blipFill>
          <a:blip r:embed="rId2"/>
          <a:srcRect/>
          <a:stretch/>
        </p:blipFill>
        <p:spPr>
          <a:xfrm>
            <a:off x="10382368" y="109987"/>
            <a:ext cx="1713375" cy="685350"/>
          </a:xfrm>
          <a:prstGeom prst="rect">
            <a:avLst/>
          </a:prstGeom>
          <a:noFill/>
          <a:ln>
            <a:noFill/>
          </a:ln>
        </p:spPr>
      </p:pic>
      <p:sp>
        <p:nvSpPr>
          <p:cNvPr id="61" name="Google Shape;61;p167"/>
          <p:cNvSpPr/>
          <p:nvPr/>
        </p:nvSpPr>
        <p:spPr>
          <a:xfrm>
            <a:off x="190005" y="-45018"/>
            <a:ext cx="546265" cy="726055"/>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167"/>
          <p:cNvSpPr txBox="1"/>
          <p:nvPr/>
        </p:nvSpPr>
        <p:spPr>
          <a:xfrm>
            <a:off x="7244938" y="6501792"/>
            <a:ext cx="4108862"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ITC 2023 Consumer Food Survey: Prebiotic Users</a:t>
            </a:r>
            <a:endParaRPr sz="1400" b="0" i="0" u="none" strike="noStrike" cap="none">
              <a:solidFill>
                <a:srgbClr val="000000"/>
              </a:solidFill>
              <a:latin typeface="Arial"/>
              <a:ea typeface="Arial"/>
              <a:cs typeface="Arial"/>
              <a:sym typeface="Arial"/>
            </a:endParaRPr>
          </a:p>
        </p:txBody>
      </p:sp>
      <p:sp>
        <p:nvSpPr>
          <p:cNvPr id="63" name="Google Shape;63;p167"/>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19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9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7" name="Google Shape;67;p1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
        <p:cNvGrpSpPr/>
        <p:nvPr/>
      </p:nvGrpSpPr>
      <p:grpSpPr>
        <a:xfrm>
          <a:off x="0" y="0"/>
          <a:ext cx="0" cy="0"/>
          <a:chOff x="0" y="0"/>
          <a:chExt cx="0" cy="0"/>
        </a:xfrm>
      </p:grpSpPr>
      <p:sp>
        <p:nvSpPr>
          <p:cNvPr id="71" name="Google Shape;71;p19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9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3" name="Google Shape;73;p1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
        <p:cNvGrpSpPr/>
        <p:nvPr/>
      </p:nvGrpSpPr>
      <p:grpSpPr>
        <a:xfrm>
          <a:off x="0" y="0"/>
          <a:ext cx="0" cy="0"/>
          <a:chOff x="0" y="0"/>
          <a:chExt cx="0" cy="0"/>
        </a:xfrm>
      </p:grpSpPr>
      <p:sp>
        <p:nvSpPr>
          <p:cNvPr id="77" name="Google Shape;77;p1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9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9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3"/>
        <p:cNvGrpSpPr/>
        <p:nvPr/>
      </p:nvGrpSpPr>
      <p:grpSpPr>
        <a:xfrm>
          <a:off x="0" y="0"/>
          <a:ext cx="0" cy="0"/>
          <a:chOff x="0" y="0"/>
          <a:chExt cx="0" cy="0"/>
        </a:xfrm>
      </p:grpSpPr>
      <p:sp>
        <p:nvSpPr>
          <p:cNvPr id="84" name="Google Shape;84;p19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9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 name="Google Shape;86;p19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9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 name="Google Shape;88;p19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2"/>
        <p:cNvGrpSpPr/>
        <p:nvPr/>
      </p:nvGrpSpPr>
      <p:grpSpPr>
        <a:xfrm>
          <a:off x="0" y="0"/>
          <a:ext cx="0" cy="0"/>
          <a:chOff x="0" y="0"/>
          <a:chExt cx="0" cy="0"/>
        </a:xfrm>
      </p:grpSpPr>
      <p:sp>
        <p:nvSpPr>
          <p:cNvPr id="93" name="Google Shape;93;p1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2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1"/>
        <p:cNvGrpSpPr/>
        <p:nvPr/>
      </p:nvGrpSpPr>
      <p:grpSpPr>
        <a:xfrm>
          <a:off x="0" y="0"/>
          <a:ext cx="0" cy="0"/>
          <a:chOff x="0" y="0"/>
          <a:chExt cx="0" cy="0"/>
        </a:xfrm>
      </p:grpSpPr>
      <p:sp>
        <p:nvSpPr>
          <p:cNvPr id="102" name="Google Shape;102;p20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0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4" name="Google Shape;104;p20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5" name="Google Shape;105;p2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8"/>
        <p:cNvGrpSpPr/>
        <p:nvPr/>
      </p:nvGrpSpPr>
      <p:grpSpPr>
        <a:xfrm>
          <a:off x="0" y="0"/>
          <a:ext cx="0" cy="0"/>
          <a:chOff x="0" y="0"/>
          <a:chExt cx="0" cy="0"/>
        </a:xfrm>
      </p:grpSpPr>
      <p:sp>
        <p:nvSpPr>
          <p:cNvPr id="109" name="Google Shape;109;p20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02"/>
          <p:cNvSpPr>
            <a:spLocks noGrp="1"/>
          </p:cNvSpPr>
          <p:nvPr>
            <p:ph type="pic" idx="2"/>
          </p:nvPr>
        </p:nvSpPr>
        <p:spPr>
          <a:xfrm>
            <a:off x="5183188" y="987425"/>
            <a:ext cx="6172200" cy="4873625"/>
          </a:xfrm>
          <a:prstGeom prst="rect">
            <a:avLst/>
          </a:prstGeom>
          <a:noFill/>
          <a:ln>
            <a:noFill/>
          </a:ln>
        </p:spPr>
      </p:sp>
      <p:sp>
        <p:nvSpPr>
          <p:cNvPr id="111" name="Google Shape;111;p20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2" name="Google Shape;112;p2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5"/>
        <p:cNvGrpSpPr/>
        <p:nvPr/>
      </p:nvGrpSpPr>
      <p:grpSpPr>
        <a:xfrm>
          <a:off x="0" y="0"/>
          <a:ext cx="0" cy="0"/>
          <a:chOff x="0" y="0"/>
          <a:chExt cx="0" cy="0"/>
        </a:xfrm>
      </p:grpSpPr>
      <p:sp>
        <p:nvSpPr>
          <p:cNvPr id="116" name="Google Shape;116;p2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0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2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2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1"/>
        <p:cNvGrpSpPr/>
        <p:nvPr/>
      </p:nvGrpSpPr>
      <p:grpSpPr>
        <a:xfrm>
          <a:off x="0" y="0"/>
          <a:ext cx="0" cy="0"/>
          <a:chOff x="0" y="0"/>
          <a:chExt cx="0" cy="0"/>
        </a:xfrm>
      </p:grpSpPr>
      <p:sp>
        <p:nvSpPr>
          <p:cNvPr id="122" name="Google Shape;122;p20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0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2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3"/>
        <p:cNvGrpSpPr/>
        <p:nvPr/>
      </p:nvGrpSpPr>
      <p:grpSpPr>
        <a:xfrm>
          <a:off x="0" y="0"/>
          <a:ext cx="0" cy="0"/>
          <a:chOff x="0" y="0"/>
          <a:chExt cx="0" cy="0"/>
        </a:xfrm>
      </p:grpSpPr>
      <p:sp>
        <p:nvSpPr>
          <p:cNvPr id="134" name="Google Shape;134;p171"/>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800"/>
              <a:buFont typeface="Arial Black"/>
              <a:buNone/>
              <a:defRPr sz="2800" b="1" i="0" cap="none">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71"/>
          <p:cNvSpPr txBox="1">
            <a:spLocks noGrp="1"/>
          </p:cNvSpPr>
          <p:nvPr>
            <p:ph type="body" idx="1"/>
          </p:nvPr>
        </p:nvSpPr>
        <p:spPr>
          <a:xfrm>
            <a:off x="838200" y="1029979"/>
            <a:ext cx="10515600" cy="4351338"/>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b="0" i="0">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6" name="Google Shape;136;p171"/>
          <p:cNvPicPr preferRelativeResize="0"/>
          <p:nvPr/>
        </p:nvPicPr>
        <p:blipFill>
          <a:blip r:embed="rId2"/>
          <a:srcRect/>
          <a:stretch/>
        </p:blipFill>
        <p:spPr>
          <a:xfrm>
            <a:off x="10174024" y="109987"/>
            <a:ext cx="1713375" cy="685350"/>
          </a:xfrm>
          <a:prstGeom prst="rect">
            <a:avLst/>
          </a:prstGeom>
          <a:noFill/>
          <a:ln>
            <a:noFill/>
          </a:ln>
        </p:spPr>
      </p:pic>
      <p:sp>
        <p:nvSpPr>
          <p:cNvPr id="137" name="Google Shape;137;p171"/>
          <p:cNvSpPr/>
          <p:nvPr/>
        </p:nvSpPr>
        <p:spPr>
          <a:xfrm>
            <a:off x="190005" y="-45018"/>
            <a:ext cx="546265" cy="726055"/>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p171"/>
          <p:cNvSpPr txBox="1"/>
          <p:nvPr/>
        </p:nvSpPr>
        <p:spPr>
          <a:xfrm>
            <a:off x="7244938" y="6501792"/>
            <a:ext cx="4108862"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ITC 2023 Consumer Food Survey: Prebiotic Users</a:t>
            </a:r>
            <a:endParaRPr sz="1400" b="0" i="0" u="none" strike="noStrike" cap="none">
              <a:solidFill>
                <a:srgbClr val="000000"/>
              </a:solidFill>
              <a:latin typeface="Arial"/>
              <a:ea typeface="Arial"/>
              <a:cs typeface="Arial"/>
              <a:sym typeface="Arial"/>
            </a:endParaRPr>
          </a:p>
        </p:txBody>
      </p:sp>
      <p:sp>
        <p:nvSpPr>
          <p:cNvPr id="139" name="Google Shape;139;p171"/>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0"/>
        <p:cNvGrpSpPr/>
        <p:nvPr/>
      </p:nvGrpSpPr>
      <p:grpSpPr>
        <a:xfrm>
          <a:off x="0" y="0"/>
          <a:ext cx="0" cy="0"/>
          <a:chOff x="0" y="0"/>
          <a:chExt cx="0" cy="0"/>
        </a:xfrm>
      </p:grpSpPr>
      <p:sp>
        <p:nvSpPr>
          <p:cNvPr id="141" name="Google Shape;141;p20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0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3" name="Google Shape;143;p2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
        <p:cNvGrpSpPr/>
        <p:nvPr/>
      </p:nvGrpSpPr>
      <p:grpSpPr>
        <a:xfrm>
          <a:off x="0" y="0"/>
          <a:ext cx="0" cy="0"/>
          <a:chOff x="0" y="0"/>
          <a:chExt cx="0" cy="0"/>
        </a:xfrm>
      </p:grpSpPr>
      <p:sp>
        <p:nvSpPr>
          <p:cNvPr id="10" name="Google Shape;10;p165"/>
          <p:cNvSpPr>
            <a:spLocks noGrp="1"/>
          </p:cNvSpPr>
          <p:nvPr>
            <p:ph type="pic" idx="2"/>
          </p:nvPr>
        </p:nvSpPr>
        <p:spPr>
          <a:xfrm>
            <a:off x="717550" y="0"/>
            <a:ext cx="4233863" cy="5865813"/>
          </a:xfrm>
          <a:prstGeom prst="rect">
            <a:avLst/>
          </a:prstGeom>
          <a:solidFill>
            <a:schemeClr val="lt1"/>
          </a:solidFill>
          <a:ln>
            <a:noFill/>
          </a:ln>
        </p:spPr>
      </p:sp>
      <p:pic>
        <p:nvPicPr>
          <p:cNvPr id="11" name="Google Shape;11;p165"/>
          <p:cNvPicPr preferRelativeResize="0"/>
          <p:nvPr/>
        </p:nvPicPr>
        <p:blipFill>
          <a:blip r:embed="rId2"/>
          <a:srcRect/>
          <a:stretch/>
        </p:blipFill>
        <p:spPr>
          <a:xfrm>
            <a:off x="10174024" y="109987"/>
            <a:ext cx="1713375" cy="685350"/>
          </a:xfrm>
          <a:prstGeom prst="rect">
            <a:avLst/>
          </a:prstGeom>
          <a:noFill/>
          <a:ln>
            <a:noFill/>
          </a:ln>
        </p:spPr>
      </p:pic>
      <p:sp>
        <p:nvSpPr>
          <p:cNvPr id="12" name="Google Shape;12;p165"/>
          <p:cNvSpPr txBox="1"/>
          <p:nvPr/>
        </p:nvSpPr>
        <p:spPr>
          <a:xfrm>
            <a:off x="7244938" y="6501792"/>
            <a:ext cx="4108862"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ITC 2023 Consumer Food Survey: Prebiotic Users</a:t>
            </a:r>
            <a:endParaRPr sz="1400" b="0" i="0" u="none" strike="noStrike" cap="none">
              <a:solidFill>
                <a:srgbClr val="000000"/>
              </a:solidFill>
              <a:latin typeface="Arial"/>
              <a:ea typeface="Arial"/>
              <a:cs typeface="Arial"/>
              <a:sym typeface="Arial"/>
            </a:endParaRPr>
          </a:p>
        </p:txBody>
      </p:sp>
      <p:sp>
        <p:nvSpPr>
          <p:cNvPr id="13" name="Google Shape;13;p165"/>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6"/>
        <p:cNvGrpSpPr/>
        <p:nvPr/>
      </p:nvGrpSpPr>
      <p:grpSpPr>
        <a:xfrm>
          <a:off x="0" y="0"/>
          <a:ext cx="0" cy="0"/>
          <a:chOff x="0" y="0"/>
          <a:chExt cx="0" cy="0"/>
        </a:xfrm>
      </p:grpSpPr>
      <p:sp>
        <p:nvSpPr>
          <p:cNvPr id="147" name="Google Shape;147;p20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0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9" name="Google Shape;149;p2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2"/>
        <p:cNvGrpSpPr/>
        <p:nvPr/>
      </p:nvGrpSpPr>
      <p:grpSpPr>
        <a:xfrm>
          <a:off x="0" y="0"/>
          <a:ext cx="0" cy="0"/>
          <a:chOff x="0" y="0"/>
          <a:chExt cx="0" cy="0"/>
        </a:xfrm>
      </p:grpSpPr>
      <p:sp>
        <p:nvSpPr>
          <p:cNvPr id="153" name="Google Shape;153;p20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0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20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9"/>
        <p:cNvGrpSpPr/>
        <p:nvPr/>
      </p:nvGrpSpPr>
      <p:grpSpPr>
        <a:xfrm>
          <a:off x="0" y="0"/>
          <a:ext cx="0" cy="0"/>
          <a:chOff x="0" y="0"/>
          <a:chExt cx="0" cy="0"/>
        </a:xfrm>
      </p:grpSpPr>
      <p:sp>
        <p:nvSpPr>
          <p:cNvPr id="160" name="Google Shape;160;p20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20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2" name="Google Shape;162;p20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0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4" name="Google Shape;164;p20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2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8"/>
        <p:cNvGrpSpPr/>
        <p:nvPr/>
      </p:nvGrpSpPr>
      <p:grpSpPr>
        <a:xfrm>
          <a:off x="0" y="0"/>
          <a:ext cx="0" cy="0"/>
          <a:chOff x="0" y="0"/>
          <a:chExt cx="0" cy="0"/>
        </a:xfrm>
      </p:grpSpPr>
      <p:sp>
        <p:nvSpPr>
          <p:cNvPr id="169" name="Google Shape;169;p20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0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2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3"/>
        <p:cNvGrpSpPr/>
        <p:nvPr/>
      </p:nvGrpSpPr>
      <p:grpSpPr>
        <a:xfrm>
          <a:off x="0" y="0"/>
          <a:ext cx="0" cy="0"/>
          <a:chOff x="0" y="0"/>
          <a:chExt cx="0" cy="0"/>
        </a:xfrm>
      </p:grpSpPr>
      <p:sp>
        <p:nvSpPr>
          <p:cNvPr id="174" name="Google Shape;174;p2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2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2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7"/>
        <p:cNvGrpSpPr/>
        <p:nvPr/>
      </p:nvGrpSpPr>
      <p:grpSpPr>
        <a:xfrm>
          <a:off x="0" y="0"/>
          <a:ext cx="0" cy="0"/>
          <a:chOff x="0" y="0"/>
          <a:chExt cx="0" cy="0"/>
        </a:xfrm>
      </p:grpSpPr>
      <p:sp>
        <p:nvSpPr>
          <p:cNvPr id="178" name="Google Shape;178;p2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0" name="Google Shape;180;p2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1" name="Google Shape;181;p2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2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4"/>
        <p:cNvGrpSpPr/>
        <p:nvPr/>
      </p:nvGrpSpPr>
      <p:grpSpPr>
        <a:xfrm>
          <a:off x="0" y="0"/>
          <a:ext cx="0" cy="0"/>
          <a:chOff x="0" y="0"/>
          <a:chExt cx="0" cy="0"/>
        </a:xfrm>
      </p:grpSpPr>
      <p:sp>
        <p:nvSpPr>
          <p:cNvPr id="185" name="Google Shape;185;p2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212"/>
          <p:cNvSpPr>
            <a:spLocks noGrp="1"/>
          </p:cNvSpPr>
          <p:nvPr>
            <p:ph type="pic" idx="2"/>
          </p:nvPr>
        </p:nvSpPr>
        <p:spPr>
          <a:xfrm>
            <a:off x="5183188" y="987425"/>
            <a:ext cx="6172200" cy="4873625"/>
          </a:xfrm>
          <a:prstGeom prst="rect">
            <a:avLst/>
          </a:prstGeom>
          <a:noFill/>
          <a:ln>
            <a:noFill/>
          </a:ln>
        </p:spPr>
      </p:sp>
      <p:sp>
        <p:nvSpPr>
          <p:cNvPr id="187" name="Google Shape;187;p2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8" name="Google Shape;188;p2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2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2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1"/>
        <p:cNvGrpSpPr/>
        <p:nvPr/>
      </p:nvGrpSpPr>
      <p:grpSpPr>
        <a:xfrm>
          <a:off x="0" y="0"/>
          <a:ext cx="0" cy="0"/>
          <a:chOff x="0" y="0"/>
          <a:chExt cx="0" cy="0"/>
        </a:xfrm>
      </p:grpSpPr>
      <p:sp>
        <p:nvSpPr>
          <p:cNvPr id="192" name="Google Shape;192;p2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2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2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2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2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7"/>
        <p:cNvGrpSpPr/>
        <p:nvPr/>
      </p:nvGrpSpPr>
      <p:grpSpPr>
        <a:xfrm>
          <a:off x="0" y="0"/>
          <a:ext cx="0" cy="0"/>
          <a:chOff x="0" y="0"/>
          <a:chExt cx="0" cy="0"/>
        </a:xfrm>
      </p:grpSpPr>
      <p:sp>
        <p:nvSpPr>
          <p:cNvPr id="198" name="Google Shape;198;p2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2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2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2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2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9"/>
        <p:cNvGrpSpPr/>
        <p:nvPr/>
      </p:nvGrpSpPr>
      <p:grpSpPr>
        <a:xfrm>
          <a:off x="0" y="0"/>
          <a:ext cx="0" cy="0"/>
          <a:chOff x="0" y="0"/>
          <a:chExt cx="0" cy="0"/>
        </a:xfrm>
      </p:grpSpPr>
      <p:sp>
        <p:nvSpPr>
          <p:cNvPr id="210" name="Google Shape;210;p173"/>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800"/>
              <a:buFont typeface="Arial Black"/>
              <a:buNone/>
              <a:defRPr sz="2800" b="1" i="0" cap="none">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173"/>
          <p:cNvSpPr txBox="1">
            <a:spLocks noGrp="1"/>
          </p:cNvSpPr>
          <p:nvPr>
            <p:ph type="body" idx="1"/>
          </p:nvPr>
        </p:nvSpPr>
        <p:spPr>
          <a:xfrm>
            <a:off x="838200" y="1029979"/>
            <a:ext cx="10515600" cy="4351338"/>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b="0" i="0">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Char char="•"/>
              <a:defRPr sz="16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2" name="Google Shape;212;p173"/>
          <p:cNvPicPr preferRelativeResize="0"/>
          <p:nvPr/>
        </p:nvPicPr>
        <p:blipFill>
          <a:blip r:embed="rId2"/>
          <a:srcRect/>
          <a:stretch/>
        </p:blipFill>
        <p:spPr>
          <a:xfrm>
            <a:off x="10174024" y="109987"/>
            <a:ext cx="1713375" cy="685350"/>
          </a:xfrm>
          <a:prstGeom prst="rect">
            <a:avLst/>
          </a:prstGeom>
          <a:noFill/>
          <a:ln>
            <a:noFill/>
          </a:ln>
        </p:spPr>
      </p:pic>
      <p:sp>
        <p:nvSpPr>
          <p:cNvPr id="213" name="Google Shape;213;p173"/>
          <p:cNvSpPr/>
          <p:nvPr/>
        </p:nvSpPr>
        <p:spPr>
          <a:xfrm>
            <a:off x="190005" y="-45018"/>
            <a:ext cx="546265" cy="726055"/>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173"/>
          <p:cNvSpPr txBox="1"/>
          <p:nvPr/>
        </p:nvSpPr>
        <p:spPr>
          <a:xfrm>
            <a:off x="7244938" y="6501792"/>
            <a:ext cx="4108862"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ITC 2023 Consumer Food Survey: Prebiotic Users</a:t>
            </a:r>
            <a:endParaRPr sz="1400" b="0" i="0" u="none" strike="noStrike" cap="none">
              <a:solidFill>
                <a:srgbClr val="000000"/>
              </a:solidFill>
              <a:latin typeface="Arial"/>
              <a:ea typeface="Arial"/>
              <a:cs typeface="Arial"/>
              <a:sym typeface="Arial"/>
            </a:endParaRPr>
          </a:p>
        </p:txBody>
      </p:sp>
      <p:sp>
        <p:nvSpPr>
          <p:cNvPr id="215" name="Google Shape;215;p173"/>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4"/>
        <p:cNvGrpSpPr/>
        <p:nvPr/>
      </p:nvGrpSpPr>
      <p:grpSpPr>
        <a:xfrm>
          <a:off x="0" y="0"/>
          <a:ext cx="0" cy="0"/>
          <a:chOff x="0" y="0"/>
          <a:chExt cx="0" cy="0"/>
        </a:xfrm>
      </p:grpSpPr>
      <p:sp>
        <p:nvSpPr>
          <p:cNvPr id="15" name="Google Shape;15;p168"/>
          <p:cNvSpPr>
            <a:spLocks noGrp="1"/>
          </p:cNvSpPr>
          <p:nvPr>
            <p:ph type="pic" idx="2"/>
          </p:nvPr>
        </p:nvSpPr>
        <p:spPr>
          <a:xfrm>
            <a:off x="6632574" y="0"/>
            <a:ext cx="5559425" cy="6857999"/>
          </a:xfrm>
          <a:prstGeom prst="rect">
            <a:avLst/>
          </a:prstGeom>
          <a:solidFill>
            <a:srgbClr val="F2F2F2"/>
          </a:solidFill>
          <a:ln>
            <a:noFill/>
          </a:ln>
        </p:spPr>
      </p:sp>
      <p:pic>
        <p:nvPicPr>
          <p:cNvPr id="16" name="Google Shape;16;p168"/>
          <p:cNvPicPr preferRelativeResize="0"/>
          <p:nvPr/>
        </p:nvPicPr>
        <p:blipFill>
          <a:blip r:embed="rId2"/>
          <a:srcRect/>
          <a:stretch/>
        </p:blipFill>
        <p:spPr>
          <a:xfrm>
            <a:off x="177845" y="126885"/>
            <a:ext cx="1600200" cy="64008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6"/>
        <p:cNvGrpSpPr/>
        <p:nvPr/>
      </p:nvGrpSpPr>
      <p:grpSpPr>
        <a:xfrm>
          <a:off x="0" y="0"/>
          <a:ext cx="0" cy="0"/>
          <a:chOff x="0" y="0"/>
          <a:chExt cx="0" cy="0"/>
        </a:xfrm>
      </p:grpSpPr>
      <p:sp>
        <p:nvSpPr>
          <p:cNvPr id="217" name="Google Shape;217;p18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18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9" name="Google Shape;219;p1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1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1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2"/>
        <p:cNvGrpSpPr/>
        <p:nvPr/>
      </p:nvGrpSpPr>
      <p:grpSpPr>
        <a:xfrm>
          <a:off x="0" y="0"/>
          <a:ext cx="0" cy="0"/>
          <a:chOff x="0" y="0"/>
          <a:chExt cx="0" cy="0"/>
        </a:xfrm>
      </p:grpSpPr>
      <p:sp>
        <p:nvSpPr>
          <p:cNvPr id="223" name="Google Shape;223;p18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18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5" name="Google Shape;225;p1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1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1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8"/>
        <p:cNvGrpSpPr/>
        <p:nvPr/>
      </p:nvGrpSpPr>
      <p:grpSpPr>
        <a:xfrm>
          <a:off x="0" y="0"/>
          <a:ext cx="0" cy="0"/>
          <a:chOff x="0" y="0"/>
          <a:chExt cx="0" cy="0"/>
        </a:xfrm>
      </p:grpSpPr>
      <p:sp>
        <p:nvSpPr>
          <p:cNvPr id="229" name="Google Shape;229;p1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18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18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1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1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1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5"/>
        <p:cNvGrpSpPr/>
        <p:nvPr/>
      </p:nvGrpSpPr>
      <p:grpSpPr>
        <a:xfrm>
          <a:off x="0" y="0"/>
          <a:ext cx="0" cy="0"/>
          <a:chOff x="0" y="0"/>
          <a:chExt cx="0" cy="0"/>
        </a:xfrm>
      </p:grpSpPr>
      <p:sp>
        <p:nvSpPr>
          <p:cNvPr id="236" name="Google Shape;236;p18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18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8" name="Google Shape;238;p18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18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0" name="Google Shape;240;p18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1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1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1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4"/>
        <p:cNvGrpSpPr/>
        <p:nvPr/>
      </p:nvGrpSpPr>
      <p:grpSpPr>
        <a:xfrm>
          <a:off x="0" y="0"/>
          <a:ext cx="0" cy="0"/>
          <a:chOff x="0" y="0"/>
          <a:chExt cx="0" cy="0"/>
        </a:xfrm>
      </p:grpSpPr>
      <p:sp>
        <p:nvSpPr>
          <p:cNvPr id="245" name="Google Shape;245;p1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1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p1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p1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9"/>
        <p:cNvGrpSpPr/>
        <p:nvPr/>
      </p:nvGrpSpPr>
      <p:grpSpPr>
        <a:xfrm>
          <a:off x="0" y="0"/>
          <a:ext cx="0" cy="0"/>
          <a:chOff x="0" y="0"/>
          <a:chExt cx="0" cy="0"/>
        </a:xfrm>
      </p:grpSpPr>
      <p:sp>
        <p:nvSpPr>
          <p:cNvPr id="250" name="Google Shape;250;p1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1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1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53"/>
        <p:cNvGrpSpPr/>
        <p:nvPr/>
      </p:nvGrpSpPr>
      <p:grpSpPr>
        <a:xfrm>
          <a:off x="0" y="0"/>
          <a:ext cx="0" cy="0"/>
          <a:chOff x="0" y="0"/>
          <a:chExt cx="0" cy="0"/>
        </a:xfrm>
      </p:grpSpPr>
      <p:sp>
        <p:nvSpPr>
          <p:cNvPr id="254" name="Google Shape;254;p19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19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56" name="Google Shape;256;p19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7" name="Google Shape;257;p1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1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1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0"/>
        <p:cNvGrpSpPr/>
        <p:nvPr/>
      </p:nvGrpSpPr>
      <p:grpSpPr>
        <a:xfrm>
          <a:off x="0" y="0"/>
          <a:ext cx="0" cy="0"/>
          <a:chOff x="0" y="0"/>
          <a:chExt cx="0" cy="0"/>
        </a:xfrm>
      </p:grpSpPr>
      <p:sp>
        <p:nvSpPr>
          <p:cNvPr id="261" name="Google Shape;261;p19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192"/>
          <p:cNvSpPr>
            <a:spLocks noGrp="1"/>
          </p:cNvSpPr>
          <p:nvPr>
            <p:ph type="pic" idx="2"/>
          </p:nvPr>
        </p:nvSpPr>
        <p:spPr>
          <a:xfrm>
            <a:off x="5183188" y="987425"/>
            <a:ext cx="6172200" cy="4873625"/>
          </a:xfrm>
          <a:prstGeom prst="rect">
            <a:avLst/>
          </a:prstGeom>
          <a:noFill/>
          <a:ln>
            <a:noFill/>
          </a:ln>
        </p:spPr>
      </p:sp>
      <p:sp>
        <p:nvSpPr>
          <p:cNvPr id="263" name="Google Shape;263;p19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4" name="Google Shape;264;p1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p1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 name="Google Shape;266;p1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7"/>
        <p:cNvGrpSpPr/>
        <p:nvPr/>
      </p:nvGrpSpPr>
      <p:grpSpPr>
        <a:xfrm>
          <a:off x="0" y="0"/>
          <a:ext cx="0" cy="0"/>
          <a:chOff x="0" y="0"/>
          <a:chExt cx="0" cy="0"/>
        </a:xfrm>
      </p:grpSpPr>
      <p:sp>
        <p:nvSpPr>
          <p:cNvPr id="268" name="Google Shape;268;p1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19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1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1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 name="Google Shape;272;p1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3"/>
        <p:cNvGrpSpPr/>
        <p:nvPr/>
      </p:nvGrpSpPr>
      <p:grpSpPr>
        <a:xfrm>
          <a:off x="0" y="0"/>
          <a:ext cx="0" cy="0"/>
          <a:chOff x="0" y="0"/>
          <a:chExt cx="0" cy="0"/>
        </a:xfrm>
      </p:grpSpPr>
      <p:sp>
        <p:nvSpPr>
          <p:cNvPr id="274" name="Google Shape;274;p19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19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p1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1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1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7"/>
        <p:cNvGrpSpPr/>
        <p:nvPr/>
      </p:nvGrpSpPr>
      <p:grpSpPr>
        <a:xfrm>
          <a:off x="0" y="0"/>
          <a:ext cx="0" cy="0"/>
          <a:chOff x="0" y="0"/>
          <a:chExt cx="0" cy="0"/>
        </a:xfrm>
      </p:grpSpPr>
      <p:sp>
        <p:nvSpPr>
          <p:cNvPr id="18" name="Google Shape;18;p169"/>
          <p:cNvSpPr>
            <a:spLocks noGrp="1"/>
          </p:cNvSpPr>
          <p:nvPr>
            <p:ph type="pic" idx="2"/>
          </p:nvPr>
        </p:nvSpPr>
        <p:spPr>
          <a:xfrm>
            <a:off x="7162800" y="0"/>
            <a:ext cx="5029200" cy="6858000"/>
          </a:xfrm>
          <a:prstGeom prst="rect">
            <a:avLst/>
          </a:prstGeom>
          <a:solidFill>
            <a:srgbClr val="F2F2F2"/>
          </a:solidFill>
          <a:ln>
            <a:noFill/>
          </a:ln>
        </p:spPr>
      </p:sp>
      <p:sp>
        <p:nvSpPr>
          <p:cNvPr id="19" name="Google Shape;19;p169"/>
          <p:cNvSpPr txBox="1">
            <a:spLocks noGrp="1"/>
          </p:cNvSpPr>
          <p:nvPr>
            <p:ph type="ctrTitle"/>
          </p:nvPr>
        </p:nvSpPr>
        <p:spPr>
          <a:xfrm>
            <a:off x="348342" y="2357285"/>
            <a:ext cx="10963656" cy="4340661"/>
          </a:xfrm>
          <a:prstGeom prst="rect">
            <a:avLst/>
          </a:prstGeom>
          <a:noFill/>
          <a:ln>
            <a:noFill/>
          </a:ln>
        </p:spPr>
        <p:txBody>
          <a:bodyPr spcFirstLastPara="1" wrap="square" lIns="91425" tIns="45700" rIns="91425" bIns="45700" anchor="t" anchorCtr="0">
            <a:normAutofit/>
          </a:bodyPr>
          <a:lstStyle>
            <a:lvl1pPr marR="0" lvl="0" algn="l" rtl="0">
              <a:lnSpc>
                <a:spcPct val="80000"/>
              </a:lnSpc>
              <a:spcBef>
                <a:spcPts val="0"/>
              </a:spcBef>
              <a:spcAft>
                <a:spcPts val="0"/>
              </a:spcAft>
              <a:buClr>
                <a:srgbClr val="01406D"/>
              </a:buClr>
              <a:buSzPts val="4800"/>
              <a:buFont typeface="Arial Black"/>
              <a:buNone/>
              <a:defRPr sz="4800" b="1" i="0" u="none" strike="noStrike" cap="none">
                <a:solidFill>
                  <a:srgbClr val="01406D"/>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grpSp>
        <p:nvGrpSpPr>
          <p:cNvPr id="20" name="Google Shape;20;p169"/>
          <p:cNvGrpSpPr/>
          <p:nvPr/>
        </p:nvGrpSpPr>
        <p:grpSpPr>
          <a:xfrm>
            <a:off x="11607654" y="6411817"/>
            <a:ext cx="422766" cy="446183"/>
            <a:chOff x="11552569" y="6411817"/>
            <a:chExt cx="422766" cy="446183"/>
          </a:xfrm>
        </p:grpSpPr>
        <p:sp>
          <p:nvSpPr>
            <p:cNvPr id="21" name="Google Shape;21;p169"/>
            <p:cNvSpPr/>
            <p:nvPr/>
          </p:nvSpPr>
          <p:spPr>
            <a:xfrm>
              <a:off x="11552569" y="6411817"/>
              <a:ext cx="422766" cy="446183"/>
            </a:xfrm>
            <a:prstGeom prst="rect">
              <a:avLst/>
            </a:prstGeom>
            <a:solidFill>
              <a:srgbClr val="0140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22" name="Google Shape;22;p169"/>
            <p:cNvSpPr txBox="1"/>
            <p:nvPr/>
          </p:nvSpPr>
          <p:spPr>
            <a:xfrm>
              <a:off x="11552570" y="6496408"/>
              <a:ext cx="422765"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lt1"/>
                  </a:solidFill>
                  <a:latin typeface="Arial"/>
                  <a:ea typeface="Arial"/>
                  <a:cs typeface="Arial"/>
                  <a:sym typeface="Arial"/>
                </a:rPr>
                <a:t>‹#›</a:t>
              </a:fld>
              <a:endParaRPr sz="1100" b="0" i="0" u="none" strike="noStrike" cap="none">
                <a:solidFill>
                  <a:schemeClr val="lt1"/>
                </a:solidFill>
                <a:latin typeface="Arial"/>
                <a:ea typeface="Arial"/>
                <a:cs typeface="Arial"/>
                <a:sym typeface="Arial"/>
              </a:endParaRPr>
            </a:p>
          </p:txBody>
        </p:sp>
      </p:grpSp>
      <p:pic>
        <p:nvPicPr>
          <p:cNvPr id="23" name="Google Shape;23;p169"/>
          <p:cNvPicPr preferRelativeResize="0"/>
          <p:nvPr/>
        </p:nvPicPr>
        <p:blipFill>
          <a:blip r:embed="rId2"/>
          <a:srcRect/>
          <a:stretch/>
        </p:blipFill>
        <p:spPr>
          <a:xfrm>
            <a:off x="145837" y="160054"/>
            <a:ext cx="1600200" cy="6400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4"/>
        <p:cNvGrpSpPr/>
        <p:nvPr/>
      </p:nvGrpSpPr>
      <p:grpSpPr>
        <a:xfrm>
          <a:off x="0" y="0"/>
          <a:ext cx="0" cy="0"/>
          <a:chOff x="0" y="0"/>
          <a:chExt cx="0" cy="0"/>
        </a:xfrm>
      </p:grpSpPr>
      <p:sp>
        <p:nvSpPr>
          <p:cNvPr id="25" name="Google Shape;25;p174"/>
          <p:cNvSpPr>
            <a:spLocks noGrp="1"/>
          </p:cNvSpPr>
          <p:nvPr>
            <p:ph type="pic" idx="2"/>
          </p:nvPr>
        </p:nvSpPr>
        <p:spPr>
          <a:xfrm>
            <a:off x="5821208" y="1420837"/>
            <a:ext cx="5773268" cy="4016326"/>
          </a:xfrm>
          <a:prstGeom prst="flowChartPunchedTape">
            <a:avLst/>
          </a:prstGeom>
          <a:solidFill>
            <a:schemeClr val="lt1"/>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2">
    <p:spTree>
      <p:nvGrpSpPr>
        <p:cNvPr id="1" name="Shape 26"/>
        <p:cNvGrpSpPr/>
        <p:nvPr/>
      </p:nvGrpSpPr>
      <p:grpSpPr>
        <a:xfrm>
          <a:off x="0" y="0"/>
          <a:ext cx="0" cy="0"/>
          <a:chOff x="0" y="0"/>
          <a:chExt cx="0" cy="0"/>
        </a:xfrm>
      </p:grpSpPr>
      <p:sp>
        <p:nvSpPr>
          <p:cNvPr id="27" name="Google Shape;27;p175"/>
          <p:cNvSpPr>
            <a:spLocks noGrp="1"/>
          </p:cNvSpPr>
          <p:nvPr>
            <p:ph type="pic" idx="2"/>
          </p:nvPr>
        </p:nvSpPr>
        <p:spPr>
          <a:xfrm>
            <a:off x="717550" y="0"/>
            <a:ext cx="4233863" cy="5865813"/>
          </a:xfrm>
          <a:prstGeom prst="rect">
            <a:avLst/>
          </a:prstGeom>
          <a:solidFill>
            <a:schemeClr val="lt1"/>
          </a:solidFill>
          <a:ln>
            <a:noFill/>
          </a:ln>
        </p:spPr>
      </p:sp>
      <p:pic>
        <p:nvPicPr>
          <p:cNvPr id="28" name="Google Shape;28;p175"/>
          <p:cNvPicPr preferRelativeResize="0"/>
          <p:nvPr/>
        </p:nvPicPr>
        <p:blipFill>
          <a:blip r:embed="rId2"/>
          <a:srcRect/>
          <a:stretch/>
        </p:blipFill>
        <p:spPr>
          <a:xfrm>
            <a:off x="10174024" y="109987"/>
            <a:ext cx="1713375" cy="685350"/>
          </a:xfrm>
          <a:prstGeom prst="rect">
            <a:avLst/>
          </a:prstGeom>
          <a:noFill/>
          <a:ln>
            <a:noFill/>
          </a:ln>
        </p:spPr>
      </p:pic>
      <p:sp>
        <p:nvSpPr>
          <p:cNvPr id="29" name="Google Shape;29;p175"/>
          <p:cNvSpPr txBox="1"/>
          <p:nvPr/>
        </p:nvSpPr>
        <p:spPr>
          <a:xfrm>
            <a:off x="7244938" y="6501792"/>
            <a:ext cx="4108862" cy="24622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ITC 2023 Consumer Supplement Survey: Prebiotic Users</a:t>
            </a:r>
            <a:endParaRPr sz="1400" b="0" i="0" u="none" strike="noStrike" cap="none">
              <a:solidFill>
                <a:srgbClr val="000000"/>
              </a:solidFill>
              <a:latin typeface="Arial"/>
              <a:ea typeface="Arial"/>
              <a:cs typeface="Arial"/>
              <a:sym typeface="Arial"/>
            </a:endParaRPr>
          </a:p>
        </p:txBody>
      </p:sp>
      <p:sp>
        <p:nvSpPr>
          <p:cNvPr id="30" name="Google Shape;30;p175"/>
          <p:cNvSpPr/>
          <p:nvPr/>
        </p:nvSpPr>
        <p:spPr>
          <a:xfrm>
            <a:off x="11353800" y="6384985"/>
            <a:ext cx="546265" cy="473015"/>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1"/>
                </a:solidFill>
                <a:latin typeface="Arial"/>
                <a:ea typeface="Arial"/>
                <a:cs typeface="Arial"/>
                <a:sym typeface="Arial"/>
              </a:rPr>
              <a:t>‹#›</a:t>
            </a:fld>
            <a:endParaRPr sz="10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1"/>
        <p:cNvGrpSpPr/>
        <p:nvPr/>
      </p:nvGrpSpPr>
      <p:grpSpPr>
        <a:xfrm>
          <a:off x="0" y="0"/>
          <a:ext cx="0" cy="0"/>
          <a:chOff x="0" y="0"/>
          <a:chExt cx="0" cy="0"/>
        </a:xfrm>
      </p:grpSpPr>
      <p:sp>
        <p:nvSpPr>
          <p:cNvPr id="32" name="Google Shape;32;p176"/>
          <p:cNvSpPr>
            <a:spLocks noGrp="1"/>
          </p:cNvSpPr>
          <p:nvPr>
            <p:ph type="pic" idx="2"/>
          </p:nvPr>
        </p:nvSpPr>
        <p:spPr>
          <a:xfrm>
            <a:off x="6991741" y="992187"/>
            <a:ext cx="4233863" cy="5865813"/>
          </a:xfrm>
          <a:prstGeom prst="rect">
            <a:avLst/>
          </a:prstGeom>
          <a:solidFill>
            <a:schemeClr val="lt1"/>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
        <p:cNvGrpSpPr/>
        <p:nvPr/>
      </p:nvGrpSpPr>
      <p:grpSpPr>
        <a:xfrm>
          <a:off x="0" y="0"/>
          <a:ext cx="0" cy="0"/>
          <a:chOff x="0" y="0"/>
          <a:chExt cx="0" cy="0"/>
        </a:xfrm>
      </p:grpSpPr>
      <p:sp>
        <p:nvSpPr>
          <p:cNvPr id="34" name="Google Shape;34;p177"/>
          <p:cNvSpPr>
            <a:spLocks noGrp="1"/>
          </p:cNvSpPr>
          <p:nvPr>
            <p:ph type="pic" idx="2"/>
          </p:nvPr>
        </p:nvSpPr>
        <p:spPr>
          <a:xfrm>
            <a:off x="1504950" y="0"/>
            <a:ext cx="5078413" cy="6858000"/>
          </a:xfrm>
          <a:prstGeom prst="flowChartOffpageConnector">
            <a:avLst/>
          </a:prstGeom>
          <a:solidFill>
            <a:schemeClr val="lt1"/>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Google Shape;52;p1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1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1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1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Google Shape;128;p1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9" name="Google Shape;129;p1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1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1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2" name="Google Shape;132;p1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p1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5" name="Google Shape;205;p1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1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7" name="Google Shape;207;p1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8" name="Google Shape;208;p1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chart" Target="../charts/chart14.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chart" Target="../charts/chart17.xml"/><Relationship Id="rId4" Type="http://schemas.openxmlformats.org/officeDocument/2006/relationships/chart" Target="../charts/chart1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chart" Target="../charts/char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chart" Target="../charts/char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chart" Target="../charts/char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chart" Target="../charts/chart21.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chart" Target="../charts/char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chart" Target="../charts/chart2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chart" Target="../charts/char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chart" Target="../charts/char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chart" Target="../charts/char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chart" Target="../charts/char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chart" Target="../charts/char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32.xml"/><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chart" Target="../charts/chart31.xml"/><Relationship Id="rId5" Type="http://schemas.openxmlformats.org/officeDocument/2006/relationships/chart" Target="../charts/chart30.xml"/><Relationship Id="rId4" Type="http://schemas.openxmlformats.org/officeDocument/2006/relationships/chart" Target="../charts/char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chart" Target="../charts/chart33.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37.xml"/><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1.png"/><Relationship Id="rId7" Type="http://schemas.openxmlformats.org/officeDocument/2006/relationships/slide" Target="slide21.xml"/><Relationship Id="rId12"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7.xml"/><Relationship Id="rId11" Type="http://schemas.openxmlformats.org/officeDocument/2006/relationships/slide" Target="slide45.xml"/><Relationship Id="rId5" Type="http://schemas.openxmlformats.org/officeDocument/2006/relationships/slide" Target="slide12.xml"/><Relationship Id="rId10" Type="http://schemas.openxmlformats.org/officeDocument/2006/relationships/slide" Target="slide40.xml"/><Relationship Id="rId4" Type="http://schemas.openxmlformats.org/officeDocument/2006/relationships/slide" Target="slide4.xml"/><Relationship Id="rId9" Type="http://schemas.openxmlformats.org/officeDocument/2006/relationships/slide" Target="slide36.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chart" Target="../charts/chart38.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42.xml"/><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chart" Target="../charts/chart41.xml"/><Relationship Id="rId5" Type="http://schemas.openxmlformats.org/officeDocument/2006/relationships/chart" Target="../charts/chart40.xml"/><Relationship Id="rId4" Type="http://schemas.openxmlformats.org/officeDocument/2006/relationships/chart" Target="../charts/chart39.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chart" Target="../charts/chart4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chart" Target="../charts/chart44.xml"/></Relationships>
</file>

<file path=ppt/slides/_rels/slide34.xml.rels><?xml version="1.0" encoding="UTF-8" standalone="yes"?>
<Relationships xmlns="http://schemas.openxmlformats.org/package/2006/relationships"><Relationship Id="rId8" Type="http://schemas.openxmlformats.org/officeDocument/2006/relationships/chart" Target="../charts/chart49.xml"/><Relationship Id="rId13" Type="http://schemas.openxmlformats.org/officeDocument/2006/relationships/chart" Target="../charts/chart54.xml"/><Relationship Id="rId3" Type="http://schemas.openxmlformats.org/officeDocument/2006/relationships/image" Target="../media/image3.png"/><Relationship Id="rId7" Type="http://schemas.openxmlformats.org/officeDocument/2006/relationships/chart" Target="../charts/chart48.xml"/><Relationship Id="rId12" Type="http://schemas.openxmlformats.org/officeDocument/2006/relationships/chart" Target="../charts/chart53.xml"/><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chart" Target="../charts/chart47.xml"/><Relationship Id="rId11" Type="http://schemas.openxmlformats.org/officeDocument/2006/relationships/chart" Target="../charts/chart52.xml"/><Relationship Id="rId5" Type="http://schemas.openxmlformats.org/officeDocument/2006/relationships/chart" Target="../charts/chart46.xml"/><Relationship Id="rId10" Type="http://schemas.openxmlformats.org/officeDocument/2006/relationships/chart" Target="../charts/chart51.xml"/><Relationship Id="rId4" Type="http://schemas.openxmlformats.org/officeDocument/2006/relationships/chart" Target="../charts/chart45.xml"/><Relationship Id="rId9" Type="http://schemas.openxmlformats.org/officeDocument/2006/relationships/chart" Target="../charts/chart50.xml"/></Relationships>
</file>

<file path=ppt/slides/_rels/slide35.xml.rels><?xml version="1.0" encoding="UTF-8" standalone="yes"?>
<Relationships xmlns="http://schemas.openxmlformats.org/package/2006/relationships"><Relationship Id="rId8" Type="http://schemas.openxmlformats.org/officeDocument/2006/relationships/chart" Target="../charts/chart59.xml"/><Relationship Id="rId3" Type="http://schemas.openxmlformats.org/officeDocument/2006/relationships/image" Target="../media/image3.png"/><Relationship Id="rId7" Type="http://schemas.openxmlformats.org/officeDocument/2006/relationships/chart" Target="../charts/chart58.xml"/><Relationship Id="rId12" Type="http://schemas.openxmlformats.org/officeDocument/2006/relationships/chart" Target="../charts/chart63.xml"/><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chart" Target="../charts/chart57.xml"/><Relationship Id="rId11" Type="http://schemas.openxmlformats.org/officeDocument/2006/relationships/chart" Target="../charts/chart62.xml"/><Relationship Id="rId5" Type="http://schemas.openxmlformats.org/officeDocument/2006/relationships/chart" Target="../charts/chart56.xml"/><Relationship Id="rId10" Type="http://schemas.openxmlformats.org/officeDocument/2006/relationships/chart" Target="../charts/chart61.xml"/><Relationship Id="rId4" Type="http://schemas.openxmlformats.org/officeDocument/2006/relationships/chart" Target="../charts/chart55.xml"/><Relationship Id="rId9" Type="http://schemas.openxmlformats.org/officeDocument/2006/relationships/chart" Target="../charts/chart60.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chart" Target="../charts/chart6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chart" Target="../charts/chart65.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chart" Target="../charts/chart6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chart" Target="../charts/chart6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chart" Target="../charts/chart68.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chart" Target="../charts/chart69.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39.xml"/><Relationship Id="rId4" Type="http://schemas.openxmlformats.org/officeDocument/2006/relationships/chart" Target="../charts/chart70.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39.xml"/><Relationship Id="rId4" Type="http://schemas.openxmlformats.org/officeDocument/2006/relationships/chart" Target="../charts/chart71.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39.xml"/><Relationship Id="rId4" Type="http://schemas.openxmlformats.org/officeDocument/2006/relationships/chart" Target="../charts/chart7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39.xml"/><Relationship Id="rId4" Type="http://schemas.openxmlformats.org/officeDocument/2006/relationships/chart" Target="../charts/chart7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39.xml"/><Relationship Id="rId4" Type="http://schemas.openxmlformats.org/officeDocument/2006/relationships/chart" Target="../charts/chart74.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39.xml"/><Relationship Id="rId4" Type="http://schemas.openxmlformats.org/officeDocument/2006/relationships/chart" Target="../charts/chart7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39.xml"/><Relationship Id="rId4" Type="http://schemas.openxmlformats.org/officeDocument/2006/relationships/chart" Target="../charts/chart76.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39.xml"/><Relationship Id="rId4" Type="http://schemas.openxmlformats.org/officeDocument/2006/relationships/chart" Target="../charts/chart7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39.xml"/><Relationship Id="rId4" Type="http://schemas.openxmlformats.org/officeDocument/2006/relationships/chart" Target="../charts/chart78.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chart" Target="../charts/chart1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1"/>
          <p:cNvSpPr/>
          <p:nvPr/>
        </p:nvSpPr>
        <p:spPr>
          <a:xfrm>
            <a:off x="3530992" y="2077490"/>
            <a:ext cx="8661008" cy="2703022"/>
          </a:xfrm>
          <a:prstGeom prst="rect">
            <a:avLst/>
          </a:prstGeom>
          <a:solidFill>
            <a:srgbClr val="42B7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4" name="Google Shape;284;p1"/>
          <p:cNvSpPr txBox="1"/>
          <p:nvPr/>
        </p:nvSpPr>
        <p:spPr>
          <a:xfrm>
            <a:off x="5824538" y="2685881"/>
            <a:ext cx="582453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Arial Black"/>
                <a:ea typeface="Arial Black"/>
                <a:cs typeface="Arial Black"/>
                <a:sym typeface="Arial Black"/>
              </a:rPr>
              <a:t>2023 Functional Food and Beverage Survey</a:t>
            </a:r>
            <a:endParaRPr sz="1800" b="0" i="0" u="none" strike="noStrike" cap="none" dirty="0">
              <a:solidFill>
                <a:schemeClr val="lt1"/>
              </a:solidFill>
              <a:latin typeface="Arial"/>
              <a:ea typeface="Arial"/>
              <a:cs typeface="Arial"/>
              <a:sym typeface="Arial"/>
            </a:endParaRPr>
          </a:p>
        </p:txBody>
      </p:sp>
      <p:pic>
        <p:nvPicPr>
          <p:cNvPr id="285" name="Google Shape;285;p1"/>
          <p:cNvPicPr preferRelativeResize="0"/>
          <p:nvPr/>
        </p:nvPicPr>
        <p:blipFill>
          <a:blip r:embed="rId3"/>
          <a:srcRect/>
          <a:stretch/>
        </p:blipFill>
        <p:spPr>
          <a:xfrm>
            <a:off x="9414802" y="124045"/>
            <a:ext cx="2286750" cy="914700"/>
          </a:xfrm>
          <a:prstGeom prst="rect">
            <a:avLst/>
          </a:prstGeom>
          <a:noFill/>
          <a:ln>
            <a:noFill/>
          </a:ln>
        </p:spPr>
      </p:pic>
      <p:sp>
        <p:nvSpPr>
          <p:cNvPr id="286" name="Google Shape;286;p1"/>
          <p:cNvSpPr txBox="1"/>
          <p:nvPr/>
        </p:nvSpPr>
        <p:spPr>
          <a:xfrm>
            <a:off x="6259286" y="4927238"/>
            <a:ext cx="4626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Arial Black"/>
                <a:ea typeface="Arial Black"/>
                <a:cs typeface="Arial Black"/>
                <a:sym typeface="Arial Black"/>
              </a:rPr>
              <a:t>PREBIOTIC REPORT</a:t>
            </a:r>
            <a:r>
              <a:rPr lang="en-US" sz="2400" b="1" dirty="0">
                <a:solidFill>
                  <a:schemeClr val="dk1"/>
                </a:solidFill>
                <a:latin typeface="Arial Black"/>
                <a:ea typeface="Arial Black"/>
                <a:cs typeface="Arial Black"/>
                <a:sym typeface="Arial Black"/>
              </a:rPr>
              <a:t>:</a:t>
            </a:r>
            <a:br>
              <a:rPr lang="en-US" sz="2400" b="1" dirty="0">
                <a:solidFill>
                  <a:schemeClr val="dk1"/>
                </a:solidFill>
                <a:latin typeface="Arial Black"/>
                <a:ea typeface="Arial Black"/>
                <a:cs typeface="Arial Black"/>
                <a:sym typeface="Arial Black"/>
              </a:rPr>
            </a:br>
            <a:r>
              <a:rPr lang="en-US" sz="2400" b="1" dirty="0">
                <a:solidFill>
                  <a:schemeClr val="dk1"/>
                </a:solidFill>
                <a:latin typeface="Arial Black"/>
                <a:ea typeface="Arial Black"/>
                <a:cs typeface="Arial Black"/>
                <a:sym typeface="Arial Black"/>
              </a:rPr>
              <a:t>ASSOCIATE LEVEL</a:t>
            </a:r>
            <a:endParaRPr sz="1400" b="0" i="0" u="none" strike="noStrike" cap="none" dirty="0">
              <a:solidFill>
                <a:srgbClr val="000000"/>
              </a:solidFill>
              <a:latin typeface="Arial"/>
              <a:ea typeface="Arial"/>
              <a:cs typeface="Arial"/>
              <a:sym typeface="Arial"/>
            </a:endParaRPr>
          </a:p>
        </p:txBody>
      </p:sp>
      <p:pic>
        <p:nvPicPr>
          <p:cNvPr id="287" name="Google Shape;287;p1" descr="A spoon with yellow flowers and pills&#10;&#10;Description automatically generated"/>
          <p:cNvPicPr preferRelativeResize="0">
            <a:picLocks noGrp="1"/>
          </p:cNvPicPr>
          <p:nvPr>
            <p:ph type="pic" idx="2"/>
          </p:nvPr>
        </p:nvPicPr>
        <p:blipFill rotWithShape="1">
          <a:blip r:embed="rId4">
            <a:alphaModFix/>
          </a:blip>
          <a:srcRect l="10313" t="6831" b="291"/>
          <a:stretch/>
        </p:blipFill>
        <p:spPr>
          <a:xfrm>
            <a:off x="0" y="0"/>
            <a:ext cx="5233583" cy="6859217"/>
          </a:xfrm>
          <a:prstGeom prst="homePlate">
            <a:avLst>
              <a:gd name="adj" fmla="val 50000"/>
            </a:avLst>
          </a:prstGeom>
          <a:solidFill>
            <a:schemeClr val="lt1"/>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graphicFrame>
        <p:nvGraphicFramePr>
          <p:cNvPr id="452" name="Google Shape;452;p10"/>
          <p:cNvGraphicFramePr/>
          <p:nvPr/>
        </p:nvGraphicFramePr>
        <p:xfrm>
          <a:off x="4018474" y="1109741"/>
          <a:ext cx="3815304" cy="3565161"/>
        </p:xfrm>
        <a:graphic>
          <a:graphicData uri="http://schemas.openxmlformats.org/drawingml/2006/chart">
            <c:chart xmlns:c="http://schemas.openxmlformats.org/drawingml/2006/chart" xmlns:r="http://schemas.openxmlformats.org/officeDocument/2006/relationships" r:id="rId3"/>
          </a:graphicData>
        </a:graphic>
      </p:graphicFrame>
      <p:pic>
        <p:nvPicPr>
          <p:cNvPr id="453" name="Google Shape;453;p10" descr="Woman"/>
          <p:cNvPicPr preferRelativeResize="0"/>
          <p:nvPr/>
        </p:nvPicPr>
        <p:blipFill rotWithShape="1">
          <a:blip r:embed="rId4">
            <a:alphaModFix/>
          </a:blip>
          <a:srcRect/>
          <a:stretch/>
        </p:blipFill>
        <p:spPr>
          <a:xfrm>
            <a:off x="67159" y="2043619"/>
            <a:ext cx="1795054" cy="1795054"/>
          </a:xfrm>
          <a:prstGeom prst="rect">
            <a:avLst/>
          </a:prstGeom>
          <a:noFill/>
          <a:ln>
            <a:noFill/>
          </a:ln>
        </p:spPr>
      </p:pic>
      <p:sp>
        <p:nvSpPr>
          <p:cNvPr id="454" name="Google Shape;454;p10"/>
          <p:cNvSpPr txBox="1"/>
          <p:nvPr/>
        </p:nvSpPr>
        <p:spPr>
          <a:xfrm>
            <a:off x="0" y="6611779"/>
            <a:ext cx="4006001"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UK n=610.</a:t>
            </a:r>
            <a:endParaRPr sz="1400" b="0" i="0" u="none" strike="noStrike" cap="none">
              <a:solidFill>
                <a:srgbClr val="000000"/>
              </a:solidFill>
              <a:latin typeface="Arial"/>
              <a:ea typeface="Arial"/>
              <a:cs typeface="Arial"/>
              <a:sym typeface="Arial"/>
            </a:endParaRPr>
          </a:p>
        </p:txBody>
      </p:sp>
      <p:sp>
        <p:nvSpPr>
          <p:cNvPr id="455" name="Google Shape;455;p10"/>
          <p:cNvSpPr txBox="1"/>
          <p:nvPr/>
        </p:nvSpPr>
        <p:spPr>
          <a:xfrm>
            <a:off x="2744495" y="3080396"/>
            <a:ext cx="9517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47%</a:t>
            </a:r>
            <a:endParaRPr sz="1400" b="0" i="0" u="none" strike="noStrike" cap="none">
              <a:solidFill>
                <a:srgbClr val="000000"/>
              </a:solidFill>
              <a:latin typeface="Arial"/>
              <a:ea typeface="Arial"/>
              <a:cs typeface="Arial"/>
              <a:sym typeface="Arial"/>
            </a:endParaRPr>
          </a:p>
        </p:txBody>
      </p:sp>
      <p:sp>
        <p:nvSpPr>
          <p:cNvPr id="456" name="Google Shape;456;p10"/>
          <p:cNvSpPr txBox="1"/>
          <p:nvPr/>
        </p:nvSpPr>
        <p:spPr>
          <a:xfrm>
            <a:off x="1199320" y="3124201"/>
            <a:ext cx="9517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53%</a:t>
            </a:r>
            <a:endParaRPr sz="1400" b="0" i="0" u="none" strike="noStrike" cap="none">
              <a:solidFill>
                <a:srgbClr val="000000"/>
              </a:solidFill>
              <a:latin typeface="Arial"/>
              <a:ea typeface="Arial"/>
              <a:cs typeface="Arial"/>
              <a:sym typeface="Arial"/>
            </a:endParaRPr>
          </a:p>
        </p:txBody>
      </p:sp>
      <p:sp>
        <p:nvSpPr>
          <p:cNvPr id="457" name="Google Shape;457;p10"/>
          <p:cNvSpPr txBox="1"/>
          <p:nvPr/>
        </p:nvSpPr>
        <p:spPr>
          <a:xfrm>
            <a:off x="5490535" y="2894456"/>
            <a:ext cx="87763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Black"/>
              <a:buNone/>
            </a:pPr>
            <a:r>
              <a:rPr lang="en-US" sz="1800" b="1" i="0" u="none" strike="noStrike" cap="none">
                <a:solidFill>
                  <a:srgbClr val="000000"/>
                </a:solidFill>
                <a:latin typeface="Arial Black"/>
                <a:ea typeface="Arial Black"/>
                <a:cs typeface="Arial Black"/>
                <a:sym typeface="Arial Black"/>
              </a:rPr>
              <a:t>AGE</a:t>
            </a:r>
            <a:endParaRPr sz="1400" b="0" i="0" u="none" strike="noStrike" cap="none">
              <a:solidFill>
                <a:srgbClr val="000000"/>
              </a:solidFill>
              <a:latin typeface="Arial"/>
              <a:ea typeface="Arial"/>
              <a:cs typeface="Arial"/>
              <a:sym typeface="Arial"/>
            </a:endParaRPr>
          </a:p>
        </p:txBody>
      </p:sp>
      <p:sp>
        <p:nvSpPr>
          <p:cNvPr id="458" name="Google Shape;458;p10"/>
          <p:cNvSpPr txBox="1"/>
          <p:nvPr/>
        </p:nvSpPr>
        <p:spPr>
          <a:xfrm>
            <a:off x="9421987" y="2902718"/>
            <a:ext cx="130402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Black"/>
              <a:buNone/>
            </a:pPr>
            <a:r>
              <a:rPr lang="en-US" sz="1800" b="1" i="0" u="none" strike="noStrike" cap="none">
                <a:solidFill>
                  <a:srgbClr val="000000"/>
                </a:solidFill>
                <a:latin typeface="Arial Black"/>
                <a:ea typeface="Arial Black"/>
                <a:cs typeface="Arial Black"/>
                <a:sym typeface="Arial Black"/>
              </a:rPr>
              <a:t>INCOME</a:t>
            </a:r>
            <a:endParaRPr sz="1400" b="0" i="0" u="none" strike="noStrike" cap="none">
              <a:solidFill>
                <a:srgbClr val="000000"/>
              </a:solidFill>
              <a:latin typeface="Arial"/>
              <a:ea typeface="Arial"/>
              <a:cs typeface="Arial"/>
              <a:sym typeface="Arial"/>
            </a:endParaRPr>
          </a:p>
        </p:txBody>
      </p:sp>
      <p:sp>
        <p:nvSpPr>
          <p:cNvPr id="459" name="Google Shape;459;p10"/>
          <p:cNvSpPr/>
          <p:nvPr/>
        </p:nvSpPr>
        <p:spPr>
          <a:xfrm rot="-5400000" flipH="1">
            <a:off x="3098387" y="3161077"/>
            <a:ext cx="204543" cy="914400"/>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60" name="Google Shape;460;p10"/>
          <p:cNvSpPr/>
          <p:nvPr/>
        </p:nvSpPr>
        <p:spPr>
          <a:xfrm rot="-5400000" flipH="1">
            <a:off x="1566353" y="3162765"/>
            <a:ext cx="201168" cy="914400"/>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pic>
        <p:nvPicPr>
          <p:cNvPr id="461" name="Google Shape;461;p10" descr="Man"/>
          <p:cNvPicPr preferRelativeResize="0"/>
          <p:nvPr/>
        </p:nvPicPr>
        <p:blipFill rotWithShape="1">
          <a:blip r:embed="rId5">
            <a:alphaModFix/>
          </a:blip>
          <a:srcRect/>
          <a:stretch/>
        </p:blipFill>
        <p:spPr>
          <a:xfrm>
            <a:off x="1608295" y="2030184"/>
            <a:ext cx="1795054" cy="1795054"/>
          </a:xfrm>
          <a:prstGeom prst="rect">
            <a:avLst/>
          </a:prstGeom>
          <a:noFill/>
          <a:ln>
            <a:noFill/>
          </a:ln>
        </p:spPr>
      </p:pic>
      <p:sp>
        <p:nvSpPr>
          <p:cNvPr id="462" name="Google Shape;462;p10"/>
          <p:cNvSpPr txBox="1"/>
          <p:nvPr/>
        </p:nvSpPr>
        <p:spPr>
          <a:xfrm>
            <a:off x="455784" y="4583205"/>
            <a:ext cx="3052763" cy="1159733"/>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Slightly more woman than men.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Female n = 322</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Male n = 288</a:t>
            </a:r>
            <a:endParaRPr sz="1400" b="0" i="0" u="none" strike="noStrike" cap="none" dirty="0">
              <a:solidFill>
                <a:srgbClr val="000000"/>
              </a:solidFill>
              <a:latin typeface="Arial"/>
              <a:ea typeface="Arial"/>
              <a:cs typeface="Arial"/>
              <a:sym typeface="Arial"/>
            </a:endParaRPr>
          </a:p>
        </p:txBody>
      </p:sp>
      <p:cxnSp>
        <p:nvCxnSpPr>
          <p:cNvPr id="463" name="Google Shape;463;p10"/>
          <p:cNvCxnSpPr/>
          <p:nvPr/>
        </p:nvCxnSpPr>
        <p:spPr>
          <a:xfrm>
            <a:off x="3929743" y="1618424"/>
            <a:ext cx="0" cy="4403792"/>
          </a:xfrm>
          <a:prstGeom prst="straightConnector1">
            <a:avLst/>
          </a:prstGeom>
          <a:noFill/>
          <a:ln w="9525" cap="flat" cmpd="sng">
            <a:solidFill>
              <a:schemeClr val="accent1"/>
            </a:solidFill>
            <a:prstDash val="solid"/>
            <a:miter lim="800000"/>
            <a:headEnd type="none" w="sm" len="sm"/>
            <a:tailEnd type="none" w="sm" len="sm"/>
          </a:ln>
        </p:spPr>
      </p:cxnSp>
      <p:cxnSp>
        <p:nvCxnSpPr>
          <p:cNvPr id="464" name="Google Shape;464;p10"/>
          <p:cNvCxnSpPr/>
          <p:nvPr/>
        </p:nvCxnSpPr>
        <p:spPr>
          <a:xfrm>
            <a:off x="8010939" y="1618424"/>
            <a:ext cx="0" cy="4403792"/>
          </a:xfrm>
          <a:prstGeom prst="straightConnector1">
            <a:avLst/>
          </a:prstGeom>
          <a:noFill/>
          <a:ln w="9525" cap="flat" cmpd="sng">
            <a:solidFill>
              <a:schemeClr val="accent1"/>
            </a:solidFill>
            <a:prstDash val="solid"/>
            <a:miter lim="800000"/>
            <a:headEnd type="none" w="sm" len="sm"/>
            <a:tailEnd type="none" w="sm" len="sm"/>
          </a:ln>
        </p:spPr>
      </p:cxnSp>
      <p:graphicFrame>
        <p:nvGraphicFramePr>
          <p:cNvPr id="465" name="Google Shape;465;p10"/>
          <p:cNvGraphicFramePr/>
          <p:nvPr/>
        </p:nvGraphicFramePr>
        <p:xfrm>
          <a:off x="8133573" y="1096715"/>
          <a:ext cx="3815304" cy="3565161"/>
        </p:xfrm>
        <a:graphic>
          <a:graphicData uri="http://schemas.openxmlformats.org/drawingml/2006/chart">
            <c:chart xmlns:c="http://schemas.openxmlformats.org/drawingml/2006/chart" xmlns:r="http://schemas.openxmlformats.org/officeDocument/2006/relationships" r:id="rId6"/>
          </a:graphicData>
        </a:graphic>
      </p:graphicFrame>
      <p:sp>
        <p:nvSpPr>
          <p:cNvPr id="466" name="Google Shape;466;p10"/>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DEMOGRAPHICS: UK</a:t>
            </a:r>
            <a:endParaRPr>
              <a:latin typeface="Arial Black"/>
              <a:ea typeface="Arial Black"/>
              <a:cs typeface="Arial Black"/>
              <a:sym typeface="Arial Black"/>
            </a:endParaRPr>
          </a:p>
        </p:txBody>
      </p:sp>
      <p:sp>
        <p:nvSpPr>
          <p:cNvPr id="467" name="Google Shape;467;p10"/>
          <p:cNvSpPr txBox="1"/>
          <p:nvPr/>
        </p:nvSpPr>
        <p:spPr>
          <a:xfrm>
            <a:off x="4298698" y="4583205"/>
            <a:ext cx="3052763" cy="1159733"/>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35-54 age range is most prominent.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1"/>
          <p:cNvSpPr txBox="1"/>
          <p:nvPr/>
        </p:nvSpPr>
        <p:spPr>
          <a:xfrm>
            <a:off x="0" y="6611779"/>
            <a:ext cx="4006001"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UK 18-34 n=304, 35-54 n=406, 55+ n=295.</a:t>
            </a:r>
            <a:endParaRPr sz="1400" b="0" i="0" u="none" strike="noStrike" cap="none">
              <a:solidFill>
                <a:srgbClr val="000000"/>
              </a:solidFill>
              <a:latin typeface="Arial"/>
              <a:ea typeface="Arial"/>
              <a:cs typeface="Arial"/>
              <a:sym typeface="Arial"/>
            </a:endParaRPr>
          </a:p>
        </p:txBody>
      </p:sp>
      <p:sp>
        <p:nvSpPr>
          <p:cNvPr id="473" name="Google Shape;473;p11"/>
          <p:cNvSpPr/>
          <p:nvPr/>
        </p:nvSpPr>
        <p:spPr>
          <a:xfrm>
            <a:off x="2093661" y="2357632"/>
            <a:ext cx="477395" cy="1371600"/>
          </a:xfrm>
          <a:custGeom>
            <a:avLst/>
            <a:gdLst/>
            <a:ahLst/>
            <a:cxnLst/>
            <a:rect l="l" t="t" r="r" b="b"/>
            <a:pathLst>
              <a:path w="63" h="181" extrusionOk="0">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E7466"/>
              </a:solidFill>
              <a:latin typeface="Calibri"/>
              <a:ea typeface="Calibri"/>
              <a:cs typeface="Calibri"/>
              <a:sym typeface="Calibri"/>
            </a:endParaRPr>
          </a:p>
        </p:txBody>
      </p:sp>
      <p:grpSp>
        <p:nvGrpSpPr>
          <p:cNvPr id="474" name="Google Shape;474;p11"/>
          <p:cNvGrpSpPr/>
          <p:nvPr/>
        </p:nvGrpSpPr>
        <p:grpSpPr>
          <a:xfrm>
            <a:off x="1255100" y="2357632"/>
            <a:ext cx="573107" cy="1371600"/>
            <a:chOff x="9234488" y="7932738"/>
            <a:chExt cx="1509712" cy="3613150"/>
          </a:xfrm>
        </p:grpSpPr>
        <p:sp>
          <p:nvSpPr>
            <p:cNvPr id="475" name="Google Shape;475;p11"/>
            <p:cNvSpPr/>
            <p:nvPr/>
          </p:nvSpPr>
          <p:spPr>
            <a:xfrm>
              <a:off x="9234488" y="8588375"/>
              <a:ext cx="1509712" cy="2957513"/>
            </a:xfrm>
            <a:custGeom>
              <a:avLst/>
              <a:gdLst/>
              <a:ahLst/>
              <a:cxnLst/>
              <a:rect l="l" t="t" r="r" b="b"/>
              <a:pathLst>
                <a:path w="76" h="149" extrusionOk="0">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76" name="Google Shape;476;p11"/>
            <p:cNvSpPr/>
            <p:nvPr/>
          </p:nvSpPr>
          <p:spPr>
            <a:xfrm>
              <a:off x="9731375" y="7932738"/>
              <a:ext cx="555625" cy="555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477" name="Google Shape;477;p11"/>
          <p:cNvSpPr/>
          <p:nvPr/>
        </p:nvSpPr>
        <p:spPr>
          <a:xfrm rot="-5400000" flipH="1">
            <a:off x="2101529" y="1768409"/>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78" name="Google Shape;478;p11"/>
          <p:cNvSpPr/>
          <p:nvPr/>
        </p:nvSpPr>
        <p:spPr>
          <a:xfrm rot="-5400000" flipH="1">
            <a:off x="1310824" y="1772013"/>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79" name="Google Shape;479;p11"/>
          <p:cNvSpPr txBox="1"/>
          <p:nvPr/>
        </p:nvSpPr>
        <p:spPr>
          <a:xfrm>
            <a:off x="1884620" y="1905396"/>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38%</a:t>
            </a:r>
            <a:endParaRPr sz="1400" b="0" i="0" u="none" strike="noStrike" cap="none">
              <a:solidFill>
                <a:srgbClr val="000000"/>
              </a:solidFill>
              <a:latin typeface="Arial"/>
              <a:ea typeface="Arial"/>
              <a:cs typeface="Arial"/>
              <a:sym typeface="Arial"/>
            </a:endParaRPr>
          </a:p>
        </p:txBody>
      </p:sp>
      <p:sp>
        <p:nvSpPr>
          <p:cNvPr id="480" name="Google Shape;480;p11"/>
          <p:cNvSpPr txBox="1"/>
          <p:nvPr/>
        </p:nvSpPr>
        <p:spPr>
          <a:xfrm>
            <a:off x="1073311" y="1905396"/>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62%</a:t>
            </a:r>
            <a:endParaRPr sz="1400" b="0" i="0" u="none" strike="noStrike" cap="none">
              <a:solidFill>
                <a:srgbClr val="000000"/>
              </a:solidFill>
              <a:latin typeface="Arial"/>
              <a:ea typeface="Arial"/>
              <a:cs typeface="Arial"/>
              <a:sym typeface="Arial"/>
            </a:endParaRPr>
          </a:p>
        </p:txBody>
      </p:sp>
      <p:sp>
        <p:nvSpPr>
          <p:cNvPr id="481" name="Google Shape;481;p11"/>
          <p:cNvSpPr/>
          <p:nvPr/>
        </p:nvSpPr>
        <p:spPr>
          <a:xfrm>
            <a:off x="6226436" y="2357631"/>
            <a:ext cx="477395" cy="1371600"/>
          </a:xfrm>
          <a:custGeom>
            <a:avLst/>
            <a:gdLst/>
            <a:ahLst/>
            <a:cxnLst/>
            <a:rect l="l" t="t" r="r" b="b"/>
            <a:pathLst>
              <a:path w="63" h="181" extrusionOk="0">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E7466"/>
              </a:solidFill>
              <a:latin typeface="Calibri"/>
              <a:ea typeface="Calibri"/>
              <a:cs typeface="Calibri"/>
              <a:sym typeface="Calibri"/>
            </a:endParaRPr>
          </a:p>
        </p:txBody>
      </p:sp>
      <p:grpSp>
        <p:nvGrpSpPr>
          <p:cNvPr id="482" name="Google Shape;482;p11"/>
          <p:cNvGrpSpPr/>
          <p:nvPr/>
        </p:nvGrpSpPr>
        <p:grpSpPr>
          <a:xfrm>
            <a:off x="5387875" y="2357631"/>
            <a:ext cx="573107" cy="1371600"/>
            <a:chOff x="9234488" y="7932738"/>
            <a:chExt cx="1509712" cy="3613150"/>
          </a:xfrm>
        </p:grpSpPr>
        <p:sp>
          <p:nvSpPr>
            <p:cNvPr id="483" name="Google Shape;483;p11"/>
            <p:cNvSpPr/>
            <p:nvPr/>
          </p:nvSpPr>
          <p:spPr>
            <a:xfrm>
              <a:off x="9234488" y="8588375"/>
              <a:ext cx="1509712" cy="2957513"/>
            </a:xfrm>
            <a:custGeom>
              <a:avLst/>
              <a:gdLst/>
              <a:ahLst/>
              <a:cxnLst/>
              <a:rect l="l" t="t" r="r" b="b"/>
              <a:pathLst>
                <a:path w="76" h="149" extrusionOk="0">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84" name="Google Shape;484;p11"/>
            <p:cNvSpPr/>
            <p:nvPr/>
          </p:nvSpPr>
          <p:spPr>
            <a:xfrm>
              <a:off x="9731375" y="7932738"/>
              <a:ext cx="555625" cy="555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485" name="Google Shape;485;p11"/>
          <p:cNvSpPr/>
          <p:nvPr/>
        </p:nvSpPr>
        <p:spPr>
          <a:xfrm rot="-5400000" flipH="1">
            <a:off x="6259704" y="1768408"/>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86" name="Google Shape;486;p11"/>
          <p:cNvSpPr/>
          <p:nvPr/>
        </p:nvSpPr>
        <p:spPr>
          <a:xfrm rot="-5400000" flipH="1">
            <a:off x="5468999" y="1772012"/>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87" name="Google Shape;487;p11"/>
          <p:cNvSpPr txBox="1"/>
          <p:nvPr/>
        </p:nvSpPr>
        <p:spPr>
          <a:xfrm>
            <a:off x="6017395" y="1905396"/>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47%</a:t>
            </a:r>
            <a:endParaRPr sz="1400" b="0" i="0" u="none" strike="noStrike" cap="none">
              <a:solidFill>
                <a:srgbClr val="000000"/>
              </a:solidFill>
              <a:latin typeface="Arial"/>
              <a:ea typeface="Arial"/>
              <a:cs typeface="Arial"/>
              <a:sym typeface="Arial"/>
            </a:endParaRPr>
          </a:p>
        </p:txBody>
      </p:sp>
      <p:sp>
        <p:nvSpPr>
          <p:cNvPr id="488" name="Google Shape;488;p11"/>
          <p:cNvSpPr txBox="1"/>
          <p:nvPr/>
        </p:nvSpPr>
        <p:spPr>
          <a:xfrm>
            <a:off x="5195820" y="1905396"/>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53%</a:t>
            </a:r>
            <a:endParaRPr sz="1400" b="0" i="0" u="none" strike="noStrike" cap="none">
              <a:solidFill>
                <a:srgbClr val="000000"/>
              </a:solidFill>
              <a:latin typeface="Arial"/>
              <a:ea typeface="Arial"/>
              <a:cs typeface="Arial"/>
              <a:sym typeface="Arial"/>
            </a:endParaRPr>
          </a:p>
        </p:txBody>
      </p:sp>
      <p:sp>
        <p:nvSpPr>
          <p:cNvPr id="489" name="Google Shape;489;p11"/>
          <p:cNvSpPr/>
          <p:nvPr/>
        </p:nvSpPr>
        <p:spPr>
          <a:xfrm>
            <a:off x="10315879" y="2381743"/>
            <a:ext cx="477395" cy="1371600"/>
          </a:xfrm>
          <a:custGeom>
            <a:avLst/>
            <a:gdLst/>
            <a:ahLst/>
            <a:cxnLst/>
            <a:rect l="l" t="t" r="r" b="b"/>
            <a:pathLst>
              <a:path w="63" h="181" extrusionOk="0">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E7466"/>
              </a:solidFill>
              <a:latin typeface="Calibri"/>
              <a:ea typeface="Calibri"/>
              <a:cs typeface="Calibri"/>
              <a:sym typeface="Calibri"/>
            </a:endParaRPr>
          </a:p>
        </p:txBody>
      </p:sp>
      <p:grpSp>
        <p:nvGrpSpPr>
          <p:cNvPr id="490" name="Google Shape;490;p11"/>
          <p:cNvGrpSpPr/>
          <p:nvPr/>
        </p:nvGrpSpPr>
        <p:grpSpPr>
          <a:xfrm>
            <a:off x="9477318" y="2381743"/>
            <a:ext cx="573107" cy="1371600"/>
            <a:chOff x="9234488" y="7932738"/>
            <a:chExt cx="1509712" cy="3613150"/>
          </a:xfrm>
        </p:grpSpPr>
        <p:sp>
          <p:nvSpPr>
            <p:cNvPr id="491" name="Google Shape;491;p11"/>
            <p:cNvSpPr/>
            <p:nvPr/>
          </p:nvSpPr>
          <p:spPr>
            <a:xfrm>
              <a:off x="9234488" y="8588375"/>
              <a:ext cx="1509712" cy="2957513"/>
            </a:xfrm>
            <a:custGeom>
              <a:avLst/>
              <a:gdLst/>
              <a:ahLst/>
              <a:cxnLst/>
              <a:rect l="l" t="t" r="r" b="b"/>
              <a:pathLst>
                <a:path w="76" h="149" extrusionOk="0">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92" name="Google Shape;492;p11"/>
            <p:cNvSpPr/>
            <p:nvPr/>
          </p:nvSpPr>
          <p:spPr>
            <a:xfrm>
              <a:off x="9731375" y="7932738"/>
              <a:ext cx="555625" cy="555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493" name="Google Shape;493;p11"/>
          <p:cNvSpPr/>
          <p:nvPr/>
        </p:nvSpPr>
        <p:spPr>
          <a:xfrm rot="-5400000" flipH="1">
            <a:off x="10323747" y="1792520"/>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94" name="Google Shape;494;p11"/>
          <p:cNvSpPr/>
          <p:nvPr/>
        </p:nvSpPr>
        <p:spPr>
          <a:xfrm rot="-5400000" flipH="1">
            <a:off x="9533042" y="1796124"/>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95" name="Google Shape;495;p11"/>
          <p:cNvSpPr txBox="1"/>
          <p:nvPr/>
        </p:nvSpPr>
        <p:spPr>
          <a:xfrm>
            <a:off x="10106838" y="1905396"/>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60%</a:t>
            </a:r>
            <a:endParaRPr sz="1400" b="0" i="0" u="none" strike="noStrike" cap="none">
              <a:solidFill>
                <a:srgbClr val="000000"/>
              </a:solidFill>
              <a:latin typeface="Arial"/>
              <a:ea typeface="Arial"/>
              <a:cs typeface="Arial"/>
              <a:sym typeface="Arial"/>
            </a:endParaRPr>
          </a:p>
        </p:txBody>
      </p:sp>
      <p:sp>
        <p:nvSpPr>
          <p:cNvPr id="496" name="Google Shape;496;p11"/>
          <p:cNvSpPr txBox="1"/>
          <p:nvPr/>
        </p:nvSpPr>
        <p:spPr>
          <a:xfrm>
            <a:off x="9309598" y="1905396"/>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40%</a:t>
            </a:r>
            <a:endParaRPr sz="1400" b="0" i="0" u="none" strike="noStrike" cap="none">
              <a:solidFill>
                <a:srgbClr val="000000"/>
              </a:solidFill>
              <a:latin typeface="Arial"/>
              <a:ea typeface="Arial"/>
              <a:cs typeface="Arial"/>
              <a:sym typeface="Arial"/>
            </a:endParaRPr>
          </a:p>
        </p:txBody>
      </p:sp>
      <p:sp>
        <p:nvSpPr>
          <p:cNvPr id="497" name="Google Shape;497;p11"/>
          <p:cNvSpPr/>
          <p:nvPr/>
        </p:nvSpPr>
        <p:spPr>
          <a:xfrm>
            <a:off x="942480"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18-34</a:t>
            </a:r>
            <a:endParaRPr sz="1400" b="0" i="0" u="none" strike="noStrike" cap="none">
              <a:solidFill>
                <a:srgbClr val="000000"/>
              </a:solidFill>
              <a:latin typeface="Arial"/>
              <a:ea typeface="Arial"/>
              <a:cs typeface="Arial"/>
              <a:sym typeface="Arial"/>
            </a:endParaRPr>
          </a:p>
        </p:txBody>
      </p:sp>
      <p:sp>
        <p:nvSpPr>
          <p:cNvPr id="498" name="Google Shape;498;p11"/>
          <p:cNvSpPr/>
          <p:nvPr/>
        </p:nvSpPr>
        <p:spPr>
          <a:xfrm>
            <a:off x="5066050"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35-54</a:t>
            </a:r>
            <a:endParaRPr sz="1400" b="0" i="0" u="none" strike="noStrike" cap="none">
              <a:solidFill>
                <a:srgbClr val="000000"/>
              </a:solidFill>
              <a:latin typeface="Arial"/>
              <a:ea typeface="Arial"/>
              <a:cs typeface="Arial"/>
              <a:sym typeface="Arial"/>
            </a:endParaRPr>
          </a:p>
        </p:txBody>
      </p:sp>
      <p:sp>
        <p:nvSpPr>
          <p:cNvPr id="499" name="Google Shape;499;p11"/>
          <p:cNvSpPr/>
          <p:nvPr/>
        </p:nvSpPr>
        <p:spPr>
          <a:xfrm>
            <a:off x="9097188"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55+</a:t>
            </a:r>
            <a:endParaRPr sz="1400" b="0" i="0" u="none" strike="noStrike" cap="none">
              <a:solidFill>
                <a:srgbClr val="000000"/>
              </a:solidFill>
              <a:latin typeface="Arial"/>
              <a:ea typeface="Arial"/>
              <a:cs typeface="Arial"/>
              <a:sym typeface="Arial"/>
            </a:endParaRPr>
          </a:p>
        </p:txBody>
      </p:sp>
      <p:cxnSp>
        <p:nvCxnSpPr>
          <p:cNvPr id="500" name="Google Shape;500;p11"/>
          <p:cNvCxnSpPr/>
          <p:nvPr/>
        </p:nvCxnSpPr>
        <p:spPr>
          <a:xfrm>
            <a:off x="3846440" y="1171489"/>
            <a:ext cx="0" cy="4972543"/>
          </a:xfrm>
          <a:prstGeom prst="straightConnector1">
            <a:avLst/>
          </a:prstGeom>
          <a:noFill/>
          <a:ln w="9525" cap="flat" cmpd="sng">
            <a:solidFill>
              <a:schemeClr val="accent1"/>
            </a:solidFill>
            <a:prstDash val="solid"/>
            <a:miter lim="800000"/>
            <a:headEnd type="none" w="sm" len="sm"/>
            <a:tailEnd type="none" w="sm" len="sm"/>
          </a:ln>
        </p:spPr>
      </p:cxnSp>
      <p:cxnSp>
        <p:nvCxnSpPr>
          <p:cNvPr id="501" name="Google Shape;501;p11"/>
          <p:cNvCxnSpPr/>
          <p:nvPr/>
        </p:nvCxnSpPr>
        <p:spPr>
          <a:xfrm>
            <a:off x="8355760" y="1181100"/>
            <a:ext cx="0" cy="4972543"/>
          </a:xfrm>
          <a:prstGeom prst="straightConnector1">
            <a:avLst/>
          </a:prstGeom>
          <a:noFill/>
          <a:ln w="9525" cap="flat" cmpd="sng">
            <a:solidFill>
              <a:schemeClr val="accent1"/>
            </a:solidFill>
            <a:prstDash val="solid"/>
            <a:miter lim="800000"/>
            <a:headEnd type="none" w="sm" len="sm"/>
            <a:tailEnd type="none" w="sm" len="sm"/>
          </a:ln>
        </p:spPr>
      </p:cxnSp>
      <p:graphicFrame>
        <p:nvGraphicFramePr>
          <p:cNvPr id="502" name="Google Shape;502;p11"/>
          <p:cNvGraphicFramePr/>
          <p:nvPr/>
        </p:nvGraphicFramePr>
        <p:xfrm>
          <a:off x="471220" y="3657761"/>
          <a:ext cx="2826800" cy="2698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3" name="Google Shape;503;p11"/>
          <p:cNvGraphicFramePr/>
          <p:nvPr/>
        </p:nvGraphicFramePr>
        <p:xfrm>
          <a:off x="4594180" y="3657761"/>
          <a:ext cx="2826800" cy="26989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04" name="Google Shape;504;p11"/>
          <p:cNvGraphicFramePr/>
          <p:nvPr/>
        </p:nvGraphicFramePr>
        <p:xfrm>
          <a:off x="8717140" y="3657761"/>
          <a:ext cx="2826800" cy="2698947"/>
        </p:xfrm>
        <a:graphic>
          <a:graphicData uri="http://schemas.openxmlformats.org/drawingml/2006/chart">
            <c:chart xmlns:c="http://schemas.openxmlformats.org/drawingml/2006/chart" xmlns:r="http://schemas.openxmlformats.org/officeDocument/2006/relationships" r:id="rId5"/>
          </a:graphicData>
        </a:graphic>
      </p:graphicFrame>
      <p:sp>
        <p:nvSpPr>
          <p:cNvPr id="505" name="Google Shape;505;p11"/>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DEMOGRAPHICS: UK, AGE &amp; GENDER</a:t>
            </a:r>
            <a:endParaRPr>
              <a:latin typeface="Arial Black"/>
              <a:ea typeface="Arial Black"/>
              <a:cs typeface="Arial Black"/>
              <a:sym typeface="Arial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12" descr="A picture containing person, outdoor, grass, tree&#10;&#10;Description automatically generated"/>
          <p:cNvPicPr preferRelativeResize="0">
            <a:picLocks noGrp="1"/>
          </p:cNvPicPr>
          <p:nvPr>
            <p:ph type="pic" idx="2"/>
          </p:nvPr>
        </p:nvPicPr>
        <p:blipFill rotWithShape="1">
          <a:blip r:embed="rId3">
            <a:alphaModFix/>
          </a:blip>
          <a:srcRect l="22997" r="22996"/>
          <a:stretch/>
        </p:blipFill>
        <p:spPr>
          <a:xfrm>
            <a:off x="6632574" y="0"/>
            <a:ext cx="5559425" cy="6857999"/>
          </a:xfrm>
          <a:prstGeom prst="rect">
            <a:avLst/>
          </a:prstGeom>
          <a:solidFill>
            <a:srgbClr val="F2F2F2"/>
          </a:solidFill>
          <a:ln>
            <a:noFill/>
          </a:ln>
        </p:spPr>
      </p:pic>
      <p:sp>
        <p:nvSpPr>
          <p:cNvPr id="511" name="Google Shape;511;p12"/>
          <p:cNvSpPr txBox="1"/>
          <p:nvPr/>
        </p:nvSpPr>
        <p:spPr>
          <a:xfrm>
            <a:off x="695648" y="1813564"/>
            <a:ext cx="5242444"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5392"/>
              </a:buClr>
              <a:buSzPts val="3600"/>
              <a:buFont typeface="Arial Black"/>
              <a:buNone/>
            </a:pPr>
            <a:r>
              <a:rPr lang="en-US" sz="3600" b="1" i="0" u="none" strike="noStrike" cap="none" dirty="0">
                <a:solidFill>
                  <a:srgbClr val="005392"/>
                </a:solidFill>
                <a:latin typeface="Arial Black"/>
                <a:ea typeface="Arial Black"/>
                <a:cs typeface="Arial Black"/>
                <a:sym typeface="Arial Black"/>
              </a:rPr>
              <a:t>PERCEPTIONS ABOUT FUNCTIONAL FOODS AND BEVERAGES</a:t>
            </a:r>
            <a:endParaRPr sz="3600" b="1" i="0" u="none" strike="noStrike" cap="none" dirty="0">
              <a:solidFill>
                <a:srgbClr val="005392"/>
              </a:solidFill>
              <a:latin typeface="Arial Black"/>
              <a:ea typeface="Arial Black"/>
              <a:cs typeface="Arial Black"/>
              <a:sym typeface="Arial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13"/>
          <p:cNvSpPr txBox="1">
            <a:spLocks noGrp="1"/>
          </p:cNvSpPr>
          <p:nvPr>
            <p:ph type="title"/>
          </p:nvPr>
        </p:nvSpPr>
        <p:spPr>
          <a:xfrm>
            <a:off x="838200" y="73975"/>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dirty="0">
                <a:latin typeface="Arial Black"/>
                <a:ea typeface="Arial Black"/>
                <a:cs typeface="Arial Black"/>
                <a:sym typeface="Arial Black"/>
              </a:rPr>
              <a:t>SPECIALTY DIETS</a:t>
            </a:r>
            <a:endParaRPr dirty="0">
              <a:latin typeface="Arial Black"/>
              <a:ea typeface="Arial Black"/>
              <a:cs typeface="Arial Black"/>
              <a:sym typeface="Arial Black"/>
            </a:endParaRPr>
          </a:p>
        </p:txBody>
      </p:sp>
      <p:pic>
        <p:nvPicPr>
          <p:cNvPr id="517" name="Google Shape;517;p13" descr="Icon&#10;&#10;Description automatically generated"/>
          <p:cNvPicPr preferRelativeResize="0"/>
          <p:nvPr/>
        </p:nvPicPr>
        <p:blipFill rotWithShape="1">
          <a:blip r:embed="rId3">
            <a:alphaModFix/>
          </a:blip>
          <a:srcRect/>
          <a:stretch/>
        </p:blipFill>
        <p:spPr>
          <a:xfrm>
            <a:off x="893212" y="492995"/>
            <a:ext cx="457200" cy="457200"/>
          </a:xfrm>
          <a:prstGeom prst="rect">
            <a:avLst/>
          </a:prstGeom>
          <a:noFill/>
          <a:ln>
            <a:noFill/>
          </a:ln>
        </p:spPr>
      </p:pic>
      <p:sp>
        <p:nvSpPr>
          <p:cNvPr id="518" name="Google Shape;518;p13"/>
          <p:cNvSpPr txBox="1"/>
          <p:nvPr/>
        </p:nvSpPr>
        <p:spPr>
          <a:xfrm>
            <a:off x="1350412" y="504938"/>
            <a:ext cx="10713769"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Prebiotic users sharply over-index, especially in the US, for most of the listed diets, especially gluten-free and plant-based.</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In general US respondents are more likely to be following a specialty diet than their UK counterparts.</a:t>
            </a:r>
            <a:endParaRPr sz="1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UK respondents over-index for flexitarian and just barely for Mediterranean and come close to matching the US response rate for vegetarian.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519" name="Google Shape;519;p13"/>
          <p:cNvSpPr txBox="1"/>
          <p:nvPr/>
        </p:nvSpPr>
        <p:spPr>
          <a:xfrm>
            <a:off x="0" y="6611779"/>
            <a:ext cx="82296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“Do you currently follow any specialty diets?” </a:t>
            </a:r>
            <a:endParaRPr sz="1400" b="0" i="0" u="none" strike="noStrike" cap="none">
              <a:solidFill>
                <a:srgbClr val="000000"/>
              </a:solidFill>
              <a:latin typeface="Arial"/>
              <a:ea typeface="Arial"/>
              <a:cs typeface="Arial"/>
              <a:sym typeface="Arial"/>
            </a:endParaRPr>
          </a:p>
        </p:txBody>
      </p:sp>
      <p:graphicFrame>
        <p:nvGraphicFramePr>
          <p:cNvPr id="520" name="Google Shape;520;p13"/>
          <p:cNvGraphicFramePr/>
          <p:nvPr/>
        </p:nvGraphicFramePr>
        <p:xfrm>
          <a:off x="204716" y="1528548"/>
          <a:ext cx="11987284" cy="486542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838200" y="73975"/>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PERSONAL USAGE OF SUPPLEMENTS</a:t>
            </a:r>
            <a:endParaRPr>
              <a:latin typeface="Arial Black"/>
              <a:ea typeface="Arial Black"/>
              <a:cs typeface="Arial Black"/>
              <a:sym typeface="Arial Black"/>
            </a:endParaRPr>
          </a:p>
        </p:txBody>
      </p:sp>
      <p:pic>
        <p:nvPicPr>
          <p:cNvPr id="526" name="Google Shape;526;p18" descr="Icon&#10;&#10;Description automatically generated"/>
          <p:cNvPicPr preferRelativeResize="0"/>
          <p:nvPr/>
        </p:nvPicPr>
        <p:blipFill rotWithShape="1">
          <a:blip r:embed="rId3">
            <a:alphaModFix/>
          </a:blip>
          <a:srcRect/>
          <a:stretch/>
        </p:blipFill>
        <p:spPr>
          <a:xfrm>
            <a:off x="893212" y="455417"/>
            <a:ext cx="457200" cy="457200"/>
          </a:xfrm>
          <a:prstGeom prst="rect">
            <a:avLst/>
          </a:prstGeom>
          <a:noFill/>
          <a:ln>
            <a:noFill/>
          </a:ln>
        </p:spPr>
      </p:pic>
      <p:sp>
        <p:nvSpPr>
          <p:cNvPr id="527" name="Google Shape;527;p18"/>
          <p:cNvSpPr txBox="1"/>
          <p:nvPr/>
        </p:nvSpPr>
        <p:spPr>
          <a:xfrm>
            <a:off x="1350412" y="529990"/>
            <a:ext cx="10713769"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Prebiotic users over-index compared to all users for protein, both in the US and UK; in the US, they also over-index in their use of vitamins.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Vitamins and multivitamins are the two most popular supplements taken among those surveyed.</a:t>
            </a:r>
            <a:endParaRPr sz="1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US respondents have higher response rates in every supplement category.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28" name="Google Shape;528;p18"/>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“Do you take any of the following vitamins/dietary supplements at least once per week?”</a:t>
            </a:r>
            <a:endParaRPr sz="1400" b="0" i="0" u="none" strike="noStrike" cap="none">
              <a:solidFill>
                <a:srgbClr val="000000"/>
              </a:solidFill>
              <a:latin typeface="Arial"/>
              <a:ea typeface="Arial"/>
              <a:cs typeface="Arial"/>
              <a:sym typeface="Arial"/>
            </a:endParaRPr>
          </a:p>
        </p:txBody>
      </p:sp>
      <p:graphicFrame>
        <p:nvGraphicFramePr>
          <p:cNvPr id="529" name="Google Shape;529;p18"/>
          <p:cNvGraphicFramePr/>
          <p:nvPr/>
        </p:nvGraphicFramePr>
        <p:xfrm>
          <a:off x="204716" y="1528548"/>
          <a:ext cx="11987284" cy="486542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2"/>
          <p:cNvSpPr txBox="1">
            <a:spLocks noGrp="1"/>
          </p:cNvSpPr>
          <p:nvPr>
            <p:ph type="title"/>
          </p:nvPr>
        </p:nvSpPr>
        <p:spPr>
          <a:xfrm>
            <a:off x="768785" y="55173"/>
            <a:ext cx="10905473" cy="68103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dirty="0">
                <a:latin typeface="Arial Black"/>
                <a:ea typeface="Arial Black"/>
                <a:cs typeface="Arial Black"/>
                <a:sym typeface="Arial Black"/>
              </a:rPr>
              <a:t>SOURCES OF FUNCTIONAL FOOD &amp; BEVERAGE ADVICE</a:t>
            </a:r>
            <a:endParaRPr dirty="0">
              <a:latin typeface="Arial Black"/>
              <a:ea typeface="Arial Black"/>
              <a:cs typeface="Arial Black"/>
              <a:sym typeface="Arial Black"/>
            </a:endParaRPr>
          </a:p>
        </p:txBody>
      </p:sp>
      <p:pic>
        <p:nvPicPr>
          <p:cNvPr id="535" name="Google Shape;535;p22" descr="Icon&#10;&#10;Description automatically generated"/>
          <p:cNvPicPr preferRelativeResize="0"/>
          <p:nvPr/>
        </p:nvPicPr>
        <p:blipFill rotWithShape="1">
          <a:blip r:embed="rId3">
            <a:alphaModFix/>
          </a:blip>
          <a:srcRect/>
          <a:stretch/>
        </p:blipFill>
        <p:spPr>
          <a:xfrm>
            <a:off x="0" y="692819"/>
            <a:ext cx="457200" cy="457200"/>
          </a:xfrm>
          <a:prstGeom prst="rect">
            <a:avLst/>
          </a:prstGeom>
          <a:noFill/>
          <a:ln>
            <a:noFill/>
          </a:ln>
        </p:spPr>
      </p:pic>
      <p:sp>
        <p:nvSpPr>
          <p:cNvPr id="536" name="Google Shape;536;p22"/>
          <p:cNvSpPr txBox="1"/>
          <p:nvPr/>
        </p:nvSpPr>
        <p:spPr>
          <a:xfrm>
            <a:off x="457200" y="680302"/>
            <a:ext cx="11734800"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Prebiotic users in the US over-index with medical doctors as an information source; in the UK, the over-indexing of these users is with a general nutritionist.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Family is the number one source of advice for both US and UK respondents.</a:t>
            </a:r>
            <a:endParaRPr sz="1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While a medical doctor is the second highest response in the US, in the UK it comes in 5</a:t>
            </a:r>
            <a:r>
              <a:rPr lang="en-US" sz="1400" b="0" i="0" u="none" strike="noStrike" cap="none" baseline="30000" dirty="0">
                <a:solidFill>
                  <a:srgbClr val="000000"/>
                </a:solidFill>
                <a:latin typeface="Arial"/>
                <a:ea typeface="Arial"/>
                <a:cs typeface="Arial"/>
                <a:sym typeface="Arial"/>
              </a:rPr>
              <a:t>th</a:t>
            </a:r>
            <a:r>
              <a:rPr lang="en-US" sz="1400" b="0" i="0" u="none" strike="noStrike" cap="none" dirty="0">
                <a:solidFill>
                  <a:srgbClr val="000000"/>
                </a:solidFill>
                <a:latin typeface="Arial"/>
                <a:ea typeface="Arial"/>
                <a:cs typeface="Arial"/>
                <a:sym typeface="Arial"/>
              </a:rPr>
              <a:t>, behind family, friends, newspapers, magazines etc. and general nutritionists.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537" name="Google Shape;537;p22"/>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“What are the primary sources you use for functional food and/or functional beverage and nutrition advice?”</a:t>
            </a:r>
            <a:endParaRPr sz="1400" b="0" i="0" u="none" strike="noStrike" cap="none">
              <a:solidFill>
                <a:srgbClr val="000000"/>
              </a:solidFill>
              <a:latin typeface="Arial"/>
              <a:ea typeface="Arial"/>
              <a:cs typeface="Arial"/>
              <a:sym typeface="Arial"/>
            </a:endParaRPr>
          </a:p>
        </p:txBody>
      </p:sp>
      <p:graphicFrame>
        <p:nvGraphicFramePr>
          <p:cNvPr id="538" name="Google Shape;538;p22"/>
          <p:cNvGraphicFramePr/>
          <p:nvPr>
            <p:extLst>
              <p:ext uri="{D42A27DB-BD31-4B8C-83A1-F6EECF244321}">
                <p14:modId xmlns:p14="http://schemas.microsoft.com/office/powerpoint/2010/main" val="468157811"/>
              </p:ext>
            </p:extLst>
          </p:nvPr>
        </p:nvGraphicFramePr>
        <p:xfrm>
          <a:off x="184245" y="1669840"/>
          <a:ext cx="12007755" cy="479246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26"/>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dirty="0">
                <a:latin typeface="Arial Black"/>
                <a:ea typeface="Arial Black"/>
                <a:cs typeface="Arial Black"/>
                <a:sym typeface="Arial Black"/>
              </a:rPr>
              <a:t>FOODS &amp; BEVERAGES WITH FUNCTIONAL </a:t>
            </a:r>
            <a:br>
              <a:rPr lang="en-US" sz="2800" b="1" dirty="0">
                <a:latin typeface="Arial Black"/>
                <a:ea typeface="Arial Black"/>
                <a:cs typeface="Arial Black"/>
                <a:sym typeface="Arial Black"/>
              </a:rPr>
            </a:br>
            <a:r>
              <a:rPr lang="en-US" sz="2800" b="1" dirty="0">
                <a:latin typeface="Arial Black"/>
                <a:ea typeface="Arial Black"/>
                <a:cs typeface="Arial Black"/>
                <a:sym typeface="Arial Black"/>
              </a:rPr>
              <a:t>BENEFITS</a:t>
            </a:r>
            <a:endParaRPr dirty="0">
              <a:latin typeface="Arial Black"/>
              <a:ea typeface="Arial Black"/>
              <a:cs typeface="Arial Black"/>
              <a:sym typeface="Arial Black"/>
            </a:endParaRPr>
          </a:p>
        </p:txBody>
      </p:sp>
      <p:pic>
        <p:nvPicPr>
          <p:cNvPr id="544" name="Google Shape;544;p26" descr="Icon&#10;&#10;Description automatically generated"/>
          <p:cNvPicPr preferRelativeResize="0"/>
          <p:nvPr/>
        </p:nvPicPr>
        <p:blipFill rotWithShape="1">
          <a:blip r:embed="rId3">
            <a:alphaModFix/>
          </a:blip>
          <a:srcRect/>
          <a:stretch/>
        </p:blipFill>
        <p:spPr>
          <a:xfrm>
            <a:off x="0" y="776412"/>
            <a:ext cx="457200" cy="457200"/>
          </a:xfrm>
          <a:prstGeom prst="rect">
            <a:avLst/>
          </a:prstGeom>
          <a:noFill/>
          <a:ln>
            <a:noFill/>
          </a:ln>
        </p:spPr>
      </p:pic>
      <p:sp>
        <p:nvSpPr>
          <p:cNvPr id="545" name="Google Shape;545;p26"/>
          <p:cNvSpPr txBox="1"/>
          <p:nvPr/>
        </p:nvSpPr>
        <p:spPr>
          <a:xfrm>
            <a:off x="457200" y="720124"/>
            <a:ext cx="11734800"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Compared to all in the survey, prebiotic consumers over-index in the US for coffee and health drinks;, the strongest over-indexing in the UK is for fortified milk alternatives.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There is a large gap in the coffee response but not tea, where US respondents have a higher response rate.</a:t>
            </a:r>
            <a:endParaRPr sz="1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Most food/beverage categories received responses over 25% with no large category leader, suggesting users are looking for health benefits in most types of foods/beverages.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546" name="Google Shape;546;p26"/>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“What are the types of foods/beverages that you look to include a functional benefit?”</a:t>
            </a:r>
            <a:endParaRPr sz="1400" b="0" i="0" u="none" strike="noStrike" cap="none">
              <a:solidFill>
                <a:srgbClr val="000000"/>
              </a:solidFill>
              <a:latin typeface="Arial"/>
              <a:ea typeface="Arial"/>
              <a:cs typeface="Arial"/>
              <a:sym typeface="Arial"/>
            </a:endParaRPr>
          </a:p>
        </p:txBody>
      </p:sp>
      <p:graphicFrame>
        <p:nvGraphicFramePr>
          <p:cNvPr id="547" name="Google Shape;547;p26"/>
          <p:cNvGraphicFramePr/>
          <p:nvPr>
            <p:extLst>
              <p:ext uri="{D42A27DB-BD31-4B8C-83A1-F6EECF244321}">
                <p14:modId xmlns:p14="http://schemas.microsoft.com/office/powerpoint/2010/main" val="2989342712"/>
              </p:ext>
            </p:extLst>
          </p:nvPr>
        </p:nvGraphicFramePr>
        <p:xfrm>
          <a:off x="197893" y="1684470"/>
          <a:ext cx="11994107" cy="47971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31" descr="A picture containing person, indoor, standing, table&#10;&#10;Description automatically generated"/>
          <p:cNvPicPr preferRelativeResize="0">
            <a:picLocks noGrp="1"/>
          </p:cNvPicPr>
          <p:nvPr>
            <p:ph type="pic" idx="2"/>
          </p:nvPr>
        </p:nvPicPr>
        <p:blipFill rotWithShape="1">
          <a:blip r:embed="rId3">
            <a:alphaModFix/>
          </a:blip>
          <a:srcRect l="28860" r="28860"/>
          <a:stretch/>
        </p:blipFill>
        <p:spPr>
          <a:xfrm>
            <a:off x="7162800" y="0"/>
            <a:ext cx="5029200" cy="6858000"/>
          </a:xfrm>
          <a:prstGeom prst="rect">
            <a:avLst/>
          </a:prstGeom>
          <a:solidFill>
            <a:srgbClr val="F2F2F2"/>
          </a:solidFill>
          <a:ln>
            <a:noFill/>
          </a:ln>
        </p:spPr>
      </p:pic>
      <p:sp>
        <p:nvSpPr>
          <p:cNvPr id="553" name="Google Shape;553;p31"/>
          <p:cNvSpPr txBox="1"/>
          <p:nvPr/>
        </p:nvSpPr>
        <p:spPr>
          <a:xfrm>
            <a:off x="634159" y="2249518"/>
            <a:ext cx="5339922" cy="3046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013F6D"/>
                </a:solidFill>
                <a:latin typeface="Arial Black"/>
                <a:ea typeface="Arial Black"/>
                <a:cs typeface="Arial Black"/>
                <a:sym typeface="Arial Black"/>
              </a:rPr>
              <a:t>HEALTH CONCERNS AND ATTITUDES</a:t>
            </a:r>
            <a:endParaRPr sz="4800" b="1" i="0" u="none" strike="noStrike" cap="none">
              <a:solidFill>
                <a:srgbClr val="013F6D"/>
              </a:solidFill>
              <a:latin typeface="Arial Black"/>
              <a:ea typeface="Arial Black"/>
              <a:cs typeface="Arial Black"/>
              <a:sym typeface="Arial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32"/>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HEALTH CONCERNS AND WHAT THEY TAKE </a:t>
            </a:r>
            <a:r>
              <a:rPr lang="en-US">
                <a:latin typeface="Arial Black"/>
                <a:ea typeface="Arial Black"/>
                <a:cs typeface="Arial Black"/>
                <a:sym typeface="Arial Black"/>
              </a:rPr>
              <a:t>FUNCTIONAL FOODS &amp; BEVERAGES </a:t>
            </a:r>
            <a:r>
              <a:rPr lang="en-US" sz="2800" b="1">
                <a:latin typeface="Arial Black"/>
                <a:ea typeface="Arial Black"/>
                <a:cs typeface="Arial Black"/>
                <a:sym typeface="Arial Black"/>
              </a:rPr>
              <a:t>FOR</a:t>
            </a:r>
            <a:endParaRPr>
              <a:latin typeface="Arial Black"/>
              <a:ea typeface="Arial Black"/>
              <a:cs typeface="Arial Black"/>
              <a:sym typeface="Arial Black"/>
            </a:endParaRPr>
          </a:p>
        </p:txBody>
      </p:sp>
      <p:pic>
        <p:nvPicPr>
          <p:cNvPr id="559" name="Google Shape;559;p32"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560" name="Google Shape;560;p32"/>
          <p:cNvSpPr txBox="1"/>
          <p:nvPr/>
        </p:nvSpPr>
        <p:spPr>
          <a:xfrm>
            <a:off x="1350412" y="78275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There is a large gap between reporting health concerns and taking a supplement to treat that health concern in most cases.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For instance we see a gap as large as 14% for anxiety or stress which is the number one reported health concern.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561" name="Google Shape;561;p32"/>
          <p:cNvSpPr txBox="1"/>
          <p:nvPr/>
        </p:nvSpPr>
        <p:spPr>
          <a:xfrm>
            <a:off x="0" y="6150114"/>
            <a:ext cx="822960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n=1261. Results shown for top 10 health concerns. </a:t>
            </a:r>
            <a:br>
              <a:rPr lang="en-US" sz="1000" b="0" i="0" u="none" strike="noStrike" cap="none">
                <a:solidFill>
                  <a:srgbClr val="000000"/>
                </a:solidFill>
                <a:latin typeface="Arial"/>
                <a:ea typeface="Arial"/>
                <a:cs typeface="Arial"/>
                <a:sym typeface="Arial"/>
              </a:rPr>
            </a:br>
            <a:r>
              <a:rPr lang="en-US" sz="1000" b="0" i="0" u="none" strike="noStrike" cap="none">
                <a:solidFill>
                  <a:srgbClr val="7F7F7F"/>
                </a:solidFill>
                <a:latin typeface="Arial"/>
                <a:ea typeface="Arial"/>
                <a:cs typeface="Arial"/>
                <a:sym typeface="Arial"/>
              </a:rPr>
              <a:t>Health Concerns Question: “Which of the following health conditions or concerns currently impact or impacted you within the past year?”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What They Took Functional Foods &amp; Beverages for Question: “Did you consume functional foods or beverages for any of the following reasons over the past year?”</a:t>
            </a:r>
            <a:endParaRPr sz="1400" b="0" i="0" u="none" strike="noStrike" cap="none">
              <a:solidFill>
                <a:srgbClr val="000000"/>
              </a:solidFill>
              <a:latin typeface="Arial"/>
              <a:ea typeface="Arial"/>
              <a:cs typeface="Arial"/>
              <a:sym typeface="Arial"/>
            </a:endParaRPr>
          </a:p>
        </p:txBody>
      </p:sp>
      <p:graphicFrame>
        <p:nvGraphicFramePr>
          <p:cNvPr id="562" name="Google Shape;562;p32"/>
          <p:cNvGraphicFramePr/>
          <p:nvPr/>
        </p:nvGraphicFramePr>
        <p:xfrm>
          <a:off x="190831" y="1653870"/>
          <a:ext cx="12001169" cy="465013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3"/>
          <p:cNvSpPr txBox="1">
            <a:spLocks noGrp="1"/>
          </p:cNvSpPr>
          <p:nvPr>
            <p:ph type="title"/>
          </p:nvPr>
        </p:nvSpPr>
        <p:spPr>
          <a:xfrm>
            <a:off x="838200" y="199235"/>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dirty="0">
                <a:latin typeface="Arial Black"/>
                <a:ea typeface="Arial Black"/>
                <a:cs typeface="Arial Black"/>
                <a:sym typeface="Arial Black"/>
              </a:rPr>
              <a:t>HEALTH CONCERNS AND WHAT THEY TAKE </a:t>
            </a:r>
            <a:r>
              <a:rPr lang="en-US" dirty="0">
                <a:latin typeface="Arial Black"/>
                <a:ea typeface="Arial Black"/>
                <a:cs typeface="Arial Black"/>
                <a:sym typeface="Arial Black"/>
              </a:rPr>
              <a:t>FUNCTIONAL FOODS &amp; BEVERAGES FOR</a:t>
            </a:r>
            <a:r>
              <a:rPr lang="en-US" dirty="0">
                <a:solidFill>
                  <a:schemeClr val="accent3"/>
                </a:solidFill>
                <a:latin typeface="Arial Black"/>
                <a:ea typeface="Arial Black"/>
                <a:cs typeface="Arial Black"/>
                <a:sym typeface="Arial Black"/>
              </a:rPr>
              <a:t> </a:t>
            </a:r>
            <a:endParaRPr dirty="0"/>
          </a:p>
        </p:txBody>
      </p:sp>
      <p:pic>
        <p:nvPicPr>
          <p:cNvPr id="568" name="Google Shape;568;p33" descr="Icon&#10;&#10;Description automatically generated"/>
          <p:cNvPicPr preferRelativeResize="0"/>
          <p:nvPr/>
        </p:nvPicPr>
        <p:blipFill rotWithShape="1">
          <a:blip r:embed="rId3">
            <a:alphaModFix/>
          </a:blip>
          <a:srcRect/>
          <a:stretch/>
        </p:blipFill>
        <p:spPr>
          <a:xfrm>
            <a:off x="0" y="761112"/>
            <a:ext cx="457200" cy="457200"/>
          </a:xfrm>
          <a:prstGeom prst="rect">
            <a:avLst/>
          </a:prstGeom>
          <a:noFill/>
          <a:ln>
            <a:noFill/>
          </a:ln>
        </p:spPr>
      </p:pic>
      <p:sp>
        <p:nvSpPr>
          <p:cNvPr id="569" name="Google Shape;569;p33"/>
          <p:cNvSpPr txBox="1"/>
          <p:nvPr/>
        </p:nvSpPr>
        <p:spPr>
          <a:xfrm>
            <a:off x="457200" y="695072"/>
            <a:ext cx="11734800"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There is a large gap between reporting health concerns and taking a supplement to treat that health concern as we move deeper into lesser concerns.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There are not the 10%+ gaps as seen with the top 10 health concerns, with the treatment gap with the next 10 health concerns all at or below 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570" name="Google Shape;570;p33"/>
          <p:cNvSpPr txBox="1"/>
          <p:nvPr/>
        </p:nvSpPr>
        <p:spPr>
          <a:xfrm>
            <a:off x="0" y="6150114"/>
            <a:ext cx="822960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n=1261. Results shown for top 11-20 health concerns. </a:t>
            </a:r>
            <a:br>
              <a:rPr lang="en-US" sz="1000" b="0" i="0" u="none" strike="noStrike" cap="none">
                <a:solidFill>
                  <a:srgbClr val="000000"/>
                </a:solidFill>
                <a:latin typeface="Arial"/>
                <a:ea typeface="Arial"/>
                <a:cs typeface="Arial"/>
                <a:sym typeface="Arial"/>
              </a:rPr>
            </a:br>
            <a:r>
              <a:rPr lang="en-US" sz="1000" b="0" i="0" u="none" strike="noStrike" cap="none">
                <a:solidFill>
                  <a:srgbClr val="7F7F7F"/>
                </a:solidFill>
                <a:latin typeface="Arial"/>
                <a:ea typeface="Arial"/>
                <a:cs typeface="Arial"/>
                <a:sym typeface="Arial"/>
              </a:rPr>
              <a:t>Health Concerns Question: “Which of the following health conditions or concerns currently impact or impacted you within the past year?”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What They Took Functional Foods &amp; Beverages for Question: “Did you consume functional foods or beverages for any of the following reasons over the past year?”</a:t>
            </a:r>
            <a:endParaRPr sz="1400" b="0" i="0" u="none" strike="noStrike" cap="none">
              <a:solidFill>
                <a:srgbClr val="000000"/>
              </a:solidFill>
              <a:latin typeface="Arial"/>
              <a:ea typeface="Arial"/>
              <a:cs typeface="Arial"/>
              <a:sym typeface="Arial"/>
            </a:endParaRPr>
          </a:p>
        </p:txBody>
      </p:sp>
      <p:graphicFrame>
        <p:nvGraphicFramePr>
          <p:cNvPr id="571" name="Google Shape;571;p33"/>
          <p:cNvGraphicFramePr/>
          <p:nvPr/>
        </p:nvGraphicFramePr>
        <p:xfrm>
          <a:off x="190831" y="1653870"/>
          <a:ext cx="12001169" cy="465013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291"/>
        <p:cNvGrpSpPr/>
        <p:nvPr/>
      </p:nvGrpSpPr>
      <p:grpSpPr>
        <a:xfrm>
          <a:off x="0" y="0"/>
          <a:ext cx="0" cy="0"/>
          <a:chOff x="0" y="0"/>
          <a:chExt cx="0" cy="0"/>
        </a:xfrm>
      </p:grpSpPr>
      <p:sp>
        <p:nvSpPr>
          <p:cNvPr id="292" name="Google Shape;292;p2"/>
          <p:cNvSpPr/>
          <p:nvPr/>
        </p:nvSpPr>
        <p:spPr>
          <a:xfrm>
            <a:off x="928466" y="0"/>
            <a:ext cx="1828800" cy="6858000"/>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3" name="Google Shape;293;p2"/>
          <p:cNvSpPr/>
          <p:nvPr/>
        </p:nvSpPr>
        <p:spPr>
          <a:xfrm>
            <a:off x="3784208" y="1302587"/>
            <a:ext cx="8407792" cy="5231347"/>
          </a:xfrm>
          <a:prstGeom prst="round1Rect">
            <a:avLst>
              <a:gd name="adj" fmla="val 16667"/>
            </a:avLst>
          </a:prstGeom>
          <a:solidFill>
            <a:srgbClr val="42B74D">
              <a:alpha val="3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4" name="Google Shape;294;p2"/>
          <p:cNvSpPr txBox="1"/>
          <p:nvPr/>
        </p:nvSpPr>
        <p:spPr>
          <a:xfrm rot="-5400000">
            <a:off x="-342540" y="3136613"/>
            <a:ext cx="437081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Arial Black"/>
                <a:ea typeface="Arial Black"/>
                <a:cs typeface="Arial Black"/>
                <a:sym typeface="Arial Black"/>
              </a:rPr>
              <a:t>OVERVIEW</a:t>
            </a:r>
            <a:endParaRPr sz="3200" b="1" i="0" u="none" strike="noStrike" cap="none" dirty="0">
              <a:solidFill>
                <a:srgbClr val="ED7D31"/>
              </a:solidFill>
              <a:latin typeface="Arial Black"/>
              <a:ea typeface="Arial Black"/>
              <a:cs typeface="Arial Black"/>
              <a:sym typeface="Arial Black"/>
            </a:endParaRPr>
          </a:p>
        </p:txBody>
      </p:sp>
      <p:sp>
        <p:nvSpPr>
          <p:cNvPr id="295" name="Google Shape;295;p2"/>
          <p:cNvSpPr txBox="1"/>
          <p:nvPr/>
        </p:nvSpPr>
        <p:spPr>
          <a:xfrm>
            <a:off x="4100986" y="1714973"/>
            <a:ext cx="6133006" cy="42591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212121"/>
                </a:solidFill>
                <a:latin typeface="Arial"/>
                <a:ea typeface="Arial"/>
                <a:cs typeface="Arial"/>
                <a:sym typeface="Arial"/>
              </a:rPr>
              <a:t>The 2023 ITC Insights Consumer Supplement Survey was fielded from February to March 2023 and analyzed by the Industry Transparency Center.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1212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212121"/>
                </a:solidFill>
                <a:latin typeface="Arial"/>
                <a:ea typeface="Arial"/>
                <a:cs typeface="Arial"/>
                <a:sym typeface="Arial"/>
              </a:rPr>
              <a:t>The survey includes over 3500 supplement consumers ages 18+  in 6 countries: US (1000), UK (500), DE (500) IT: 500, KR: 500, AU:500.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21212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212121"/>
                </a:solidFill>
                <a:latin typeface="Arial"/>
                <a:ea typeface="Arial"/>
                <a:cs typeface="Arial"/>
                <a:sym typeface="Arial"/>
              </a:rPr>
              <a:t>The survey provides insights into supplement user buying behaviors and priorities, including familiarity, usage patterns, purchase drivers, branded ingredients and the importance of values like trust, transparency and sustainability.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21212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171450" marR="0" lvl="0" indent="-101600" algn="l" rtl="0">
              <a:lnSpc>
                <a:spcPct val="200000"/>
              </a:lnSpc>
              <a:spcBef>
                <a:spcPts val="0"/>
              </a:spcBef>
              <a:spcAft>
                <a:spcPts val="0"/>
              </a:spcAft>
              <a:buClr>
                <a:schemeClr val="dk1"/>
              </a:buClr>
              <a:buSzPts val="1100"/>
              <a:buFont typeface="Arial"/>
              <a:buNone/>
            </a:pPr>
            <a:endParaRPr sz="1100" b="0" i="0" u="none" strike="noStrike" cap="none" dirty="0">
              <a:solidFill>
                <a:schemeClr val="lt1"/>
              </a:solidFill>
              <a:latin typeface="Arial"/>
              <a:ea typeface="Arial"/>
              <a:cs typeface="Arial"/>
              <a:sym typeface="Arial"/>
            </a:endParaRPr>
          </a:p>
        </p:txBody>
      </p:sp>
      <p:sp>
        <p:nvSpPr>
          <p:cNvPr id="296" name="Google Shape;296;p2"/>
          <p:cNvSpPr/>
          <p:nvPr/>
        </p:nvSpPr>
        <p:spPr>
          <a:xfrm>
            <a:off x="10550769" y="0"/>
            <a:ext cx="815927" cy="4979963"/>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B9FDD83F-7A9E-52AD-8C0A-5A60D9A556C8}"/>
              </a:ext>
            </a:extLst>
          </p:cNvPr>
          <p:cNvSpPr/>
          <p:nvPr/>
        </p:nvSpPr>
        <p:spPr>
          <a:xfrm>
            <a:off x="9129713" y="216200"/>
            <a:ext cx="2945376" cy="827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 name="Google Shape;297;p2"/>
          <p:cNvPicPr preferRelativeResize="0"/>
          <p:nvPr/>
        </p:nvPicPr>
        <p:blipFill>
          <a:blip r:embed="rId3"/>
          <a:srcRect/>
          <a:stretch/>
        </p:blipFill>
        <p:spPr>
          <a:xfrm>
            <a:off x="9414802" y="186675"/>
            <a:ext cx="2286750" cy="914700"/>
          </a:xfrm>
          <a:prstGeom prst="rect">
            <a:avLst/>
          </a:prstGeom>
          <a:noFill/>
          <a:ln>
            <a:noFill/>
          </a:ln>
        </p:spPr>
      </p:pic>
      <p:pic>
        <p:nvPicPr>
          <p:cNvPr id="298" name="Google Shape;298;p2" descr="Icon&#10;&#10;Description automatically generated"/>
          <p:cNvPicPr preferRelativeResize="0"/>
          <p:nvPr/>
        </p:nvPicPr>
        <p:blipFill rotWithShape="1">
          <a:blip r:embed="rId4">
            <a:alphaModFix/>
          </a:blip>
          <a:srcRect/>
          <a:stretch/>
        </p:blipFill>
        <p:spPr>
          <a:xfrm>
            <a:off x="4100986" y="5624210"/>
            <a:ext cx="457200" cy="457200"/>
          </a:xfrm>
          <a:prstGeom prst="rect">
            <a:avLst/>
          </a:prstGeom>
          <a:noFill/>
          <a:ln>
            <a:noFill/>
          </a:ln>
        </p:spPr>
      </p:pic>
      <p:sp>
        <p:nvSpPr>
          <p:cNvPr id="299" name="Google Shape;299;p2"/>
          <p:cNvSpPr txBox="1"/>
          <p:nvPr/>
        </p:nvSpPr>
        <p:spPr>
          <a:xfrm>
            <a:off x="4608691" y="5697089"/>
            <a:ext cx="467022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The ITC Insights lightbulb indicates there are key takeaways for that slide.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4"/>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HEALTH CONCERNS AND WHAT THEY TAKE </a:t>
            </a:r>
            <a:r>
              <a:rPr lang="en-US">
                <a:latin typeface="Arial Black"/>
                <a:ea typeface="Arial Black"/>
                <a:cs typeface="Arial Black"/>
                <a:sym typeface="Arial Black"/>
              </a:rPr>
              <a:t>FUNCTIONAL FOODS &amp; BEVERAGES </a:t>
            </a:r>
            <a:r>
              <a:rPr lang="en-US" sz="2800" b="1">
                <a:latin typeface="Arial Black"/>
                <a:ea typeface="Arial Black"/>
                <a:cs typeface="Arial Black"/>
                <a:sym typeface="Arial Black"/>
              </a:rPr>
              <a:t>FOR</a:t>
            </a:r>
            <a:endParaRPr>
              <a:latin typeface="Arial Black"/>
              <a:ea typeface="Arial Black"/>
              <a:cs typeface="Arial Black"/>
              <a:sym typeface="Arial Black"/>
            </a:endParaRPr>
          </a:p>
        </p:txBody>
      </p:sp>
      <p:pic>
        <p:nvPicPr>
          <p:cNvPr id="577" name="Google Shape;577;p34" descr="Icon&#10;&#10;Description automatically generated"/>
          <p:cNvPicPr preferRelativeResize="0"/>
          <p:nvPr/>
        </p:nvPicPr>
        <p:blipFill rotWithShape="1">
          <a:blip r:embed="rId3">
            <a:alphaModFix/>
          </a:blip>
          <a:srcRect/>
          <a:stretch/>
        </p:blipFill>
        <p:spPr>
          <a:xfrm>
            <a:off x="742900" y="874385"/>
            <a:ext cx="457200" cy="457200"/>
          </a:xfrm>
          <a:prstGeom prst="rect">
            <a:avLst/>
          </a:prstGeom>
          <a:noFill/>
          <a:ln>
            <a:noFill/>
          </a:ln>
        </p:spPr>
      </p:pic>
      <p:sp>
        <p:nvSpPr>
          <p:cNvPr id="578" name="Google Shape;578;p34"/>
          <p:cNvSpPr txBox="1"/>
          <p:nvPr/>
        </p:nvSpPr>
        <p:spPr>
          <a:xfrm>
            <a:off x="1200100" y="90801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As the health concern reporting rate goes down, so too does the treatment gap as seen here the gap for many health concerns is nearing zero.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79" name="Google Shape;579;p34"/>
          <p:cNvSpPr txBox="1"/>
          <p:nvPr/>
        </p:nvSpPr>
        <p:spPr>
          <a:xfrm>
            <a:off x="0" y="6150114"/>
            <a:ext cx="822960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n=1261. Results shown for top 21-30 health concerns. </a:t>
            </a:r>
            <a:br>
              <a:rPr lang="en-US" sz="1000" b="0" i="0" u="none" strike="noStrike" cap="none">
                <a:solidFill>
                  <a:srgbClr val="000000"/>
                </a:solidFill>
                <a:latin typeface="Arial"/>
                <a:ea typeface="Arial"/>
                <a:cs typeface="Arial"/>
                <a:sym typeface="Arial"/>
              </a:rPr>
            </a:br>
            <a:r>
              <a:rPr lang="en-US" sz="1000" b="0" i="0" u="none" strike="noStrike" cap="none">
                <a:solidFill>
                  <a:srgbClr val="7F7F7F"/>
                </a:solidFill>
                <a:latin typeface="Arial"/>
                <a:ea typeface="Arial"/>
                <a:cs typeface="Arial"/>
                <a:sym typeface="Arial"/>
              </a:rPr>
              <a:t>Health Concerns Question: “Which of the following health conditions or concerns currently impact or impacted you within the past year?”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What They Took Functional Foods &amp; Beverages for Question: “Did you consume functional foods or beverages for any of the following reasons over the past year?”</a:t>
            </a:r>
            <a:endParaRPr sz="1400" b="0" i="0" u="none" strike="noStrike" cap="none">
              <a:solidFill>
                <a:srgbClr val="000000"/>
              </a:solidFill>
              <a:latin typeface="Arial"/>
              <a:ea typeface="Arial"/>
              <a:cs typeface="Arial"/>
              <a:sym typeface="Arial"/>
            </a:endParaRPr>
          </a:p>
        </p:txBody>
      </p:sp>
      <p:graphicFrame>
        <p:nvGraphicFramePr>
          <p:cNvPr id="580" name="Google Shape;580;p34"/>
          <p:cNvGraphicFramePr/>
          <p:nvPr/>
        </p:nvGraphicFramePr>
        <p:xfrm>
          <a:off x="190830" y="1653870"/>
          <a:ext cx="12006072" cy="465013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45" descr="A picture containing wall, indoor, plant, beverage&#10;&#10;Description automatically generated"/>
          <p:cNvPicPr preferRelativeResize="0">
            <a:picLocks noGrp="1"/>
          </p:cNvPicPr>
          <p:nvPr>
            <p:ph type="pic" idx="2"/>
          </p:nvPr>
        </p:nvPicPr>
        <p:blipFill rotWithShape="1">
          <a:blip r:embed="rId3">
            <a:alphaModFix/>
          </a:blip>
          <a:srcRect l="2465" r="2463"/>
          <a:stretch/>
        </p:blipFill>
        <p:spPr>
          <a:xfrm>
            <a:off x="7162800" y="0"/>
            <a:ext cx="5029200" cy="6858000"/>
          </a:xfrm>
          <a:prstGeom prst="rect">
            <a:avLst/>
          </a:prstGeom>
          <a:solidFill>
            <a:srgbClr val="F2F2F2"/>
          </a:solidFill>
          <a:ln>
            <a:noFill/>
          </a:ln>
        </p:spPr>
      </p:pic>
      <p:sp>
        <p:nvSpPr>
          <p:cNvPr id="586" name="Google Shape;586;p45"/>
          <p:cNvSpPr txBox="1">
            <a:spLocks noGrp="1"/>
          </p:cNvSpPr>
          <p:nvPr>
            <p:ph type="ctrTitle"/>
          </p:nvPr>
        </p:nvSpPr>
        <p:spPr>
          <a:xfrm>
            <a:off x="502579" y="1999546"/>
            <a:ext cx="5942289" cy="4340661"/>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01406D"/>
              </a:buClr>
              <a:buSzPts val="4800"/>
              <a:buFont typeface="Arial Black"/>
              <a:buNone/>
            </a:pPr>
            <a:r>
              <a:rPr lang="en-US"/>
              <a:t>FUNCTIONAL FOOD &amp; BEVERAGE USAGE AND OCCASIONS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6"/>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USAGE FREQUENCY</a:t>
            </a:r>
            <a:endParaRPr>
              <a:latin typeface="Arial Black"/>
              <a:ea typeface="Arial Black"/>
              <a:cs typeface="Arial Black"/>
              <a:sym typeface="Arial Black"/>
            </a:endParaRPr>
          </a:p>
        </p:txBody>
      </p:sp>
      <p:pic>
        <p:nvPicPr>
          <p:cNvPr id="592" name="Google Shape;592;p46"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593" name="Google Shape;593;p46"/>
          <p:cNvSpPr txBox="1"/>
          <p:nvPr/>
        </p:nvSpPr>
        <p:spPr>
          <a:xfrm>
            <a:off x="1350412" y="78275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US respondents have the higher regular usage, as seen by their combined 55% in those categories (50% for UK respondents) but both US and UK users have the irregular, 1-3 times per week response as their highest.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594" name="Google Shape;594;p46"/>
          <p:cNvSpPr txBox="1"/>
          <p:nvPr/>
        </p:nvSpPr>
        <p:spPr>
          <a:xfrm>
            <a:off x="0" y="6611779"/>
            <a:ext cx="82296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“How often do you consume functional foods and beverages?”</a:t>
            </a:r>
            <a:endParaRPr sz="1400" b="0" i="0" u="none" strike="noStrike" cap="none">
              <a:solidFill>
                <a:srgbClr val="000000"/>
              </a:solidFill>
              <a:latin typeface="Arial"/>
              <a:ea typeface="Arial"/>
              <a:cs typeface="Arial"/>
              <a:sym typeface="Arial"/>
            </a:endParaRPr>
          </a:p>
        </p:txBody>
      </p:sp>
      <p:graphicFrame>
        <p:nvGraphicFramePr>
          <p:cNvPr id="595" name="Google Shape;595;p46"/>
          <p:cNvGraphicFramePr/>
          <p:nvPr/>
        </p:nvGraphicFramePr>
        <p:xfrm>
          <a:off x="191069" y="1569492"/>
          <a:ext cx="12000931" cy="482448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50"/>
          <p:cNvSpPr txBox="1">
            <a:spLocks noGrp="1"/>
          </p:cNvSpPr>
          <p:nvPr>
            <p:ph type="title"/>
          </p:nvPr>
        </p:nvSpPr>
        <p:spPr>
          <a:xfrm>
            <a:off x="838200" y="149131"/>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dirty="0">
                <a:latin typeface="Arial Black"/>
                <a:ea typeface="Arial Black"/>
                <a:cs typeface="Arial Black"/>
                <a:sym typeface="Arial Black"/>
              </a:rPr>
              <a:t>INGREDIENT USAGE FREQUENCY: US</a:t>
            </a:r>
            <a:endParaRPr dirty="0">
              <a:latin typeface="Arial Black"/>
              <a:ea typeface="Arial Black"/>
              <a:cs typeface="Arial Black"/>
              <a:sym typeface="Arial Black"/>
            </a:endParaRPr>
          </a:p>
        </p:txBody>
      </p:sp>
      <p:pic>
        <p:nvPicPr>
          <p:cNvPr id="601" name="Google Shape;601;p50" descr="Icon&#10;&#10;Description automatically generated"/>
          <p:cNvPicPr preferRelativeResize="0"/>
          <p:nvPr/>
        </p:nvPicPr>
        <p:blipFill rotWithShape="1">
          <a:blip r:embed="rId3">
            <a:alphaModFix/>
          </a:blip>
          <a:srcRect/>
          <a:stretch/>
        </p:blipFill>
        <p:spPr>
          <a:xfrm>
            <a:off x="767952" y="586287"/>
            <a:ext cx="457200" cy="457200"/>
          </a:xfrm>
          <a:prstGeom prst="rect">
            <a:avLst/>
          </a:prstGeom>
          <a:noFill/>
          <a:ln>
            <a:noFill/>
          </a:ln>
        </p:spPr>
      </p:pic>
      <p:sp>
        <p:nvSpPr>
          <p:cNvPr id="602" name="Google Shape;602;p50"/>
          <p:cNvSpPr txBox="1"/>
          <p:nvPr/>
        </p:nvSpPr>
        <p:spPr>
          <a:xfrm>
            <a:off x="1225152" y="619916"/>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When it comes to functional ingredients consumption for prebiotic users, prebiotics are in the middle of the pack 5% below probiotics.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Interestingly, prebiotics do rank ahead of plant-based protein.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03" name="Google Shape;603;p50"/>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 varies by ingredient. Question: “Which of the following best describes how frequently you are consuming the following functional ingredients as part of your regular diet (in foods or beverages, not as dietary supplements)?”</a:t>
            </a:r>
            <a:endParaRPr sz="1400" b="0" i="0" u="none" strike="noStrike" cap="none">
              <a:solidFill>
                <a:srgbClr val="000000"/>
              </a:solidFill>
              <a:latin typeface="Arial"/>
              <a:ea typeface="Arial"/>
              <a:cs typeface="Arial"/>
              <a:sym typeface="Arial"/>
            </a:endParaRPr>
          </a:p>
        </p:txBody>
      </p:sp>
      <p:graphicFrame>
        <p:nvGraphicFramePr>
          <p:cNvPr id="604" name="Google Shape;604;p50"/>
          <p:cNvGraphicFramePr/>
          <p:nvPr/>
        </p:nvGraphicFramePr>
        <p:xfrm>
          <a:off x="197893" y="1508078"/>
          <a:ext cx="11994107" cy="487907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1"/>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dirty="0">
                <a:latin typeface="Arial Black"/>
                <a:ea typeface="Arial Black"/>
                <a:cs typeface="Arial Black"/>
                <a:sym typeface="Arial Black"/>
              </a:rPr>
              <a:t>INGREDIENT USAGE FREQUENCY: UK</a:t>
            </a:r>
            <a:endParaRPr dirty="0">
              <a:latin typeface="Arial Black"/>
              <a:ea typeface="Arial Black"/>
              <a:cs typeface="Arial Black"/>
              <a:sym typeface="Arial Black"/>
            </a:endParaRPr>
          </a:p>
        </p:txBody>
      </p:sp>
      <p:pic>
        <p:nvPicPr>
          <p:cNvPr id="610" name="Google Shape;610;p51"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611" name="Google Shape;611;p51"/>
          <p:cNvSpPr txBox="1"/>
          <p:nvPr/>
        </p:nvSpPr>
        <p:spPr>
          <a:xfrm>
            <a:off x="1350412" y="78275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As in the US, probiotics have higher levels of regular use than prebiotics, and in this case, while other ingredient frequency across the board is lower, fiber maintains the exact same level as in the US, and in regular consumption is top ahead of vitamin 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612" name="Google Shape;612;p51"/>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 varies by ingredient. Question: “Which of the following best describes how frequently you are consuming the following functional ingredients as part of your regular diet (in foods or beverages, not as dietary supplements)?”</a:t>
            </a:r>
            <a:endParaRPr sz="1400" b="0" i="0" u="none" strike="noStrike" cap="none">
              <a:solidFill>
                <a:srgbClr val="000000"/>
              </a:solidFill>
              <a:latin typeface="Arial"/>
              <a:ea typeface="Arial"/>
              <a:cs typeface="Arial"/>
              <a:sym typeface="Arial"/>
            </a:endParaRPr>
          </a:p>
        </p:txBody>
      </p:sp>
      <p:graphicFrame>
        <p:nvGraphicFramePr>
          <p:cNvPr id="613" name="Google Shape;613;p51"/>
          <p:cNvGraphicFramePr/>
          <p:nvPr/>
        </p:nvGraphicFramePr>
        <p:xfrm>
          <a:off x="197893" y="1508078"/>
          <a:ext cx="11994107" cy="487907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52"/>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WHEN THEY USE</a:t>
            </a:r>
            <a:endParaRPr>
              <a:latin typeface="Arial Black"/>
              <a:ea typeface="Arial Black"/>
              <a:cs typeface="Arial Black"/>
              <a:sym typeface="Arial Black"/>
            </a:endParaRPr>
          </a:p>
        </p:txBody>
      </p:sp>
      <p:pic>
        <p:nvPicPr>
          <p:cNvPr id="619" name="Google Shape;619;p52"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620" name="Google Shape;620;p52"/>
          <p:cNvSpPr txBox="1"/>
          <p:nvPr/>
        </p:nvSpPr>
        <p:spPr>
          <a:xfrm>
            <a:off x="1350412" y="78275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At almost double the rate of the next closest response, breakfast is overwhelmingly the time when respondents are consuming functional foods and/or beverages, and there is little difference overall between the US and UK.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621" name="Google Shape;621;p52"/>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“When are you most likely to consume a functional food or functional beverage?”</a:t>
            </a:r>
            <a:endParaRPr sz="1400" b="0" i="0" u="none" strike="noStrike" cap="none">
              <a:solidFill>
                <a:srgbClr val="000000"/>
              </a:solidFill>
              <a:latin typeface="Arial"/>
              <a:ea typeface="Arial"/>
              <a:cs typeface="Arial"/>
              <a:sym typeface="Arial"/>
            </a:endParaRPr>
          </a:p>
        </p:txBody>
      </p:sp>
      <p:graphicFrame>
        <p:nvGraphicFramePr>
          <p:cNvPr id="622" name="Google Shape;622;p52"/>
          <p:cNvGraphicFramePr/>
          <p:nvPr/>
        </p:nvGraphicFramePr>
        <p:xfrm>
          <a:off x="191069" y="1439838"/>
          <a:ext cx="12000931" cy="494731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56"/>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WHO </a:t>
            </a:r>
            <a:r>
              <a:rPr lang="en-US">
                <a:latin typeface="Arial Black"/>
                <a:ea typeface="Arial Black"/>
                <a:cs typeface="Arial Black"/>
                <a:sym typeface="Arial Black"/>
              </a:rPr>
              <a:t>CONSUMES IN THE HOUSEHOLD</a:t>
            </a:r>
            <a:endParaRPr/>
          </a:p>
        </p:txBody>
      </p:sp>
      <p:pic>
        <p:nvPicPr>
          <p:cNvPr id="628" name="Google Shape;628;p56"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629" name="Google Shape;629;p56"/>
          <p:cNvSpPr txBox="1"/>
          <p:nvPr/>
        </p:nvSpPr>
        <p:spPr>
          <a:xfrm>
            <a:off x="1350412" y="782754"/>
            <a:ext cx="10713769"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Overwhelmingly people are buying functional foods &amp; beverages for themselves or for their spouse/significant other.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630" name="Google Shape;630;p56"/>
          <p:cNvSpPr txBox="1"/>
          <p:nvPr/>
        </p:nvSpPr>
        <p:spPr>
          <a:xfrm>
            <a:off x="0" y="6037380"/>
            <a:ext cx="93591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dirty="0">
                <a:solidFill>
                  <a:srgbClr val="7F7F7F"/>
                </a:solidFill>
                <a:latin typeface="Arial"/>
                <a:ea typeface="Arial"/>
                <a:cs typeface="Arial"/>
                <a:sym typeface="Arial"/>
              </a:rPr>
              <a:t>Note: US n=651, UK n=610, All Respondents n=2007. Female 18-34 n=223, Male 18-34 n=222, Female 35-54 n=250, Male 35-54 n=291, Female 55+ n=129, Male 55+ n=144. US Female 18-34 n=98, US Male 18-34 n=144, US Female 35-54 n=110, US Male 35-54 n=165, US Female 55+ n=132, US Male 55+ n=60. UK Female 18-34 n=125, UK Male 18-34 n=78, UK Female 35-54 n=140, UK Male 35-54 n=126, UK Female 55+ n=57, UK Male 55+ n=84. Question: “Who consumes functional foods in your household?”</a:t>
            </a:r>
            <a:endParaRPr sz="1400" b="0" i="0" u="none" strike="noStrike" cap="none" dirty="0">
              <a:solidFill>
                <a:srgbClr val="000000"/>
              </a:solidFill>
              <a:latin typeface="Arial"/>
              <a:ea typeface="Arial"/>
              <a:cs typeface="Arial"/>
              <a:sym typeface="Arial"/>
            </a:endParaRPr>
          </a:p>
        </p:txBody>
      </p:sp>
      <p:graphicFrame>
        <p:nvGraphicFramePr>
          <p:cNvPr id="631" name="Google Shape;631;p56"/>
          <p:cNvGraphicFramePr/>
          <p:nvPr>
            <p:extLst>
              <p:ext uri="{D42A27DB-BD31-4B8C-83A1-F6EECF244321}">
                <p14:modId xmlns:p14="http://schemas.microsoft.com/office/powerpoint/2010/main" val="127650592"/>
              </p:ext>
            </p:extLst>
          </p:nvPr>
        </p:nvGraphicFramePr>
        <p:xfrm>
          <a:off x="423079" y="1352062"/>
          <a:ext cx="548640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2" name="Google Shape;632;p56"/>
          <p:cNvGraphicFramePr/>
          <p:nvPr>
            <p:extLst>
              <p:ext uri="{D42A27DB-BD31-4B8C-83A1-F6EECF244321}">
                <p14:modId xmlns:p14="http://schemas.microsoft.com/office/powerpoint/2010/main" val="2462838891"/>
              </p:ext>
            </p:extLst>
          </p:nvPr>
        </p:nvGraphicFramePr>
        <p:xfrm>
          <a:off x="6022042" y="1352062"/>
          <a:ext cx="548640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33" name="Google Shape;633;p56"/>
          <p:cNvGraphicFramePr/>
          <p:nvPr>
            <p:extLst>
              <p:ext uri="{D42A27DB-BD31-4B8C-83A1-F6EECF244321}">
                <p14:modId xmlns:p14="http://schemas.microsoft.com/office/powerpoint/2010/main" val="3094609618"/>
              </p:ext>
            </p:extLst>
          </p:nvPr>
        </p:nvGraphicFramePr>
        <p:xfrm>
          <a:off x="423079" y="3701276"/>
          <a:ext cx="5486400" cy="228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34" name="Google Shape;634;p56"/>
          <p:cNvGraphicFramePr/>
          <p:nvPr>
            <p:extLst>
              <p:ext uri="{D42A27DB-BD31-4B8C-83A1-F6EECF244321}">
                <p14:modId xmlns:p14="http://schemas.microsoft.com/office/powerpoint/2010/main" val="3006325895"/>
              </p:ext>
            </p:extLst>
          </p:nvPr>
        </p:nvGraphicFramePr>
        <p:xfrm>
          <a:off x="6022042" y="3701276"/>
          <a:ext cx="5486400" cy="22860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57"/>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PREFERRED SWEETENERS</a:t>
            </a:r>
            <a:endParaRPr>
              <a:latin typeface="Arial Black"/>
              <a:ea typeface="Arial Black"/>
              <a:cs typeface="Arial Black"/>
              <a:sym typeface="Arial Black"/>
            </a:endParaRPr>
          </a:p>
        </p:txBody>
      </p:sp>
      <p:pic>
        <p:nvPicPr>
          <p:cNvPr id="640" name="Google Shape;640;p57"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641" name="Google Shape;641;p57"/>
          <p:cNvSpPr txBox="1"/>
          <p:nvPr/>
        </p:nvSpPr>
        <p:spPr>
          <a:xfrm>
            <a:off x="1350412" y="78275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Honey is the number one preferred sweetener at over almost 50% for both US and UK respondents.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UK respondents over-indexed for avoiding sweeteners, and for that reason under-indexed for most every other sweetener.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642" name="Google Shape;642;p57"/>
          <p:cNvSpPr txBox="1"/>
          <p:nvPr/>
        </p:nvSpPr>
        <p:spPr>
          <a:xfrm>
            <a:off x="0" y="6611779"/>
            <a:ext cx="82296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“What are your preferred sweeteners in functional foods and beverages?”</a:t>
            </a:r>
            <a:endParaRPr sz="1400" b="0" i="0" u="none" strike="noStrike" cap="none">
              <a:solidFill>
                <a:srgbClr val="000000"/>
              </a:solidFill>
              <a:latin typeface="Arial"/>
              <a:ea typeface="Arial"/>
              <a:cs typeface="Arial"/>
              <a:sym typeface="Arial"/>
            </a:endParaRPr>
          </a:p>
        </p:txBody>
      </p:sp>
      <p:graphicFrame>
        <p:nvGraphicFramePr>
          <p:cNvPr id="643" name="Google Shape;643;p57"/>
          <p:cNvGraphicFramePr/>
          <p:nvPr/>
        </p:nvGraphicFramePr>
        <p:xfrm>
          <a:off x="204716" y="1569492"/>
          <a:ext cx="11987284" cy="482448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61" descr="A picture containing text&#10;&#10;Description automatically generated"/>
          <p:cNvPicPr preferRelativeResize="0">
            <a:picLocks noGrp="1"/>
          </p:cNvPicPr>
          <p:nvPr>
            <p:ph type="pic" idx="2"/>
          </p:nvPr>
        </p:nvPicPr>
        <p:blipFill rotWithShape="1">
          <a:blip r:embed="rId3">
            <a:alphaModFix/>
          </a:blip>
          <a:srcRect l="22962" r="22962"/>
          <a:stretch/>
        </p:blipFill>
        <p:spPr>
          <a:xfrm>
            <a:off x="6632574" y="0"/>
            <a:ext cx="5559425" cy="6857999"/>
          </a:xfrm>
          <a:prstGeom prst="rect">
            <a:avLst/>
          </a:prstGeom>
          <a:solidFill>
            <a:srgbClr val="F2F2F2"/>
          </a:solidFill>
          <a:ln>
            <a:noFill/>
          </a:ln>
        </p:spPr>
      </p:pic>
      <p:sp>
        <p:nvSpPr>
          <p:cNvPr id="649" name="Google Shape;649;p61"/>
          <p:cNvSpPr txBox="1">
            <a:spLocks noGrp="1"/>
          </p:cNvSpPr>
          <p:nvPr>
            <p:ph type="ctrTitle"/>
          </p:nvPr>
        </p:nvSpPr>
        <p:spPr>
          <a:xfrm>
            <a:off x="713984" y="2517775"/>
            <a:ext cx="5711825" cy="43402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13F6D"/>
              </a:buClr>
              <a:buSzPts val="4800"/>
              <a:buFont typeface="Arial Black"/>
              <a:buNone/>
            </a:pPr>
            <a:r>
              <a:rPr lang="en-US" sz="4800" b="1" i="0" u="none" strike="noStrike" cap="none">
                <a:solidFill>
                  <a:srgbClr val="013F6D"/>
                </a:solidFill>
                <a:latin typeface="Arial Black"/>
                <a:ea typeface="Arial Black"/>
                <a:cs typeface="Arial Black"/>
                <a:sym typeface="Arial Black"/>
              </a:rPr>
              <a:t>SHOPPING </a:t>
            </a:r>
            <a:br>
              <a:rPr lang="en-US" sz="4800" b="1" i="0" u="none" strike="noStrike" cap="none">
                <a:solidFill>
                  <a:srgbClr val="013F6D"/>
                </a:solidFill>
                <a:latin typeface="Arial Black"/>
                <a:ea typeface="Arial Black"/>
                <a:cs typeface="Arial Black"/>
                <a:sym typeface="Arial Black"/>
              </a:rPr>
            </a:br>
            <a:r>
              <a:rPr lang="en-US" sz="4800" b="1" i="0" u="none" strike="noStrike" cap="none">
                <a:solidFill>
                  <a:srgbClr val="013F6D"/>
                </a:solidFill>
                <a:latin typeface="Arial Black"/>
                <a:ea typeface="Arial Black"/>
                <a:cs typeface="Arial Black"/>
                <a:sym typeface="Arial Black"/>
              </a:rPr>
              <a:t>BEHAVIORS &amp; PATTERNS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62"/>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HOUSEHOLD SHOPPING ROLE</a:t>
            </a:r>
            <a:endParaRPr>
              <a:latin typeface="Arial Black"/>
              <a:ea typeface="Arial Black"/>
              <a:cs typeface="Arial Black"/>
              <a:sym typeface="Arial Black"/>
            </a:endParaRPr>
          </a:p>
        </p:txBody>
      </p:sp>
      <p:pic>
        <p:nvPicPr>
          <p:cNvPr id="655" name="Google Shape;655;p62" descr="Icon&#10;&#10;Description automatically generated"/>
          <p:cNvPicPr preferRelativeResize="0"/>
          <p:nvPr/>
        </p:nvPicPr>
        <p:blipFill rotWithShape="1">
          <a:blip r:embed="rId3">
            <a:alphaModFix/>
          </a:blip>
          <a:srcRect/>
          <a:stretch/>
        </p:blipFill>
        <p:spPr>
          <a:xfrm>
            <a:off x="893212" y="536183"/>
            <a:ext cx="457200" cy="457200"/>
          </a:xfrm>
          <a:prstGeom prst="rect">
            <a:avLst/>
          </a:prstGeom>
          <a:noFill/>
          <a:ln>
            <a:noFill/>
          </a:ln>
        </p:spPr>
      </p:pic>
      <p:sp>
        <p:nvSpPr>
          <p:cNvPr id="656" name="Google Shape;656;p62"/>
          <p:cNvSpPr txBox="1"/>
          <p:nvPr/>
        </p:nvSpPr>
        <p:spPr>
          <a:xfrm>
            <a:off x="1350412" y="569812"/>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Respondents are overwhelmingly the primary decision-maker in their household when it comes to grocery shopping.</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Males over 55 over-index for sharing equal responsibility with others in the household.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657" name="Google Shape;657;p62"/>
          <p:cNvSpPr txBox="1"/>
          <p:nvPr/>
        </p:nvSpPr>
        <p:spPr>
          <a:xfrm>
            <a:off x="0" y="6062432"/>
            <a:ext cx="93591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dirty="0">
                <a:solidFill>
                  <a:srgbClr val="7F7F7F"/>
                </a:solidFill>
                <a:latin typeface="Arial"/>
                <a:ea typeface="Arial"/>
                <a:cs typeface="Arial"/>
                <a:sym typeface="Arial"/>
              </a:rPr>
              <a:t>Note: US n=651, UK n=610, All Respondents n=2007. Female 18-34 n=223, Male 18-34 n=222, Female 35-54 n=250, Male 35-54 n=291, Female 55+ n=129, Male 55+ n=144. US Female 18-34 n=98, US Male 18-34 n=144, US Female 35-54 n=110, US Male 35-54 n=165, US Female 55+ n=132, US Male 55+ n=60. UK Female 18-34 n=125, UK Male 18-34 n=78, UK Female 35-54 n=140, UK Male 35-54 n=126, UK Female 55+ n=57, UK Male 55+ n=84. Question: “Which of the following best describes the role you play in your household's grocery shopping (includes online and/or in-store grocery shopping)?”</a:t>
            </a:r>
            <a:endParaRPr sz="1400" b="0" i="0" u="none" strike="noStrike" cap="none" dirty="0">
              <a:solidFill>
                <a:srgbClr val="000000"/>
              </a:solidFill>
              <a:latin typeface="Arial"/>
              <a:ea typeface="Arial"/>
              <a:cs typeface="Arial"/>
              <a:sym typeface="Arial"/>
            </a:endParaRPr>
          </a:p>
        </p:txBody>
      </p:sp>
      <p:graphicFrame>
        <p:nvGraphicFramePr>
          <p:cNvPr id="658" name="Google Shape;658;p62"/>
          <p:cNvGraphicFramePr/>
          <p:nvPr>
            <p:extLst>
              <p:ext uri="{D42A27DB-BD31-4B8C-83A1-F6EECF244321}">
                <p14:modId xmlns:p14="http://schemas.microsoft.com/office/powerpoint/2010/main" val="1493534344"/>
              </p:ext>
            </p:extLst>
          </p:nvPr>
        </p:nvGraphicFramePr>
        <p:xfrm>
          <a:off x="502415" y="1358702"/>
          <a:ext cx="548640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59" name="Google Shape;659;p62"/>
          <p:cNvGraphicFramePr/>
          <p:nvPr>
            <p:extLst>
              <p:ext uri="{D42A27DB-BD31-4B8C-83A1-F6EECF244321}">
                <p14:modId xmlns:p14="http://schemas.microsoft.com/office/powerpoint/2010/main" val="1783690838"/>
              </p:ext>
            </p:extLst>
          </p:nvPr>
        </p:nvGraphicFramePr>
        <p:xfrm>
          <a:off x="6069873" y="1358702"/>
          <a:ext cx="548640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60" name="Google Shape;660;p62"/>
          <p:cNvGraphicFramePr/>
          <p:nvPr>
            <p:extLst>
              <p:ext uri="{D42A27DB-BD31-4B8C-83A1-F6EECF244321}">
                <p14:modId xmlns:p14="http://schemas.microsoft.com/office/powerpoint/2010/main" val="528780413"/>
              </p:ext>
            </p:extLst>
          </p:nvPr>
        </p:nvGraphicFramePr>
        <p:xfrm>
          <a:off x="502415" y="3705915"/>
          <a:ext cx="5486400" cy="228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61" name="Google Shape;661;p62"/>
          <p:cNvGraphicFramePr/>
          <p:nvPr>
            <p:extLst>
              <p:ext uri="{D42A27DB-BD31-4B8C-83A1-F6EECF244321}">
                <p14:modId xmlns:p14="http://schemas.microsoft.com/office/powerpoint/2010/main" val="1119497805"/>
              </p:ext>
            </p:extLst>
          </p:nvPr>
        </p:nvGraphicFramePr>
        <p:xfrm>
          <a:off x="6069873" y="3711342"/>
          <a:ext cx="5486400" cy="22860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303"/>
        <p:cNvGrpSpPr/>
        <p:nvPr/>
      </p:nvGrpSpPr>
      <p:grpSpPr>
        <a:xfrm>
          <a:off x="0" y="0"/>
          <a:ext cx="0" cy="0"/>
          <a:chOff x="0" y="0"/>
          <a:chExt cx="0" cy="0"/>
        </a:xfrm>
      </p:grpSpPr>
      <p:sp>
        <p:nvSpPr>
          <p:cNvPr id="306" name="Google Shape;306;p3"/>
          <p:cNvSpPr/>
          <p:nvPr/>
        </p:nvSpPr>
        <p:spPr>
          <a:xfrm>
            <a:off x="10550769" y="0"/>
            <a:ext cx="815927" cy="1366463"/>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 name="Rectangle 1">
            <a:extLst>
              <a:ext uri="{FF2B5EF4-FFF2-40B4-BE49-F238E27FC236}">
                <a16:creationId xmlns:a16="http://schemas.microsoft.com/office/drawing/2014/main" id="{2D78A54A-3B1C-7116-19E0-40DAF491BCE3}"/>
              </a:ext>
            </a:extLst>
          </p:cNvPr>
          <p:cNvSpPr/>
          <p:nvPr/>
        </p:nvSpPr>
        <p:spPr>
          <a:xfrm>
            <a:off x="9129713" y="303882"/>
            <a:ext cx="2945376" cy="827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Google Shape;304;p3"/>
          <p:cNvSpPr/>
          <p:nvPr/>
        </p:nvSpPr>
        <p:spPr>
          <a:xfrm>
            <a:off x="8494295" y="2564340"/>
            <a:ext cx="2799347" cy="1638692"/>
          </a:xfrm>
          <a:prstGeom prst="rect">
            <a:avLst/>
          </a:prstGeom>
          <a:solidFill>
            <a:schemeClr val="accent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5" name="Google Shape;305;p3"/>
          <p:cNvSpPr/>
          <p:nvPr/>
        </p:nvSpPr>
        <p:spPr>
          <a:xfrm rot="5400000">
            <a:off x="3115177" y="-2858911"/>
            <a:ext cx="627646" cy="6858000"/>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07" name="Google Shape;307;p3"/>
          <p:cNvPicPr preferRelativeResize="0"/>
          <p:nvPr/>
        </p:nvPicPr>
        <p:blipFill>
          <a:blip r:embed="rId3"/>
          <a:srcRect/>
          <a:stretch/>
        </p:blipFill>
        <p:spPr>
          <a:xfrm>
            <a:off x="9904342" y="314647"/>
            <a:ext cx="1966820" cy="786728"/>
          </a:xfrm>
          <a:prstGeom prst="rect">
            <a:avLst/>
          </a:prstGeom>
          <a:noFill/>
          <a:ln>
            <a:noFill/>
          </a:ln>
        </p:spPr>
      </p:pic>
      <p:sp>
        <p:nvSpPr>
          <p:cNvPr id="308" name="Google Shape;308;p3"/>
          <p:cNvSpPr txBox="1"/>
          <p:nvPr/>
        </p:nvSpPr>
        <p:spPr>
          <a:xfrm>
            <a:off x="83915" y="376212"/>
            <a:ext cx="551385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Black"/>
              <a:buNone/>
            </a:pPr>
            <a:r>
              <a:rPr lang="en-US" sz="2800" b="1" i="0" u="none" strike="noStrike" cap="none" dirty="0">
                <a:solidFill>
                  <a:srgbClr val="FFFFFF"/>
                </a:solidFill>
                <a:latin typeface="Arial Black"/>
                <a:ea typeface="Arial Black"/>
                <a:cs typeface="Arial Black"/>
                <a:sym typeface="Arial Black"/>
              </a:rPr>
              <a:t>TABLE OF CONTENTS</a:t>
            </a:r>
            <a:endParaRPr sz="1400" b="0" i="0" u="none" strike="noStrike" cap="none" dirty="0">
              <a:solidFill>
                <a:srgbClr val="000000"/>
              </a:solidFill>
              <a:latin typeface="Arial"/>
              <a:ea typeface="Arial"/>
              <a:cs typeface="Arial"/>
              <a:sym typeface="Arial"/>
            </a:endParaRPr>
          </a:p>
        </p:txBody>
      </p:sp>
      <p:graphicFrame>
        <p:nvGraphicFramePr>
          <p:cNvPr id="309" name="Google Shape;309;p3"/>
          <p:cNvGraphicFramePr/>
          <p:nvPr/>
        </p:nvGraphicFramePr>
        <p:xfrm>
          <a:off x="98926" y="1639681"/>
          <a:ext cx="8128000" cy="3606890"/>
        </p:xfrm>
        <a:graphic>
          <a:graphicData uri="http://schemas.openxmlformats.org/drawingml/2006/table">
            <a:tbl>
              <a:tblPr firstRow="1" bandRow="1">
                <a:noFill/>
                <a:tableStyleId>{287BFB94-009D-4B71-8653-CE06618662AA}</a:tableStyleId>
              </a:tblPr>
              <a:tblGrid>
                <a:gridCol w="6975650">
                  <a:extLst>
                    <a:ext uri="{9D8B030D-6E8A-4147-A177-3AD203B41FA5}">
                      <a16:colId xmlns:a16="http://schemas.microsoft.com/office/drawing/2014/main" val="20000"/>
                    </a:ext>
                  </a:extLst>
                </a:gridCol>
                <a:gridCol w="1152350">
                  <a:extLst>
                    <a:ext uri="{9D8B030D-6E8A-4147-A177-3AD203B41FA5}">
                      <a16:colId xmlns:a16="http://schemas.microsoft.com/office/drawing/2014/main" val="20001"/>
                    </a:ext>
                  </a:extLst>
                </a:gridCol>
              </a:tblGrid>
              <a:tr h="2286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Section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Page Number</a:t>
                      </a:r>
                      <a:endParaRPr sz="1400" u="none" strike="noStrike" cap="none"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dk1"/>
                          </a:solidFill>
                          <a:latin typeface="Arial"/>
                          <a:ea typeface="Arial"/>
                          <a:cs typeface="Arial"/>
                          <a:sym typeface="Arial"/>
                        </a:rPr>
                        <a:t>Demographics</a:t>
                      </a:r>
                      <a:endParaRPr sz="14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sng" strike="noStrike" cap="none">
                          <a:solidFill>
                            <a:schemeClr val="hlink"/>
                          </a:solidFill>
                          <a:hlinkClick r:id="rId4" action="ppaction://hlinksldjump"/>
                        </a:rPr>
                        <a:t>4</a:t>
                      </a:r>
                      <a:endParaRPr sz="18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800"/>
                        <a:buFont typeface="Arial"/>
                        <a:buNone/>
                      </a:pPr>
                      <a:r>
                        <a:rPr lang="en-US" sz="1800" u="none" strike="noStrike" cap="none">
                          <a:solidFill>
                            <a:schemeClr val="dk1"/>
                          </a:solidFill>
                          <a:latin typeface="Arial"/>
                          <a:ea typeface="Arial"/>
                          <a:cs typeface="Arial"/>
                          <a:sym typeface="Arial"/>
                        </a:rPr>
                        <a:t>Perceptions About Functional Food and Beverages</a:t>
                      </a:r>
                      <a:endParaRPr sz="180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sng" strike="noStrike" cap="none">
                          <a:solidFill>
                            <a:schemeClr val="hlink"/>
                          </a:solidFill>
                          <a:hlinkClick r:id="rId5" action="ppaction://hlinksldjump"/>
                        </a:rPr>
                        <a:t>12</a:t>
                      </a:r>
                      <a:endParaRPr sz="18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Health Concerns and Attitudes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sng">
                          <a:solidFill>
                            <a:schemeClr val="hlink"/>
                          </a:solidFill>
                          <a:hlinkClick r:id="rId6" action="ppaction://hlinksldjump"/>
                        </a:rPr>
                        <a:t>17</a:t>
                      </a:r>
                      <a:endParaRPr sz="18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Functional Food &amp; Beverages Usage and Occasions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sng">
                          <a:solidFill>
                            <a:schemeClr val="hlink"/>
                          </a:solidFill>
                          <a:hlinkClick r:id="rId7" action="ppaction://hlinksldjump"/>
                        </a:rPr>
                        <a:t>21</a:t>
                      </a:r>
                      <a:endParaRPr sz="180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Shopping Behavior &amp; Patterns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sng">
                          <a:solidFill>
                            <a:schemeClr val="hlink"/>
                          </a:solidFill>
                          <a:hlinkClick r:id="rId8" action="ppaction://hlinksldjump"/>
                        </a:rPr>
                        <a:t>28</a:t>
                      </a:r>
                      <a:endParaRPr sz="1800" u="none" strike="noStrike" cap="none"/>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Familiarity &amp; Reasons They Buy</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sng">
                          <a:solidFill>
                            <a:schemeClr val="hlink"/>
                          </a:solidFill>
                          <a:hlinkClick r:id="rId9" action="ppaction://hlinksldjump"/>
                        </a:rPr>
                        <a:t>36</a:t>
                      </a:r>
                      <a:endParaRPr sz="1800" u="none" strike="noStrike" cap="none"/>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Transparency, Trust &amp; Sustainability</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sng">
                          <a:solidFill>
                            <a:schemeClr val="hlink"/>
                          </a:solidFill>
                          <a:hlinkClick r:id="rId10" action="ppaction://hlinksldjump"/>
                        </a:rPr>
                        <a:t>40</a:t>
                      </a:r>
                      <a:endParaRPr sz="1800" u="none" strike="noStrike" cap="none"/>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Prebiotic Deep Dive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sng" dirty="0">
                          <a:solidFill>
                            <a:schemeClr val="hlink"/>
                          </a:solidFill>
                          <a:hlinkClick r:id="rId11" action="ppaction://hlinksldjump"/>
                        </a:rPr>
                        <a:t>45</a:t>
                      </a:r>
                      <a:endParaRPr sz="1800" u="none" strike="noStrike" cap="none" dirty="0"/>
                    </a:p>
                  </a:txBody>
                  <a:tcPr marL="91450" marR="91450" marT="45725" marB="45725"/>
                </a:tc>
                <a:extLst>
                  <a:ext uri="{0D108BD9-81ED-4DB2-BD59-A6C34878D82A}">
                    <a16:rowId xmlns:a16="http://schemas.microsoft.com/office/drawing/2014/main" val="10008"/>
                  </a:ext>
                </a:extLst>
              </a:tr>
            </a:tbl>
          </a:graphicData>
        </a:graphic>
      </p:graphicFrame>
      <p:sp>
        <p:nvSpPr>
          <p:cNvPr id="310" name="Google Shape;310;p3"/>
          <p:cNvSpPr txBox="1"/>
          <p:nvPr/>
        </p:nvSpPr>
        <p:spPr>
          <a:xfrm>
            <a:off x="100125" y="997625"/>
            <a:ext cx="853974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This table of contents is hyperlinked to the sections. Just click the page number to jump to that section in the deck. </a:t>
            </a:r>
            <a:endParaRPr sz="1800" b="0" i="0" u="none" strike="noStrike" cap="none">
              <a:solidFill>
                <a:srgbClr val="000000"/>
              </a:solidFill>
              <a:latin typeface="Arial"/>
              <a:ea typeface="Arial"/>
              <a:cs typeface="Arial"/>
              <a:sym typeface="Arial"/>
            </a:endParaRPr>
          </a:p>
        </p:txBody>
      </p:sp>
      <p:pic>
        <p:nvPicPr>
          <p:cNvPr id="311" name="Google Shape;311;p3" descr="Icon&#10;&#10;Description automatically generated"/>
          <p:cNvPicPr preferRelativeResize="0"/>
          <p:nvPr/>
        </p:nvPicPr>
        <p:blipFill rotWithShape="1">
          <a:blip r:embed="rId12">
            <a:alphaModFix/>
          </a:blip>
          <a:srcRect/>
          <a:stretch/>
        </p:blipFill>
        <p:spPr>
          <a:xfrm>
            <a:off x="8644918" y="2940330"/>
            <a:ext cx="457200" cy="457200"/>
          </a:xfrm>
          <a:prstGeom prst="rect">
            <a:avLst/>
          </a:prstGeom>
          <a:noFill/>
          <a:ln>
            <a:noFill/>
          </a:ln>
        </p:spPr>
      </p:pic>
      <p:sp>
        <p:nvSpPr>
          <p:cNvPr id="312" name="Google Shape;312;p3"/>
          <p:cNvSpPr txBox="1"/>
          <p:nvPr/>
        </p:nvSpPr>
        <p:spPr>
          <a:xfrm>
            <a:off x="9102118" y="2940330"/>
            <a:ext cx="2108338"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The ITC Insights lightbulb indicates there are key takeaways for that slide.</a:t>
            </a:r>
            <a:endParaRPr sz="1400" b="0" i="0" u="none" strike="noStrike" cap="none" dirty="0">
              <a:solidFill>
                <a:srgbClr val="000000"/>
              </a:solidFill>
              <a:latin typeface="Arial"/>
              <a:ea typeface="Arial"/>
              <a:cs typeface="Arial"/>
              <a:sym typeface="Arial"/>
            </a:endParaRPr>
          </a:p>
        </p:txBody>
      </p:sp>
      <p:sp>
        <p:nvSpPr>
          <p:cNvPr id="313" name="Google Shape;313;p3"/>
          <p:cNvSpPr txBox="1"/>
          <p:nvPr/>
        </p:nvSpPr>
        <p:spPr>
          <a:xfrm>
            <a:off x="98926" y="5383868"/>
            <a:ext cx="1130157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You can access primary data for charts by right clicking and opening the data in Excel.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Country abbreviations in footers: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United States = US, United Kingdom = UK</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64"/>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MONTHLY GROCERY SPENDING</a:t>
            </a:r>
            <a:endParaRPr>
              <a:latin typeface="Arial Black"/>
              <a:ea typeface="Arial Black"/>
              <a:cs typeface="Arial Black"/>
              <a:sym typeface="Arial Black"/>
            </a:endParaRPr>
          </a:p>
        </p:txBody>
      </p:sp>
      <p:pic>
        <p:nvPicPr>
          <p:cNvPr id="667" name="Google Shape;667;p64"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668" name="Google Shape;668;p64"/>
          <p:cNvSpPr txBox="1"/>
          <p:nvPr/>
        </p:nvSpPr>
        <p:spPr>
          <a:xfrm>
            <a:off x="1350412" y="782754"/>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Spending in both countries is mostly in the $250 to $500 range with UK responses being predominantly at and below that range and US responses more often slightly above where they see more responses for spending more than $750 than less than $250 (23% to 17%).</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669" name="Google Shape;669;p64"/>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“On average, how much does your household spend on groceries each month?”</a:t>
            </a:r>
            <a:endParaRPr sz="1400" b="0" i="0" u="none" strike="noStrike" cap="none">
              <a:solidFill>
                <a:srgbClr val="000000"/>
              </a:solidFill>
              <a:latin typeface="Arial"/>
              <a:ea typeface="Arial"/>
              <a:cs typeface="Arial"/>
              <a:sym typeface="Arial"/>
            </a:endParaRPr>
          </a:p>
        </p:txBody>
      </p:sp>
      <p:graphicFrame>
        <p:nvGraphicFramePr>
          <p:cNvPr id="670" name="Google Shape;670;p64"/>
          <p:cNvGraphicFramePr/>
          <p:nvPr/>
        </p:nvGraphicFramePr>
        <p:xfrm>
          <a:off x="204716" y="1678674"/>
          <a:ext cx="11987284" cy="470847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69"/>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HOUSEHOLD SIZE</a:t>
            </a:r>
            <a:endParaRPr>
              <a:latin typeface="Arial Black"/>
              <a:ea typeface="Arial Black"/>
              <a:cs typeface="Arial Black"/>
              <a:sym typeface="Arial Black"/>
            </a:endParaRPr>
          </a:p>
        </p:txBody>
      </p:sp>
      <p:pic>
        <p:nvPicPr>
          <p:cNvPr id="676" name="Google Shape;676;p69" descr="Icon&#10;&#10;Description automatically generated"/>
          <p:cNvPicPr preferRelativeResize="0"/>
          <p:nvPr/>
        </p:nvPicPr>
        <p:blipFill rotWithShape="1">
          <a:blip r:embed="rId3">
            <a:alphaModFix/>
          </a:blip>
          <a:srcRect/>
          <a:stretch/>
        </p:blipFill>
        <p:spPr>
          <a:xfrm>
            <a:off x="893212" y="627203"/>
            <a:ext cx="457200" cy="457200"/>
          </a:xfrm>
          <a:prstGeom prst="rect">
            <a:avLst/>
          </a:prstGeom>
          <a:noFill/>
          <a:ln>
            <a:noFill/>
          </a:ln>
        </p:spPr>
      </p:pic>
      <p:sp>
        <p:nvSpPr>
          <p:cNvPr id="677" name="Google Shape;677;p69"/>
          <p:cNvSpPr txBox="1"/>
          <p:nvPr/>
        </p:nvSpPr>
        <p:spPr>
          <a:xfrm>
            <a:off x="1350412" y="599875"/>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For both US and UK respondents a household of two is the number one response with a household of four coming in just behind.</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Females and males over 55 over-index for household size of 2.</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678" name="Google Shape;678;p69"/>
          <p:cNvSpPr txBox="1"/>
          <p:nvPr/>
        </p:nvSpPr>
        <p:spPr>
          <a:xfrm>
            <a:off x="0" y="6150114"/>
            <a:ext cx="935915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Female 18-34 n=223, Male 18-34 n=222, Female 35-54 n=250, Male 35-54 n=291, Female 55+ n=129, Male 55+ n=144. US Female 18-34 n=98, US Male 18-34 n=144, US Female 35-54 n=110, US Male 35-54 n=165, US Female 55+ n=132, US Male 55+ n=60. UK Female 18-34 n=125, UK Male 18-34 n=78, UK Female 35-54 n=140, UK Male 35-54 n=126, UK Female 55+ n=57, UK Male 55+ n=84. Question: “How many people are included in your monthly grocery spend?”</a:t>
            </a:r>
            <a:endParaRPr sz="1400" b="0" i="0" u="none" strike="noStrike" cap="none">
              <a:solidFill>
                <a:srgbClr val="000000"/>
              </a:solidFill>
              <a:latin typeface="Arial"/>
              <a:ea typeface="Arial"/>
              <a:cs typeface="Arial"/>
              <a:sym typeface="Arial"/>
            </a:endParaRPr>
          </a:p>
        </p:txBody>
      </p:sp>
      <p:graphicFrame>
        <p:nvGraphicFramePr>
          <p:cNvPr id="679" name="Google Shape;679;p69"/>
          <p:cNvGraphicFramePr/>
          <p:nvPr/>
        </p:nvGraphicFramePr>
        <p:xfrm>
          <a:off x="558710" y="1547400"/>
          <a:ext cx="548640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80" name="Google Shape;680;p69"/>
          <p:cNvGraphicFramePr/>
          <p:nvPr/>
        </p:nvGraphicFramePr>
        <p:xfrm>
          <a:off x="6121602" y="1547400"/>
          <a:ext cx="548640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81" name="Google Shape;681;p69"/>
          <p:cNvGraphicFramePr/>
          <p:nvPr/>
        </p:nvGraphicFramePr>
        <p:xfrm>
          <a:off x="558710" y="3876336"/>
          <a:ext cx="5486400" cy="228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82" name="Google Shape;682;p69"/>
          <p:cNvGraphicFramePr/>
          <p:nvPr/>
        </p:nvGraphicFramePr>
        <p:xfrm>
          <a:off x="6121602" y="3876336"/>
          <a:ext cx="5486400" cy="22860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70"/>
          <p:cNvSpPr txBox="1">
            <a:spLocks noGrp="1"/>
          </p:cNvSpPr>
          <p:nvPr>
            <p:ph type="title"/>
          </p:nvPr>
        </p:nvSpPr>
        <p:spPr>
          <a:xfrm>
            <a:off x="838200" y="111553"/>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dirty="0">
                <a:latin typeface="Arial Black"/>
                <a:ea typeface="Arial Black"/>
                <a:cs typeface="Arial Black"/>
                <a:sym typeface="Arial Black"/>
              </a:rPr>
              <a:t>PERCENTAGE OF BUDGET FOR FF&amp;B</a:t>
            </a:r>
            <a:endParaRPr dirty="0">
              <a:latin typeface="Arial Black"/>
              <a:ea typeface="Arial Black"/>
              <a:cs typeface="Arial Black"/>
              <a:sym typeface="Arial Black"/>
            </a:endParaRPr>
          </a:p>
        </p:txBody>
      </p:sp>
      <p:pic>
        <p:nvPicPr>
          <p:cNvPr id="688" name="Google Shape;688;p70" descr="Icon&#10;&#10;Description automatically generated"/>
          <p:cNvPicPr preferRelativeResize="0"/>
          <p:nvPr/>
        </p:nvPicPr>
        <p:blipFill rotWithShape="1">
          <a:blip r:embed="rId3">
            <a:alphaModFix/>
          </a:blip>
          <a:srcRect/>
          <a:stretch/>
        </p:blipFill>
        <p:spPr>
          <a:xfrm>
            <a:off x="893212" y="498605"/>
            <a:ext cx="457200" cy="457200"/>
          </a:xfrm>
          <a:prstGeom prst="rect">
            <a:avLst/>
          </a:prstGeom>
          <a:noFill/>
          <a:ln>
            <a:noFill/>
          </a:ln>
        </p:spPr>
      </p:pic>
      <p:sp>
        <p:nvSpPr>
          <p:cNvPr id="689" name="Google Shape;689;p70"/>
          <p:cNvSpPr txBox="1"/>
          <p:nvPr/>
        </p:nvSpPr>
        <p:spPr>
          <a:xfrm>
            <a:off x="1350412" y="532234"/>
            <a:ext cx="10713769"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In both countries, prebiotic consumers over-index compared to all consumers; this is manifest in the 26-50% range in the US and the 10-25% range for the UK.</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Much like the spending total, UK respondents are allocating a smaller percentage of their budget to FF&amp;B than their US counterparts.</a:t>
            </a:r>
            <a:endParaRPr sz="1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US respondents have more people budgeting 26 to 50% of their grocery budget to FF&amp;B than under 10%.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690" name="Google Shape;690;p70"/>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“What percentage of your monthly grocery spend is on functional foods/beverages?”</a:t>
            </a:r>
            <a:endParaRPr sz="1400" b="0" i="0" u="none" strike="noStrike" cap="none">
              <a:solidFill>
                <a:srgbClr val="000000"/>
              </a:solidFill>
              <a:latin typeface="Arial"/>
              <a:ea typeface="Arial"/>
              <a:cs typeface="Arial"/>
              <a:sym typeface="Arial"/>
            </a:endParaRPr>
          </a:p>
        </p:txBody>
      </p:sp>
      <p:graphicFrame>
        <p:nvGraphicFramePr>
          <p:cNvPr id="691" name="Google Shape;691;p70"/>
          <p:cNvGraphicFramePr/>
          <p:nvPr/>
        </p:nvGraphicFramePr>
        <p:xfrm>
          <a:off x="197893" y="1753736"/>
          <a:ext cx="11994107" cy="464023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74"/>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PURCHASE LOCATIONS</a:t>
            </a:r>
            <a:endParaRPr/>
          </a:p>
        </p:txBody>
      </p:sp>
      <p:pic>
        <p:nvPicPr>
          <p:cNvPr id="697" name="Google Shape;697;p74"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698" name="Google Shape;698;p74"/>
          <p:cNvSpPr txBox="1"/>
          <p:nvPr/>
        </p:nvSpPr>
        <p:spPr>
          <a:xfrm>
            <a:off x="1350412" y="782754"/>
            <a:ext cx="10713769"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Most shopping is done at grocery stores in the UK and grocery stores and mass market retailers in the US.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699" name="Google Shape;699;p74"/>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“Where does your household primarily shop for functional foods and beverages?”</a:t>
            </a:r>
            <a:endParaRPr sz="1400" b="0" i="0" u="none" strike="noStrike" cap="none">
              <a:solidFill>
                <a:srgbClr val="000000"/>
              </a:solidFill>
              <a:latin typeface="Arial"/>
              <a:ea typeface="Arial"/>
              <a:cs typeface="Arial"/>
              <a:sym typeface="Arial"/>
            </a:endParaRPr>
          </a:p>
        </p:txBody>
      </p:sp>
      <p:graphicFrame>
        <p:nvGraphicFramePr>
          <p:cNvPr id="700" name="Google Shape;700;p74"/>
          <p:cNvGraphicFramePr/>
          <p:nvPr/>
        </p:nvGraphicFramePr>
        <p:xfrm>
          <a:off x="191069" y="1685498"/>
          <a:ext cx="12000931" cy="470165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79"/>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dirty="0">
                <a:latin typeface="Arial Black"/>
                <a:ea typeface="Arial Black"/>
                <a:cs typeface="Arial Black"/>
                <a:sym typeface="Arial Black"/>
              </a:rPr>
              <a:t>SPENDING CUTS</a:t>
            </a:r>
            <a:endParaRPr dirty="0"/>
          </a:p>
        </p:txBody>
      </p:sp>
      <p:pic>
        <p:nvPicPr>
          <p:cNvPr id="706" name="Google Shape;706;p79"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707" name="Google Shape;707;p79"/>
          <p:cNvSpPr txBox="1"/>
          <p:nvPr/>
        </p:nvSpPr>
        <p:spPr>
          <a:xfrm>
            <a:off x="1245310" y="782754"/>
            <a:ext cx="2444753" cy="54784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Core vitamins and minerals, functional foods and beverages and over the counter medication all see responses predominantly in the essential or change to generic or cut spending responses.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Gym memberships, physical support and dining out or takeout meals are the only three categories to see a majority number of responses for non-essential from both US and UK respondents.</a:t>
            </a:r>
            <a:endParaRPr sz="1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Mental health support is close to an even split across all three options.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708" name="Google Shape;708;p79"/>
          <p:cNvSpPr txBox="1"/>
          <p:nvPr/>
        </p:nvSpPr>
        <p:spPr>
          <a:xfrm>
            <a:off x="1" y="6304002"/>
            <a:ext cx="373823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“If you had to cut household spending, how would you prioritize your cuts?”</a:t>
            </a:r>
            <a:endParaRPr sz="1400" b="0" i="0" u="none" strike="noStrike" cap="none">
              <a:solidFill>
                <a:srgbClr val="000000"/>
              </a:solidFill>
              <a:latin typeface="Arial"/>
              <a:ea typeface="Arial"/>
              <a:cs typeface="Arial"/>
              <a:sym typeface="Arial"/>
            </a:endParaRPr>
          </a:p>
        </p:txBody>
      </p:sp>
      <p:graphicFrame>
        <p:nvGraphicFramePr>
          <p:cNvPr id="709" name="Google Shape;709;p79"/>
          <p:cNvGraphicFramePr/>
          <p:nvPr/>
        </p:nvGraphicFramePr>
        <p:xfrm>
          <a:off x="9320981" y="749125"/>
          <a:ext cx="2743200"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10" name="Google Shape;710;p79"/>
          <p:cNvGraphicFramePr/>
          <p:nvPr/>
        </p:nvGraphicFramePr>
        <p:xfrm>
          <a:off x="3738235" y="4533265"/>
          <a:ext cx="2743200" cy="1828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11" name="Google Shape;711;p79"/>
          <p:cNvGraphicFramePr/>
          <p:nvPr/>
        </p:nvGraphicFramePr>
        <p:xfrm>
          <a:off x="3738235" y="749125"/>
          <a:ext cx="2743200" cy="1828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12" name="Google Shape;712;p79"/>
          <p:cNvGraphicFramePr/>
          <p:nvPr/>
        </p:nvGraphicFramePr>
        <p:xfrm>
          <a:off x="9320981" y="2641195"/>
          <a:ext cx="2743200" cy="1828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13" name="Google Shape;713;p79"/>
          <p:cNvGraphicFramePr/>
          <p:nvPr/>
        </p:nvGraphicFramePr>
        <p:xfrm>
          <a:off x="9320981" y="4533265"/>
          <a:ext cx="2743200" cy="18288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14" name="Google Shape;714;p79"/>
          <p:cNvGraphicFramePr/>
          <p:nvPr/>
        </p:nvGraphicFramePr>
        <p:xfrm>
          <a:off x="3738235" y="2641195"/>
          <a:ext cx="2743200" cy="18288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15" name="Google Shape;715;p79"/>
          <p:cNvGraphicFramePr/>
          <p:nvPr/>
        </p:nvGraphicFramePr>
        <p:xfrm>
          <a:off x="6529608" y="4533265"/>
          <a:ext cx="2743200" cy="18288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716" name="Google Shape;716;p79"/>
          <p:cNvGraphicFramePr/>
          <p:nvPr/>
        </p:nvGraphicFramePr>
        <p:xfrm>
          <a:off x="6529608" y="2641195"/>
          <a:ext cx="2743200" cy="18288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717" name="Google Shape;717;p79"/>
          <p:cNvGraphicFramePr/>
          <p:nvPr/>
        </p:nvGraphicFramePr>
        <p:xfrm>
          <a:off x="6529608" y="749125"/>
          <a:ext cx="2743200" cy="18288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718" name="Google Shape;718;p79"/>
          <p:cNvGraphicFramePr/>
          <p:nvPr/>
        </p:nvGraphicFramePr>
        <p:xfrm>
          <a:off x="4788513" y="6282550"/>
          <a:ext cx="6225389" cy="354018"/>
        </p:xfrm>
        <a:graphic>
          <a:graphicData uri="http://schemas.openxmlformats.org/drawingml/2006/chart">
            <c:chart xmlns:c="http://schemas.openxmlformats.org/drawingml/2006/chart" xmlns:r="http://schemas.openxmlformats.org/officeDocument/2006/relationships" r:id="rId13"/>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83"/>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HEALTHIER ALTERNATIVES</a:t>
            </a:r>
            <a:endParaRPr/>
          </a:p>
        </p:txBody>
      </p:sp>
      <p:pic>
        <p:nvPicPr>
          <p:cNvPr id="724" name="Google Shape;724;p83"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725" name="Google Shape;725;p83"/>
          <p:cNvSpPr txBox="1"/>
          <p:nvPr/>
        </p:nvSpPr>
        <p:spPr>
          <a:xfrm>
            <a:off x="1350412" y="782754"/>
            <a:ext cx="10713769"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Prebiotic consumers consistently over-index in being willing to pay a 26-50% premium; they also over-index in the 11-25% range for healthier cookies and juices. The largest delta at 26-50% is for sweet desserts and snack bars.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Apart from popcorn and soda pop, two categories where the highest response rate is no premium (among UK respondents), the highest responses come in for the up to 10% price premium.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26" name="Google Shape;726;p83"/>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“How much more would you pay for a healthier alternative of a not healthy product you love?”</a:t>
            </a:r>
            <a:endParaRPr sz="1400" b="0" i="0" u="none" strike="noStrike" cap="none">
              <a:solidFill>
                <a:srgbClr val="000000"/>
              </a:solidFill>
              <a:latin typeface="Arial"/>
              <a:ea typeface="Arial"/>
              <a:cs typeface="Arial"/>
              <a:sym typeface="Arial"/>
            </a:endParaRPr>
          </a:p>
        </p:txBody>
      </p:sp>
      <p:graphicFrame>
        <p:nvGraphicFramePr>
          <p:cNvPr id="727" name="Google Shape;727;p83"/>
          <p:cNvGraphicFramePr/>
          <p:nvPr/>
        </p:nvGraphicFramePr>
        <p:xfrm>
          <a:off x="3397714" y="4333555"/>
          <a:ext cx="2743200"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28" name="Google Shape;728;p83"/>
          <p:cNvGraphicFramePr/>
          <p:nvPr/>
        </p:nvGraphicFramePr>
        <p:xfrm>
          <a:off x="2983305" y="6251154"/>
          <a:ext cx="6225389" cy="3540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29" name="Google Shape;729;p83"/>
          <p:cNvGraphicFramePr/>
          <p:nvPr/>
        </p:nvGraphicFramePr>
        <p:xfrm>
          <a:off x="555430" y="2414508"/>
          <a:ext cx="2743200" cy="1828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30" name="Google Shape;730;p83"/>
          <p:cNvGraphicFramePr/>
          <p:nvPr/>
        </p:nvGraphicFramePr>
        <p:xfrm>
          <a:off x="9082282" y="2409321"/>
          <a:ext cx="2743200" cy="1828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31" name="Google Shape;731;p83"/>
          <p:cNvGraphicFramePr/>
          <p:nvPr/>
        </p:nvGraphicFramePr>
        <p:xfrm>
          <a:off x="3397714" y="2409321"/>
          <a:ext cx="2743200" cy="18288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732" name="Google Shape;732;p83"/>
          <p:cNvGraphicFramePr/>
          <p:nvPr/>
        </p:nvGraphicFramePr>
        <p:xfrm>
          <a:off x="6239998" y="4325963"/>
          <a:ext cx="2743200" cy="18288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33" name="Google Shape;733;p83"/>
          <p:cNvGraphicFramePr/>
          <p:nvPr/>
        </p:nvGraphicFramePr>
        <p:xfrm>
          <a:off x="6239998" y="2405047"/>
          <a:ext cx="2743200" cy="18288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734" name="Google Shape;734;p83"/>
          <p:cNvGraphicFramePr/>
          <p:nvPr/>
        </p:nvGraphicFramePr>
        <p:xfrm>
          <a:off x="555430" y="4325963"/>
          <a:ext cx="2743200" cy="18288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735" name="Google Shape;735;p83"/>
          <p:cNvGraphicFramePr/>
          <p:nvPr/>
        </p:nvGraphicFramePr>
        <p:xfrm>
          <a:off x="9082282" y="4325963"/>
          <a:ext cx="2743200" cy="1828800"/>
        </p:xfrm>
        <a:graphic>
          <a:graphicData uri="http://schemas.openxmlformats.org/drawingml/2006/chart">
            <c:chart xmlns:c="http://schemas.openxmlformats.org/drawingml/2006/chart" xmlns:r="http://schemas.openxmlformats.org/officeDocument/2006/relationships" r:id="rId12"/>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87"/>
          <p:cNvSpPr txBox="1">
            <a:spLocks noGrp="1"/>
          </p:cNvSpPr>
          <p:nvPr>
            <p:ph type="ctrTitle"/>
          </p:nvPr>
        </p:nvSpPr>
        <p:spPr>
          <a:xfrm>
            <a:off x="397110" y="2832773"/>
            <a:ext cx="6379471" cy="2716257"/>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01406D"/>
              </a:buClr>
              <a:buSzPts val="4800"/>
              <a:buFont typeface="Arial Black"/>
              <a:buNone/>
            </a:pPr>
            <a:r>
              <a:rPr lang="en-US" dirty="0"/>
              <a:t>FAMILIARITY &amp; </a:t>
            </a:r>
            <a:br>
              <a:rPr lang="en-US" dirty="0"/>
            </a:br>
            <a:r>
              <a:rPr lang="en-US" dirty="0"/>
              <a:t>REASONS THEY </a:t>
            </a:r>
            <a:br>
              <a:rPr lang="en-US" dirty="0"/>
            </a:br>
            <a:r>
              <a:rPr lang="en-US" dirty="0"/>
              <a:t>BUY</a:t>
            </a:r>
            <a:endParaRPr dirty="0"/>
          </a:p>
        </p:txBody>
      </p:sp>
      <p:pic>
        <p:nvPicPr>
          <p:cNvPr id="741" name="Google Shape;741;p87" descr="A table full of food&#10;&#10;Description automatically generated with low confidence"/>
          <p:cNvPicPr preferRelativeResize="0">
            <a:picLocks noGrp="1"/>
          </p:cNvPicPr>
          <p:nvPr>
            <p:ph type="pic" idx="2"/>
          </p:nvPr>
        </p:nvPicPr>
        <p:blipFill rotWithShape="1">
          <a:blip r:embed="rId3">
            <a:alphaModFix/>
          </a:blip>
          <a:srcRect l="2422" r="2421"/>
          <a:stretch/>
        </p:blipFill>
        <p:spPr>
          <a:xfrm>
            <a:off x="7162800" y="0"/>
            <a:ext cx="5029200" cy="6858000"/>
          </a:xfrm>
          <a:prstGeom prst="rect">
            <a:avLst/>
          </a:prstGeom>
          <a:solidFill>
            <a:srgbClr val="F2F2F2"/>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88"/>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dirty="0">
                <a:latin typeface="Arial Black"/>
                <a:ea typeface="Arial Black"/>
                <a:cs typeface="Arial Black"/>
                <a:sym typeface="Arial Black"/>
              </a:rPr>
              <a:t>FAMILIARITY</a:t>
            </a:r>
            <a:endParaRPr dirty="0"/>
          </a:p>
        </p:txBody>
      </p:sp>
      <p:pic>
        <p:nvPicPr>
          <p:cNvPr id="747" name="Google Shape;747;p88"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748" name="Google Shape;748;p88"/>
          <p:cNvSpPr txBox="1"/>
          <p:nvPr/>
        </p:nvSpPr>
        <p:spPr>
          <a:xfrm>
            <a:off x="1350412" y="782754"/>
            <a:ext cx="10713769"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For all but postbiotics and MCT, familiarity levels are above 90%.</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Familiarity levels are higher among prebiotic users for the lesser familiarity ingredients, postbiotics and MCT when compared to all respondents.</a:t>
            </a:r>
            <a:endParaRPr sz="1400" b="0" i="0" u="none" strike="noStrike" cap="none" dirty="0">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49" name="Google Shape;749;p88"/>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“How familiar would you consider yourself regarding these functional ingredients in foods and/or beverages?” Sum of all responses except “never heard of it”.</a:t>
            </a:r>
            <a:endParaRPr sz="1400" b="0" i="0" u="none" strike="noStrike" cap="none">
              <a:solidFill>
                <a:srgbClr val="000000"/>
              </a:solidFill>
              <a:latin typeface="Arial"/>
              <a:ea typeface="Arial"/>
              <a:cs typeface="Arial"/>
              <a:sym typeface="Arial"/>
            </a:endParaRPr>
          </a:p>
        </p:txBody>
      </p:sp>
      <p:graphicFrame>
        <p:nvGraphicFramePr>
          <p:cNvPr id="750" name="Google Shape;750;p88"/>
          <p:cNvGraphicFramePr/>
          <p:nvPr/>
        </p:nvGraphicFramePr>
        <p:xfrm>
          <a:off x="211540" y="1719618"/>
          <a:ext cx="11980460" cy="466753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3"/>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PERCEIVED EFFECTIVENESS</a:t>
            </a:r>
            <a:endParaRPr/>
          </a:p>
        </p:txBody>
      </p:sp>
      <p:pic>
        <p:nvPicPr>
          <p:cNvPr id="756" name="Google Shape;756;p93" descr="Icon&#10;&#10;Description automatically generated"/>
          <p:cNvPicPr preferRelativeResize="0"/>
          <p:nvPr/>
        </p:nvPicPr>
        <p:blipFill rotWithShape="1">
          <a:blip r:embed="rId3">
            <a:alphaModFix/>
          </a:blip>
          <a:srcRect/>
          <a:stretch/>
        </p:blipFill>
        <p:spPr>
          <a:xfrm>
            <a:off x="893212" y="749125"/>
            <a:ext cx="457200" cy="457200"/>
          </a:xfrm>
          <a:prstGeom prst="rect">
            <a:avLst/>
          </a:prstGeom>
          <a:noFill/>
          <a:ln>
            <a:noFill/>
          </a:ln>
        </p:spPr>
      </p:pic>
      <p:sp>
        <p:nvSpPr>
          <p:cNvPr id="757" name="Google Shape;757;p93"/>
          <p:cNvSpPr txBox="1"/>
          <p:nvPr/>
        </p:nvSpPr>
        <p:spPr>
          <a:xfrm>
            <a:off x="1350412" y="782754"/>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For prebiotic consumers, both pre- and postbiotics’ perception of effectiveness are behind those of probiotics, for the former, about 8% in the US and 5% in the UK.</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Perceived effectiveness for all but MCT among UK respondents is over 50%.</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758" name="Google Shape;758;p93"/>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 varies. Question: “What is your opinion of the effectiveness/benefit of each of these functional food ingredients?” Sum of responses marked “I trust that it is effective, and I have experienced its benefits” and “I trust that it is effective, but I haven’t experienced benefits”.</a:t>
            </a:r>
            <a:endParaRPr sz="1400" b="0" i="0" u="none" strike="noStrike" cap="none">
              <a:solidFill>
                <a:srgbClr val="000000"/>
              </a:solidFill>
              <a:latin typeface="Arial"/>
              <a:ea typeface="Arial"/>
              <a:cs typeface="Arial"/>
              <a:sym typeface="Arial"/>
            </a:endParaRPr>
          </a:p>
        </p:txBody>
      </p:sp>
      <p:graphicFrame>
        <p:nvGraphicFramePr>
          <p:cNvPr id="759" name="Google Shape;759;p93"/>
          <p:cNvGraphicFramePr/>
          <p:nvPr/>
        </p:nvGraphicFramePr>
        <p:xfrm>
          <a:off x="197893" y="1692322"/>
          <a:ext cx="11994107" cy="469483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8"/>
          <p:cNvSpPr txBox="1">
            <a:spLocks noGrp="1"/>
          </p:cNvSpPr>
          <p:nvPr>
            <p:ph type="title"/>
          </p:nvPr>
        </p:nvSpPr>
        <p:spPr>
          <a:xfrm>
            <a:off x="838200" y="73975"/>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dirty="0">
                <a:latin typeface="Arial Black"/>
                <a:ea typeface="Arial Black"/>
                <a:cs typeface="Arial Black"/>
                <a:sym typeface="Arial Black"/>
              </a:rPr>
              <a:t>IMPORTANT CHARACTERISTICS</a:t>
            </a:r>
            <a:endParaRPr dirty="0"/>
          </a:p>
        </p:txBody>
      </p:sp>
      <p:pic>
        <p:nvPicPr>
          <p:cNvPr id="765" name="Google Shape;765;p98" descr="Icon&#10;&#10;Description automatically generated"/>
          <p:cNvPicPr preferRelativeResize="0"/>
          <p:nvPr/>
        </p:nvPicPr>
        <p:blipFill rotWithShape="1">
          <a:blip r:embed="rId3">
            <a:alphaModFix/>
          </a:blip>
          <a:srcRect/>
          <a:stretch/>
        </p:blipFill>
        <p:spPr>
          <a:xfrm>
            <a:off x="767952" y="410923"/>
            <a:ext cx="457200" cy="457200"/>
          </a:xfrm>
          <a:prstGeom prst="rect">
            <a:avLst/>
          </a:prstGeom>
          <a:noFill/>
          <a:ln>
            <a:noFill/>
          </a:ln>
        </p:spPr>
      </p:pic>
      <p:sp>
        <p:nvSpPr>
          <p:cNvPr id="766" name="Google Shape;766;p98"/>
          <p:cNvSpPr txBox="1"/>
          <p:nvPr/>
        </p:nvSpPr>
        <p:spPr>
          <a:xfrm>
            <a:off x="1225152" y="444552"/>
            <a:ext cx="1096684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Prebiotic consumers follow an all-consumer pattern when it comes to characteristics driving purchase, under-indexing for price, over-indexing strongly in the UK for calorie content.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 top three most important purchase characteristics are quality of product, price and nutritional profile for both US and UK respondents.</a:t>
            </a:r>
            <a:endParaRPr sz="1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All other categories are under 20% response rate, with many near or under 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767" name="Google Shape;767;p98"/>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“What characteristics are most important to you when deciding to purchase a functional food or beverage product?”</a:t>
            </a:r>
            <a:endParaRPr sz="1400" b="0" i="0" u="none" strike="noStrike" cap="none">
              <a:solidFill>
                <a:srgbClr val="000000"/>
              </a:solidFill>
              <a:latin typeface="Arial"/>
              <a:ea typeface="Arial"/>
              <a:cs typeface="Arial"/>
              <a:sym typeface="Arial"/>
            </a:endParaRPr>
          </a:p>
        </p:txBody>
      </p:sp>
      <p:graphicFrame>
        <p:nvGraphicFramePr>
          <p:cNvPr id="768" name="Google Shape;768;p98"/>
          <p:cNvGraphicFramePr/>
          <p:nvPr/>
        </p:nvGraphicFramePr>
        <p:xfrm>
          <a:off x="204716" y="1658203"/>
          <a:ext cx="11987284" cy="472894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
          <p:cNvSpPr/>
          <p:nvPr/>
        </p:nvSpPr>
        <p:spPr>
          <a:xfrm>
            <a:off x="884451" y="89320"/>
            <a:ext cx="4324157" cy="5964239"/>
          </a:xfrm>
          <a:prstGeom prst="rect">
            <a:avLst/>
          </a:prstGeom>
          <a:solidFill>
            <a:srgbClr val="2727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0" name="Google Shape;320;p4"/>
          <p:cNvSpPr txBox="1"/>
          <p:nvPr/>
        </p:nvSpPr>
        <p:spPr>
          <a:xfrm>
            <a:off x="5871411" y="2748273"/>
            <a:ext cx="472870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Black"/>
              <a:buNone/>
            </a:pPr>
            <a:r>
              <a:rPr lang="en-US" sz="3600" b="1" i="0" u="none" strike="noStrike" cap="none" dirty="0">
                <a:solidFill>
                  <a:srgbClr val="000000"/>
                </a:solidFill>
                <a:latin typeface="Arial Black"/>
                <a:ea typeface="Arial Black"/>
                <a:cs typeface="Arial Black"/>
                <a:sym typeface="Arial Black"/>
              </a:rPr>
              <a:t>DEMOGRAPHICS</a:t>
            </a:r>
            <a:endParaRPr sz="1400" b="0" i="0" u="none" strike="noStrike" cap="none" dirty="0">
              <a:solidFill>
                <a:srgbClr val="000000"/>
              </a:solidFill>
              <a:latin typeface="Arial"/>
              <a:ea typeface="Arial"/>
              <a:cs typeface="Arial"/>
              <a:sym typeface="Arial"/>
            </a:endParaRPr>
          </a:p>
        </p:txBody>
      </p:sp>
      <p:pic>
        <p:nvPicPr>
          <p:cNvPr id="321" name="Google Shape;321;p4" descr="A hand holding a handful of pills&#10;&#10;Description automatically generated"/>
          <p:cNvPicPr preferRelativeResize="0">
            <a:picLocks noGrp="1"/>
          </p:cNvPicPr>
          <p:nvPr>
            <p:ph type="pic" idx="2"/>
          </p:nvPr>
        </p:nvPicPr>
        <p:blipFill rotWithShape="1">
          <a:blip r:embed="rId3">
            <a:alphaModFix/>
          </a:blip>
          <a:srcRect l="25951" r="25952"/>
          <a:stretch/>
        </p:blipFill>
        <p:spPr>
          <a:xfrm>
            <a:off x="717550" y="9525"/>
            <a:ext cx="4233863" cy="5865813"/>
          </a:xfrm>
          <a:prstGeom prst="rect">
            <a:avLst/>
          </a:prstGeom>
          <a:solidFill>
            <a:schemeClr val="lt1"/>
          </a:solidFill>
          <a:ln>
            <a:noFill/>
          </a:ln>
        </p:spPr>
      </p:pic>
      <p:sp>
        <p:nvSpPr>
          <p:cNvPr id="322" name="Google Shape;322;p4"/>
          <p:cNvSpPr txBox="1"/>
          <p:nvPr/>
        </p:nvSpPr>
        <p:spPr>
          <a:xfrm>
            <a:off x="5871411" y="3296653"/>
            <a:ext cx="532597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Age, gender and income for all respondents and by individual countries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p103" descr="A picture containing glasses&#10;&#10;Description automatically generated"/>
          <p:cNvPicPr preferRelativeResize="0">
            <a:picLocks noGrp="1"/>
          </p:cNvPicPr>
          <p:nvPr>
            <p:ph type="pic" idx="2"/>
          </p:nvPr>
        </p:nvPicPr>
        <p:blipFill rotWithShape="1">
          <a:blip r:embed="rId3">
            <a:alphaModFix/>
          </a:blip>
          <a:srcRect l="26264" r="26265"/>
          <a:stretch/>
        </p:blipFill>
        <p:spPr>
          <a:xfrm>
            <a:off x="7162800" y="0"/>
            <a:ext cx="5029200" cy="6858000"/>
          </a:xfrm>
          <a:prstGeom prst="rect">
            <a:avLst/>
          </a:prstGeom>
          <a:solidFill>
            <a:srgbClr val="37A4A5"/>
          </a:solidFill>
          <a:ln>
            <a:noFill/>
          </a:ln>
        </p:spPr>
      </p:pic>
      <p:sp>
        <p:nvSpPr>
          <p:cNvPr id="774" name="Google Shape;774;p103"/>
          <p:cNvSpPr txBox="1"/>
          <p:nvPr/>
        </p:nvSpPr>
        <p:spPr>
          <a:xfrm>
            <a:off x="461264" y="2583956"/>
            <a:ext cx="4937001"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013F6D"/>
                </a:solidFill>
                <a:latin typeface="Arial Black"/>
                <a:ea typeface="Arial Black"/>
                <a:cs typeface="Arial Black"/>
                <a:sym typeface="Arial Black"/>
              </a:rPr>
              <a:t>TRANSPARENCY, TRUST &amp; SUSTAINABILITY</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104"/>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dirty="0">
                <a:latin typeface="Arial Black"/>
                <a:ea typeface="Arial Black"/>
                <a:cs typeface="Arial Black"/>
                <a:sym typeface="Arial Black"/>
              </a:rPr>
              <a:t>IMPACT OF SUSTAINABILITY</a:t>
            </a:r>
            <a:endParaRPr dirty="0"/>
          </a:p>
        </p:txBody>
      </p:sp>
      <p:pic>
        <p:nvPicPr>
          <p:cNvPr id="780" name="Google Shape;780;p104" descr="Icon&#10;&#10;Description automatically generated"/>
          <p:cNvPicPr preferRelativeResize="0"/>
          <p:nvPr/>
        </p:nvPicPr>
        <p:blipFill rotWithShape="1">
          <a:blip r:embed="rId3">
            <a:alphaModFix/>
          </a:blip>
          <a:srcRect/>
          <a:stretch/>
        </p:blipFill>
        <p:spPr>
          <a:xfrm>
            <a:off x="893212" y="711547"/>
            <a:ext cx="457200" cy="457200"/>
          </a:xfrm>
          <a:prstGeom prst="rect">
            <a:avLst/>
          </a:prstGeom>
          <a:noFill/>
          <a:ln>
            <a:noFill/>
          </a:ln>
        </p:spPr>
      </p:pic>
      <p:sp>
        <p:nvSpPr>
          <p:cNvPr id="781" name="Google Shape;781;p104"/>
          <p:cNvSpPr txBox="1"/>
          <p:nvPr/>
        </p:nvSpPr>
        <p:spPr>
          <a:xfrm>
            <a:off x="1350412" y="745176"/>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US prebiotic consumers over-indexed sharply for always versus those in the UK as well as all consumers; the frequently response from prebiotic consumers also over-indexed so sustainability is certainly an </a:t>
            </a:r>
            <a:r>
              <a:rPr lang="en-US" sz="1400" b="0" i="0" u="none" strike="noStrike" cap="none" dirty="0" err="1">
                <a:solidFill>
                  <a:srgbClr val="000000"/>
                </a:solidFill>
                <a:latin typeface="Arial"/>
                <a:ea typeface="Arial"/>
                <a:cs typeface="Arial"/>
                <a:sym typeface="Arial"/>
              </a:rPr>
              <a:t>kissue</a:t>
            </a:r>
            <a:r>
              <a:rPr lang="en-US" sz="1400" b="0" i="0" u="none" strike="noStrike" cap="none" dirty="0">
                <a:solidFill>
                  <a:srgbClr val="000000"/>
                </a:solidFill>
                <a:latin typeface="Arial"/>
                <a:ea typeface="Arial"/>
                <a:cs typeface="Arial"/>
                <a:sym typeface="Arial"/>
              </a:rPr>
              <a:t> in this category.</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 highest response rates come from the sometimes response.</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782" name="Google Shape;782;p104"/>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“Does the sustainability/environmental impact of the nutritional ingredients in your food influence your purchase decisions?”</a:t>
            </a:r>
            <a:endParaRPr sz="1400" b="0" i="0" u="none" strike="noStrike" cap="none">
              <a:solidFill>
                <a:srgbClr val="000000"/>
              </a:solidFill>
              <a:latin typeface="Arial"/>
              <a:ea typeface="Arial"/>
              <a:cs typeface="Arial"/>
              <a:sym typeface="Arial"/>
            </a:endParaRPr>
          </a:p>
        </p:txBody>
      </p:sp>
      <p:graphicFrame>
        <p:nvGraphicFramePr>
          <p:cNvPr id="783" name="Google Shape;783;p104"/>
          <p:cNvGraphicFramePr/>
          <p:nvPr/>
        </p:nvGraphicFramePr>
        <p:xfrm>
          <a:off x="198783" y="1661823"/>
          <a:ext cx="11993217" cy="4738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09"/>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LABEL AND WEBSITE TRANSPARENCY</a:t>
            </a:r>
            <a:endParaRPr/>
          </a:p>
        </p:txBody>
      </p:sp>
      <p:pic>
        <p:nvPicPr>
          <p:cNvPr id="789" name="Google Shape;789;p109" descr="Icon&#10;&#10;Description automatically generated"/>
          <p:cNvPicPr preferRelativeResize="0"/>
          <p:nvPr/>
        </p:nvPicPr>
        <p:blipFill rotWithShape="1">
          <a:blip r:embed="rId3">
            <a:alphaModFix/>
          </a:blip>
          <a:srcRect/>
          <a:stretch/>
        </p:blipFill>
        <p:spPr>
          <a:xfrm>
            <a:off x="830582" y="673969"/>
            <a:ext cx="457200" cy="457200"/>
          </a:xfrm>
          <a:prstGeom prst="rect">
            <a:avLst/>
          </a:prstGeom>
          <a:noFill/>
          <a:ln>
            <a:noFill/>
          </a:ln>
        </p:spPr>
      </p:pic>
      <p:sp>
        <p:nvSpPr>
          <p:cNvPr id="790" name="Google Shape;790;p109"/>
          <p:cNvSpPr txBox="1"/>
          <p:nvPr/>
        </p:nvSpPr>
        <p:spPr>
          <a:xfrm>
            <a:off x="1287782" y="707598"/>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More than two thirds of responses (74% US and 72% UK) come in for either greatly or somewhat increasing someone's purchase chance, with US responses indexing positively compared to all consumers in the greatly influences response.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791" name="Google Shape;791;p109"/>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“How likely are you to purchase functional foods and beverages from a manufacturer that provides transparency information on its label or website?”</a:t>
            </a:r>
            <a:endParaRPr sz="1400" b="0" i="0" u="none" strike="noStrike" cap="none">
              <a:solidFill>
                <a:srgbClr val="000000"/>
              </a:solidFill>
              <a:latin typeface="Arial"/>
              <a:ea typeface="Arial"/>
              <a:cs typeface="Arial"/>
              <a:sym typeface="Arial"/>
            </a:endParaRPr>
          </a:p>
        </p:txBody>
      </p:sp>
      <p:graphicFrame>
        <p:nvGraphicFramePr>
          <p:cNvPr id="792" name="Google Shape;792;p109"/>
          <p:cNvGraphicFramePr/>
          <p:nvPr/>
        </p:nvGraphicFramePr>
        <p:xfrm>
          <a:off x="198783" y="1470992"/>
          <a:ext cx="11993217" cy="492185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14"/>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SIGNALS OF TRANSPARENCY</a:t>
            </a:r>
            <a:endParaRPr/>
          </a:p>
        </p:txBody>
      </p:sp>
      <p:pic>
        <p:nvPicPr>
          <p:cNvPr id="798" name="Google Shape;798;p114" descr="Icon&#10;&#10;Description automatically generated"/>
          <p:cNvPicPr preferRelativeResize="0"/>
          <p:nvPr/>
        </p:nvPicPr>
        <p:blipFill rotWithShape="1">
          <a:blip r:embed="rId3">
            <a:alphaModFix/>
          </a:blip>
          <a:srcRect/>
          <a:stretch/>
        </p:blipFill>
        <p:spPr>
          <a:xfrm>
            <a:off x="805530" y="686495"/>
            <a:ext cx="457200" cy="457200"/>
          </a:xfrm>
          <a:prstGeom prst="rect">
            <a:avLst/>
          </a:prstGeom>
          <a:noFill/>
          <a:ln>
            <a:noFill/>
          </a:ln>
        </p:spPr>
      </p:pic>
      <p:sp>
        <p:nvSpPr>
          <p:cNvPr id="799" name="Google Shape;799;p114"/>
          <p:cNvSpPr txBox="1"/>
          <p:nvPr/>
        </p:nvSpPr>
        <p:spPr>
          <a:xfrm>
            <a:off x="1262730" y="720124"/>
            <a:ext cx="10713769"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In general, responses over-index for prebiotic consumers, especially for contact information in the US and country of origin in the UK.</a:t>
            </a:r>
            <a:endParaRPr sz="14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A quality seal on the label is the number one response for both the US and UK, both over 50%.</a:t>
            </a: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800" name="Google Shape;800;p114"/>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All Respondents n=2007. Question: “Which of the following are the strongest signals that a food/beverage brand is operating transparently?”</a:t>
            </a:r>
            <a:endParaRPr sz="1400" b="0" i="0" u="none" strike="noStrike" cap="none">
              <a:solidFill>
                <a:srgbClr val="000000"/>
              </a:solidFill>
              <a:latin typeface="Arial"/>
              <a:ea typeface="Arial"/>
              <a:cs typeface="Arial"/>
              <a:sym typeface="Arial"/>
            </a:endParaRPr>
          </a:p>
        </p:txBody>
      </p:sp>
      <p:graphicFrame>
        <p:nvGraphicFramePr>
          <p:cNvPr id="801" name="Google Shape;801;p114"/>
          <p:cNvGraphicFramePr/>
          <p:nvPr/>
        </p:nvGraphicFramePr>
        <p:xfrm>
          <a:off x="190831" y="1630017"/>
          <a:ext cx="12001169" cy="475488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19"/>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dirty="0">
                <a:latin typeface="Arial Black"/>
                <a:ea typeface="Arial Black"/>
                <a:cs typeface="Arial Black"/>
                <a:sym typeface="Arial Black"/>
              </a:rPr>
              <a:t>TRUST</a:t>
            </a:r>
            <a:endParaRPr dirty="0"/>
          </a:p>
        </p:txBody>
      </p:sp>
      <p:pic>
        <p:nvPicPr>
          <p:cNvPr id="807" name="Google Shape;807;p119" descr="Icon&#10;&#10;Description automatically generated"/>
          <p:cNvPicPr preferRelativeResize="0"/>
          <p:nvPr/>
        </p:nvPicPr>
        <p:blipFill rotWithShape="1">
          <a:blip r:embed="rId3">
            <a:alphaModFix/>
          </a:blip>
          <a:srcRect/>
          <a:stretch/>
        </p:blipFill>
        <p:spPr>
          <a:xfrm>
            <a:off x="893212" y="711025"/>
            <a:ext cx="457200" cy="457200"/>
          </a:xfrm>
          <a:prstGeom prst="rect">
            <a:avLst/>
          </a:prstGeom>
          <a:noFill/>
          <a:ln>
            <a:noFill/>
          </a:ln>
        </p:spPr>
      </p:pic>
      <p:sp>
        <p:nvSpPr>
          <p:cNvPr id="808" name="Google Shape;808;p119"/>
          <p:cNvSpPr txBox="1"/>
          <p:nvPr/>
        </p:nvSpPr>
        <p:spPr>
          <a:xfrm>
            <a:off x="1350412" y="744654"/>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8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 highest responses from either the US or UK tops out at 45% (rank 2 – other experts recommend in the UK at 45%, rank 1 – consistent product quality in the US at 44%), with most hovering in the 30 to 40% ranges perhaps signaling a need for brands to have more than one of these characteristics.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US and UK respondents have different top responses with the biggest differences being in consistent product quality (US rank 1, UK rank 12) and transparency in supply chain (UK rank 2, US rank last).</a:t>
            </a:r>
            <a:endParaRPr sz="1400" b="0" i="0" u="none" strike="noStrike" cap="none" dirty="0">
              <a:solidFill>
                <a:srgbClr val="000000"/>
              </a:solidFill>
              <a:latin typeface="Montserrat"/>
              <a:ea typeface="Montserrat"/>
              <a:cs typeface="Montserrat"/>
              <a:sym typeface="Montserrat"/>
            </a:endParaRPr>
          </a:p>
        </p:txBody>
      </p:sp>
      <p:sp>
        <p:nvSpPr>
          <p:cNvPr id="809" name="Google Shape;809;p119"/>
          <p:cNvSpPr txBox="1"/>
          <p:nvPr/>
        </p:nvSpPr>
        <p:spPr>
          <a:xfrm>
            <a:off x="0" y="6611779"/>
            <a:ext cx="935915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 varies. Question: “What characteristics most encourage you to trust a food/beverage brand?”</a:t>
            </a:r>
            <a:endParaRPr sz="1400" b="0" i="0" u="none" strike="noStrike" cap="none">
              <a:solidFill>
                <a:srgbClr val="000000"/>
              </a:solidFill>
              <a:latin typeface="Arial"/>
              <a:ea typeface="Arial"/>
              <a:cs typeface="Arial"/>
              <a:sym typeface="Arial"/>
            </a:endParaRPr>
          </a:p>
        </p:txBody>
      </p:sp>
      <p:graphicFrame>
        <p:nvGraphicFramePr>
          <p:cNvPr id="810" name="Google Shape;810;p119"/>
          <p:cNvGraphicFramePr/>
          <p:nvPr/>
        </p:nvGraphicFramePr>
        <p:xfrm>
          <a:off x="609600" y="2709872"/>
          <a:ext cx="5486425" cy="3657750"/>
        </p:xfrm>
        <a:graphic>
          <a:graphicData uri="http://schemas.openxmlformats.org/drawingml/2006/table">
            <a:tbl>
              <a:tblPr firstRow="1" bandRow="1">
                <a:noFill/>
                <a:tableStyleId>{33BC9D2E-516E-49DF-B8E6-44FE31945C5C}</a:tableStyleId>
              </a:tblPr>
              <a:tblGrid>
                <a:gridCol w="3420925">
                  <a:extLst>
                    <a:ext uri="{9D8B030D-6E8A-4147-A177-3AD203B41FA5}">
                      <a16:colId xmlns:a16="http://schemas.microsoft.com/office/drawing/2014/main" val="20000"/>
                    </a:ext>
                  </a:extLst>
                </a:gridCol>
                <a:gridCol w="688500">
                  <a:extLst>
                    <a:ext uri="{9D8B030D-6E8A-4147-A177-3AD203B41FA5}">
                      <a16:colId xmlns:a16="http://schemas.microsoft.com/office/drawing/2014/main" val="20001"/>
                    </a:ext>
                  </a:extLst>
                </a:gridCol>
                <a:gridCol w="688500">
                  <a:extLst>
                    <a:ext uri="{9D8B030D-6E8A-4147-A177-3AD203B41FA5}">
                      <a16:colId xmlns:a16="http://schemas.microsoft.com/office/drawing/2014/main" val="20002"/>
                    </a:ext>
                  </a:extLst>
                </a:gridCol>
                <a:gridCol w="688500">
                  <a:extLst>
                    <a:ext uri="{9D8B030D-6E8A-4147-A177-3AD203B41FA5}">
                      <a16:colId xmlns:a16="http://schemas.microsoft.com/office/drawing/2014/main" val="20003"/>
                    </a:ext>
                  </a:extLst>
                </a:gridCol>
              </a:tblGrid>
              <a:tr h="243850">
                <a:tc>
                  <a:txBody>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Rank 1</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Rank 2</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Rank 3</a:t>
                      </a:r>
                      <a:endParaRPr sz="1400" u="none" strike="noStrike" cap="none"/>
                    </a:p>
                  </a:txBody>
                  <a:tcPr marL="9525" marR="9525" marT="9525" marB="0" anchor="ctr"/>
                </a:tc>
                <a:extLst>
                  <a:ext uri="{0D108BD9-81ED-4DB2-BD59-A6C34878D82A}">
                    <a16:rowId xmlns:a16="http://schemas.microsoft.com/office/drawing/2014/main" val="10000"/>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Long-term use of the brand</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40%</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25%</a:t>
                      </a:r>
                      <a:endParaRPr sz="1400" u="none" strike="noStrike" cap="none"/>
                    </a:p>
                  </a:txBody>
                  <a:tcPr marL="9525" marR="9525" marT="9525" marB="0" anchor="ctr"/>
                </a:tc>
                <a:extLst>
                  <a:ext uri="{0D108BD9-81ED-4DB2-BD59-A6C34878D82A}">
                    <a16:rowId xmlns:a16="http://schemas.microsoft.com/office/drawing/2014/main" val="10001"/>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Consistent product quality</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44%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32%</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25%</a:t>
                      </a:r>
                      <a:endParaRPr sz="1400" u="none" strike="noStrike" cap="none"/>
                    </a:p>
                  </a:txBody>
                  <a:tcPr marL="9525" marR="9525" marT="9525" marB="0" anchor="ctr"/>
                </a:tc>
                <a:extLst>
                  <a:ext uri="{0D108BD9-81ED-4DB2-BD59-A6C34878D82A}">
                    <a16:rowId xmlns:a16="http://schemas.microsoft.com/office/drawing/2014/main" val="10002"/>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Transparency in supply chain</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22%</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40%</a:t>
                      </a:r>
                      <a:endParaRPr sz="1400" u="none" strike="noStrike" cap="none"/>
                    </a:p>
                  </a:txBody>
                  <a:tcPr marL="9525" marR="9525" marT="9525" marB="0" anchor="ctr"/>
                </a:tc>
                <a:extLst>
                  <a:ext uri="{0D108BD9-81ED-4DB2-BD59-A6C34878D82A}">
                    <a16:rowId xmlns:a16="http://schemas.microsoft.com/office/drawing/2014/main" val="10003"/>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Quality certification/seal on label/website </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33%</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30%</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37%</a:t>
                      </a:r>
                      <a:endParaRPr sz="1400" u="none" strike="noStrike" cap="none"/>
                    </a:p>
                  </a:txBody>
                  <a:tcPr marL="9525" marR="9525" marT="9525" marB="0" anchor="ctr"/>
                </a:tc>
                <a:extLst>
                  <a:ext uri="{0D108BD9-81ED-4DB2-BD59-A6C34878D82A}">
                    <a16:rowId xmlns:a16="http://schemas.microsoft.com/office/drawing/2014/main" val="10004"/>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Values based certification/seal on label/website</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38%</a:t>
                      </a:r>
                      <a:endParaRPr sz="1400" u="none" strike="noStrike" cap="none"/>
                    </a:p>
                  </a:txBody>
                  <a:tcPr marL="9525" marR="9525" marT="9525" marB="0" anchor="ctr"/>
                </a:tc>
                <a:extLst>
                  <a:ext uri="{0D108BD9-81ED-4DB2-BD59-A6C34878D82A}">
                    <a16:rowId xmlns:a16="http://schemas.microsoft.com/office/drawing/2014/main" val="10005"/>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Friend/family recommends the brand</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31%</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27%</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42%</a:t>
                      </a:r>
                      <a:endParaRPr sz="1400" u="none" strike="noStrike" cap="none"/>
                    </a:p>
                  </a:txBody>
                  <a:tcPr marL="9525" marR="9525" marT="9525" marB="0" anchor="ctr"/>
                </a:tc>
                <a:extLst>
                  <a:ext uri="{0D108BD9-81ED-4DB2-BD59-A6C34878D82A}">
                    <a16:rowId xmlns:a16="http://schemas.microsoft.com/office/drawing/2014/main" val="10006"/>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Health care professional recommends the brand</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32%</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34%</a:t>
                      </a:r>
                      <a:endParaRPr sz="1400" u="none" strike="noStrike" cap="none"/>
                    </a:p>
                  </a:txBody>
                  <a:tcPr marL="9525" marR="9525" marT="9525" marB="0" anchor="ctr"/>
                </a:tc>
                <a:extLst>
                  <a:ext uri="{0D108BD9-81ED-4DB2-BD59-A6C34878D82A}">
                    <a16:rowId xmlns:a16="http://schemas.microsoft.com/office/drawing/2014/main" val="10007"/>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Other experts recommend the brand</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31%</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34%</a:t>
                      </a:r>
                      <a:endParaRPr sz="1400" u="none" strike="noStrike" cap="none"/>
                    </a:p>
                  </a:txBody>
                  <a:tcPr marL="9525" marR="9525" marT="9525" marB="0" anchor="ctr"/>
                </a:tc>
                <a:extLst>
                  <a:ext uri="{0D108BD9-81ED-4DB2-BD59-A6C34878D82A}">
                    <a16:rowId xmlns:a16="http://schemas.microsoft.com/office/drawing/2014/main" val="10008"/>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Brand values align with my own</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32%</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37%</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31%</a:t>
                      </a:r>
                      <a:endParaRPr sz="1400" u="none" strike="noStrike" cap="none"/>
                    </a:p>
                  </a:txBody>
                  <a:tcPr marL="9525" marR="9525" marT="9525" marB="0" anchor="ctr"/>
                </a:tc>
                <a:extLst>
                  <a:ext uri="{0D108BD9-81ED-4DB2-BD59-A6C34878D82A}">
                    <a16:rowId xmlns:a16="http://schemas.microsoft.com/office/drawing/2014/main" val="10009"/>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Authentic brand story</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32%</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30%</a:t>
                      </a:r>
                      <a:endParaRPr sz="1400" u="none" strike="noStrike" cap="none"/>
                    </a:p>
                  </a:txBody>
                  <a:tcPr marL="9525" marR="9525" marT="9525" marB="0" anchor="ctr"/>
                </a:tc>
                <a:extLst>
                  <a:ext uri="{0D108BD9-81ED-4DB2-BD59-A6C34878D82A}">
                    <a16:rowId xmlns:a16="http://schemas.microsoft.com/office/drawing/2014/main" val="10010"/>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Informative website</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33%</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39%</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28%</a:t>
                      </a:r>
                      <a:endParaRPr sz="1400" u="none" strike="noStrike" cap="none"/>
                    </a:p>
                  </a:txBody>
                  <a:tcPr marL="9525" marR="9525" marT="9525" marB="0" anchor="ctr"/>
                </a:tc>
                <a:extLst>
                  <a:ext uri="{0D108BD9-81ED-4DB2-BD59-A6C34878D82A}">
                    <a16:rowId xmlns:a16="http://schemas.microsoft.com/office/drawing/2014/main" val="10011"/>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Supports charities/causes</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31%</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41%</a:t>
                      </a:r>
                      <a:endParaRPr sz="1400" u="none" strike="noStrike" cap="none"/>
                    </a:p>
                  </a:txBody>
                  <a:tcPr marL="9525" marR="9525" marT="9525" marB="0" anchor="ctr"/>
                </a:tc>
                <a:extLst>
                  <a:ext uri="{0D108BD9-81ED-4DB2-BD59-A6C34878D82A}">
                    <a16:rowId xmlns:a16="http://schemas.microsoft.com/office/drawing/2014/main" val="10012"/>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Nutritional profile</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35%</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27%</a:t>
                      </a:r>
                      <a:endParaRPr sz="1400" u="none" strike="noStrike" cap="none"/>
                    </a:p>
                  </a:txBody>
                  <a:tcPr marL="9525" marR="9525" marT="9525" marB="0" anchor="ctr"/>
                </a:tc>
                <a:extLst>
                  <a:ext uri="{0D108BD9-81ED-4DB2-BD59-A6C34878D82A}">
                    <a16:rowId xmlns:a16="http://schemas.microsoft.com/office/drawing/2014/main" val="10013"/>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Social media influencers</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37%</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33%</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30%</a:t>
                      </a:r>
                      <a:endParaRPr sz="1400" u="none" strike="noStrike" cap="none"/>
                    </a:p>
                  </a:txBody>
                  <a:tcPr marL="9525" marR="9525" marT="9525" marB="0" anchor="ctr"/>
                </a:tc>
                <a:extLst>
                  <a:ext uri="{0D108BD9-81ED-4DB2-BD59-A6C34878D82A}">
                    <a16:rowId xmlns:a16="http://schemas.microsoft.com/office/drawing/2014/main" val="10014"/>
                  </a:ext>
                </a:extLst>
              </a:tr>
            </a:tbl>
          </a:graphicData>
        </a:graphic>
      </p:graphicFrame>
      <p:graphicFrame>
        <p:nvGraphicFramePr>
          <p:cNvPr id="811" name="Google Shape;811;p119"/>
          <p:cNvGraphicFramePr/>
          <p:nvPr/>
        </p:nvGraphicFramePr>
        <p:xfrm>
          <a:off x="6336890" y="2709871"/>
          <a:ext cx="5486425" cy="3657750"/>
        </p:xfrm>
        <a:graphic>
          <a:graphicData uri="http://schemas.openxmlformats.org/drawingml/2006/table">
            <a:tbl>
              <a:tblPr firstRow="1" bandRow="1">
                <a:noFill/>
                <a:tableStyleId>{33BC9D2E-516E-49DF-B8E6-44FE31945C5C}</a:tableStyleId>
              </a:tblPr>
              <a:tblGrid>
                <a:gridCol w="3420925">
                  <a:extLst>
                    <a:ext uri="{9D8B030D-6E8A-4147-A177-3AD203B41FA5}">
                      <a16:colId xmlns:a16="http://schemas.microsoft.com/office/drawing/2014/main" val="20000"/>
                    </a:ext>
                  </a:extLst>
                </a:gridCol>
                <a:gridCol w="688500">
                  <a:extLst>
                    <a:ext uri="{9D8B030D-6E8A-4147-A177-3AD203B41FA5}">
                      <a16:colId xmlns:a16="http://schemas.microsoft.com/office/drawing/2014/main" val="20001"/>
                    </a:ext>
                  </a:extLst>
                </a:gridCol>
                <a:gridCol w="688500">
                  <a:extLst>
                    <a:ext uri="{9D8B030D-6E8A-4147-A177-3AD203B41FA5}">
                      <a16:colId xmlns:a16="http://schemas.microsoft.com/office/drawing/2014/main" val="20002"/>
                    </a:ext>
                  </a:extLst>
                </a:gridCol>
                <a:gridCol w="688500">
                  <a:extLst>
                    <a:ext uri="{9D8B030D-6E8A-4147-A177-3AD203B41FA5}">
                      <a16:colId xmlns:a16="http://schemas.microsoft.com/office/drawing/2014/main" val="20003"/>
                    </a:ext>
                  </a:extLst>
                </a:gridCol>
              </a:tblGrid>
              <a:tr h="243850">
                <a:tc>
                  <a:txBody>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Rank 1</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Rank 2</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Rank 3</a:t>
                      </a:r>
                      <a:endParaRPr sz="1400" u="none" strike="noStrike" cap="none"/>
                    </a:p>
                  </a:txBody>
                  <a:tcPr marL="9525" marR="9525" marT="9525" marB="0" anchor="ctr"/>
                </a:tc>
                <a:extLst>
                  <a:ext uri="{0D108BD9-81ED-4DB2-BD59-A6C34878D82A}">
                    <a16:rowId xmlns:a16="http://schemas.microsoft.com/office/drawing/2014/main" val="10000"/>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Long-term use of the brand</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33%</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34%</a:t>
                      </a:r>
                      <a:endParaRPr sz="1400" u="none" strike="noStrike" cap="none"/>
                    </a:p>
                  </a:txBody>
                  <a:tcPr marL="9525" marR="9525" marT="9525" marB="0" anchor="ctr"/>
                </a:tc>
                <a:extLst>
                  <a:ext uri="{0D108BD9-81ED-4DB2-BD59-A6C34878D82A}">
                    <a16:rowId xmlns:a16="http://schemas.microsoft.com/office/drawing/2014/main" val="10001"/>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Consistent product quality</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31%</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37%</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32%</a:t>
                      </a:r>
                      <a:endParaRPr sz="1400" u="none" strike="noStrike" cap="none"/>
                    </a:p>
                  </a:txBody>
                  <a:tcPr marL="9525" marR="9525" marT="9525" marB="0" anchor="ctr"/>
                </a:tc>
                <a:extLst>
                  <a:ext uri="{0D108BD9-81ED-4DB2-BD59-A6C34878D82A}">
                    <a16:rowId xmlns:a16="http://schemas.microsoft.com/office/drawing/2014/main" val="10002"/>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Transparency in supply chain</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39%</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33%</a:t>
                      </a:r>
                      <a:endParaRPr sz="1400" u="none" strike="noStrike" cap="none"/>
                    </a:p>
                  </a:txBody>
                  <a:tcPr marL="9525" marR="9525" marT="9525" marB="0" anchor="ctr"/>
                </a:tc>
                <a:extLst>
                  <a:ext uri="{0D108BD9-81ED-4DB2-BD59-A6C34878D82A}">
                    <a16:rowId xmlns:a16="http://schemas.microsoft.com/office/drawing/2014/main" val="10003"/>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Quality certification/seal on label/website </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29%</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35%</a:t>
                      </a:r>
                      <a:endParaRPr sz="1400" u="none" strike="noStrike" cap="none"/>
                    </a:p>
                  </a:txBody>
                  <a:tcPr marL="9525" marR="9525" marT="9525" marB="0" anchor="ctr"/>
                </a:tc>
                <a:extLst>
                  <a:ext uri="{0D108BD9-81ED-4DB2-BD59-A6C34878D82A}">
                    <a16:rowId xmlns:a16="http://schemas.microsoft.com/office/drawing/2014/main" val="10004"/>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Values based certification/seal on label/website</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33%</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32%</a:t>
                      </a:r>
                      <a:endParaRPr sz="1400" u="none" strike="noStrike" cap="none"/>
                    </a:p>
                  </a:txBody>
                  <a:tcPr marL="9525" marR="9525" marT="9525" marB="0" anchor="ctr"/>
                </a:tc>
                <a:extLst>
                  <a:ext uri="{0D108BD9-81ED-4DB2-BD59-A6C34878D82A}">
                    <a16:rowId xmlns:a16="http://schemas.microsoft.com/office/drawing/2014/main" val="10005"/>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Friend/family recommends the brand</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31%</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33%</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36%</a:t>
                      </a:r>
                      <a:endParaRPr sz="1400" u="none" strike="noStrike" cap="none"/>
                    </a:p>
                  </a:txBody>
                  <a:tcPr marL="9525" marR="9525" marT="9525" marB="0" anchor="ctr"/>
                </a:tc>
                <a:extLst>
                  <a:ext uri="{0D108BD9-81ED-4DB2-BD59-A6C34878D82A}">
                    <a16:rowId xmlns:a16="http://schemas.microsoft.com/office/drawing/2014/main" val="10006"/>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Health care professional recommends the brand</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39%</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39%</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23%</a:t>
                      </a:r>
                      <a:endParaRPr sz="1400" u="none" strike="noStrike" cap="none"/>
                    </a:p>
                  </a:txBody>
                  <a:tcPr marL="9525" marR="9525" marT="9525" marB="0" anchor="ctr"/>
                </a:tc>
                <a:extLst>
                  <a:ext uri="{0D108BD9-81ED-4DB2-BD59-A6C34878D82A}">
                    <a16:rowId xmlns:a16="http://schemas.microsoft.com/office/drawing/2014/main" val="10007"/>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Other experts recommend the brand</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23%</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45%</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32%</a:t>
                      </a:r>
                      <a:endParaRPr sz="1400" u="none" strike="noStrike" cap="none"/>
                    </a:p>
                  </a:txBody>
                  <a:tcPr marL="9525" marR="9525" marT="9525" marB="0" anchor="ctr"/>
                </a:tc>
                <a:extLst>
                  <a:ext uri="{0D108BD9-81ED-4DB2-BD59-A6C34878D82A}">
                    <a16:rowId xmlns:a16="http://schemas.microsoft.com/office/drawing/2014/main" val="10008"/>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Brand values align with my own</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35%</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32%</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33%</a:t>
                      </a:r>
                      <a:endParaRPr sz="1400" u="none" strike="noStrike" cap="none"/>
                    </a:p>
                  </a:txBody>
                  <a:tcPr marL="9525" marR="9525" marT="9525" marB="0" anchor="ctr"/>
                </a:tc>
                <a:extLst>
                  <a:ext uri="{0D108BD9-81ED-4DB2-BD59-A6C34878D82A}">
                    <a16:rowId xmlns:a16="http://schemas.microsoft.com/office/drawing/2014/main" val="10009"/>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Authentic brand story</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33%</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44%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23%</a:t>
                      </a:r>
                      <a:endParaRPr sz="1400" u="none" strike="noStrike" cap="none"/>
                    </a:p>
                  </a:txBody>
                  <a:tcPr marL="9525" marR="9525" marT="9525" marB="0" anchor="ctr"/>
                </a:tc>
                <a:extLst>
                  <a:ext uri="{0D108BD9-81ED-4DB2-BD59-A6C34878D82A}">
                    <a16:rowId xmlns:a16="http://schemas.microsoft.com/office/drawing/2014/main" val="10010"/>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Informative website</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35%</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35%</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31%</a:t>
                      </a:r>
                      <a:endParaRPr sz="1400" u="none" strike="noStrike" cap="none"/>
                    </a:p>
                  </a:txBody>
                  <a:tcPr marL="9525" marR="9525" marT="9525" marB="0" anchor="ctr"/>
                </a:tc>
                <a:extLst>
                  <a:ext uri="{0D108BD9-81ED-4DB2-BD59-A6C34878D82A}">
                    <a16:rowId xmlns:a16="http://schemas.microsoft.com/office/drawing/2014/main" val="10011"/>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Supports charities/causes</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33%</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39%</a:t>
                      </a:r>
                      <a:endParaRPr sz="1400" u="none" strike="noStrike" cap="none"/>
                    </a:p>
                  </a:txBody>
                  <a:tcPr marL="9525" marR="9525" marT="9525" marB="0" anchor="ctr"/>
                </a:tc>
                <a:extLst>
                  <a:ext uri="{0D108BD9-81ED-4DB2-BD59-A6C34878D82A}">
                    <a16:rowId xmlns:a16="http://schemas.microsoft.com/office/drawing/2014/main" val="10012"/>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Nutritional profile</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37%</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36%</a:t>
                      </a:r>
                      <a:endParaRPr sz="1400" u="none" strike="noStrike" cap="none"/>
                    </a:p>
                  </a:txBody>
                  <a:tcPr marL="9525" marR="9525" marT="9525" marB="0" anchor="ctr"/>
                </a:tc>
                <a:extLst>
                  <a:ext uri="{0D108BD9-81ED-4DB2-BD59-A6C34878D82A}">
                    <a16:rowId xmlns:a16="http://schemas.microsoft.com/office/drawing/2014/main" val="10013"/>
                  </a:ext>
                </a:extLst>
              </a:tr>
              <a:tr h="243850">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Social media influencers</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40%</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32%</a:t>
                      </a:r>
                      <a:endParaRPr sz="1400" u="none" strike="noStrike" cap="none"/>
                    </a:p>
                  </a:txBody>
                  <a:tcPr marL="9525" marR="9525" marT="9525" marB="0" anchor="ctr"/>
                </a:tc>
                <a:extLst>
                  <a:ext uri="{0D108BD9-81ED-4DB2-BD59-A6C34878D82A}">
                    <a16:rowId xmlns:a16="http://schemas.microsoft.com/office/drawing/2014/main" val="10014"/>
                  </a:ext>
                </a:extLst>
              </a:tr>
            </a:tbl>
          </a:graphicData>
        </a:graphic>
      </p:graphicFrame>
      <p:sp>
        <p:nvSpPr>
          <p:cNvPr id="812" name="Google Shape;812;p119"/>
          <p:cNvSpPr txBox="1"/>
          <p:nvPr/>
        </p:nvSpPr>
        <p:spPr>
          <a:xfrm>
            <a:off x="2066925" y="2316786"/>
            <a:ext cx="257175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US Respondents</a:t>
            </a:r>
            <a:endParaRPr sz="1400" b="0" i="0" u="none" strike="noStrike" cap="none">
              <a:solidFill>
                <a:srgbClr val="000000"/>
              </a:solidFill>
              <a:latin typeface="Arial"/>
              <a:ea typeface="Arial"/>
              <a:cs typeface="Arial"/>
              <a:sym typeface="Arial"/>
            </a:endParaRPr>
          </a:p>
        </p:txBody>
      </p:sp>
      <p:sp>
        <p:nvSpPr>
          <p:cNvPr id="813" name="Google Shape;813;p119"/>
          <p:cNvSpPr txBox="1"/>
          <p:nvPr/>
        </p:nvSpPr>
        <p:spPr>
          <a:xfrm>
            <a:off x="7794215" y="2316786"/>
            <a:ext cx="257175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UK Respondents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126"/>
          <p:cNvPicPr preferRelativeResize="0">
            <a:picLocks noGrp="1"/>
          </p:cNvPicPr>
          <p:nvPr>
            <p:ph type="pic" idx="2"/>
          </p:nvPr>
        </p:nvPicPr>
        <p:blipFill rotWithShape="1">
          <a:blip r:embed="rId3">
            <a:alphaModFix/>
          </a:blip>
          <a:srcRect t="4553" b="4562"/>
          <a:stretch/>
        </p:blipFill>
        <p:spPr>
          <a:xfrm>
            <a:off x="7162800" y="0"/>
            <a:ext cx="5029199" cy="6857999"/>
          </a:xfrm>
          <a:prstGeom prst="rect">
            <a:avLst/>
          </a:prstGeom>
          <a:solidFill>
            <a:srgbClr val="F2F2F2"/>
          </a:solidFill>
          <a:ln>
            <a:noFill/>
          </a:ln>
        </p:spPr>
      </p:pic>
      <p:sp>
        <p:nvSpPr>
          <p:cNvPr id="819" name="Google Shape;819;p126"/>
          <p:cNvSpPr txBox="1">
            <a:spLocks noGrp="1"/>
          </p:cNvSpPr>
          <p:nvPr>
            <p:ph type="ctrTitle"/>
          </p:nvPr>
        </p:nvSpPr>
        <p:spPr>
          <a:xfrm>
            <a:off x="348342" y="2357285"/>
            <a:ext cx="10963656" cy="4340661"/>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01406D"/>
              </a:buClr>
              <a:buSzPts val="4800"/>
              <a:buFont typeface="Arial Black"/>
              <a:buNone/>
            </a:pPr>
            <a:r>
              <a:rPr lang="en-US"/>
              <a:t>PREBIOTIC </a:t>
            </a:r>
            <a:br>
              <a:rPr lang="en-US"/>
            </a:br>
            <a:r>
              <a:rPr lang="en-US"/>
              <a:t>DEEP DIVE</a:t>
            </a:r>
            <a:br>
              <a:rPr lang="en-US"/>
            </a:b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27"/>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PREBIOTIC SPECIFIC BENEFITS</a:t>
            </a:r>
            <a:endParaRPr>
              <a:latin typeface="Arial Black"/>
              <a:ea typeface="Arial Black"/>
              <a:cs typeface="Arial Black"/>
              <a:sym typeface="Arial Black"/>
            </a:endParaRPr>
          </a:p>
        </p:txBody>
      </p:sp>
      <p:pic>
        <p:nvPicPr>
          <p:cNvPr id="825" name="Google Shape;825;p127" descr="Icon&#10;&#10;Description automatically generated"/>
          <p:cNvPicPr preferRelativeResize="0"/>
          <p:nvPr/>
        </p:nvPicPr>
        <p:blipFill rotWithShape="1">
          <a:blip r:embed="rId3">
            <a:alphaModFix/>
          </a:blip>
          <a:srcRect/>
          <a:stretch/>
        </p:blipFill>
        <p:spPr>
          <a:xfrm>
            <a:off x="893212" y="555625"/>
            <a:ext cx="457200" cy="457200"/>
          </a:xfrm>
          <a:prstGeom prst="rect">
            <a:avLst/>
          </a:prstGeom>
          <a:noFill/>
          <a:ln>
            <a:noFill/>
          </a:ln>
        </p:spPr>
      </p:pic>
      <p:sp>
        <p:nvSpPr>
          <p:cNvPr id="826" name="Google Shape;826;p127"/>
          <p:cNvSpPr txBox="1"/>
          <p:nvPr/>
        </p:nvSpPr>
        <p:spPr>
          <a:xfrm>
            <a:off x="1350412" y="554939"/>
            <a:ext cx="10713769"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Both US and UK respondents mark general gut health as the top benefit they are looking for when consuming foods and/or beverages that contain prebiotics.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It is notable that for the top three responses, US respondents are lower than the UK. This was a multiple response option, so that suggests those in the UK are more likely to seek multiple benefits.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Regularity over-indexes in the US by a wide amount as does to complement a probiotic.</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827" name="Google Shape;827;p127"/>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 UK n=610. Question: “What benefits are you looking for when you choose to consume foods/beverages that contain prebiotics?”</a:t>
            </a:r>
            <a:endParaRPr sz="1400" b="0" i="0" u="none" strike="noStrike" cap="none">
              <a:solidFill>
                <a:srgbClr val="000000"/>
              </a:solidFill>
              <a:latin typeface="Arial"/>
              <a:ea typeface="Arial"/>
              <a:cs typeface="Arial"/>
              <a:sym typeface="Arial"/>
            </a:endParaRPr>
          </a:p>
        </p:txBody>
      </p:sp>
      <p:graphicFrame>
        <p:nvGraphicFramePr>
          <p:cNvPr id="828" name="Google Shape;828;p127"/>
          <p:cNvGraphicFramePr/>
          <p:nvPr/>
        </p:nvGraphicFramePr>
        <p:xfrm>
          <a:off x="190831" y="1765190"/>
          <a:ext cx="12001169" cy="461175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32"/>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PREBIOTIC FAMILIARITY</a:t>
            </a:r>
            <a:endParaRPr>
              <a:latin typeface="Arial Black"/>
              <a:ea typeface="Arial Black"/>
              <a:cs typeface="Arial Black"/>
              <a:sym typeface="Arial Black"/>
            </a:endParaRPr>
          </a:p>
        </p:txBody>
      </p:sp>
      <p:pic>
        <p:nvPicPr>
          <p:cNvPr id="834" name="Google Shape;834;p132" descr="Icon&#10;&#10;Description automatically generated"/>
          <p:cNvPicPr preferRelativeResize="0"/>
          <p:nvPr/>
        </p:nvPicPr>
        <p:blipFill rotWithShape="1">
          <a:blip r:embed="rId3">
            <a:alphaModFix/>
          </a:blip>
          <a:srcRect/>
          <a:stretch/>
        </p:blipFill>
        <p:spPr>
          <a:xfrm>
            <a:off x="893212" y="680885"/>
            <a:ext cx="457200" cy="457200"/>
          </a:xfrm>
          <a:prstGeom prst="rect">
            <a:avLst/>
          </a:prstGeom>
          <a:noFill/>
          <a:ln>
            <a:noFill/>
          </a:ln>
        </p:spPr>
      </p:pic>
      <p:sp>
        <p:nvSpPr>
          <p:cNvPr id="835" name="Google Shape;835;p132"/>
          <p:cNvSpPr txBox="1"/>
          <p:nvPr/>
        </p:nvSpPr>
        <p:spPr>
          <a:xfrm>
            <a:off x="1350412" y="755458"/>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UK respondents under-indexed for every type of prebiotic surveyed with the largest gap being for HMOs and botanicals.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Familiarity levels among US respondents are above 50% for every type of prebiotic surveyed.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36" name="Google Shape;836;p132"/>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n=640, UK n=601. Question: “How familiar would you consider yourself regarding these prebiotic types?” Sum of all responses except “Never heard of it”.</a:t>
            </a:r>
            <a:endParaRPr sz="1400" b="0" i="0" u="none" strike="noStrike" cap="none">
              <a:solidFill>
                <a:srgbClr val="000000"/>
              </a:solidFill>
              <a:latin typeface="Arial"/>
              <a:ea typeface="Arial"/>
              <a:cs typeface="Arial"/>
              <a:sym typeface="Arial"/>
            </a:endParaRPr>
          </a:p>
        </p:txBody>
      </p:sp>
      <p:graphicFrame>
        <p:nvGraphicFramePr>
          <p:cNvPr id="837" name="Google Shape;837;p132"/>
          <p:cNvGraphicFramePr/>
          <p:nvPr/>
        </p:nvGraphicFramePr>
        <p:xfrm>
          <a:off x="214685" y="1510748"/>
          <a:ext cx="11977315" cy="486619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36"/>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PREBIOTIC </a:t>
            </a:r>
            <a:r>
              <a:rPr lang="en-US">
                <a:latin typeface="Arial Black"/>
                <a:ea typeface="Arial Black"/>
                <a:cs typeface="Arial Black"/>
                <a:sym typeface="Arial Black"/>
              </a:rPr>
              <a:t>TYPE </a:t>
            </a:r>
            <a:r>
              <a:rPr lang="en-US" sz="2800" b="1">
                <a:latin typeface="Arial Black"/>
                <a:ea typeface="Arial Black"/>
                <a:cs typeface="Arial Black"/>
                <a:sym typeface="Arial Black"/>
              </a:rPr>
              <a:t>FAMILIARITY</a:t>
            </a:r>
            <a:endParaRPr>
              <a:latin typeface="Arial Black"/>
              <a:ea typeface="Arial Black"/>
              <a:cs typeface="Arial Black"/>
              <a:sym typeface="Arial Black"/>
            </a:endParaRPr>
          </a:p>
        </p:txBody>
      </p:sp>
      <p:pic>
        <p:nvPicPr>
          <p:cNvPr id="843" name="Google Shape;843;p136" descr="Icon&#10;&#10;Description automatically generated"/>
          <p:cNvPicPr preferRelativeResize="0"/>
          <p:nvPr/>
        </p:nvPicPr>
        <p:blipFill rotWithShape="1">
          <a:blip r:embed="rId3">
            <a:alphaModFix/>
          </a:blip>
          <a:srcRect/>
          <a:stretch/>
        </p:blipFill>
        <p:spPr>
          <a:xfrm>
            <a:off x="893212" y="680885"/>
            <a:ext cx="457200" cy="457200"/>
          </a:xfrm>
          <a:prstGeom prst="rect">
            <a:avLst/>
          </a:prstGeom>
          <a:noFill/>
          <a:ln>
            <a:noFill/>
          </a:ln>
        </p:spPr>
      </p:pic>
      <p:sp>
        <p:nvSpPr>
          <p:cNvPr id="844" name="Google Shape;844;p136"/>
          <p:cNvSpPr txBox="1"/>
          <p:nvPr/>
        </p:nvSpPr>
        <p:spPr>
          <a:xfrm>
            <a:off x="1350412" y="755458"/>
            <a:ext cx="10713769"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 extremely familiar response garners an 8% to 12% response rate for every prebiotic type surveyed, while the never heard of it varies much more, from just 19% on the low end for polyunsaturated fatty acids to 50% on the high end for </a:t>
            </a:r>
            <a:r>
              <a:rPr lang="en-US" sz="1400" b="0" i="0" u="none" strike="noStrike" cap="none" dirty="0" err="1">
                <a:solidFill>
                  <a:srgbClr val="000000"/>
                </a:solidFill>
                <a:latin typeface="Arial"/>
                <a:ea typeface="Arial"/>
                <a:cs typeface="Arial"/>
                <a:sym typeface="Arial"/>
              </a:rPr>
              <a:t>xylooligosaccharides</a:t>
            </a:r>
            <a:r>
              <a:rPr lang="en-US"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When it comes to Top-2, polyphenols sit at 36%, lactulose at 33% and polyunsaturated fatty acids at 32%. The first and last are confounders as they also sit outside the prebiotic category exclusively.</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845" name="Google Shape;845;p136"/>
          <p:cNvSpPr txBox="1"/>
          <p:nvPr/>
        </p:nvSpPr>
        <p:spPr>
          <a:xfrm>
            <a:off x="0" y="6611779"/>
            <a:ext cx="82296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All Prebiotic Users n=1241. Question: “How familiar would you consider yourself regarding these prebiotic types?”</a:t>
            </a:r>
            <a:endParaRPr sz="1400" b="0" i="0" u="none" strike="noStrike" cap="none">
              <a:solidFill>
                <a:srgbClr val="000000"/>
              </a:solidFill>
              <a:latin typeface="Arial"/>
              <a:ea typeface="Arial"/>
              <a:cs typeface="Arial"/>
              <a:sym typeface="Arial"/>
            </a:endParaRPr>
          </a:p>
        </p:txBody>
      </p:sp>
      <p:graphicFrame>
        <p:nvGraphicFramePr>
          <p:cNvPr id="846" name="Google Shape;846;p136"/>
          <p:cNvGraphicFramePr/>
          <p:nvPr/>
        </p:nvGraphicFramePr>
        <p:xfrm>
          <a:off x="197893" y="1888870"/>
          <a:ext cx="11994107" cy="449828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39"/>
          <p:cNvSpPr txBox="1">
            <a:spLocks noGrp="1"/>
          </p:cNvSpPr>
          <p:nvPr>
            <p:ph type="title"/>
          </p:nvPr>
        </p:nvSpPr>
        <p:spPr>
          <a:xfrm>
            <a:off x="838200" y="136605"/>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dirty="0">
                <a:latin typeface="Arial Black"/>
                <a:ea typeface="Arial Black"/>
                <a:cs typeface="Arial Black"/>
                <a:sym typeface="Arial Black"/>
              </a:rPr>
              <a:t>PREBIOTIC </a:t>
            </a:r>
            <a:r>
              <a:rPr lang="en-US" dirty="0">
                <a:latin typeface="Arial Black"/>
                <a:ea typeface="Arial Black"/>
                <a:cs typeface="Arial Black"/>
                <a:sym typeface="Arial Black"/>
              </a:rPr>
              <a:t>TYPE FAMILIARITY</a:t>
            </a:r>
            <a:r>
              <a:rPr lang="en-US" sz="2800" b="1" dirty="0">
                <a:latin typeface="Arial Black"/>
                <a:ea typeface="Arial Black"/>
                <a:cs typeface="Arial Black"/>
                <a:sym typeface="Arial Black"/>
              </a:rPr>
              <a:t>: (US)</a:t>
            </a:r>
            <a:endParaRPr dirty="0">
              <a:latin typeface="Arial Black"/>
              <a:ea typeface="Arial Black"/>
              <a:cs typeface="Arial Black"/>
              <a:sym typeface="Arial Black"/>
            </a:endParaRPr>
          </a:p>
        </p:txBody>
      </p:sp>
      <p:pic>
        <p:nvPicPr>
          <p:cNvPr id="852" name="Google Shape;852;p139" descr="Icon&#10;&#10;Description automatically generated"/>
          <p:cNvPicPr preferRelativeResize="0"/>
          <p:nvPr/>
        </p:nvPicPr>
        <p:blipFill rotWithShape="1">
          <a:blip r:embed="rId3">
            <a:alphaModFix/>
          </a:blip>
          <a:srcRect/>
          <a:stretch/>
        </p:blipFill>
        <p:spPr>
          <a:xfrm>
            <a:off x="893212" y="593203"/>
            <a:ext cx="457200" cy="457200"/>
          </a:xfrm>
          <a:prstGeom prst="rect">
            <a:avLst/>
          </a:prstGeom>
          <a:noFill/>
          <a:ln>
            <a:noFill/>
          </a:ln>
        </p:spPr>
      </p:pic>
      <p:sp>
        <p:nvSpPr>
          <p:cNvPr id="853" name="Google Shape;853;p139"/>
          <p:cNvSpPr txBox="1"/>
          <p:nvPr/>
        </p:nvSpPr>
        <p:spPr>
          <a:xfrm>
            <a:off x="1350412" y="551665"/>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In the US, the extremely familiar responses are slightly higher, ranging from 9% all the way up to 15%.</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Polyphenols rise to a Top-2 of 41%.</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Likewise, the never heard of it responses are slightly lower, 17% for polyunsaturated fatty acids and 43% for </a:t>
            </a:r>
            <a:r>
              <a:rPr lang="en-US" sz="1400" b="0" i="0" u="none" strike="noStrike" cap="none" dirty="0" err="1">
                <a:solidFill>
                  <a:srgbClr val="000000"/>
                </a:solidFill>
                <a:latin typeface="Arial"/>
                <a:ea typeface="Arial"/>
                <a:cs typeface="Arial"/>
                <a:sym typeface="Arial"/>
              </a:rPr>
              <a:t>xylooligosaccharides</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854" name="Google Shape;854;p139"/>
          <p:cNvSpPr txBox="1"/>
          <p:nvPr/>
        </p:nvSpPr>
        <p:spPr>
          <a:xfrm>
            <a:off x="1" y="6611779"/>
            <a:ext cx="82296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n=640. Question: “How familiar would you consider yourself regarding these prebiotic types?”</a:t>
            </a:r>
            <a:endParaRPr sz="1400" b="0" i="0" u="none" strike="noStrike" cap="none">
              <a:solidFill>
                <a:srgbClr val="000000"/>
              </a:solidFill>
              <a:latin typeface="Arial"/>
              <a:ea typeface="Arial"/>
              <a:cs typeface="Arial"/>
              <a:sym typeface="Arial"/>
            </a:endParaRPr>
          </a:p>
        </p:txBody>
      </p:sp>
      <p:graphicFrame>
        <p:nvGraphicFramePr>
          <p:cNvPr id="855" name="Google Shape;855;p139"/>
          <p:cNvGraphicFramePr/>
          <p:nvPr>
            <p:extLst>
              <p:ext uri="{D42A27DB-BD31-4B8C-83A1-F6EECF244321}">
                <p14:modId xmlns:p14="http://schemas.microsoft.com/office/powerpoint/2010/main" val="3990729065"/>
              </p:ext>
            </p:extLst>
          </p:nvPr>
        </p:nvGraphicFramePr>
        <p:xfrm>
          <a:off x="197893" y="1608286"/>
          <a:ext cx="11994107" cy="487907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dirty="0">
                <a:latin typeface="Arial Black"/>
                <a:ea typeface="Arial Black"/>
                <a:cs typeface="Arial Black"/>
                <a:sym typeface="Arial Black"/>
              </a:rPr>
              <a:t>DEMOGRAPHIC OVERVIEW</a:t>
            </a:r>
            <a:endParaRPr dirty="0"/>
          </a:p>
        </p:txBody>
      </p:sp>
      <p:graphicFrame>
        <p:nvGraphicFramePr>
          <p:cNvPr id="328" name="Google Shape;328;p5"/>
          <p:cNvGraphicFramePr/>
          <p:nvPr/>
        </p:nvGraphicFramePr>
        <p:xfrm>
          <a:off x="323566" y="2600720"/>
          <a:ext cx="5867400" cy="3321695"/>
        </p:xfrm>
        <a:graphic>
          <a:graphicData uri="http://schemas.openxmlformats.org/drawingml/2006/table">
            <a:tbl>
              <a:tblPr bandRow="1">
                <a:noFill/>
                <a:tableStyleId>{33BC9D2E-516E-49DF-B8E6-44FE31945C5C}</a:tableStyleId>
              </a:tblPr>
              <a:tblGrid>
                <a:gridCol w="1828800">
                  <a:extLst>
                    <a:ext uri="{9D8B030D-6E8A-4147-A177-3AD203B41FA5}">
                      <a16:colId xmlns:a16="http://schemas.microsoft.com/office/drawing/2014/main" val="20000"/>
                    </a:ext>
                  </a:extLst>
                </a:gridCol>
                <a:gridCol w="673100">
                  <a:extLst>
                    <a:ext uri="{9D8B030D-6E8A-4147-A177-3AD203B41FA5}">
                      <a16:colId xmlns:a16="http://schemas.microsoft.com/office/drawing/2014/main" val="20001"/>
                    </a:ext>
                  </a:extLst>
                </a:gridCol>
                <a:gridCol w="673100">
                  <a:extLst>
                    <a:ext uri="{9D8B030D-6E8A-4147-A177-3AD203B41FA5}">
                      <a16:colId xmlns:a16="http://schemas.microsoft.com/office/drawing/2014/main" val="20002"/>
                    </a:ext>
                  </a:extLst>
                </a:gridCol>
                <a:gridCol w="673100">
                  <a:extLst>
                    <a:ext uri="{9D8B030D-6E8A-4147-A177-3AD203B41FA5}">
                      <a16:colId xmlns:a16="http://schemas.microsoft.com/office/drawing/2014/main" val="20003"/>
                    </a:ext>
                  </a:extLst>
                </a:gridCol>
                <a:gridCol w="673100">
                  <a:extLst>
                    <a:ext uri="{9D8B030D-6E8A-4147-A177-3AD203B41FA5}">
                      <a16:colId xmlns:a16="http://schemas.microsoft.com/office/drawing/2014/main" val="20004"/>
                    </a:ext>
                  </a:extLst>
                </a:gridCol>
                <a:gridCol w="673100">
                  <a:extLst>
                    <a:ext uri="{9D8B030D-6E8A-4147-A177-3AD203B41FA5}">
                      <a16:colId xmlns:a16="http://schemas.microsoft.com/office/drawing/2014/main" val="20005"/>
                    </a:ext>
                  </a:extLst>
                </a:gridCol>
                <a:gridCol w="673100">
                  <a:extLst>
                    <a:ext uri="{9D8B030D-6E8A-4147-A177-3AD203B41FA5}">
                      <a16:colId xmlns:a16="http://schemas.microsoft.com/office/drawing/2014/main" val="20006"/>
                    </a:ext>
                  </a:extLst>
                </a:gridCol>
              </a:tblGrid>
              <a:tr h="203200">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txBody>
                  <a:tcPr marL="9525" marR="9525" marT="9525" marB="0" anchor="b">
                    <a:lnR w="12700" cap="flat" cmpd="sng">
                      <a:solidFill>
                        <a:schemeClr val="dk1"/>
                      </a:solidFill>
                      <a:prstDash val="solid"/>
                      <a:round/>
                      <a:headEnd type="none" w="sm" len="sm"/>
                      <a:tailEnd type="none" w="sm" len="sm"/>
                    </a:lnR>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latin typeface="Arial"/>
                          <a:ea typeface="Arial"/>
                          <a:cs typeface="Arial"/>
                          <a:sym typeface="Arial"/>
                        </a:rPr>
                        <a:t>All Prebiotic Users</a:t>
                      </a:r>
                      <a:endParaRPr sz="1200" b="1" i="0" u="none" strike="noStrike" cap="none" dirty="0">
                        <a:solidFill>
                          <a:srgbClr val="000000"/>
                        </a:solidFill>
                        <a:latin typeface="Arial"/>
                        <a:ea typeface="Arial"/>
                        <a:cs typeface="Arial"/>
                        <a:sym typeface="Arial"/>
                      </a:endParaRPr>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Arial"/>
                          <a:ea typeface="Arial"/>
                          <a:cs typeface="Arial"/>
                          <a:sym typeface="Arial"/>
                        </a:rPr>
                        <a:t>US</a:t>
                      </a:r>
                      <a:endParaRPr sz="1200" b="1" i="0" u="none" strike="noStrike" cap="none">
                        <a:solidFill>
                          <a:srgbClr val="000000"/>
                        </a:solidFill>
                        <a:latin typeface="Arial"/>
                        <a:ea typeface="Arial"/>
                        <a:cs typeface="Arial"/>
                        <a:sym typeface="Arial"/>
                      </a:endParaRPr>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latin typeface="Arial"/>
                          <a:ea typeface="Arial"/>
                          <a:cs typeface="Arial"/>
                          <a:sym typeface="Arial"/>
                        </a:rPr>
                        <a:t>UK</a:t>
                      </a:r>
                      <a:endParaRPr sz="1200" b="1" i="0" u="none" strike="noStrike" cap="none">
                        <a:solidFill>
                          <a:srgbClr val="000000"/>
                        </a:solidFill>
                        <a:latin typeface="Arial"/>
                        <a:ea typeface="Arial"/>
                        <a:cs typeface="Arial"/>
                        <a:sym typeface="Arial"/>
                      </a:endParaRPr>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hMerge="1">
                  <a:txBody>
                    <a:bodyPr/>
                    <a:lstStyle/>
                    <a:p>
                      <a:endParaRPr lang="en-US"/>
                    </a:p>
                  </a:txBody>
                  <a:tcPr/>
                </a:tc>
                <a:extLst>
                  <a:ext uri="{0D108BD9-81ED-4DB2-BD59-A6C34878D82A}">
                    <a16:rowId xmlns:a16="http://schemas.microsoft.com/office/drawing/2014/main" val="10000"/>
                  </a:ext>
                </a:extLst>
              </a:tr>
              <a:tr h="203200">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txBody>
                  <a:tcPr marL="9525" marR="9525" marT="9525" marB="0" anchor="b">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n=1261</a:t>
                      </a:r>
                      <a:endParaRPr sz="1200" b="0" i="0" u="none" strike="noStrike" cap="none">
                        <a:solidFill>
                          <a:srgbClr val="000000"/>
                        </a:solidFill>
                        <a:latin typeface="Arial"/>
                        <a:ea typeface="Arial"/>
                        <a:cs typeface="Arial"/>
                        <a:sym typeface="Arial"/>
                      </a:endParaRPr>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n=651</a:t>
                      </a:r>
                      <a:endParaRPr sz="1200" b="0" i="0" u="none" strike="noStrike" cap="none">
                        <a:solidFill>
                          <a:srgbClr val="000000"/>
                        </a:solidFill>
                        <a:latin typeface="Arial"/>
                        <a:ea typeface="Arial"/>
                        <a:cs typeface="Arial"/>
                        <a:sym typeface="Arial"/>
                      </a:endParaRPr>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h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n=610</a:t>
                      </a:r>
                      <a:endParaRPr sz="1200" b="0" i="0" u="none" strike="noStrike" cap="none">
                        <a:solidFill>
                          <a:srgbClr val="000000"/>
                        </a:solidFill>
                        <a:latin typeface="Arial"/>
                        <a:ea typeface="Arial"/>
                        <a:cs typeface="Arial"/>
                        <a:sym typeface="Arial"/>
                      </a:endParaRPr>
                    </a:p>
                  </a:txBody>
                  <a:tcPr marL="9525" marR="9525" marT="9525" marB="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45720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Female</a:t>
                      </a:r>
                      <a:endParaRPr sz="1200" b="0" i="0" u="none" strike="noStrike" cap="none">
                        <a:solidFill>
                          <a:srgbClr val="000000"/>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n=602</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48%</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n=280</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43%</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n=322</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53%</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2"/>
                  </a:ext>
                </a:extLst>
              </a:tr>
              <a:tr h="45720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Male</a:t>
                      </a:r>
                      <a:endParaRPr sz="1200" b="0" i="0" u="none" strike="noStrike" cap="none">
                        <a:solidFill>
                          <a:srgbClr val="000000"/>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n=657</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52%</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n=369</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57%</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n=288</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47%</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tcPr>
                </a:tc>
                <a:extLst>
                  <a:ext uri="{0D108BD9-81ED-4DB2-BD59-A6C34878D82A}">
                    <a16:rowId xmlns:a16="http://schemas.microsoft.com/office/drawing/2014/main" val="10003"/>
                  </a:ext>
                </a:extLst>
              </a:tr>
              <a:tr h="45720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dirty="0">
                          <a:latin typeface="Arial"/>
                          <a:ea typeface="Arial"/>
                          <a:cs typeface="Arial"/>
                          <a:sym typeface="Arial"/>
                        </a:rPr>
                        <a:t>Non-binary/prefer </a:t>
                      </a:r>
                      <a:endParaRPr sz="1400" u="none" strike="noStrike" cap="none" dirty="0"/>
                    </a:p>
                    <a:p>
                      <a:pPr marL="0" marR="0" lvl="0" indent="0" algn="r" rtl="0">
                        <a:lnSpc>
                          <a:spcPct val="100000"/>
                        </a:lnSpc>
                        <a:spcBef>
                          <a:spcPts val="0"/>
                        </a:spcBef>
                        <a:spcAft>
                          <a:spcPts val="0"/>
                        </a:spcAft>
                        <a:buClr>
                          <a:srgbClr val="000000"/>
                        </a:buClr>
                        <a:buSzPts val="1200"/>
                        <a:buFont typeface="Arial"/>
                        <a:buNone/>
                      </a:pPr>
                      <a:r>
                        <a:rPr lang="en-US" sz="1200" u="none" strike="noStrike" cap="none" dirty="0">
                          <a:latin typeface="Arial"/>
                          <a:ea typeface="Arial"/>
                          <a:cs typeface="Arial"/>
                          <a:sym typeface="Arial"/>
                        </a:rPr>
                        <a:t>to self-describe</a:t>
                      </a:r>
                      <a:endParaRPr sz="1200" b="0" i="0" u="none" strike="noStrike" cap="none" dirty="0">
                        <a:solidFill>
                          <a:srgbClr val="000000"/>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n=0</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n/a</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n=0</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n/a</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n=0</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n/a</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5720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18-34</a:t>
                      </a:r>
                      <a:endParaRPr sz="1200" b="0" i="0" u="none" strike="noStrike" cap="none">
                        <a:solidFill>
                          <a:srgbClr val="000000"/>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n=447</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35%</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n=244</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37%</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n=203</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33%</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5"/>
                  </a:ext>
                </a:extLst>
              </a:tr>
              <a:tr h="45720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35-54</a:t>
                      </a:r>
                      <a:endParaRPr sz="1200" b="0" i="0" u="none" strike="noStrike" cap="none">
                        <a:solidFill>
                          <a:srgbClr val="000000"/>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n=541</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43%</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n=275</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42%</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n=266</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44%</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tcPr>
                </a:tc>
                <a:extLst>
                  <a:ext uri="{0D108BD9-81ED-4DB2-BD59-A6C34878D82A}">
                    <a16:rowId xmlns:a16="http://schemas.microsoft.com/office/drawing/2014/main" val="10006"/>
                  </a:ext>
                </a:extLst>
              </a:tr>
              <a:tr h="457200">
                <a:tc>
                  <a:txBody>
                    <a:bodyPr/>
                    <a:lstStyle/>
                    <a:p>
                      <a:pPr marL="0" marR="0" lvl="0" indent="0" algn="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55+</a:t>
                      </a:r>
                      <a:endParaRPr sz="1200" b="0" i="0" u="none" strike="noStrike" cap="none">
                        <a:solidFill>
                          <a:srgbClr val="000000"/>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n=273</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22%</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n=132</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20%</a:t>
                      </a:r>
                      <a:endParaRPr sz="1200" b="0" i="0" u="none" strike="noStrike" cap="none">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n=141</a:t>
                      </a:r>
                      <a:endParaRPr sz="1200" b="0" i="0" u="none" strike="noStrike" cap="none">
                        <a:solidFill>
                          <a:srgbClr val="000000"/>
                        </a:solidFill>
                        <a:latin typeface="Arial"/>
                        <a:ea typeface="Arial"/>
                        <a:cs typeface="Arial"/>
                        <a:sym typeface="Arial"/>
                      </a:endParaRPr>
                    </a:p>
                  </a:txBody>
                  <a:tcPr marL="9525" marR="9525" marT="9525" marB="0" anchor="ctr">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latin typeface="Arial"/>
                          <a:ea typeface="Arial"/>
                          <a:cs typeface="Arial"/>
                          <a:sym typeface="Arial"/>
                        </a:rPr>
                        <a:t>23%</a:t>
                      </a:r>
                      <a:endParaRPr sz="1200" b="0" i="0" u="none" strike="noStrike" cap="none" dirty="0">
                        <a:solidFill>
                          <a:srgbClr val="000000"/>
                        </a:solidFill>
                        <a:latin typeface="Arial"/>
                        <a:ea typeface="Arial"/>
                        <a:cs typeface="Arial"/>
                        <a:sym typeface="Arial"/>
                      </a:endParaRPr>
                    </a:p>
                  </a:txBody>
                  <a:tcPr marL="9525" marR="9525" marT="9525" marB="0" anchor="ctr">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329" name="Google Shape;329;p5" descr="Icon&#10;&#10;Description automatically generated"/>
          <p:cNvPicPr preferRelativeResize="0"/>
          <p:nvPr/>
        </p:nvPicPr>
        <p:blipFill rotWithShape="1">
          <a:blip r:embed="rId3">
            <a:alphaModFix/>
          </a:blip>
          <a:srcRect/>
          <a:stretch/>
        </p:blipFill>
        <p:spPr>
          <a:xfrm>
            <a:off x="893212" y="680885"/>
            <a:ext cx="457200" cy="457200"/>
          </a:xfrm>
          <a:prstGeom prst="rect">
            <a:avLst/>
          </a:prstGeom>
          <a:noFill/>
          <a:ln>
            <a:noFill/>
          </a:ln>
        </p:spPr>
      </p:pic>
      <p:sp>
        <p:nvSpPr>
          <p:cNvPr id="330" name="Google Shape;330;p5"/>
          <p:cNvSpPr txBox="1"/>
          <p:nvPr/>
        </p:nvSpPr>
        <p:spPr>
          <a:xfrm>
            <a:off x="1350412" y="755458"/>
            <a:ext cx="10713769"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We have an even split between US and UK respondents, and slightly more males driven by the US.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Respondent numbers are higher for the 35-54 age group.</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Relatively even split with income levels mostly between [$/£]45,000 and [$/£]150,000.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graphicFrame>
        <p:nvGraphicFramePr>
          <p:cNvPr id="331" name="Google Shape;331;p5"/>
          <p:cNvGraphicFramePr/>
          <p:nvPr/>
        </p:nvGraphicFramePr>
        <p:xfrm>
          <a:off x="7265918" y="2392940"/>
          <a:ext cx="3815304" cy="3565161"/>
        </p:xfrm>
        <a:graphic>
          <a:graphicData uri="http://schemas.openxmlformats.org/drawingml/2006/chart">
            <c:chart xmlns:c="http://schemas.openxmlformats.org/drawingml/2006/chart" xmlns:r="http://schemas.openxmlformats.org/officeDocument/2006/relationships" r:id="rId4"/>
          </a:graphicData>
        </a:graphic>
      </p:graphicFrame>
      <p:sp>
        <p:nvSpPr>
          <p:cNvPr id="332" name="Google Shape;332;p5"/>
          <p:cNvSpPr txBox="1"/>
          <p:nvPr/>
        </p:nvSpPr>
        <p:spPr>
          <a:xfrm>
            <a:off x="8267452" y="2001254"/>
            <a:ext cx="205789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Black"/>
              <a:buNone/>
            </a:pPr>
            <a:r>
              <a:rPr lang="en-US" sz="1800" b="1" i="0" u="none" strike="noStrike" cap="none">
                <a:solidFill>
                  <a:srgbClr val="000000"/>
                </a:solidFill>
                <a:latin typeface="Arial Black"/>
                <a:ea typeface="Arial Black"/>
                <a:cs typeface="Arial Black"/>
                <a:sym typeface="Arial Black"/>
              </a:rPr>
              <a:t>INCOME</a:t>
            </a:r>
            <a:endParaRPr sz="1400" b="0" i="0" u="none" strike="noStrike" cap="none">
              <a:solidFill>
                <a:srgbClr val="000000"/>
              </a:solidFill>
              <a:latin typeface="Arial"/>
              <a:ea typeface="Arial"/>
              <a:cs typeface="Arial"/>
              <a:sym typeface="Arial"/>
            </a:endParaRPr>
          </a:p>
        </p:txBody>
      </p:sp>
      <p:sp>
        <p:nvSpPr>
          <p:cNvPr id="333" name="Google Shape;333;p5"/>
          <p:cNvSpPr txBox="1"/>
          <p:nvPr/>
        </p:nvSpPr>
        <p:spPr>
          <a:xfrm>
            <a:off x="0" y="6611779"/>
            <a:ext cx="497734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n=1261 for income.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42"/>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PREBIOTIC </a:t>
            </a:r>
            <a:r>
              <a:rPr lang="en-US">
                <a:latin typeface="Arial Black"/>
                <a:ea typeface="Arial Black"/>
                <a:cs typeface="Arial Black"/>
                <a:sym typeface="Arial Black"/>
              </a:rPr>
              <a:t>TYPE FAMILIARITY</a:t>
            </a:r>
            <a:r>
              <a:rPr lang="en-US" sz="2800" b="1">
                <a:latin typeface="Arial Black"/>
                <a:ea typeface="Arial Black"/>
                <a:cs typeface="Arial Black"/>
                <a:sym typeface="Arial Black"/>
              </a:rPr>
              <a:t>: (UK)</a:t>
            </a:r>
            <a:endParaRPr>
              <a:latin typeface="Arial Black"/>
              <a:ea typeface="Arial Black"/>
              <a:cs typeface="Arial Black"/>
              <a:sym typeface="Arial Black"/>
            </a:endParaRPr>
          </a:p>
        </p:txBody>
      </p:sp>
      <p:pic>
        <p:nvPicPr>
          <p:cNvPr id="861" name="Google Shape;861;p142" descr="Icon&#10;&#10;Description automatically generated"/>
          <p:cNvPicPr preferRelativeResize="0"/>
          <p:nvPr/>
        </p:nvPicPr>
        <p:blipFill rotWithShape="1">
          <a:blip r:embed="rId3">
            <a:alphaModFix/>
          </a:blip>
          <a:srcRect/>
          <a:stretch/>
        </p:blipFill>
        <p:spPr>
          <a:xfrm>
            <a:off x="893212" y="680885"/>
            <a:ext cx="457200" cy="457200"/>
          </a:xfrm>
          <a:prstGeom prst="rect">
            <a:avLst/>
          </a:prstGeom>
          <a:noFill/>
          <a:ln>
            <a:noFill/>
          </a:ln>
        </p:spPr>
      </p:pic>
      <p:sp>
        <p:nvSpPr>
          <p:cNvPr id="862" name="Google Shape;862;p142"/>
          <p:cNvSpPr txBox="1"/>
          <p:nvPr/>
        </p:nvSpPr>
        <p:spPr>
          <a:xfrm>
            <a:off x="1350412" y="755458"/>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UK extremely familiar responses thus are lower (6% to 10%) and their never heard of it responses higher (21% to 56%).</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Lactulose sits at a top-2 of 30%, inulin at 25%.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863" name="Google Shape;863;p142"/>
          <p:cNvSpPr txBox="1"/>
          <p:nvPr/>
        </p:nvSpPr>
        <p:spPr>
          <a:xfrm>
            <a:off x="0" y="6611779"/>
            <a:ext cx="82296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UK n=601. Question: “How familiar would you consider yourself regarding these prebiotic types?”</a:t>
            </a:r>
            <a:endParaRPr sz="1400" b="0" i="0" u="none" strike="noStrike" cap="none">
              <a:solidFill>
                <a:srgbClr val="000000"/>
              </a:solidFill>
              <a:latin typeface="Arial"/>
              <a:ea typeface="Arial"/>
              <a:cs typeface="Arial"/>
              <a:sym typeface="Arial"/>
            </a:endParaRPr>
          </a:p>
        </p:txBody>
      </p:sp>
      <p:graphicFrame>
        <p:nvGraphicFramePr>
          <p:cNvPr id="864" name="Google Shape;864;p142"/>
          <p:cNvGraphicFramePr/>
          <p:nvPr/>
        </p:nvGraphicFramePr>
        <p:xfrm>
          <a:off x="197893" y="1508078"/>
          <a:ext cx="11994107" cy="487907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45"/>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WHAT THEY LOOK FOR ON LABELS</a:t>
            </a:r>
            <a:endParaRPr>
              <a:latin typeface="Arial Black"/>
              <a:ea typeface="Arial Black"/>
              <a:cs typeface="Arial Black"/>
              <a:sym typeface="Arial Black"/>
            </a:endParaRPr>
          </a:p>
        </p:txBody>
      </p:sp>
      <p:pic>
        <p:nvPicPr>
          <p:cNvPr id="870" name="Google Shape;870;p145" descr="Icon&#10;&#10;Description automatically generated"/>
          <p:cNvPicPr preferRelativeResize="0"/>
          <p:nvPr/>
        </p:nvPicPr>
        <p:blipFill rotWithShape="1">
          <a:blip r:embed="rId3">
            <a:alphaModFix/>
          </a:blip>
          <a:srcRect/>
          <a:stretch/>
        </p:blipFill>
        <p:spPr>
          <a:xfrm>
            <a:off x="893212" y="680885"/>
            <a:ext cx="457200" cy="457200"/>
          </a:xfrm>
          <a:prstGeom prst="rect">
            <a:avLst/>
          </a:prstGeom>
          <a:noFill/>
          <a:ln>
            <a:noFill/>
          </a:ln>
        </p:spPr>
      </p:pic>
      <p:sp>
        <p:nvSpPr>
          <p:cNvPr id="871" name="Google Shape;871;p145"/>
          <p:cNvSpPr txBox="1"/>
          <p:nvPr/>
        </p:nvSpPr>
        <p:spPr>
          <a:xfrm>
            <a:off x="1350412" y="755458"/>
            <a:ext cx="10713769"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Fiber is the number one item looked for on labels in the US and a specific health benefit is sought in the UK.</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Made from food ingredients ranked quite high, especially in the US.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872" name="Google Shape;872;p145"/>
          <p:cNvSpPr txBox="1"/>
          <p:nvPr/>
        </p:nvSpPr>
        <p:spPr>
          <a:xfrm>
            <a:off x="0" y="6611779"/>
            <a:ext cx="82296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n=640, UK n=601. Question: “What do you look for on the label when choosing a food or beverage containing prebiotics?”</a:t>
            </a:r>
            <a:endParaRPr sz="1400" b="0" i="0" u="none" strike="noStrike" cap="none">
              <a:solidFill>
                <a:srgbClr val="000000"/>
              </a:solidFill>
              <a:latin typeface="Arial"/>
              <a:ea typeface="Arial"/>
              <a:cs typeface="Arial"/>
              <a:sym typeface="Arial"/>
            </a:endParaRPr>
          </a:p>
        </p:txBody>
      </p:sp>
      <p:graphicFrame>
        <p:nvGraphicFramePr>
          <p:cNvPr id="873" name="Google Shape;873;p145"/>
          <p:cNvGraphicFramePr/>
          <p:nvPr/>
        </p:nvGraphicFramePr>
        <p:xfrm>
          <a:off x="190831" y="1447137"/>
          <a:ext cx="12001169" cy="49377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49"/>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PREFERRED FF&amp;B</a:t>
            </a:r>
            <a:r>
              <a:rPr lang="en-US">
                <a:latin typeface="Arial Black"/>
                <a:ea typeface="Arial Black"/>
                <a:cs typeface="Arial Black"/>
                <a:sym typeface="Arial Black"/>
              </a:rPr>
              <a:t> FORMAT WITH</a:t>
            </a:r>
            <a:r>
              <a:rPr lang="en-US" sz="2800" b="1">
                <a:latin typeface="Arial Black"/>
                <a:ea typeface="Arial Black"/>
                <a:cs typeface="Arial Black"/>
                <a:sym typeface="Arial Black"/>
              </a:rPr>
              <a:t> PREBIOTICS</a:t>
            </a:r>
            <a:endParaRPr>
              <a:latin typeface="Arial Black"/>
              <a:ea typeface="Arial Black"/>
              <a:cs typeface="Arial Black"/>
              <a:sym typeface="Arial Black"/>
            </a:endParaRPr>
          </a:p>
        </p:txBody>
      </p:sp>
      <p:pic>
        <p:nvPicPr>
          <p:cNvPr id="879" name="Google Shape;879;p149" descr="Icon&#10;&#10;Description automatically generated"/>
          <p:cNvPicPr preferRelativeResize="0"/>
          <p:nvPr/>
        </p:nvPicPr>
        <p:blipFill rotWithShape="1">
          <a:blip r:embed="rId3">
            <a:alphaModFix/>
          </a:blip>
          <a:srcRect/>
          <a:stretch/>
        </p:blipFill>
        <p:spPr>
          <a:xfrm>
            <a:off x="893212" y="680885"/>
            <a:ext cx="457200" cy="457200"/>
          </a:xfrm>
          <a:prstGeom prst="rect">
            <a:avLst/>
          </a:prstGeom>
          <a:noFill/>
          <a:ln>
            <a:noFill/>
          </a:ln>
        </p:spPr>
      </p:pic>
      <p:sp>
        <p:nvSpPr>
          <p:cNvPr id="880" name="Google Shape;880;p149"/>
          <p:cNvSpPr txBox="1"/>
          <p:nvPr/>
        </p:nvSpPr>
        <p:spPr>
          <a:xfrm>
            <a:off x="1350412" y="755458"/>
            <a:ext cx="10713769"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Key Insight: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UK respondents noticeably over-indexed for both yogurt (the top response from both US and UK respondents) and cereals, along with, to a lesser extent, milk alternatives and dairy.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881" name="Google Shape;881;p149"/>
          <p:cNvSpPr txBox="1"/>
          <p:nvPr/>
        </p:nvSpPr>
        <p:spPr>
          <a:xfrm>
            <a:off x="0" y="6611779"/>
            <a:ext cx="82296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n=640, UK n=601. Question: “What are your preferred types of functional foods/beverages with prebiotics?”</a:t>
            </a:r>
            <a:endParaRPr sz="1400" b="0" i="0" u="none" strike="noStrike" cap="none">
              <a:solidFill>
                <a:srgbClr val="000000"/>
              </a:solidFill>
              <a:latin typeface="Arial"/>
              <a:ea typeface="Arial"/>
              <a:cs typeface="Arial"/>
              <a:sym typeface="Arial"/>
            </a:endParaRPr>
          </a:p>
        </p:txBody>
      </p:sp>
      <p:graphicFrame>
        <p:nvGraphicFramePr>
          <p:cNvPr id="882" name="Google Shape;882;p149"/>
          <p:cNvGraphicFramePr/>
          <p:nvPr/>
        </p:nvGraphicFramePr>
        <p:xfrm>
          <a:off x="198783" y="1594683"/>
          <a:ext cx="11993217" cy="479021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54"/>
          <p:cNvSpPr txBox="1">
            <a:spLocks noGrp="1"/>
          </p:cNvSpPr>
          <p:nvPr>
            <p:ph type="title"/>
          </p:nvPr>
        </p:nvSpPr>
        <p:spPr>
          <a:xfrm>
            <a:off x="838200" y="111553"/>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USAGE DRIVERS</a:t>
            </a:r>
            <a:endParaRPr>
              <a:latin typeface="Arial Black"/>
              <a:ea typeface="Arial Black"/>
              <a:cs typeface="Arial Black"/>
              <a:sym typeface="Arial Black"/>
            </a:endParaRPr>
          </a:p>
        </p:txBody>
      </p:sp>
      <p:pic>
        <p:nvPicPr>
          <p:cNvPr id="888" name="Google Shape;888;p154" descr="Icon&#10;&#10;Description automatically generated"/>
          <p:cNvPicPr preferRelativeResize="0"/>
          <p:nvPr/>
        </p:nvPicPr>
        <p:blipFill rotWithShape="1">
          <a:blip r:embed="rId3">
            <a:alphaModFix/>
          </a:blip>
          <a:srcRect/>
          <a:stretch/>
        </p:blipFill>
        <p:spPr>
          <a:xfrm>
            <a:off x="893212" y="568151"/>
            <a:ext cx="457200" cy="457200"/>
          </a:xfrm>
          <a:prstGeom prst="rect">
            <a:avLst/>
          </a:prstGeom>
          <a:noFill/>
          <a:ln>
            <a:noFill/>
          </a:ln>
        </p:spPr>
      </p:pic>
      <p:sp>
        <p:nvSpPr>
          <p:cNvPr id="889" name="Google Shape;889;p154"/>
          <p:cNvSpPr txBox="1"/>
          <p:nvPr/>
        </p:nvSpPr>
        <p:spPr>
          <a:xfrm>
            <a:off x="1350412" y="435761"/>
            <a:ext cx="10713769"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Responses vary significantly among US and UK respondents with only a recommendation from a health care professional seeing evenly split responses.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 US over-indexes for influencer recommendations and scientific research; the UK over-indexes most sharply for a friend/family recommendation.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890" name="Google Shape;890;p154"/>
          <p:cNvSpPr txBox="1"/>
          <p:nvPr/>
        </p:nvSpPr>
        <p:spPr>
          <a:xfrm>
            <a:off x="0" y="6457890"/>
            <a:ext cx="8229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n varies. Question: “What would encourage you to start using or to increase your use of functional foods &amp; beverages containing prebiotics?” Percentage of responses marked “Rank 1</a:t>
            </a:r>
            <a:r>
              <a:rPr lang="en-US" sz="1000" b="0" i="0" u="none" strike="noStrike" cap="none" baseline="30000">
                <a:solidFill>
                  <a:srgbClr val="7F7F7F"/>
                </a:solidFill>
                <a:latin typeface="Arial"/>
                <a:ea typeface="Arial"/>
                <a:cs typeface="Arial"/>
                <a:sym typeface="Arial"/>
              </a:rPr>
              <a:t>st</a:t>
            </a:r>
            <a:r>
              <a:rPr lang="en-US" sz="1000" b="0" i="0" u="none" strike="noStrike" cap="none">
                <a:solidFill>
                  <a:srgbClr val="7F7F7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aphicFrame>
        <p:nvGraphicFramePr>
          <p:cNvPr id="891" name="Google Shape;891;p154"/>
          <p:cNvGraphicFramePr/>
          <p:nvPr/>
        </p:nvGraphicFramePr>
        <p:xfrm>
          <a:off x="198783" y="1455089"/>
          <a:ext cx="11993217" cy="49377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58"/>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SOURCE OF PREBIOTIC KNOWLEDGE</a:t>
            </a:r>
            <a:endParaRPr>
              <a:latin typeface="Arial Black"/>
              <a:ea typeface="Arial Black"/>
              <a:cs typeface="Arial Black"/>
              <a:sym typeface="Arial Black"/>
            </a:endParaRPr>
          </a:p>
        </p:txBody>
      </p:sp>
      <p:pic>
        <p:nvPicPr>
          <p:cNvPr id="897" name="Google Shape;897;p158" descr="Icon&#10;&#10;Description automatically generated"/>
          <p:cNvPicPr preferRelativeResize="0"/>
          <p:nvPr/>
        </p:nvPicPr>
        <p:blipFill rotWithShape="1">
          <a:blip r:embed="rId3">
            <a:alphaModFix/>
          </a:blip>
          <a:srcRect/>
          <a:stretch/>
        </p:blipFill>
        <p:spPr>
          <a:xfrm>
            <a:off x="893212" y="605729"/>
            <a:ext cx="457200" cy="457200"/>
          </a:xfrm>
          <a:prstGeom prst="rect">
            <a:avLst/>
          </a:prstGeom>
          <a:noFill/>
          <a:ln>
            <a:noFill/>
          </a:ln>
        </p:spPr>
      </p:pic>
      <p:sp>
        <p:nvSpPr>
          <p:cNvPr id="898" name="Google Shape;898;p158"/>
          <p:cNvSpPr txBox="1"/>
          <p:nvPr/>
        </p:nvSpPr>
        <p:spPr>
          <a:xfrm>
            <a:off x="1350412" y="680302"/>
            <a:ext cx="10713769"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Key Insights: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US respondents have a noticeable top three in health care professional, online research and friend or family, whereas those in the UK have the same top three but in reverse order. Friend or family having the highest response rate, followed by online research and then health care professional.</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For all but unpaid media coverage, US respondents have a higher, or equal response rate to those from the UK.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Montserrat"/>
              <a:ea typeface="Montserrat"/>
              <a:cs typeface="Montserrat"/>
              <a:sym typeface="Montserrat"/>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899" name="Google Shape;899;p158"/>
          <p:cNvSpPr txBox="1"/>
          <p:nvPr/>
        </p:nvSpPr>
        <p:spPr>
          <a:xfrm>
            <a:off x="0" y="6611779"/>
            <a:ext cx="82296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n=640, UK n=601. Question: “How did you learn about prebiotics?”</a:t>
            </a:r>
            <a:endParaRPr sz="1400" b="0" i="0" u="none" strike="noStrike" cap="none">
              <a:solidFill>
                <a:srgbClr val="000000"/>
              </a:solidFill>
              <a:latin typeface="Arial"/>
              <a:ea typeface="Arial"/>
              <a:cs typeface="Arial"/>
              <a:sym typeface="Arial"/>
            </a:endParaRPr>
          </a:p>
        </p:txBody>
      </p:sp>
      <p:graphicFrame>
        <p:nvGraphicFramePr>
          <p:cNvPr id="900" name="Google Shape;900;p158"/>
          <p:cNvGraphicFramePr/>
          <p:nvPr/>
        </p:nvGraphicFramePr>
        <p:xfrm>
          <a:off x="190831" y="1773141"/>
          <a:ext cx="12001169" cy="461175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6"/>
          <p:cNvSpPr txBox="1"/>
          <p:nvPr/>
        </p:nvSpPr>
        <p:spPr>
          <a:xfrm>
            <a:off x="0" y="6611779"/>
            <a:ext cx="497734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All Prebiotic Users=1261</a:t>
            </a:r>
            <a:endParaRPr sz="1400" b="0" i="0" u="none" strike="noStrike" cap="none">
              <a:solidFill>
                <a:srgbClr val="000000"/>
              </a:solidFill>
              <a:latin typeface="Arial"/>
              <a:ea typeface="Arial"/>
              <a:cs typeface="Arial"/>
              <a:sym typeface="Arial"/>
            </a:endParaRPr>
          </a:p>
        </p:txBody>
      </p:sp>
      <p:sp>
        <p:nvSpPr>
          <p:cNvPr id="339" name="Google Shape;339;p6"/>
          <p:cNvSpPr txBox="1"/>
          <p:nvPr/>
        </p:nvSpPr>
        <p:spPr>
          <a:xfrm>
            <a:off x="406688" y="278298"/>
            <a:ext cx="11031728" cy="5926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Black"/>
              <a:buNone/>
            </a:pPr>
            <a:endParaRPr sz="2800" b="1" i="0" u="none" strike="noStrike" cap="none">
              <a:solidFill>
                <a:srgbClr val="000000"/>
              </a:solidFill>
              <a:latin typeface="Arial Black"/>
              <a:ea typeface="Arial Black"/>
              <a:cs typeface="Arial Black"/>
              <a:sym typeface="Arial Black"/>
            </a:endParaRPr>
          </a:p>
        </p:txBody>
      </p:sp>
      <p:sp>
        <p:nvSpPr>
          <p:cNvPr id="340" name="Google Shape;340;p6"/>
          <p:cNvSpPr txBox="1"/>
          <p:nvPr/>
        </p:nvSpPr>
        <p:spPr>
          <a:xfrm>
            <a:off x="2773529" y="3087384"/>
            <a:ext cx="9517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52%</a:t>
            </a:r>
            <a:endParaRPr sz="1400" b="0" i="0" u="none" strike="noStrike" cap="none">
              <a:solidFill>
                <a:srgbClr val="000000"/>
              </a:solidFill>
              <a:latin typeface="Arial"/>
              <a:ea typeface="Arial"/>
              <a:cs typeface="Arial"/>
              <a:sym typeface="Arial"/>
            </a:endParaRPr>
          </a:p>
        </p:txBody>
      </p:sp>
      <p:sp>
        <p:nvSpPr>
          <p:cNvPr id="341" name="Google Shape;341;p6"/>
          <p:cNvSpPr txBox="1"/>
          <p:nvPr/>
        </p:nvSpPr>
        <p:spPr>
          <a:xfrm>
            <a:off x="1199320" y="3124201"/>
            <a:ext cx="9517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48%</a:t>
            </a:r>
            <a:endParaRPr sz="1400" b="0" i="0" u="none" strike="noStrike" cap="none">
              <a:solidFill>
                <a:srgbClr val="000000"/>
              </a:solidFill>
              <a:latin typeface="Arial"/>
              <a:ea typeface="Arial"/>
              <a:cs typeface="Arial"/>
              <a:sym typeface="Arial"/>
            </a:endParaRPr>
          </a:p>
        </p:txBody>
      </p:sp>
      <p:graphicFrame>
        <p:nvGraphicFramePr>
          <p:cNvPr id="342" name="Google Shape;342;p6"/>
          <p:cNvGraphicFramePr/>
          <p:nvPr/>
        </p:nvGraphicFramePr>
        <p:xfrm>
          <a:off x="3922222" y="1109741"/>
          <a:ext cx="3815304" cy="3565161"/>
        </p:xfrm>
        <a:graphic>
          <a:graphicData uri="http://schemas.openxmlformats.org/drawingml/2006/chart">
            <c:chart xmlns:c="http://schemas.openxmlformats.org/drawingml/2006/chart" xmlns:r="http://schemas.openxmlformats.org/officeDocument/2006/relationships" r:id="rId3"/>
          </a:graphicData>
        </a:graphic>
      </p:graphicFrame>
      <p:sp>
        <p:nvSpPr>
          <p:cNvPr id="343" name="Google Shape;343;p6"/>
          <p:cNvSpPr txBox="1"/>
          <p:nvPr/>
        </p:nvSpPr>
        <p:spPr>
          <a:xfrm>
            <a:off x="5386262" y="2894456"/>
            <a:ext cx="87763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Black"/>
              <a:buNone/>
            </a:pPr>
            <a:r>
              <a:rPr lang="en-US" sz="1800" b="1" i="0" u="none" strike="noStrike" cap="none">
                <a:solidFill>
                  <a:srgbClr val="000000"/>
                </a:solidFill>
                <a:latin typeface="Arial Black"/>
                <a:ea typeface="Arial Black"/>
                <a:cs typeface="Arial Black"/>
                <a:sym typeface="Arial Black"/>
              </a:rPr>
              <a:t>AGE</a:t>
            </a:r>
            <a:endParaRPr sz="1400" b="0" i="0" u="none" strike="noStrike" cap="none">
              <a:solidFill>
                <a:srgbClr val="000000"/>
              </a:solidFill>
              <a:latin typeface="Arial"/>
              <a:ea typeface="Arial"/>
              <a:cs typeface="Arial"/>
              <a:sym typeface="Arial"/>
            </a:endParaRPr>
          </a:p>
        </p:txBody>
      </p:sp>
      <p:graphicFrame>
        <p:nvGraphicFramePr>
          <p:cNvPr id="344" name="Google Shape;344;p6"/>
          <p:cNvGraphicFramePr/>
          <p:nvPr/>
        </p:nvGraphicFramePr>
        <p:xfrm>
          <a:off x="8133573" y="1096715"/>
          <a:ext cx="3815304" cy="3565161"/>
        </p:xfrm>
        <a:graphic>
          <a:graphicData uri="http://schemas.openxmlformats.org/drawingml/2006/chart">
            <c:chart xmlns:c="http://schemas.openxmlformats.org/drawingml/2006/chart" xmlns:r="http://schemas.openxmlformats.org/officeDocument/2006/relationships" r:id="rId4"/>
          </a:graphicData>
        </a:graphic>
      </p:graphicFrame>
      <p:sp>
        <p:nvSpPr>
          <p:cNvPr id="345" name="Google Shape;345;p6"/>
          <p:cNvSpPr txBox="1"/>
          <p:nvPr/>
        </p:nvSpPr>
        <p:spPr>
          <a:xfrm>
            <a:off x="9421987" y="2902718"/>
            <a:ext cx="130402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Black"/>
              <a:buNone/>
            </a:pPr>
            <a:r>
              <a:rPr lang="en-US" sz="1800" b="1" i="0" u="none" strike="noStrike" cap="none">
                <a:solidFill>
                  <a:srgbClr val="000000"/>
                </a:solidFill>
                <a:latin typeface="Arial Black"/>
                <a:ea typeface="Arial Black"/>
                <a:cs typeface="Arial Black"/>
                <a:sym typeface="Arial Black"/>
              </a:rPr>
              <a:t>INCOME</a:t>
            </a:r>
            <a:endParaRPr sz="1400" b="0" i="0" u="none" strike="noStrike" cap="none">
              <a:solidFill>
                <a:srgbClr val="000000"/>
              </a:solidFill>
              <a:latin typeface="Arial"/>
              <a:ea typeface="Arial"/>
              <a:cs typeface="Arial"/>
              <a:sym typeface="Arial"/>
            </a:endParaRPr>
          </a:p>
        </p:txBody>
      </p:sp>
      <p:sp>
        <p:nvSpPr>
          <p:cNvPr id="346" name="Google Shape;346;p6"/>
          <p:cNvSpPr/>
          <p:nvPr/>
        </p:nvSpPr>
        <p:spPr>
          <a:xfrm rot="-5400000" flipH="1">
            <a:off x="3098387" y="3161077"/>
            <a:ext cx="204543" cy="914400"/>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347" name="Google Shape;347;p6"/>
          <p:cNvSpPr/>
          <p:nvPr/>
        </p:nvSpPr>
        <p:spPr>
          <a:xfrm rot="-5400000" flipH="1">
            <a:off x="1566353" y="3162765"/>
            <a:ext cx="201168" cy="914400"/>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348" name="Google Shape;348;p6"/>
          <p:cNvSpPr txBox="1"/>
          <p:nvPr/>
        </p:nvSpPr>
        <p:spPr>
          <a:xfrm>
            <a:off x="455784" y="4583205"/>
            <a:ext cx="3052763" cy="1159733"/>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Even mix of men and women. </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Female n=602</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Male n=657</a:t>
            </a:r>
            <a:endParaRPr sz="1400" b="0" i="0" u="none" strike="noStrike" cap="none" dirty="0">
              <a:solidFill>
                <a:srgbClr val="000000"/>
              </a:solidFill>
              <a:latin typeface="Arial"/>
              <a:ea typeface="Arial"/>
              <a:cs typeface="Arial"/>
              <a:sym typeface="Arial"/>
            </a:endParaRPr>
          </a:p>
        </p:txBody>
      </p:sp>
      <p:sp>
        <p:nvSpPr>
          <p:cNvPr id="349" name="Google Shape;349;p6"/>
          <p:cNvSpPr txBox="1"/>
          <p:nvPr/>
        </p:nvSpPr>
        <p:spPr>
          <a:xfrm>
            <a:off x="8267704" y="4583205"/>
            <a:ext cx="361483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A diverse balance of all income groups was achieved, via individualized country quotas </a:t>
            </a:r>
            <a:endParaRPr sz="1400" b="0" i="0" u="none" strike="noStrike" cap="none" dirty="0">
              <a:solidFill>
                <a:srgbClr val="000000"/>
              </a:solidFill>
              <a:latin typeface="Arial"/>
              <a:ea typeface="Arial"/>
              <a:cs typeface="Arial"/>
              <a:sym typeface="Arial"/>
            </a:endParaRPr>
          </a:p>
        </p:txBody>
      </p:sp>
      <p:sp>
        <p:nvSpPr>
          <p:cNvPr id="350" name="Google Shape;350;p6"/>
          <p:cNvSpPr txBox="1"/>
          <p:nvPr/>
        </p:nvSpPr>
        <p:spPr>
          <a:xfrm>
            <a:off x="4194106" y="4583205"/>
            <a:ext cx="366605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We surveyed a well-diversified set of age brackets, in this survey, across all countries/markets</a:t>
            </a:r>
            <a:endParaRPr sz="1400" b="0" i="0" u="none" strike="noStrike" cap="none" dirty="0">
              <a:solidFill>
                <a:srgbClr val="000000"/>
              </a:solidFill>
              <a:latin typeface="Arial"/>
              <a:ea typeface="Arial"/>
              <a:cs typeface="Arial"/>
              <a:sym typeface="Arial"/>
            </a:endParaRPr>
          </a:p>
        </p:txBody>
      </p:sp>
      <p:cxnSp>
        <p:nvCxnSpPr>
          <p:cNvPr id="351" name="Google Shape;351;p6"/>
          <p:cNvCxnSpPr/>
          <p:nvPr/>
        </p:nvCxnSpPr>
        <p:spPr>
          <a:xfrm>
            <a:off x="3929743" y="1618424"/>
            <a:ext cx="0" cy="4403792"/>
          </a:xfrm>
          <a:prstGeom prst="straightConnector1">
            <a:avLst/>
          </a:prstGeom>
          <a:noFill/>
          <a:ln w="9525" cap="flat" cmpd="sng">
            <a:solidFill>
              <a:schemeClr val="accent1"/>
            </a:solidFill>
            <a:prstDash val="solid"/>
            <a:miter lim="800000"/>
            <a:headEnd type="none" w="sm" len="sm"/>
            <a:tailEnd type="none" w="sm" len="sm"/>
          </a:ln>
        </p:spPr>
      </p:cxnSp>
      <p:cxnSp>
        <p:nvCxnSpPr>
          <p:cNvPr id="352" name="Google Shape;352;p6"/>
          <p:cNvCxnSpPr/>
          <p:nvPr/>
        </p:nvCxnSpPr>
        <p:spPr>
          <a:xfrm>
            <a:off x="8010939" y="1618424"/>
            <a:ext cx="0" cy="4403792"/>
          </a:xfrm>
          <a:prstGeom prst="straightConnector1">
            <a:avLst/>
          </a:prstGeom>
          <a:noFill/>
          <a:ln w="9525" cap="flat" cmpd="sng">
            <a:solidFill>
              <a:schemeClr val="accent1"/>
            </a:solidFill>
            <a:prstDash val="solid"/>
            <a:miter lim="800000"/>
            <a:headEnd type="none" w="sm" len="sm"/>
            <a:tailEnd type="none" w="sm" len="sm"/>
          </a:ln>
        </p:spPr>
      </p:cxnSp>
      <p:sp>
        <p:nvSpPr>
          <p:cNvPr id="353" name="Google Shape;353;p6"/>
          <p:cNvSpPr/>
          <p:nvPr/>
        </p:nvSpPr>
        <p:spPr>
          <a:xfrm>
            <a:off x="267404" y="2030184"/>
            <a:ext cx="887977" cy="1685473"/>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354" name="Google Shape;354;p6"/>
          <p:cNvSpPr/>
          <p:nvPr/>
        </p:nvSpPr>
        <p:spPr>
          <a:xfrm>
            <a:off x="2085672" y="2038076"/>
            <a:ext cx="748969" cy="166968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355" name="Google Shape;355;p6"/>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DEMOGRAPHICS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7"/>
          <p:cNvSpPr/>
          <p:nvPr/>
        </p:nvSpPr>
        <p:spPr>
          <a:xfrm rot="-5400000" flipH="1">
            <a:off x="2101529" y="1768409"/>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361" name="Google Shape;361;p7"/>
          <p:cNvSpPr/>
          <p:nvPr/>
        </p:nvSpPr>
        <p:spPr>
          <a:xfrm rot="-5400000" flipH="1">
            <a:off x="1310824" y="1772013"/>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362" name="Google Shape;362;p7"/>
          <p:cNvSpPr txBox="1"/>
          <p:nvPr/>
        </p:nvSpPr>
        <p:spPr>
          <a:xfrm>
            <a:off x="1907695" y="1897949"/>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50%</a:t>
            </a:r>
            <a:endParaRPr sz="1400" b="0" i="0" u="none" strike="noStrike" cap="none">
              <a:solidFill>
                <a:srgbClr val="000000"/>
              </a:solidFill>
              <a:latin typeface="Arial"/>
              <a:ea typeface="Arial"/>
              <a:cs typeface="Arial"/>
              <a:sym typeface="Arial"/>
            </a:endParaRPr>
          </a:p>
        </p:txBody>
      </p:sp>
      <p:sp>
        <p:nvSpPr>
          <p:cNvPr id="363" name="Google Shape;363;p7"/>
          <p:cNvSpPr txBox="1"/>
          <p:nvPr/>
        </p:nvSpPr>
        <p:spPr>
          <a:xfrm>
            <a:off x="1110338" y="1889461"/>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dirty="0">
                <a:solidFill>
                  <a:srgbClr val="FFFFFF"/>
                </a:solidFill>
                <a:latin typeface="Arial"/>
                <a:ea typeface="Arial"/>
                <a:cs typeface="Arial"/>
                <a:sym typeface="Arial"/>
              </a:rPr>
              <a:t>50%</a:t>
            </a:r>
            <a:endParaRPr sz="1400" b="0" i="0" u="none" strike="noStrike" cap="none" dirty="0">
              <a:solidFill>
                <a:srgbClr val="000000"/>
              </a:solidFill>
              <a:latin typeface="Arial"/>
              <a:ea typeface="Arial"/>
              <a:cs typeface="Arial"/>
              <a:sym typeface="Arial"/>
            </a:endParaRPr>
          </a:p>
        </p:txBody>
      </p:sp>
      <p:sp>
        <p:nvSpPr>
          <p:cNvPr id="364" name="Google Shape;364;p7"/>
          <p:cNvSpPr/>
          <p:nvPr/>
        </p:nvSpPr>
        <p:spPr>
          <a:xfrm rot="-5400000" flipH="1">
            <a:off x="6259704" y="1768408"/>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365" name="Google Shape;365;p7"/>
          <p:cNvSpPr/>
          <p:nvPr/>
        </p:nvSpPr>
        <p:spPr>
          <a:xfrm rot="-5400000" flipH="1">
            <a:off x="5468999" y="1772012"/>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366" name="Google Shape;366;p7"/>
          <p:cNvSpPr txBox="1"/>
          <p:nvPr/>
        </p:nvSpPr>
        <p:spPr>
          <a:xfrm>
            <a:off x="6040470" y="1897949"/>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54%</a:t>
            </a:r>
            <a:endParaRPr sz="1400" b="0" i="0" u="none" strike="noStrike" cap="none">
              <a:solidFill>
                <a:srgbClr val="000000"/>
              </a:solidFill>
              <a:latin typeface="Arial"/>
              <a:ea typeface="Arial"/>
              <a:cs typeface="Arial"/>
              <a:sym typeface="Arial"/>
            </a:endParaRPr>
          </a:p>
        </p:txBody>
      </p:sp>
      <p:sp>
        <p:nvSpPr>
          <p:cNvPr id="367" name="Google Shape;367;p7"/>
          <p:cNvSpPr txBox="1"/>
          <p:nvPr/>
        </p:nvSpPr>
        <p:spPr>
          <a:xfrm>
            <a:off x="5232847" y="1889461"/>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46%</a:t>
            </a:r>
            <a:endParaRPr sz="1400" b="0" i="0" u="none" strike="noStrike" cap="none">
              <a:solidFill>
                <a:srgbClr val="000000"/>
              </a:solidFill>
              <a:latin typeface="Arial"/>
              <a:ea typeface="Arial"/>
              <a:cs typeface="Arial"/>
              <a:sym typeface="Arial"/>
            </a:endParaRPr>
          </a:p>
        </p:txBody>
      </p:sp>
      <p:sp>
        <p:nvSpPr>
          <p:cNvPr id="368" name="Google Shape;368;p7"/>
          <p:cNvSpPr/>
          <p:nvPr/>
        </p:nvSpPr>
        <p:spPr>
          <a:xfrm rot="-5400000" flipH="1">
            <a:off x="10323747" y="1792520"/>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369" name="Google Shape;369;p7"/>
          <p:cNvSpPr/>
          <p:nvPr/>
        </p:nvSpPr>
        <p:spPr>
          <a:xfrm rot="-5400000" flipH="1">
            <a:off x="9533042" y="1796124"/>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370" name="Google Shape;370;p7"/>
          <p:cNvSpPr txBox="1"/>
          <p:nvPr/>
        </p:nvSpPr>
        <p:spPr>
          <a:xfrm>
            <a:off x="10129913" y="1897949"/>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53%</a:t>
            </a:r>
            <a:endParaRPr sz="1400" b="0" i="0" u="none" strike="noStrike" cap="none">
              <a:solidFill>
                <a:srgbClr val="000000"/>
              </a:solidFill>
              <a:latin typeface="Arial"/>
              <a:ea typeface="Arial"/>
              <a:cs typeface="Arial"/>
              <a:sym typeface="Arial"/>
            </a:endParaRPr>
          </a:p>
        </p:txBody>
      </p:sp>
      <p:sp>
        <p:nvSpPr>
          <p:cNvPr id="371" name="Google Shape;371;p7"/>
          <p:cNvSpPr txBox="1"/>
          <p:nvPr/>
        </p:nvSpPr>
        <p:spPr>
          <a:xfrm>
            <a:off x="9328337" y="1907749"/>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47%</a:t>
            </a:r>
            <a:endParaRPr sz="1400" b="0" i="0" u="none" strike="noStrike" cap="none">
              <a:solidFill>
                <a:srgbClr val="000000"/>
              </a:solidFill>
              <a:latin typeface="Arial"/>
              <a:ea typeface="Arial"/>
              <a:cs typeface="Arial"/>
              <a:sym typeface="Arial"/>
            </a:endParaRPr>
          </a:p>
        </p:txBody>
      </p:sp>
      <p:sp>
        <p:nvSpPr>
          <p:cNvPr id="372" name="Google Shape;372;p7"/>
          <p:cNvSpPr/>
          <p:nvPr/>
        </p:nvSpPr>
        <p:spPr>
          <a:xfrm>
            <a:off x="942480"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18-34</a:t>
            </a:r>
            <a:endParaRPr sz="1400" b="0" i="0" u="none" strike="noStrike" cap="none">
              <a:solidFill>
                <a:srgbClr val="000000"/>
              </a:solidFill>
              <a:latin typeface="Arial"/>
              <a:ea typeface="Arial"/>
              <a:cs typeface="Arial"/>
              <a:sym typeface="Arial"/>
            </a:endParaRPr>
          </a:p>
        </p:txBody>
      </p:sp>
      <p:sp>
        <p:nvSpPr>
          <p:cNvPr id="373" name="Google Shape;373;p7"/>
          <p:cNvSpPr/>
          <p:nvPr/>
        </p:nvSpPr>
        <p:spPr>
          <a:xfrm>
            <a:off x="5066050"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35-54</a:t>
            </a:r>
            <a:endParaRPr sz="1400" b="0" i="0" u="none" strike="noStrike" cap="none">
              <a:solidFill>
                <a:srgbClr val="000000"/>
              </a:solidFill>
              <a:latin typeface="Arial"/>
              <a:ea typeface="Arial"/>
              <a:cs typeface="Arial"/>
              <a:sym typeface="Arial"/>
            </a:endParaRPr>
          </a:p>
        </p:txBody>
      </p:sp>
      <p:sp>
        <p:nvSpPr>
          <p:cNvPr id="374" name="Google Shape;374;p7"/>
          <p:cNvSpPr/>
          <p:nvPr/>
        </p:nvSpPr>
        <p:spPr>
          <a:xfrm>
            <a:off x="9097188"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55+</a:t>
            </a:r>
            <a:endParaRPr sz="1400" b="0" i="0" u="none" strike="noStrike" cap="none">
              <a:solidFill>
                <a:srgbClr val="000000"/>
              </a:solidFill>
              <a:latin typeface="Arial"/>
              <a:ea typeface="Arial"/>
              <a:cs typeface="Arial"/>
              <a:sym typeface="Arial"/>
            </a:endParaRPr>
          </a:p>
        </p:txBody>
      </p:sp>
      <p:graphicFrame>
        <p:nvGraphicFramePr>
          <p:cNvPr id="375" name="Google Shape;375;p7"/>
          <p:cNvGraphicFramePr/>
          <p:nvPr/>
        </p:nvGraphicFramePr>
        <p:xfrm>
          <a:off x="4594180" y="3657761"/>
          <a:ext cx="2826800" cy="2698947"/>
        </p:xfrm>
        <a:graphic>
          <a:graphicData uri="http://schemas.openxmlformats.org/drawingml/2006/chart">
            <c:chart xmlns:c="http://schemas.openxmlformats.org/drawingml/2006/chart" xmlns:r="http://schemas.openxmlformats.org/officeDocument/2006/relationships" r:id="rId3"/>
          </a:graphicData>
        </a:graphic>
      </p:graphicFrame>
      <p:cxnSp>
        <p:nvCxnSpPr>
          <p:cNvPr id="376" name="Google Shape;376;p7"/>
          <p:cNvCxnSpPr/>
          <p:nvPr/>
        </p:nvCxnSpPr>
        <p:spPr>
          <a:xfrm>
            <a:off x="3846440" y="1171489"/>
            <a:ext cx="0" cy="4972543"/>
          </a:xfrm>
          <a:prstGeom prst="straightConnector1">
            <a:avLst/>
          </a:prstGeom>
          <a:noFill/>
          <a:ln w="9525" cap="flat" cmpd="sng">
            <a:solidFill>
              <a:schemeClr val="accent1"/>
            </a:solidFill>
            <a:prstDash val="solid"/>
            <a:miter lim="800000"/>
            <a:headEnd type="none" w="sm" len="sm"/>
            <a:tailEnd type="none" w="sm" len="sm"/>
          </a:ln>
        </p:spPr>
      </p:cxnSp>
      <p:cxnSp>
        <p:nvCxnSpPr>
          <p:cNvPr id="377" name="Google Shape;377;p7"/>
          <p:cNvCxnSpPr/>
          <p:nvPr/>
        </p:nvCxnSpPr>
        <p:spPr>
          <a:xfrm>
            <a:off x="8355760" y="1181100"/>
            <a:ext cx="0" cy="4972543"/>
          </a:xfrm>
          <a:prstGeom prst="straightConnector1">
            <a:avLst/>
          </a:prstGeom>
          <a:noFill/>
          <a:ln w="9525" cap="flat" cmpd="sng">
            <a:solidFill>
              <a:schemeClr val="accent1"/>
            </a:solidFill>
            <a:prstDash val="solid"/>
            <a:miter lim="800000"/>
            <a:headEnd type="none" w="sm" len="sm"/>
            <a:tailEnd type="none" w="sm" len="sm"/>
          </a:ln>
        </p:spPr>
      </p:cxnSp>
      <p:sp>
        <p:nvSpPr>
          <p:cNvPr id="378" name="Google Shape;378;p7"/>
          <p:cNvSpPr/>
          <p:nvPr/>
        </p:nvSpPr>
        <p:spPr>
          <a:xfrm>
            <a:off x="5379618" y="2442174"/>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379" name="Google Shape;379;p7"/>
          <p:cNvSpPr/>
          <p:nvPr/>
        </p:nvSpPr>
        <p:spPr>
          <a:xfrm>
            <a:off x="1211923" y="2533693"/>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380" name="Google Shape;380;p7"/>
          <p:cNvSpPr/>
          <p:nvPr/>
        </p:nvSpPr>
        <p:spPr>
          <a:xfrm>
            <a:off x="9463657" y="2465508"/>
            <a:ext cx="640421" cy="1215586"/>
          </a:xfrm>
          <a:custGeom>
            <a:avLst/>
            <a:gdLst/>
            <a:ahLst/>
            <a:cxnLst/>
            <a:rect l="l" t="t" r="r" b="b"/>
            <a:pathLst>
              <a:path w="21600" h="21600" extrusionOk="0">
                <a:moveTo>
                  <a:pt x="10901" y="4031"/>
                </a:moveTo>
                <a:cubicBezTo>
                  <a:pt x="11952" y="4031"/>
                  <a:pt x="12841" y="3844"/>
                  <a:pt x="13539" y="3466"/>
                </a:cubicBezTo>
                <a:cubicBezTo>
                  <a:pt x="14271" y="3081"/>
                  <a:pt x="14645" y="2603"/>
                  <a:pt x="14645" y="2021"/>
                </a:cubicBezTo>
                <a:cubicBezTo>
                  <a:pt x="14645" y="1465"/>
                  <a:pt x="14271" y="996"/>
                  <a:pt x="13539" y="601"/>
                </a:cubicBezTo>
                <a:cubicBezTo>
                  <a:pt x="12841" y="197"/>
                  <a:pt x="11952" y="0"/>
                  <a:pt x="10901" y="0"/>
                </a:cubicBezTo>
                <a:cubicBezTo>
                  <a:pt x="9778" y="0"/>
                  <a:pt x="8864" y="197"/>
                  <a:pt x="8083" y="601"/>
                </a:cubicBezTo>
                <a:cubicBezTo>
                  <a:pt x="7347" y="996"/>
                  <a:pt x="6973" y="1465"/>
                  <a:pt x="6973" y="2021"/>
                </a:cubicBezTo>
                <a:cubicBezTo>
                  <a:pt x="6973" y="2603"/>
                  <a:pt x="7347" y="3081"/>
                  <a:pt x="8096" y="3466"/>
                </a:cubicBezTo>
                <a:cubicBezTo>
                  <a:pt x="8864" y="3844"/>
                  <a:pt x="9795" y="4031"/>
                  <a:pt x="10901" y="4031"/>
                </a:cubicBezTo>
                <a:cubicBezTo>
                  <a:pt x="10901" y="4031"/>
                  <a:pt x="10901" y="4031"/>
                  <a:pt x="10901" y="4031"/>
                </a:cubicBezTo>
                <a:close/>
                <a:moveTo>
                  <a:pt x="10397" y="16605"/>
                </a:moveTo>
                <a:lnTo>
                  <a:pt x="10397" y="20667"/>
                </a:lnTo>
                <a:cubicBezTo>
                  <a:pt x="10397" y="20939"/>
                  <a:pt x="10239" y="21174"/>
                  <a:pt x="9918" y="21334"/>
                </a:cubicBezTo>
                <a:cubicBezTo>
                  <a:pt x="9581" y="21515"/>
                  <a:pt x="9169" y="21600"/>
                  <a:pt x="8636" y="21600"/>
                </a:cubicBezTo>
                <a:cubicBezTo>
                  <a:pt x="8114" y="21600"/>
                  <a:pt x="7673" y="21515"/>
                  <a:pt x="7316" y="21334"/>
                </a:cubicBezTo>
                <a:cubicBezTo>
                  <a:pt x="6941" y="21174"/>
                  <a:pt x="6776" y="20939"/>
                  <a:pt x="6776" y="20667"/>
                </a:cubicBezTo>
                <a:lnTo>
                  <a:pt x="6776" y="16605"/>
                </a:lnTo>
                <a:lnTo>
                  <a:pt x="1768" y="16605"/>
                </a:lnTo>
                <a:lnTo>
                  <a:pt x="6973" y="7349"/>
                </a:lnTo>
                <a:lnTo>
                  <a:pt x="6083" y="7349"/>
                </a:lnTo>
                <a:cubicBezTo>
                  <a:pt x="5512" y="8382"/>
                  <a:pt x="5033" y="9219"/>
                  <a:pt x="4658" y="9876"/>
                </a:cubicBezTo>
                <a:cubicBezTo>
                  <a:pt x="4315" y="10544"/>
                  <a:pt x="3940" y="11162"/>
                  <a:pt x="3603" y="11765"/>
                </a:cubicBezTo>
                <a:cubicBezTo>
                  <a:pt x="3229" y="12365"/>
                  <a:pt x="2995" y="12743"/>
                  <a:pt x="2959" y="12874"/>
                </a:cubicBezTo>
                <a:cubicBezTo>
                  <a:pt x="2731" y="13260"/>
                  <a:pt x="2248" y="13457"/>
                  <a:pt x="1460" y="13457"/>
                </a:cubicBezTo>
                <a:lnTo>
                  <a:pt x="1068" y="13400"/>
                </a:lnTo>
                <a:cubicBezTo>
                  <a:pt x="357" y="13260"/>
                  <a:pt x="0" y="13015"/>
                  <a:pt x="0" y="12670"/>
                </a:cubicBezTo>
                <a:cubicBezTo>
                  <a:pt x="0" y="12573"/>
                  <a:pt x="18" y="12488"/>
                  <a:pt x="105" y="12413"/>
                </a:cubicBezTo>
                <a:cubicBezTo>
                  <a:pt x="140" y="12349"/>
                  <a:pt x="301" y="12113"/>
                  <a:pt x="479" y="11718"/>
                </a:cubicBezTo>
                <a:cubicBezTo>
                  <a:pt x="676" y="11325"/>
                  <a:pt x="945" y="10836"/>
                  <a:pt x="1264" y="10271"/>
                </a:cubicBezTo>
                <a:cubicBezTo>
                  <a:pt x="1590" y="9697"/>
                  <a:pt x="1944" y="9068"/>
                  <a:pt x="2319" y="8400"/>
                </a:cubicBezTo>
                <a:cubicBezTo>
                  <a:pt x="2694" y="7734"/>
                  <a:pt x="3032" y="7085"/>
                  <a:pt x="3461" y="6465"/>
                </a:cubicBezTo>
                <a:cubicBezTo>
                  <a:pt x="3708" y="5985"/>
                  <a:pt x="4266" y="5553"/>
                  <a:pt x="5102" y="5177"/>
                </a:cubicBezTo>
                <a:cubicBezTo>
                  <a:pt x="5940" y="4783"/>
                  <a:pt x="6832" y="4605"/>
                  <a:pt x="7740" y="4605"/>
                </a:cubicBezTo>
                <a:lnTo>
                  <a:pt x="13861" y="4605"/>
                </a:lnTo>
                <a:cubicBezTo>
                  <a:pt x="14806" y="4605"/>
                  <a:pt x="15731" y="4783"/>
                  <a:pt x="16554" y="5177"/>
                </a:cubicBezTo>
                <a:cubicBezTo>
                  <a:pt x="17357" y="5553"/>
                  <a:pt x="17928" y="5985"/>
                  <a:pt x="18249" y="6465"/>
                </a:cubicBezTo>
                <a:cubicBezTo>
                  <a:pt x="18585" y="7085"/>
                  <a:pt x="18942" y="7734"/>
                  <a:pt x="19304" y="8400"/>
                </a:cubicBezTo>
                <a:cubicBezTo>
                  <a:pt x="19640" y="9068"/>
                  <a:pt x="20015" y="9697"/>
                  <a:pt x="20316" y="10271"/>
                </a:cubicBezTo>
                <a:cubicBezTo>
                  <a:pt x="20641" y="10836"/>
                  <a:pt x="20907" y="11325"/>
                  <a:pt x="21121" y="11718"/>
                </a:cubicBezTo>
                <a:cubicBezTo>
                  <a:pt x="21317" y="12113"/>
                  <a:pt x="21439" y="12349"/>
                  <a:pt x="21513" y="12413"/>
                </a:cubicBezTo>
                <a:lnTo>
                  <a:pt x="21600" y="12620"/>
                </a:lnTo>
                <a:cubicBezTo>
                  <a:pt x="21600" y="13043"/>
                  <a:pt x="21226" y="13288"/>
                  <a:pt x="20514" y="13400"/>
                </a:cubicBezTo>
                <a:lnTo>
                  <a:pt x="20139" y="13457"/>
                </a:lnTo>
                <a:cubicBezTo>
                  <a:pt x="19353" y="13457"/>
                  <a:pt x="18855" y="13260"/>
                  <a:pt x="18659" y="12874"/>
                </a:cubicBezTo>
                <a:cubicBezTo>
                  <a:pt x="18585" y="12743"/>
                  <a:pt x="18371" y="12365"/>
                  <a:pt x="18070" y="11765"/>
                </a:cubicBezTo>
                <a:cubicBezTo>
                  <a:pt x="17731" y="11162"/>
                  <a:pt x="17377" y="10544"/>
                  <a:pt x="16985" y="9876"/>
                </a:cubicBezTo>
                <a:cubicBezTo>
                  <a:pt x="16572" y="9219"/>
                  <a:pt x="16106" y="8382"/>
                  <a:pt x="15535" y="7340"/>
                </a:cubicBezTo>
                <a:lnTo>
                  <a:pt x="14645" y="7340"/>
                </a:lnTo>
                <a:lnTo>
                  <a:pt x="19838" y="16605"/>
                </a:lnTo>
                <a:lnTo>
                  <a:pt x="14915" y="16605"/>
                </a:lnTo>
                <a:lnTo>
                  <a:pt x="14915" y="20667"/>
                </a:lnTo>
                <a:cubicBezTo>
                  <a:pt x="14915" y="20939"/>
                  <a:pt x="14768" y="21174"/>
                  <a:pt x="14362" y="21334"/>
                </a:cubicBezTo>
                <a:cubicBezTo>
                  <a:pt x="14019" y="21515"/>
                  <a:pt x="13595" y="21600"/>
                  <a:pt x="13073" y="21600"/>
                </a:cubicBezTo>
                <a:cubicBezTo>
                  <a:pt x="12522" y="21600"/>
                  <a:pt x="12128" y="21515"/>
                  <a:pt x="11773" y="21334"/>
                </a:cubicBezTo>
                <a:cubicBezTo>
                  <a:pt x="11452" y="21174"/>
                  <a:pt x="11312" y="20939"/>
                  <a:pt x="11312" y="20667"/>
                </a:cubicBezTo>
                <a:lnTo>
                  <a:pt x="11312" y="16605"/>
                </a:lnTo>
                <a:cubicBezTo>
                  <a:pt x="11312" y="16605"/>
                  <a:pt x="10397" y="16605"/>
                  <a:pt x="10397" y="16605"/>
                </a:cubicBezTo>
                <a:close/>
              </a:path>
            </a:pathLst>
          </a:custGeom>
          <a:solidFill>
            <a:schemeClr val="accent3"/>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381" name="Google Shape;381;p7"/>
          <p:cNvSpPr/>
          <p:nvPr/>
        </p:nvSpPr>
        <p:spPr>
          <a:xfrm>
            <a:off x="2037888" y="2504132"/>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382" name="Google Shape;382;p7"/>
          <p:cNvSpPr/>
          <p:nvPr/>
        </p:nvSpPr>
        <p:spPr>
          <a:xfrm>
            <a:off x="6194763" y="2442174"/>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sp>
        <p:nvSpPr>
          <p:cNvPr id="383" name="Google Shape;383;p7"/>
          <p:cNvSpPr/>
          <p:nvPr/>
        </p:nvSpPr>
        <p:spPr>
          <a:xfrm>
            <a:off x="10293121" y="2459251"/>
            <a:ext cx="571793" cy="1274707"/>
          </a:xfrm>
          <a:custGeom>
            <a:avLst/>
            <a:gdLst/>
            <a:ahLst/>
            <a:cxnLst/>
            <a:rect l="l" t="t" r="r" b="b"/>
            <a:pathLst>
              <a:path w="21600" h="21600" extrusionOk="0">
                <a:moveTo>
                  <a:pt x="10667" y="0"/>
                </a:moveTo>
                <a:cubicBezTo>
                  <a:pt x="9388" y="0"/>
                  <a:pt x="8298" y="197"/>
                  <a:pt x="7480" y="602"/>
                </a:cubicBezTo>
                <a:cubicBezTo>
                  <a:pt x="6600" y="997"/>
                  <a:pt x="6202" y="1466"/>
                  <a:pt x="6202" y="2022"/>
                </a:cubicBezTo>
                <a:cubicBezTo>
                  <a:pt x="6202" y="2605"/>
                  <a:pt x="6600" y="3086"/>
                  <a:pt x="7480" y="3471"/>
                </a:cubicBezTo>
                <a:cubicBezTo>
                  <a:pt x="8298" y="3849"/>
                  <a:pt x="9388" y="4035"/>
                  <a:pt x="10667" y="4035"/>
                </a:cubicBezTo>
                <a:cubicBezTo>
                  <a:pt x="11905" y="4035"/>
                  <a:pt x="12995" y="3849"/>
                  <a:pt x="13854" y="3471"/>
                </a:cubicBezTo>
                <a:cubicBezTo>
                  <a:pt x="14735" y="3086"/>
                  <a:pt x="15175" y="2605"/>
                  <a:pt x="15175" y="2022"/>
                </a:cubicBezTo>
                <a:cubicBezTo>
                  <a:pt x="15175" y="1466"/>
                  <a:pt x="14735" y="997"/>
                  <a:pt x="13854" y="602"/>
                </a:cubicBezTo>
                <a:cubicBezTo>
                  <a:pt x="12974" y="197"/>
                  <a:pt x="11905" y="0"/>
                  <a:pt x="10667" y="0"/>
                </a:cubicBezTo>
                <a:close/>
                <a:moveTo>
                  <a:pt x="5786" y="4534"/>
                </a:moveTo>
                <a:cubicBezTo>
                  <a:pt x="4213" y="4534"/>
                  <a:pt x="2877" y="4798"/>
                  <a:pt x="1723" y="5297"/>
                </a:cubicBezTo>
                <a:cubicBezTo>
                  <a:pt x="591" y="5833"/>
                  <a:pt x="0" y="6444"/>
                  <a:pt x="0" y="7132"/>
                </a:cubicBezTo>
                <a:lnTo>
                  <a:pt x="0" y="13450"/>
                </a:lnTo>
                <a:cubicBezTo>
                  <a:pt x="0" y="13685"/>
                  <a:pt x="169" y="13902"/>
                  <a:pt x="589" y="14072"/>
                </a:cubicBezTo>
                <a:cubicBezTo>
                  <a:pt x="966" y="14241"/>
                  <a:pt x="1429" y="14316"/>
                  <a:pt x="1974" y="14316"/>
                </a:cubicBezTo>
                <a:cubicBezTo>
                  <a:pt x="2582" y="14316"/>
                  <a:pt x="3039" y="14241"/>
                  <a:pt x="3417" y="14072"/>
                </a:cubicBezTo>
                <a:cubicBezTo>
                  <a:pt x="3753" y="13902"/>
                  <a:pt x="3919" y="13685"/>
                  <a:pt x="3919" y="13450"/>
                </a:cubicBezTo>
                <a:lnTo>
                  <a:pt x="3919" y="7799"/>
                </a:lnTo>
                <a:lnTo>
                  <a:pt x="4946" y="7799"/>
                </a:lnTo>
                <a:lnTo>
                  <a:pt x="4946" y="20460"/>
                </a:lnTo>
                <a:cubicBezTo>
                  <a:pt x="4946" y="20761"/>
                  <a:pt x="5241" y="21042"/>
                  <a:pt x="5786" y="21259"/>
                </a:cubicBezTo>
                <a:cubicBezTo>
                  <a:pt x="6310" y="21494"/>
                  <a:pt x="6939" y="21600"/>
                  <a:pt x="7631" y="21600"/>
                </a:cubicBezTo>
                <a:cubicBezTo>
                  <a:pt x="8386" y="21600"/>
                  <a:pt x="9015" y="21494"/>
                  <a:pt x="9497" y="21259"/>
                </a:cubicBezTo>
                <a:cubicBezTo>
                  <a:pt x="10043" y="21042"/>
                  <a:pt x="10272" y="20761"/>
                  <a:pt x="10272" y="20460"/>
                </a:cubicBezTo>
                <a:lnTo>
                  <a:pt x="10272" y="14371"/>
                </a:lnTo>
                <a:lnTo>
                  <a:pt x="11407" y="14371"/>
                </a:lnTo>
                <a:lnTo>
                  <a:pt x="11407" y="20460"/>
                </a:lnTo>
                <a:cubicBezTo>
                  <a:pt x="11407" y="20761"/>
                  <a:pt x="11678" y="21042"/>
                  <a:pt x="12182" y="21259"/>
                </a:cubicBezTo>
                <a:cubicBezTo>
                  <a:pt x="12663" y="21494"/>
                  <a:pt x="13316" y="21600"/>
                  <a:pt x="14113" y="21600"/>
                </a:cubicBezTo>
                <a:cubicBezTo>
                  <a:pt x="14784" y="21600"/>
                  <a:pt x="15369" y="21494"/>
                  <a:pt x="15893" y="21259"/>
                </a:cubicBezTo>
                <a:cubicBezTo>
                  <a:pt x="16375" y="21042"/>
                  <a:pt x="16625" y="20761"/>
                  <a:pt x="16625" y="20460"/>
                </a:cubicBezTo>
                <a:lnTo>
                  <a:pt x="16625" y="7799"/>
                </a:lnTo>
                <a:lnTo>
                  <a:pt x="17673" y="7799"/>
                </a:lnTo>
                <a:lnTo>
                  <a:pt x="17673" y="13450"/>
                </a:lnTo>
                <a:cubicBezTo>
                  <a:pt x="17673" y="13685"/>
                  <a:pt x="17848" y="13902"/>
                  <a:pt x="18205" y="14072"/>
                </a:cubicBezTo>
                <a:cubicBezTo>
                  <a:pt x="18624" y="14241"/>
                  <a:pt x="19102" y="14316"/>
                  <a:pt x="19647" y="14316"/>
                </a:cubicBezTo>
                <a:cubicBezTo>
                  <a:pt x="20255" y="14316"/>
                  <a:pt x="20720" y="14241"/>
                  <a:pt x="21076" y="14072"/>
                </a:cubicBezTo>
                <a:cubicBezTo>
                  <a:pt x="21391" y="13902"/>
                  <a:pt x="21600" y="13685"/>
                  <a:pt x="21600" y="13450"/>
                </a:cubicBezTo>
                <a:lnTo>
                  <a:pt x="21600" y="7132"/>
                </a:lnTo>
                <a:cubicBezTo>
                  <a:pt x="21600" y="6444"/>
                  <a:pt x="21052" y="5833"/>
                  <a:pt x="19899" y="5307"/>
                </a:cubicBezTo>
                <a:cubicBezTo>
                  <a:pt x="18787" y="4798"/>
                  <a:pt x="17443" y="4534"/>
                  <a:pt x="15807" y="4534"/>
                </a:cubicBezTo>
                <a:cubicBezTo>
                  <a:pt x="15807" y="4534"/>
                  <a:pt x="5786" y="4534"/>
                  <a:pt x="5786" y="4534"/>
                </a:cubicBezTo>
                <a:close/>
              </a:path>
            </a:pathLst>
          </a:custGeom>
          <a:solidFill>
            <a:schemeClr val="dk2"/>
          </a:solid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p:txBody>
      </p:sp>
      <p:graphicFrame>
        <p:nvGraphicFramePr>
          <p:cNvPr id="384" name="Google Shape;384;p7"/>
          <p:cNvGraphicFramePr/>
          <p:nvPr/>
        </p:nvGraphicFramePr>
        <p:xfrm>
          <a:off x="471220" y="3657760"/>
          <a:ext cx="27432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5" name="Google Shape;385;p7"/>
          <p:cNvGraphicFramePr/>
          <p:nvPr/>
        </p:nvGraphicFramePr>
        <p:xfrm>
          <a:off x="4746580" y="3657600"/>
          <a:ext cx="27432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86" name="Google Shape;386;p7"/>
          <p:cNvGraphicFramePr/>
          <p:nvPr/>
        </p:nvGraphicFramePr>
        <p:xfrm>
          <a:off x="8717140" y="3657600"/>
          <a:ext cx="27432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387" name="Google Shape;387;p7"/>
          <p:cNvSpPr txBox="1"/>
          <p:nvPr/>
        </p:nvSpPr>
        <p:spPr>
          <a:xfrm>
            <a:off x="0" y="6611779"/>
            <a:ext cx="615107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18-34 n=447, 35-54 n=541, 55+ n=273.</a:t>
            </a:r>
            <a:endParaRPr sz="1400" b="0" i="0" u="none" strike="noStrike" cap="none">
              <a:solidFill>
                <a:srgbClr val="000000"/>
              </a:solidFill>
              <a:latin typeface="Arial"/>
              <a:ea typeface="Arial"/>
              <a:cs typeface="Arial"/>
              <a:sym typeface="Arial"/>
            </a:endParaRPr>
          </a:p>
        </p:txBody>
      </p:sp>
      <p:sp>
        <p:nvSpPr>
          <p:cNvPr id="388" name="Google Shape;388;p7"/>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a:latin typeface="Arial Black"/>
                <a:ea typeface="Arial Black"/>
                <a:cs typeface="Arial Black"/>
                <a:sym typeface="Arial Black"/>
              </a:rPr>
              <a:t>DEMOGRAPHICS: AGE &amp; GENDER</a:t>
            </a:r>
            <a:endParaRPr>
              <a:latin typeface="Arial Black"/>
              <a:ea typeface="Arial Black"/>
              <a:cs typeface="Arial Black"/>
              <a:sym typeface="Arial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8" descr="Woman"/>
          <p:cNvPicPr preferRelativeResize="0"/>
          <p:nvPr/>
        </p:nvPicPr>
        <p:blipFill rotWithShape="1">
          <a:blip r:embed="rId3">
            <a:alphaModFix/>
          </a:blip>
          <a:srcRect/>
          <a:stretch/>
        </p:blipFill>
        <p:spPr>
          <a:xfrm>
            <a:off x="67159" y="2043619"/>
            <a:ext cx="1795054" cy="1795054"/>
          </a:xfrm>
          <a:prstGeom prst="rect">
            <a:avLst/>
          </a:prstGeom>
          <a:noFill/>
          <a:ln>
            <a:noFill/>
          </a:ln>
        </p:spPr>
      </p:pic>
      <p:sp>
        <p:nvSpPr>
          <p:cNvPr id="394" name="Google Shape;394;p8"/>
          <p:cNvSpPr txBox="1"/>
          <p:nvPr/>
        </p:nvSpPr>
        <p:spPr>
          <a:xfrm>
            <a:off x="0" y="6611779"/>
            <a:ext cx="4006001"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n=651.</a:t>
            </a:r>
            <a:endParaRPr sz="1400" b="0" i="0" u="none" strike="noStrike" cap="none">
              <a:solidFill>
                <a:srgbClr val="000000"/>
              </a:solidFill>
              <a:latin typeface="Arial"/>
              <a:ea typeface="Arial"/>
              <a:cs typeface="Arial"/>
              <a:sym typeface="Arial"/>
            </a:endParaRPr>
          </a:p>
        </p:txBody>
      </p:sp>
      <p:sp>
        <p:nvSpPr>
          <p:cNvPr id="395" name="Google Shape;395;p8"/>
          <p:cNvSpPr txBox="1"/>
          <p:nvPr/>
        </p:nvSpPr>
        <p:spPr>
          <a:xfrm>
            <a:off x="2761880" y="3078617"/>
            <a:ext cx="9517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57%</a:t>
            </a:r>
            <a:endParaRPr sz="1400" b="0" i="0" u="none" strike="noStrike" cap="none">
              <a:solidFill>
                <a:srgbClr val="000000"/>
              </a:solidFill>
              <a:latin typeface="Arial"/>
              <a:ea typeface="Arial"/>
              <a:cs typeface="Arial"/>
              <a:sym typeface="Arial"/>
            </a:endParaRPr>
          </a:p>
        </p:txBody>
      </p:sp>
      <p:sp>
        <p:nvSpPr>
          <p:cNvPr id="396" name="Google Shape;396;p8"/>
          <p:cNvSpPr txBox="1"/>
          <p:nvPr/>
        </p:nvSpPr>
        <p:spPr>
          <a:xfrm>
            <a:off x="1199320" y="3124201"/>
            <a:ext cx="95174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43%</a:t>
            </a:r>
            <a:endParaRPr sz="1400" b="0" i="0" u="none" strike="noStrike" cap="none">
              <a:solidFill>
                <a:srgbClr val="000000"/>
              </a:solidFill>
              <a:latin typeface="Arial"/>
              <a:ea typeface="Arial"/>
              <a:cs typeface="Arial"/>
              <a:sym typeface="Arial"/>
            </a:endParaRPr>
          </a:p>
        </p:txBody>
      </p:sp>
      <p:sp>
        <p:nvSpPr>
          <p:cNvPr id="397" name="Google Shape;397;p8"/>
          <p:cNvSpPr txBox="1"/>
          <p:nvPr/>
        </p:nvSpPr>
        <p:spPr>
          <a:xfrm>
            <a:off x="5386262" y="2894456"/>
            <a:ext cx="877636"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Black"/>
              <a:buNone/>
            </a:pPr>
            <a:r>
              <a:rPr lang="en-US" sz="1800" b="1" i="0" u="none" strike="noStrike" cap="none">
                <a:solidFill>
                  <a:srgbClr val="000000"/>
                </a:solidFill>
                <a:latin typeface="Arial Black"/>
                <a:ea typeface="Arial Black"/>
                <a:cs typeface="Arial Black"/>
                <a:sym typeface="Arial Black"/>
              </a:rPr>
              <a:t>AGE</a:t>
            </a:r>
            <a:endParaRPr sz="1400" b="0" i="0" u="none" strike="noStrike" cap="none">
              <a:solidFill>
                <a:srgbClr val="000000"/>
              </a:solidFill>
              <a:latin typeface="Arial"/>
              <a:ea typeface="Arial"/>
              <a:cs typeface="Arial"/>
              <a:sym typeface="Arial"/>
            </a:endParaRPr>
          </a:p>
        </p:txBody>
      </p:sp>
      <p:sp>
        <p:nvSpPr>
          <p:cNvPr id="398" name="Google Shape;398;p8"/>
          <p:cNvSpPr txBox="1"/>
          <p:nvPr/>
        </p:nvSpPr>
        <p:spPr>
          <a:xfrm>
            <a:off x="9421987" y="2902718"/>
            <a:ext cx="130402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Black"/>
              <a:buNone/>
            </a:pPr>
            <a:r>
              <a:rPr lang="en-US" sz="1800" b="1" i="0" u="none" strike="noStrike" cap="none">
                <a:solidFill>
                  <a:srgbClr val="000000"/>
                </a:solidFill>
                <a:latin typeface="Arial Black"/>
                <a:ea typeface="Arial Black"/>
                <a:cs typeface="Arial Black"/>
                <a:sym typeface="Arial Black"/>
              </a:rPr>
              <a:t>INCOME</a:t>
            </a:r>
            <a:endParaRPr sz="1400" b="0" i="0" u="none" strike="noStrike" cap="none">
              <a:solidFill>
                <a:srgbClr val="000000"/>
              </a:solidFill>
              <a:latin typeface="Arial"/>
              <a:ea typeface="Arial"/>
              <a:cs typeface="Arial"/>
              <a:sym typeface="Arial"/>
            </a:endParaRPr>
          </a:p>
        </p:txBody>
      </p:sp>
      <p:sp>
        <p:nvSpPr>
          <p:cNvPr id="399" name="Google Shape;399;p8"/>
          <p:cNvSpPr/>
          <p:nvPr/>
        </p:nvSpPr>
        <p:spPr>
          <a:xfrm rot="-5400000" flipH="1">
            <a:off x="3098387" y="3161077"/>
            <a:ext cx="204543" cy="914400"/>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00" name="Google Shape;400;p8"/>
          <p:cNvSpPr/>
          <p:nvPr/>
        </p:nvSpPr>
        <p:spPr>
          <a:xfrm rot="-5400000" flipH="1">
            <a:off x="1566353" y="3162765"/>
            <a:ext cx="201168" cy="914400"/>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pic>
        <p:nvPicPr>
          <p:cNvPr id="401" name="Google Shape;401;p8" descr="Man"/>
          <p:cNvPicPr preferRelativeResize="0"/>
          <p:nvPr/>
        </p:nvPicPr>
        <p:blipFill rotWithShape="1">
          <a:blip r:embed="rId4">
            <a:alphaModFix/>
          </a:blip>
          <a:srcRect/>
          <a:stretch/>
        </p:blipFill>
        <p:spPr>
          <a:xfrm>
            <a:off x="1608295" y="2030184"/>
            <a:ext cx="1795054" cy="1795054"/>
          </a:xfrm>
          <a:prstGeom prst="rect">
            <a:avLst/>
          </a:prstGeom>
          <a:noFill/>
          <a:ln>
            <a:noFill/>
          </a:ln>
        </p:spPr>
      </p:pic>
      <p:sp>
        <p:nvSpPr>
          <p:cNvPr id="402" name="Google Shape;402;p8"/>
          <p:cNvSpPr txBox="1"/>
          <p:nvPr/>
        </p:nvSpPr>
        <p:spPr>
          <a:xfrm>
            <a:off x="455784" y="4583205"/>
            <a:ext cx="3052763" cy="1159733"/>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Slightly more men than woman.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Female n = 280</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Male n = 369</a:t>
            </a:r>
            <a:endParaRPr sz="1400" b="0" i="0" u="none" strike="noStrike" cap="none" dirty="0">
              <a:solidFill>
                <a:srgbClr val="000000"/>
              </a:solidFill>
              <a:latin typeface="Arial"/>
              <a:ea typeface="Arial"/>
              <a:cs typeface="Arial"/>
              <a:sym typeface="Arial"/>
            </a:endParaRPr>
          </a:p>
        </p:txBody>
      </p:sp>
      <p:cxnSp>
        <p:nvCxnSpPr>
          <p:cNvPr id="403" name="Google Shape;403;p8"/>
          <p:cNvCxnSpPr/>
          <p:nvPr/>
        </p:nvCxnSpPr>
        <p:spPr>
          <a:xfrm>
            <a:off x="3929743" y="1618424"/>
            <a:ext cx="0" cy="4403792"/>
          </a:xfrm>
          <a:prstGeom prst="straightConnector1">
            <a:avLst/>
          </a:prstGeom>
          <a:noFill/>
          <a:ln w="9525" cap="flat" cmpd="sng">
            <a:solidFill>
              <a:schemeClr val="accent1"/>
            </a:solidFill>
            <a:prstDash val="solid"/>
            <a:miter lim="800000"/>
            <a:headEnd type="none" w="sm" len="sm"/>
            <a:tailEnd type="none" w="sm" len="sm"/>
          </a:ln>
        </p:spPr>
      </p:cxnSp>
      <p:cxnSp>
        <p:nvCxnSpPr>
          <p:cNvPr id="404" name="Google Shape;404;p8"/>
          <p:cNvCxnSpPr/>
          <p:nvPr/>
        </p:nvCxnSpPr>
        <p:spPr>
          <a:xfrm>
            <a:off x="8010939" y="1618424"/>
            <a:ext cx="0" cy="4403792"/>
          </a:xfrm>
          <a:prstGeom prst="straightConnector1">
            <a:avLst/>
          </a:prstGeom>
          <a:noFill/>
          <a:ln w="9525" cap="flat" cmpd="sng">
            <a:solidFill>
              <a:schemeClr val="accent1"/>
            </a:solidFill>
            <a:prstDash val="solid"/>
            <a:miter lim="800000"/>
            <a:headEnd type="none" w="sm" len="sm"/>
            <a:tailEnd type="none" w="sm" len="sm"/>
          </a:ln>
        </p:spPr>
      </p:cxnSp>
      <p:graphicFrame>
        <p:nvGraphicFramePr>
          <p:cNvPr id="405" name="Google Shape;405;p8"/>
          <p:cNvGraphicFramePr/>
          <p:nvPr/>
        </p:nvGraphicFramePr>
        <p:xfrm>
          <a:off x="3922222" y="1109741"/>
          <a:ext cx="3815304" cy="35651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6" name="Google Shape;406;p8"/>
          <p:cNvGraphicFramePr/>
          <p:nvPr/>
        </p:nvGraphicFramePr>
        <p:xfrm>
          <a:off x="8133573" y="1096715"/>
          <a:ext cx="3815304" cy="3565161"/>
        </p:xfrm>
        <a:graphic>
          <a:graphicData uri="http://schemas.openxmlformats.org/drawingml/2006/chart">
            <c:chart xmlns:c="http://schemas.openxmlformats.org/drawingml/2006/chart" xmlns:r="http://schemas.openxmlformats.org/officeDocument/2006/relationships" r:id="rId6"/>
          </a:graphicData>
        </a:graphic>
      </p:graphicFrame>
      <p:sp>
        <p:nvSpPr>
          <p:cNvPr id="407" name="Google Shape;407;p8"/>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DEMOGRAPHICS: US</a:t>
            </a:r>
            <a:endParaRPr>
              <a:latin typeface="Arial Black"/>
              <a:ea typeface="Arial Black"/>
              <a:cs typeface="Arial Black"/>
              <a:sym typeface="Arial Black"/>
            </a:endParaRPr>
          </a:p>
        </p:txBody>
      </p:sp>
      <p:sp>
        <p:nvSpPr>
          <p:cNvPr id="408" name="Google Shape;408;p8"/>
          <p:cNvSpPr txBox="1"/>
          <p:nvPr/>
        </p:nvSpPr>
        <p:spPr>
          <a:xfrm>
            <a:off x="838200" y="229050"/>
            <a:ext cx="10515600" cy="45675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800"/>
              <a:buFont typeface="Montserrat Black"/>
              <a:buNone/>
            </a:pPr>
            <a:endParaRPr sz="2800" b="1" i="0" u="none" strike="noStrike" cap="none">
              <a:solidFill>
                <a:srgbClr val="000000"/>
              </a:solidFill>
              <a:latin typeface="Montserrat Black"/>
              <a:ea typeface="Montserrat Black"/>
              <a:cs typeface="Montserrat Black"/>
              <a:sym typeface="Montserrat Black"/>
            </a:endParaRPr>
          </a:p>
        </p:txBody>
      </p:sp>
      <p:sp>
        <p:nvSpPr>
          <p:cNvPr id="409" name="Google Shape;409;p8"/>
          <p:cNvSpPr txBox="1"/>
          <p:nvPr/>
        </p:nvSpPr>
        <p:spPr>
          <a:xfrm>
            <a:off x="4298698" y="4583205"/>
            <a:ext cx="3052763" cy="1159733"/>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35-54 age range is most prominent.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9"/>
          <p:cNvSpPr txBox="1"/>
          <p:nvPr/>
        </p:nvSpPr>
        <p:spPr>
          <a:xfrm>
            <a:off x="0" y="6611779"/>
            <a:ext cx="615107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0" i="0" u="none" strike="noStrike" cap="none">
                <a:solidFill>
                  <a:srgbClr val="7F7F7F"/>
                </a:solidFill>
                <a:latin typeface="Arial"/>
                <a:ea typeface="Arial"/>
                <a:cs typeface="Arial"/>
                <a:sym typeface="Arial"/>
              </a:rPr>
              <a:t>Note: US 18-34 n=244, 35-54 n=275, 55+ n=132.</a:t>
            </a:r>
            <a:endParaRPr sz="1400" b="0" i="0" u="none" strike="noStrike" cap="none">
              <a:solidFill>
                <a:srgbClr val="000000"/>
              </a:solidFill>
              <a:latin typeface="Arial"/>
              <a:ea typeface="Arial"/>
              <a:cs typeface="Arial"/>
              <a:sym typeface="Arial"/>
            </a:endParaRPr>
          </a:p>
        </p:txBody>
      </p:sp>
      <p:sp>
        <p:nvSpPr>
          <p:cNvPr id="415" name="Google Shape;415;p9"/>
          <p:cNvSpPr/>
          <p:nvPr/>
        </p:nvSpPr>
        <p:spPr>
          <a:xfrm>
            <a:off x="2093661" y="2357632"/>
            <a:ext cx="477395" cy="1371600"/>
          </a:xfrm>
          <a:custGeom>
            <a:avLst/>
            <a:gdLst/>
            <a:ahLst/>
            <a:cxnLst/>
            <a:rect l="l" t="t" r="r" b="b"/>
            <a:pathLst>
              <a:path w="63" h="181" extrusionOk="0">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E7466"/>
              </a:solidFill>
              <a:latin typeface="Calibri"/>
              <a:ea typeface="Calibri"/>
              <a:cs typeface="Calibri"/>
              <a:sym typeface="Calibri"/>
            </a:endParaRPr>
          </a:p>
        </p:txBody>
      </p:sp>
      <p:grpSp>
        <p:nvGrpSpPr>
          <p:cNvPr id="416" name="Google Shape;416;p9"/>
          <p:cNvGrpSpPr/>
          <p:nvPr/>
        </p:nvGrpSpPr>
        <p:grpSpPr>
          <a:xfrm>
            <a:off x="1255100" y="2357632"/>
            <a:ext cx="573107" cy="1371600"/>
            <a:chOff x="9234488" y="7932738"/>
            <a:chExt cx="1509712" cy="3613150"/>
          </a:xfrm>
        </p:grpSpPr>
        <p:sp>
          <p:nvSpPr>
            <p:cNvPr id="417" name="Google Shape;417;p9"/>
            <p:cNvSpPr/>
            <p:nvPr/>
          </p:nvSpPr>
          <p:spPr>
            <a:xfrm>
              <a:off x="9234488" y="8588375"/>
              <a:ext cx="1509712" cy="2957513"/>
            </a:xfrm>
            <a:custGeom>
              <a:avLst/>
              <a:gdLst/>
              <a:ahLst/>
              <a:cxnLst/>
              <a:rect l="l" t="t" r="r" b="b"/>
              <a:pathLst>
                <a:path w="76" h="149" extrusionOk="0">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18" name="Google Shape;418;p9"/>
            <p:cNvSpPr/>
            <p:nvPr/>
          </p:nvSpPr>
          <p:spPr>
            <a:xfrm>
              <a:off x="9731375" y="7932738"/>
              <a:ext cx="555625" cy="555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419" name="Google Shape;419;p9"/>
          <p:cNvSpPr/>
          <p:nvPr/>
        </p:nvSpPr>
        <p:spPr>
          <a:xfrm rot="-5400000" flipH="1">
            <a:off x="2101529" y="1768409"/>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20" name="Google Shape;420;p9"/>
          <p:cNvSpPr/>
          <p:nvPr/>
        </p:nvSpPr>
        <p:spPr>
          <a:xfrm rot="-5400000" flipH="1">
            <a:off x="1310824" y="1772013"/>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21" name="Google Shape;421;p9"/>
          <p:cNvSpPr txBox="1"/>
          <p:nvPr/>
        </p:nvSpPr>
        <p:spPr>
          <a:xfrm>
            <a:off x="1884620" y="1867688"/>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dirty="0">
                <a:solidFill>
                  <a:srgbClr val="FFFFFF"/>
                </a:solidFill>
                <a:latin typeface="Arial"/>
                <a:ea typeface="Arial"/>
                <a:cs typeface="Arial"/>
                <a:sym typeface="Arial"/>
              </a:rPr>
              <a:t>59%</a:t>
            </a:r>
            <a:endParaRPr sz="1400" b="0" i="0" u="none" strike="noStrike" cap="none" dirty="0">
              <a:solidFill>
                <a:srgbClr val="000000"/>
              </a:solidFill>
              <a:latin typeface="Arial"/>
              <a:ea typeface="Arial"/>
              <a:cs typeface="Arial"/>
              <a:sym typeface="Arial"/>
            </a:endParaRPr>
          </a:p>
        </p:txBody>
      </p:sp>
      <p:sp>
        <p:nvSpPr>
          <p:cNvPr id="422" name="Google Shape;422;p9"/>
          <p:cNvSpPr txBox="1"/>
          <p:nvPr/>
        </p:nvSpPr>
        <p:spPr>
          <a:xfrm>
            <a:off x="1073311" y="1867688"/>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40%</a:t>
            </a:r>
            <a:endParaRPr sz="1400" b="0" i="0" u="none" strike="noStrike" cap="none">
              <a:solidFill>
                <a:srgbClr val="000000"/>
              </a:solidFill>
              <a:latin typeface="Arial"/>
              <a:ea typeface="Arial"/>
              <a:cs typeface="Arial"/>
              <a:sym typeface="Arial"/>
            </a:endParaRPr>
          </a:p>
        </p:txBody>
      </p:sp>
      <p:sp>
        <p:nvSpPr>
          <p:cNvPr id="423" name="Google Shape;423;p9"/>
          <p:cNvSpPr/>
          <p:nvPr/>
        </p:nvSpPr>
        <p:spPr>
          <a:xfrm>
            <a:off x="6226436" y="2357631"/>
            <a:ext cx="477395" cy="1371600"/>
          </a:xfrm>
          <a:custGeom>
            <a:avLst/>
            <a:gdLst/>
            <a:ahLst/>
            <a:cxnLst/>
            <a:rect l="l" t="t" r="r" b="b"/>
            <a:pathLst>
              <a:path w="63" h="181" extrusionOk="0">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E7466"/>
              </a:solidFill>
              <a:latin typeface="Calibri"/>
              <a:ea typeface="Calibri"/>
              <a:cs typeface="Calibri"/>
              <a:sym typeface="Calibri"/>
            </a:endParaRPr>
          </a:p>
        </p:txBody>
      </p:sp>
      <p:grpSp>
        <p:nvGrpSpPr>
          <p:cNvPr id="424" name="Google Shape;424;p9"/>
          <p:cNvGrpSpPr/>
          <p:nvPr/>
        </p:nvGrpSpPr>
        <p:grpSpPr>
          <a:xfrm>
            <a:off x="5387875" y="2357631"/>
            <a:ext cx="573107" cy="1371600"/>
            <a:chOff x="9234488" y="7932738"/>
            <a:chExt cx="1509712" cy="3613150"/>
          </a:xfrm>
        </p:grpSpPr>
        <p:sp>
          <p:nvSpPr>
            <p:cNvPr id="425" name="Google Shape;425;p9"/>
            <p:cNvSpPr/>
            <p:nvPr/>
          </p:nvSpPr>
          <p:spPr>
            <a:xfrm>
              <a:off x="9234488" y="8588375"/>
              <a:ext cx="1509712" cy="2957513"/>
            </a:xfrm>
            <a:custGeom>
              <a:avLst/>
              <a:gdLst/>
              <a:ahLst/>
              <a:cxnLst/>
              <a:rect l="l" t="t" r="r" b="b"/>
              <a:pathLst>
                <a:path w="76" h="149" extrusionOk="0">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26" name="Google Shape;426;p9"/>
            <p:cNvSpPr/>
            <p:nvPr/>
          </p:nvSpPr>
          <p:spPr>
            <a:xfrm>
              <a:off x="9731375" y="7932738"/>
              <a:ext cx="555625" cy="555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427" name="Google Shape;427;p9"/>
          <p:cNvSpPr/>
          <p:nvPr/>
        </p:nvSpPr>
        <p:spPr>
          <a:xfrm rot="-5400000" flipH="1">
            <a:off x="6259704" y="1768408"/>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28" name="Google Shape;428;p9"/>
          <p:cNvSpPr/>
          <p:nvPr/>
        </p:nvSpPr>
        <p:spPr>
          <a:xfrm rot="-5400000" flipH="1">
            <a:off x="5468999" y="1772012"/>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29" name="Google Shape;429;p9"/>
          <p:cNvSpPr txBox="1"/>
          <p:nvPr/>
        </p:nvSpPr>
        <p:spPr>
          <a:xfrm>
            <a:off x="6017395" y="1867688"/>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60%</a:t>
            </a:r>
            <a:endParaRPr sz="1400" b="0" i="0" u="none" strike="noStrike" cap="none">
              <a:solidFill>
                <a:srgbClr val="000000"/>
              </a:solidFill>
              <a:latin typeface="Arial"/>
              <a:ea typeface="Arial"/>
              <a:cs typeface="Arial"/>
              <a:sym typeface="Arial"/>
            </a:endParaRPr>
          </a:p>
        </p:txBody>
      </p:sp>
      <p:sp>
        <p:nvSpPr>
          <p:cNvPr id="430" name="Google Shape;430;p9"/>
          <p:cNvSpPr txBox="1"/>
          <p:nvPr/>
        </p:nvSpPr>
        <p:spPr>
          <a:xfrm>
            <a:off x="5195820" y="1867688"/>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40%</a:t>
            </a:r>
            <a:endParaRPr sz="1400" b="0" i="0" u="none" strike="noStrike" cap="none">
              <a:solidFill>
                <a:srgbClr val="000000"/>
              </a:solidFill>
              <a:latin typeface="Arial"/>
              <a:ea typeface="Arial"/>
              <a:cs typeface="Arial"/>
              <a:sym typeface="Arial"/>
            </a:endParaRPr>
          </a:p>
        </p:txBody>
      </p:sp>
      <p:sp>
        <p:nvSpPr>
          <p:cNvPr id="431" name="Google Shape;431;p9"/>
          <p:cNvSpPr/>
          <p:nvPr/>
        </p:nvSpPr>
        <p:spPr>
          <a:xfrm>
            <a:off x="10315879" y="2381743"/>
            <a:ext cx="477395" cy="1371600"/>
          </a:xfrm>
          <a:custGeom>
            <a:avLst/>
            <a:gdLst/>
            <a:ahLst/>
            <a:cxnLst/>
            <a:rect l="l" t="t" r="r" b="b"/>
            <a:pathLst>
              <a:path w="63" h="181" extrusionOk="0">
                <a:moveTo>
                  <a:pt x="32" y="27"/>
                </a:moveTo>
                <a:cubicBezTo>
                  <a:pt x="39" y="27"/>
                  <a:pt x="46" y="21"/>
                  <a:pt x="46" y="13"/>
                </a:cubicBezTo>
                <a:cubicBezTo>
                  <a:pt x="46" y="6"/>
                  <a:pt x="39" y="0"/>
                  <a:pt x="32" y="0"/>
                </a:cubicBezTo>
                <a:cubicBezTo>
                  <a:pt x="24" y="0"/>
                  <a:pt x="18" y="6"/>
                  <a:pt x="18" y="13"/>
                </a:cubicBezTo>
                <a:cubicBezTo>
                  <a:pt x="18" y="21"/>
                  <a:pt x="24" y="27"/>
                  <a:pt x="32" y="27"/>
                </a:cubicBezTo>
                <a:close/>
                <a:moveTo>
                  <a:pt x="63" y="45"/>
                </a:moveTo>
                <a:cubicBezTo>
                  <a:pt x="63" y="38"/>
                  <a:pt x="58" y="32"/>
                  <a:pt x="51" y="32"/>
                </a:cubicBezTo>
                <a:cubicBezTo>
                  <a:pt x="12" y="32"/>
                  <a:pt x="12" y="32"/>
                  <a:pt x="12" y="32"/>
                </a:cubicBezTo>
                <a:cubicBezTo>
                  <a:pt x="5" y="32"/>
                  <a:pt x="0" y="38"/>
                  <a:pt x="0" y="45"/>
                </a:cubicBezTo>
                <a:cubicBezTo>
                  <a:pt x="0" y="95"/>
                  <a:pt x="0" y="95"/>
                  <a:pt x="0" y="95"/>
                </a:cubicBezTo>
                <a:cubicBezTo>
                  <a:pt x="0" y="99"/>
                  <a:pt x="2" y="101"/>
                  <a:pt x="5" y="101"/>
                </a:cubicBezTo>
                <a:cubicBezTo>
                  <a:pt x="8" y="101"/>
                  <a:pt x="10" y="99"/>
                  <a:pt x="10" y="95"/>
                </a:cubicBezTo>
                <a:cubicBezTo>
                  <a:pt x="10" y="49"/>
                  <a:pt x="10" y="49"/>
                  <a:pt x="10" y="49"/>
                </a:cubicBezTo>
                <a:cubicBezTo>
                  <a:pt x="13" y="49"/>
                  <a:pt x="13" y="49"/>
                  <a:pt x="13" y="49"/>
                </a:cubicBezTo>
                <a:cubicBezTo>
                  <a:pt x="13" y="173"/>
                  <a:pt x="13" y="173"/>
                  <a:pt x="13" y="173"/>
                </a:cubicBezTo>
                <a:cubicBezTo>
                  <a:pt x="13" y="178"/>
                  <a:pt x="16" y="181"/>
                  <a:pt x="21" y="181"/>
                </a:cubicBezTo>
                <a:cubicBezTo>
                  <a:pt x="26" y="181"/>
                  <a:pt x="29" y="178"/>
                  <a:pt x="29" y="173"/>
                </a:cubicBezTo>
                <a:cubicBezTo>
                  <a:pt x="29" y="105"/>
                  <a:pt x="29" y="105"/>
                  <a:pt x="29" y="105"/>
                </a:cubicBezTo>
                <a:cubicBezTo>
                  <a:pt x="34" y="105"/>
                  <a:pt x="34" y="105"/>
                  <a:pt x="34" y="105"/>
                </a:cubicBezTo>
                <a:cubicBezTo>
                  <a:pt x="34" y="173"/>
                  <a:pt x="34" y="173"/>
                  <a:pt x="34" y="173"/>
                </a:cubicBezTo>
                <a:cubicBezTo>
                  <a:pt x="34" y="178"/>
                  <a:pt x="37" y="181"/>
                  <a:pt x="42" y="181"/>
                </a:cubicBezTo>
                <a:cubicBezTo>
                  <a:pt x="46" y="181"/>
                  <a:pt x="50" y="178"/>
                  <a:pt x="50" y="173"/>
                </a:cubicBezTo>
                <a:cubicBezTo>
                  <a:pt x="50" y="49"/>
                  <a:pt x="50" y="49"/>
                  <a:pt x="50" y="49"/>
                </a:cubicBezTo>
                <a:cubicBezTo>
                  <a:pt x="52" y="49"/>
                  <a:pt x="52" y="49"/>
                  <a:pt x="52" y="49"/>
                </a:cubicBezTo>
                <a:cubicBezTo>
                  <a:pt x="52" y="95"/>
                  <a:pt x="52" y="95"/>
                  <a:pt x="52" y="95"/>
                </a:cubicBezTo>
                <a:cubicBezTo>
                  <a:pt x="52" y="98"/>
                  <a:pt x="55" y="101"/>
                  <a:pt x="58" y="101"/>
                </a:cubicBezTo>
                <a:cubicBezTo>
                  <a:pt x="61" y="101"/>
                  <a:pt x="63" y="98"/>
                  <a:pt x="63" y="95"/>
                </a:cubicBezTo>
                <a:lnTo>
                  <a:pt x="63" y="4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1E7466"/>
              </a:solidFill>
              <a:latin typeface="Calibri"/>
              <a:ea typeface="Calibri"/>
              <a:cs typeface="Calibri"/>
              <a:sym typeface="Calibri"/>
            </a:endParaRPr>
          </a:p>
        </p:txBody>
      </p:sp>
      <p:grpSp>
        <p:nvGrpSpPr>
          <p:cNvPr id="432" name="Google Shape;432;p9"/>
          <p:cNvGrpSpPr/>
          <p:nvPr/>
        </p:nvGrpSpPr>
        <p:grpSpPr>
          <a:xfrm>
            <a:off x="9477318" y="2381743"/>
            <a:ext cx="573107" cy="1371600"/>
            <a:chOff x="9234488" y="7932738"/>
            <a:chExt cx="1509712" cy="3613150"/>
          </a:xfrm>
        </p:grpSpPr>
        <p:sp>
          <p:nvSpPr>
            <p:cNvPr id="433" name="Google Shape;433;p9"/>
            <p:cNvSpPr/>
            <p:nvPr/>
          </p:nvSpPr>
          <p:spPr>
            <a:xfrm>
              <a:off x="9234488" y="8588375"/>
              <a:ext cx="1509712" cy="2957513"/>
            </a:xfrm>
            <a:custGeom>
              <a:avLst/>
              <a:gdLst/>
              <a:ahLst/>
              <a:cxnLst/>
              <a:rect l="l" t="t" r="r" b="b"/>
              <a:pathLst>
                <a:path w="76" h="149" extrusionOk="0">
                  <a:moveTo>
                    <a:pt x="65" y="63"/>
                  </a:moveTo>
                  <a:cubicBezTo>
                    <a:pt x="66" y="66"/>
                    <a:pt x="68" y="68"/>
                    <a:pt x="71" y="68"/>
                  </a:cubicBezTo>
                  <a:cubicBezTo>
                    <a:pt x="74" y="68"/>
                    <a:pt x="76" y="66"/>
                    <a:pt x="76" y="63"/>
                  </a:cubicBezTo>
                  <a:cubicBezTo>
                    <a:pt x="67" y="12"/>
                    <a:pt x="67" y="12"/>
                    <a:pt x="67" y="12"/>
                  </a:cubicBezTo>
                  <a:cubicBezTo>
                    <a:pt x="64" y="5"/>
                    <a:pt x="61" y="0"/>
                    <a:pt x="54" y="0"/>
                  </a:cubicBezTo>
                  <a:cubicBezTo>
                    <a:pt x="23" y="0"/>
                    <a:pt x="23" y="0"/>
                    <a:pt x="23" y="0"/>
                  </a:cubicBezTo>
                  <a:cubicBezTo>
                    <a:pt x="16" y="0"/>
                    <a:pt x="12" y="6"/>
                    <a:pt x="10" y="12"/>
                  </a:cubicBezTo>
                  <a:cubicBezTo>
                    <a:pt x="0" y="63"/>
                    <a:pt x="0" y="63"/>
                    <a:pt x="0" y="63"/>
                  </a:cubicBezTo>
                  <a:cubicBezTo>
                    <a:pt x="0" y="66"/>
                    <a:pt x="3" y="68"/>
                    <a:pt x="6" y="68"/>
                  </a:cubicBezTo>
                  <a:cubicBezTo>
                    <a:pt x="9" y="68"/>
                    <a:pt x="10" y="66"/>
                    <a:pt x="11" y="63"/>
                  </a:cubicBezTo>
                  <a:cubicBezTo>
                    <a:pt x="21" y="17"/>
                    <a:pt x="21" y="17"/>
                    <a:pt x="21" y="17"/>
                  </a:cubicBezTo>
                  <a:cubicBezTo>
                    <a:pt x="23" y="17"/>
                    <a:pt x="23" y="17"/>
                    <a:pt x="23" y="17"/>
                  </a:cubicBezTo>
                  <a:cubicBezTo>
                    <a:pt x="10" y="92"/>
                    <a:pt x="10" y="92"/>
                    <a:pt x="10" y="92"/>
                  </a:cubicBezTo>
                  <a:cubicBezTo>
                    <a:pt x="23" y="92"/>
                    <a:pt x="23" y="92"/>
                    <a:pt x="23" y="92"/>
                  </a:cubicBezTo>
                  <a:cubicBezTo>
                    <a:pt x="23" y="141"/>
                    <a:pt x="23" y="141"/>
                    <a:pt x="23" y="141"/>
                  </a:cubicBezTo>
                  <a:cubicBezTo>
                    <a:pt x="23" y="145"/>
                    <a:pt x="25" y="149"/>
                    <a:pt x="30" y="149"/>
                  </a:cubicBezTo>
                  <a:cubicBezTo>
                    <a:pt x="34" y="149"/>
                    <a:pt x="36" y="145"/>
                    <a:pt x="36" y="141"/>
                  </a:cubicBezTo>
                  <a:cubicBezTo>
                    <a:pt x="36" y="92"/>
                    <a:pt x="36" y="92"/>
                    <a:pt x="36" y="92"/>
                  </a:cubicBezTo>
                  <a:cubicBezTo>
                    <a:pt x="41" y="92"/>
                    <a:pt x="41" y="92"/>
                    <a:pt x="41" y="92"/>
                  </a:cubicBezTo>
                  <a:cubicBezTo>
                    <a:pt x="41" y="141"/>
                    <a:pt x="41" y="141"/>
                    <a:pt x="41" y="141"/>
                  </a:cubicBezTo>
                  <a:cubicBezTo>
                    <a:pt x="41" y="145"/>
                    <a:pt x="43" y="149"/>
                    <a:pt x="47" y="149"/>
                  </a:cubicBezTo>
                  <a:cubicBezTo>
                    <a:pt x="52" y="149"/>
                    <a:pt x="53" y="145"/>
                    <a:pt x="53" y="141"/>
                  </a:cubicBezTo>
                  <a:cubicBezTo>
                    <a:pt x="53" y="92"/>
                    <a:pt x="53" y="92"/>
                    <a:pt x="53" y="92"/>
                  </a:cubicBezTo>
                  <a:cubicBezTo>
                    <a:pt x="68" y="92"/>
                    <a:pt x="68" y="92"/>
                    <a:pt x="68" y="92"/>
                  </a:cubicBezTo>
                  <a:cubicBezTo>
                    <a:pt x="53" y="17"/>
                    <a:pt x="53" y="17"/>
                    <a:pt x="53" y="17"/>
                  </a:cubicBezTo>
                  <a:cubicBezTo>
                    <a:pt x="56" y="17"/>
                    <a:pt x="56" y="17"/>
                    <a:pt x="56" y="17"/>
                  </a:cubicBezTo>
                  <a:lnTo>
                    <a:pt x="65" y="6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34" name="Google Shape;434;p9"/>
            <p:cNvSpPr/>
            <p:nvPr/>
          </p:nvSpPr>
          <p:spPr>
            <a:xfrm>
              <a:off x="9731375" y="7932738"/>
              <a:ext cx="555625" cy="555625"/>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435" name="Google Shape;435;p9"/>
          <p:cNvSpPr/>
          <p:nvPr/>
        </p:nvSpPr>
        <p:spPr>
          <a:xfrm rot="-5400000" flipH="1">
            <a:off x="10323747" y="1792520"/>
            <a:ext cx="461661" cy="640422"/>
          </a:xfrm>
          <a:prstGeom prst="round2SameRect">
            <a:avLst>
              <a:gd name="adj1" fmla="val 50000"/>
              <a:gd name="adj2" fmla="val 50000"/>
            </a:avLst>
          </a:prstGeom>
          <a:solidFill>
            <a:schemeClr val="dk2"/>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36" name="Google Shape;436;p9"/>
          <p:cNvSpPr/>
          <p:nvPr/>
        </p:nvSpPr>
        <p:spPr>
          <a:xfrm rot="-5400000" flipH="1">
            <a:off x="9533042" y="1796124"/>
            <a:ext cx="461661" cy="640422"/>
          </a:xfrm>
          <a:prstGeom prst="round2SameRect">
            <a:avLst>
              <a:gd name="adj1" fmla="val 50000"/>
              <a:gd name="adj2" fmla="val 50000"/>
            </a:avLst>
          </a:prstGeom>
          <a:solidFill>
            <a:schemeClr val="accent3"/>
          </a:solidFill>
          <a:ln>
            <a:noFill/>
          </a:ln>
        </p:spPr>
        <p:txBody>
          <a:bodyPr spcFirstLastPara="1" wrap="square" lIns="219400" tIns="109700" rIns="219400" bIns="109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Lato Light"/>
              <a:ea typeface="Lato Light"/>
              <a:cs typeface="Lato Light"/>
              <a:sym typeface="Lato Light"/>
            </a:endParaRPr>
          </a:p>
        </p:txBody>
      </p:sp>
      <p:sp>
        <p:nvSpPr>
          <p:cNvPr id="437" name="Google Shape;437;p9"/>
          <p:cNvSpPr txBox="1"/>
          <p:nvPr/>
        </p:nvSpPr>
        <p:spPr>
          <a:xfrm>
            <a:off x="10106838" y="1867688"/>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45%</a:t>
            </a:r>
            <a:endParaRPr sz="1400" b="0" i="0" u="none" strike="noStrike" cap="none">
              <a:solidFill>
                <a:srgbClr val="000000"/>
              </a:solidFill>
              <a:latin typeface="Arial"/>
              <a:ea typeface="Arial"/>
              <a:cs typeface="Arial"/>
              <a:sym typeface="Arial"/>
            </a:endParaRPr>
          </a:p>
        </p:txBody>
      </p:sp>
      <p:sp>
        <p:nvSpPr>
          <p:cNvPr id="438" name="Google Shape;438;p9"/>
          <p:cNvSpPr txBox="1"/>
          <p:nvPr/>
        </p:nvSpPr>
        <p:spPr>
          <a:xfrm>
            <a:off x="9309598" y="1867688"/>
            <a:ext cx="95174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55%</a:t>
            </a:r>
            <a:endParaRPr sz="1400" b="0" i="0" u="none" strike="noStrike" cap="none">
              <a:solidFill>
                <a:srgbClr val="000000"/>
              </a:solidFill>
              <a:latin typeface="Arial"/>
              <a:ea typeface="Arial"/>
              <a:cs typeface="Arial"/>
              <a:sym typeface="Arial"/>
            </a:endParaRPr>
          </a:p>
        </p:txBody>
      </p:sp>
      <p:sp>
        <p:nvSpPr>
          <p:cNvPr id="439" name="Google Shape;439;p9"/>
          <p:cNvSpPr/>
          <p:nvPr/>
        </p:nvSpPr>
        <p:spPr>
          <a:xfrm>
            <a:off x="942480"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18-34</a:t>
            </a:r>
            <a:endParaRPr sz="1400" b="0" i="0" u="none" strike="noStrike" cap="none">
              <a:solidFill>
                <a:srgbClr val="000000"/>
              </a:solidFill>
              <a:latin typeface="Arial"/>
              <a:ea typeface="Arial"/>
              <a:cs typeface="Arial"/>
              <a:sym typeface="Arial"/>
            </a:endParaRPr>
          </a:p>
        </p:txBody>
      </p:sp>
      <p:sp>
        <p:nvSpPr>
          <p:cNvPr id="440" name="Google Shape;440;p9"/>
          <p:cNvSpPr/>
          <p:nvPr/>
        </p:nvSpPr>
        <p:spPr>
          <a:xfrm>
            <a:off x="5066050"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35-54</a:t>
            </a:r>
            <a:endParaRPr sz="1400" b="0" i="0" u="none" strike="noStrike" cap="none">
              <a:solidFill>
                <a:srgbClr val="000000"/>
              </a:solidFill>
              <a:latin typeface="Arial"/>
              <a:ea typeface="Arial"/>
              <a:cs typeface="Arial"/>
              <a:sym typeface="Arial"/>
            </a:endParaRPr>
          </a:p>
        </p:txBody>
      </p:sp>
      <p:sp>
        <p:nvSpPr>
          <p:cNvPr id="441" name="Google Shape;441;p9"/>
          <p:cNvSpPr/>
          <p:nvPr/>
        </p:nvSpPr>
        <p:spPr>
          <a:xfrm>
            <a:off x="9097188" y="1181100"/>
            <a:ext cx="2070100" cy="461662"/>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55+</a:t>
            </a:r>
            <a:endParaRPr sz="1400" b="0" i="0" u="none" strike="noStrike" cap="none">
              <a:solidFill>
                <a:srgbClr val="000000"/>
              </a:solidFill>
              <a:latin typeface="Arial"/>
              <a:ea typeface="Arial"/>
              <a:cs typeface="Arial"/>
              <a:sym typeface="Arial"/>
            </a:endParaRPr>
          </a:p>
        </p:txBody>
      </p:sp>
      <p:cxnSp>
        <p:nvCxnSpPr>
          <p:cNvPr id="442" name="Google Shape;442;p9"/>
          <p:cNvCxnSpPr/>
          <p:nvPr/>
        </p:nvCxnSpPr>
        <p:spPr>
          <a:xfrm>
            <a:off x="3846440" y="1171489"/>
            <a:ext cx="0" cy="4972543"/>
          </a:xfrm>
          <a:prstGeom prst="straightConnector1">
            <a:avLst/>
          </a:prstGeom>
          <a:noFill/>
          <a:ln w="9525" cap="flat" cmpd="sng">
            <a:solidFill>
              <a:schemeClr val="accent1"/>
            </a:solidFill>
            <a:prstDash val="solid"/>
            <a:miter lim="800000"/>
            <a:headEnd type="none" w="sm" len="sm"/>
            <a:tailEnd type="none" w="sm" len="sm"/>
          </a:ln>
        </p:spPr>
      </p:cxnSp>
      <p:cxnSp>
        <p:nvCxnSpPr>
          <p:cNvPr id="443" name="Google Shape;443;p9"/>
          <p:cNvCxnSpPr/>
          <p:nvPr/>
        </p:nvCxnSpPr>
        <p:spPr>
          <a:xfrm>
            <a:off x="8355760" y="1181100"/>
            <a:ext cx="0" cy="4972543"/>
          </a:xfrm>
          <a:prstGeom prst="straightConnector1">
            <a:avLst/>
          </a:prstGeom>
          <a:noFill/>
          <a:ln w="9525" cap="flat" cmpd="sng">
            <a:solidFill>
              <a:schemeClr val="accent1"/>
            </a:solidFill>
            <a:prstDash val="solid"/>
            <a:miter lim="800000"/>
            <a:headEnd type="none" w="sm" len="sm"/>
            <a:tailEnd type="none" w="sm" len="sm"/>
          </a:ln>
        </p:spPr>
      </p:cxnSp>
      <p:graphicFrame>
        <p:nvGraphicFramePr>
          <p:cNvPr id="444" name="Google Shape;444;p9"/>
          <p:cNvGraphicFramePr/>
          <p:nvPr/>
        </p:nvGraphicFramePr>
        <p:xfrm>
          <a:off x="471220" y="3657761"/>
          <a:ext cx="2826800" cy="2698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5" name="Google Shape;445;p9"/>
          <p:cNvGraphicFramePr/>
          <p:nvPr/>
        </p:nvGraphicFramePr>
        <p:xfrm>
          <a:off x="4594180" y="3657761"/>
          <a:ext cx="2826800" cy="26989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46" name="Google Shape;446;p9"/>
          <p:cNvGraphicFramePr/>
          <p:nvPr/>
        </p:nvGraphicFramePr>
        <p:xfrm>
          <a:off x="8717140" y="3657761"/>
          <a:ext cx="2826800" cy="2698947"/>
        </p:xfrm>
        <a:graphic>
          <a:graphicData uri="http://schemas.openxmlformats.org/drawingml/2006/chart">
            <c:chart xmlns:c="http://schemas.openxmlformats.org/drawingml/2006/chart" xmlns:r="http://schemas.openxmlformats.org/officeDocument/2006/relationships" r:id="rId5"/>
          </a:graphicData>
        </a:graphic>
      </p:graphicFrame>
      <p:sp>
        <p:nvSpPr>
          <p:cNvPr id="447" name="Google Shape;447;p9"/>
          <p:cNvSpPr txBox="1">
            <a:spLocks noGrp="1"/>
          </p:cNvSpPr>
          <p:nvPr>
            <p:ph type="title"/>
          </p:nvPr>
        </p:nvSpPr>
        <p:spPr>
          <a:xfrm>
            <a:off x="838200" y="224287"/>
            <a:ext cx="10515600" cy="4567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Black"/>
              <a:buNone/>
            </a:pPr>
            <a:r>
              <a:rPr lang="en-US" sz="2800" b="1">
                <a:latin typeface="Arial Black"/>
                <a:ea typeface="Arial Black"/>
                <a:cs typeface="Arial Black"/>
                <a:sym typeface="Arial Black"/>
              </a:rPr>
              <a:t>DEMOGRAPHICS: US, AGE &amp; GENDER</a:t>
            </a:r>
            <a:endParaRPr>
              <a:latin typeface="Arial Black"/>
              <a:ea typeface="Arial Black"/>
              <a:cs typeface="Arial Black"/>
              <a:sym typeface="Arial Black"/>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5228</Words>
  <Application>Microsoft Macintosh PowerPoint</Application>
  <PresentationFormat>Widescreen</PresentationFormat>
  <Paragraphs>600</Paragraphs>
  <Slides>54</Slides>
  <Notes>54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54</vt:i4>
      </vt:variant>
    </vt:vector>
  </HeadingPairs>
  <TitlesOfParts>
    <vt:vector size="64" baseType="lpstr">
      <vt:lpstr>Arial Black</vt:lpstr>
      <vt:lpstr>Arial</vt:lpstr>
      <vt:lpstr>Lato Light</vt:lpstr>
      <vt:lpstr>Montserrat</vt:lpstr>
      <vt:lpstr>Montserrat Black</vt:lpstr>
      <vt:lpstr>Calibri</vt:lpstr>
      <vt:lpstr>1_Office Theme</vt:lpstr>
      <vt:lpstr>1_Custom Design</vt:lpstr>
      <vt:lpstr>2_Custom Design</vt:lpstr>
      <vt:lpstr>Custom Design</vt:lpstr>
      <vt:lpstr>PowerPoint Presentation</vt:lpstr>
      <vt:lpstr>PowerPoint Presentation</vt:lpstr>
      <vt:lpstr>PowerPoint Presentation</vt:lpstr>
      <vt:lpstr>PowerPoint Presentation</vt:lpstr>
      <vt:lpstr>DEMOGRAPHIC OVERVIEW</vt:lpstr>
      <vt:lpstr>DEMOGRAPHICS</vt:lpstr>
      <vt:lpstr>DEMOGRAPHICS: AGE &amp; GENDER</vt:lpstr>
      <vt:lpstr>DEMOGRAPHICS: US</vt:lpstr>
      <vt:lpstr>DEMOGRAPHICS: US, AGE &amp; GENDER</vt:lpstr>
      <vt:lpstr>DEMOGRAPHICS: UK</vt:lpstr>
      <vt:lpstr>DEMOGRAPHICS: UK, AGE &amp; GENDER</vt:lpstr>
      <vt:lpstr>PowerPoint Presentation</vt:lpstr>
      <vt:lpstr>SPECIALTY DIETS</vt:lpstr>
      <vt:lpstr>PERSONAL USAGE OF SUPPLEMENTS</vt:lpstr>
      <vt:lpstr>SOURCES OF FUNCTIONAL FOOD &amp; BEVERAGE ADVICE</vt:lpstr>
      <vt:lpstr>FOODS &amp; BEVERAGES WITH FUNCTIONAL  BENEFITS</vt:lpstr>
      <vt:lpstr>PowerPoint Presentation</vt:lpstr>
      <vt:lpstr>HEALTH CONCERNS AND WHAT THEY TAKE FUNCTIONAL FOODS &amp; BEVERAGES FOR</vt:lpstr>
      <vt:lpstr>HEALTH CONCERNS AND WHAT THEY TAKE FUNCTIONAL FOODS &amp; BEVERAGES FOR </vt:lpstr>
      <vt:lpstr>HEALTH CONCERNS AND WHAT THEY TAKE FUNCTIONAL FOODS &amp; BEVERAGES FOR</vt:lpstr>
      <vt:lpstr>FUNCTIONAL FOOD &amp; BEVERAGE USAGE AND OCCASIONS</vt:lpstr>
      <vt:lpstr>USAGE FREQUENCY</vt:lpstr>
      <vt:lpstr>INGREDIENT USAGE FREQUENCY: US</vt:lpstr>
      <vt:lpstr>INGREDIENT USAGE FREQUENCY: UK</vt:lpstr>
      <vt:lpstr>WHEN THEY USE</vt:lpstr>
      <vt:lpstr>WHO CONSUMES IN THE HOUSEHOLD</vt:lpstr>
      <vt:lpstr>PREFERRED SWEETENERS</vt:lpstr>
      <vt:lpstr>SHOPPING  BEHAVIORS &amp; PATTERNS</vt:lpstr>
      <vt:lpstr>HOUSEHOLD SHOPPING ROLE</vt:lpstr>
      <vt:lpstr>MONTHLY GROCERY SPENDING</vt:lpstr>
      <vt:lpstr>HOUSEHOLD SIZE</vt:lpstr>
      <vt:lpstr>PERCENTAGE OF BUDGET FOR FF&amp;B</vt:lpstr>
      <vt:lpstr>PURCHASE LOCATIONS</vt:lpstr>
      <vt:lpstr>SPENDING CUTS</vt:lpstr>
      <vt:lpstr>HEALTHIER ALTERNATIVES</vt:lpstr>
      <vt:lpstr>FAMILIARITY &amp;  REASONS THEY  BUY</vt:lpstr>
      <vt:lpstr>FAMILIARITY</vt:lpstr>
      <vt:lpstr>PERCEIVED EFFECTIVENESS</vt:lpstr>
      <vt:lpstr>IMPORTANT CHARACTERISTICS</vt:lpstr>
      <vt:lpstr>PowerPoint Presentation</vt:lpstr>
      <vt:lpstr>IMPACT OF SUSTAINABILITY</vt:lpstr>
      <vt:lpstr>LABEL AND WEBSITE TRANSPARENCY</vt:lpstr>
      <vt:lpstr>SIGNALS OF TRANSPARENCY</vt:lpstr>
      <vt:lpstr>TRUST</vt:lpstr>
      <vt:lpstr>PREBIOTIC  DEEP DIVE </vt:lpstr>
      <vt:lpstr>PREBIOTIC SPECIFIC BENEFITS</vt:lpstr>
      <vt:lpstr>PREBIOTIC FAMILIARITY</vt:lpstr>
      <vt:lpstr>PREBIOTIC TYPE FAMILIARITY</vt:lpstr>
      <vt:lpstr>PREBIOTIC TYPE FAMILIARITY: (US)</vt:lpstr>
      <vt:lpstr>PREBIOTIC TYPE FAMILIARITY: (UK)</vt:lpstr>
      <vt:lpstr>WHAT THEY LOOK FOR ON LABELS</vt:lpstr>
      <vt:lpstr>PREFERRED FF&amp;B FORMAT WITH PREBIOTICS</vt:lpstr>
      <vt:lpstr>USAGE DRIVERS</vt:lpstr>
      <vt:lpstr>SOURCE OF PREBIOTIC KNOWLEDGE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Lorenzen</dc:creator>
  <cp:lastModifiedBy>Tim Mizones</cp:lastModifiedBy>
  <cp:revision>3</cp:revision>
  <dcterms:created xsi:type="dcterms:W3CDTF">2023-09-19T18:48:47Z</dcterms:created>
  <dcterms:modified xsi:type="dcterms:W3CDTF">2023-10-24T00:02:04Z</dcterms:modified>
</cp:coreProperties>
</file>