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2.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3.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notesSlides/notesSlide4.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59"/>
  </p:notesMasterIdLst>
  <p:sldIdLst>
    <p:sldId id="257" r:id="rId6"/>
    <p:sldId id="258" r:id="rId7"/>
    <p:sldId id="281" r:id="rId8"/>
    <p:sldId id="279" r:id="rId9"/>
    <p:sldId id="2729" r:id="rId10"/>
    <p:sldId id="2694" r:id="rId11"/>
    <p:sldId id="2650" r:id="rId12"/>
    <p:sldId id="2700" r:id="rId13"/>
    <p:sldId id="2404" r:id="rId14"/>
    <p:sldId id="2554" r:id="rId15"/>
    <p:sldId id="2555" r:id="rId16"/>
    <p:sldId id="2556" r:id="rId17"/>
    <p:sldId id="2557" r:id="rId18"/>
    <p:sldId id="2558" r:id="rId19"/>
    <p:sldId id="2559" r:id="rId20"/>
    <p:sldId id="2702" r:id="rId21"/>
    <p:sldId id="2703" r:id="rId22"/>
    <p:sldId id="2704" r:id="rId23"/>
    <p:sldId id="2705" r:id="rId24"/>
    <p:sldId id="275" r:id="rId25"/>
    <p:sldId id="2747" r:id="rId26"/>
    <p:sldId id="282" r:id="rId27"/>
    <p:sldId id="273" r:id="rId28"/>
    <p:sldId id="274" r:id="rId29"/>
    <p:sldId id="283" r:id="rId30"/>
    <p:sldId id="2719" r:id="rId31"/>
    <p:sldId id="2730" r:id="rId32"/>
    <p:sldId id="2731" r:id="rId33"/>
    <p:sldId id="2738" r:id="rId34"/>
    <p:sldId id="284" r:id="rId35"/>
    <p:sldId id="277" r:id="rId36"/>
    <p:sldId id="2735" r:id="rId37"/>
    <p:sldId id="2740" r:id="rId38"/>
    <p:sldId id="276" r:id="rId39"/>
    <p:sldId id="2749" r:id="rId40"/>
    <p:sldId id="2775" r:id="rId41"/>
    <p:sldId id="2748" r:id="rId42"/>
    <p:sldId id="285" r:id="rId43"/>
    <p:sldId id="2760" r:id="rId44"/>
    <p:sldId id="2764" r:id="rId45"/>
    <p:sldId id="2772" r:id="rId46"/>
    <p:sldId id="2769" r:id="rId47"/>
    <p:sldId id="286" r:id="rId48"/>
    <p:sldId id="2777" r:id="rId49"/>
    <p:sldId id="2780" r:id="rId50"/>
    <p:sldId id="2782" r:id="rId51"/>
    <p:sldId id="2785" r:id="rId52"/>
    <p:sldId id="2818" r:id="rId53"/>
    <p:sldId id="287" r:id="rId54"/>
    <p:sldId id="2799" r:id="rId55"/>
    <p:sldId id="2803" r:id="rId56"/>
    <p:sldId id="2807" r:id="rId57"/>
    <p:sldId id="2811" r:id="rId58"/>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3C3B13-E7BB-AB1D-BF2D-EF023F4D9A7A}" name="ITC Insights" initials="II" userId="S::insights@itcstrategy.com::68099ffd-ffed-424d-ba1c-bdcf6aa46303" providerId="AD"/>
  <p188:author id="{79D4E043-95C0-0C02-4FA0-A66BDA16FCAC}" name="Traci Kantowski" initials="TK" userId="S::traci@itcstrategy.com::0e4594e7-537b-4489-95ca-1816e125126a" providerId="AD"/>
  <p188:author id="{B60D62D2-AA10-A0E8-7952-68E7D426AE02}" name="Traci Kantowski" initials="" userId="S::Traci@itcstrategy.com::0e4594e7-537b-4489-95ca-1816e125126a" providerId="AD"/>
  <p188:author id="{AFD342DB-7035-EF9E-A61F-F533D3E9D98C}" name="Guest User" initials="GU" userId="S::urn:spo:anon#88d74a185319949b69d8d17c7d7390f3bcc4361db1c7a5ef8c4fba61319ff315::" providerId="AD"/>
  <p188:author id="{B28CA1DF-90C3-F3BC-E84D-6FD43E10576F}" name="Len Monheit" initials="LM" userId="S::len@itcstrategy.com::6b87418b-9c2e-4d8b-aeeb-8e78a34e23a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009999"/>
    <a:srgbClr val="3EB750"/>
    <a:srgbClr val="42B74D"/>
    <a:srgbClr val="ED7D31"/>
    <a:srgbClr val="FF00FF"/>
    <a:srgbClr val="FDD159"/>
    <a:srgbClr val="27276E"/>
    <a:srgbClr val="0D0C11"/>
    <a:srgbClr val="F2D7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087066-1034-4749-9F7C-366161E5BE10}" v="6" dt="2023-09-12T12:48:08.2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73"/>
    <p:restoredTop sz="94694"/>
  </p:normalViewPr>
  <p:slideViewPr>
    <p:cSldViewPr snapToGrid="0">
      <p:cViewPr varScale="1">
        <p:scale>
          <a:sx n="109" d="100"/>
          <a:sy n="109" d="100"/>
        </p:scale>
        <p:origin x="208" y="35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7DE4-344D-83AA-CAA0DFBB65AC}"/>
              </c:ext>
            </c:extLst>
          </c:dPt>
          <c:dPt>
            <c:idx val="1"/>
            <c:bubble3D val="0"/>
            <c:spPr>
              <a:solidFill>
                <a:schemeClr val="accent2"/>
              </a:solidFill>
              <a:ln>
                <a:noFill/>
              </a:ln>
              <a:effectLst/>
            </c:spPr>
            <c:extLst>
              <c:ext xmlns:c16="http://schemas.microsoft.com/office/drawing/2014/chart" uri="{C3380CC4-5D6E-409C-BE32-E72D297353CC}">
                <c16:uniqueId val="{00000003-7DE4-344D-83AA-CAA0DFBB65AC}"/>
              </c:ext>
            </c:extLst>
          </c:dPt>
          <c:dPt>
            <c:idx val="2"/>
            <c:bubble3D val="0"/>
            <c:spPr>
              <a:solidFill>
                <a:schemeClr val="accent3"/>
              </a:solidFill>
              <a:ln>
                <a:noFill/>
              </a:ln>
              <a:effectLst/>
            </c:spPr>
            <c:extLst>
              <c:ext xmlns:c16="http://schemas.microsoft.com/office/drawing/2014/chart" uri="{C3380CC4-5D6E-409C-BE32-E72D297353CC}">
                <c16:uniqueId val="{00000005-7DE4-344D-83AA-CAA0DFBB65AC}"/>
              </c:ext>
            </c:extLst>
          </c:dPt>
          <c:dPt>
            <c:idx val="3"/>
            <c:bubble3D val="0"/>
            <c:spPr>
              <a:solidFill>
                <a:schemeClr val="accent4"/>
              </a:solidFill>
              <a:ln>
                <a:noFill/>
              </a:ln>
              <a:effectLst/>
            </c:spPr>
            <c:extLst>
              <c:ext xmlns:c16="http://schemas.microsoft.com/office/drawing/2014/chart" uri="{C3380CC4-5D6E-409C-BE32-E72D297353CC}">
                <c16:uniqueId val="{00000007-7DE4-344D-83AA-CAA0DFBB65AC}"/>
              </c:ext>
            </c:extLst>
          </c:dPt>
          <c:dPt>
            <c:idx val="4"/>
            <c:bubble3D val="0"/>
            <c:spPr>
              <a:solidFill>
                <a:schemeClr val="accent5"/>
              </a:solidFill>
              <a:ln>
                <a:noFill/>
              </a:ln>
              <a:effectLst/>
            </c:spPr>
            <c:extLst>
              <c:ext xmlns:c16="http://schemas.microsoft.com/office/drawing/2014/chart" uri="{C3380CC4-5D6E-409C-BE32-E72D297353CC}">
                <c16:uniqueId val="{00000009-7DE4-344D-83AA-CAA0DFBB65AC}"/>
              </c:ext>
            </c:extLst>
          </c:dPt>
          <c:dLbls>
            <c:dLbl>
              <c:idx val="0"/>
              <c:layout>
                <c:manualLayout>
                  <c:x val="8.2226737371386398E-3"/>
                  <c:y val="5.831153207386576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DE4-344D-83AA-CAA0DFBB65AC}"/>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0.11</c:v>
                </c:pt>
                <c:pt idx="1">
                  <c:v>0.21</c:v>
                </c:pt>
                <c:pt idx="2">
                  <c:v>0.4</c:v>
                </c:pt>
                <c:pt idx="3">
                  <c:v>0.17</c:v>
                </c:pt>
                <c:pt idx="4">
                  <c:v>0.11</c:v>
                </c:pt>
              </c:numCache>
            </c:numRef>
          </c:val>
          <c:extLst>
            <c:ext xmlns:c16="http://schemas.microsoft.com/office/drawing/2014/chart" uri="{C3380CC4-5D6E-409C-BE32-E72D297353CC}">
              <c16:uniqueId val="{0000000A-7DE4-344D-83AA-CAA0DFBB65AC}"/>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0060-48CE-88E1-5BF022FD699F}"/>
              </c:ext>
            </c:extLst>
          </c:dPt>
          <c:dPt>
            <c:idx val="1"/>
            <c:bubble3D val="0"/>
            <c:spPr>
              <a:solidFill>
                <a:schemeClr val="accent2"/>
              </a:solidFill>
              <a:ln>
                <a:noFill/>
              </a:ln>
              <a:effectLst/>
            </c:spPr>
            <c:extLst>
              <c:ext xmlns:c16="http://schemas.microsoft.com/office/drawing/2014/chart" uri="{C3380CC4-5D6E-409C-BE32-E72D297353CC}">
                <c16:uniqueId val="{00000003-0060-48CE-88E1-5BF022FD699F}"/>
              </c:ext>
            </c:extLst>
          </c:dPt>
          <c:dPt>
            <c:idx val="2"/>
            <c:bubble3D val="0"/>
            <c:spPr>
              <a:solidFill>
                <a:schemeClr val="accent3"/>
              </a:solidFill>
              <a:ln>
                <a:noFill/>
              </a:ln>
              <a:effectLst/>
            </c:spPr>
            <c:extLst>
              <c:ext xmlns:c16="http://schemas.microsoft.com/office/drawing/2014/chart" uri="{C3380CC4-5D6E-409C-BE32-E72D297353CC}">
                <c16:uniqueId val="{00000005-0060-48CE-88E1-5BF022FD699F}"/>
              </c:ext>
            </c:extLst>
          </c:dPt>
          <c:dPt>
            <c:idx val="3"/>
            <c:bubble3D val="0"/>
            <c:spPr>
              <a:solidFill>
                <a:schemeClr val="accent4"/>
              </a:solidFill>
              <a:ln>
                <a:noFill/>
              </a:ln>
              <a:effectLst/>
            </c:spPr>
            <c:extLst>
              <c:ext xmlns:c16="http://schemas.microsoft.com/office/drawing/2014/chart" uri="{C3380CC4-5D6E-409C-BE32-E72D297353CC}">
                <c16:uniqueId val="{00000007-0060-48CE-88E1-5BF022FD699F}"/>
              </c:ext>
            </c:extLst>
          </c:dPt>
          <c:dPt>
            <c:idx val="4"/>
            <c:bubble3D val="0"/>
            <c:spPr>
              <a:solidFill>
                <a:schemeClr val="accent5"/>
              </a:solidFill>
              <a:ln>
                <a:noFill/>
              </a:ln>
              <a:effectLst/>
            </c:spPr>
            <c:extLst>
              <c:ext xmlns:c16="http://schemas.microsoft.com/office/drawing/2014/chart" uri="{C3380CC4-5D6E-409C-BE32-E72D297353CC}">
                <c16:uniqueId val="{00000009-3149-4926-9D02-ECC1D0AA712E}"/>
              </c:ext>
            </c:extLst>
          </c:dPt>
          <c:dPt>
            <c:idx val="5"/>
            <c:bubble3D val="0"/>
            <c:spPr>
              <a:solidFill>
                <a:schemeClr val="accent6"/>
              </a:solidFill>
              <a:ln>
                <a:noFill/>
              </a:ln>
              <a:effectLst/>
            </c:spPr>
            <c:extLst>
              <c:ext xmlns:c16="http://schemas.microsoft.com/office/drawing/2014/chart" uri="{C3380CC4-5D6E-409C-BE32-E72D297353CC}">
                <c16:uniqueId val="{0000000B-3149-4926-9D02-ECC1D0AA712E}"/>
              </c:ext>
            </c:extLst>
          </c:dPt>
          <c:dLbls>
            <c:dLbl>
              <c:idx val="0"/>
              <c:layout>
                <c:manualLayout>
                  <c:x val="2.9992068464233957E-2"/>
                  <c:y val="2.9922179210967677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0060-48CE-88E1-5BF022FD699F}"/>
                </c:ext>
              </c:extLst>
            </c:dLbl>
            <c:dLbl>
              <c:idx val="1"/>
              <c:layout>
                <c:manualLayout>
                  <c:x val="-2.246320928258105E-2"/>
                  <c:y val="5.9365374718362382E-2"/>
                </c:manualLayout>
              </c:layout>
              <c:showLegendKey val="0"/>
              <c:showVal val="0"/>
              <c:showCatName val="1"/>
              <c:showSerName val="0"/>
              <c:showPercent val="1"/>
              <c:showBubbleSize val="0"/>
              <c:extLst>
                <c:ext xmlns:c15="http://schemas.microsoft.com/office/drawing/2012/chart" uri="{CE6537A1-D6FC-4f65-9D91-7224C49458BB}">
                  <c15:layout>
                    <c:manualLayout>
                      <c:w val="0.27534845054478563"/>
                      <c:h val="0.20170162659733593"/>
                    </c:manualLayout>
                  </c15:layout>
                </c:ext>
                <c:ext xmlns:c16="http://schemas.microsoft.com/office/drawing/2014/chart" uri="{C3380CC4-5D6E-409C-BE32-E72D297353CC}">
                  <c16:uniqueId val="{00000003-0060-48CE-88E1-5BF022FD699F}"/>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6037533606905333"/>
                      <c:h val="0.24139414371604923"/>
                    </c:manualLayout>
                  </c15:layout>
                </c:ext>
                <c:ext xmlns:c16="http://schemas.microsoft.com/office/drawing/2014/chart" uri="{C3380CC4-5D6E-409C-BE32-E72D297353CC}">
                  <c16:uniqueId val="{00000005-0060-48CE-88E1-5BF022FD699F}"/>
                </c:ext>
              </c:extLst>
            </c:dLbl>
            <c:dLbl>
              <c:idx val="3"/>
              <c:showLegendKey val="0"/>
              <c:showVal val="0"/>
              <c:showCatName val="1"/>
              <c:showSerName val="0"/>
              <c:showPercent val="1"/>
              <c:showBubbleSize val="0"/>
              <c:extLst>
                <c:ext xmlns:c15="http://schemas.microsoft.com/office/drawing/2012/chart" uri="{CE6537A1-D6FC-4f65-9D91-7224C49458BB}">
                  <c15:layout>
                    <c:manualLayout>
                      <c:w val="0.26037533606905333"/>
                      <c:h val="0.24139414371604923"/>
                    </c:manualLayout>
                  </c15:layout>
                </c:ext>
                <c:ext xmlns:c16="http://schemas.microsoft.com/office/drawing/2014/chart" uri="{C3380CC4-5D6E-409C-BE32-E72D297353CC}">
                  <c16:uniqueId val="{00000007-0060-48CE-88E1-5BF022FD699F}"/>
                </c:ext>
              </c:extLst>
            </c:dLbl>
            <c:dLbl>
              <c:idx val="4"/>
              <c:showLegendKey val="0"/>
              <c:showVal val="0"/>
              <c:showCatName val="1"/>
              <c:showSerName val="0"/>
              <c:showPercent val="1"/>
              <c:showBubbleSize val="0"/>
              <c:extLst>
                <c:ext xmlns:c15="http://schemas.microsoft.com/office/drawing/2012/chart" uri="{CE6537A1-D6FC-4f65-9D91-7224C49458BB}">
                  <c15:layout>
                    <c:manualLayout>
                      <c:w val="0.28391750389132586"/>
                      <c:h val="0.2523699057447219"/>
                    </c:manualLayout>
                  </c15:layout>
                </c:ext>
                <c:ext xmlns:c16="http://schemas.microsoft.com/office/drawing/2014/chart" uri="{C3380CC4-5D6E-409C-BE32-E72D297353CC}">
                  <c16:uniqueId val="{00000009-3149-4926-9D02-ECC1D0AA712E}"/>
                </c:ext>
              </c:extLst>
            </c:dLbl>
            <c:dLbl>
              <c:idx val="5"/>
              <c:showLegendKey val="0"/>
              <c:showVal val="0"/>
              <c:showCatName val="1"/>
              <c:showSerName val="0"/>
              <c:showPercent val="1"/>
              <c:showBubbleSize val="0"/>
              <c:extLst>
                <c:ext xmlns:c15="http://schemas.microsoft.com/office/drawing/2012/chart" uri="{CE6537A1-D6FC-4f65-9D91-7224C49458BB}">
                  <c15:layout>
                    <c:manualLayout>
                      <c:w val="0.32091516909579737"/>
                      <c:h val="0.22898745325491757"/>
                    </c:manualLayout>
                  </c15:layout>
                </c:ext>
                <c:ext xmlns:c16="http://schemas.microsoft.com/office/drawing/2014/chart" uri="{C3380CC4-5D6E-409C-BE32-E72D297353CC}">
                  <c16:uniqueId val="{0000000B-3149-4926-9D02-ECC1D0AA712E}"/>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0.11</c:v>
                </c:pt>
                <c:pt idx="1">
                  <c:v>0.09</c:v>
                </c:pt>
                <c:pt idx="2">
                  <c:v>0.19</c:v>
                </c:pt>
                <c:pt idx="3">
                  <c:v>0.18</c:v>
                </c:pt>
                <c:pt idx="4">
                  <c:v>0.26</c:v>
                </c:pt>
                <c:pt idx="5">
                  <c:v>0.17</c:v>
                </c:pt>
              </c:numCache>
            </c:numRef>
          </c:val>
          <c:extLst>
            <c:ext xmlns:c16="http://schemas.microsoft.com/office/drawing/2014/chart" uri="{C3380CC4-5D6E-409C-BE32-E72D297353CC}">
              <c16:uniqueId val="{00000008-0060-48CE-88E1-5BF022FD699F}"/>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1E9-495B-9E22-220892F5F438}"/>
              </c:ext>
            </c:extLst>
          </c:dPt>
          <c:dPt>
            <c:idx val="1"/>
            <c:bubble3D val="0"/>
            <c:spPr>
              <a:solidFill>
                <a:schemeClr val="accent2"/>
              </a:solidFill>
              <a:ln>
                <a:noFill/>
              </a:ln>
              <a:effectLst/>
            </c:spPr>
            <c:extLst>
              <c:ext xmlns:c16="http://schemas.microsoft.com/office/drawing/2014/chart" uri="{C3380CC4-5D6E-409C-BE32-E72D297353CC}">
                <c16:uniqueId val="{00000003-B1E9-495B-9E22-220892F5F438}"/>
              </c:ext>
            </c:extLst>
          </c:dPt>
          <c:dPt>
            <c:idx val="2"/>
            <c:bubble3D val="0"/>
            <c:spPr>
              <a:solidFill>
                <a:schemeClr val="accent3"/>
              </a:solidFill>
              <a:ln>
                <a:noFill/>
              </a:ln>
              <a:effectLst/>
            </c:spPr>
            <c:extLst>
              <c:ext xmlns:c16="http://schemas.microsoft.com/office/drawing/2014/chart" uri="{C3380CC4-5D6E-409C-BE32-E72D297353CC}">
                <c16:uniqueId val="{00000005-B1E9-495B-9E22-220892F5F438}"/>
              </c:ext>
            </c:extLst>
          </c:dPt>
          <c:dPt>
            <c:idx val="3"/>
            <c:bubble3D val="0"/>
            <c:spPr>
              <a:solidFill>
                <a:schemeClr val="accent4"/>
              </a:solidFill>
              <a:ln>
                <a:noFill/>
              </a:ln>
              <a:effectLst/>
            </c:spPr>
            <c:extLst>
              <c:ext xmlns:c16="http://schemas.microsoft.com/office/drawing/2014/chart" uri="{C3380CC4-5D6E-409C-BE32-E72D297353CC}">
                <c16:uniqueId val="{00000007-B1E9-495B-9E22-220892F5F438}"/>
              </c:ext>
            </c:extLst>
          </c:dPt>
          <c:dPt>
            <c:idx val="4"/>
            <c:bubble3D val="0"/>
            <c:spPr>
              <a:solidFill>
                <a:schemeClr val="accent5"/>
              </a:solidFill>
              <a:ln>
                <a:noFill/>
              </a:ln>
              <a:effectLst/>
            </c:spPr>
            <c:extLst>
              <c:ext xmlns:c16="http://schemas.microsoft.com/office/drawing/2014/chart" uri="{C3380CC4-5D6E-409C-BE32-E72D297353CC}">
                <c16:uniqueId val="{00000009-8A2F-460E-A5FC-C17C7FF1F288}"/>
              </c:ext>
            </c:extLst>
          </c:dPt>
          <c:dPt>
            <c:idx val="5"/>
            <c:bubble3D val="0"/>
            <c:spPr>
              <a:solidFill>
                <a:schemeClr val="accent6"/>
              </a:solidFill>
              <a:ln>
                <a:noFill/>
              </a:ln>
              <a:effectLst/>
            </c:spPr>
            <c:extLst>
              <c:ext xmlns:c16="http://schemas.microsoft.com/office/drawing/2014/chart" uri="{C3380CC4-5D6E-409C-BE32-E72D297353CC}">
                <c16:uniqueId val="{0000000B-8A2F-460E-A5FC-C17C7FF1F288}"/>
              </c:ext>
            </c:extLst>
          </c:dPt>
          <c:dLbls>
            <c:dLbl>
              <c:idx val="0"/>
              <c:layout>
                <c:manualLayout>
                  <c:x val="1.651407952455073E-2"/>
                  <c:y val="2.9922039965957093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1E9-495B-9E22-220892F5F438}"/>
                </c:ext>
              </c:extLst>
            </c:dLbl>
            <c:dLbl>
              <c:idx val="1"/>
              <c:layout>
                <c:manualLayout>
                  <c:x val="8.9856060049262523E-3"/>
                  <c:y val="3.5291497691135008E-2"/>
                </c:manualLayout>
              </c:layout>
              <c:showLegendKey val="0"/>
              <c:showVal val="0"/>
              <c:showCatName val="1"/>
              <c:showSerName val="0"/>
              <c:showPercent val="1"/>
              <c:showBubbleSize val="0"/>
              <c:extLst>
                <c:ext xmlns:c15="http://schemas.microsoft.com/office/drawing/2012/chart" uri="{CE6537A1-D6FC-4f65-9D91-7224C49458BB}">
                  <c15:layout>
                    <c:manualLayout>
                      <c:w val="0.27534845054478563"/>
                      <c:h val="0.22884221142541888"/>
                    </c:manualLayout>
                  </c15:layout>
                </c:ext>
                <c:ext xmlns:c16="http://schemas.microsoft.com/office/drawing/2014/chart" uri="{C3380CC4-5D6E-409C-BE32-E72D297353CC}">
                  <c16:uniqueId val="{00000003-B1E9-495B-9E22-220892F5F438}"/>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5138991085326162"/>
                      <c:h val="0.24139414371604923"/>
                    </c:manualLayout>
                  </c15:layout>
                </c:ext>
                <c:ext xmlns:c16="http://schemas.microsoft.com/office/drawing/2014/chart" uri="{C3380CC4-5D6E-409C-BE32-E72D297353CC}">
                  <c16:uniqueId val="{00000005-B1E9-495B-9E22-220892F5F438}"/>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0530246214801188"/>
                      <c:h val="0.24139414371604923"/>
                    </c:manualLayout>
                  </c15:layout>
                </c:ext>
                <c:ext xmlns:c16="http://schemas.microsoft.com/office/drawing/2014/chart" uri="{C3380CC4-5D6E-409C-BE32-E72D297353CC}">
                  <c16:uniqueId val="{00000007-B1E9-495B-9E22-220892F5F438}"/>
                </c:ext>
              </c:extLst>
            </c:dLbl>
            <c:dLbl>
              <c:idx val="4"/>
              <c:layout>
                <c:manualLayout>
                  <c:x val="-5.0625220847853255E-8"/>
                  <c:y val="9.4110339399016522E-3"/>
                </c:manualLayout>
              </c:layout>
              <c:showLegendKey val="0"/>
              <c:showVal val="0"/>
              <c:showCatName val="1"/>
              <c:showSerName val="0"/>
              <c:showPercent val="1"/>
              <c:showBubbleSize val="0"/>
              <c:extLst>
                <c:ext xmlns:c15="http://schemas.microsoft.com/office/drawing/2012/chart" uri="{CE6537A1-D6FC-4f65-9D91-7224C49458BB}">
                  <c15:layout>
                    <c:manualLayout>
                      <c:w val="0.28391750389132586"/>
                      <c:h val="0.23354775028927949"/>
                    </c:manualLayout>
                  </c15:layout>
                </c:ext>
                <c:ext xmlns:c16="http://schemas.microsoft.com/office/drawing/2014/chart" uri="{C3380CC4-5D6E-409C-BE32-E72D297353CC}">
                  <c16:uniqueId val="{00000009-8A2F-460E-A5FC-C17C7FF1F288}"/>
                </c:ext>
              </c:extLst>
            </c:dLbl>
            <c:dLbl>
              <c:idx val="5"/>
              <c:showLegendKey val="0"/>
              <c:showVal val="0"/>
              <c:showCatName val="1"/>
              <c:showSerName val="0"/>
              <c:showPercent val="1"/>
              <c:showBubbleSize val="0"/>
              <c:extLst>
                <c:ext xmlns:c15="http://schemas.microsoft.com/office/drawing/2012/chart" uri="{CE6537A1-D6FC-4f65-9D91-7224C49458BB}">
                  <c15:layout>
                    <c:manualLayout>
                      <c:w val="0.32091516909579737"/>
                      <c:h val="0.22898745325491757"/>
                    </c:manualLayout>
                  </c15:layout>
                </c:ext>
                <c:ext xmlns:c16="http://schemas.microsoft.com/office/drawing/2014/chart" uri="{C3380CC4-5D6E-409C-BE32-E72D297353CC}">
                  <c16:uniqueId val="{0000000B-8A2F-460E-A5FC-C17C7FF1F288}"/>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0.16</c:v>
                </c:pt>
                <c:pt idx="1">
                  <c:v>0.12</c:v>
                </c:pt>
                <c:pt idx="2">
                  <c:v>0.25</c:v>
                </c:pt>
                <c:pt idx="3">
                  <c:v>0.21</c:v>
                </c:pt>
                <c:pt idx="4">
                  <c:v>0.12</c:v>
                </c:pt>
                <c:pt idx="5">
                  <c:v>0.14000000000000001</c:v>
                </c:pt>
              </c:numCache>
            </c:numRef>
          </c:val>
          <c:extLst>
            <c:ext xmlns:c16="http://schemas.microsoft.com/office/drawing/2014/chart" uri="{C3380CC4-5D6E-409C-BE32-E72D297353CC}">
              <c16:uniqueId val="{00000008-B1E9-495B-9E22-220892F5F438}"/>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E73A-49CF-86FD-A881F70C1924}"/>
              </c:ext>
            </c:extLst>
          </c:dPt>
          <c:dPt>
            <c:idx val="1"/>
            <c:bubble3D val="0"/>
            <c:spPr>
              <a:solidFill>
                <a:schemeClr val="accent2"/>
              </a:solidFill>
              <a:ln>
                <a:noFill/>
              </a:ln>
              <a:effectLst/>
            </c:spPr>
            <c:extLst>
              <c:ext xmlns:c16="http://schemas.microsoft.com/office/drawing/2014/chart" uri="{C3380CC4-5D6E-409C-BE32-E72D297353CC}">
                <c16:uniqueId val="{00000003-E73A-49CF-86FD-A881F70C1924}"/>
              </c:ext>
            </c:extLst>
          </c:dPt>
          <c:dPt>
            <c:idx val="2"/>
            <c:bubble3D val="0"/>
            <c:spPr>
              <a:solidFill>
                <a:schemeClr val="accent3"/>
              </a:solidFill>
              <a:ln>
                <a:noFill/>
              </a:ln>
              <a:effectLst/>
            </c:spPr>
            <c:extLst>
              <c:ext xmlns:c16="http://schemas.microsoft.com/office/drawing/2014/chart" uri="{C3380CC4-5D6E-409C-BE32-E72D297353CC}">
                <c16:uniqueId val="{00000005-E73A-49CF-86FD-A881F70C1924}"/>
              </c:ext>
            </c:extLst>
          </c:dPt>
          <c:dPt>
            <c:idx val="3"/>
            <c:bubble3D val="0"/>
            <c:spPr>
              <a:solidFill>
                <a:schemeClr val="accent4"/>
              </a:solidFill>
              <a:ln>
                <a:noFill/>
              </a:ln>
              <a:effectLst/>
            </c:spPr>
            <c:extLst>
              <c:ext xmlns:c16="http://schemas.microsoft.com/office/drawing/2014/chart" uri="{C3380CC4-5D6E-409C-BE32-E72D297353CC}">
                <c16:uniqueId val="{00000007-E73A-49CF-86FD-A881F70C1924}"/>
              </c:ext>
            </c:extLst>
          </c:dPt>
          <c:dPt>
            <c:idx val="4"/>
            <c:bubble3D val="0"/>
            <c:spPr>
              <a:solidFill>
                <a:schemeClr val="accent5"/>
              </a:solidFill>
              <a:ln>
                <a:noFill/>
              </a:ln>
              <a:effectLst/>
            </c:spPr>
            <c:extLst>
              <c:ext xmlns:c16="http://schemas.microsoft.com/office/drawing/2014/chart" uri="{C3380CC4-5D6E-409C-BE32-E72D297353CC}">
                <c16:uniqueId val="{00000009-E73A-49CF-86FD-A881F70C1924}"/>
              </c:ext>
            </c:extLst>
          </c:dPt>
          <c:dPt>
            <c:idx val="5"/>
            <c:bubble3D val="0"/>
            <c:spPr>
              <a:solidFill>
                <a:schemeClr val="accent6"/>
              </a:solidFill>
              <a:ln>
                <a:noFill/>
              </a:ln>
              <a:effectLst/>
            </c:spPr>
            <c:extLst>
              <c:ext xmlns:c16="http://schemas.microsoft.com/office/drawing/2014/chart" uri="{C3380CC4-5D6E-409C-BE32-E72D297353CC}">
                <c16:uniqueId val="{0000000B-E73A-49CF-86FD-A881F70C1924}"/>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0D-E73A-49CF-86FD-A881F70C1924}"/>
              </c:ext>
            </c:extLst>
          </c:dPt>
          <c:dLbls>
            <c:dLbl>
              <c:idx val="0"/>
              <c:layout>
                <c:manualLayout>
                  <c:x val="1.5652750082300127E-3"/>
                  <c:y val="1.295565614007333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73A-49CF-86FD-A881F70C1924}"/>
                </c:ext>
              </c:extLst>
            </c:dLbl>
            <c:dLbl>
              <c:idx val="6"/>
              <c:layout>
                <c:manualLayout>
                  <c:x val="2.5735563928850631E-2"/>
                  <c:y val="1.171812437082084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E73A-49CF-86FD-A881F70C1924}"/>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7.0000000000000007E-2</c:v>
                </c:pt>
                <c:pt idx="1">
                  <c:v>0.2</c:v>
                </c:pt>
                <c:pt idx="2">
                  <c:v>0.4</c:v>
                </c:pt>
                <c:pt idx="3">
                  <c:v>0.19</c:v>
                </c:pt>
                <c:pt idx="4">
                  <c:v>0.14000000000000001</c:v>
                </c:pt>
              </c:numCache>
            </c:numRef>
          </c:val>
          <c:extLst>
            <c:ext xmlns:c16="http://schemas.microsoft.com/office/drawing/2014/chart" uri="{C3380CC4-5D6E-409C-BE32-E72D297353CC}">
              <c16:uniqueId val="{0000000E-E73A-49CF-86FD-A881F70C1924}"/>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B15C-405B-9663-1D5FA7431AC7}"/>
              </c:ext>
            </c:extLst>
          </c:dPt>
          <c:dPt>
            <c:idx val="1"/>
            <c:bubble3D val="0"/>
            <c:spPr>
              <a:solidFill>
                <a:schemeClr val="accent2"/>
              </a:solidFill>
              <a:ln>
                <a:noFill/>
              </a:ln>
              <a:effectLst/>
            </c:spPr>
            <c:extLst>
              <c:ext xmlns:c16="http://schemas.microsoft.com/office/drawing/2014/chart" uri="{C3380CC4-5D6E-409C-BE32-E72D297353CC}">
                <c16:uniqueId val="{00000003-B15C-405B-9663-1D5FA7431AC7}"/>
              </c:ext>
            </c:extLst>
          </c:dPt>
          <c:dPt>
            <c:idx val="2"/>
            <c:bubble3D val="0"/>
            <c:spPr>
              <a:solidFill>
                <a:schemeClr val="accent3"/>
              </a:solidFill>
              <a:ln>
                <a:noFill/>
              </a:ln>
              <a:effectLst/>
            </c:spPr>
            <c:extLst>
              <c:ext xmlns:c16="http://schemas.microsoft.com/office/drawing/2014/chart" uri="{C3380CC4-5D6E-409C-BE32-E72D297353CC}">
                <c16:uniqueId val="{00000005-B15C-405B-9663-1D5FA7431AC7}"/>
              </c:ext>
            </c:extLst>
          </c:dPt>
          <c:dPt>
            <c:idx val="3"/>
            <c:bubble3D val="0"/>
            <c:spPr>
              <a:solidFill>
                <a:schemeClr val="accent4"/>
              </a:solidFill>
              <a:ln>
                <a:noFill/>
              </a:ln>
              <a:effectLst/>
            </c:spPr>
            <c:extLst>
              <c:ext xmlns:c16="http://schemas.microsoft.com/office/drawing/2014/chart" uri="{C3380CC4-5D6E-409C-BE32-E72D297353CC}">
                <c16:uniqueId val="{00000007-B15C-405B-9663-1D5FA7431AC7}"/>
              </c:ext>
            </c:extLst>
          </c:dPt>
          <c:dPt>
            <c:idx val="4"/>
            <c:bubble3D val="0"/>
            <c:spPr>
              <a:solidFill>
                <a:schemeClr val="accent5"/>
              </a:solidFill>
              <a:ln>
                <a:noFill/>
              </a:ln>
              <a:effectLst/>
            </c:spPr>
            <c:extLst>
              <c:ext xmlns:c16="http://schemas.microsoft.com/office/drawing/2014/chart" uri="{C3380CC4-5D6E-409C-BE32-E72D297353CC}">
                <c16:uniqueId val="{00000009-B15C-405B-9663-1D5FA7431AC7}"/>
              </c:ext>
            </c:extLst>
          </c:dPt>
          <c:dPt>
            <c:idx val="5"/>
            <c:bubble3D val="0"/>
            <c:spPr>
              <a:solidFill>
                <a:schemeClr val="accent6"/>
              </a:solidFill>
              <a:ln>
                <a:noFill/>
              </a:ln>
              <a:effectLst/>
            </c:spPr>
            <c:extLst>
              <c:ext xmlns:c16="http://schemas.microsoft.com/office/drawing/2014/chart" uri="{C3380CC4-5D6E-409C-BE32-E72D297353CC}">
                <c16:uniqueId val="{0000000B-B15C-405B-9663-1D5FA7431AC7}"/>
              </c:ext>
            </c:extLst>
          </c:dPt>
          <c:dLbls>
            <c:dLbl>
              <c:idx val="0"/>
              <c:layout>
                <c:manualLayout>
                  <c:x val="-2.8068536609402554E-3"/>
                  <c:y val="1.781125733171657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15C-405B-9663-1D5FA7431AC7}"/>
                </c:ext>
              </c:extLst>
            </c:dLbl>
            <c:dLbl>
              <c:idx val="1"/>
              <c:layout>
                <c:manualLayout>
                  <c:x val="3.5026047520142047E-3"/>
                  <c:y val="1.13055675320717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15C-405B-9663-1D5FA7431AC7}"/>
                </c:ext>
              </c:extLst>
            </c:dLbl>
            <c:dLbl>
              <c:idx val="2"/>
              <c:layout>
                <c:manualLayout>
                  <c:x val="2.8068536609402554E-3"/>
                  <c:y val="3.5622514663433153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15C-405B-9663-1D5FA7431AC7}"/>
                </c:ext>
              </c:extLst>
            </c:dLbl>
            <c:dLbl>
              <c:idx val="3"/>
              <c:layout>
                <c:manualLayout>
                  <c:x val="-4.5558361797644435E-2"/>
                  <c:y val="3.7684132638049167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15C-405B-9663-1D5FA7431AC7}"/>
                </c:ext>
              </c:extLst>
            </c:dLbl>
            <c:dLbl>
              <c:idx val="4"/>
              <c:layout>
                <c:manualLayout>
                  <c:x val="3.8627328254838933E-3"/>
                  <c:y val="-3.5416352865971619E-2"/>
                </c:manualLayout>
              </c:layout>
              <c:showLegendKey val="0"/>
              <c:showVal val="0"/>
              <c:showCatName val="1"/>
              <c:showSerName val="0"/>
              <c:showPercent val="1"/>
              <c:showBubbleSize val="0"/>
              <c:extLst>
                <c:ext xmlns:c15="http://schemas.microsoft.com/office/drawing/2012/chart" uri="{CE6537A1-D6FC-4f65-9D91-7224C49458BB}">
                  <c15:layout>
                    <c:manualLayout>
                      <c:w val="0.21994620330055686"/>
                      <c:h val="0.19332520479842705"/>
                    </c:manualLayout>
                  </c15:layout>
                </c:ext>
                <c:ext xmlns:c16="http://schemas.microsoft.com/office/drawing/2014/chart" uri="{C3380CC4-5D6E-409C-BE32-E72D297353CC}">
                  <c16:uniqueId val="{00000009-B15C-405B-9663-1D5FA7431AC7}"/>
                </c:ext>
              </c:extLst>
            </c:dLbl>
            <c:dLbl>
              <c:idx val="5"/>
              <c:layout>
                <c:manualLayout>
                  <c:x val="1.3314797457817254E-2"/>
                  <c:y val="1.068675439902994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15C-405B-9663-1D5FA7431AC7}"/>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&lt;£25,000</c:v>
                </c:pt>
                <c:pt idx="1">
                  <c:v>£25,001-£34,999</c:v>
                </c:pt>
                <c:pt idx="2">
                  <c:v>£35,000-£59,999</c:v>
                </c:pt>
                <c:pt idx="3">
                  <c:v>£60,000-£99,999</c:v>
                </c:pt>
                <c:pt idx="4">
                  <c:v>£100,000-£149,999</c:v>
                </c:pt>
                <c:pt idx="5">
                  <c:v>£150,000+</c:v>
                </c:pt>
              </c:strCache>
            </c:strRef>
          </c:cat>
          <c:val>
            <c:numRef>
              <c:f>Sheet1!$B$2:$B$7</c:f>
              <c:numCache>
                <c:formatCode>0%</c:formatCode>
                <c:ptCount val="6"/>
                <c:pt idx="0">
                  <c:v>0.1</c:v>
                </c:pt>
                <c:pt idx="1">
                  <c:v>0.2</c:v>
                </c:pt>
                <c:pt idx="2">
                  <c:v>0.22</c:v>
                </c:pt>
                <c:pt idx="3">
                  <c:v>0.35</c:v>
                </c:pt>
                <c:pt idx="4">
                  <c:v>0.11</c:v>
                </c:pt>
                <c:pt idx="5">
                  <c:v>0.02</c:v>
                </c:pt>
              </c:numCache>
            </c:numRef>
          </c:val>
          <c:extLst>
            <c:ext xmlns:c16="http://schemas.microsoft.com/office/drawing/2014/chart" uri="{C3380CC4-5D6E-409C-BE32-E72D297353CC}">
              <c16:uniqueId val="{0000000C-B15C-405B-9663-1D5FA7431AC7}"/>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5C30-4FD4-A257-042D995A9946}"/>
              </c:ext>
            </c:extLst>
          </c:dPt>
          <c:dPt>
            <c:idx val="1"/>
            <c:bubble3D val="0"/>
            <c:spPr>
              <a:solidFill>
                <a:schemeClr val="accent2"/>
              </a:solidFill>
              <a:ln>
                <a:noFill/>
              </a:ln>
              <a:effectLst/>
            </c:spPr>
            <c:extLst>
              <c:ext xmlns:c16="http://schemas.microsoft.com/office/drawing/2014/chart" uri="{C3380CC4-5D6E-409C-BE32-E72D297353CC}">
                <c16:uniqueId val="{00000003-5C30-4FD4-A257-042D995A9946}"/>
              </c:ext>
            </c:extLst>
          </c:dPt>
          <c:dPt>
            <c:idx val="2"/>
            <c:bubble3D val="0"/>
            <c:spPr>
              <a:solidFill>
                <a:schemeClr val="accent3"/>
              </a:solidFill>
              <a:ln>
                <a:noFill/>
              </a:ln>
              <a:effectLst/>
            </c:spPr>
            <c:extLst>
              <c:ext xmlns:c16="http://schemas.microsoft.com/office/drawing/2014/chart" uri="{C3380CC4-5D6E-409C-BE32-E72D297353CC}">
                <c16:uniqueId val="{00000005-5C30-4FD4-A257-042D995A9946}"/>
              </c:ext>
            </c:extLst>
          </c:dPt>
          <c:dPt>
            <c:idx val="3"/>
            <c:bubble3D val="0"/>
            <c:spPr>
              <a:solidFill>
                <a:schemeClr val="accent4"/>
              </a:solidFill>
              <a:ln>
                <a:noFill/>
              </a:ln>
              <a:effectLst/>
            </c:spPr>
            <c:extLst>
              <c:ext xmlns:c16="http://schemas.microsoft.com/office/drawing/2014/chart" uri="{C3380CC4-5D6E-409C-BE32-E72D297353CC}">
                <c16:uniqueId val="{00000007-5C30-4FD4-A257-042D995A9946}"/>
              </c:ext>
            </c:extLst>
          </c:dPt>
          <c:dPt>
            <c:idx val="4"/>
            <c:bubble3D val="0"/>
            <c:spPr>
              <a:solidFill>
                <a:schemeClr val="accent5"/>
              </a:solidFill>
              <a:ln>
                <a:noFill/>
              </a:ln>
              <a:effectLst/>
            </c:spPr>
            <c:extLst>
              <c:ext xmlns:c16="http://schemas.microsoft.com/office/drawing/2014/chart" uri="{C3380CC4-5D6E-409C-BE32-E72D297353CC}">
                <c16:uniqueId val="{00000009-A501-469E-8EE6-5BC4C8AE50BD}"/>
              </c:ext>
            </c:extLst>
          </c:dPt>
          <c:dPt>
            <c:idx val="5"/>
            <c:bubble3D val="0"/>
            <c:spPr>
              <a:solidFill>
                <a:schemeClr val="accent6"/>
              </a:solidFill>
              <a:ln>
                <a:noFill/>
              </a:ln>
              <a:effectLst/>
            </c:spPr>
            <c:extLst>
              <c:ext xmlns:c16="http://schemas.microsoft.com/office/drawing/2014/chart" uri="{C3380CC4-5D6E-409C-BE32-E72D297353CC}">
                <c16:uniqueId val="{00000009-5C30-4FD4-A257-042D995A9946}"/>
              </c:ext>
            </c:extLst>
          </c:dPt>
          <c:dLbls>
            <c:dLbl>
              <c:idx val="0"/>
              <c:layout>
                <c:manualLayout>
                  <c:x val="1.6514079524550647E-2"/>
                  <c:y val="7.6977428604563095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5C30-4FD4-A257-042D995A9946}"/>
                </c:ext>
              </c:extLst>
            </c:dLbl>
            <c:dLbl>
              <c:idx val="1"/>
              <c:layout>
                <c:manualLayout>
                  <c:x val="-8.9852444266571643E-3"/>
                  <c:y val="7.0582645079713541E-3"/>
                </c:manualLayout>
              </c:layout>
              <c:showLegendKey val="0"/>
              <c:showVal val="0"/>
              <c:showCatName val="1"/>
              <c:showSerName val="0"/>
              <c:showPercent val="1"/>
              <c:showBubbleSize val="0"/>
              <c:extLst>
                <c:ext xmlns:c15="http://schemas.microsoft.com/office/drawing/2012/chart" uri="{CE6537A1-D6FC-4f65-9D91-7224C49458BB}">
                  <c15:layout>
                    <c:manualLayout>
                      <c:w val="0.27534845054478563"/>
                      <c:h val="0.24766436688086133"/>
                    </c:manualLayout>
                  </c15:layout>
                </c:ext>
                <c:ext xmlns:c16="http://schemas.microsoft.com/office/drawing/2014/chart" uri="{C3380CC4-5D6E-409C-BE32-E72D297353CC}">
                  <c16:uniqueId val="{00000003-5C30-4FD4-A257-042D995A9946}"/>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3791177302957409"/>
                      <c:h val="0.24139414371604923"/>
                    </c:manualLayout>
                  </c15:layout>
                </c:ext>
                <c:ext xmlns:c16="http://schemas.microsoft.com/office/drawing/2014/chart" uri="{C3380CC4-5D6E-409C-BE32-E72D297353CC}">
                  <c16:uniqueId val="{00000005-5C30-4FD4-A257-042D995A9946}"/>
                </c:ext>
              </c:extLst>
            </c:dLbl>
            <c:dLbl>
              <c:idx val="3"/>
              <c:layout>
                <c:manualLayout>
                  <c:x val="-4.9419661808405263E-2"/>
                  <c:y val="-1.4116431334146265E-2"/>
                </c:manualLayout>
              </c:layout>
              <c:showLegendKey val="0"/>
              <c:showVal val="0"/>
              <c:showCatName val="1"/>
              <c:showSerName val="0"/>
              <c:showPercent val="1"/>
              <c:showBubbleSize val="0"/>
              <c:extLst>
                <c:ext xmlns:c15="http://schemas.microsoft.com/office/drawing/2012/chart" uri="{CE6537A1-D6FC-4f65-9D91-7224C49458BB}">
                  <c15:layout>
                    <c:manualLayout>
                      <c:w val="0.29182432432432426"/>
                      <c:h val="0.24139414371604923"/>
                    </c:manualLayout>
                  </c15:layout>
                </c:ext>
                <c:ext xmlns:c16="http://schemas.microsoft.com/office/drawing/2014/chart" uri="{C3380CC4-5D6E-409C-BE32-E72D297353CC}">
                  <c16:uniqueId val="{00000007-5C30-4FD4-A257-042D995A9946}"/>
                </c:ext>
              </c:extLst>
            </c:dLbl>
            <c:dLbl>
              <c:idx val="4"/>
              <c:layout>
                <c:manualLayout>
                  <c:x val="3.5941700863166913E-2"/>
                  <c:y val="-1.8822155455442437E-2"/>
                </c:manualLayout>
              </c:layout>
              <c:showLegendKey val="0"/>
              <c:showVal val="0"/>
              <c:showCatName val="1"/>
              <c:showSerName val="0"/>
              <c:showPercent val="1"/>
              <c:showBubbleSize val="0"/>
              <c:extLst>
                <c:ext xmlns:c15="http://schemas.microsoft.com/office/drawing/2012/chart" uri="{CE6537A1-D6FC-4f65-9D91-7224C49458BB}">
                  <c15:layout>
                    <c:manualLayout>
                      <c:w val="0.30188835432290928"/>
                      <c:h val="0.21472559483383705"/>
                    </c:manualLayout>
                  </c15:layout>
                </c:ext>
                <c:ext xmlns:c16="http://schemas.microsoft.com/office/drawing/2014/chart" uri="{C3380CC4-5D6E-409C-BE32-E72D297353CC}">
                  <c16:uniqueId val="{00000009-A501-469E-8EE6-5BC4C8AE50BD}"/>
                </c:ext>
              </c:extLst>
            </c:dLbl>
            <c:dLbl>
              <c:idx val="5"/>
              <c:layout>
                <c:manualLayout>
                  <c:x val="4.941983868685431E-2"/>
                  <c:y val="2.3527694319303048E-2"/>
                </c:manualLayout>
              </c:layout>
              <c:showLegendKey val="0"/>
              <c:showVal val="0"/>
              <c:showCatName val="1"/>
              <c:showSerName val="0"/>
              <c:showPercent val="1"/>
              <c:showBubbleSize val="0"/>
              <c:extLst>
                <c:ext xmlns:c15="http://schemas.microsoft.com/office/drawing/2012/chart" uri="{CE6537A1-D6FC-4f65-9D91-7224C49458BB}">
                  <c15:layout>
                    <c:manualLayout>
                      <c:w val="0.31192974388000566"/>
                      <c:h val="0.23839853098263877"/>
                    </c:manualLayout>
                  </c15:layout>
                </c:ext>
                <c:ext xmlns:c16="http://schemas.microsoft.com/office/drawing/2014/chart" uri="{C3380CC4-5D6E-409C-BE32-E72D297353CC}">
                  <c16:uniqueId val="{00000009-5C30-4FD4-A257-042D995A9946}"/>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&lt;£25,000</c:v>
                </c:pt>
                <c:pt idx="1">
                  <c:v>£25,001-£34,999</c:v>
                </c:pt>
                <c:pt idx="2">
                  <c:v>£35,000-£59,999</c:v>
                </c:pt>
                <c:pt idx="3">
                  <c:v>£60,000-£99,999</c:v>
                </c:pt>
                <c:pt idx="4">
                  <c:v>£100,000-£149,999</c:v>
                </c:pt>
                <c:pt idx="5">
                  <c:v>£150,000+</c:v>
                </c:pt>
              </c:strCache>
            </c:strRef>
          </c:cat>
          <c:val>
            <c:numRef>
              <c:f>Sheet1!$B$2:$B$7</c:f>
              <c:numCache>
                <c:formatCode>0%</c:formatCode>
                <c:ptCount val="6"/>
                <c:pt idx="0">
                  <c:v>0.06</c:v>
                </c:pt>
                <c:pt idx="1">
                  <c:v>0.27</c:v>
                </c:pt>
                <c:pt idx="2">
                  <c:v>0.21</c:v>
                </c:pt>
                <c:pt idx="3">
                  <c:v>0.32</c:v>
                </c:pt>
                <c:pt idx="4">
                  <c:v>0.13</c:v>
                </c:pt>
                <c:pt idx="5">
                  <c:v>0.01</c:v>
                </c:pt>
              </c:numCache>
            </c:numRef>
          </c:val>
          <c:extLst>
            <c:ext xmlns:c16="http://schemas.microsoft.com/office/drawing/2014/chart" uri="{C3380CC4-5D6E-409C-BE32-E72D297353CC}">
              <c16:uniqueId val="{00000008-5C30-4FD4-A257-042D995A9946}"/>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C46E-4B7C-A8FD-BAA58A2F8DFC}"/>
              </c:ext>
            </c:extLst>
          </c:dPt>
          <c:dPt>
            <c:idx val="1"/>
            <c:bubble3D val="0"/>
            <c:spPr>
              <a:solidFill>
                <a:schemeClr val="accent2"/>
              </a:solidFill>
              <a:ln>
                <a:noFill/>
              </a:ln>
              <a:effectLst/>
            </c:spPr>
            <c:extLst>
              <c:ext xmlns:c16="http://schemas.microsoft.com/office/drawing/2014/chart" uri="{C3380CC4-5D6E-409C-BE32-E72D297353CC}">
                <c16:uniqueId val="{00000003-C46E-4B7C-A8FD-BAA58A2F8DFC}"/>
              </c:ext>
            </c:extLst>
          </c:dPt>
          <c:dPt>
            <c:idx val="2"/>
            <c:bubble3D val="0"/>
            <c:spPr>
              <a:solidFill>
                <a:schemeClr val="accent3"/>
              </a:solidFill>
              <a:ln>
                <a:noFill/>
              </a:ln>
              <a:effectLst/>
            </c:spPr>
            <c:extLst>
              <c:ext xmlns:c16="http://schemas.microsoft.com/office/drawing/2014/chart" uri="{C3380CC4-5D6E-409C-BE32-E72D297353CC}">
                <c16:uniqueId val="{00000005-C46E-4B7C-A8FD-BAA58A2F8DFC}"/>
              </c:ext>
            </c:extLst>
          </c:dPt>
          <c:dPt>
            <c:idx val="3"/>
            <c:bubble3D val="0"/>
            <c:spPr>
              <a:solidFill>
                <a:schemeClr val="accent4"/>
              </a:solidFill>
              <a:ln>
                <a:noFill/>
              </a:ln>
              <a:effectLst/>
            </c:spPr>
            <c:extLst>
              <c:ext xmlns:c16="http://schemas.microsoft.com/office/drawing/2014/chart" uri="{C3380CC4-5D6E-409C-BE32-E72D297353CC}">
                <c16:uniqueId val="{00000007-C46E-4B7C-A8FD-BAA58A2F8DFC}"/>
              </c:ext>
            </c:extLst>
          </c:dPt>
          <c:dPt>
            <c:idx val="4"/>
            <c:bubble3D val="0"/>
            <c:spPr>
              <a:solidFill>
                <a:schemeClr val="accent5"/>
              </a:solidFill>
              <a:ln>
                <a:noFill/>
              </a:ln>
              <a:effectLst/>
            </c:spPr>
            <c:extLst>
              <c:ext xmlns:c16="http://schemas.microsoft.com/office/drawing/2014/chart" uri="{C3380CC4-5D6E-409C-BE32-E72D297353CC}">
                <c16:uniqueId val="{00000009-FF21-4089-991C-309D10B156C8}"/>
              </c:ext>
            </c:extLst>
          </c:dPt>
          <c:dPt>
            <c:idx val="5"/>
            <c:bubble3D val="0"/>
            <c:spPr>
              <a:solidFill>
                <a:schemeClr val="accent6"/>
              </a:solidFill>
              <a:ln>
                <a:noFill/>
              </a:ln>
              <a:effectLst/>
            </c:spPr>
            <c:extLst>
              <c:ext xmlns:c16="http://schemas.microsoft.com/office/drawing/2014/chart" uri="{C3380CC4-5D6E-409C-BE32-E72D297353CC}">
                <c16:uniqueId val="{0000000B-FF21-4089-991C-309D10B156C8}"/>
              </c:ext>
            </c:extLst>
          </c:dPt>
          <c:dLbls>
            <c:dLbl>
              <c:idx val="0"/>
              <c:layout>
                <c:manualLayout>
                  <c:x val="5.6948492995613414E-2"/>
                  <c:y val="5.8155273149120661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C46E-4B7C-A8FD-BAA58A2F8DFC}"/>
                </c:ext>
              </c:extLst>
            </c:dLbl>
            <c:dLbl>
              <c:idx val="1"/>
              <c:layout>
                <c:manualLayout>
                  <c:x val="-8.9850714588934899E-3"/>
                  <c:y val="7.0583082957908277E-3"/>
                </c:manualLayout>
              </c:layout>
              <c:showLegendKey val="0"/>
              <c:showVal val="0"/>
              <c:showCatName val="1"/>
              <c:showSerName val="0"/>
              <c:showPercent val="1"/>
              <c:showBubbleSize val="0"/>
              <c:extLst>
                <c:ext xmlns:c15="http://schemas.microsoft.com/office/drawing/2012/chart" uri="{CE6537A1-D6FC-4f65-9D91-7224C49458BB}">
                  <c15:layout>
                    <c:manualLayout>
                      <c:w val="0.27534845054478563"/>
                      <c:h val="0.23825328915314009"/>
                    </c:manualLayout>
                  </c15:layout>
                </c:ext>
                <c:ext xmlns:c16="http://schemas.microsoft.com/office/drawing/2014/chart" uri="{C3380CC4-5D6E-409C-BE32-E72D297353CC}">
                  <c16:uniqueId val="{00000003-C46E-4B7C-A8FD-BAA58A2F8DFC}"/>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468971982453658"/>
                      <c:h val="0.24139414371604923"/>
                    </c:manualLayout>
                  </c15:layout>
                </c:ext>
                <c:ext xmlns:c16="http://schemas.microsoft.com/office/drawing/2014/chart" uri="{C3380CC4-5D6E-409C-BE32-E72D297353CC}">
                  <c16:uniqueId val="{00000005-C46E-4B7C-A8FD-BAA58A2F8DFC}"/>
                </c:ext>
              </c:extLst>
            </c:dLbl>
            <c:dLbl>
              <c:idx val="3"/>
              <c:showLegendKey val="0"/>
              <c:showVal val="0"/>
              <c:showCatName val="1"/>
              <c:showSerName val="0"/>
              <c:showPercent val="1"/>
              <c:showBubbleSize val="0"/>
              <c:extLst>
                <c:ext xmlns:c15="http://schemas.microsoft.com/office/drawing/2012/chart" uri="{CE6537A1-D6FC-4f65-9D91-7224C49458BB}">
                  <c15:layout>
                    <c:manualLayout>
                      <c:w val="0.27385347389274084"/>
                      <c:h val="0.24139414371604923"/>
                    </c:manualLayout>
                  </c15:layout>
                </c:ext>
                <c:ext xmlns:c16="http://schemas.microsoft.com/office/drawing/2014/chart" uri="{C3380CC4-5D6E-409C-BE32-E72D297353CC}">
                  <c16:uniqueId val="{00000007-C46E-4B7C-A8FD-BAA58A2F8DFC}"/>
                </c:ext>
              </c:extLst>
            </c:dLbl>
            <c:dLbl>
              <c:idx val="4"/>
              <c:showLegendKey val="0"/>
              <c:showVal val="0"/>
              <c:showCatName val="1"/>
              <c:showSerName val="0"/>
              <c:showPercent val="1"/>
              <c:showBubbleSize val="0"/>
              <c:extLst>
                <c:ext xmlns:c15="http://schemas.microsoft.com/office/drawing/2012/chart" uri="{CE6537A1-D6FC-4f65-9D91-7224C49458BB}">
                  <c15:layout>
                    <c:manualLayout>
                      <c:w val="0.28391750389132586"/>
                      <c:h val="0.20060897824225521"/>
                    </c:manualLayout>
                  </c15:layout>
                </c:ext>
                <c:ext xmlns:c16="http://schemas.microsoft.com/office/drawing/2014/chart" uri="{C3380CC4-5D6E-409C-BE32-E72D297353CC}">
                  <c16:uniqueId val="{00000009-FF21-4089-991C-309D10B156C8}"/>
                </c:ext>
              </c:extLst>
            </c:dLbl>
            <c:dLbl>
              <c:idx val="5"/>
              <c:layout>
                <c:manualLayout>
                  <c:x val="4.0434413471062601E-2"/>
                  <c:y val="3.2938772047024181E-2"/>
                </c:manualLayout>
              </c:layout>
              <c:showLegendKey val="0"/>
              <c:showVal val="0"/>
              <c:showCatName val="1"/>
              <c:showSerName val="0"/>
              <c:showPercent val="1"/>
              <c:showBubbleSize val="0"/>
              <c:extLst>
                <c:ext xmlns:c15="http://schemas.microsoft.com/office/drawing/2012/chart" uri="{CE6537A1-D6FC-4f65-9D91-7224C49458BB}">
                  <c15:layout>
                    <c:manualLayout>
                      <c:w val="0.33888601952738079"/>
                      <c:h val="0.22898745325491757"/>
                    </c:manualLayout>
                  </c15:layout>
                </c:ext>
                <c:ext xmlns:c16="http://schemas.microsoft.com/office/drawing/2014/chart" uri="{C3380CC4-5D6E-409C-BE32-E72D297353CC}">
                  <c16:uniqueId val="{0000000B-FF21-4089-991C-309D10B156C8}"/>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&lt;£25,000</c:v>
                </c:pt>
                <c:pt idx="1">
                  <c:v>£25,001-£34,999</c:v>
                </c:pt>
                <c:pt idx="2">
                  <c:v>£35,000-£59,999</c:v>
                </c:pt>
                <c:pt idx="3">
                  <c:v>£60,000-£99,999</c:v>
                </c:pt>
                <c:pt idx="4">
                  <c:v>£100,000-£149,999</c:v>
                </c:pt>
                <c:pt idx="5">
                  <c:v>£150,000+</c:v>
                </c:pt>
              </c:strCache>
            </c:strRef>
          </c:cat>
          <c:val>
            <c:numRef>
              <c:f>Sheet1!$B$2:$B$7</c:f>
              <c:numCache>
                <c:formatCode>0%</c:formatCode>
                <c:ptCount val="6"/>
                <c:pt idx="0">
                  <c:v>0.09</c:v>
                </c:pt>
                <c:pt idx="1">
                  <c:v>0.15</c:v>
                </c:pt>
                <c:pt idx="2">
                  <c:v>0.21</c:v>
                </c:pt>
                <c:pt idx="3">
                  <c:v>0.38</c:v>
                </c:pt>
                <c:pt idx="4">
                  <c:v>0.12</c:v>
                </c:pt>
                <c:pt idx="5">
                  <c:v>0.05</c:v>
                </c:pt>
              </c:numCache>
            </c:numRef>
          </c:val>
          <c:extLst>
            <c:ext xmlns:c16="http://schemas.microsoft.com/office/drawing/2014/chart" uri="{C3380CC4-5D6E-409C-BE32-E72D297353CC}">
              <c16:uniqueId val="{00000008-C46E-4B7C-A8FD-BAA58A2F8DFC}"/>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2563-4030-A045-279A7C1191A9}"/>
              </c:ext>
            </c:extLst>
          </c:dPt>
          <c:dPt>
            <c:idx val="1"/>
            <c:bubble3D val="0"/>
            <c:spPr>
              <a:solidFill>
                <a:schemeClr val="accent2"/>
              </a:solidFill>
              <a:ln>
                <a:noFill/>
              </a:ln>
              <a:effectLst/>
            </c:spPr>
            <c:extLst>
              <c:ext xmlns:c16="http://schemas.microsoft.com/office/drawing/2014/chart" uri="{C3380CC4-5D6E-409C-BE32-E72D297353CC}">
                <c16:uniqueId val="{00000003-2563-4030-A045-279A7C1191A9}"/>
              </c:ext>
            </c:extLst>
          </c:dPt>
          <c:dPt>
            <c:idx val="2"/>
            <c:bubble3D val="0"/>
            <c:spPr>
              <a:solidFill>
                <a:schemeClr val="accent3"/>
              </a:solidFill>
              <a:ln>
                <a:noFill/>
              </a:ln>
              <a:effectLst/>
            </c:spPr>
            <c:extLst>
              <c:ext xmlns:c16="http://schemas.microsoft.com/office/drawing/2014/chart" uri="{C3380CC4-5D6E-409C-BE32-E72D297353CC}">
                <c16:uniqueId val="{00000005-2563-4030-A045-279A7C1191A9}"/>
              </c:ext>
            </c:extLst>
          </c:dPt>
          <c:dPt>
            <c:idx val="3"/>
            <c:bubble3D val="0"/>
            <c:spPr>
              <a:solidFill>
                <a:schemeClr val="accent4"/>
              </a:solidFill>
              <a:ln>
                <a:noFill/>
              </a:ln>
              <a:effectLst/>
            </c:spPr>
            <c:extLst>
              <c:ext xmlns:c16="http://schemas.microsoft.com/office/drawing/2014/chart" uri="{C3380CC4-5D6E-409C-BE32-E72D297353CC}">
                <c16:uniqueId val="{00000007-2563-4030-A045-279A7C1191A9}"/>
              </c:ext>
            </c:extLst>
          </c:dPt>
          <c:dPt>
            <c:idx val="4"/>
            <c:bubble3D val="0"/>
            <c:spPr>
              <a:solidFill>
                <a:schemeClr val="accent5"/>
              </a:solidFill>
              <a:ln>
                <a:noFill/>
              </a:ln>
              <a:effectLst/>
            </c:spPr>
            <c:extLst>
              <c:ext xmlns:c16="http://schemas.microsoft.com/office/drawing/2014/chart" uri="{C3380CC4-5D6E-409C-BE32-E72D297353CC}">
                <c16:uniqueId val="{00000009-5EE1-4C4E-8FCC-A7AD69AD8C82}"/>
              </c:ext>
            </c:extLst>
          </c:dPt>
          <c:dPt>
            <c:idx val="5"/>
            <c:bubble3D val="0"/>
            <c:spPr>
              <a:solidFill>
                <a:schemeClr val="accent6"/>
              </a:solidFill>
              <a:ln>
                <a:noFill/>
              </a:ln>
              <a:effectLst/>
            </c:spPr>
            <c:extLst>
              <c:ext xmlns:c16="http://schemas.microsoft.com/office/drawing/2014/chart" uri="{C3380CC4-5D6E-409C-BE32-E72D297353CC}">
                <c16:uniqueId val="{0000000B-5EE1-4C4E-8FCC-A7AD69AD8C82}"/>
              </c:ext>
            </c:extLst>
          </c:dPt>
          <c:dLbls>
            <c:dLbl>
              <c:idx val="0"/>
              <c:layout>
                <c:manualLayout>
                  <c:x val="-3.2905759162303663E-2"/>
                  <c:y val="5.3449734285260057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2563-4030-A045-279A7C1191A9}"/>
                </c:ext>
              </c:extLst>
            </c:dLbl>
            <c:dLbl>
              <c:idx val="1"/>
              <c:layout>
                <c:manualLayout>
                  <c:x val="8.9856060049262106E-3"/>
                  <c:y val="2.3527650531483472E-2"/>
                </c:manualLayout>
              </c:layout>
              <c:showLegendKey val="0"/>
              <c:showVal val="0"/>
              <c:showCatName val="1"/>
              <c:showSerName val="0"/>
              <c:showPercent val="1"/>
              <c:showBubbleSize val="0"/>
              <c:extLst>
                <c:ext xmlns:c15="http://schemas.microsoft.com/office/drawing/2012/chart" uri="{CE6537A1-D6FC-4f65-9D91-7224C49458BB}">
                  <c15:layout>
                    <c:manualLayout>
                      <c:w val="0.27534845054478563"/>
                      <c:h val="0.22413667256155825"/>
                    </c:manualLayout>
                  </c15:layout>
                </c:ext>
                <c:ext xmlns:c16="http://schemas.microsoft.com/office/drawing/2014/chart" uri="{C3380CC4-5D6E-409C-BE32-E72D297353CC}">
                  <c16:uniqueId val="{00000003-2563-4030-A045-279A7C1191A9}"/>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7385347389274084"/>
                      <c:h val="0.24139414371604923"/>
                    </c:manualLayout>
                  </c15:layout>
                </c:ext>
                <c:ext xmlns:c16="http://schemas.microsoft.com/office/drawing/2014/chart" uri="{C3380CC4-5D6E-409C-BE32-E72D297353CC}">
                  <c16:uniqueId val="{00000005-2563-4030-A045-279A7C1191A9}"/>
                </c:ext>
              </c:extLst>
            </c:dLbl>
            <c:dLbl>
              <c:idx val="3"/>
              <c:layout>
                <c:manualLayout>
                  <c:x val="-6.7390512239988681E-2"/>
                  <c:y val="-3.2938586789588678E-2"/>
                </c:manualLayout>
              </c:layout>
              <c:showLegendKey val="0"/>
              <c:showVal val="0"/>
              <c:showCatName val="1"/>
              <c:showSerName val="0"/>
              <c:showPercent val="1"/>
              <c:showBubbleSize val="0"/>
              <c:extLst>
                <c:ext xmlns:c15="http://schemas.microsoft.com/office/drawing/2012/chart" uri="{CE6537A1-D6FC-4f65-9D91-7224C49458BB}">
                  <c15:layout>
                    <c:manualLayout>
                      <c:w val="0.24240448563746989"/>
                      <c:h val="0.24139414371604923"/>
                    </c:manualLayout>
                  </c15:layout>
                </c:ext>
                <c:ext xmlns:c16="http://schemas.microsoft.com/office/drawing/2014/chart" uri="{C3380CC4-5D6E-409C-BE32-E72D297353CC}">
                  <c16:uniqueId val="{00000007-2563-4030-A045-279A7C1191A9}"/>
                </c:ext>
              </c:extLst>
            </c:dLbl>
            <c:dLbl>
              <c:idx val="4"/>
              <c:layout>
                <c:manualLayout>
                  <c:x val="4.0434413471062768E-2"/>
                  <c:y val="-2.3527694319303134E-2"/>
                </c:manualLayout>
              </c:layout>
              <c:showLegendKey val="0"/>
              <c:showVal val="0"/>
              <c:showCatName val="1"/>
              <c:showSerName val="0"/>
              <c:showPercent val="1"/>
              <c:showBubbleSize val="0"/>
              <c:extLst>
                <c:ext xmlns:c15="http://schemas.microsoft.com/office/drawing/2012/chart" uri="{CE6537A1-D6FC-4f65-9D91-7224C49458BB}">
                  <c15:layout>
                    <c:manualLayout>
                      <c:w val="0.33783005518607612"/>
                      <c:h val="0.19590343937839461"/>
                    </c:manualLayout>
                  </c15:layout>
                </c:ext>
                <c:ext xmlns:c16="http://schemas.microsoft.com/office/drawing/2014/chart" uri="{C3380CC4-5D6E-409C-BE32-E72D297353CC}">
                  <c16:uniqueId val="{00000009-5EE1-4C4E-8FCC-A7AD69AD8C82}"/>
                </c:ext>
              </c:extLst>
            </c:dLbl>
            <c:dLbl>
              <c:idx val="5"/>
              <c:layout>
                <c:manualLayout>
                  <c:x val="3.1448988255270899E-2"/>
                  <c:y val="6.1172005230187919E-2"/>
                </c:manualLayout>
              </c:layout>
              <c:showLegendKey val="0"/>
              <c:showVal val="0"/>
              <c:showCatName val="1"/>
              <c:showSerName val="0"/>
              <c:showPercent val="1"/>
              <c:showBubbleSize val="0"/>
              <c:extLst>
                <c:ext xmlns:c15="http://schemas.microsoft.com/office/drawing/2012/chart" uri="{CE6537A1-D6FC-4f65-9D91-7224C49458BB}">
                  <c15:layout>
                    <c:manualLayout>
                      <c:w val="0.32091516909579737"/>
                      <c:h val="0.21957637552719636"/>
                    </c:manualLayout>
                  </c15:layout>
                </c:ext>
                <c:ext xmlns:c16="http://schemas.microsoft.com/office/drawing/2014/chart" uri="{C3380CC4-5D6E-409C-BE32-E72D297353CC}">
                  <c16:uniqueId val="{0000000B-5EE1-4C4E-8FCC-A7AD69AD8C82}"/>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&lt;£25,000</c:v>
                </c:pt>
                <c:pt idx="1">
                  <c:v>£25,001-£34,999</c:v>
                </c:pt>
                <c:pt idx="2">
                  <c:v>£35,000-£59,999</c:v>
                </c:pt>
                <c:pt idx="3">
                  <c:v>£60,000-£99,999</c:v>
                </c:pt>
                <c:pt idx="4">
                  <c:v>£100,000-£149,999</c:v>
                </c:pt>
                <c:pt idx="5">
                  <c:v>£150,000+</c:v>
                </c:pt>
              </c:strCache>
            </c:strRef>
          </c:cat>
          <c:val>
            <c:numRef>
              <c:f>Sheet1!$B$2:$B$7</c:f>
              <c:numCache>
                <c:formatCode>0%</c:formatCode>
                <c:ptCount val="6"/>
                <c:pt idx="0">
                  <c:v>0.13</c:v>
                </c:pt>
                <c:pt idx="1">
                  <c:v>0.21</c:v>
                </c:pt>
                <c:pt idx="2">
                  <c:v>0.25</c:v>
                </c:pt>
                <c:pt idx="3">
                  <c:v>0.33</c:v>
                </c:pt>
                <c:pt idx="4">
                  <c:v>7.0000000000000007E-2</c:v>
                </c:pt>
                <c:pt idx="5">
                  <c:v>0.01</c:v>
                </c:pt>
              </c:numCache>
            </c:numRef>
          </c:val>
          <c:extLst>
            <c:ext xmlns:c16="http://schemas.microsoft.com/office/drawing/2014/chart" uri="{C3380CC4-5D6E-409C-BE32-E72D297353CC}">
              <c16:uniqueId val="{00000008-2563-4030-A045-279A7C1191A9}"/>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490A-40FD-9EC3-82CA4ED84FEB}"/>
              </c:ext>
            </c:extLst>
          </c:dPt>
          <c:dPt>
            <c:idx val="1"/>
            <c:bubble3D val="0"/>
            <c:spPr>
              <a:solidFill>
                <a:schemeClr val="accent2"/>
              </a:solidFill>
              <a:ln>
                <a:noFill/>
              </a:ln>
              <a:effectLst/>
            </c:spPr>
            <c:extLst>
              <c:ext xmlns:c16="http://schemas.microsoft.com/office/drawing/2014/chart" uri="{C3380CC4-5D6E-409C-BE32-E72D297353CC}">
                <c16:uniqueId val="{00000003-490A-40FD-9EC3-82CA4ED84FEB}"/>
              </c:ext>
            </c:extLst>
          </c:dPt>
          <c:dPt>
            <c:idx val="2"/>
            <c:bubble3D val="0"/>
            <c:spPr>
              <a:solidFill>
                <a:schemeClr val="accent3"/>
              </a:solidFill>
              <a:ln>
                <a:noFill/>
              </a:ln>
              <a:effectLst/>
            </c:spPr>
            <c:extLst>
              <c:ext xmlns:c16="http://schemas.microsoft.com/office/drawing/2014/chart" uri="{C3380CC4-5D6E-409C-BE32-E72D297353CC}">
                <c16:uniqueId val="{00000005-490A-40FD-9EC3-82CA4ED84FEB}"/>
              </c:ext>
            </c:extLst>
          </c:dPt>
          <c:dPt>
            <c:idx val="3"/>
            <c:bubble3D val="0"/>
            <c:spPr>
              <a:solidFill>
                <a:schemeClr val="accent4"/>
              </a:solidFill>
              <a:ln>
                <a:noFill/>
              </a:ln>
              <a:effectLst/>
            </c:spPr>
            <c:extLst>
              <c:ext xmlns:c16="http://schemas.microsoft.com/office/drawing/2014/chart" uri="{C3380CC4-5D6E-409C-BE32-E72D297353CC}">
                <c16:uniqueId val="{00000007-490A-40FD-9EC3-82CA4ED84FEB}"/>
              </c:ext>
            </c:extLst>
          </c:dPt>
          <c:dPt>
            <c:idx val="4"/>
            <c:bubble3D val="0"/>
            <c:spPr>
              <a:solidFill>
                <a:schemeClr val="accent5"/>
              </a:solidFill>
              <a:ln>
                <a:noFill/>
              </a:ln>
              <a:effectLst/>
            </c:spPr>
            <c:extLst>
              <c:ext xmlns:c16="http://schemas.microsoft.com/office/drawing/2014/chart" uri="{C3380CC4-5D6E-409C-BE32-E72D297353CC}">
                <c16:uniqueId val="{00000009-490A-40FD-9EC3-82CA4ED84FEB}"/>
              </c:ext>
            </c:extLst>
          </c:dPt>
          <c:dPt>
            <c:idx val="5"/>
            <c:bubble3D val="0"/>
            <c:spPr>
              <a:solidFill>
                <a:schemeClr val="accent6"/>
              </a:solidFill>
              <a:ln>
                <a:noFill/>
              </a:ln>
              <a:effectLst/>
            </c:spPr>
            <c:extLst>
              <c:ext xmlns:c16="http://schemas.microsoft.com/office/drawing/2014/chart" uri="{C3380CC4-5D6E-409C-BE32-E72D297353CC}">
                <c16:uniqueId val="{0000000B-490A-40FD-9EC3-82CA4ED84FEB}"/>
              </c:ext>
            </c:extLst>
          </c:dPt>
          <c:dLbls>
            <c:dLbl>
              <c:idx val="0"/>
              <c:layout>
                <c:manualLayout>
                  <c:x val="1.0507814256042485E-2"/>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90A-40FD-9EC3-82CA4ED84FEB}"/>
                </c:ext>
              </c:extLst>
            </c:dLbl>
            <c:dLbl>
              <c:idx val="1"/>
              <c:layout>
                <c:manualLayout>
                  <c:x val="3.5026047520142047E-3"/>
                  <c:y val="1.13055675320717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90A-40FD-9EC3-82CA4ED84FEB}"/>
                </c:ext>
              </c:extLst>
            </c:dLbl>
            <c:dLbl>
              <c:idx val="2"/>
              <c:layout>
                <c:manualLayout>
                  <c:x val="2.8068536609402554E-3"/>
                  <c:y val="1.424900586537326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90A-40FD-9EC3-82CA4ED84FEB}"/>
                </c:ext>
              </c:extLst>
            </c:dLbl>
            <c:dLbl>
              <c:idx val="3"/>
              <c:layout>
                <c:manualLayout>
                  <c:x val="-2.8914864975372927E-2"/>
                  <c:y val="2.0616179746160132E-4"/>
                </c:manualLayout>
              </c:layout>
              <c:tx>
                <c:rich>
                  <a:bodyPr/>
                  <a:lstStyle/>
                  <a:p>
                    <a:fld id="{2B54DED0-E821-49BE-86D5-70956F288B08}" type="CATEGORYNAME">
                      <a:rPr lang="en-US"/>
                      <a:pPr/>
                      <a:t>[CATEGORY NAME]</a:t>
                    </a:fld>
                    <a:r>
                      <a:rPr lang="en-US" baseline="0"/>
                      <a:t>
</a:t>
                    </a:r>
                    <a:fld id="{4A596245-68B4-45C3-A81F-7DBF28F55686}" type="VALUE">
                      <a:rPr lang="en-US" baseline="0" smtClean="0"/>
                      <a:pPr/>
                      <a:t>[VALUE]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90A-40FD-9EC3-82CA4ED84FEB}"/>
                </c:ext>
              </c:extLst>
            </c:dLbl>
            <c:dLbl>
              <c:idx val="4"/>
              <c:layout>
                <c:manualLayout>
                  <c:x val="1.3848830918846833E-2"/>
                  <c:y val="2.06161797461536E-4"/>
                </c:manualLayout>
              </c:layout>
              <c:showLegendKey val="0"/>
              <c:showVal val="0"/>
              <c:showCatName val="1"/>
              <c:showSerName val="0"/>
              <c:showPercent val="1"/>
              <c:showBubbleSize val="0"/>
              <c:extLst>
                <c:ext xmlns:c15="http://schemas.microsoft.com/office/drawing/2012/chart" uri="{CE6537A1-D6FC-4f65-9D91-7224C49458BB}">
                  <c15:layout>
                    <c:manualLayout>
                      <c:w val="0.21994620330055686"/>
                      <c:h val="0.19332520479842705"/>
                    </c:manualLayout>
                  </c15:layout>
                </c:ext>
                <c:ext xmlns:c16="http://schemas.microsoft.com/office/drawing/2014/chart" uri="{C3380CC4-5D6E-409C-BE32-E72D297353CC}">
                  <c16:uniqueId val="{00000009-490A-40FD-9EC3-82CA4ED84FEB}"/>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0.11</c:v>
                </c:pt>
                <c:pt idx="1">
                  <c:v>0.22</c:v>
                </c:pt>
                <c:pt idx="2">
                  <c:v>0.24</c:v>
                </c:pt>
                <c:pt idx="3">
                  <c:v>0.27</c:v>
                </c:pt>
                <c:pt idx="4">
                  <c:v>0.11</c:v>
                </c:pt>
                <c:pt idx="5">
                  <c:v>0.04</c:v>
                </c:pt>
              </c:numCache>
            </c:numRef>
          </c:val>
          <c:extLst>
            <c:ext xmlns:c16="http://schemas.microsoft.com/office/drawing/2014/chart" uri="{C3380CC4-5D6E-409C-BE32-E72D297353CC}">
              <c16:uniqueId val="{0000000C-490A-40FD-9EC3-82CA4ED84FEB}"/>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DE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9E86-1246-9D9D-CA5FB333B4D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9E86-1246-9D9D-CA5FB333B4D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43A-D546-AD8D-FC96BE296A8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1-9E86-1246-9D9D-CA5FB333B4D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2-9E86-1246-9D9D-CA5FB333B4DB}"/>
              </c:ext>
            </c:extLst>
          </c:dPt>
          <c:dLbls>
            <c:dLbl>
              <c:idx val="0"/>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9.3769291876672045E-2"/>
                      <c:h val="0.10355465012660017"/>
                    </c:manualLayout>
                  </c15:layout>
                </c:ext>
                <c:ext xmlns:c16="http://schemas.microsoft.com/office/drawing/2014/chart" uri="{C3380CC4-5D6E-409C-BE32-E72D297353CC}">
                  <c16:uniqueId val="{00000003-9E86-1246-9D9D-CA5FB333B4DB}"/>
                </c:ext>
              </c:extLst>
            </c:dLbl>
            <c:dLbl>
              <c:idx val="1"/>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098966885139375"/>
                      <c:h val="0.13205266185734668"/>
                    </c:manualLayout>
                  </c15:layout>
                </c:ext>
                <c:ext xmlns:c16="http://schemas.microsoft.com/office/drawing/2014/chart" uri="{C3380CC4-5D6E-409C-BE32-E72D297353CC}">
                  <c16:uniqueId val="{00000004-9E86-1246-9D9D-CA5FB333B4DB}"/>
                </c:ext>
              </c:extLst>
            </c:dLbl>
            <c:dLbl>
              <c:idx val="3"/>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133755983599762"/>
                      <c:h val="0.14163511830181019"/>
                    </c:manualLayout>
                  </c15:layout>
                </c:ext>
                <c:ext xmlns:c16="http://schemas.microsoft.com/office/drawing/2014/chart" uri="{C3380CC4-5D6E-409C-BE32-E72D297353CC}">
                  <c16:uniqueId val="{00000001-9E86-1246-9D9D-CA5FB333B4DB}"/>
                </c:ext>
              </c:extLst>
            </c:dLbl>
            <c:dLbl>
              <c:idx val="4"/>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8.9057697439517275E-2"/>
                      <c:h val="0.10355465012660017"/>
                    </c:manualLayout>
                  </c15:layout>
                </c:ext>
                <c:ext xmlns:c16="http://schemas.microsoft.com/office/drawing/2014/chart" uri="{C3380CC4-5D6E-409C-BE32-E72D297353CC}">
                  <c16:uniqueId val="{00000002-9E86-1246-9D9D-CA5FB333B4DB}"/>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0.10038610000000001</c:v>
                </c:pt>
                <c:pt idx="1">
                  <c:v>0.20656371000000001</c:v>
                </c:pt>
                <c:pt idx="2">
                  <c:v>0.42277991999999998</c:v>
                </c:pt>
                <c:pt idx="3">
                  <c:v>0.16602317</c:v>
                </c:pt>
                <c:pt idx="4">
                  <c:v>0.1042471</c:v>
                </c:pt>
              </c:numCache>
            </c:numRef>
          </c:val>
          <c:extLst>
            <c:ext xmlns:c16="http://schemas.microsoft.com/office/drawing/2014/chart" uri="{C3380CC4-5D6E-409C-BE32-E72D297353CC}">
              <c16:uniqueId val="{00000000-9E86-1246-9D9D-CA5FB333B4DB}"/>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296D-4BEB-9ADC-289AD448AB1C}"/>
              </c:ext>
            </c:extLst>
          </c:dPt>
          <c:dPt>
            <c:idx val="1"/>
            <c:bubble3D val="0"/>
            <c:spPr>
              <a:solidFill>
                <a:schemeClr val="accent2"/>
              </a:solidFill>
              <a:ln>
                <a:noFill/>
              </a:ln>
              <a:effectLst/>
            </c:spPr>
            <c:extLst>
              <c:ext xmlns:c16="http://schemas.microsoft.com/office/drawing/2014/chart" uri="{C3380CC4-5D6E-409C-BE32-E72D297353CC}">
                <c16:uniqueId val="{00000003-296D-4BEB-9ADC-289AD448AB1C}"/>
              </c:ext>
            </c:extLst>
          </c:dPt>
          <c:dPt>
            <c:idx val="2"/>
            <c:bubble3D val="0"/>
            <c:spPr>
              <a:solidFill>
                <a:schemeClr val="accent3"/>
              </a:solidFill>
              <a:ln>
                <a:noFill/>
              </a:ln>
              <a:effectLst/>
            </c:spPr>
            <c:extLst>
              <c:ext xmlns:c16="http://schemas.microsoft.com/office/drawing/2014/chart" uri="{C3380CC4-5D6E-409C-BE32-E72D297353CC}">
                <c16:uniqueId val="{00000005-296D-4BEB-9ADC-289AD448AB1C}"/>
              </c:ext>
            </c:extLst>
          </c:dPt>
          <c:dPt>
            <c:idx val="3"/>
            <c:bubble3D val="0"/>
            <c:spPr>
              <a:solidFill>
                <a:schemeClr val="accent4"/>
              </a:solidFill>
              <a:ln>
                <a:noFill/>
              </a:ln>
              <a:effectLst/>
            </c:spPr>
            <c:extLst>
              <c:ext xmlns:c16="http://schemas.microsoft.com/office/drawing/2014/chart" uri="{C3380CC4-5D6E-409C-BE32-E72D297353CC}">
                <c16:uniqueId val="{00000007-296D-4BEB-9ADC-289AD448AB1C}"/>
              </c:ext>
            </c:extLst>
          </c:dPt>
          <c:dPt>
            <c:idx val="4"/>
            <c:bubble3D val="0"/>
            <c:spPr>
              <a:solidFill>
                <a:schemeClr val="accent5"/>
              </a:solidFill>
              <a:ln>
                <a:noFill/>
              </a:ln>
              <a:effectLst/>
            </c:spPr>
            <c:extLst>
              <c:ext xmlns:c16="http://schemas.microsoft.com/office/drawing/2014/chart" uri="{C3380CC4-5D6E-409C-BE32-E72D297353CC}">
                <c16:uniqueId val="{00000009-E828-478D-AD0E-C3E7FC6ED7F8}"/>
              </c:ext>
            </c:extLst>
          </c:dPt>
          <c:dPt>
            <c:idx val="5"/>
            <c:bubble3D val="0"/>
            <c:spPr>
              <a:solidFill>
                <a:schemeClr val="accent6"/>
              </a:solidFill>
              <a:ln>
                <a:noFill/>
              </a:ln>
              <a:effectLst/>
            </c:spPr>
            <c:extLst>
              <c:ext xmlns:c16="http://schemas.microsoft.com/office/drawing/2014/chart" uri="{C3380CC4-5D6E-409C-BE32-E72D297353CC}">
                <c16:uniqueId val="{0000000B-E828-478D-AD0E-C3E7FC6ED7F8}"/>
              </c:ext>
            </c:extLst>
          </c:dPt>
          <c:dLbls>
            <c:dLbl>
              <c:idx val="0"/>
              <c:layout>
                <c:manualLayout>
                  <c:x val="2.1006792132446581E-2"/>
                  <c:y val="4.874419542139953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296D-4BEB-9ADC-289AD448AB1C}"/>
                </c:ext>
              </c:extLst>
            </c:dLbl>
            <c:dLbl>
              <c:idx val="1"/>
              <c:layout>
                <c:manualLayout>
                  <c:x val="-6.7388881227092544E-3"/>
                  <c:y val="1.6469342235692571E-2"/>
                </c:manualLayout>
              </c:layout>
              <c:showLegendKey val="0"/>
              <c:showVal val="0"/>
              <c:showCatName val="1"/>
              <c:showSerName val="0"/>
              <c:showPercent val="1"/>
              <c:showBubbleSize val="0"/>
              <c:extLst>
                <c:ext xmlns:c15="http://schemas.microsoft.com/office/drawing/2012/chart" uri="{CE6537A1-D6FC-4f65-9D91-7224C49458BB}">
                  <c15:layout>
                    <c:manualLayout>
                      <c:w val="0.31578286401584832"/>
                      <c:h val="0.24766436688086133"/>
                    </c:manualLayout>
                  </c15:layout>
                </c:ext>
                <c:ext xmlns:c16="http://schemas.microsoft.com/office/drawing/2014/chart" uri="{C3380CC4-5D6E-409C-BE32-E72D297353CC}">
                  <c16:uniqueId val="{00000003-296D-4BEB-9ADC-289AD448AB1C}"/>
                </c:ext>
              </c:extLst>
            </c:dLbl>
            <c:dLbl>
              <c:idx val="2"/>
              <c:tx>
                <c:rich>
                  <a:bodyPr/>
                  <a:lstStyle/>
                  <a:p>
                    <a:fld id="{B99A1A1A-802C-48BD-80E7-9C4A26D93A2E}" type="CATEGORYNAME">
                      <a:rPr lang="en-US"/>
                      <a:pPr/>
                      <a:t>[CATEGORY NAME]</a:t>
                    </a:fld>
                    <a:r>
                      <a:rPr lang="en-US" baseline="0"/>
                      <a:t>
</a:t>
                    </a:r>
                    <a:fld id="{9B8F343F-0A22-4E2D-82CE-0A76265D6748}" type="VALUE">
                      <a:rPr lang="en-US" baseline="0" smtClean="0"/>
                      <a:pPr/>
                      <a:t>[VALUE]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5138991085326162"/>
                      <c:h val="0.24139414371604923"/>
                    </c:manualLayout>
                  </c15:layout>
                  <c15:dlblFieldTable/>
                  <c15:showDataLabelsRange val="0"/>
                </c:ext>
                <c:ext xmlns:c16="http://schemas.microsoft.com/office/drawing/2014/chart" uri="{C3380CC4-5D6E-409C-BE32-E72D297353CC}">
                  <c16:uniqueId val="{00000005-296D-4BEB-9ADC-289AD448AB1C}"/>
                </c:ext>
              </c:extLst>
            </c:dLbl>
            <c:dLbl>
              <c:idx val="3"/>
              <c:tx>
                <c:rich>
                  <a:bodyPr/>
                  <a:lstStyle/>
                  <a:p>
                    <a:fld id="{1AF89F05-1EEB-42F5-B547-1AF91091BD60}" type="CATEGORYNAME">
                      <a:rPr lang="en-US"/>
                      <a:pPr/>
                      <a:t>[CATEGORY NAME]</a:t>
                    </a:fld>
                    <a:r>
                      <a:rPr lang="en-US" baseline="0"/>
                      <a:t>
</a:t>
                    </a:r>
                    <a:fld id="{A20B24C0-2C44-4B18-B1DF-77F364DFDCE7}" type="VALUE">
                      <a:rPr lang="en-US" baseline="0" smtClean="0"/>
                      <a:pPr/>
                      <a:t>[VALUE]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6486804867694919"/>
                      <c:h val="0.24139414371604923"/>
                    </c:manualLayout>
                  </c15:layout>
                  <c15:dlblFieldTable/>
                  <c15:showDataLabelsRange val="0"/>
                </c:ext>
                <c:ext xmlns:c16="http://schemas.microsoft.com/office/drawing/2014/chart" uri="{C3380CC4-5D6E-409C-BE32-E72D297353CC}">
                  <c16:uniqueId val="{00000007-296D-4BEB-9ADC-289AD448AB1C}"/>
                </c:ext>
              </c:extLst>
            </c:dLbl>
            <c:dLbl>
              <c:idx val="4"/>
              <c:layout>
                <c:manualLayout>
                  <c:x val="1.3478087198466713E-2"/>
                  <c:y val="-3.2938815834843843E-2"/>
                </c:manualLayout>
              </c:layout>
              <c:showLegendKey val="0"/>
              <c:showVal val="0"/>
              <c:showCatName val="1"/>
              <c:showSerName val="0"/>
              <c:showPercent val="1"/>
              <c:showBubbleSize val="0"/>
              <c:extLst>
                <c:ext xmlns:c15="http://schemas.microsoft.com/office/drawing/2012/chart" uri="{CE6537A1-D6FC-4f65-9D91-7224C49458BB}">
                  <c15:layout>
                    <c:manualLayout>
                      <c:w val="0.28391750389132586"/>
                      <c:h val="0.18649236165067337"/>
                    </c:manualLayout>
                  </c15:layout>
                </c:ext>
                <c:ext xmlns:c16="http://schemas.microsoft.com/office/drawing/2014/chart" uri="{C3380CC4-5D6E-409C-BE32-E72D297353CC}">
                  <c16:uniqueId val="{00000009-E828-478D-AD0E-C3E7FC6ED7F8}"/>
                </c:ext>
              </c:extLst>
            </c:dLbl>
            <c:dLbl>
              <c:idx val="5"/>
              <c:layout>
                <c:manualLayout>
                  <c:x val="4.941983868685431E-2"/>
                  <c:y val="1.8822155455442351E-2"/>
                </c:manualLayout>
              </c:layout>
              <c:showLegendKey val="0"/>
              <c:showVal val="0"/>
              <c:showCatName val="1"/>
              <c:showSerName val="0"/>
              <c:showPercent val="1"/>
              <c:showBubbleSize val="0"/>
              <c:extLst>
                <c:ext xmlns:c15="http://schemas.microsoft.com/office/drawing/2012/chart" uri="{CE6537A1-D6FC-4f65-9D91-7224C49458BB}">
                  <c15:layout>
                    <c:manualLayout>
                      <c:w val="0.32091516909579737"/>
                      <c:h val="0.23839853098263877"/>
                    </c:manualLayout>
                  </c15:layout>
                </c:ext>
                <c:ext xmlns:c16="http://schemas.microsoft.com/office/drawing/2014/chart" uri="{C3380CC4-5D6E-409C-BE32-E72D297353CC}">
                  <c16:uniqueId val="{0000000B-E828-478D-AD0E-C3E7FC6ED7F8}"/>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0.12</c:v>
                </c:pt>
                <c:pt idx="1">
                  <c:v>0.24</c:v>
                </c:pt>
                <c:pt idx="2">
                  <c:v>0.26</c:v>
                </c:pt>
                <c:pt idx="3">
                  <c:v>0.26</c:v>
                </c:pt>
                <c:pt idx="4">
                  <c:v>0.11</c:v>
                </c:pt>
                <c:pt idx="5">
                  <c:v>0.03</c:v>
                </c:pt>
              </c:numCache>
            </c:numRef>
          </c:val>
          <c:extLst>
            <c:ext xmlns:c16="http://schemas.microsoft.com/office/drawing/2014/chart" uri="{C3380CC4-5D6E-409C-BE32-E72D297353CC}">
              <c16:uniqueId val="{00000008-296D-4BEB-9ADC-289AD448AB1C}"/>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199C-A24E-A0C3-8FFE3567802A}"/>
              </c:ext>
            </c:extLst>
          </c:dPt>
          <c:dPt>
            <c:idx val="1"/>
            <c:bubble3D val="0"/>
            <c:spPr>
              <a:solidFill>
                <a:schemeClr val="accent2"/>
              </a:solidFill>
              <a:ln>
                <a:noFill/>
              </a:ln>
              <a:effectLst/>
            </c:spPr>
            <c:extLst>
              <c:ext xmlns:c16="http://schemas.microsoft.com/office/drawing/2014/chart" uri="{C3380CC4-5D6E-409C-BE32-E72D297353CC}">
                <c16:uniqueId val="{00000003-199C-A24E-A0C3-8FFE3567802A}"/>
              </c:ext>
            </c:extLst>
          </c:dPt>
          <c:dPt>
            <c:idx val="2"/>
            <c:bubble3D val="0"/>
            <c:spPr>
              <a:solidFill>
                <a:schemeClr val="accent3"/>
              </a:solidFill>
              <a:ln>
                <a:noFill/>
              </a:ln>
              <a:effectLst/>
            </c:spPr>
            <c:extLst>
              <c:ext xmlns:c16="http://schemas.microsoft.com/office/drawing/2014/chart" uri="{C3380CC4-5D6E-409C-BE32-E72D297353CC}">
                <c16:uniqueId val="{00000005-199C-A24E-A0C3-8FFE3567802A}"/>
              </c:ext>
            </c:extLst>
          </c:dPt>
          <c:dPt>
            <c:idx val="3"/>
            <c:bubble3D val="0"/>
            <c:spPr>
              <a:solidFill>
                <a:schemeClr val="accent4"/>
              </a:solidFill>
              <a:ln>
                <a:noFill/>
              </a:ln>
              <a:effectLst/>
            </c:spPr>
            <c:extLst>
              <c:ext xmlns:c16="http://schemas.microsoft.com/office/drawing/2014/chart" uri="{C3380CC4-5D6E-409C-BE32-E72D297353CC}">
                <c16:uniqueId val="{00000007-199C-A24E-A0C3-8FFE3567802A}"/>
              </c:ext>
            </c:extLst>
          </c:dPt>
          <c:dPt>
            <c:idx val="4"/>
            <c:bubble3D val="0"/>
            <c:spPr>
              <a:solidFill>
                <a:schemeClr val="accent5"/>
              </a:solidFill>
              <a:ln>
                <a:noFill/>
              </a:ln>
              <a:effectLst/>
            </c:spPr>
            <c:extLst>
              <c:ext xmlns:c16="http://schemas.microsoft.com/office/drawing/2014/chart" uri="{C3380CC4-5D6E-409C-BE32-E72D297353CC}">
                <c16:uniqueId val="{00000009-199C-A24E-A0C3-8FFE3567802A}"/>
              </c:ext>
            </c:extLst>
          </c:dPt>
          <c:dPt>
            <c:idx val="5"/>
            <c:bubble3D val="0"/>
            <c:spPr>
              <a:solidFill>
                <a:schemeClr val="accent6"/>
              </a:solidFill>
              <a:ln>
                <a:noFill/>
              </a:ln>
              <a:effectLst/>
            </c:spPr>
            <c:extLst>
              <c:ext xmlns:c16="http://schemas.microsoft.com/office/drawing/2014/chart" uri="{C3380CC4-5D6E-409C-BE32-E72D297353CC}">
                <c16:uniqueId val="{0000000B-199C-A24E-A0C3-8FFE3567802A}"/>
              </c:ext>
            </c:extLst>
          </c:dPt>
          <c:dLbls>
            <c:dLbl>
              <c:idx val="0"/>
              <c:layout>
                <c:manualLayout>
                  <c:x val="1.0507814256042485E-2"/>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99C-A24E-A0C3-8FFE3567802A}"/>
                </c:ext>
              </c:extLst>
            </c:dLbl>
            <c:dLbl>
              <c:idx val="1"/>
              <c:layout>
                <c:manualLayout>
                  <c:x val="3.5026047520142047E-3"/>
                  <c:y val="1.13055675320717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99C-A24E-A0C3-8FFE3567802A}"/>
                </c:ext>
              </c:extLst>
            </c:dLbl>
            <c:dLbl>
              <c:idx val="2"/>
              <c:layout>
                <c:manualLayout>
                  <c:x val="2.8068536609402403E-3"/>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99C-A24E-A0C3-8FFE3567802A}"/>
                </c:ext>
              </c:extLst>
            </c:dLbl>
            <c:dLbl>
              <c:idx val="3"/>
              <c:layout>
                <c:manualLayout>
                  <c:x val="2.1015628512085226E-2"/>
                  <c:y val="3.768522510690586E-3"/>
                </c:manualLayout>
              </c:layout>
              <c:tx>
                <c:rich>
                  <a:bodyPr/>
                  <a:lstStyle/>
                  <a:p>
                    <a:fld id="{A3860810-9E73-4824-B2F5-B118BED585D4}"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99C-A24E-A0C3-8FFE3567802A}"/>
                </c:ext>
              </c:extLst>
            </c:dLbl>
            <c:dLbl>
              <c:idx val="4"/>
              <c:layout>
                <c:manualLayout>
                  <c:x val="-1.9438162725696422E-2"/>
                  <c:y val="1.0892916196491548E-2"/>
                </c:manualLayout>
              </c:layout>
              <c:showLegendKey val="0"/>
              <c:showVal val="0"/>
              <c:showCatName val="1"/>
              <c:showSerName val="0"/>
              <c:showPercent val="1"/>
              <c:showBubbleSize val="0"/>
              <c:extLst>
                <c:ext xmlns:c15="http://schemas.microsoft.com/office/drawing/2012/chart" uri="{CE6537A1-D6FC-4f65-9D91-7224C49458BB}">
                  <c15:layout>
                    <c:manualLayout>
                      <c:w val="0.21994620330055686"/>
                      <c:h val="0.19332520479842705"/>
                    </c:manualLayout>
                  </c15:layout>
                </c:ext>
                <c:ext xmlns:c16="http://schemas.microsoft.com/office/drawing/2014/chart" uri="{C3380CC4-5D6E-409C-BE32-E72D297353CC}">
                  <c16:uniqueId val="{00000009-199C-A24E-A0C3-8FFE3567802A}"/>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0.13</c:v>
                </c:pt>
                <c:pt idx="1">
                  <c:v>0.18</c:v>
                </c:pt>
                <c:pt idx="2">
                  <c:v>0.23</c:v>
                </c:pt>
                <c:pt idx="3">
                  <c:v>0.25</c:v>
                </c:pt>
                <c:pt idx="4">
                  <c:v>0.14000000000000001</c:v>
                </c:pt>
                <c:pt idx="5">
                  <c:v>0.08</c:v>
                </c:pt>
              </c:numCache>
            </c:numRef>
          </c:val>
          <c:extLst>
            <c:ext xmlns:c16="http://schemas.microsoft.com/office/drawing/2014/chart" uri="{C3380CC4-5D6E-409C-BE32-E72D297353CC}">
              <c16:uniqueId val="{0000000C-199C-A24E-A0C3-8FFE3567802A}"/>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4C87-42DD-96E3-EAA426952D3F}"/>
              </c:ext>
            </c:extLst>
          </c:dPt>
          <c:dPt>
            <c:idx val="1"/>
            <c:bubble3D val="0"/>
            <c:spPr>
              <a:solidFill>
                <a:schemeClr val="accent2"/>
              </a:solidFill>
              <a:ln>
                <a:noFill/>
              </a:ln>
              <a:effectLst/>
            </c:spPr>
            <c:extLst>
              <c:ext xmlns:c16="http://schemas.microsoft.com/office/drawing/2014/chart" uri="{C3380CC4-5D6E-409C-BE32-E72D297353CC}">
                <c16:uniqueId val="{00000003-4C87-42DD-96E3-EAA426952D3F}"/>
              </c:ext>
            </c:extLst>
          </c:dPt>
          <c:dPt>
            <c:idx val="2"/>
            <c:bubble3D val="0"/>
            <c:spPr>
              <a:solidFill>
                <a:schemeClr val="accent3"/>
              </a:solidFill>
              <a:ln>
                <a:noFill/>
              </a:ln>
              <a:effectLst/>
            </c:spPr>
            <c:extLst>
              <c:ext xmlns:c16="http://schemas.microsoft.com/office/drawing/2014/chart" uri="{C3380CC4-5D6E-409C-BE32-E72D297353CC}">
                <c16:uniqueId val="{00000005-4C87-42DD-96E3-EAA426952D3F}"/>
              </c:ext>
            </c:extLst>
          </c:dPt>
          <c:dPt>
            <c:idx val="3"/>
            <c:bubble3D val="0"/>
            <c:spPr>
              <a:solidFill>
                <a:schemeClr val="accent4"/>
              </a:solidFill>
              <a:ln>
                <a:noFill/>
              </a:ln>
              <a:effectLst/>
            </c:spPr>
            <c:extLst>
              <c:ext xmlns:c16="http://schemas.microsoft.com/office/drawing/2014/chart" uri="{C3380CC4-5D6E-409C-BE32-E72D297353CC}">
                <c16:uniqueId val="{00000007-4C87-42DD-96E3-EAA426952D3F}"/>
              </c:ext>
            </c:extLst>
          </c:dPt>
          <c:dPt>
            <c:idx val="4"/>
            <c:bubble3D val="0"/>
            <c:spPr>
              <a:solidFill>
                <a:schemeClr val="accent5"/>
              </a:solidFill>
              <a:ln>
                <a:noFill/>
              </a:ln>
              <a:effectLst/>
            </c:spPr>
            <c:extLst>
              <c:ext xmlns:c16="http://schemas.microsoft.com/office/drawing/2014/chart" uri="{C3380CC4-5D6E-409C-BE32-E72D297353CC}">
                <c16:uniqueId val="{00000009-9B80-4FA7-BAC9-7554183658C6}"/>
              </c:ext>
            </c:extLst>
          </c:dPt>
          <c:dPt>
            <c:idx val="5"/>
            <c:bubble3D val="0"/>
            <c:spPr>
              <a:solidFill>
                <a:schemeClr val="accent6"/>
              </a:solidFill>
              <a:ln>
                <a:noFill/>
              </a:ln>
              <a:effectLst/>
            </c:spPr>
            <c:extLst>
              <c:ext xmlns:c16="http://schemas.microsoft.com/office/drawing/2014/chart" uri="{C3380CC4-5D6E-409C-BE32-E72D297353CC}">
                <c16:uniqueId val="{0000000B-9B80-4FA7-BAC9-7554183658C6}"/>
              </c:ext>
            </c:extLst>
          </c:dPt>
          <c:dLbls>
            <c:dLbl>
              <c:idx val="0"/>
              <c:layout>
                <c:manualLayout>
                  <c:x val="1.651407952455073E-2"/>
                  <c:y val="8.6388506332284412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4C87-42DD-96E3-EAA426952D3F}"/>
                </c:ext>
              </c:extLst>
            </c:dLbl>
            <c:dLbl>
              <c:idx val="1"/>
              <c:layout>
                <c:manualLayout>
                  <c:x val="1.807891345441458E-7"/>
                  <c:y val="7.0582645079712639E-3"/>
                </c:manualLayout>
              </c:layout>
              <c:showLegendKey val="0"/>
              <c:showVal val="0"/>
              <c:showCatName val="1"/>
              <c:showSerName val="0"/>
              <c:showPercent val="1"/>
              <c:showBubbleSize val="0"/>
              <c:extLst>
                <c:ext xmlns:c15="http://schemas.microsoft.com/office/drawing/2012/chart" uri="{CE6537A1-D6FC-4f65-9D91-7224C49458BB}">
                  <c15:layout>
                    <c:manualLayout>
                      <c:w val="0.27534845054478563"/>
                      <c:h val="0.22884221142541888"/>
                    </c:manualLayout>
                  </c15:layout>
                </c:ext>
                <c:ext xmlns:c16="http://schemas.microsoft.com/office/drawing/2014/chart" uri="{C3380CC4-5D6E-409C-BE32-E72D297353CC}">
                  <c16:uniqueId val="{00000003-4C87-42DD-96E3-EAA426952D3F}"/>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6486804867694919"/>
                      <c:h val="0.24139414371604923"/>
                    </c:manualLayout>
                  </c15:layout>
                </c:ext>
                <c:ext xmlns:c16="http://schemas.microsoft.com/office/drawing/2014/chart" uri="{C3380CC4-5D6E-409C-BE32-E72D297353CC}">
                  <c16:uniqueId val="{00000005-4C87-42DD-96E3-EAA426952D3F}"/>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367514504032828"/>
                      <c:h val="0.24139414371604923"/>
                    </c:manualLayout>
                  </c15:layout>
                </c:ext>
                <c:ext xmlns:c16="http://schemas.microsoft.com/office/drawing/2014/chart" uri="{C3380CC4-5D6E-409C-BE32-E72D297353CC}">
                  <c16:uniqueId val="{00000007-4C87-42DD-96E3-EAA426952D3F}"/>
                </c:ext>
              </c:extLst>
            </c:dLbl>
            <c:dLbl>
              <c:idx val="4"/>
              <c:layout>
                <c:manualLayout>
                  <c:x val="4.4927126078958537E-3"/>
                  <c:y val="-4.7055388638606137E-2"/>
                </c:manualLayout>
              </c:layout>
              <c:showLegendKey val="0"/>
              <c:showVal val="0"/>
              <c:showCatName val="1"/>
              <c:showSerName val="0"/>
              <c:showPercent val="1"/>
              <c:showBubbleSize val="0"/>
              <c:extLst>
                <c:ext xmlns:c15="http://schemas.microsoft.com/office/drawing/2012/chart" uri="{CE6537A1-D6FC-4f65-9D91-7224C49458BB}">
                  <c15:layout>
                    <c:manualLayout>
                      <c:w val="0.28391750389132586"/>
                      <c:h val="0.20060897824225521"/>
                    </c:manualLayout>
                  </c15:layout>
                </c:ext>
                <c:ext xmlns:c16="http://schemas.microsoft.com/office/drawing/2014/chart" uri="{C3380CC4-5D6E-409C-BE32-E72D297353CC}">
                  <c16:uniqueId val="{00000009-9B80-4FA7-BAC9-7554183658C6}"/>
                </c:ext>
              </c:extLst>
            </c:dLbl>
            <c:dLbl>
              <c:idx val="5"/>
              <c:layout>
                <c:manualLayout>
                  <c:x val="-8.2365446318759596E-17"/>
                  <c:y val="0"/>
                </c:manualLayout>
              </c:layout>
              <c:showLegendKey val="0"/>
              <c:showVal val="0"/>
              <c:showCatName val="1"/>
              <c:showSerName val="0"/>
              <c:showPercent val="1"/>
              <c:showBubbleSize val="0"/>
              <c:extLst>
                <c:ext xmlns:c15="http://schemas.microsoft.com/office/drawing/2012/chart" uri="{CE6537A1-D6FC-4f65-9D91-7224C49458BB}">
                  <c15:layout>
                    <c:manualLayout>
                      <c:w val="0.35685686995896421"/>
                      <c:h val="0.2431040698464994"/>
                    </c:manualLayout>
                  </c15:layout>
                </c:ext>
                <c:ext xmlns:c16="http://schemas.microsoft.com/office/drawing/2014/chart" uri="{C3380CC4-5D6E-409C-BE32-E72D297353CC}">
                  <c16:uniqueId val="{0000000B-9B80-4FA7-BAC9-7554183658C6}"/>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7.0000000000000007E-2</c:v>
                </c:pt>
                <c:pt idx="1">
                  <c:v>0.2</c:v>
                </c:pt>
                <c:pt idx="2">
                  <c:v>0.24</c:v>
                </c:pt>
                <c:pt idx="3">
                  <c:v>0.31</c:v>
                </c:pt>
                <c:pt idx="4">
                  <c:v>0.15</c:v>
                </c:pt>
                <c:pt idx="5">
                  <c:v>0.03</c:v>
                </c:pt>
              </c:numCache>
            </c:numRef>
          </c:val>
          <c:extLst>
            <c:ext xmlns:c16="http://schemas.microsoft.com/office/drawing/2014/chart" uri="{C3380CC4-5D6E-409C-BE32-E72D297353CC}">
              <c16:uniqueId val="{00000008-4C87-42DD-96E3-EAA426952D3F}"/>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8B05-4753-89E8-129F1A37A88B}"/>
              </c:ext>
            </c:extLst>
          </c:dPt>
          <c:dPt>
            <c:idx val="1"/>
            <c:bubble3D val="0"/>
            <c:spPr>
              <a:solidFill>
                <a:schemeClr val="accent2"/>
              </a:solidFill>
              <a:ln>
                <a:noFill/>
              </a:ln>
              <a:effectLst/>
            </c:spPr>
            <c:extLst>
              <c:ext xmlns:c16="http://schemas.microsoft.com/office/drawing/2014/chart" uri="{C3380CC4-5D6E-409C-BE32-E72D297353CC}">
                <c16:uniqueId val="{00000003-8B05-4753-89E8-129F1A37A88B}"/>
              </c:ext>
            </c:extLst>
          </c:dPt>
          <c:dPt>
            <c:idx val="2"/>
            <c:bubble3D val="0"/>
            <c:spPr>
              <a:solidFill>
                <a:schemeClr val="accent3"/>
              </a:solidFill>
              <a:ln>
                <a:noFill/>
              </a:ln>
              <a:effectLst/>
            </c:spPr>
            <c:extLst>
              <c:ext xmlns:c16="http://schemas.microsoft.com/office/drawing/2014/chart" uri="{C3380CC4-5D6E-409C-BE32-E72D297353CC}">
                <c16:uniqueId val="{00000005-8B05-4753-89E8-129F1A37A88B}"/>
              </c:ext>
            </c:extLst>
          </c:dPt>
          <c:dPt>
            <c:idx val="3"/>
            <c:bubble3D val="0"/>
            <c:spPr>
              <a:solidFill>
                <a:schemeClr val="accent4"/>
              </a:solidFill>
              <a:ln>
                <a:noFill/>
              </a:ln>
              <a:effectLst/>
            </c:spPr>
            <c:extLst>
              <c:ext xmlns:c16="http://schemas.microsoft.com/office/drawing/2014/chart" uri="{C3380CC4-5D6E-409C-BE32-E72D297353CC}">
                <c16:uniqueId val="{00000007-8B05-4753-89E8-129F1A37A88B}"/>
              </c:ext>
            </c:extLst>
          </c:dPt>
          <c:dPt>
            <c:idx val="4"/>
            <c:bubble3D val="0"/>
            <c:spPr>
              <a:solidFill>
                <a:schemeClr val="accent5"/>
              </a:solidFill>
              <a:ln>
                <a:noFill/>
              </a:ln>
              <a:effectLst/>
            </c:spPr>
            <c:extLst>
              <c:ext xmlns:c16="http://schemas.microsoft.com/office/drawing/2014/chart" uri="{C3380CC4-5D6E-409C-BE32-E72D297353CC}">
                <c16:uniqueId val="{00000009-4229-4247-B14A-C91A37EAA0F0}"/>
              </c:ext>
            </c:extLst>
          </c:dPt>
          <c:dPt>
            <c:idx val="5"/>
            <c:bubble3D val="0"/>
            <c:spPr>
              <a:solidFill>
                <a:schemeClr val="accent6"/>
              </a:solidFill>
              <a:ln>
                <a:noFill/>
              </a:ln>
              <a:effectLst/>
            </c:spPr>
            <c:extLst>
              <c:ext xmlns:c16="http://schemas.microsoft.com/office/drawing/2014/chart" uri="{C3380CC4-5D6E-409C-BE32-E72D297353CC}">
                <c16:uniqueId val="{0000000B-4229-4247-B14A-C91A37EAA0F0}"/>
              </c:ext>
            </c:extLst>
          </c:dPt>
          <c:dLbls>
            <c:dLbl>
              <c:idx val="0"/>
              <c:layout>
                <c:manualLayout>
                  <c:x val="1.2021366916654792E-2"/>
                  <c:y val="2.9922039965957093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8B05-4753-89E8-129F1A37A88B}"/>
                </c:ext>
              </c:extLst>
            </c:dLbl>
            <c:dLbl>
              <c:idx val="1"/>
              <c:layout>
                <c:manualLayout>
                  <c:x val="4.4928933970303977E-3"/>
                  <c:y val="7.0582645079713437E-3"/>
                </c:manualLayout>
              </c:layout>
              <c:tx>
                <c:rich>
                  <a:bodyPr/>
                  <a:lstStyle/>
                  <a:p>
                    <a:fld id="{9462CF9A-4A43-4551-9569-43D29DCAFFF4}" type="CATEGORYNAME">
                      <a:rPr lang="en-US" dirty="0"/>
                      <a:pPr/>
                      <a:t>[CATEGORY NAME]</a:t>
                    </a:fld>
                    <a:r>
                      <a:rPr lang="en-US" baseline="0"/>
                      <a:t>
</a:t>
                    </a:r>
                    <a:fld id="{3BB6B489-B802-4926-B338-D59E5F9C6E57}" type="VALUE">
                      <a:rPr lang="en-US" baseline="0" smtClean="0"/>
                      <a:pPr/>
                      <a:t>[VALUE]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7534845054478563"/>
                      <c:h val="0.21943113369769765"/>
                    </c:manualLayout>
                  </c15:layout>
                  <c15:dlblFieldTable/>
                  <c15:showDataLabelsRange val="0"/>
                </c:ext>
                <c:ext xmlns:c16="http://schemas.microsoft.com/office/drawing/2014/chart" uri="{C3380CC4-5D6E-409C-BE32-E72D297353CC}">
                  <c16:uniqueId val="{00000003-8B05-4753-89E8-129F1A37A88B}"/>
                </c:ext>
              </c:extLst>
            </c:dLbl>
            <c:dLbl>
              <c:idx val="2"/>
              <c:layout>
                <c:manualLayout>
                  <c:x val="3.5941700863166823E-2"/>
                  <c:y val="-1.4116431334146265E-2"/>
                </c:manualLayout>
              </c:layout>
              <c:showLegendKey val="0"/>
              <c:showVal val="0"/>
              <c:showCatName val="1"/>
              <c:showSerName val="0"/>
              <c:showPercent val="1"/>
              <c:showBubbleSize val="0"/>
              <c:extLst>
                <c:ext xmlns:c15="http://schemas.microsoft.com/office/drawing/2012/chart" uri="{CE6537A1-D6FC-4f65-9D91-7224C49458BB}">
                  <c15:layout>
                    <c:manualLayout>
                      <c:w val="0.27834618650063675"/>
                      <c:h val="0.24139414371604923"/>
                    </c:manualLayout>
                  </c15:layout>
                </c:ext>
                <c:ext xmlns:c16="http://schemas.microsoft.com/office/drawing/2014/chart" uri="{C3380CC4-5D6E-409C-BE32-E72D297353CC}">
                  <c16:uniqueId val="{00000005-8B05-4753-89E8-129F1A37A88B}"/>
                </c:ext>
              </c:extLst>
            </c:dLbl>
            <c:dLbl>
              <c:idx val="3"/>
              <c:showLegendKey val="0"/>
              <c:showVal val="0"/>
              <c:showCatName val="1"/>
              <c:showSerName val="0"/>
              <c:showPercent val="1"/>
              <c:showBubbleSize val="0"/>
              <c:extLst>
                <c:ext xmlns:c15="http://schemas.microsoft.com/office/drawing/2012/chart" uri="{CE6537A1-D6FC-4f65-9D91-7224C49458BB}">
                  <c15:layout>
                    <c:manualLayout>
                      <c:w val="0.25138991085326162"/>
                      <c:h val="0.24139414371604923"/>
                    </c:manualLayout>
                  </c15:layout>
                </c:ext>
                <c:ext xmlns:c16="http://schemas.microsoft.com/office/drawing/2014/chart" uri="{C3380CC4-5D6E-409C-BE32-E72D297353CC}">
                  <c16:uniqueId val="{00000007-8B05-4753-89E8-129F1A37A88B}"/>
                </c:ext>
              </c:extLst>
            </c:dLbl>
            <c:dLbl>
              <c:idx val="4"/>
              <c:layout>
                <c:manualLayout>
                  <c:x val="-4.4927632331166192E-3"/>
                  <c:y val="-2.3527738107122616E-2"/>
                </c:manualLayout>
              </c:layout>
              <c:showLegendKey val="0"/>
              <c:showVal val="0"/>
              <c:showCatName val="1"/>
              <c:showSerName val="0"/>
              <c:showPercent val="1"/>
              <c:showBubbleSize val="0"/>
              <c:extLst>
                <c:ext xmlns:c15="http://schemas.microsoft.com/office/drawing/2012/chart" uri="{CE6537A1-D6FC-4f65-9D91-7224C49458BB}">
                  <c15:layout>
                    <c:manualLayout>
                      <c:w val="0.28391750389132586"/>
                      <c:h val="0.21472559483383705"/>
                    </c:manualLayout>
                  </c15:layout>
                </c:ext>
                <c:ext xmlns:c16="http://schemas.microsoft.com/office/drawing/2014/chart" uri="{C3380CC4-5D6E-409C-BE32-E72D297353CC}">
                  <c16:uniqueId val="{00000009-4229-4247-B14A-C91A37EAA0F0}"/>
                </c:ext>
              </c:extLst>
            </c:dLbl>
            <c:dLbl>
              <c:idx val="5"/>
              <c:layout>
                <c:manualLayout>
                  <c:x val="1.3478137823687562E-2"/>
                  <c:y val="3.2938772047024265E-2"/>
                </c:manualLayout>
              </c:layout>
              <c:showLegendKey val="0"/>
              <c:showVal val="0"/>
              <c:showCatName val="1"/>
              <c:showSerName val="0"/>
              <c:showPercent val="1"/>
              <c:showBubbleSize val="0"/>
              <c:extLst>
                <c:ext xmlns:c15="http://schemas.microsoft.com/office/drawing/2012/chart" uri="{CE6537A1-D6FC-4f65-9D91-7224C49458BB}">
                  <c15:layout>
                    <c:manualLayout>
                      <c:w val="0.32091516909579737"/>
                      <c:h val="0.24780960871036001"/>
                    </c:manualLayout>
                  </c15:layout>
                </c:ext>
                <c:ext xmlns:c16="http://schemas.microsoft.com/office/drawing/2014/chart" uri="{C3380CC4-5D6E-409C-BE32-E72D297353CC}">
                  <c16:uniqueId val="{0000000B-4229-4247-B14A-C91A37EAA0F0}"/>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0.17</c:v>
                </c:pt>
                <c:pt idx="1">
                  <c:v>0.25</c:v>
                </c:pt>
                <c:pt idx="2">
                  <c:v>0.23</c:v>
                </c:pt>
                <c:pt idx="3">
                  <c:v>0.22</c:v>
                </c:pt>
                <c:pt idx="4">
                  <c:v>7.0000000000000007E-2</c:v>
                </c:pt>
                <c:pt idx="5">
                  <c:v>7.0000000000000007E-2</c:v>
                </c:pt>
              </c:numCache>
            </c:numRef>
          </c:val>
          <c:extLst>
            <c:ext xmlns:c16="http://schemas.microsoft.com/office/drawing/2014/chart" uri="{C3380CC4-5D6E-409C-BE32-E72D297353CC}">
              <c16:uniqueId val="{00000008-8B05-4753-89E8-129F1A37A88B}"/>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5429-4BAB-9FA0-9E593C68766D}"/>
              </c:ext>
            </c:extLst>
          </c:dPt>
          <c:dPt>
            <c:idx val="1"/>
            <c:bubble3D val="0"/>
            <c:spPr>
              <a:solidFill>
                <a:schemeClr val="accent2"/>
              </a:solidFill>
              <a:ln>
                <a:noFill/>
              </a:ln>
              <a:effectLst/>
            </c:spPr>
            <c:extLst>
              <c:ext xmlns:c16="http://schemas.microsoft.com/office/drawing/2014/chart" uri="{C3380CC4-5D6E-409C-BE32-E72D297353CC}">
                <c16:uniqueId val="{00000003-5429-4BAB-9FA0-9E593C68766D}"/>
              </c:ext>
            </c:extLst>
          </c:dPt>
          <c:dPt>
            <c:idx val="2"/>
            <c:bubble3D val="0"/>
            <c:spPr>
              <a:solidFill>
                <a:schemeClr val="accent3"/>
              </a:solidFill>
              <a:ln>
                <a:noFill/>
              </a:ln>
              <a:effectLst/>
            </c:spPr>
            <c:extLst>
              <c:ext xmlns:c16="http://schemas.microsoft.com/office/drawing/2014/chart" uri="{C3380CC4-5D6E-409C-BE32-E72D297353CC}">
                <c16:uniqueId val="{00000005-5429-4BAB-9FA0-9E593C68766D}"/>
              </c:ext>
            </c:extLst>
          </c:dPt>
          <c:dPt>
            <c:idx val="3"/>
            <c:bubble3D val="0"/>
            <c:spPr>
              <a:solidFill>
                <a:schemeClr val="accent4"/>
              </a:solidFill>
              <a:ln>
                <a:noFill/>
              </a:ln>
              <a:effectLst/>
            </c:spPr>
            <c:extLst>
              <c:ext xmlns:c16="http://schemas.microsoft.com/office/drawing/2014/chart" uri="{C3380CC4-5D6E-409C-BE32-E72D297353CC}">
                <c16:uniqueId val="{00000007-5429-4BAB-9FA0-9E593C68766D}"/>
              </c:ext>
            </c:extLst>
          </c:dPt>
          <c:dPt>
            <c:idx val="4"/>
            <c:bubble3D val="0"/>
            <c:spPr>
              <a:solidFill>
                <a:schemeClr val="accent5"/>
              </a:solidFill>
              <a:ln>
                <a:noFill/>
              </a:ln>
              <a:effectLst/>
            </c:spPr>
            <c:extLst>
              <c:ext xmlns:c16="http://schemas.microsoft.com/office/drawing/2014/chart" uri="{C3380CC4-5D6E-409C-BE32-E72D297353CC}">
                <c16:uniqueId val="{00000009-5429-4BAB-9FA0-9E593C68766D}"/>
              </c:ext>
            </c:extLst>
          </c:dPt>
          <c:dPt>
            <c:idx val="5"/>
            <c:bubble3D val="0"/>
            <c:spPr>
              <a:solidFill>
                <a:schemeClr val="accent6"/>
              </a:solidFill>
              <a:ln>
                <a:noFill/>
              </a:ln>
              <a:effectLst/>
            </c:spPr>
            <c:extLst>
              <c:ext xmlns:c16="http://schemas.microsoft.com/office/drawing/2014/chart" uri="{C3380CC4-5D6E-409C-BE32-E72D297353CC}">
                <c16:uniqueId val="{0000000B-5429-4BAB-9FA0-9E593C68766D}"/>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0D-5429-4BAB-9FA0-9E593C68766D}"/>
              </c:ext>
            </c:extLst>
          </c:dPt>
          <c:dLbls>
            <c:dLbl>
              <c:idx val="0"/>
              <c:layout>
                <c:manualLayout>
                  <c:x val="1.5652750082300127E-3"/>
                  <c:y val="1.295565614007333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429-4BAB-9FA0-9E593C68766D}"/>
                </c:ext>
              </c:extLst>
            </c:dLbl>
            <c:dLbl>
              <c:idx val="2"/>
              <c:tx>
                <c:rich>
                  <a:bodyPr/>
                  <a:lstStyle/>
                  <a:p>
                    <a:fld id="{DEF2CCCC-14B6-4F13-BCF1-5751A7EB2325}" type="CATEGORYNAME">
                      <a:rPr lang="en-US"/>
                      <a:pPr/>
                      <a:t>[CATEGORY NAME]</a:t>
                    </a:fld>
                    <a:r>
                      <a:rPr lang="en-US" baseline="0"/>
                      <a:t>
</a:t>
                    </a:r>
                    <a:fld id="{58D89D83-8818-40F3-8D73-DD1987865344}" type="VALUE">
                      <a:rPr lang="en-US" baseline="0" smtClean="0"/>
                      <a:pPr/>
                      <a:t>[VALUE]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429-4BAB-9FA0-9E593C68766D}"/>
                </c:ext>
              </c:extLst>
            </c:dLbl>
            <c:dLbl>
              <c:idx val="6"/>
              <c:layout>
                <c:manualLayout>
                  <c:x val="2.5735563928850631E-2"/>
                  <c:y val="1.171812437082084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5429-4BAB-9FA0-9E593C68766D}"/>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0.12</c:v>
                </c:pt>
                <c:pt idx="1">
                  <c:v>0.21</c:v>
                </c:pt>
                <c:pt idx="2">
                  <c:v>0.41</c:v>
                </c:pt>
                <c:pt idx="3">
                  <c:v>0.16</c:v>
                </c:pt>
                <c:pt idx="4">
                  <c:v>0.1</c:v>
                </c:pt>
              </c:numCache>
            </c:numRef>
          </c:val>
          <c:extLst>
            <c:ext xmlns:c16="http://schemas.microsoft.com/office/drawing/2014/chart" uri="{C3380CC4-5D6E-409C-BE32-E72D297353CC}">
              <c16:uniqueId val="{0000000E-5429-4BAB-9FA0-9E593C68766D}"/>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C9FC-4FEA-91C4-619C4A031FEA}"/>
              </c:ext>
            </c:extLst>
          </c:dPt>
          <c:dPt>
            <c:idx val="1"/>
            <c:bubble3D val="0"/>
            <c:spPr>
              <a:solidFill>
                <a:schemeClr val="accent2"/>
              </a:solidFill>
              <a:ln>
                <a:noFill/>
              </a:ln>
              <a:effectLst/>
            </c:spPr>
            <c:extLst>
              <c:ext xmlns:c16="http://schemas.microsoft.com/office/drawing/2014/chart" uri="{C3380CC4-5D6E-409C-BE32-E72D297353CC}">
                <c16:uniqueId val="{00000003-C9FC-4FEA-91C4-619C4A031FEA}"/>
              </c:ext>
            </c:extLst>
          </c:dPt>
          <c:dPt>
            <c:idx val="2"/>
            <c:bubble3D val="0"/>
            <c:spPr>
              <a:solidFill>
                <a:schemeClr val="accent3"/>
              </a:solidFill>
              <a:ln>
                <a:noFill/>
              </a:ln>
              <a:effectLst/>
            </c:spPr>
            <c:extLst>
              <c:ext xmlns:c16="http://schemas.microsoft.com/office/drawing/2014/chart" uri="{C3380CC4-5D6E-409C-BE32-E72D297353CC}">
                <c16:uniqueId val="{00000005-C9FC-4FEA-91C4-619C4A031FEA}"/>
              </c:ext>
            </c:extLst>
          </c:dPt>
          <c:dPt>
            <c:idx val="3"/>
            <c:bubble3D val="0"/>
            <c:spPr>
              <a:solidFill>
                <a:schemeClr val="accent4"/>
              </a:solidFill>
              <a:ln>
                <a:noFill/>
              </a:ln>
              <a:effectLst/>
            </c:spPr>
            <c:extLst>
              <c:ext xmlns:c16="http://schemas.microsoft.com/office/drawing/2014/chart" uri="{C3380CC4-5D6E-409C-BE32-E72D297353CC}">
                <c16:uniqueId val="{00000007-C9FC-4FEA-91C4-619C4A031FEA}"/>
              </c:ext>
            </c:extLst>
          </c:dPt>
          <c:dPt>
            <c:idx val="4"/>
            <c:bubble3D val="0"/>
            <c:spPr>
              <a:solidFill>
                <a:schemeClr val="accent5"/>
              </a:solidFill>
              <a:ln>
                <a:noFill/>
              </a:ln>
              <a:effectLst/>
            </c:spPr>
            <c:extLst>
              <c:ext xmlns:c16="http://schemas.microsoft.com/office/drawing/2014/chart" uri="{C3380CC4-5D6E-409C-BE32-E72D297353CC}">
                <c16:uniqueId val="{00000009-C9FC-4FEA-91C4-619C4A031FEA}"/>
              </c:ext>
            </c:extLst>
          </c:dPt>
          <c:dPt>
            <c:idx val="5"/>
            <c:bubble3D val="0"/>
            <c:spPr>
              <a:solidFill>
                <a:schemeClr val="accent6"/>
              </a:solidFill>
              <a:ln>
                <a:noFill/>
              </a:ln>
              <a:effectLst/>
            </c:spPr>
            <c:extLst>
              <c:ext xmlns:c16="http://schemas.microsoft.com/office/drawing/2014/chart" uri="{C3380CC4-5D6E-409C-BE32-E72D297353CC}">
                <c16:uniqueId val="{0000000B-C9FC-4FEA-91C4-619C4A031FEA}"/>
              </c:ext>
            </c:extLst>
          </c:dPt>
          <c:dLbls>
            <c:dLbl>
              <c:idx val="0"/>
              <c:layout>
                <c:manualLayout>
                  <c:x val="5.2184570351405815E-4"/>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9FC-4FEA-91C4-619C4A031FEA}"/>
                </c:ext>
              </c:extLst>
            </c:dLbl>
            <c:dLbl>
              <c:idx val="1"/>
              <c:layout>
                <c:manualLayout>
                  <c:x val="3.5026047520142047E-3"/>
                  <c:y val="1.13055675320717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9FC-4FEA-91C4-619C4A031FEA}"/>
                </c:ext>
              </c:extLst>
            </c:dLbl>
            <c:dLbl>
              <c:idx val="2"/>
              <c:layout>
                <c:manualLayout>
                  <c:x val="1.9450350483211792E-2"/>
                  <c:y val="-6.5307189115405902E-1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9FC-4FEA-91C4-619C4A031FEA}"/>
                </c:ext>
              </c:extLst>
            </c:dLbl>
            <c:dLbl>
              <c:idx val="3"/>
              <c:layout>
                <c:manualLayout>
                  <c:x val="-3.994439237345182E-2"/>
                  <c:y val="0"/>
                </c:manualLayout>
              </c:layout>
              <c:showLegendKey val="0"/>
              <c:showVal val="0"/>
              <c:showCatName val="1"/>
              <c:showSerName val="0"/>
              <c:showPercent val="1"/>
              <c:showBubbleSize val="0"/>
              <c:extLst>
                <c:ext xmlns:c15="http://schemas.microsoft.com/office/drawing/2012/chart" uri="{CE6537A1-D6FC-4f65-9D91-7224C49458BB}">
                  <c15:layout>
                    <c:manualLayout>
                      <c:w val="0.21844602684347039"/>
                      <c:h val="0.13972945401343725"/>
                    </c:manualLayout>
                  </c15:layout>
                </c:ext>
                <c:ext xmlns:c16="http://schemas.microsoft.com/office/drawing/2014/chart" uri="{C3380CC4-5D6E-409C-BE32-E72D297353CC}">
                  <c16:uniqueId val="{00000007-C9FC-4FEA-91C4-619C4A031FEA}"/>
                </c:ext>
              </c:extLst>
            </c:dLbl>
            <c:dLbl>
              <c:idx val="4"/>
              <c:layout>
                <c:manualLayout>
                  <c:x val="7.7008280336245813E-3"/>
                  <c:y val="2.063020435822582E-4"/>
                </c:manualLayout>
              </c:layout>
              <c:showLegendKey val="0"/>
              <c:showVal val="0"/>
              <c:showCatName val="1"/>
              <c:showSerName val="0"/>
              <c:showPercent val="1"/>
              <c:showBubbleSize val="0"/>
              <c:extLst>
                <c:ext xmlns:c15="http://schemas.microsoft.com/office/drawing/2012/chart" uri="{CE6537A1-D6FC-4f65-9D91-7224C49458BB}">
                  <c15:layout>
                    <c:manualLayout>
                      <c:w val="0.23898383981984139"/>
                      <c:h val="0.18274350022341204"/>
                    </c:manualLayout>
                  </c15:layout>
                </c:ext>
                <c:ext xmlns:c16="http://schemas.microsoft.com/office/drawing/2014/chart" uri="{C3380CC4-5D6E-409C-BE32-E72D297353CC}">
                  <c16:uniqueId val="{00000009-C9FC-4FEA-91C4-619C4A031FEA}"/>
                </c:ext>
              </c:extLst>
            </c:dLbl>
            <c:dLbl>
              <c:idx val="5"/>
              <c:layout>
                <c:manualLayout>
                  <c:x val="3.3286993644543135E-2"/>
                  <c:y val="2.4935760264403077E-2"/>
                </c:manualLayout>
              </c:layout>
              <c:tx>
                <c:rich>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fld id="{649776C6-165F-4E2B-B344-1EE995B39B27}" type="CATEGORYNAME">
                      <a:rPr lang="en-US">
                        <a:solidFill>
                          <a:schemeClr val="bg1"/>
                        </a:solidFill>
                      </a:rPr>
                      <a:pPr>
                        <a:defRPr sz="1050"/>
                      </a:pPr>
                      <a:t>[CATEGORY NAME]</a:t>
                    </a:fld>
                    <a:r>
                      <a:rPr lang="en-US" baseline="0">
                        <a:solidFill>
                          <a:schemeClr val="bg1"/>
                        </a:solidFill>
                      </a:rPr>
                      <a:t>
</a:t>
                    </a:r>
                    <a:fld id="{47BA3061-58E4-4D04-A63F-575752548205}" type="PERCENTAGE">
                      <a:rPr lang="en-US" baseline="0">
                        <a:solidFill>
                          <a:schemeClr val="bg1"/>
                        </a:solidFill>
                      </a:rPr>
                      <a:pPr>
                        <a:defRPr sz="1050"/>
                      </a:pPr>
                      <a:t>[PERCENTAGE]</a:t>
                    </a:fld>
                    <a:endParaRPr lang="en-US" baseline="0">
                      <a:solidFill>
                        <a:schemeClr val="bg1"/>
                      </a:solidFill>
                    </a:endParaRPr>
                  </a:p>
                </c:rich>
              </c:tx>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C9FC-4FEA-91C4-619C4A031FEA}"/>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c:v>
                </c:pt>
                <c:pt idx="1">
                  <c:v>0.24</c:v>
                </c:pt>
                <c:pt idx="2">
                  <c:v>0.21</c:v>
                </c:pt>
                <c:pt idx="3">
                  <c:v>0.28999999999999998</c:v>
                </c:pt>
                <c:pt idx="4">
                  <c:v>0.11</c:v>
                </c:pt>
                <c:pt idx="5">
                  <c:v>0.05</c:v>
                </c:pt>
              </c:numCache>
            </c:numRef>
          </c:val>
          <c:extLst>
            <c:ext xmlns:c16="http://schemas.microsoft.com/office/drawing/2014/chart" uri="{C3380CC4-5D6E-409C-BE32-E72D297353CC}">
              <c16:uniqueId val="{0000000C-C9FC-4FEA-91C4-619C4A031FEA}"/>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8F7D-4C2A-8E19-9A5EDA249133}"/>
              </c:ext>
            </c:extLst>
          </c:dPt>
          <c:dPt>
            <c:idx val="1"/>
            <c:bubble3D val="0"/>
            <c:spPr>
              <a:solidFill>
                <a:schemeClr val="accent2"/>
              </a:solidFill>
              <a:ln>
                <a:noFill/>
              </a:ln>
              <a:effectLst/>
            </c:spPr>
            <c:extLst>
              <c:ext xmlns:c16="http://schemas.microsoft.com/office/drawing/2014/chart" uri="{C3380CC4-5D6E-409C-BE32-E72D297353CC}">
                <c16:uniqueId val="{00000003-8F7D-4C2A-8E19-9A5EDA249133}"/>
              </c:ext>
            </c:extLst>
          </c:dPt>
          <c:dPt>
            <c:idx val="2"/>
            <c:bubble3D val="0"/>
            <c:spPr>
              <a:solidFill>
                <a:schemeClr val="accent3"/>
              </a:solidFill>
              <a:ln>
                <a:noFill/>
              </a:ln>
              <a:effectLst/>
            </c:spPr>
            <c:extLst>
              <c:ext xmlns:c16="http://schemas.microsoft.com/office/drawing/2014/chart" uri="{C3380CC4-5D6E-409C-BE32-E72D297353CC}">
                <c16:uniqueId val="{00000005-8F7D-4C2A-8E19-9A5EDA249133}"/>
              </c:ext>
            </c:extLst>
          </c:dPt>
          <c:dPt>
            <c:idx val="3"/>
            <c:bubble3D val="0"/>
            <c:spPr>
              <a:solidFill>
                <a:schemeClr val="accent4"/>
              </a:solidFill>
              <a:ln>
                <a:noFill/>
              </a:ln>
              <a:effectLst/>
            </c:spPr>
            <c:extLst>
              <c:ext xmlns:c16="http://schemas.microsoft.com/office/drawing/2014/chart" uri="{C3380CC4-5D6E-409C-BE32-E72D297353CC}">
                <c16:uniqueId val="{00000007-8F7D-4C2A-8E19-9A5EDA249133}"/>
              </c:ext>
            </c:extLst>
          </c:dPt>
          <c:dPt>
            <c:idx val="4"/>
            <c:bubble3D val="0"/>
            <c:spPr>
              <a:solidFill>
                <a:schemeClr val="accent5"/>
              </a:solidFill>
              <a:ln>
                <a:noFill/>
              </a:ln>
              <a:effectLst/>
            </c:spPr>
            <c:extLst>
              <c:ext xmlns:c16="http://schemas.microsoft.com/office/drawing/2014/chart" uri="{C3380CC4-5D6E-409C-BE32-E72D297353CC}">
                <c16:uniqueId val="{00000009-8F7D-4C2A-8E19-9A5EDA249133}"/>
              </c:ext>
            </c:extLst>
          </c:dPt>
          <c:dPt>
            <c:idx val="5"/>
            <c:bubble3D val="0"/>
            <c:spPr>
              <a:solidFill>
                <a:schemeClr val="accent6"/>
              </a:solidFill>
              <a:ln>
                <a:noFill/>
              </a:ln>
              <a:effectLst/>
            </c:spPr>
            <c:extLst>
              <c:ext xmlns:c16="http://schemas.microsoft.com/office/drawing/2014/chart" uri="{C3380CC4-5D6E-409C-BE32-E72D297353CC}">
                <c16:uniqueId val="{0000000B-8F7D-4C2A-8E19-9A5EDA249133}"/>
              </c:ext>
            </c:extLst>
          </c:dPt>
          <c:dLbls>
            <c:dLbl>
              <c:idx val="0"/>
              <c:layout>
                <c:manualLayout>
                  <c:x val="7.528654308759021E-3"/>
                  <c:y val="5.8155273149120661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8F7D-4C2A-8E19-9A5EDA249133}"/>
                </c:ext>
              </c:extLst>
            </c:dLbl>
            <c:dLbl>
              <c:idx val="1"/>
              <c:layout>
                <c:manualLayout>
                  <c:x val="4.4928933970303977E-3"/>
                  <c:y val="7.0582645079713437E-3"/>
                </c:manualLayout>
              </c:layout>
              <c:tx>
                <c:rich>
                  <a:bodyPr/>
                  <a:lstStyle/>
                  <a:p>
                    <a:fld id="{9462CF9A-4A43-4551-9569-43D29DCAFFF4}" type="CATEGORYNAME">
                      <a:rPr lang="en-US" dirty="0"/>
                      <a:pPr/>
                      <a:t>[CATEGORY NAME]</a:t>
                    </a:fld>
                    <a:r>
                      <a:rPr lang="en-US" baseline="0"/>
                      <a:t>
</a:t>
                    </a:r>
                    <a:fld id="{3BB6B489-B802-4926-B338-D59E5F9C6E57}" type="VALUE">
                      <a:rPr lang="en-US" baseline="0" smtClean="0"/>
                      <a:pPr/>
                      <a:t>[VALUE]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7534845054478563"/>
                      <c:h val="0.21943113369769765"/>
                    </c:manualLayout>
                  </c15:layout>
                  <c15:dlblFieldTable/>
                  <c15:showDataLabelsRange val="0"/>
                </c:ext>
                <c:ext xmlns:c16="http://schemas.microsoft.com/office/drawing/2014/chart" uri="{C3380CC4-5D6E-409C-BE32-E72D297353CC}">
                  <c16:uniqueId val="{00000003-8F7D-4C2A-8E19-9A5EDA249133}"/>
                </c:ext>
              </c:extLst>
            </c:dLbl>
            <c:dLbl>
              <c:idx val="2"/>
              <c:layout>
                <c:manualLayout>
                  <c:x val="3.5941700863166823E-2"/>
                  <c:y val="-1.4116431334146265E-2"/>
                </c:manualLayout>
              </c:layout>
              <c:showLegendKey val="0"/>
              <c:showVal val="0"/>
              <c:showCatName val="1"/>
              <c:showSerName val="0"/>
              <c:showPercent val="1"/>
              <c:showBubbleSize val="0"/>
              <c:extLst>
                <c:ext xmlns:c15="http://schemas.microsoft.com/office/drawing/2012/chart" uri="{CE6537A1-D6FC-4f65-9D91-7224C49458BB}">
                  <c15:layout>
                    <c:manualLayout>
                      <c:w val="0.27834618650063675"/>
                      <c:h val="0.24139414371604923"/>
                    </c:manualLayout>
                  </c15:layout>
                </c:ext>
                <c:ext xmlns:c16="http://schemas.microsoft.com/office/drawing/2014/chart" uri="{C3380CC4-5D6E-409C-BE32-E72D297353CC}">
                  <c16:uniqueId val="{00000005-8F7D-4C2A-8E19-9A5EDA249133}"/>
                </c:ext>
              </c:extLst>
            </c:dLbl>
            <c:dLbl>
              <c:idx val="3"/>
              <c:layout>
                <c:manualLayout>
                  <c:x val="-3.594170086316683E-2"/>
                  <c:y val="-4.7053536064250246E-3"/>
                </c:manualLayout>
              </c:layout>
              <c:showLegendKey val="0"/>
              <c:showVal val="0"/>
              <c:showCatName val="1"/>
              <c:showSerName val="0"/>
              <c:showPercent val="1"/>
              <c:showBubbleSize val="0"/>
              <c:extLst>
                <c:ext xmlns:c15="http://schemas.microsoft.com/office/drawing/2012/chart" uri="{CE6537A1-D6FC-4f65-9D91-7224C49458BB}">
                  <c15:layout>
                    <c:manualLayout>
                      <c:w val="0.25138991085326162"/>
                      <c:h val="0.24139414371604923"/>
                    </c:manualLayout>
                  </c15:layout>
                </c:ext>
                <c:ext xmlns:c16="http://schemas.microsoft.com/office/drawing/2014/chart" uri="{C3380CC4-5D6E-409C-BE32-E72D297353CC}">
                  <c16:uniqueId val="{00000007-8F7D-4C2A-8E19-9A5EDA249133}"/>
                </c:ext>
              </c:extLst>
            </c:dLbl>
            <c:dLbl>
              <c:idx val="4"/>
              <c:layout>
                <c:manualLayout>
                  <c:x val="3.1448988255270816E-2"/>
                  <c:y val="-4.7055388638606952E-3"/>
                </c:manualLayout>
              </c:layout>
              <c:showLegendKey val="0"/>
              <c:showVal val="0"/>
              <c:showCatName val="1"/>
              <c:showSerName val="0"/>
              <c:showPercent val="1"/>
              <c:showBubbleSize val="0"/>
              <c:extLst>
                <c:ext xmlns:c15="http://schemas.microsoft.com/office/drawing/2012/chart" uri="{CE6537A1-D6FC-4f65-9D91-7224C49458BB}">
                  <c15:layout>
                    <c:manualLayout>
                      <c:w val="0.28391750389132586"/>
                      <c:h val="0.21472559483383705"/>
                    </c:manualLayout>
                  </c15:layout>
                </c:ext>
                <c:ext xmlns:c16="http://schemas.microsoft.com/office/drawing/2014/chart" uri="{C3380CC4-5D6E-409C-BE32-E72D297353CC}">
                  <c16:uniqueId val="{00000009-8F7D-4C2A-8E19-9A5EDA249133}"/>
                </c:ext>
              </c:extLst>
            </c:dLbl>
            <c:dLbl>
              <c:idx val="5"/>
              <c:layout>
                <c:manualLayout>
                  <c:x val="2.416442620631094E-2"/>
                  <c:y val="1.4116616591581827E-2"/>
                </c:manualLayout>
              </c:layout>
              <c:showLegendKey val="0"/>
              <c:showVal val="0"/>
              <c:showCatName val="1"/>
              <c:showSerName val="0"/>
              <c:showPercent val="1"/>
              <c:showBubbleSize val="0"/>
              <c:extLst>
                <c:ext xmlns:c15="http://schemas.microsoft.com/office/drawing/2012/chart" uri="{CE6537A1-D6FC-4f65-9D91-7224C49458BB}">
                  <c15:layout>
                    <c:manualLayout>
                      <c:w val="0.40518572237158623"/>
                      <c:h val="0.24780960871036001"/>
                    </c:manualLayout>
                  </c15:layout>
                </c:ext>
                <c:ext xmlns:c16="http://schemas.microsoft.com/office/drawing/2014/chart" uri="{C3380CC4-5D6E-409C-BE32-E72D297353CC}">
                  <c16:uniqueId val="{0000000B-8F7D-4C2A-8E19-9A5EDA249133}"/>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c:v>
                </c:pt>
                <c:pt idx="1">
                  <c:v>0.21</c:v>
                </c:pt>
                <c:pt idx="2">
                  <c:v>0.23</c:v>
                </c:pt>
                <c:pt idx="3">
                  <c:v>0.28999999999999998</c:v>
                </c:pt>
                <c:pt idx="4">
                  <c:v>0.14000000000000001</c:v>
                </c:pt>
                <c:pt idx="5">
                  <c:v>0.04</c:v>
                </c:pt>
              </c:numCache>
            </c:numRef>
          </c:val>
          <c:extLst>
            <c:ext xmlns:c16="http://schemas.microsoft.com/office/drawing/2014/chart" uri="{C3380CC4-5D6E-409C-BE32-E72D297353CC}">
              <c16:uniqueId val="{0000000C-8F7D-4C2A-8E19-9A5EDA249133}"/>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6888-4452-B4F5-36C4DB92B166}"/>
              </c:ext>
            </c:extLst>
          </c:dPt>
          <c:dPt>
            <c:idx val="1"/>
            <c:bubble3D val="0"/>
            <c:spPr>
              <a:solidFill>
                <a:schemeClr val="accent2"/>
              </a:solidFill>
              <a:ln>
                <a:noFill/>
              </a:ln>
              <a:effectLst/>
            </c:spPr>
            <c:extLst>
              <c:ext xmlns:c16="http://schemas.microsoft.com/office/drawing/2014/chart" uri="{C3380CC4-5D6E-409C-BE32-E72D297353CC}">
                <c16:uniqueId val="{00000003-6888-4452-B4F5-36C4DB92B166}"/>
              </c:ext>
            </c:extLst>
          </c:dPt>
          <c:dPt>
            <c:idx val="2"/>
            <c:bubble3D val="0"/>
            <c:spPr>
              <a:solidFill>
                <a:schemeClr val="accent3"/>
              </a:solidFill>
              <a:ln>
                <a:noFill/>
              </a:ln>
              <a:effectLst/>
            </c:spPr>
            <c:extLst>
              <c:ext xmlns:c16="http://schemas.microsoft.com/office/drawing/2014/chart" uri="{C3380CC4-5D6E-409C-BE32-E72D297353CC}">
                <c16:uniqueId val="{00000005-6888-4452-B4F5-36C4DB92B166}"/>
              </c:ext>
            </c:extLst>
          </c:dPt>
          <c:dPt>
            <c:idx val="3"/>
            <c:bubble3D val="0"/>
            <c:spPr>
              <a:solidFill>
                <a:schemeClr val="accent4"/>
              </a:solidFill>
              <a:ln>
                <a:noFill/>
              </a:ln>
              <a:effectLst/>
            </c:spPr>
            <c:extLst>
              <c:ext xmlns:c16="http://schemas.microsoft.com/office/drawing/2014/chart" uri="{C3380CC4-5D6E-409C-BE32-E72D297353CC}">
                <c16:uniqueId val="{00000007-6888-4452-B4F5-36C4DB92B166}"/>
              </c:ext>
            </c:extLst>
          </c:dPt>
          <c:dPt>
            <c:idx val="4"/>
            <c:bubble3D val="0"/>
            <c:spPr>
              <a:solidFill>
                <a:schemeClr val="accent5"/>
              </a:solidFill>
              <a:ln>
                <a:noFill/>
              </a:ln>
              <a:effectLst/>
            </c:spPr>
            <c:extLst>
              <c:ext xmlns:c16="http://schemas.microsoft.com/office/drawing/2014/chart" uri="{C3380CC4-5D6E-409C-BE32-E72D297353CC}">
                <c16:uniqueId val="{00000009-6888-4452-B4F5-36C4DB92B166}"/>
              </c:ext>
            </c:extLst>
          </c:dPt>
          <c:dPt>
            <c:idx val="5"/>
            <c:bubble3D val="0"/>
            <c:spPr>
              <a:solidFill>
                <a:schemeClr val="accent6"/>
              </a:solidFill>
              <a:ln>
                <a:noFill/>
              </a:ln>
              <a:effectLst/>
            </c:spPr>
            <c:extLst>
              <c:ext xmlns:c16="http://schemas.microsoft.com/office/drawing/2014/chart" uri="{C3380CC4-5D6E-409C-BE32-E72D297353CC}">
                <c16:uniqueId val="{0000000B-6888-4452-B4F5-36C4DB92B166}"/>
              </c:ext>
            </c:extLst>
          </c:dPt>
          <c:dLbls>
            <c:dLbl>
              <c:idx val="0"/>
              <c:layout>
                <c:manualLayout>
                  <c:x val="1.651407952455073E-2"/>
                  <c:y val="8.6388506332284412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6888-4452-B4F5-36C4DB92B166}"/>
                </c:ext>
              </c:extLst>
            </c:dLbl>
            <c:dLbl>
              <c:idx val="1"/>
              <c:layout>
                <c:manualLayout>
                  <c:x val="1.807891345441458E-7"/>
                  <c:y val="7.0582645079712639E-3"/>
                </c:manualLayout>
              </c:layout>
              <c:showLegendKey val="0"/>
              <c:showVal val="0"/>
              <c:showCatName val="1"/>
              <c:showSerName val="0"/>
              <c:showPercent val="1"/>
              <c:showBubbleSize val="0"/>
              <c:extLst>
                <c:ext xmlns:c15="http://schemas.microsoft.com/office/drawing/2012/chart" uri="{CE6537A1-D6FC-4f65-9D91-7224C49458BB}">
                  <c15:layout>
                    <c:manualLayout>
                      <c:w val="0.27534845054478563"/>
                      <c:h val="0.22884221142541888"/>
                    </c:manualLayout>
                  </c15:layout>
                </c:ext>
                <c:ext xmlns:c16="http://schemas.microsoft.com/office/drawing/2014/chart" uri="{C3380CC4-5D6E-409C-BE32-E72D297353CC}">
                  <c16:uniqueId val="{00000003-6888-4452-B4F5-36C4DB92B166}"/>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6486804867694919"/>
                      <c:h val="0.24139414371604923"/>
                    </c:manualLayout>
                  </c15:layout>
                </c:ext>
                <c:ext xmlns:c16="http://schemas.microsoft.com/office/drawing/2014/chart" uri="{C3380CC4-5D6E-409C-BE32-E72D297353CC}">
                  <c16:uniqueId val="{00000005-6888-4452-B4F5-36C4DB92B166}"/>
                </c:ext>
              </c:extLst>
            </c:dLbl>
            <c:dLbl>
              <c:idx val="3"/>
              <c:layout>
                <c:manualLayout>
                  <c:x val="-2.6956098768925994E-2"/>
                  <c:y val="4.7057241212961941E-3"/>
                </c:manualLayout>
              </c:layout>
              <c:showLegendKey val="0"/>
              <c:showVal val="0"/>
              <c:showCatName val="1"/>
              <c:showSerName val="0"/>
              <c:showPercent val="1"/>
              <c:showBubbleSize val="0"/>
              <c:extLst>
                <c:ext xmlns:c15="http://schemas.microsoft.com/office/drawing/2012/chart" uri="{CE6537A1-D6FC-4f65-9D91-7224C49458BB}">
                  <c15:layout>
                    <c:manualLayout>
                      <c:w val="0.3367514504032828"/>
                      <c:h val="0.24139414371604923"/>
                    </c:manualLayout>
                  </c15:layout>
                </c:ext>
                <c:ext xmlns:c16="http://schemas.microsoft.com/office/drawing/2014/chart" uri="{C3380CC4-5D6E-409C-BE32-E72D297353CC}">
                  <c16:uniqueId val="{00000007-6888-4452-B4F5-36C4DB92B166}"/>
                </c:ext>
              </c:extLst>
            </c:dLbl>
            <c:dLbl>
              <c:idx val="4"/>
              <c:layout>
                <c:manualLayout>
                  <c:x val="8.9854252157917074E-3"/>
                  <c:y val="-1.8822155455442524E-2"/>
                </c:manualLayout>
              </c:layout>
              <c:showLegendKey val="0"/>
              <c:showVal val="0"/>
              <c:showCatName val="1"/>
              <c:showSerName val="0"/>
              <c:showPercent val="1"/>
              <c:showBubbleSize val="0"/>
              <c:extLst>
                <c:ext xmlns:c15="http://schemas.microsoft.com/office/drawing/2012/chart" uri="{CE6537A1-D6FC-4f65-9D91-7224C49458BB}">
                  <c15:layout>
                    <c:manualLayout>
                      <c:w val="0.28391750389132586"/>
                      <c:h val="0.20060897824225521"/>
                    </c:manualLayout>
                  </c15:layout>
                </c:ext>
                <c:ext xmlns:c16="http://schemas.microsoft.com/office/drawing/2014/chart" uri="{C3380CC4-5D6E-409C-BE32-E72D297353CC}">
                  <c16:uniqueId val="{00000009-6888-4452-B4F5-36C4DB92B166}"/>
                </c:ext>
              </c:extLst>
            </c:dLbl>
            <c:dLbl>
              <c:idx val="5"/>
              <c:layout>
                <c:manualLayout>
                  <c:x val="2.6956275647375207E-2"/>
                  <c:y val="3.2938772047024265E-2"/>
                </c:manualLayout>
              </c:layout>
              <c:showLegendKey val="0"/>
              <c:showVal val="0"/>
              <c:showCatName val="1"/>
              <c:showSerName val="0"/>
              <c:showPercent val="1"/>
              <c:showBubbleSize val="0"/>
              <c:extLst>
                <c:ext xmlns:c15="http://schemas.microsoft.com/office/drawing/2012/chart" uri="{CE6537A1-D6FC-4f65-9D91-7224C49458BB}">
                  <c15:layout>
                    <c:manualLayout>
                      <c:w val="0.35685686995896421"/>
                      <c:h val="0.2431040698464994"/>
                    </c:manualLayout>
                  </c15:layout>
                </c:ext>
                <c:ext xmlns:c16="http://schemas.microsoft.com/office/drawing/2014/chart" uri="{C3380CC4-5D6E-409C-BE32-E72D297353CC}">
                  <c16:uniqueId val="{0000000B-6888-4452-B4F5-36C4DB92B166}"/>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0.08</c:v>
                </c:pt>
                <c:pt idx="1">
                  <c:v>0.27</c:v>
                </c:pt>
                <c:pt idx="2">
                  <c:v>0.22</c:v>
                </c:pt>
                <c:pt idx="3">
                  <c:v>0.28999999999999998</c:v>
                </c:pt>
                <c:pt idx="4">
                  <c:v>0.11</c:v>
                </c:pt>
                <c:pt idx="5">
                  <c:v>0.03</c:v>
                </c:pt>
              </c:numCache>
            </c:numRef>
          </c:val>
          <c:extLst>
            <c:ext xmlns:c16="http://schemas.microsoft.com/office/drawing/2014/chart" uri="{C3380CC4-5D6E-409C-BE32-E72D297353CC}">
              <c16:uniqueId val="{0000000C-6888-4452-B4F5-36C4DB92B166}"/>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E1C0-4377-90B1-66B18F4490E7}"/>
              </c:ext>
            </c:extLst>
          </c:dPt>
          <c:dPt>
            <c:idx val="1"/>
            <c:bubble3D val="0"/>
            <c:spPr>
              <a:solidFill>
                <a:schemeClr val="accent2"/>
              </a:solidFill>
              <a:ln>
                <a:noFill/>
              </a:ln>
              <a:effectLst/>
            </c:spPr>
            <c:extLst>
              <c:ext xmlns:c16="http://schemas.microsoft.com/office/drawing/2014/chart" uri="{C3380CC4-5D6E-409C-BE32-E72D297353CC}">
                <c16:uniqueId val="{00000003-E1C0-4377-90B1-66B18F4490E7}"/>
              </c:ext>
            </c:extLst>
          </c:dPt>
          <c:dPt>
            <c:idx val="2"/>
            <c:bubble3D val="0"/>
            <c:spPr>
              <a:solidFill>
                <a:schemeClr val="accent3"/>
              </a:solidFill>
              <a:ln>
                <a:noFill/>
              </a:ln>
              <a:effectLst/>
            </c:spPr>
            <c:extLst>
              <c:ext xmlns:c16="http://schemas.microsoft.com/office/drawing/2014/chart" uri="{C3380CC4-5D6E-409C-BE32-E72D297353CC}">
                <c16:uniqueId val="{00000005-E1C0-4377-90B1-66B18F4490E7}"/>
              </c:ext>
            </c:extLst>
          </c:dPt>
          <c:dPt>
            <c:idx val="3"/>
            <c:bubble3D val="0"/>
            <c:spPr>
              <a:solidFill>
                <a:schemeClr val="accent4"/>
              </a:solidFill>
              <a:ln>
                <a:noFill/>
              </a:ln>
              <a:effectLst/>
            </c:spPr>
            <c:extLst>
              <c:ext xmlns:c16="http://schemas.microsoft.com/office/drawing/2014/chart" uri="{C3380CC4-5D6E-409C-BE32-E72D297353CC}">
                <c16:uniqueId val="{00000007-E1C0-4377-90B1-66B18F4490E7}"/>
              </c:ext>
            </c:extLst>
          </c:dPt>
          <c:dPt>
            <c:idx val="4"/>
            <c:bubble3D val="0"/>
            <c:spPr>
              <a:solidFill>
                <a:schemeClr val="accent5"/>
              </a:solidFill>
              <a:ln>
                <a:noFill/>
              </a:ln>
              <a:effectLst/>
            </c:spPr>
            <c:extLst>
              <c:ext xmlns:c16="http://schemas.microsoft.com/office/drawing/2014/chart" uri="{C3380CC4-5D6E-409C-BE32-E72D297353CC}">
                <c16:uniqueId val="{00000009-E1C0-4377-90B1-66B18F4490E7}"/>
              </c:ext>
            </c:extLst>
          </c:dPt>
          <c:dPt>
            <c:idx val="5"/>
            <c:bubble3D val="0"/>
            <c:spPr>
              <a:solidFill>
                <a:schemeClr val="accent6"/>
              </a:solidFill>
              <a:ln>
                <a:noFill/>
              </a:ln>
              <a:effectLst/>
            </c:spPr>
            <c:extLst>
              <c:ext xmlns:c16="http://schemas.microsoft.com/office/drawing/2014/chart" uri="{C3380CC4-5D6E-409C-BE32-E72D297353CC}">
                <c16:uniqueId val="{0000000B-E1C0-4377-90B1-66B18F4490E7}"/>
              </c:ext>
            </c:extLst>
          </c:dPt>
          <c:dLbls>
            <c:dLbl>
              <c:idx val="0"/>
              <c:layout>
                <c:manualLayout>
                  <c:x val="3.8977642564029996E-2"/>
                  <c:y val="3.9333117693678227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E1C0-4377-90B1-66B18F4490E7}"/>
                </c:ext>
              </c:extLst>
            </c:dLbl>
            <c:dLbl>
              <c:idx val="1"/>
              <c:layout>
                <c:manualLayout>
                  <c:x val="-6.7388881227092544E-3"/>
                  <c:y val="1.6469342235692571E-2"/>
                </c:manualLayout>
              </c:layout>
              <c:showLegendKey val="0"/>
              <c:showVal val="0"/>
              <c:showCatName val="1"/>
              <c:showSerName val="0"/>
              <c:showPercent val="1"/>
              <c:showBubbleSize val="0"/>
              <c:extLst>
                <c:ext xmlns:c15="http://schemas.microsoft.com/office/drawing/2012/chart" uri="{CE6537A1-D6FC-4f65-9D91-7224C49458BB}">
                  <c15:layout>
                    <c:manualLayout>
                      <c:w val="0.31578286401584832"/>
                      <c:h val="0.24766436688086133"/>
                    </c:manualLayout>
                  </c15:layout>
                </c:ext>
                <c:ext xmlns:c16="http://schemas.microsoft.com/office/drawing/2014/chart" uri="{C3380CC4-5D6E-409C-BE32-E72D297353CC}">
                  <c16:uniqueId val="{00000003-E1C0-4377-90B1-66B18F4490E7}"/>
                </c:ext>
              </c:extLst>
            </c:dLbl>
            <c:dLbl>
              <c:idx val="2"/>
              <c:tx>
                <c:rich>
                  <a:bodyPr/>
                  <a:lstStyle/>
                  <a:p>
                    <a:fld id="{B99A1A1A-802C-48BD-80E7-9C4A26D93A2E}" type="CATEGORYNAME">
                      <a:rPr lang="en-US"/>
                      <a:pPr/>
                      <a:t>[CATEGORY NAME]</a:t>
                    </a:fld>
                    <a:r>
                      <a:rPr lang="en-US" baseline="0"/>
                      <a:t>
</a:t>
                    </a:r>
                    <a:fld id="{9B8F343F-0A22-4E2D-82CE-0A76265D6748}" type="VALUE">
                      <a:rPr lang="en-US" baseline="0" smtClean="0"/>
                      <a:pPr/>
                      <a:t>[VALUE]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5138991085326162"/>
                      <c:h val="0.24139414371604923"/>
                    </c:manualLayout>
                  </c15:layout>
                  <c15:dlblFieldTable/>
                  <c15:showDataLabelsRange val="0"/>
                </c:ext>
                <c:ext xmlns:c16="http://schemas.microsoft.com/office/drawing/2014/chart" uri="{C3380CC4-5D6E-409C-BE32-E72D297353CC}">
                  <c16:uniqueId val="{00000005-E1C0-4377-90B1-66B18F4490E7}"/>
                </c:ext>
              </c:extLst>
            </c:dLbl>
            <c:dLbl>
              <c:idx val="3"/>
              <c:tx>
                <c:rich>
                  <a:bodyPr/>
                  <a:lstStyle/>
                  <a:p>
                    <a:fld id="{1AF89F05-1EEB-42F5-B547-1AF91091BD60}" type="CATEGORYNAME">
                      <a:rPr lang="en-US"/>
                      <a:pPr/>
                      <a:t>[CATEGORY NAME]</a:t>
                    </a:fld>
                    <a:r>
                      <a:rPr lang="en-US" baseline="0"/>
                      <a:t>
</a:t>
                    </a:r>
                    <a:fld id="{A20B24C0-2C44-4B18-B1DF-77F364DFDCE7}" type="VALUE">
                      <a:rPr lang="en-US" baseline="0" smtClean="0"/>
                      <a:pPr/>
                      <a:t>[VALUE]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6486804867694919"/>
                      <c:h val="0.24139414371604923"/>
                    </c:manualLayout>
                  </c15:layout>
                  <c15:dlblFieldTable/>
                  <c15:showDataLabelsRange val="0"/>
                </c:ext>
                <c:ext xmlns:c16="http://schemas.microsoft.com/office/drawing/2014/chart" uri="{C3380CC4-5D6E-409C-BE32-E72D297353CC}">
                  <c16:uniqueId val="{00000007-E1C0-4377-90B1-66B18F4490E7}"/>
                </c:ext>
              </c:extLst>
            </c:dLbl>
            <c:dLbl>
              <c:idx val="4"/>
              <c:layout>
                <c:manualLayout>
                  <c:x val="1.7970850431583335E-2"/>
                  <c:y val="4.7053536064250246E-3"/>
                </c:manualLayout>
              </c:layout>
              <c:showLegendKey val="0"/>
              <c:showVal val="0"/>
              <c:showCatName val="1"/>
              <c:showSerName val="0"/>
              <c:showPercent val="1"/>
              <c:showBubbleSize val="0"/>
              <c:extLst>
                <c:ext xmlns:c15="http://schemas.microsoft.com/office/drawing/2012/chart" uri="{CE6537A1-D6FC-4f65-9D91-7224C49458BB}">
                  <c15:layout>
                    <c:manualLayout>
                      <c:w val="0.28391750389132586"/>
                      <c:h val="0.18649236165067337"/>
                    </c:manualLayout>
                  </c15:layout>
                </c:ext>
                <c:ext xmlns:c16="http://schemas.microsoft.com/office/drawing/2014/chart" uri="{C3380CC4-5D6E-409C-BE32-E72D297353CC}">
                  <c16:uniqueId val="{00000009-E1C0-4377-90B1-66B18F4490E7}"/>
                </c:ext>
              </c:extLst>
            </c:dLbl>
            <c:dLbl>
              <c:idx val="5"/>
              <c:layout>
                <c:manualLayout>
                  <c:x val="4.941983868685431E-2"/>
                  <c:y val="4.2349849774745485E-2"/>
                </c:manualLayout>
              </c:layout>
              <c:showLegendKey val="0"/>
              <c:showVal val="0"/>
              <c:showCatName val="1"/>
              <c:showSerName val="0"/>
              <c:showPercent val="1"/>
              <c:showBubbleSize val="0"/>
              <c:extLst>
                <c:ext xmlns:c15="http://schemas.microsoft.com/office/drawing/2012/chart" uri="{CE6537A1-D6FC-4f65-9D91-7224C49458BB}">
                  <c15:layout>
                    <c:manualLayout>
                      <c:w val="0.32091516909579737"/>
                      <c:h val="0.23839853098263877"/>
                    </c:manualLayout>
                  </c15:layout>
                </c:ext>
                <c:ext xmlns:c16="http://schemas.microsoft.com/office/drawing/2014/chart" uri="{C3380CC4-5D6E-409C-BE32-E72D297353CC}">
                  <c16:uniqueId val="{0000000B-E1C0-4377-90B1-66B18F4490E7}"/>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0.13</c:v>
                </c:pt>
                <c:pt idx="1">
                  <c:v>0.24</c:v>
                </c:pt>
                <c:pt idx="2">
                  <c:v>0.19</c:v>
                </c:pt>
                <c:pt idx="3">
                  <c:v>0.3</c:v>
                </c:pt>
                <c:pt idx="4">
                  <c:v>0.08</c:v>
                </c:pt>
                <c:pt idx="5">
                  <c:v>0.06</c:v>
                </c:pt>
              </c:numCache>
            </c:numRef>
          </c:val>
          <c:extLst>
            <c:ext xmlns:c16="http://schemas.microsoft.com/office/drawing/2014/chart" uri="{C3380CC4-5D6E-409C-BE32-E72D297353CC}">
              <c16:uniqueId val="{0000000C-E1C0-4377-90B1-66B18F4490E7}"/>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5429-4BAB-9FA0-9E593C68766D}"/>
              </c:ext>
            </c:extLst>
          </c:dPt>
          <c:dPt>
            <c:idx val="1"/>
            <c:bubble3D val="0"/>
            <c:spPr>
              <a:solidFill>
                <a:schemeClr val="accent2"/>
              </a:solidFill>
              <a:ln>
                <a:noFill/>
              </a:ln>
              <a:effectLst/>
            </c:spPr>
            <c:extLst>
              <c:ext xmlns:c16="http://schemas.microsoft.com/office/drawing/2014/chart" uri="{C3380CC4-5D6E-409C-BE32-E72D297353CC}">
                <c16:uniqueId val="{00000003-5429-4BAB-9FA0-9E593C68766D}"/>
              </c:ext>
            </c:extLst>
          </c:dPt>
          <c:dPt>
            <c:idx val="2"/>
            <c:bubble3D val="0"/>
            <c:spPr>
              <a:solidFill>
                <a:schemeClr val="accent3"/>
              </a:solidFill>
              <a:ln>
                <a:noFill/>
              </a:ln>
              <a:effectLst/>
            </c:spPr>
            <c:extLst>
              <c:ext xmlns:c16="http://schemas.microsoft.com/office/drawing/2014/chart" uri="{C3380CC4-5D6E-409C-BE32-E72D297353CC}">
                <c16:uniqueId val="{00000005-5429-4BAB-9FA0-9E593C68766D}"/>
              </c:ext>
            </c:extLst>
          </c:dPt>
          <c:dPt>
            <c:idx val="3"/>
            <c:bubble3D val="0"/>
            <c:spPr>
              <a:solidFill>
                <a:schemeClr val="accent4"/>
              </a:solidFill>
              <a:ln>
                <a:noFill/>
              </a:ln>
              <a:effectLst/>
            </c:spPr>
            <c:extLst>
              <c:ext xmlns:c16="http://schemas.microsoft.com/office/drawing/2014/chart" uri="{C3380CC4-5D6E-409C-BE32-E72D297353CC}">
                <c16:uniqueId val="{00000007-5429-4BAB-9FA0-9E593C68766D}"/>
              </c:ext>
            </c:extLst>
          </c:dPt>
          <c:dPt>
            <c:idx val="4"/>
            <c:bubble3D val="0"/>
            <c:spPr>
              <a:solidFill>
                <a:schemeClr val="accent5"/>
              </a:solidFill>
              <a:ln>
                <a:noFill/>
              </a:ln>
              <a:effectLst/>
            </c:spPr>
            <c:extLst>
              <c:ext xmlns:c16="http://schemas.microsoft.com/office/drawing/2014/chart" uri="{C3380CC4-5D6E-409C-BE32-E72D297353CC}">
                <c16:uniqueId val="{00000009-5429-4BAB-9FA0-9E593C68766D}"/>
              </c:ext>
            </c:extLst>
          </c:dPt>
          <c:dPt>
            <c:idx val="5"/>
            <c:bubble3D val="0"/>
            <c:spPr>
              <a:solidFill>
                <a:schemeClr val="accent6"/>
              </a:solidFill>
              <a:ln>
                <a:noFill/>
              </a:ln>
              <a:effectLst/>
            </c:spPr>
            <c:extLst>
              <c:ext xmlns:c16="http://schemas.microsoft.com/office/drawing/2014/chart" uri="{C3380CC4-5D6E-409C-BE32-E72D297353CC}">
                <c16:uniqueId val="{0000000B-5429-4BAB-9FA0-9E593C68766D}"/>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0D-5429-4BAB-9FA0-9E593C68766D}"/>
              </c:ext>
            </c:extLst>
          </c:dPt>
          <c:dLbls>
            <c:dLbl>
              <c:idx val="0"/>
              <c:layout>
                <c:manualLayout>
                  <c:x val="1.5652750082300127E-3"/>
                  <c:y val="1.295565614007333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429-4BAB-9FA0-9E593C68766D}"/>
                </c:ext>
              </c:extLst>
            </c:dLbl>
            <c:dLbl>
              <c:idx val="2"/>
              <c:layout>
                <c:manualLayout>
                  <c:x val="1.3314797457817254E-2"/>
                  <c:y val="2.8498011730746522E-2"/>
                </c:manualLayout>
              </c:layout>
              <c:tx>
                <c:rich>
                  <a:bodyPr/>
                  <a:lstStyle/>
                  <a:p>
                    <a:fld id="{5F6FD59E-ED14-4E41-B7C4-7DA78062FD9C}" type="CATEGORYNAME">
                      <a:rPr lang="en-US"/>
                      <a:pPr/>
                      <a:t>[CATEGORY NAME]</a:t>
                    </a:fld>
                    <a:r>
                      <a:rPr lang="en-US" baseline="0"/>
                      <a:t>
</a:t>
                    </a:r>
                    <a:fld id="{9387B57B-DAEC-43AE-A56E-886A6E726EE4}" type="VALUE">
                      <a:rPr lang="en-US" baseline="0" smtClean="0"/>
                      <a:pPr/>
                      <a:t>[VALUE]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429-4BAB-9FA0-9E593C68766D}"/>
                </c:ext>
              </c:extLst>
            </c:dLbl>
            <c:dLbl>
              <c:idx val="6"/>
              <c:layout>
                <c:manualLayout>
                  <c:x val="2.5735563928850631E-2"/>
                  <c:y val="1.171812437082084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5429-4BAB-9FA0-9E593C68766D}"/>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0.13</c:v>
                </c:pt>
                <c:pt idx="1">
                  <c:v>0.21</c:v>
                </c:pt>
                <c:pt idx="2">
                  <c:v>0.4</c:v>
                </c:pt>
                <c:pt idx="3">
                  <c:v>0.17</c:v>
                </c:pt>
                <c:pt idx="4">
                  <c:v>0.1</c:v>
                </c:pt>
              </c:numCache>
            </c:numRef>
          </c:val>
          <c:extLst>
            <c:ext xmlns:c16="http://schemas.microsoft.com/office/drawing/2014/chart" uri="{C3380CC4-5D6E-409C-BE32-E72D297353CC}">
              <c16:uniqueId val="{0000000E-5429-4BAB-9FA0-9E593C68766D}"/>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C9FC-4FEA-91C4-619C4A031FEA}"/>
              </c:ext>
            </c:extLst>
          </c:dPt>
          <c:dPt>
            <c:idx val="1"/>
            <c:bubble3D val="0"/>
            <c:spPr>
              <a:solidFill>
                <a:schemeClr val="accent2"/>
              </a:solidFill>
              <a:ln>
                <a:noFill/>
              </a:ln>
              <a:effectLst/>
            </c:spPr>
            <c:extLst>
              <c:ext xmlns:c16="http://schemas.microsoft.com/office/drawing/2014/chart" uri="{C3380CC4-5D6E-409C-BE32-E72D297353CC}">
                <c16:uniqueId val="{00000003-C9FC-4FEA-91C4-619C4A031FEA}"/>
              </c:ext>
            </c:extLst>
          </c:dPt>
          <c:dPt>
            <c:idx val="2"/>
            <c:bubble3D val="0"/>
            <c:spPr>
              <a:solidFill>
                <a:schemeClr val="accent3"/>
              </a:solidFill>
              <a:ln>
                <a:noFill/>
              </a:ln>
              <a:effectLst/>
            </c:spPr>
            <c:extLst>
              <c:ext xmlns:c16="http://schemas.microsoft.com/office/drawing/2014/chart" uri="{C3380CC4-5D6E-409C-BE32-E72D297353CC}">
                <c16:uniqueId val="{00000005-C9FC-4FEA-91C4-619C4A031FEA}"/>
              </c:ext>
            </c:extLst>
          </c:dPt>
          <c:dPt>
            <c:idx val="3"/>
            <c:bubble3D val="0"/>
            <c:spPr>
              <a:solidFill>
                <a:schemeClr val="accent4"/>
              </a:solidFill>
              <a:ln>
                <a:noFill/>
              </a:ln>
              <a:effectLst/>
            </c:spPr>
            <c:extLst>
              <c:ext xmlns:c16="http://schemas.microsoft.com/office/drawing/2014/chart" uri="{C3380CC4-5D6E-409C-BE32-E72D297353CC}">
                <c16:uniqueId val="{00000007-C9FC-4FEA-91C4-619C4A031FEA}"/>
              </c:ext>
            </c:extLst>
          </c:dPt>
          <c:dPt>
            <c:idx val="4"/>
            <c:bubble3D val="0"/>
            <c:spPr>
              <a:solidFill>
                <a:schemeClr val="accent5"/>
              </a:solidFill>
              <a:ln>
                <a:noFill/>
              </a:ln>
              <a:effectLst/>
            </c:spPr>
            <c:extLst>
              <c:ext xmlns:c16="http://schemas.microsoft.com/office/drawing/2014/chart" uri="{C3380CC4-5D6E-409C-BE32-E72D297353CC}">
                <c16:uniqueId val="{00000009-C9FC-4FEA-91C4-619C4A031FEA}"/>
              </c:ext>
            </c:extLst>
          </c:dPt>
          <c:dPt>
            <c:idx val="5"/>
            <c:bubble3D val="0"/>
            <c:spPr>
              <a:solidFill>
                <a:schemeClr val="accent6"/>
              </a:solidFill>
              <a:ln>
                <a:noFill/>
              </a:ln>
              <a:effectLst/>
            </c:spPr>
            <c:extLst>
              <c:ext xmlns:c16="http://schemas.microsoft.com/office/drawing/2014/chart" uri="{C3380CC4-5D6E-409C-BE32-E72D297353CC}">
                <c16:uniqueId val="{0000000B-C9FC-4FEA-91C4-619C4A031FEA}"/>
              </c:ext>
            </c:extLst>
          </c:dPt>
          <c:dLbls>
            <c:dLbl>
              <c:idx val="0"/>
              <c:layout>
                <c:manualLayout>
                  <c:x val="-9.4642523898488817E-3"/>
                  <c:y val="1.781125733171657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9FC-4FEA-91C4-619C4A031FEA}"/>
                </c:ext>
              </c:extLst>
            </c:dLbl>
            <c:dLbl>
              <c:idx val="1"/>
              <c:layout>
                <c:manualLayout>
                  <c:x val="3.5026047520142047E-3"/>
                  <c:y val="1.13055675320717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9FC-4FEA-91C4-619C4A031FEA}"/>
                </c:ext>
              </c:extLst>
            </c:dLbl>
            <c:dLbl>
              <c:idx val="2"/>
              <c:layout>
                <c:manualLayout>
                  <c:x val="9.4642523898488679E-3"/>
                  <c:y val="7.1245029326865647E-3"/>
                </c:manualLayout>
              </c:layout>
              <c:showLegendKey val="0"/>
              <c:showVal val="0"/>
              <c:showCatName val="1"/>
              <c:showSerName val="0"/>
              <c:showPercent val="1"/>
              <c:showBubbleSize val="0"/>
              <c:extLst>
                <c:ext xmlns:c15="http://schemas.microsoft.com/office/drawing/2012/chart" uri="{CE6537A1-D6FC-4f65-9D91-7224C49458BB}">
                  <c15:layout>
                    <c:manualLayout>
                      <c:w val="0.18515903319892726"/>
                      <c:h val="0.13972945401343725"/>
                    </c:manualLayout>
                  </c15:layout>
                </c:ext>
                <c:ext xmlns:c16="http://schemas.microsoft.com/office/drawing/2014/chart" uri="{C3380CC4-5D6E-409C-BE32-E72D297353CC}">
                  <c16:uniqueId val="{00000005-C9FC-4FEA-91C4-619C4A031FEA}"/>
                </c:ext>
              </c:extLst>
            </c:dLbl>
            <c:dLbl>
              <c:idx val="3"/>
              <c:layout>
                <c:manualLayout>
                  <c:x val="-3.5572263704281556E-2"/>
                  <c:y val="3.7684132638048837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9FC-4FEA-91C4-619C4A031FEA}"/>
                </c:ext>
              </c:extLst>
            </c:dLbl>
            <c:dLbl>
              <c:idx val="4"/>
              <c:layout>
                <c:manualLayout>
                  <c:x val="3.8627328254838933E-3"/>
                  <c:y val="-2.2948612979890735E-2"/>
                </c:manualLayout>
              </c:layout>
              <c:tx>
                <c:rich>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fld id="{FC7F2168-6F5D-4784-A577-DF3F1EA339FF}" type="CATEGORYNAME">
                      <a:rPr lang="en-US">
                        <a:solidFill>
                          <a:schemeClr val="bg1"/>
                        </a:solidFill>
                      </a:rPr>
                      <a:pPr>
                        <a:defRPr sz="1050"/>
                      </a:pPr>
                      <a:t>[CATEGORY NAME]</a:t>
                    </a:fld>
                    <a:r>
                      <a:rPr lang="en-US" baseline="0">
                        <a:solidFill>
                          <a:schemeClr val="bg1"/>
                        </a:solidFill>
                      </a:rPr>
                      <a:t>
</a:t>
                    </a:r>
                    <a:fld id="{9DCC80A0-014A-4A23-8124-FC2433CB3D63}" type="PERCENTAGE">
                      <a:rPr lang="en-US" baseline="0">
                        <a:solidFill>
                          <a:schemeClr val="bg1"/>
                        </a:solidFill>
                      </a:rPr>
                      <a:pPr>
                        <a:defRPr sz="1050"/>
                      </a:pPr>
                      <a:t>[PERCENTAGE]</a:t>
                    </a:fld>
                    <a:endParaRPr lang="en-US" baseline="0">
                      <a:solidFill>
                        <a:schemeClr val="bg1"/>
                      </a:solidFill>
                    </a:endParaRPr>
                  </a:p>
                </c:rich>
              </c:tx>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1994630047828426"/>
                      <c:h val="0.18976281856555705"/>
                    </c:manualLayout>
                  </c15:layout>
                  <c15:dlblFieldTable/>
                  <c15:showDataLabelsRange val="0"/>
                </c:ext>
                <c:ext xmlns:c16="http://schemas.microsoft.com/office/drawing/2014/chart" uri="{C3380CC4-5D6E-409C-BE32-E72D297353CC}">
                  <c16:uniqueId val="{00000009-C9FC-4FEA-91C4-619C4A031FEA}"/>
                </c:ext>
              </c:extLst>
            </c:dLbl>
            <c:dLbl>
              <c:idx val="5"/>
              <c:layout>
                <c:manualLayout>
                  <c:x val="1.9972196186725882E-2"/>
                  <c:y val="1.4249005865373261E-2"/>
                </c:manualLayout>
              </c:layout>
              <c:tx>
                <c:rich>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fld id="{FBFA8B9D-3B0B-4575-B5C5-2F3981AFEC8A}" type="CATEGORYNAME">
                      <a:rPr lang="en-US">
                        <a:solidFill>
                          <a:schemeClr val="bg1"/>
                        </a:solidFill>
                      </a:rPr>
                      <a:pPr>
                        <a:defRPr sz="1050"/>
                      </a:pPr>
                      <a:t>[CATEGORY NAME]</a:t>
                    </a:fld>
                    <a:r>
                      <a:rPr lang="en-US" baseline="0">
                        <a:solidFill>
                          <a:schemeClr val="bg1"/>
                        </a:solidFill>
                      </a:rPr>
                      <a:t>
</a:t>
                    </a:r>
                    <a:fld id="{92EAAC9D-E0B8-4C36-9C67-EE4872B4028C}" type="PERCENTAGE">
                      <a:rPr lang="en-US" baseline="0">
                        <a:solidFill>
                          <a:schemeClr val="bg1"/>
                        </a:solidFill>
                      </a:rPr>
                      <a:pPr>
                        <a:defRPr sz="1050"/>
                      </a:pPr>
                      <a:t>[PERCENTAGE]</a:t>
                    </a:fld>
                    <a:endParaRPr lang="en-US" baseline="0">
                      <a:solidFill>
                        <a:schemeClr val="bg1"/>
                      </a:solidFill>
                    </a:endParaRPr>
                  </a:p>
                </c:rich>
              </c:tx>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C9FC-4FEA-91C4-619C4A031FEA}"/>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0.11</c:v>
                </c:pt>
                <c:pt idx="1">
                  <c:v>0.21</c:v>
                </c:pt>
                <c:pt idx="2">
                  <c:v>0.24</c:v>
                </c:pt>
                <c:pt idx="3">
                  <c:v>0.31</c:v>
                </c:pt>
                <c:pt idx="4">
                  <c:v>0.1</c:v>
                </c:pt>
                <c:pt idx="5">
                  <c:v>0.03</c:v>
                </c:pt>
              </c:numCache>
            </c:numRef>
          </c:val>
          <c:extLst>
            <c:ext xmlns:c16="http://schemas.microsoft.com/office/drawing/2014/chart" uri="{C3380CC4-5D6E-409C-BE32-E72D297353CC}">
              <c16:uniqueId val="{0000000C-C9FC-4FEA-91C4-619C4A031FEA}"/>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8DEF-490C-B462-BF1D69718787}"/>
              </c:ext>
            </c:extLst>
          </c:dPt>
          <c:dPt>
            <c:idx val="1"/>
            <c:bubble3D val="0"/>
            <c:spPr>
              <a:solidFill>
                <a:schemeClr val="accent2"/>
              </a:solidFill>
              <a:ln>
                <a:noFill/>
              </a:ln>
              <a:effectLst/>
            </c:spPr>
            <c:extLst>
              <c:ext xmlns:c16="http://schemas.microsoft.com/office/drawing/2014/chart" uri="{C3380CC4-5D6E-409C-BE32-E72D297353CC}">
                <c16:uniqueId val="{00000003-8DEF-490C-B462-BF1D69718787}"/>
              </c:ext>
            </c:extLst>
          </c:dPt>
          <c:dPt>
            <c:idx val="2"/>
            <c:bubble3D val="0"/>
            <c:spPr>
              <a:solidFill>
                <a:schemeClr val="accent3"/>
              </a:solidFill>
              <a:ln>
                <a:noFill/>
              </a:ln>
              <a:effectLst/>
            </c:spPr>
            <c:extLst>
              <c:ext xmlns:c16="http://schemas.microsoft.com/office/drawing/2014/chart" uri="{C3380CC4-5D6E-409C-BE32-E72D297353CC}">
                <c16:uniqueId val="{00000005-8DEF-490C-B462-BF1D69718787}"/>
              </c:ext>
            </c:extLst>
          </c:dPt>
          <c:dPt>
            <c:idx val="3"/>
            <c:bubble3D val="0"/>
            <c:spPr>
              <a:solidFill>
                <a:schemeClr val="accent4"/>
              </a:solidFill>
              <a:ln>
                <a:noFill/>
              </a:ln>
              <a:effectLst/>
            </c:spPr>
            <c:extLst>
              <c:ext xmlns:c16="http://schemas.microsoft.com/office/drawing/2014/chart" uri="{C3380CC4-5D6E-409C-BE32-E72D297353CC}">
                <c16:uniqueId val="{00000007-8DEF-490C-B462-BF1D69718787}"/>
              </c:ext>
            </c:extLst>
          </c:dPt>
          <c:dPt>
            <c:idx val="4"/>
            <c:bubble3D val="0"/>
            <c:spPr>
              <a:solidFill>
                <a:schemeClr val="accent5"/>
              </a:solidFill>
              <a:ln>
                <a:noFill/>
              </a:ln>
              <a:effectLst/>
            </c:spPr>
            <c:extLst>
              <c:ext xmlns:c16="http://schemas.microsoft.com/office/drawing/2014/chart" uri="{C3380CC4-5D6E-409C-BE32-E72D297353CC}">
                <c16:uniqueId val="{00000009-8DEF-490C-B462-BF1D69718787}"/>
              </c:ext>
            </c:extLst>
          </c:dPt>
          <c:dPt>
            <c:idx val="5"/>
            <c:bubble3D val="0"/>
            <c:spPr>
              <a:solidFill>
                <a:schemeClr val="accent6"/>
              </a:solidFill>
              <a:ln>
                <a:noFill/>
              </a:ln>
              <a:effectLst/>
            </c:spPr>
            <c:extLst>
              <c:ext xmlns:c16="http://schemas.microsoft.com/office/drawing/2014/chart" uri="{C3380CC4-5D6E-409C-BE32-E72D297353CC}">
                <c16:uniqueId val="{0000000B-8DEF-490C-B462-BF1D69718787}"/>
              </c:ext>
            </c:extLst>
          </c:dPt>
          <c:dLbls>
            <c:dLbl>
              <c:idx val="0"/>
              <c:layout>
                <c:manualLayout>
                  <c:x val="-2.3920333946511958E-2"/>
                  <c:y val="4.403865655753892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8DEF-490C-B462-BF1D69718787}"/>
                </c:ext>
              </c:extLst>
            </c:dLbl>
            <c:dLbl>
              <c:idx val="1"/>
              <c:layout>
                <c:manualLayout>
                  <c:x val="4.4928933970303977E-3"/>
                  <c:y val="7.0582645079713437E-3"/>
                </c:manualLayout>
              </c:layout>
              <c:tx>
                <c:rich>
                  <a:bodyPr/>
                  <a:lstStyle/>
                  <a:p>
                    <a:fld id="{9462CF9A-4A43-4551-9569-43D29DCAFFF4}" type="CATEGORYNAME">
                      <a:rPr lang="en-US" dirty="0"/>
                      <a:pPr/>
                      <a:t>[CATEGORY NAME]</a:t>
                    </a:fld>
                    <a:r>
                      <a:rPr lang="en-US" baseline="0"/>
                      <a:t>
</a:t>
                    </a:r>
                    <a:fld id="{3BB6B489-B802-4926-B338-D59E5F9C6E57}" type="VALUE">
                      <a:rPr lang="en-US" baseline="0" smtClean="0"/>
                      <a:pPr/>
                      <a:t>[VALUE]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7534845054478563"/>
                      <c:h val="0.21943113369769765"/>
                    </c:manualLayout>
                  </c15:layout>
                  <c15:dlblFieldTable/>
                  <c15:showDataLabelsRange val="0"/>
                </c:ext>
                <c:ext xmlns:c16="http://schemas.microsoft.com/office/drawing/2014/chart" uri="{C3380CC4-5D6E-409C-BE32-E72D297353CC}">
                  <c16:uniqueId val="{00000003-8DEF-490C-B462-BF1D69718787}"/>
                </c:ext>
              </c:extLst>
            </c:dLbl>
            <c:dLbl>
              <c:idx val="2"/>
              <c:layout>
                <c:manualLayout>
                  <c:x val="3.5941700863166823E-2"/>
                  <c:y val="-1.4116431334146265E-2"/>
                </c:manualLayout>
              </c:layout>
              <c:showLegendKey val="0"/>
              <c:showVal val="0"/>
              <c:showCatName val="1"/>
              <c:showSerName val="0"/>
              <c:showPercent val="1"/>
              <c:showBubbleSize val="0"/>
              <c:extLst>
                <c:ext xmlns:c15="http://schemas.microsoft.com/office/drawing/2012/chart" uri="{CE6537A1-D6FC-4f65-9D91-7224C49458BB}">
                  <c15:layout>
                    <c:manualLayout>
                      <c:w val="0.27834618650063675"/>
                      <c:h val="0.24139414371604923"/>
                    </c:manualLayout>
                  </c15:layout>
                </c:ext>
                <c:ext xmlns:c16="http://schemas.microsoft.com/office/drawing/2014/chart" uri="{C3380CC4-5D6E-409C-BE32-E72D297353CC}">
                  <c16:uniqueId val="{00000005-8DEF-490C-B462-BF1D69718787}"/>
                </c:ext>
              </c:extLst>
            </c:dLbl>
            <c:dLbl>
              <c:idx val="3"/>
              <c:layout>
                <c:manualLayout>
                  <c:x val="-8.9854252157917907E-3"/>
                  <c:y val="2.3527879576738631E-2"/>
                </c:manualLayout>
              </c:layout>
              <c:tx>
                <c:rich>
                  <a:bodyPr/>
                  <a:lstStyle/>
                  <a:p>
                    <a:fld id="{6DE563CE-3988-4F0E-8177-7AED22938A4B}" type="CATEGORYNAME">
                      <a:rPr lang="en-US"/>
                      <a:pPr/>
                      <a:t>[CATEGORY NAME]</a:t>
                    </a:fld>
                    <a:r>
                      <a:rPr lang="en-US" baseline="0"/>
                      <a:t>
</a:t>
                    </a:r>
                    <a:fld id="{0A50EFDC-DACA-4FB1-B720-AFA372870ECF}" type="VALUE">
                      <a:rPr lang="en-US" baseline="0" smtClean="0"/>
                      <a:pPr/>
                      <a:t>[VALUE]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5138991085326162"/>
                      <c:h val="0.24139414371604923"/>
                    </c:manualLayout>
                  </c15:layout>
                  <c15:dlblFieldTable/>
                  <c15:showDataLabelsRange val="0"/>
                </c:ext>
                <c:ext xmlns:c16="http://schemas.microsoft.com/office/drawing/2014/chart" uri="{C3380CC4-5D6E-409C-BE32-E72D297353CC}">
                  <c16:uniqueId val="{00000007-8DEF-490C-B462-BF1D69718787}"/>
                </c:ext>
              </c:extLst>
            </c:dLbl>
            <c:dLbl>
              <c:idx val="4"/>
              <c:layout>
                <c:manualLayout>
                  <c:x val="3.5941700863166746E-2"/>
                  <c:y val="-4.7055388638606093E-3"/>
                </c:manualLayout>
              </c:layout>
              <c:showLegendKey val="0"/>
              <c:showVal val="0"/>
              <c:showCatName val="1"/>
              <c:showSerName val="0"/>
              <c:showPercent val="1"/>
              <c:showBubbleSize val="0"/>
              <c:extLst>
                <c:ext xmlns:c15="http://schemas.microsoft.com/office/drawing/2012/chart" uri="{CE6537A1-D6FC-4f65-9D91-7224C49458BB}">
                  <c15:layout>
                    <c:manualLayout>
                      <c:w val="0.28391750389132586"/>
                      <c:h val="0.21472559483383705"/>
                    </c:manualLayout>
                  </c15:layout>
                </c:ext>
                <c:ext xmlns:c16="http://schemas.microsoft.com/office/drawing/2014/chart" uri="{C3380CC4-5D6E-409C-BE32-E72D297353CC}">
                  <c16:uniqueId val="{00000009-8DEF-490C-B462-BF1D69718787}"/>
                </c:ext>
              </c:extLst>
            </c:dLbl>
            <c:dLbl>
              <c:idx val="5"/>
              <c:layout>
                <c:manualLayout>
                  <c:x val="2.8657138814206878E-2"/>
                  <c:y val="7.0583082957909049E-2"/>
                </c:manualLayout>
              </c:layout>
              <c:showLegendKey val="0"/>
              <c:showVal val="0"/>
              <c:showCatName val="1"/>
              <c:showSerName val="0"/>
              <c:showPercent val="1"/>
              <c:showBubbleSize val="0"/>
              <c:extLst>
                <c:ext xmlns:c15="http://schemas.microsoft.com/office/drawing/2012/chart" uri="{CE6537A1-D6FC-4f65-9D91-7224C49458BB}">
                  <c15:layout>
                    <c:manualLayout>
                      <c:w val="0.40518572237158623"/>
                      <c:h val="0.24780960871036001"/>
                    </c:manualLayout>
                  </c15:layout>
                </c:ext>
                <c:ext xmlns:c16="http://schemas.microsoft.com/office/drawing/2014/chart" uri="{C3380CC4-5D6E-409C-BE32-E72D297353CC}">
                  <c16:uniqueId val="{0000000B-8DEF-490C-B462-BF1D69718787}"/>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0.15</c:v>
                </c:pt>
                <c:pt idx="1">
                  <c:v>0.21</c:v>
                </c:pt>
                <c:pt idx="2">
                  <c:v>0.24</c:v>
                </c:pt>
                <c:pt idx="3">
                  <c:v>0.31</c:v>
                </c:pt>
                <c:pt idx="4">
                  <c:v>0.06</c:v>
                </c:pt>
                <c:pt idx="5">
                  <c:v>0.02</c:v>
                </c:pt>
              </c:numCache>
            </c:numRef>
          </c:val>
          <c:extLst>
            <c:ext xmlns:c16="http://schemas.microsoft.com/office/drawing/2014/chart" uri="{C3380CC4-5D6E-409C-BE32-E72D297353CC}">
              <c16:uniqueId val="{0000000C-8DEF-490C-B462-BF1D69718787}"/>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306F-48A0-998C-93DF8ADFCB16}"/>
              </c:ext>
            </c:extLst>
          </c:dPt>
          <c:dPt>
            <c:idx val="1"/>
            <c:bubble3D val="0"/>
            <c:spPr>
              <a:solidFill>
                <a:schemeClr val="accent2"/>
              </a:solidFill>
              <a:ln>
                <a:noFill/>
              </a:ln>
              <a:effectLst/>
            </c:spPr>
            <c:extLst>
              <c:ext xmlns:c16="http://schemas.microsoft.com/office/drawing/2014/chart" uri="{C3380CC4-5D6E-409C-BE32-E72D297353CC}">
                <c16:uniqueId val="{00000003-306F-48A0-998C-93DF8ADFCB16}"/>
              </c:ext>
            </c:extLst>
          </c:dPt>
          <c:dPt>
            <c:idx val="2"/>
            <c:bubble3D val="0"/>
            <c:spPr>
              <a:solidFill>
                <a:schemeClr val="accent3"/>
              </a:solidFill>
              <a:ln>
                <a:noFill/>
              </a:ln>
              <a:effectLst/>
            </c:spPr>
            <c:extLst>
              <c:ext xmlns:c16="http://schemas.microsoft.com/office/drawing/2014/chart" uri="{C3380CC4-5D6E-409C-BE32-E72D297353CC}">
                <c16:uniqueId val="{00000005-306F-48A0-998C-93DF8ADFCB16}"/>
              </c:ext>
            </c:extLst>
          </c:dPt>
          <c:dPt>
            <c:idx val="3"/>
            <c:bubble3D val="0"/>
            <c:spPr>
              <a:solidFill>
                <a:schemeClr val="accent4"/>
              </a:solidFill>
              <a:ln>
                <a:noFill/>
              </a:ln>
              <a:effectLst/>
            </c:spPr>
            <c:extLst>
              <c:ext xmlns:c16="http://schemas.microsoft.com/office/drawing/2014/chart" uri="{C3380CC4-5D6E-409C-BE32-E72D297353CC}">
                <c16:uniqueId val="{00000007-306F-48A0-998C-93DF8ADFCB16}"/>
              </c:ext>
            </c:extLst>
          </c:dPt>
          <c:dPt>
            <c:idx val="4"/>
            <c:bubble3D val="0"/>
            <c:spPr>
              <a:solidFill>
                <a:schemeClr val="accent5"/>
              </a:solidFill>
              <a:ln>
                <a:noFill/>
              </a:ln>
              <a:effectLst/>
            </c:spPr>
            <c:extLst>
              <c:ext xmlns:c16="http://schemas.microsoft.com/office/drawing/2014/chart" uri="{C3380CC4-5D6E-409C-BE32-E72D297353CC}">
                <c16:uniqueId val="{00000009-306F-48A0-998C-93DF8ADFCB16}"/>
              </c:ext>
            </c:extLst>
          </c:dPt>
          <c:dPt>
            <c:idx val="5"/>
            <c:bubble3D val="0"/>
            <c:spPr>
              <a:solidFill>
                <a:schemeClr val="accent6"/>
              </a:solidFill>
              <a:ln>
                <a:noFill/>
              </a:ln>
              <a:effectLst/>
            </c:spPr>
            <c:extLst>
              <c:ext xmlns:c16="http://schemas.microsoft.com/office/drawing/2014/chart" uri="{C3380CC4-5D6E-409C-BE32-E72D297353CC}">
                <c16:uniqueId val="{0000000B-306F-48A0-998C-93DF8ADFCB16}"/>
              </c:ext>
            </c:extLst>
          </c:dPt>
          <c:dLbls>
            <c:dLbl>
              <c:idx val="0"/>
              <c:layout>
                <c:manualLayout>
                  <c:x val="1.651407952455073E-2"/>
                  <c:y val="8.6388506332284412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306F-48A0-998C-93DF8ADFCB16}"/>
                </c:ext>
              </c:extLst>
            </c:dLbl>
            <c:dLbl>
              <c:idx val="1"/>
              <c:layout>
                <c:manualLayout>
                  <c:x val="-2.6955921890476863E-2"/>
                  <c:y val="7.0583082957909136E-3"/>
                </c:manualLayout>
              </c:layout>
              <c:showLegendKey val="0"/>
              <c:showVal val="0"/>
              <c:showCatName val="1"/>
              <c:showSerName val="0"/>
              <c:showPercent val="1"/>
              <c:showBubbleSize val="0"/>
              <c:extLst>
                <c:ext xmlns:c15="http://schemas.microsoft.com/office/drawing/2012/chart" uri="{CE6537A1-D6FC-4f65-9D91-7224C49458BB}">
                  <c15:layout>
                    <c:manualLayout>
                      <c:w val="0.27534845054478563"/>
                      <c:h val="0.22884221142541888"/>
                    </c:manualLayout>
                  </c15:layout>
                </c:ext>
                <c:ext xmlns:c16="http://schemas.microsoft.com/office/drawing/2014/chart" uri="{C3380CC4-5D6E-409C-BE32-E72D297353CC}">
                  <c16:uniqueId val="{00000003-306F-48A0-998C-93DF8ADFCB16}"/>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6486804867694919"/>
                      <c:h val="0.24139414371604923"/>
                    </c:manualLayout>
                  </c15:layout>
                </c:ext>
                <c:ext xmlns:c16="http://schemas.microsoft.com/office/drawing/2014/chart" uri="{C3380CC4-5D6E-409C-BE32-E72D297353CC}">
                  <c16:uniqueId val="{00000005-306F-48A0-998C-93DF8ADFCB16}"/>
                </c:ext>
              </c:extLst>
            </c:dLbl>
            <c:dLbl>
              <c:idx val="3"/>
              <c:layout>
                <c:manualLayout>
                  <c:x val="-4.0434236592613512E-2"/>
                  <c:y val="-4.7053536064250246E-3"/>
                </c:manualLayout>
              </c:layout>
              <c:tx>
                <c:rich>
                  <a:bodyPr/>
                  <a:lstStyle/>
                  <a:p>
                    <a:fld id="{FFF4D551-A900-4803-86B5-06E2A292B297}" type="CATEGORYNAME">
                      <a:rPr lang="en-US"/>
                      <a:pPr/>
                      <a:t>[CATEGORY NAME]</a:t>
                    </a:fld>
                    <a:r>
                      <a:rPr lang="en-US" baseline="0"/>
                      <a:t>
</a:t>
                    </a:r>
                    <a:fld id="{568AB6C7-C005-4333-8AD2-1F24B2B6CD07}" type="VALUE">
                      <a:rPr lang="en-US" baseline="0" smtClean="0"/>
                      <a:pPr/>
                      <a:t>[VALUE]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3367514504032828"/>
                      <c:h val="0.24139414371604923"/>
                    </c:manualLayout>
                  </c15:layout>
                  <c15:dlblFieldTable/>
                  <c15:showDataLabelsRange val="0"/>
                </c:ext>
                <c:ext xmlns:c16="http://schemas.microsoft.com/office/drawing/2014/chart" uri="{C3380CC4-5D6E-409C-BE32-E72D297353CC}">
                  <c16:uniqueId val="{00000007-306F-48A0-998C-93DF8ADFCB16}"/>
                </c:ext>
              </c:extLst>
            </c:dLbl>
            <c:dLbl>
              <c:idx val="4"/>
              <c:layout>
                <c:manualLayout>
                  <c:x val="1.3478137823687479E-2"/>
                  <c:y val="-4.7055388638606178E-2"/>
                </c:manualLayout>
              </c:layout>
              <c:showLegendKey val="0"/>
              <c:showVal val="0"/>
              <c:showCatName val="1"/>
              <c:showSerName val="0"/>
              <c:showPercent val="1"/>
              <c:showBubbleSize val="0"/>
              <c:extLst>
                <c:ext xmlns:c15="http://schemas.microsoft.com/office/drawing/2012/chart" uri="{CE6537A1-D6FC-4f65-9D91-7224C49458BB}">
                  <c15:layout>
                    <c:manualLayout>
                      <c:w val="0.28391750389132586"/>
                      <c:h val="0.20060897824225521"/>
                    </c:manualLayout>
                  </c15:layout>
                </c:ext>
                <c:ext xmlns:c16="http://schemas.microsoft.com/office/drawing/2014/chart" uri="{C3380CC4-5D6E-409C-BE32-E72D297353CC}">
                  <c16:uniqueId val="{00000009-306F-48A0-998C-93DF8ADFCB16}"/>
                </c:ext>
              </c:extLst>
            </c:dLbl>
            <c:dLbl>
              <c:idx val="5"/>
              <c:layout>
                <c:manualLayout>
                  <c:x val="1.7970850431583415E-2"/>
                  <c:y val="4.7055388638606093E-3"/>
                </c:manualLayout>
              </c:layout>
              <c:showLegendKey val="0"/>
              <c:showVal val="0"/>
              <c:showCatName val="1"/>
              <c:showSerName val="0"/>
              <c:showPercent val="1"/>
              <c:showBubbleSize val="0"/>
              <c:extLst>
                <c:ext xmlns:c15="http://schemas.microsoft.com/office/drawing/2012/chart" uri="{CE6537A1-D6FC-4f65-9D91-7224C49458BB}">
                  <c15:layout>
                    <c:manualLayout>
                      <c:w val="0.41076942125371446"/>
                      <c:h val="0.2431040698464994"/>
                    </c:manualLayout>
                  </c15:layout>
                </c:ext>
                <c:ext xmlns:c16="http://schemas.microsoft.com/office/drawing/2014/chart" uri="{C3380CC4-5D6E-409C-BE32-E72D297353CC}">
                  <c16:uniqueId val="{0000000B-306F-48A0-998C-93DF8ADFCB16}"/>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0.06</c:v>
                </c:pt>
                <c:pt idx="1">
                  <c:v>0.21</c:v>
                </c:pt>
                <c:pt idx="2">
                  <c:v>0.22</c:v>
                </c:pt>
                <c:pt idx="3">
                  <c:v>0.36</c:v>
                </c:pt>
                <c:pt idx="4">
                  <c:v>0.11</c:v>
                </c:pt>
                <c:pt idx="5">
                  <c:v>0.03</c:v>
                </c:pt>
              </c:numCache>
            </c:numRef>
          </c:val>
          <c:extLst>
            <c:ext xmlns:c16="http://schemas.microsoft.com/office/drawing/2014/chart" uri="{C3380CC4-5D6E-409C-BE32-E72D297353CC}">
              <c16:uniqueId val="{0000000C-306F-48A0-998C-93DF8ADFCB16}"/>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413F-43C0-B5AE-D113938569CD}"/>
              </c:ext>
            </c:extLst>
          </c:dPt>
          <c:dPt>
            <c:idx val="1"/>
            <c:bubble3D val="0"/>
            <c:spPr>
              <a:solidFill>
                <a:schemeClr val="accent2"/>
              </a:solidFill>
              <a:ln>
                <a:noFill/>
              </a:ln>
              <a:effectLst/>
            </c:spPr>
            <c:extLst>
              <c:ext xmlns:c16="http://schemas.microsoft.com/office/drawing/2014/chart" uri="{C3380CC4-5D6E-409C-BE32-E72D297353CC}">
                <c16:uniqueId val="{00000003-413F-43C0-B5AE-D113938569CD}"/>
              </c:ext>
            </c:extLst>
          </c:dPt>
          <c:dPt>
            <c:idx val="2"/>
            <c:bubble3D val="0"/>
            <c:spPr>
              <a:solidFill>
                <a:schemeClr val="accent3"/>
              </a:solidFill>
              <a:ln>
                <a:noFill/>
              </a:ln>
              <a:effectLst/>
            </c:spPr>
            <c:extLst>
              <c:ext xmlns:c16="http://schemas.microsoft.com/office/drawing/2014/chart" uri="{C3380CC4-5D6E-409C-BE32-E72D297353CC}">
                <c16:uniqueId val="{00000005-413F-43C0-B5AE-D113938569CD}"/>
              </c:ext>
            </c:extLst>
          </c:dPt>
          <c:dPt>
            <c:idx val="3"/>
            <c:bubble3D val="0"/>
            <c:spPr>
              <a:solidFill>
                <a:schemeClr val="accent4"/>
              </a:solidFill>
              <a:ln>
                <a:noFill/>
              </a:ln>
              <a:effectLst/>
            </c:spPr>
            <c:extLst>
              <c:ext xmlns:c16="http://schemas.microsoft.com/office/drawing/2014/chart" uri="{C3380CC4-5D6E-409C-BE32-E72D297353CC}">
                <c16:uniqueId val="{00000007-413F-43C0-B5AE-D113938569CD}"/>
              </c:ext>
            </c:extLst>
          </c:dPt>
          <c:dPt>
            <c:idx val="4"/>
            <c:bubble3D val="0"/>
            <c:spPr>
              <a:solidFill>
                <a:schemeClr val="accent5"/>
              </a:solidFill>
              <a:ln>
                <a:noFill/>
              </a:ln>
              <a:effectLst/>
            </c:spPr>
            <c:extLst>
              <c:ext xmlns:c16="http://schemas.microsoft.com/office/drawing/2014/chart" uri="{C3380CC4-5D6E-409C-BE32-E72D297353CC}">
                <c16:uniqueId val="{00000009-413F-43C0-B5AE-D113938569CD}"/>
              </c:ext>
            </c:extLst>
          </c:dPt>
          <c:dPt>
            <c:idx val="5"/>
            <c:bubble3D val="0"/>
            <c:spPr>
              <a:solidFill>
                <a:schemeClr val="accent6"/>
              </a:solidFill>
              <a:ln>
                <a:noFill/>
              </a:ln>
              <a:effectLst/>
            </c:spPr>
            <c:extLst>
              <c:ext xmlns:c16="http://schemas.microsoft.com/office/drawing/2014/chart" uri="{C3380CC4-5D6E-409C-BE32-E72D297353CC}">
                <c16:uniqueId val="{0000000B-413F-43C0-B5AE-D113938569CD}"/>
              </c:ext>
            </c:extLst>
          </c:dPt>
          <c:dLbls>
            <c:dLbl>
              <c:idx val="0"/>
              <c:layout>
                <c:manualLayout>
                  <c:x val="1.651407952455073E-2"/>
                  <c:y val="5.8155273149120751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413F-43C0-B5AE-D113938569CD}"/>
                </c:ext>
              </c:extLst>
            </c:dLbl>
            <c:dLbl>
              <c:idx val="1"/>
              <c:layout>
                <c:manualLayout>
                  <c:x val="-6.7388881227092544E-3"/>
                  <c:y val="1.6469342235692571E-2"/>
                </c:manualLayout>
              </c:layout>
              <c:showLegendKey val="0"/>
              <c:showVal val="0"/>
              <c:showCatName val="1"/>
              <c:showSerName val="0"/>
              <c:showPercent val="1"/>
              <c:showBubbleSize val="0"/>
              <c:extLst>
                <c:ext xmlns:c15="http://schemas.microsoft.com/office/drawing/2012/chart" uri="{CE6537A1-D6FC-4f65-9D91-7224C49458BB}">
                  <c15:layout>
                    <c:manualLayout>
                      <c:w val="0.31578286401584832"/>
                      <c:h val="0.24766436688086133"/>
                    </c:manualLayout>
                  </c15:layout>
                </c:ext>
                <c:ext xmlns:c16="http://schemas.microsoft.com/office/drawing/2014/chart" uri="{C3380CC4-5D6E-409C-BE32-E72D297353CC}">
                  <c16:uniqueId val="{00000003-413F-43C0-B5AE-D113938569CD}"/>
                </c:ext>
              </c:extLst>
            </c:dLbl>
            <c:dLbl>
              <c:idx val="2"/>
              <c:tx>
                <c:rich>
                  <a:bodyPr/>
                  <a:lstStyle/>
                  <a:p>
                    <a:fld id="{B99A1A1A-802C-48BD-80E7-9C4A26D93A2E}" type="CATEGORYNAME">
                      <a:rPr lang="en-US"/>
                      <a:pPr/>
                      <a:t>[CATEGORY NAME]</a:t>
                    </a:fld>
                    <a:r>
                      <a:rPr lang="en-US" baseline="0"/>
                      <a:t>
</a:t>
                    </a:r>
                    <a:fld id="{9B8F343F-0A22-4E2D-82CE-0A76265D6748}" type="VALUE">
                      <a:rPr lang="en-US" baseline="0" smtClean="0"/>
                      <a:pPr/>
                      <a:t>[VALUE]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5138991085326162"/>
                      <c:h val="0.24139414371604923"/>
                    </c:manualLayout>
                  </c15:layout>
                  <c15:dlblFieldTable/>
                  <c15:showDataLabelsRange val="0"/>
                </c:ext>
                <c:ext xmlns:c16="http://schemas.microsoft.com/office/drawing/2014/chart" uri="{C3380CC4-5D6E-409C-BE32-E72D297353CC}">
                  <c16:uniqueId val="{00000005-413F-43C0-B5AE-D113938569CD}"/>
                </c:ext>
              </c:extLst>
            </c:dLbl>
            <c:dLbl>
              <c:idx val="3"/>
              <c:tx>
                <c:rich>
                  <a:bodyPr/>
                  <a:lstStyle/>
                  <a:p>
                    <a:fld id="{1AF89F05-1EEB-42F5-B547-1AF91091BD60}" type="CATEGORYNAME">
                      <a:rPr lang="en-US"/>
                      <a:pPr/>
                      <a:t>[CATEGORY NAME]</a:t>
                    </a:fld>
                    <a:r>
                      <a:rPr lang="en-US" baseline="0"/>
                      <a:t>
</a:t>
                    </a:r>
                    <a:fld id="{A20B24C0-2C44-4B18-B1DF-77F364DFDCE7}" type="VALUE">
                      <a:rPr lang="en-US" baseline="0" smtClean="0"/>
                      <a:pPr/>
                      <a:t>[VALUE]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6486804867694919"/>
                      <c:h val="0.24139414371604923"/>
                    </c:manualLayout>
                  </c15:layout>
                  <c15:dlblFieldTable/>
                  <c15:showDataLabelsRange val="0"/>
                </c:ext>
                <c:ext xmlns:c16="http://schemas.microsoft.com/office/drawing/2014/chart" uri="{C3380CC4-5D6E-409C-BE32-E72D297353CC}">
                  <c16:uniqueId val="{00000007-413F-43C0-B5AE-D113938569CD}"/>
                </c:ext>
              </c:extLst>
            </c:dLbl>
            <c:dLbl>
              <c:idx val="4"/>
              <c:layout>
                <c:manualLayout>
                  <c:x val="1.3478087198466713E-2"/>
                  <c:y val="-3.2938815834843843E-2"/>
                </c:manualLayout>
              </c:layout>
              <c:showLegendKey val="0"/>
              <c:showVal val="0"/>
              <c:showCatName val="1"/>
              <c:showSerName val="0"/>
              <c:showPercent val="1"/>
              <c:showBubbleSize val="0"/>
              <c:extLst>
                <c:ext xmlns:c15="http://schemas.microsoft.com/office/drawing/2012/chart" uri="{CE6537A1-D6FC-4f65-9D91-7224C49458BB}">
                  <c15:layout>
                    <c:manualLayout>
                      <c:w val="0.28391750389132586"/>
                      <c:h val="0.18649236165067337"/>
                    </c:manualLayout>
                  </c15:layout>
                </c:ext>
                <c:ext xmlns:c16="http://schemas.microsoft.com/office/drawing/2014/chart" uri="{C3380CC4-5D6E-409C-BE32-E72D297353CC}">
                  <c16:uniqueId val="{00000009-413F-43C0-B5AE-D113938569CD}"/>
                </c:ext>
              </c:extLst>
            </c:dLbl>
            <c:dLbl>
              <c:idx val="5"/>
              <c:layout>
                <c:manualLayout>
                  <c:x val="4.941983868685431E-2"/>
                  <c:y val="1.8822155455442351E-2"/>
                </c:manualLayout>
              </c:layout>
              <c:showLegendKey val="0"/>
              <c:showVal val="0"/>
              <c:showCatName val="1"/>
              <c:showSerName val="0"/>
              <c:showPercent val="1"/>
              <c:showBubbleSize val="0"/>
              <c:extLst>
                <c:ext xmlns:c15="http://schemas.microsoft.com/office/drawing/2012/chart" uri="{CE6537A1-D6FC-4f65-9D91-7224C49458BB}">
                  <c15:layout>
                    <c:manualLayout>
                      <c:w val="0.32091516909579737"/>
                      <c:h val="0.23839853098263877"/>
                    </c:manualLayout>
                  </c15:layout>
                </c:ext>
                <c:ext xmlns:c16="http://schemas.microsoft.com/office/drawing/2014/chart" uri="{C3380CC4-5D6E-409C-BE32-E72D297353CC}">
                  <c16:uniqueId val="{0000000B-413F-43C0-B5AE-D113938569CD}"/>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0.12</c:v>
                </c:pt>
                <c:pt idx="1">
                  <c:v>0.22</c:v>
                </c:pt>
                <c:pt idx="2">
                  <c:v>0.26</c:v>
                </c:pt>
                <c:pt idx="3">
                  <c:v>0.25</c:v>
                </c:pt>
                <c:pt idx="4">
                  <c:v>0.12</c:v>
                </c:pt>
                <c:pt idx="5">
                  <c:v>0.04</c:v>
                </c:pt>
              </c:numCache>
            </c:numRef>
          </c:val>
          <c:extLst>
            <c:ext xmlns:c16="http://schemas.microsoft.com/office/drawing/2014/chart" uri="{C3380CC4-5D6E-409C-BE32-E72D297353CC}">
              <c16:uniqueId val="{0000000C-413F-43C0-B5AE-D113938569CD}"/>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5429-4BAB-9FA0-9E593C68766D}"/>
              </c:ext>
            </c:extLst>
          </c:dPt>
          <c:dPt>
            <c:idx val="1"/>
            <c:bubble3D val="0"/>
            <c:spPr>
              <a:solidFill>
                <a:schemeClr val="accent2"/>
              </a:solidFill>
              <a:ln>
                <a:noFill/>
              </a:ln>
              <a:effectLst/>
            </c:spPr>
            <c:extLst>
              <c:ext xmlns:c16="http://schemas.microsoft.com/office/drawing/2014/chart" uri="{C3380CC4-5D6E-409C-BE32-E72D297353CC}">
                <c16:uniqueId val="{00000003-5429-4BAB-9FA0-9E593C68766D}"/>
              </c:ext>
            </c:extLst>
          </c:dPt>
          <c:dPt>
            <c:idx val="2"/>
            <c:bubble3D val="0"/>
            <c:spPr>
              <a:solidFill>
                <a:schemeClr val="accent3"/>
              </a:solidFill>
              <a:ln>
                <a:noFill/>
              </a:ln>
              <a:effectLst/>
            </c:spPr>
            <c:extLst>
              <c:ext xmlns:c16="http://schemas.microsoft.com/office/drawing/2014/chart" uri="{C3380CC4-5D6E-409C-BE32-E72D297353CC}">
                <c16:uniqueId val="{00000005-5429-4BAB-9FA0-9E593C68766D}"/>
              </c:ext>
            </c:extLst>
          </c:dPt>
          <c:dPt>
            <c:idx val="3"/>
            <c:bubble3D val="0"/>
            <c:spPr>
              <a:solidFill>
                <a:schemeClr val="accent4"/>
              </a:solidFill>
              <a:ln>
                <a:noFill/>
              </a:ln>
              <a:effectLst/>
            </c:spPr>
            <c:extLst>
              <c:ext xmlns:c16="http://schemas.microsoft.com/office/drawing/2014/chart" uri="{C3380CC4-5D6E-409C-BE32-E72D297353CC}">
                <c16:uniqueId val="{00000007-5429-4BAB-9FA0-9E593C68766D}"/>
              </c:ext>
            </c:extLst>
          </c:dPt>
          <c:dPt>
            <c:idx val="4"/>
            <c:bubble3D val="0"/>
            <c:spPr>
              <a:solidFill>
                <a:schemeClr val="accent5"/>
              </a:solidFill>
              <a:ln>
                <a:noFill/>
              </a:ln>
              <a:effectLst/>
            </c:spPr>
            <c:extLst>
              <c:ext xmlns:c16="http://schemas.microsoft.com/office/drawing/2014/chart" uri="{C3380CC4-5D6E-409C-BE32-E72D297353CC}">
                <c16:uniqueId val="{00000009-5429-4BAB-9FA0-9E593C68766D}"/>
              </c:ext>
            </c:extLst>
          </c:dPt>
          <c:dPt>
            <c:idx val="5"/>
            <c:bubble3D val="0"/>
            <c:spPr>
              <a:solidFill>
                <a:schemeClr val="accent6"/>
              </a:solidFill>
              <a:ln>
                <a:noFill/>
              </a:ln>
              <a:effectLst/>
            </c:spPr>
            <c:extLst>
              <c:ext xmlns:c16="http://schemas.microsoft.com/office/drawing/2014/chart" uri="{C3380CC4-5D6E-409C-BE32-E72D297353CC}">
                <c16:uniqueId val="{0000000B-5429-4BAB-9FA0-9E593C68766D}"/>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0D-5429-4BAB-9FA0-9E593C68766D}"/>
              </c:ext>
            </c:extLst>
          </c:dPt>
          <c:dLbls>
            <c:dLbl>
              <c:idx val="0"/>
              <c:layout>
                <c:manualLayout>
                  <c:x val="1.5652750082300127E-3"/>
                  <c:y val="1.295565614007333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429-4BAB-9FA0-9E593C68766D}"/>
                </c:ext>
              </c:extLst>
            </c:dLbl>
            <c:dLbl>
              <c:idx val="6"/>
              <c:layout>
                <c:manualLayout>
                  <c:x val="2.5735563928850631E-2"/>
                  <c:y val="1.171812437082084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5429-4BAB-9FA0-9E593C68766D}"/>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0.13</c:v>
                </c:pt>
                <c:pt idx="1">
                  <c:v>0.21</c:v>
                </c:pt>
                <c:pt idx="2">
                  <c:v>0.39</c:v>
                </c:pt>
                <c:pt idx="3">
                  <c:v>0.16</c:v>
                </c:pt>
                <c:pt idx="4">
                  <c:v>0.1</c:v>
                </c:pt>
              </c:numCache>
            </c:numRef>
          </c:val>
          <c:extLst>
            <c:ext xmlns:c16="http://schemas.microsoft.com/office/drawing/2014/chart" uri="{C3380CC4-5D6E-409C-BE32-E72D297353CC}">
              <c16:uniqueId val="{0000000E-5429-4BAB-9FA0-9E593C68766D}"/>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C9FC-4FEA-91C4-619C4A031FEA}"/>
              </c:ext>
            </c:extLst>
          </c:dPt>
          <c:dPt>
            <c:idx val="1"/>
            <c:bubble3D val="0"/>
            <c:spPr>
              <a:solidFill>
                <a:schemeClr val="accent2"/>
              </a:solidFill>
              <a:ln>
                <a:noFill/>
              </a:ln>
              <a:effectLst/>
            </c:spPr>
            <c:extLst>
              <c:ext xmlns:c16="http://schemas.microsoft.com/office/drawing/2014/chart" uri="{C3380CC4-5D6E-409C-BE32-E72D297353CC}">
                <c16:uniqueId val="{00000003-C9FC-4FEA-91C4-619C4A031FEA}"/>
              </c:ext>
            </c:extLst>
          </c:dPt>
          <c:dPt>
            <c:idx val="2"/>
            <c:bubble3D val="0"/>
            <c:spPr>
              <a:solidFill>
                <a:schemeClr val="accent3"/>
              </a:solidFill>
              <a:ln>
                <a:noFill/>
              </a:ln>
              <a:effectLst/>
            </c:spPr>
            <c:extLst>
              <c:ext xmlns:c16="http://schemas.microsoft.com/office/drawing/2014/chart" uri="{C3380CC4-5D6E-409C-BE32-E72D297353CC}">
                <c16:uniqueId val="{00000005-C9FC-4FEA-91C4-619C4A031FEA}"/>
              </c:ext>
            </c:extLst>
          </c:dPt>
          <c:dPt>
            <c:idx val="3"/>
            <c:bubble3D val="0"/>
            <c:spPr>
              <a:solidFill>
                <a:schemeClr val="accent4"/>
              </a:solidFill>
              <a:ln>
                <a:noFill/>
              </a:ln>
              <a:effectLst/>
            </c:spPr>
            <c:extLst>
              <c:ext xmlns:c16="http://schemas.microsoft.com/office/drawing/2014/chart" uri="{C3380CC4-5D6E-409C-BE32-E72D297353CC}">
                <c16:uniqueId val="{00000007-C9FC-4FEA-91C4-619C4A031FEA}"/>
              </c:ext>
            </c:extLst>
          </c:dPt>
          <c:dPt>
            <c:idx val="4"/>
            <c:bubble3D val="0"/>
            <c:spPr>
              <a:solidFill>
                <a:schemeClr val="accent5"/>
              </a:solidFill>
              <a:ln>
                <a:noFill/>
              </a:ln>
              <a:effectLst/>
            </c:spPr>
            <c:extLst>
              <c:ext xmlns:c16="http://schemas.microsoft.com/office/drawing/2014/chart" uri="{C3380CC4-5D6E-409C-BE32-E72D297353CC}">
                <c16:uniqueId val="{00000009-C9FC-4FEA-91C4-619C4A031FEA}"/>
              </c:ext>
            </c:extLst>
          </c:dPt>
          <c:dPt>
            <c:idx val="5"/>
            <c:bubble3D val="0"/>
            <c:spPr>
              <a:solidFill>
                <a:schemeClr val="accent6"/>
              </a:solidFill>
              <a:ln>
                <a:noFill/>
              </a:ln>
              <a:effectLst/>
            </c:spPr>
            <c:extLst>
              <c:ext xmlns:c16="http://schemas.microsoft.com/office/drawing/2014/chart" uri="{C3380CC4-5D6E-409C-BE32-E72D297353CC}">
                <c16:uniqueId val="{0000000B-C9FC-4FEA-91C4-619C4A031FEA}"/>
              </c:ext>
            </c:extLst>
          </c:dPt>
          <c:dLbls>
            <c:dLbl>
              <c:idx val="0"/>
              <c:layout>
                <c:manualLayout>
                  <c:x val="1.0507814256042485E-2"/>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9FC-4FEA-91C4-619C4A031FEA}"/>
                </c:ext>
              </c:extLst>
            </c:dLbl>
            <c:dLbl>
              <c:idx val="1"/>
              <c:layout>
                <c:manualLayout>
                  <c:x val="-2.8120039713742339E-2"/>
                  <c:y val="7.743268817312879E-3"/>
                </c:manualLayout>
              </c:layout>
              <c:showLegendKey val="0"/>
              <c:showVal val="0"/>
              <c:showCatName val="1"/>
              <c:showSerName val="0"/>
              <c:showPercent val="1"/>
              <c:showBubbleSize val="0"/>
              <c:extLst>
                <c:ext xmlns:c15="http://schemas.microsoft.com/office/drawing/2012/chart" uri="{CE6537A1-D6FC-4f65-9D91-7224C49458BB}">
                  <c15:layout>
                    <c:manualLayout>
                      <c:w val="0.24474275182265945"/>
                      <c:h val="0.22575782692562832"/>
                    </c:manualLayout>
                  </c15:layout>
                </c:ext>
                <c:ext xmlns:c16="http://schemas.microsoft.com/office/drawing/2014/chart" uri="{C3380CC4-5D6E-409C-BE32-E72D297353CC}">
                  <c16:uniqueId val="{00000003-C9FC-4FEA-91C4-619C4A031FEA}"/>
                </c:ext>
              </c:extLst>
            </c:dLbl>
            <c:dLbl>
              <c:idx val="2"/>
              <c:layout>
                <c:manualLayout>
                  <c:x val="-3.8802019445894745E-2"/>
                  <c:y val="-3.2060263197089836E-2"/>
                </c:manualLayout>
              </c:layout>
              <c:showLegendKey val="0"/>
              <c:showVal val="0"/>
              <c:showCatName val="1"/>
              <c:showSerName val="0"/>
              <c:showPercent val="1"/>
              <c:showBubbleSize val="0"/>
              <c:extLst>
                <c:ext xmlns:c15="http://schemas.microsoft.com/office/drawing/2012/chart" uri="{CE6537A1-D6FC-4f65-9D91-7224C49458BB}">
                  <c15:layout>
                    <c:manualLayout>
                      <c:w val="0.23808535309375081"/>
                      <c:h val="0.22575782692562832"/>
                    </c:manualLayout>
                  </c15:layout>
                </c:ext>
                <c:ext xmlns:c16="http://schemas.microsoft.com/office/drawing/2014/chart" uri="{C3380CC4-5D6E-409C-BE32-E72D297353CC}">
                  <c16:uniqueId val="{00000005-C9FC-4FEA-91C4-619C4A031FEA}"/>
                </c:ext>
              </c:extLst>
            </c:dLbl>
            <c:dLbl>
              <c:idx val="3"/>
              <c:layout>
                <c:manualLayout>
                  <c:x val="2.2680106224825074E-2"/>
                  <c:y val="-1.0480592601568344E-2"/>
                </c:manualLayout>
              </c:layout>
              <c:tx>
                <c:rich>
                  <a:bodyPr/>
                  <a:lstStyle/>
                  <a:p>
                    <a:fld id="{EF56CBFC-200F-4397-AE34-FA845251A59F}" type="CATEGORYNAME">
                      <a:rPr lang="en-US"/>
                      <a:pPr/>
                      <a:t>[CATEGORY NAME]</a:t>
                    </a:fld>
                    <a:r>
                      <a:rPr lang="en-US" baseline="0"/>
                      <a:t>
</a:t>
                    </a:r>
                    <a:fld id="{64FFA968-2798-45B4-87EE-9227E49B0F4C}" type="VALUE">
                      <a:rPr lang="en-US" baseline="0" smtClean="0"/>
                      <a:pPr/>
                      <a:t>[VALUE]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5805754928047669"/>
                      <c:h val="0.22575782692562832"/>
                    </c:manualLayout>
                  </c15:layout>
                  <c15:dlblFieldTable/>
                  <c15:showDataLabelsRange val="0"/>
                </c:ext>
                <c:ext xmlns:c16="http://schemas.microsoft.com/office/drawing/2014/chart" uri="{C3380CC4-5D6E-409C-BE32-E72D297353CC}">
                  <c16:uniqueId val="{00000007-C9FC-4FEA-91C4-619C4A031FEA}"/>
                </c:ext>
              </c:extLst>
            </c:dLbl>
            <c:dLbl>
              <c:idx val="4"/>
              <c:layout>
                <c:manualLayout>
                  <c:x val="-2.2766993141306757E-2"/>
                  <c:y val="1.9871472845125367E-3"/>
                </c:manualLayout>
              </c:layout>
              <c:tx>
                <c:rich>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fld id="{9E3E58D1-BEAE-4842-BCCD-FDC83F09DF94}" type="CATEGORYNAME">
                      <a:rPr lang="en-US">
                        <a:solidFill>
                          <a:schemeClr val="bg1"/>
                        </a:solidFill>
                      </a:rPr>
                      <a:pPr>
                        <a:defRPr sz="1050"/>
                      </a:pPr>
                      <a:t>[CATEGORY NAME]</a:t>
                    </a:fld>
                    <a:r>
                      <a:rPr lang="en-US" baseline="0">
                        <a:solidFill>
                          <a:schemeClr val="bg1"/>
                        </a:solidFill>
                      </a:rPr>
                      <a:t>
</a:t>
                    </a:r>
                    <a:fld id="{0D5F30BB-7986-47E1-8B45-9AEA3BD16395}" type="PERCENTAGE">
                      <a:rPr lang="en-US" baseline="0">
                        <a:solidFill>
                          <a:schemeClr val="bg1"/>
                        </a:solidFill>
                      </a:rPr>
                      <a:pPr>
                        <a:defRPr sz="1050"/>
                      </a:pPr>
                      <a:t>[PERCENTAGE]</a:t>
                    </a:fld>
                    <a:endParaRPr lang="en-US" baseline="0">
                      <a:solidFill>
                        <a:schemeClr val="bg1"/>
                      </a:solidFill>
                    </a:endParaRPr>
                  </a:p>
                </c:rich>
              </c:tx>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7320549030955332"/>
                      <c:h val="0.18976281856555705"/>
                    </c:manualLayout>
                  </c15:layout>
                  <c15:dlblFieldTable/>
                  <c15:showDataLabelsRange val="0"/>
                </c:ext>
                <c:ext xmlns:c16="http://schemas.microsoft.com/office/drawing/2014/chart" uri="{C3380CC4-5D6E-409C-BE32-E72D297353CC}">
                  <c16:uniqueId val="{00000009-C9FC-4FEA-91C4-619C4A031FEA}"/>
                </c:ext>
              </c:extLst>
            </c:dLbl>
            <c:dLbl>
              <c:idx val="5"/>
              <c:layout>
                <c:manualLayout>
                  <c:x val="-5.3523913166552391E-3"/>
                  <c:y val="-2.1373508798059892E-2"/>
                </c:manualLayout>
              </c:layout>
              <c:tx>
                <c:rich>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fld id="{12FBF96D-48F5-4DFC-ACE3-CB1090ECB506}" type="CATEGORYNAME">
                      <a:rPr lang="en-US">
                        <a:solidFill>
                          <a:schemeClr val="bg1"/>
                        </a:solidFill>
                      </a:rPr>
                      <a:pPr>
                        <a:defRPr sz="1050"/>
                      </a:pPr>
                      <a:t>[CATEGORY NAME]</a:t>
                    </a:fld>
                    <a:r>
                      <a:rPr lang="en-US" baseline="0">
                        <a:solidFill>
                          <a:schemeClr val="bg1"/>
                        </a:solidFill>
                      </a:rPr>
                      <a:t>
</a:t>
                    </a:r>
                    <a:fld id="{AA8E1E71-F453-4F43-AE6C-33AF50F2F937}" type="PERCENTAGE">
                      <a:rPr lang="en-US" baseline="0">
                        <a:solidFill>
                          <a:schemeClr val="bg1"/>
                        </a:solidFill>
                      </a:rPr>
                      <a:pPr>
                        <a:defRPr sz="1050"/>
                      </a:pPr>
                      <a:t>[PERCENTAGE]</a:t>
                    </a:fld>
                    <a:endParaRPr lang="en-US" baseline="0">
                      <a:solidFill>
                        <a:schemeClr val="bg1"/>
                      </a:solidFill>
                    </a:endParaRPr>
                  </a:p>
                </c:rich>
              </c:tx>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C9FC-4FEA-91C4-619C4A031FEA}"/>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&lt;AUD 25,000</c:v>
                </c:pt>
                <c:pt idx="1">
                  <c:v>AUD 25,001-AUD 34,999</c:v>
                </c:pt>
                <c:pt idx="2">
                  <c:v>AUD 35,000-AUD 59,999</c:v>
                </c:pt>
                <c:pt idx="3">
                  <c:v>AUD 60,000-AUD 99,999</c:v>
                </c:pt>
                <c:pt idx="4">
                  <c:v>AUD 100,000-AUD 149,999</c:v>
                </c:pt>
                <c:pt idx="5">
                  <c:v>AUD 150,000+</c:v>
                </c:pt>
              </c:strCache>
            </c:strRef>
          </c:cat>
          <c:val>
            <c:numRef>
              <c:f>Sheet1!$B$2:$B$7</c:f>
              <c:numCache>
                <c:formatCode>0%</c:formatCode>
                <c:ptCount val="6"/>
                <c:pt idx="0">
                  <c:v>0.06</c:v>
                </c:pt>
                <c:pt idx="1">
                  <c:v>0.11</c:v>
                </c:pt>
                <c:pt idx="2">
                  <c:v>0.19</c:v>
                </c:pt>
                <c:pt idx="3">
                  <c:v>0.28999999999999998</c:v>
                </c:pt>
                <c:pt idx="4">
                  <c:v>0.23</c:v>
                </c:pt>
                <c:pt idx="5">
                  <c:v>0.13</c:v>
                </c:pt>
              </c:numCache>
            </c:numRef>
          </c:val>
          <c:extLst>
            <c:ext xmlns:c16="http://schemas.microsoft.com/office/drawing/2014/chart" uri="{C3380CC4-5D6E-409C-BE32-E72D297353CC}">
              <c16:uniqueId val="{0000000C-C9FC-4FEA-91C4-619C4A031FEA}"/>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343A-484A-ABEA-0F1C9172DA33}"/>
              </c:ext>
            </c:extLst>
          </c:dPt>
          <c:dPt>
            <c:idx val="1"/>
            <c:bubble3D val="0"/>
            <c:spPr>
              <a:solidFill>
                <a:schemeClr val="accent2"/>
              </a:solidFill>
              <a:ln>
                <a:noFill/>
              </a:ln>
              <a:effectLst/>
            </c:spPr>
            <c:extLst>
              <c:ext xmlns:c16="http://schemas.microsoft.com/office/drawing/2014/chart" uri="{C3380CC4-5D6E-409C-BE32-E72D297353CC}">
                <c16:uniqueId val="{00000003-343A-484A-ABEA-0F1C9172DA33}"/>
              </c:ext>
            </c:extLst>
          </c:dPt>
          <c:dPt>
            <c:idx val="2"/>
            <c:bubble3D val="0"/>
            <c:spPr>
              <a:solidFill>
                <a:schemeClr val="accent3"/>
              </a:solidFill>
              <a:ln>
                <a:noFill/>
              </a:ln>
              <a:effectLst/>
            </c:spPr>
            <c:extLst>
              <c:ext xmlns:c16="http://schemas.microsoft.com/office/drawing/2014/chart" uri="{C3380CC4-5D6E-409C-BE32-E72D297353CC}">
                <c16:uniqueId val="{00000005-343A-484A-ABEA-0F1C9172DA33}"/>
              </c:ext>
            </c:extLst>
          </c:dPt>
          <c:dPt>
            <c:idx val="3"/>
            <c:bubble3D val="0"/>
            <c:spPr>
              <a:solidFill>
                <a:schemeClr val="accent4"/>
              </a:solidFill>
              <a:ln>
                <a:noFill/>
              </a:ln>
              <a:effectLst/>
            </c:spPr>
            <c:extLst>
              <c:ext xmlns:c16="http://schemas.microsoft.com/office/drawing/2014/chart" uri="{C3380CC4-5D6E-409C-BE32-E72D297353CC}">
                <c16:uniqueId val="{00000007-343A-484A-ABEA-0F1C9172DA33}"/>
              </c:ext>
            </c:extLst>
          </c:dPt>
          <c:dPt>
            <c:idx val="4"/>
            <c:bubble3D val="0"/>
            <c:spPr>
              <a:solidFill>
                <a:schemeClr val="accent5"/>
              </a:solidFill>
              <a:ln>
                <a:noFill/>
              </a:ln>
              <a:effectLst/>
            </c:spPr>
            <c:extLst>
              <c:ext xmlns:c16="http://schemas.microsoft.com/office/drawing/2014/chart" uri="{C3380CC4-5D6E-409C-BE32-E72D297353CC}">
                <c16:uniqueId val="{00000009-343A-484A-ABEA-0F1C9172DA33}"/>
              </c:ext>
            </c:extLst>
          </c:dPt>
          <c:dPt>
            <c:idx val="5"/>
            <c:bubble3D val="0"/>
            <c:spPr>
              <a:solidFill>
                <a:schemeClr val="accent6"/>
              </a:solidFill>
              <a:ln>
                <a:noFill/>
              </a:ln>
              <a:effectLst/>
            </c:spPr>
            <c:extLst>
              <c:ext xmlns:c16="http://schemas.microsoft.com/office/drawing/2014/chart" uri="{C3380CC4-5D6E-409C-BE32-E72D297353CC}">
                <c16:uniqueId val="{0000000B-343A-484A-ABEA-0F1C9172DA33}"/>
              </c:ext>
            </c:extLst>
          </c:dPt>
          <c:dLbls>
            <c:dLbl>
              <c:idx val="0"/>
              <c:layout>
                <c:manualLayout>
                  <c:x val="4.7963067779821705E-2"/>
                  <c:y val="6.2860812012981354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343A-484A-ABEA-0F1C9172DA33}"/>
                </c:ext>
              </c:extLst>
            </c:dLbl>
            <c:dLbl>
              <c:idx val="1"/>
              <c:layout>
                <c:manualLayout>
                  <c:x val="-5.3912197537852008E-2"/>
                  <c:y val="2.5880463751233436E-2"/>
                </c:manualLayout>
              </c:layout>
              <c:tx>
                <c:rich>
                  <a:bodyPr/>
                  <a:lstStyle/>
                  <a:p>
                    <a:fld id="{9462CF9A-4A43-4551-9569-43D29DCAFFF4}" type="CATEGORYNAME">
                      <a:rPr lang="en-US" dirty="0"/>
                      <a:pPr/>
                      <a:t>[CATEGORY NAME]</a:t>
                    </a:fld>
                    <a:r>
                      <a:rPr lang="en-US" baseline="0"/>
                      <a:t>
</a:t>
                    </a:r>
                    <a:fld id="{3BB6B489-B802-4926-B338-D59E5F9C6E57}" type="VALUE">
                      <a:rPr lang="en-US" baseline="0" smtClean="0"/>
                      <a:pPr/>
                      <a:t>[VALUE]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33824642705532759"/>
                      <c:h val="0.21943113369769765"/>
                    </c:manualLayout>
                  </c15:layout>
                  <c15:dlblFieldTable/>
                  <c15:showDataLabelsRange val="0"/>
                </c:ext>
                <c:ext xmlns:c16="http://schemas.microsoft.com/office/drawing/2014/chart" uri="{C3380CC4-5D6E-409C-BE32-E72D297353CC}">
                  <c16:uniqueId val="{00000003-343A-484A-ABEA-0F1C9172DA33}"/>
                </c:ext>
              </c:extLst>
            </c:dLbl>
            <c:dLbl>
              <c:idx val="2"/>
              <c:layout>
                <c:manualLayout>
                  <c:x val="1.5724317249186371E-2"/>
                  <c:y val="3.2938957304459851E-2"/>
                </c:manualLayout>
              </c:layout>
              <c:showLegendKey val="0"/>
              <c:showVal val="0"/>
              <c:showCatName val="1"/>
              <c:showSerName val="0"/>
              <c:showPercent val="1"/>
              <c:showBubbleSize val="0"/>
              <c:extLst>
                <c:ext xmlns:c15="http://schemas.microsoft.com/office/drawing/2012/chart" uri="{CE6537A1-D6FC-4f65-9D91-7224C49458BB}">
                  <c15:layout>
                    <c:manualLayout>
                      <c:w val="0.3367514504032828"/>
                      <c:h val="0.24139414371604923"/>
                    </c:manualLayout>
                  </c15:layout>
                </c:ext>
                <c:ext xmlns:c16="http://schemas.microsoft.com/office/drawing/2014/chart" uri="{C3380CC4-5D6E-409C-BE32-E72D297353CC}">
                  <c16:uniqueId val="{00000005-343A-484A-ABEA-0F1C9172DA33}"/>
                </c:ext>
              </c:extLst>
            </c:dLbl>
            <c:dLbl>
              <c:idx val="3"/>
              <c:layout>
                <c:manualLayout>
                  <c:x val="-4.0434236592613554E-2"/>
                  <c:y val="-4.705353606425035E-3"/>
                </c:manualLayout>
              </c:layout>
              <c:tx>
                <c:rich>
                  <a:bodyPr/>
                  <a:lstStyle/>
                  <a:p>
                    <a:fld id="{6DE563CE-3988-4F0E-8177-7AED22938A4B}" type="CATEGORYNAME">
                      <a:rPr lang="en-US"/>
                      <a:pPr/>
                      <a:t>[CATEGORY NAME]</a:t>
                    </a:fld>
                    <a:r>
                      <a:rPr lang="en-US" baseline="0"/>
                      <a:t>
</a:t>
                    </a:r>
                    <a:fld id="{0A50EFDC-DACA-4FB1-B720-AFA372870ECF}" type="VALUE">
                      <a:rPr lang="en-US" baseline="0" smtClean="0"/>
                      <a:pPr/>
                      <a:t>[VALUE]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35921501344276208"/>
                      <c:h val="0.24139414371604923"/>
                    </c:manualLayout>
                  </c15:layout>
                  <c15:dlblFieldTable/>
                  <c15:showDataLabelsRange val="0"/>
                </c:ext>
                <c:ext xmlns:c16="http://schemas.microsoft.com/office/drawing/2014/chart" uri="{C3380CC4-5D6E-409C-BE32-E72D297353CC}">
                  <c16:uniqueId val="{00000007-343A-484A-ABEA-0F1C9172DA33}"/>
                </c:ext>
              </c:extLst>
            </c:dLbl>
            <c:dLbl>
              <c:idx val="4"/>
              <c:layout>
                <c:manualLayout>
                  <c:x val="6.7390689118436986E-3"/>
                  <c:y val="-4.7055388638606527E-3"/>
                </c:manualLayout>
              </c:layout>
              <c:showLegendKey val="0"/>
              <c:showVal val="0"/>
              <c:showCatName val="1"/>
              <c:showSerName val="0"/>
              <c:showPercent val="1"/>
              <c:showBubbleSize val="0"/>
              <c:extLst>
                <c:ext xmlns:c15="http://schemas.microsoft.com/office/drawing/2012/chart" uri="{CE6537A1-D6FC-4f65-9D91-7224C49458BB}">
                  <c15:layout>
                    <c:manualLayout>
                      <c:w val="0.37826446865713881"/>
                      <c:h val="0.21472559483383705"/>
                    </c:manualLayout>
                  </c15:layout>
                </c:ext>
                <c:ext xmlns:c16="http://schemas.microsoft.com/office/drawing/2014/chart" uri="{C3380CC4-5D6E-409C-BE32-E72D297353CC}">
                  <c16:uniqueId val="{00000009-343A-484A-ABEA-0F1C9172DA33}"/>
                </c:ext>
              </c:extLst>
            </c:dLbl>
            <c:dLbl>
              <c:idx val="5"/>
              <c:layout>
                <c:manualLayout>
                  <c:x val="1.2932644686571387E-2"/>
                  <c:y val="3.7644310910884875E-2"/>
                </c:manualLayout>
              </c:layout>
              <c:showLegendKey val="0"/>
              <c:showVal val="0"/>
              <c:showCatName val="1"/>
              <c:showSerName val="0"/>
              <c:showPercent val="1"/>
              <c:showBubbleSize val="0"/>
              <c:extLst>
                <c:ext xmlns:c15="http://schemas.microsoft.com/office/drawing/2012/chart" uri="{CE6537A1-D6FC-4f65-9D91-7224C49458BB}">
                  <c15:layout>
                    <c:manualLayout>
                      <c:w val="0.38272215933210696"/>
                      <c:h val="0.24780960871036001"/>
                    </c:manualLayout>
                  </c15:layout>
                </c:ext>
                <c:ext xmlns:c16="http://schemas.microsoft.com/office/drawing/2014/chart" uri="{C3380CC4-5D6E-409C-BE32-E72D297353CC}">
                  <c16:uniqueId val="{0000000B-343A-484A-ABEA-0F1C9172DA33}"/>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&lt;AUD 25,000</c:v>
                </c:pt>
                <c:pt idx="1">
                  <c:v>AUD 25,001-AUD 34,999</c:v>
                </c:pt>
                <c:pt idx="2">
                  <c:v>AUD 35,000-AUD 59,999</c:v>
                </c:pt>
                <c:pt idx="3">
                  <c:v>AUD 60,000-AUD 99,999</c:v>
                </c:pt>
                <c:pt idx="4">
                  <c:v>AUD 100,000-AUD 149,999</c:v>
                </c:pt>
                <c:pt idx="5">
                  <c:v>AUD 150,000+</c:v>
                </c:pt>
              </c:strCache>
            </c:strRef>
          </c:cat>
          <c:val>
            <c:numRef>
              <c:f>Sheet1!$B$2:$B$7</c:f>
              <c:numCache>
                <c:formatCode>0%</c:formatCode>
                <c:ptCount val="6"/>
                <c:pt idx="0">
                  <c:v>0.1</c:v>
                </c:pt>
                <c:pt idx="1">
                  <c:v>0.21</c:v>
                </c:pt>
                <c:pt idx="2">
                  <c:v>0.22</c:v>
                </c:pt>
                <c:pt idx="3">
                  <c:v>0.27</c:v>
                </c:pt>
                <c:pt idx="4">
                  <c:v>0.12</c:v>
                </c:pt>
                <c:pt idx="5">
                  <c:v>0.08</c:v>
                </c:pt>
              </c:numCache>
            </c:numRef>
          </c:val>
          <c:extLst>
            <c:ext xmlns:c16="http://schemas.microsoft.com/office/drawing/2014/chart" uri="{C3380CC4-5D6E-409C-BE32-E72D297353CC}">
              <c16:uniqueId val="{0000000C-343A-484A-ABEA-0F1C9172DA33}"/>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9320-436B-939C-FC009213C7EB}"/>
              </c:ext>
            </c:extLst>
          </c:dPt>
          <c:dPt>
            <c:idx val="1"/>
            <c:bubble3D val="0"/>
            <c:spPr>
              <a:solidFill>
                <a:schemeClr val="accent2"/>
              </a:solidFill>
              <a:ln>
                <a:noFill/>
              </a:ln>
              <a:effectLst/>
            </c:spPr>
            <c:extLst>
              <c:ext xmlns:c16="http://schemas.microsoft.com/office/drawing/2014/chart" uri="{C3380CC4-5D6E-409C-BE32-E72D297353CC}">
                <c16:uniqueId val="{00000003-9320-436B-939C-FC009213C7EB}"/>
              </c:ext>
            </c:extLst>
          </c:dPt>
          <c:dPt>
            <c:idx val="2"/>
            <c:bubble3D val="0"/>
            <c:spPr>
              <a:solidFill>
                <a:schemeClr val="accent3"/>
              </a:solidFill>
              <a:ln>
                <a:noFill/>
              </a:ln>
              <a:effectLst/>
            </c:spPr>
            <c:extLst>
              <c:ext xmlns:c16="http://schemas.microsoft.com/office/drawing/2014/chart" uri="{C3380CC4-5D6E-409C-BE32-E72D297353CC}">
                <c16:uniqueId val="{00000005-9320-436B-939C-FC009213C7EB}"/>
              </c:ext>
            </c:extLst>
          </c:dPt>
          <c:dPt>
            <c:idx val="3"/>
            <c:bubble3D val="0"/>
            <c:spPr>
              <a:solidFill>
                <a:schemeClr val="accent4"/>
              </a:solidFill>
              <a:ln>
                <a:noFill/>
              </a:ln>
              <a:effectLst/>
            </c:spPr>
            <c:extLst>
              <c:ext xmlns:c16="http://schemas.microsoft.com/office/drawing/2014/chart" uri="{C3380CC4-5D6E-409C-BE32-E72D297353CC}">
                <c16:uniqueId val="{00000007-9320-436B-939C-FC009213C7EB}"/>
              </c:ext>
            </c:extLst>
          </c:dPt>
          <c:dPt>
            <c:idx val="4"/>
            <c:bubble3D val="0"/>
            <c:spPr>
              <a:solidFill>
                <a:schemeClr val="accent5"/>
              </a:solidFill>
              <a:ln>
                <a:noFill/>
              </a:ln>
              <a:effectLst/>
            </c:spPr>
            <c:extLst>
              <c:ext xmlns:c16="http://schemas.microsoft.com/office/drawing/2014/chart" uri="{C3380CC4-5D6E-409C-BE32-E72D297353CC}">
                <c16:uniqueId val="{00000009-9320-436B-939C-FC009213C7EB}"/>
              </c:ext>
            </c:extLst>
          </c:dPt>
          <c:dPt>
            <c:idx val="5"/>
            <c:bubble3D val="0"/>
            <c:spPr>
              <a:solidFill>
                <a:schemeClr val="accent6"/>
              </a:solidFill>
              <a:ln>
                <a:noFill/>
              </a:ln>
              <a:effectLst/>
            </c:spPr>
            <c:extLst>
              <c:ext xmlns:c16="http://schemas.microsoft.com/office/drawing/2014/chart" uri="{C3380CC4-5D6E-409C-BE32-E72D297353CC}">
                <c16:uniqueId val="{0000000B-9320-436B-939C-FC009213C7EB}"/>
              </c:ext>
            </c:extLst>
          </c:dPt>
          <c:dLbls>
            <c:dLbl>
              <c:idx val="0"/>
              <c:layout>
                <c:manualLayout>
                  <c:x val="0.128831894721947"/>
                  <c:y val="0.10050512292386624"/>
                </c:manualLayout>
              </c:layout>
              <c:tx>
                <c:rich>
                  <a:bodyPr/>
                  <a:lstStyle/>
                  <a:p>
                    <a:fld id="{0E773498-3DCB-4EF1-89C5-9F84D291FEA5}" type="CATEGORYNAME">
                      <a:rPr lang="en-US">
                        <a:solidFill>
                          <a:schemeClr val="tx1"/>
                        </a:solidFill>
                      </a:rPr>
                      <a:pPr/>
                      <a:t>[CATEGORY NAME]</a:t>
                    </a:fld>
                    <a:r>
                      <a:rPr lang="en-US" baseline="0">
                        <a:solidFill>
                          <a:schemeClr val="tx1"/>
                        </a:solidFill>
                      </a:rPr>
                      <a:t>
</a:t>
                    </a:r>
                    <a:fld id="{EE564B76-D1EF-42E5-B36E-2D1D9DC940A8}" type="PERCENTAGE">
                      <a:rPr lang="en-US" baseline="0">
                        <a:solidFill>
                          <a:schemeClr val="tx1"/>
                        </a:solidFill>
                      </a:rPr>
                      <a:pPr/>
                      <a:t>[PERCENTAGE]</a:t>
                    </a:fld>
                    <a:endParaRPr lang="en-US" baseline="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15:dlblFieldTable/>
                  <c15:showDataLabelsRange val="0"/>
                </c:ext>
                <c:ext xmlns:c16="http://schemas.microsoft.com/office/drawing/2014/chart" uri="{C3380CC4-5D6E-409C-BE32-E72D297353CC}">
                  <c16:uniqueId val="{00000001-9320-436B-939C-FC009213C7EB}"/>
                </c:ext>
              </c:extLst>
            </c:dLbl>
            <c:dLbl>
              <c:idx val="1"/>
              <c:layout>
                <c:manualLayout>
                  <c:x val="-3.5941347106268597E-2"/>
                  <c:y val="1.882215545544242E-2"/>
                </c:manualLayout>
              </c:layout>
              <c:showLegendKey val="0"/>
              <c:showVal val="0"/>
              <c:showCatName val="1"/>
              <c:showSerName val="0"/>
              <c:showPercent val="1"/>
              <c:showBubbleSize val="0"/>
              <c:extLst>
                <c:ext xmlns:c15="http://schemas.microsoft.com/office/drawing/2012/chart" uri="{CE6537A1-D6FC-4f65-9D91-7224C49458BB}">
                  <c15:layout>
                    <c:manualLayout>
                      <c:w val="0.28433387576057728"/>
                      <c:h val="0.2523699057447219"/>
                    </c:manualLayout>
                  </c15:layout>
                </c:ext>
                <c:ext xmlns:c16="http://schemas.microsoft.com/office/drawing/2014/chart" uri="{C3380CC4-5D6E-409C-BE32-E72D297353CC}">
                  <c16:uniqueId val="{00000003-9320-436B-939C-FC009213C7EB}"/>
                </c:ext>
              </c:extLst>
            </c:dLbl>
            <c:dLbl>
              <c:idx val="2"/>
              <c:layout>
                <c:manualLayout>
                  <c:x val="-9.8839500495259677E-2"/>
                  <c:y val="9.4112629851568035E-3"/>
                </c:manualLayout>
              </c:layout>
              <c:showLegendKey val="0"/>
              <c:showVal val="0"/>
              <c:showCatName val="1"/>
              <c:showSerName val="0"/>
              <c:showPercent val="1"/>
              <c:showBubbleSize val="0"/>
              <c:extLst>
                <c:ext xmlns:c15="http://schemas.microsoft.com/office/drawing/2012/chart" uri="{CE6537A1-D6FC-4f65-9D91-7224C49458BB}">
                  <c15:layout>
                    <c:manualLayout>
                      <c:w val="0.32327331257959524"/>
                      <c:h val="0.24139414371604923"/>
                    </c:manualLayout>
                  </c15:layout>
                </c:ext>
                <c:ext xmlns:c16="http://schemas.microsoft.com/office/drawing/2014/chart" uri="{C3380CC4-5D6E-409C-BE32-E72D297353CC}">
                  <c16:uniqueId val="{00000005-9320-436B-939C-FC009213C7EB}"/>
                </c:ext>
              </c:extLst>
            </c:dLbl>
            <c:dLbl>
              <c:idx val="3"/>
              <c:layout>
                <c:manualLayout>
                  <c:x val="1.7971027310032524E-2"/>
                  <c:y val="-1.4116431334146286E-2"/>
                </c:manualLayout>
              </c:layout>
              <c:tx>
                <c:rich>
                  <a:bodyPr/>
                  <a:lstStyle/>
                  <a:p>
                    <a:fld id="{FFF4D551-A900-4803-86B5-06E2A292B297}" type="CATEGORYNAME">
                      <a:rPr lang="en-US"/>
                      <a:pPr/>
                      <a:t>[CATEGORY NAME]</a:t>
                    </a:fld>
                    <a:r>
                      <a:rPr lang="en-US" baseline="0"/>
                      <a:t>
</a:t>
                    </a:r>
                    <a:fld id="{568AB6C7-C005-4333-8AD2-1F24B2B6CD07}" type="VALUE">
                      <a:rPr lang="en-US" baseline="0" smtClean="0"/>
                      <a:pPr/>
                      <a:t>[VALUE]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3367514504032828"/>
                      <c:h val="0.24139414371604923"/>
                    </c:manualLayout>
                  </c15:layout>
                  <c15:dlblFieldTable/>
                  <c15:showDataLabelsRange val="0"/>
                </c:ext>
                <c:ext xmlns:c16="http://schemas.microsoft.com/office/drawing/2014/chart" uri="{C3380CC4-5D6E-409C-BE32-E72D297353CC}">
                  <c16:uniqueId val="{00000007-9320-436B-939C-FC009213C7EB}"/>
                </c:ext>
              </c:extLst>
            </c:dLbl>
            <c:dLbl>
              <c:idx val="4"/>
              <c:layout>
                <c:manualLayout>
                  <c:x val="-3.8188057167114757E-2"/>
                  <c:y val="9.4110777277212187E-3"/>
                </c:manualLayout>
              </c:layout>
              <c:showLegendKey val="0"/>
              <c:showVal val="0"/>
              <c:showCatName val="1"/>
              <c:showSerName val="0"/>
              <c:showPercent val="1"/>
              <c:showBubbleSize val="0"/>
              <c:extLst>
                <c:ext xmlns:c15="http://schemas.microsoft.com/office/drawing/2012/chart" uri="{CE6537A1-D6FC-4f65-9D91-7224C49458BB}">
                  <c15:layout>
                    <c:manualLayout>
                      <c:w val="0.36927904344134715"/>
                      <c:h val="0.20060897824225521"/>
                    </c:manualLayout>
                  </c15:layout>
                </c:ext>
                <c:ext xmlns:c16="http://schemas.microsoft.com/office/drawing/2014/chart" uri="{C3380CC4-5D6E-409C-BE32-E72D297353CC}">
                  <c16:uniqueId val="{00000009-9320-436B-939C-FC009213C7EB}"/>
                </c:ext>
              </c:extLst>
            </c:dLbl>
            <c:dLbl>
              <c:idx val="5"/>
              <c:layout>
                <c:manualLayout>
                  <c:x val="4.4927126078958537E-3"/>
                  <c:y val="1.8822155455442437E-2"/>
                </c:manualLayout>
              </c:layout>
              <c:showLegendKey val="0"/>
              <c:showVal val="0"/>
              <c:showCatName val="1"/>
              <c:showSerName val="0"/>
              <c:showPercent val="1"/>
              <c:showBubbleSize val="0"/>
              <c:extLst>
                <c:ext xmlns:c15="http://schemas.microsoft.com/office/drawing/2012/chart" uri="{CE6537A1-D6FC-4f65-9D91-7224C49458BB}">
                  <c15:layout>
                    <c:manualLayout>
                      <c:w val="0.35685686995896421"/>
                      <c:h val="0.2431040698464994"/>
                    </c:manualLayout>
                  </c15:layout>
                </c:ext>
                <c:ext xmlns:c16="http://schemas.microsoft.com/office/drawing/2014/chart" uri="{C3380CC4-5D6E-409C-BE32-E72D297353CC}">
                  <c16:uniqueId val="{0000000B-9320-436B-939C-FC009213C7EB}"/>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&lt;AUD 25,000</c:v>
                </c:pt>
                <c:pt idx="1">
                  <c:v>AUD 25,001-AUD 34,999</c:v>
                </c:pt>
                <c:pt idx="2">
                  <c:v>AUD 35,000-AUD 59,999</c:v>
                </c:pt>
                <c:pt idx="3">
                  <c:v>AUD 60,000-AUD 99,999</c:v>
                </c:pt>
                <c:pt idx="4">
                  <c:v>AUD 100,000-AUD 149,999</c:v>
                </c:pt>
                <c:pt idx="5">
                  <c:v>AUD 150,000+</c:v>
                </c:pt>
              </c:strCache>
            </c:strRef>
          </c:cat>
          <c:val>
            <c:numRef>
              <c:f>Sheet1!$B$2:$B$7</c:f>
              <c:numCache>
                <c:formatCode>0%</c:formatCode>
                <c:ptCount val="6"/>
                <c:pt idx="0">
                  <c:v>0.03</c:v>
                </c:pt>
                <c:pt idx="1">
                  <c:v>0.08</c:v>
                </c:pt>
                <c:pt idx="2">
                  <c:v>0.16</c:v>
                </c:pt>
                <c:pt idx="3">
                  <c:v>0.28000000000000003</c:v>
                </c:pt>
                <c:pt idx="4">
                  <c:v>0.27</c:v>
                </c:pt>
                <c:pt idx="5">
                  <c:v>0.17</c:v>
                </c:pt>
              </c:numCache>
            </c:numRef>
          </c:val>
          <c:extLst>
            <c:ext xmlns:c16="http://schemas.microsoft.com/office/drawing/2014/chart" uri="{C3380CC4-5D6E-409C-BE32-E72D297353CC}">
              <c16:uniqueId val="{0000000C-9320-436B-939C-FC009213C7EB}"/>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4641-4726-8221-44EF175BA917}"/>
              </c:ext>
            </c:extLst>
          </c:dPt>
          <c:dPt>
            <c:idx val="1"/>
            <c:bubble3D val="0"/>
            <c:spPr>
              <a:solidFill>
                <a:schemeClr val="accent2"/>
              </a:solidFill>
              <a:ln>
                <a:noFill/>
              </a:ln>
              <a:effectLst/>
            </c:spPr>
            <c:extLst>
              <c:ext xmlns:c16="http://schemas.microsoft.com/office/drawing/2014/chart" uri="{C3380CC4-5D6E-409C-BE32-E72D297353CC}">
                <c16:uniqueId val="{00000003-4641-4726-8221-44EF175BA917}"/>
              </c:ext>
            </c:extLst>
          </c:dPt>
          <c:dPt>
            <c:idx val="2"/>
            <c:bubble3D val="0"/>
            <c:spPr>
              <a:solidFill>
                <a:schemeClr val="accent3"/>
              </a:solidFill>
              <a:ln>
                <a:noFill/>
              </a:ln>
              <a:effectLst/>
            </c:spPr>
            <c:extLst>
              <c:ext xmlns:c16="http://schemas.microsoft.com/office/drawing/2014/chart" uri="{C3380CC4-5D6E-409C-BE32-E72D297353CC}">
                <c16:uniqueId val="{00000005-4641-4726-8221-44EF175BA917}"/>
              </c:ext>
            </c:extLst>
          </c:dPt>
          <c:dPt>
            <c:idx val="3"/>
            <c:bubble3D val="0"/>
            <c:spPr>
              <a:solidFill>
                <a:schemeClr val="accent4"/>
              </a:solidFill>
              <a:ln>
                <a:noFill/>
              </a:ln>
              <a:effectLst/>
            </c:spPr>
            <c:extLst>
              <c:ext xmlns:c16="http://schemas.microsoft.com/office/drawing/2014/chart" uri="{C3380CC4-5D6E-409C-BE32-E72D297353CC}">
                <c16:uniqueId val="{00000007-4641-4726-8221-44EF175BA917}"/>
              </c:ext>
            </c:extLst>
          </c:dPt>
          <c:dPt>
            <c:idx val="4"/>
            <c:bubble3D val="0"/>
            <c:spPr>
              <a:solidFill>
                <a:schemeClr val="accent5"/>
              </a:solidFill>
              <a:ln>
                <a:noFill/>
              </a:ln>
              <a:effectLst/>
            </c:spPr>
            <c:extLst>
              <c:ext xmlns:c16="http://schemas.microsoft.com/office/drawing/2014/chart" uri="{C3380CC4-5D6E-409C-BE32-E72D297353CC}">
                <c16:uniqueId val="{00000009-4641-4726-8221-44EF175BA917}"/>
              </c:ext>
            </c:extLst>
          </c:dPt>
          <c:dPt>
            <c:idx val="5"/>
            <c:bubble3D val="0"/>
            <c:spPr>
              <a:solidFill>
                <a:schemeClr val="accent6"/>
              </a:solidFill>
              <a:ln>
                <a:noFill/>
              </a:ln>
              <a:effectLst/>
            </c:spPr>
            <c:extLst>
              <c:ext xmlns:c16="http://schemas.microsoft.com/office/drawing/2014/chart" uri="{C3380CC4-5D6E-409C-BE32-E72D297353CC}">
                <c16:uniqueId val="{0000000B-4641-4726-8221-44EF175BA917}"/>
              </c:ext>
            </c:extLst>
          </c:dPt>
          <c:dLbls>
            <c:dLbl>
              <c:idx val="0"/>
              <c:layout>
                <c:manualLayout>
                  <c:x val="0.14680274515353051"/>
                  <c:y val="0.12873835610702988"/>
                </c:manualLayout>
              </c:layout>
              <c:tx>
                <c:rich>
                  <a:bodyPr/>
                  <a:lstStyle/>
                  <a:p>
                    <a:fld id="{F329DD80-A620-499C-8C44-20C7093D8F86}" type="CATEGORYNAME">
                      <a:rPr lang="en-US">
                        <a:solidFill>
                          <a:schemeClr val="tx1"/>
                        </a:solidFill>
                      </a:rPr>
                      <a:pPr/>
                      <a:t>[CATEGORY NAME]</a:t>
                    </a:fld>
                    <a:r>
                      <a:rPr lang="en-US" baseline="0">
                        <a:solidFill>
                          <a:schemeClr val="tx1"/>
                        </a:solidFill>
                      </a:rPr>
                      <a:t>
</a:t>
                    </a:r>
                    <a:fld id="{E96607C8-B41D-4ABB-9F73-73697462ACB7}" type="PERCENTAGE">
                      <a:rPr lang="en-US" baseline="0">
                        <a:solidFill>
                          <a:schemeClr val="tx1"/>
                        </a:solidFill>
                      </a:rPr>
                      <a:pPr/>
                      <a:t>[PERCENTAGE]</a:t>
                    </a:fld>
                    <a:endParaRPr lang="en-US" baseline="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15:dlblFieldTable/>
                  <c15:showDataLabelsRange val="0"/>
                </c:ext>
                <c:ext xmlns:c16="http://schemas.microsoft.com/office/drawing/2014/chart" uri="{C3380CC4-5D6E-409C-BE32-E72D297353CC}">
                  <c16:uniqueId val="{00000001-4641-4726-8221-44EF175BA917}"/>
                </c:ext>
              </c:extLst>
            </c:dLbl>
            <c:dLbl>
              <c:idx val="1"/>
              <c:layout>
                <c:manualLayout>
                  <c:x val="-2.9202278194424874E-2"/>
                  <c:y val="-7.0583082957910003E-3"/>
                </c:manualLayout>
              </c:layout>
              <c:showLegendKey val="0"/>
              <c:showVal val="0"/>
              <c:showCatName val="1"/>
              <c:showSerName val="0"/>
              <c:showPercent val="1"/>
              <c:showBubbleSize val="0"/>
              <c:extLst>
                <c:ext xmlns:c15="http://schemas.microsoft.com/office/drawing/2012/chart" uri="{CE6537A1-D6FC-4f65-9D91-7224C49458BB}">
                  <c15:layout>
                    <c:manualLayout>
                      <c:w val="0.31578286401584832"/>
                      <c:h val="0.24766436688086133"/>
                    </c:manualLayout>
                  </c15:layout>
                </c:ext>
                <c:ext xmlns:c16="http://schemas.microsoft.com/office/drawing/2014/chart" uri="{C3380CC4-5D6E-409C-BE32-E72D297353CC}">
                  <c16:uniqueId val="{00000003-4641-4726-8221-44EF175BA917}"/>
                </c:ext>
              </c:extLst>
            </c:dLbl>
            <c:dLbl>
              <c:idx val="2"/>
              <c:layout>
                <c:manualLayout>
                  <c:x val="-0.12130324041318807"/>
                  <c:y val="9.4112629851568035E-3"/>
                </c:manualLayout>
              </c:layout>
              <c:tx>
                <c:rich>
                  <a:bodyPr/>
                  <a:lstStyle/>
                  <a:p>
                    <a:fld id="{B99A1A1A-802C-48BD-80E7-9C4A26D93A2E}" type="CATEGORYNAME">
                      <a:rPr lang="en-US"/>
                      <a:pPr/>
                      <a:t>[CATEGORY NAME]</a:t>
                    </a:fld>
                    <a:r>
                      <a:rPr lang="en-US" baseline="0"/>
                      <a:t>
</a:t>
                    </a:r>
                    <a:fld id="{9B8F343F-0A22-4E2D-82CE-0A76265D6748}" type="VALUE">
                      <a:rPr lang="en-US" baseline="0" smtClean="0"/>
                      <a:pPr/>
                      <a:t>[VALUE]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34124416301117871"/>
                      <c:h val="0.24139414371604923"/>
                    </c:manualLayout>
                  </c15:layout>
                  <c15:dlblFieldTable/>
                  <c15:showDataLabelsRange val="0"/>
                </c:ext>
                <c:ext xmlns:c16="http://schemas.microsoft.com/office/drawing/2014/chart" uri="{C3380CC4-5D6E-409C-BE32-E72D297353CC}">
                  <c16:uniqueId val="{00000005-4641-4726-8221-44EF175BA917}"/>
                </c:ext>
              </c:extLst>
            </c:dLbl>
            <c:dLbl>
              <c:idx val="3"/>
              <c:tx>
                <c:rich>
                  <a:bodyPr/>
                  <a:lstStyle/>
                  <a:p>
                    <a:fld id="{1AF89F05-1EEB-42F5-B547-1AF91091BD60}" type="CATEGORYNAME">
                      <a:rPr lang="en-US"/>
                      <a:pPr/>
                      <a:t>[CATEGORY NAME]</a:t>
                    </a:fld>
                    <a:r>
                      <a:rPr lang="en-US" baseline="0"/>
                      <a:t>
</a:t>
                    </a:r>
                    <a:fld id="{A20B24C0-2C44-4B18-B1DF-77F364DFDCE7}" type="VALUE">
                      <a:rPr lang="en-US" baseline="0" smtClean="0"/>
                      <a:pPr/>
                      <a:t>[VALUE]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3367514504032828"/>
                      <c:h val="0.24139414371604923"/>
                    </c:manualLayout>
                  </c15:layout>
                  <c15:dlblFieldTable/>
                  <c15:showDataLabelsRange val="0"/>
                </c:ext>
                <c:ext xmlns:c16="http://schemas.microsoft.com/office/drawing/2014/chart" uri="{C3380CC4-5D6E-409C-BE32-E72D297353CC}">
                  <c16:uniqueId val="{00000007-4641-4726-8221-44EF175BA917}"/>
                </c:ext>
              </c:extLst>
            </c:dLbl>
            <c:dLbl>
              <c:idx val="4"/>
              <c:layout>
                <c:manualLayout>
                  <c:x val="-3.3695344559218902E-2"/>
                  <c:y val="-1.4116801849017414E-2"/>
                </c:manualLayout>
              </c:layout>
              <c:showLegendKey val="0"/>
              <c:showVal val="0"/>
              <c:showCatName val="1"/>
              <c:showSerName val="0"/>
              <c:showPercent val="1"/>
              <c:showBubbleSize val="0"/>
              <c:extLst>
                <c:ext xmlns:c15="http://schemas.microsoft.com/office/drawing/2012/chart" uri="{CE6537A1-D6FC-4f65-9D91-7224C49458BB}">
                  <c15:layout>
                    <c:manualLayout>
                      <c:w val="0.37826446865713881"/>
                      <c:h val="0.18649236165067337"/>
                    </c:manualLayout>
                  </c15:layout>
                </c:ext>
                <c:ext xmlns:c16="http://schemas.microsoft.com/office/drawing/2014/chart" uri="{C3380CC4-5D6E-409C-BE32-E72D297353CC}">
                  <c16:uniqueId val="{00000009-4641-4726-8221-44EF175BA917}"/>
                </c:ext>
              </c:extLst>
            </c:dLbl>
            <c:dLbl>
              <c:idx val="5"/>
              <c:layout>
                <c:manualLayout>
                  <c:x val="2.3497594453091752E-2"/>
                  <c:y val="-1.4116616591581914E-2"/>
                </c:manualLayout>
              </c:layout>
              <c:showLegendKey val="0"/>
              <c:showVal val="0"/>
              <c:showCatName val="1"/>
              <c:showSerName val="0"/>
              <c:showPercent val="1"/>
              <c:showBubbleSize val="0"/>
              <c:extLst>
                <c:ext xmlns:c15="http://schemas.microsoft.com/office/drawing/2012/chart" uri="{CE6537A1-D6FC-4f65-9D91-7224C49458BB}">
                  <c15:layout>
                    <c:manualLayout>
                      <c:w val="0.34994021508419415"/>
                      <c:h val="0.23839853098263877"/>
                    </c:manualLayout>
                  </c15:layout>
                </c:ext>
                <c:ext xmlns:c16="http://schemas.microsoft.com/office/drawing/2014/chart" uri="{C3380CC4-5D6E-409C-BE32-E72D297353CC}">
                  <c16:uniqueId val="{0000000B-4641-4726-8221-44EF175BA917}"/>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&lt;AUD 25,000</c:v>
                </c:pt>
                <c:pt idx="1">
                  <c:v>AUD 25,001-AUD 34,999</c:v>
                </c:pt>
                <c:pt idx="2">
                  <c:v>AUD 35,000-AUD 59,999</c:v>
                </c:pt>
                <c:pt idx="3">
                  <c:v>AUD 60,000-AUD 99,999</c:v>
                </c:pt>
                <c:pt idx="4">
                  <c:v>AUD 100,000-AUD 149,999</c:v>
                </c:pt>
                <c:pt idx="5">
                  <c:v>AUD 150,000+</c:v>
                </c:pt>
              </c:strCache>
            </c:strRef>
          </c:cat>
          <c:val>
            <c:numRef>
              <c:f>Sheet1!$B$2:$B$7</c:f>
              <c:numCache>
                <c:formatCode>0%</c:formatCode>
                <c:ptCount val="6"/>
                <c:pt idx="0">
                  <c:v>0.05</c:v>
                </c:pt>
                <c:pt idx="1">
                  <c:v>0.05</c:v>
                </c:pt>
                <c:pt idx="2">
                  <c:v>0.18</c:v>
                </c:pt>
                <c:pt idx="3">
                  <c:v>0.32</c:v>
                </c:pt>
                <c:pt idx="4">
                  <c:v>0.28000000000000003</c:v>
                </c:pt>
                <c:pt idx="5">
                  <c:v>0.12</c:v>
                </c:pt>
              </c:numCache>
            </c:numRef>
          </c:val>
          <c:extLst>
            <c:ext xmlns:c16="http://schemas.microsoft.com/office/drawing/2014/chart" uri="{C3380CC4-5D6E-409C-BE32-E72D297353CC}">
              <c16:uniqueId val="{0000000C-4641-4726-8221-44EF175BA917}"/>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clustered"/>
        <c:varyColors val="0"/>
        <c:ser>
          <c:idx val="0"/>
          <c:order val="0"/>
          <c:tx>
            <c:strRef>
              <c:f>Sheet1!$B$1</c:f>
              <c:strCache>
                <c:ptCount val="1"/>
                <c:pt idx="0">
                  <c:v>All Respondents</c:v>
                </c:pt>
              </c:strCache>
            </c:strRef>
          </c:tx>
          <c:spPr>
            <a:solidFill>
              <a:schemeClr val="accent1"/>
            </a:solidFill>
            <a:ln w="19050">
              <a:solidFill>
                <a:schemeClr val="lt1"/>
              </a:solidFill>
            </a:ln>
            <a:effectLst/>
          </c:spPr>
          <c:invertIfNegative val="0"/>
          <c:dPt>
            <c:idx val="4"/>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2-4E28-E24A-9C3A-C0818943E4F8}"/>
              </c:ext>
            </c:extLst>
          </c:dPt>
          <c:dPt>
            <c:idx val="5"/>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4E28-E24A-9C3A-C0818943E4F8}"/>
              </c:ext>
            </c:extLst>
          </c:dPt>
          <c:cat>
            <c:strRef>
              <c:f>Sheet1!$A$2:$A$8</c:f>
              <c:strCache>
                <c:ptCount val="7"/>
                <c:pt idx="0">
                  <c:v>Other reason (please specify)</c:v>
                </c:pt>
                <c:pt idx="1">
                  <c:v>Specific performance benefits</c:v>
                </c:pt>
                <c:pt idx="2">
                  <c:v>Disease prevention</c:v>
                </c:pt>
                <c:pt idx="3">
                  <c:v>My health care professional recommended them</c:v>
                </c:pt>
                <c:pt idx="4">
                  <c:v>Condition-specific health benefits</c:v>
                </c:pt>
                <c:pt idx="5">
                  <c:v>Make up for dietary deficiencies</c:v>
                </c:pt>
                <c:pt idx="6">
                  <c:v>General health &amp; well-being</c:v>
                </c:pt>
              </c:strCache>
            </c:strRef>
          </c:cat>
          <c:val>
            <c:numRef>
              <c:f>Sheet1!$B$2:$B$8</c:f>
              <c:numCache>
                <c:formatCode>0%</c:formatCode>
                <c:ptCount val="7"/>
                <c:pt idx="0">
                  <c:v>0.01</c:v>
                </c:pt>
                <c:pt idx="1">
                  <c:v>0.19</c:v>
                </c:pt>
                <c:pt idx="2">
                  <c:v>0.26</c:v>
                </c:pt>
                <c:pt idx="3">
                  <c:v>0.27</c:v>
                </c:pt>
                <c:pt idx="4">
                  <c:v>0.3</c:v>
                </c:pt>
                <c:pt idx="5">
                  <c:v>0.35</c:v>
                </c:pt>
                <c:pt idx="6">
                  <c:v>0.7</c:v>
                </c:pt>
              </c:numCache>
            </c:numRef>
          </c:val>
          <c:extLst>
            <c:ext xmlns:c16="http://schemas.microsoft.com/office/drawing/2014/chart" uri="{C3380CC4-5D6E-409C-BE32-E72D297353CC}">
              <c16:uniqueId val="{00000000-4E28-E24A-9C3A-C0818943E4F8}"/>
            </c:ext>
          </c:extLst>
        </c:ser>
        <c:dLbls>
          <c:showLegendKey val="0"/>
          <c:showVal val="0"/>
          <c:showCatName val="0"/>
          <c:showSerName val="0"/>
          <c:showPercent val="0"/>
          <c:showBubbleSize val="0"/>
        </c:dLbls>
        <c:gapWidth val="150"/>
        <c:axId val="1323453887"/>
        <c:axId val="1289739807"/>
      </c:barChart>
      <c:catAx>
        <c:axId val="132345388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89739807"/>
        <c:crosses val="autoZero"/>
        <c:auto val="1"/>
        <c:lblAlgn val="ctr"/>
        <c:lblOffset val="100"/>
        <c:noMultiLvlLbl val="0"/>
      </c:catAx>
      <c:valAx>
        <c:axId val="128973980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234538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Arial" panose="020B0604020202020204" pitchFamily="34" charset="0"/>
          <a:cs typeface="Arial" panose="020B0604020202020204" pitchFamily="34" charset="0"/>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US</c:v>
                </c:pt>
              </c:strCache>
            </c:strRef>
          </c:tx>
          <c:spPr>
            <a:solidFill>
              <a:schemeClr val="accent2"/>
            </a:solidFill>
            <a:ln w="19050">
              <a:solidFill>
                <a:schemeClr val="lt1"/>
              </a:solidFill>
            </a:ln>
            <a:effectLst/>
          </c:spPr>
          <c:invertIfNegative val="0"/>
          <c:cat>
            <c:strRef>
              <c:f>Sheet1!$A$2:$A$8</c:f>
              <c:strCache>
                <c:ptCount val="7"/>
                <c:pt idx="0">
                  <c:v>General health &amp; well-being</c:v>
                </c:pt>
                <c:pt idx="1">
                  <c:v>Make up for dietary deficiencies</c:v>
                </c:pt>
                <c:pt idx="2">
                  <c:v>My health care professional recommended them</c:v>
                </c:pt>
                <c:pt idx="3">
                  <c:v>Condition-specific health benefits</c:v>
                </c:pt>
                <c:pt idx="4">
                  <c:v>Specific performance benefits</c:v>
                </c:pt>
                <c:pt idx="5">
                  <c:v>Disease prevention</c:v>
                </c:pt>
                <c:pt idx="6">
                  <c:v>Other reason</c:v>
                </c:pt>
              </c:strCache>
            </c:strRef>
          </c:cat>
          <c:val>
            <c:numRef>
              <c:f>Sheet1!$C$2:$C$8</c:f>
              <c:numCache>
                <c:formatCode>0%</c:formatCode>
                <c:ptCount val="7"/>
                <c:pt idx="0">
                  <c:v>0.71</c:v>
                </c:pt>
                <c:pt idx="1">
                  <c:v>0.37</c:v>
                </c:pt>
                <c:pt idx="2">
                  <c:v>0.33</c:v>
                </c:pt>
                <c:pt idx="3">
                  <c:v>0.3</c:v>
                </c:pt>
                <c:pt idx="4">
                  <c:v>0.22</c:v>
                </c:pt>
                <c:pt idx="5">
                  <c:v>0.18</c:v>
                </c:pt>
                <c:pt idx="6">
                  <c:v>0.01</c:v>
                </c:pt>
              </c:numCache>
            </c:numRef>
          </c:val>
          <c:extLst>
            <c:ext xmlns:c16="http://schemas.microsoft.com/office/drawing/2014/chart" uri="{C3380CC4-5D6E-409C-BE32-E72D297353CC}">
              <c16:uniqueId val="{00000004-25A6-E04B-9B2D-3EBF57DCB377}"/>
            </c:ext>
          </c:extLst>
        </c:ser>
        <c:ser>
          <c:idx val="2"/>
          <c:order val="2"/>
          <c:tx>
            <c:strRef>
              <c:f>Sheet1!$D$1</c:f>
              <c:strCache>
                <c:ptCount val="1"/>
                <c:pt idx="0">
                  <c:v>UK</c:v>
                </c:pt>
              </c:strCache>
            </c:strRef>
          </c:tx>
          <c:spPr>
            <a:solidFill>
              <a:schemeClr val="accent3"/>
            </a:solidFill>
            <a:ln w="19050">
              <a:solidFill>
                <a:schemeClr val="lt1"/>
              </a:solidFill>
            </a:ln>
            <a:effectLst/>
          </c:spPr>
          <c:invertIfNegative val="0"/>
          <c:cat>
            <c:strRef>
              <c:f>Sheet1!$A$2:$A$8</c:f>
              <c:strCache>
                <c:ptCount val="7"/>
                <c:pt idx="0">
                  <c:v>General health &amp; well-being</c:v>
                </c:pt>
                <c:pt idx="1">
                  <c:v>Make up for dietary deficiencies</c:v>
                </c:pt>
                <c:pt idx="2">
                  <c:v>My health care professional recommended them</c:v>
                </c:pt>
                <c:pt idx="3">
                  <c:v>Condition-specific health benefits</c:v>
                </c:pt>
                <c:pt idx="4">
                  <c:v>Specific performance benefits</c:v>
                </c:pt>
                <c:pt idx="5">
                  <c:v>Disease prevention</c:v>
                </c:pt>
                <c:pt idx="6">
                  <c:v>Other reason</c:v>
                </c:pt>
              </c:strCache>
            </c:strRef>
          </c:cat>
          <c:val>
            <c:numRef>
              <c:f>Sheet1!$D$2:$D$8</c:f>
              <c:numCache>
                <c:formatCode>0%</c:formatCode>
                <c:ptCount val="7"/>
                <c:pt idx="0">
                  <c:v>0.75</c:v>
                </c:pt>
                <c:pt idx="1">
                  <c:v>0.27</c:v>
                </c:pt>
                <c:pt idx="2">
                  <c:v>0.2</c:v>
                </c:pt>
                <c:pt idx="3">
                  <c:v>0.27</c:v>
                </c:pt>
                <c:pt idx="4">
                  <c:v>0.17</c:v>
                </c:pt>
                <c:pt idx="5">
                  <c:v>0.19</c:v>
                </c:pt>
                <c:pt idx="6">
                  <c:v>0.01</c:v>
                </c:pt>
              </c:numCache>
            </c:numRef>
          </c:val>
          <c:extLst>
            <c:ext xmlns:c16="http://schemas.microsoft.com/office/drawing/2014/chart" uri="{C3380CC4-5D6E-409C-BE32-E72D297353CC}">
              <c16:uniqueId val="{00000005-25A6-E04B-9B2D-3EBF57DCB377}"/>
            </c:ext>
          </c:extLst>
        </c:ser>
        <c:ser>
          <c:idx val="3"/>
          <c:order val="3"/>
          <c:tx>
            <c:strRef>
              <c:f>Sheet1!$E$1</c:f>
              <c:strCache>
                <c:ptCount val="1"/>
                <c:pt idx="0">
                  <c:v>DE</c:v>
                </c:pt>
              </c:strCache>
            </c:strRef>
          </c:tx>
          <c:spPr>
            <a:solidFill>
              <a:schemeClr val="accent4"/>
            </a:solidFill>
            <a:ln w="19050">
              <a:solidFill>
                <a:schemeClr val="lt1"/>
              </a:solidFill>
            </a:ln>
            <a:effectLst/>
          </c:spPr>
          <c:invertIfNegative val="0"/>
          <c:cat>
            <c:strRef>
              <c:f>Sheet1!$A$2:$A$8</c:f>
              <c:strCache>
                <c:ptCount val="7"/>
                <c:pt idx="0">
                  <c:v>General health &amp; well-being</c:v>
                </c:pt>
                <c:pt idx="1">
                  <c:v>Make up for dietary deficiencies</c:v>
                </c:pt>
                <c:pt idx="2">
                  <c:v>My health care professional recommended them</c:v>
                </c:pt>
                <c:pt idx="3">
                  <c:v>Condition-specific health benefits</c:v>
                </c:pt>
                <c:pt idx="4">
                  <c:v>Specific performance benefits</c:v>
                </c:pt>
                <c:pt idx="5">
                  <c:v>Disease prevention</c:v>
                </c:pt>
                <c:pt idx="6">
                  <c:v>Other reason</c:v>
                </c:pt>
              </c:strCache>
            </c:strRef>
          </c:cat>
          <c:val>
            <c:numRef>
              <c:f>Sheet1!$E$2:$E$8</c:f>
              <c:numCache>
                <c:formatCode>0%</c:formatCode>
                <c:ptCount val="7"/>
                <c:pt idx="0">
                  <c:v>0.57999999999999996</c:v>
                </c:pt>
                <c:pt idx="1">
                  <c:v>0.46</c:v>
                </c:pt>
                <c:pt idx="2">
                  <c:v>0.25</c:v>
                </c:pt>
                <c:pt idx="3">
                  <c:v>0.28000000000000003</c:v>
                </c:pt>
                <c:pt idx="4">
                  <c:v>0.19</c:v>
                </c:pt>
                <c:pt idx="5">
                  <c:v>0.41</c:v>
                </c:pt>
                <c:pt idx="6">
                  <c:v>0.01</c:v>
                </c:pt>
              </c:numCache>
            </c:numRef>
          </c:val>
          <c:extLst>
            <c:ext xmlns:c16="http://schemas.microsoft.com/office/drawing/2014/chart" uri="{C3380CC4-5D6E-409C-BE32-E72D297353CC}">
              <c16:uniqueId val="{00000006-25A6-E04B-9B2D-3EBF57DCB377}"/>
            </c:ext>
          </c:extLst>
        </c:ser>
        <c:ser>
          <c:idx val="4"/>
          <c:order val="4"/>
          <c:tx>
            <c:strRef>
              <c:f>Sheet1!$F$1</c:f>
              <c:strCache>
                <c:ptCount val="1"/>
                <c:pt idx="0">
                  <c:v>IT</c:v>
                </c:pt>
              </c:strCache>
            </c:strRef>
          </c:tx>
          <c:spPr>
            <a:solidFill>
              <a:schemeClr val="accent5"/>
            </a:solidFill>
            <a:ln w="19050">
              <a:solidFill>
                <a:schemeClr val="lt1"/>
              </a:solidFill>
            </a:ln>
            <a:effectLst/>
          </c:spPr>
          <c:invertIfNegative val="0"/>
          <c:cat>
            <c:strRef>
              <c:f>Sheet1!$A$2:$A$8</c:f>
              <c:strCache>
                <c:ptCount val="7"/>
                <c:pt idx="0">
                  <c:v>General health &amp; well-being</c:v>
                </c:pt>
                <c:pt idx="1">
                  <c:v>Make up for dietary deficiencies</c:v>
                </c:pt>
                <c:pt idx="2">
                  <c:v>My health care professional recommended them</c:v>
                </c:pt>
                <c:pt idx="3">
                  <c:v>Condition-specific health benefits</c:v>
                </c:pt>
                <c:pt idx="4">
                  <c:v>Specific performance benefits</c:v>
                </c:pt>
                <c:pt idx="5">
                  <c:v>Disease prevention</c:v>
                </c:pt>
                <c:pt idx="6">
                  <c:v>Other reason</c:v>
                </c:pt>
              </c:strCache>
            </c:strRef>
          </c:cat>
          <c:val>
            <c:numRef>
              <c:f>Sheet1!$F$2:$F$8</c:f>
              <c:numCache>
                <c:formatCode>0%</c:formatCode>
                <c:ptCount val="7"/>
                <c:pt idx="0">
                  <c:v>0.65</c:v>
                </c:pt>
                <c:pt idx="1">
                  <c:v>0.34</c:v>
                </c:pt>
                <c:pt idx="2">
                  <c:v>0.32</c:v>
                </c:pt>
                <c:pt idx="3">
                  <c:v>0.41</c:v>
                </c:pt>
                <c:pt idx="4">
                  <c:v>0.33</c:v>
                </c:pt>
                <c:pt idx="5">
                  <c:v>0.28000000000000003</c:v>
                </c:pt>
                <c:pt idx="6">
                  <c:v>0.02</c:v>
                </c:pt>
              </c:numCache>
            </c:numRef>
          </c:val>
          <c:extLst>
            <c:ext xmlns:c16="http://schemas.microsoft.com/office/drawing/2014/chart" uri="{C3380CC4-5D6E-409C-BE32-E72D297353CC}">
              <c16:uniqueId val="{00000007-25A6-E04B-9B2D-3EBF57DCB377}"/>
            </c:ext>
          </c:extLst>
        </c:ser>
        <c:ser>
          <c:idx val="5"/>
          <c:order val="5"/>
          <c:tx>
            <c:strRef>
              <c:f>Sheet1!$G$1</c:f>
              <c:strCache>
                <c:ptCount val="1"/>
                <c:pt idx="0">
                  <c:v>KR</c:v>
                </c:pt>
              </c:strCache>
            </c:strRef>
          </c:tx>
          <c:spPr>
            <a:solidFill>
              <a:schemeClr val="accent6"/>
            </a:solidFill>
            <a:ln w="19050">
              <a:solidFill>
                <a:schemeClr val="lt1"/>
              </a:solidFill>
            </a:ln>
            <a:effectLst/>
          </c:spPr>
          <c:invertIfNegative val="0"/>
          <c:cat>
            <c:strRef>
              <c:f>Sheet1!$A$2:$A$8</c:f>
              <c:strCache>
                <c:ptCount val="7"/>
                <c:pt idx="0">
                  <c:v>General health &amp; well-being</c:v>
                </c:pt>
                <c:pt idx="1">
                  <c:v>Make up for dietary deficiencies</c:v>
                </c:pt>
                <c:pt idx="2">
                  <c:v>My health care professional recommended them</c:v>
                </c:pt>
                <c:pt idx="3">
                  <c:v>Condition-specific health benefits</c:v>
                </c:pt>
                <c:pt idx="4">
                  <c:v>Specific performance benefits</c:v>
                </c:pt>
                <c:pt idx="5">
                  <c:v>Disease prevention</c:v>
                </c:pt>
                <c:pt idx="6">
                  <c:v>Other reason</c:v>
                </c:pt>
              </c:strCache>
            </c:strRef>
          </c:cat>
          <c:val>
            <c:numRef>
              <c:f>Sheet1!$G$2:$G$8</c:f>
              <c:numCache>
                <c:formatCode>0%</c:formatCode>
                <c:ptCount val="7"/>
                <c:pt idx="0">
                  <c:v>0.77</c:v>
                </c:pt>
                <c:pt idx="1">
                  <c:v>0.28000000000000003</c:v>
                </c:pt>
                <c:pt idx="2">
                  <c:v>0.15</c:v>
                </c:pt>
                <c:pt idx="3">
                  <c:v>0.27</c:v>
                </c:pt>
                <c:pt idx="4">
                  <c:v>0.06</c:v>
                </c:pt>
                <c:pt idx="5">
                  <c:v>0.39</c:v>
                </c:pt>
                <c:pt idx="6">
                  <c:v>0.01</c:v>
                </c:pt>
              </c:numCache>
            </c:numRef>
          </c:val>
          <c:extLst>
            <c:ext xmlns:c16="http://schemas.microsoft.com/office/drawing/2014/chart" uri="{C3380CC4-5D6E-409C-BE32-E72D297353CC}">
              <c16:uniqueId val="{00000008-25A6-E04B-9B2D-3EBF57DCB377}"/>
            </c:ext>
          </c:extLst>
        </c:ser>
        <c:ser>
          <c:idx val="6"/>
          <c:order val="6"/>
          <c:tx>
            <c:strRef>
              <c:f>Sheet1!$H$1</c:f>
              <c:strCache>
                <c:ptCount val="1"/>
                <c:pt idx="0">
                  <c:v>AU</c:v>
                </c:pt>
              </c:strCache>
            </c:strRef>
          </c:tx>
          <c:spPr>
            <a:solidFill>
              <a:schemeClr val="accent1">
                <a:lumMod val="60000"/>
              </a:schemeClr>
            </a:solidFill>
            <a:ln w="19050">
              <a:solidFill>
                <a:schemeClr val="lt1"/>
              </a:solidFill>
            </a:ln>
            <a:effectLst/>
          </c:spPr>
          <c:invertIfNegative val="0"/>
          <c:cat>
            <c:strRef>
              <c:f>Sheet1!$A$2:$A$8</c:f>
              <c:strCache>
                <c:ptCount val="7"/>
                <c:pt idx="0">
                  <c:v>General health &amp; well-being</c:v>
                </c:pt>
                <c:pt idx="1">
                  <c:v>Make up for dietary deficiencies</c:v>
                </c:pt>
                <c:pt idx="2">
                  <c:v>My health care professional recommended them</c:v>
                </c:pt>
                <c:pt idx="3">
                  <c:v>Condition-specific health benefits</c:v>
                </c:pt>
                <c:pt idx="4">
                  <c:v>Specific performance benefits</c:v>
                </c:pt>
                <c:pt idx="5">
                  <c:v>Disease prevention</c:v>
                </c:pt>
                <c:pt idx="6">
                  <c:v>Other reason</c:v>
                </c:pt>
              </c:strCache>
            </c:strRef>
          </c:cat>
          <c:val>
            <c:numRef>
              <c:f>Sheet1!$H$2:$H$8</c:f>
              <c:numCache>
                <c:formatCode>0%</c:formatCode>
                <c:ptCount val="7"/>
                <c:pt idx="0">
                  <c:v>0.7</c:v>
                </c:pt>
                <c:pt idx="1">
                  <c:v>0.33</c:v>
                </c:pt>
                <c:pt idx="2">
                  <c:v>0.32</c:v>
                </c:pt>
                <c:pt idx="3">
                  <c:v>0.28000000000000003</c:v>
                </c:pt>
                <c:pt idx="4">
                  <c:v>0.16</c:v>
                </c:pt>
                <c:pt idx="5">
                  <c:v>0.16</c:v>
                </c:pt>
                <c:pt idx="6">
                  <c:v>0.01</c:v>
                </c:pt>
              </c:numCache>
            </c:numRef>
          </c:val>
          <c:extLst>
            <c:ext xmlns:c16="http://schemas.microsoft.com/office/drawing/2014/chart" uri="{C3380CC4-5D6E-409C-BE32-E72D297353CC}">
              <c16:uniqueId val="{00000009-25A6-E04B-9B2D-3EBF57DCB377}"/>
            </c:ext>
          </c:extLst>
        </c:ser>
        <c:dLbls>
          <c:showLegendKey val="0"/>
          <c:showVal val="0"/>
          <c:showCatName val="0"/>
          <c:showSerName val="0"/>
          <c:showPercent val="0"/>
          <c:showBubbleSize val="0"/>
        </c:dLbls>
        <c:gapWidth val="150"/>
        <c:axId val="1323453887"/>
        <c:axId val="1289739807"/>
      </c:barChart>
      <c:lineChart>
        <c:grouping val="standard"/>
        <c:varyColors val="0"/>
        <c:ser>
          <c:idx val="0"/>
          <c:order val="0"/>
          <c:tx>
            <c:strRef>
              <c:f>Sheet1!$B$1</c:f>
              <c:strCache>
                <c:ptCount val="1"/>
                <c:pt idx="0">
                  <c:v>All Supplement Users</c:v>
                </c:pt>
              </c:strCache>
            </c:strRef>
          </c:tx>
          <c:spPr>
            <a:ln w="28575" cap="rnd">
              <a:solidFill>
                <a:schemeClr val="bg1">
                  <a:lumMod val="50000"/>
                </a:schemeClr>
              </a:solidFill>
              <a:prstDash val="dash"/>
              <a:round/>
            </a:ln>
            <a:effectLst/>
          </c:spPr>
          <c:marker>
            <c:symbol val="none"/>
          </c:marker>
          <c:dPt>
            <c:idx val="1"/>
            <c:marker>
              <c:symbol val="none"/>
            </c:marker>
            <c:bubble3D val="0"/>
            <c:spPr>
              <a:ln w="28575" cap="rnd">
                <a:solidFill>
                  <a:schemeClr val="bg1">
                    <a:lumMod val="50000"/>
                  </a:schemeClr>
                </a:solidFill>
                <a:prstDash val="dash"/>
                <a:round/>
              </a:ln>
              <a:effectLst/>
            </c:spPr>
            <c:extLst>
              <c:ext xmlns:c16="http://schemas.microsoft.com/office/drawing/2014/chart" uri="{C3380CC4-5D6E-409C-BE32-E72D297353CC}">
                <c16:uniqueId val="{00000001-CE57-4B2E-B12D-0481F166BB7B}"/>
              </c:ext>
            </c:extLst>
          </c:dPt>
          <c:dPt>
            <c:idx val="3"/>
            <c:marker>
              <c:symbol val="none"/>
            </c:marker>
            <c:bubble3D val="0"/>
            <c:spPr>
              <a:ln w="28575" cap="rnd">
                <a:solidFill>
                  <a:schemeClr val="bg1">
                    <a:lumMod val="50000"/>
                  </a:schemeClr>
                </a:solidFill>
                <a:prstDash val="dash"/>
                <a:round/>
              </a:ln>
              <a:effectLst/>
            </c:spPr>
            <c:extLst>
              <c:ext xmlns:c16="http://schemas.microsoft.com/office/drawing/2014/chart" uri="{C3380CC4-5D6E-409C-BE32-E72D297353CC}">
                <c16:uniqueId val="{00000003-CE57-4B2E-B12D-0481F166BB7B}"/>
              </c:ext>
            </c:extLst>
          </c:dPt>
          <c:cat>
            <c:strRef>
              <c:f>Sheet1!$A$2:$A$8</c:f>
              <c:strCache>
                <c:ptCount val="7"/>
                <c:pt idx="0">
                  <c:v>General health &amp; well-being</c:v>
                </c:pt>
                <c:pt idx="1">
                  <c:v>Make up for dietary deficiencies</c:v>
                </c:pt>
                <c:pt idx="2">
                  <c:v>My health care professional recommended them</c:v>
                </c:pt>
                <c:pt idx="3">
                  <c:v>Condition-specific health benefits</c:v>
                </c:pt>
                <c:pt idx="4">
                  <c:v>Specific performance benefits</c:v>
                </c:pt>
                <c:pt idx="5">
                  <c:v>Disease prevention</c:v>
                </c:pt>
                <c:pt idx="6">
                  <c:v>Other reason</c:v>
                </c:pt>
              </c:strCache>
            </c:strRef>
          </c:cat>
          <c:val>
            <c:numRef>
              <c:f>Sheet1!$B$2:$B$8</c:f>
              <c:numCache>
                <c:formatCode>0%</c:formatCode>
                <c:ptCount val="7"/>
                <c:pt idx="0">
                  <c:v>0.7</c:v>
                </c:pt>
                <c:pt idx="1">
                  <c:v>0.35</c:v>
                </c:pt>
                <c:pt idx="2">
                  <c:v>0.27</c:v>
                </c:pt>
                <c:pt idx="3">
                  <c:v>0.3</c:v>
                </c:pt>
                <c:pt idx="4">
                  <c:v>0.19</c:v>
                </c:pt>
                <c:pt idx="5">
                  <c:v>0.26</c:v>
                </c:pt>
                <c:pt idx="6">
                  <c:v>0.01</c:v>
                </c:pt>
              </c:numCache>
            </c:numRef>
          </c:val>
          <c:smooth val="0"/>
          <c:extLst>
            <c:ext xmlns:c16="http://schemas.microsoft.com/office/drawing/2014/chart" uri="{C3380CC4-5D6E-409C-BE32-E72D297353CC}">
              <c16:uniqueId val="{00000000-4E28-E24A-9C3A-C0818943E4F8}"/>
            </c:ext>
          </c:extLst>
        </c:ser>
        <c:dLbls>
          <c:showLegendKey val="0"/>
          <c:showVal val="0"/>
          <c:showCatName val="0"/>
          <c:showSerName val="0"/>
          <c:showPercent val="0"/>
          <c:showBubbleSize val="0"/>
        </c:dLbls>
        <c:marker val="1"/>
        <c:smooth val="0"/>
        <c:axId val="1323453887"/>
        <c:axId val="1289739807"/>
      </c:lineChart>
      <c:catAx>
        <c:axId val="132345388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89739807"/>
        <c:crosses val="autoZero"/>
        <c:auto val="1"/>
        <c:lblAlgn val="ctr"/>
        <c:lblOffset val="100"/>
        <c:noMultiLvlLbl val="0"/>
      </c:catAx>
      <c:valAx>
        <c:axId val="12897398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234538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Arial" panose="020B0604020202020204" pitchFamily="34" charset="0"/>
          <a:cs typeface="Arial" panose="020B0604020202020204" pitchFamily="34" charset="0"/>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Sheet1!$A$2:$A$33</c:f>
              <c:strCache>
                <c:ptCount val="32"/>
                <c:pt idx="0">
                  <c:v>Anxiety or stress</c:v>
                </c:pt>
                <c:pt idx="1">
                  <c:v>Depression</c:v>
                </c:pt>
                <c:pt idx="2">
                  <c:v>Joint or other pain</c:v>
                </c:pt>
                <c:pt idx="3">
                  <c:v>Lack of energy</c:v>
                </c:pt>
                <c:pt idx="4">
                  <c:v>High blood pressure</c:v>
                </c:pt>
                <c:pt idx="5">
                  <c:v>High cholesterol</c:v>
                </c:pt>
                <c:pt idx="6">
                  <c:v>Insomnia/Sleep problems</c:v>
                </c:pt>
                <c:pt idx="7">
                  <c:v>General health</c:v>
                </c:pt>
                <c:pt idx="8">
                  <c:v>Mood</c:v>
                </c:pt>
                <c:pt idx="9">
                  <c:v>Overweight/Obese</c:v>
                </c:pt>
                <c:pt idx="10">
                  <c:v>Digestive complaints</c:v>
                </c:pt>
                <c:pt idx="11">
                  <c:v>Nutrition concerns</c:v>
                </c:pt>
                <c:pt idx="12">
                  <c:v>Oral health</c:v>
                </c:pt>
                <c:pt idx="13">
                  <c:v>Healthy Aging</c:v>
                </c:pt>
                <c:pt idx="14">
                  <c:v>Inflammation</c:v>
                </c:pt>
                <c:pt idx="15">
                  <c:v>Diabetes/blood sugar management</c:v>
                </c:pt>
                <c:pt idx="16">
                  <c:v>Eye fatigue</c:v>
                </c:pt>
                <c:pt idx="17">
                  <c:v>Immunity concerns</c:v>
                </c:pt>
                <c:pt idx="18">
                  <c:v>Lack of mental acuity, cognition, focus</c:v>
                </c:pt>
                <c:pt idx="19">
                  <c:v>Memory issues</c:v>
                </c:pt>
                <c:pt idx="20">
                  <c:v>Anemia (low iron)</c:v>
                </c:pt>
                <c:pt idx="21">
                  <c:v>Poor/declining vision</c:v>
                </c:pt>
                <c:pt idx="22">
                  <c:v>Heart/cardiovascular problem</c:v>
                </c:pt>
                <c:pt idx="23">
                  <c:v>Dermatological condition</c:v>
                </c:pt>
                <c:pt idx="24">
                  <c:v>Perimenopause/Menopause</c:v>
                </c:pt>
                <c:pt idx="25">
                  <c:v>Athletic performance</c:v>
                </c:pt>
                <c:pt idx="26">
                  <c:v>Long haul COVID symptoms</c:v>
                </c:pt>
                <c:pt idx="27">
                  <c:v>Antioxidant support</c:v>
                </c:pt>
                <c:pt idx="28">
                  <c:v>Osteoporosis</c:v>
                </c:pt>
                <c:pt idx="29">
                  <c:v>Pregnancy</c:v>
                </c:pt>
                <c:pt idx="30">
                  <c:v>Other</c:v>
                </c:pt>
                <c:pt idx="31">
                  <c:v>Did not exp health problems</c:v>
                </c:pt>
              </c:strCache>
            </c:strRef>
          </c:cat>
          <c:val>
            <c:numRef>
              <c:f>Sheet1!$B$2:$B$33</c:f>
              <c:numCache>
                <c:formatCode>0%</c:formatCode>
                <c:ptCount val="32"/>
                <c:pt idx="0">
                  <c:v>0.33005367000000002</c:v>
                </c:pt>
                <c:pt idx="1">
                  <c:v>0.25939177000000002</c:v>
                </c:pt>
                <c:pt idx="2">
                  <c:v>0.24776386</c:v>
                </c:pt>
                <c:pt idx="3">
                  <c:v>0.24597495999999999</c:v>
                </c:pt>
                <c:pt idx="4">
                  <c:v>0.22898031999999999</c:v>
                </c:pt>
                <c:pt idx="5">
                  <c:v>0.22629695999999999</c:v>
                </c:pt>
                <c:pt idx="6">
                  <c:v>0.22093023000000001</c:v>
                </c:pt>
                <c:pt idx="7">
                  <c:v>0.20930233000000001</c:v>
                </c:pt>
                <c:pt idx="8">
                  <c:v>0.19588551000000001</c:v>
                </c:pt>
                <c:pt idx="9">
                  <c:v>0.16905187999999999</c:v>
                </c:pt>
                <c:pt idx="10">
                  <c:v>0.16010732999999999</c:v>
                </c:pt>
                <c:pt idx="11">
                  <c:v>0.14847943</c:v>
                </c:pt>
                <c:pt idx="12">
                  <c:v>0.13595707000000001</c:v>
                </c:pt>
                <c:pt idx="13">
                  <c:v>0.12343469999999999</c:v>
                </c:pt>
                <c:pt idx="14">
                  <c:v>0.12254025</c:v>
                </c:pt>
                <c:pt idx="15">
                  <c:v>0.10733453</c:v>
                </c:pt>
                <c:pt idx="16">
                  <c:v>0.10107335000000001</c:v>
                </c:pt>
                <c:pt idx="17">
                  <c:v>0.10107335000000001</c:v>
                </c:pt>
                <c:pt idx="18">
                  <c:v>8.6762080000000005E-2</c:v>
                </c:pt>
                <c:pt idx="19">
                  <c:v>8.6762080000000005E-2</c:v>
                </c:pt>
                <c:pt idx="20">
                  <c:v>7.6923079999999991E-2</c:v>
                </c:pt>
                <c:pt idx="21">
                  <c:v>7.6028620000000005E-2</c:v>
                </c:pt>
                <c:pt idx="22">
                  <c:v>7.06619E-2</c:v>
                </c:pt>
                <c:pt idx="23">
                  <c:v>6.7084080000000004E-2</c:v>
                </c:pt>
                <c:pt idx="24">
                  <c:v>6.4400719999999995E-2</c:v>
                </c:pt>
                <c:pt idx="25">
                  <c:v>5.2772810000000003E-2</c:v>
                </c:pt>
                <c:pt idx="26">
                  <c:v>5.0089450000000001E-2</c:v>
                </c:pt>
                <c:pt idx="27">
                  <c:v>4.9194990000000001E-2</c:v>
                </c:pt>
                <c:pt idx="28">
                  <c:v>3.7567080000000003E-2</c:v>
                </c:pt>
                <c:pt idx="29">
                  <c:v>1.9678000000000001E-2</c:v>
                </c:pt>
                <c:pt idx="30">
                  <c:v>3.041145E-2</c:v>
                </c:pt>
                <c:pt idx="31">
                  <c:v>0.13148478999999999</c:v>
                </c:pt>
              </c:numCache>
            </c:numRef>
          </c:val>
          <c:extLst>
            <c:ext xmlns:c16="http://schemas.microsoft.com/office/drawing/2014/chart" uri="{C3380CC4-5D6E-409C-BE32-E72D297353CC}">
              <c16:uniqueId val="{00000000-76FA-224D-95D3-6CC03C0749C6}"/>
            </c:ext>
          </c:extLst>
        </c:ser>
        <c:ser>
          <c:idx val="1"/>
          <c:order val="1"/>
          <c:tx>
            <c:strRef>
              <c:f>Sheet1!$C$1</c:f>
              <c:strCache>
                <c:ptCount val="1"/>
                <c:pt idx="0">
                  <c:v>UK</c:v>
                </c:pt>
              </c:strCache>
            </c:strRef>
          </c:tx>
          <c:spPr>
            <a:solidFill>
              <a:schemeClr val="accent2"/>
            </a:solidFill>
            <a:ln>
              <a:noFill/>
            </a:ln>
            <a:effectLst/>
          </c:spPr>
          <c:invertIfNegative val="0"/>
          <c:cat>
            <c:strRef>
              <c:f>Sheet1!$A$2:$A$33</c:f>
              <c:strCache>
                <c:ptCount val="32"/>
                <c:pt idx="0">
                  <c:v>Anxiety or stress</c:v>
                </c:pt>
                <c:pt idx="1">
                  <c:v>Depression</c:v>
                </c:pt>
                <c:pt idx="2">
                  <c:v>Joint or other pain</c:v>
                </c:pt>
                <c:pt idx="3">
                  <c:v>Lack of energy</c:v>
                </c:pt>
                <c:pt idx="4">
                  <c:v>High blood pressure</c:v>
                </c:pt>
                <c:pt idx="5">
                  <c:v>High cholesterol</c:v>
                </c:pt>
                <c:pt idx="6">
                  <c:v>Insomnia/Sleep problems</c:v>
                </c:pt>
                <c:pt idx="7">
                  <c:v>General health</c:v>
                </c:pt>
                <c:pt idx="8">
                  <c:v>Mood</c:v>
                </c:pt>
                <c:pt idx="9">
                  <c:v>Overweight/Obese</c:v>
                </c:pt>
                <c:pt idx="10">
                  <c:v>Digestive complaints</c:v>
                </c:pt>
                <c:pt idx="11">
                  <c:v>Nutrition concerns</c:v>
                </c:pt>
                <c:pt idx="12">
                  <c:v>Oral health</c:v>
                </c:pt>
                <c:pt idx="13">
                  <c:v>Healthy Aging</c:v>
                </c:pt>
                <c:pt idx="14">
                  <c:v>Inflammation</c:v>
                </c:pt>
                <c:pt idx="15">
                  <c:v>Diabetes/blood sugar management</c:v>
                </c:pt>
                <c:pt idx="16">
                  <c:v>Eye fatigue</c:v>
                </c:pt>
                <c:pt idx="17">
                  <c:v>Immunity concerns</c:v>
                </c:pt>
                <c:pt idx="18">
                  <c:v>Lack of mental acuity, cognition, focus</c:v>
                </c:pt>
                <c:pt idx="19">
                  <c:v>Memory issues</c:v>
                </c:pt>
                <c:pt idx="20">
                  <c:v>Anemia (low iron)</c:v>
                </c:pt>
                <c:pt idx="21">
                  <c:v>Poor/declining vision</c:v>
                </c:pt>
                <c:pt idx="22">
                  <c:v>Heart/cardiovascular problem</c:v>
                </c:pt>
                <c:pt idx="23">
                  <c:v>Dermatological condition</c:v>
                </c:pt>
                <c:pt idx="24">
                  <c:v>Perimenopause/Menopause</c:v>
                </c:pt>
                <c:pt idx="25">
                  <c:v>Athletic performance</c:v>
                </c:pt>
                <c:pt idx="26">
                  <c:v>Long haul COVID symptoms</c:v>
                </c:pt>
                <c:pt idx="27">
                  <c:v>Antioxidant support</c:v>
                </c:pt>
                <c:pt idx="28">
                  <c:v>Osteoporosis</c:v>
                </c:pt>
                <c:pt idx="29">
                  <c:v>Pregnancy</c:v>
                </c:pt>
                <c:pt idx="30">
                  <c:v>Other</c:v>
                </c:pt>
                <c:pt idx="31">
                  <c:v>Did not exp health problems</c:v>
                </c:pt>
              </c:strCache>
            </c:strRef>
          </c:cat>
          <c:val>
            <c:numRef>
              <c:f>Sheet1!$C$2:$C$33</c:f>
              <c:numCache>
                <c:formatCode>0%</c:formatCode>
                <c:ptCount val="32"/>
                <c:pt idx="0">
                  <c:v>0.28703704000000002</c:v>
                </c:pt>
                <c:pt idx="1">
                  <c:v>0.17407407</c:v>
                </c:pt>
                <c:pt idx="2">
                  <c:v>0.31296296000000001</c:v>
                </c:pt>
                <c:pt idx="3">
                  <c:v>0.28703704000000002</c:v>
                </c:pt>
                <c:pt idx="4">
                  <c:v>0.19074073999999999</c:v>
                </c:pt>
                <c:pt idx="5">
                  <c:v>0.11851852</c:v>
                </c:pt>
                <c:pt idx="6">
                  <c:v>0.22407406999999999</c:v>
                </c:pt>
                <c:pt idx="7">
                  <c:v>0.21666667000000001</c:v>
                </c:pt>
                <c:pt idx="8">
                  <c:v>0.20555556</c:v>
                </c:pt>
                <c:pt idx="9">
                  <c:v>0.13333333</c:v>
                </c:pt>
                <c:pt idx="10">
                  <c:v>0.13148148000000001</c:v>
                </c:pt>
                <c:pt idx="11">
                  <c:v>0.10185184999999999</c:v>
                </c:pt>
                <c:pt idx="12">
                  <c:v>9.2592590000000002E-2</c:v>
                </c:pt>
                <c:pt idx="13">
                  <c:v>0.10185184999999999</c:v>
                </c:pt>
                <c:pt idx="14">
                  <c:v>8.1481480000000009E-2</c:v>
                </c:pt>
                <c:pt idx="15">
                  <c:v>7.5925930000000003E-2</c:v>
                </c:pt>
                <c:pt idx="16">
                  <c:v>0.11481481</c:v>
                </c:pt>
                <c:pt idx="17">
                  <c:v>8.3333329999999997E-2</c:v>
                </c:pt>
                <c:pt idx="18">
                  <c:v>6.8518519999999999E-2</c:v>
                </c:pt>
                <c:pt idx="19">
                  <c:v>8.1481480000000009E-2</c:v>
                </c:pt>
                <c:pt idx="20">
                  <c:v>5.7407409999999999E-2</c:v>
                </c:pt>
                <c:pt idx="21">
                  <c:v>7.5925930000000003E-2</c:v>
                </c:pt>
                <c:pt idx="22">
                  <c:v>3.1481479999999999E-2</c:v>
                </c:pt>
                <c:pt idx="23">
                  <c:v>6.2962959999999998E-2</c:v>
                </c:pt>
                <c:pt idx="24">
                  <c:v>9.2592590000000002E-2</c:v>
                </c:pt>
                <c:pt idx="25">
                  <c:v>4.6296299999999999E-2</c:v>
                </c:pt>
                <c:pt idx="26">
                  <c:v>3.8888890000000002E-2</c:v>
                </c:pt>
                <c:pt idx="27">
                  <c:v>2.0370369999999999E-2</c:v>
                </c:pt>
                <c:pt idx="28">
                  <c:v>3.8888890000000002E-2</c:v>
                </c:pt>
                <c:pt idx="29">
                  <c:v>7.4074099999999997E-3</c:v>
                </c:pt>
                <c:pt idx="30">
                  <c:v>3.3333330000000001E-2</c:v>
                </c:pt>
                <c:pt idx="31">
                  <c:v>0.14444444000000001</c:v>
                </c:pt>
              </c:numCache>
            </c:numRef>
          </c:val>
          <c:extLst>
            <c:ext xmlns:c16="http://schemas.microsoft.com/office/drawing/2014/chart" uri="{C3380CC4-5D6E-409C-BE32-E72D297353CC}">
              <c16:uniqueId val="{00000001-76FA-224D-95D3-6CC03C0749C6}"/>
            </c:ext>
          </c:extLst>
        </c:ser>
        <c:ser>
          <c:idx val="2"/>
          <c:order val="2"/>
          <c:tx>
            <c:strRef>
              <c:f>Sheet1!$D$1</c:f>
              <c:strCache>
                <c:ptCount val="1"/>
                <c:pt idx="0">
                  <c:v>DE</c:v>
                </c:pt>
              </c:strCache>
            </c:strRef>
          </c:tx>
          <c:spPr>
            <a:solidFill>
              <a:schemeClr val="accent3"/>
            </a:solidFill>
            <a:ln>
              <a:noFill/>
            </a:ln>
            <a:effectLst/>
          </c:spPr>
          <c:invertIfNegative val="0"/>
          <c:cat>
            <c:strRef>
              <c:f>Sheet1!$A$2:$A$33</c:f>
              <c:strCache>
                <c:ptCount val="32"/>
                <c:pt idx="0">
                  <c:v>Anxiety or stress</c:v>
                </c:pt>
                <c:pt idx="1">
                  <c:v>Depression</c:v>
                </c:pt>
                <c:pt idx="2">
                  <c:v>Joint or other pain</c:v>
                </c:pt>
                <c:pt idx="3">
                  <c:v>Lack of energy</c:v>
                </c:pt>
                <c:pt idx="4">
                  <c:v>High blood pressure</c:v>
                </c:pt>
                <c:pt idx="5">
                  <c:v>High cholesterol</c:v>
                </c:pt>
                <c:pt idx="6">
                  <c:v>Insomnia/Sleep problems</c:v>
                </c:pt>
                <c:pt idx="7">
                  <c:v>General health</c:v>
                </c:pt>
                <c:pt idx="8">
                  <c:v>Mood</c:v>
                </c:pt>
                <c:pt idx="9">
                  <c:v>Overweight/Obese</c:v>
                </c:pt>
                <c:pt idx="10">
                  <c:v>Digestive complaints</c:v>
                </c:pt>
                <c:pt idx="11">
                  <c:v>Nutrition concerns</c:v>
                </c:pt>
                <c:pt idx="12">
                  <c:v>Oral health</c:v>
                </c:pt>
                <c:pt idx="13">
                  <c:v>Healthy Aging</c:v>
                </c:pt>
                <c:pt idx="14">
                  <c:v>Inflammation</c:v>
                </c:pt>
                <c:pt idx="15">
                  <c:v>Diabetes/blood sugar management</c:v>
                </c:pt>
                <c:pt idx="16">
                  <c:v>Eye fatigue</c:v>
                </c:pt>
                <c:pt idx="17">
                  <c:v>Immunity concerns</c:v>
                </c:pt>
                <c:pt idx="18">
                  <c:v>Lack of mental acuity, cognition, focus</c:v>
                </c:pt>
                <c:pt idx="19">
                  <c:v>Memory issues</c:v>
                </c:pt>
                <c:pt idx="20">
                  <c:v>Anemia (low iron)</c:v>
                </c:pt>
                <c:pt idx="21">
                  <c:v>Poor/declining vision</c:v>
                </c:pt>
                <c:pt idx="22">
                  <c:v>Heart/cardiovascular problem</c:v>
                </c:pt>
                <c:pt idx="23">
                  <c:v>Dermatological condition</c:v>
                </c:pt>
                <c:pt idx="24">
                  <c:v>Perimenopause/Menopause</c:v>
                </c:pt>
                <c:pt idx="25">
                  <c:v>Athletic performance</c:v>
                </c:pt>
                <c:pt idx="26">
                  <c:v>Long haul COVID symptoms</c:v>
                </c:pt>
                <c:pt idx="27">
                  <c:v>Antioxidant support</c:v>
                </c:pt>
                <c:pt idx="28">
                  <c:v>Osteoporosis</c:v>
                </c:pt>
                <c:pt idx="29">
                  <c:v>Pregnancy</c:v>
                </c:pt>
                <c:pt idx="30">
                  <c:v>Other</c:v>
                </c:pt>
                <c:pt idx="31">
                  <c:v>Did not exp health problems</c:v>
                </c:pt>
              </c:strCache>
            </c:strRef>
          </c:cat>
          <c:val>
            <c:numRef>
              <c:f>Sheet1!$D$2:$D$33</c:f>
              <c:numCache>
                <c:formatCode>0%</c:formatCode>
                <c:ptCount val="32"/>
                <c:pt idx="0">
                  <c:v>0.17374517</c:v>
                </c:pt>
                <c:pt idx="1">
                  <c:v>0.15830116</c:v>
                </c:pt>
                <c:pt idx="2">
                  <c:v>0.27799227999999998</c:v>
                </c:pt>
                <c:pt idx="3">
                  <c:v>0.26254825999999998</c:v>
                </c:pt>
                <c:pt idx="4">
                  <c:v>0.20656371000000001</c:v>
                </c:pt>
                <c:pt idx="5">
                  <c:v>9.6525099999999989E-2</c:v>
                </c:pt>
                <c:pt idx="6">
                  <c:v>0.13320462999999999</c:v>
                </c:pt>
                <c:pt idx="7">
                  <c:v>0.19111969000000001</c:v>
                </c:pt>
                <c:pt idx="8">
                  <c:v>0.21428570999999999</c:v>
                </c:pt>
                <c:pt idx="9">
                  <c:v>0.13899613999999999</c:v>
                </c:pt>
                <c:pt idx="10">
                  <c:v>0.17760618</c:v>
                </c:pt>
                <c:pt idx="11">
                  <c:v>0.12548263000000001</c:v>
                </c:pt>
                <c:pt idx="12">
                  <c:v>7.7220079999999997E-2</c:v>
                </c:pt>
                <c:pt idx="13">
                  <c:v>7.1428569999999997E-2</c:v>
                </c:pt>
                <c:pt idx="14">
                  <c:v>0.13706563999999999</c:v>
                </c:pt>
                <c:pt idx="15">
                  <c:v>6.1776060000000001E-2</c:v>
                </c:pt>
                <c:pt idx="16">
                  <c:v>0.10617761000000001</c:v>
                </c:pt>
                <c:pt idx="17">
                  <c:v>0.11583011999999999</c:v>
                </c:pt>
                <c:pt idx="18">
                  <c:v>0.10038610000000001</c:v>
                </c:pt>
                <c:pt idx="19">
                  <c:v>8.8803090000000001E-2</c:v>
                </c:pt>
                <c:pt idx="20">
                  <c:v>5.5984560000000003E-2</c:v>
                </c:pt>
                <c:pt idx="21">
                  <c:v>0.13899613999999999</c:v>
                </c:pt>
                <c:pt idx="22">
                  <c:v>2.5096529999999999E-2</c:v>
                </c:pt>
                <c:pt idx="23">
                  <c:v>0.10231659999999999</c:v>
                </c:pt>
                <c:pt idx="24">
                  <c:v>2.8957529999999999E-2</c:v>
                </c:pt>
                <c:pt idx="25">
                  <c:v>0.12355212</c:v>
                </c:pt>
                <c:pt idx="26">
                  <c:v>7.9150579999999998E-2</c:v>
                </c:pt>
                <c:pt idx="27">
                  <c:v>3.6679539999999997E-2</c:v>
                </c:pt>
                <c:pt idx="28">
                  <c:v>2.8957529999999999E-2</c:v>
                </c:pt>
                <c:pt idx="29">
                  <c:v>2.3166019999999999E-2</c:v>
                </c:pt>
                <c:pt idx="30">
                  <c:v>2.8957529999999999E-2</c:v>
                </c:pt>
                <c:pt idx="31">
                  <c:v>0.15637065999999999</c:v>
                </c:pt>
              </c:numCache>
            </c:numRef>
          </c:val>
          <c:extLst>
            <c:ext xmlns:c16="http://schemas.microsoft.com/office/drawing/2014/chart" uri="{C3380CC4-5D6E-409C-BE32-E72D297353CC}">
              <c16:uniqueId val="{00000002-76FA-224D-95D3-6CC03C0749C6}"/>
            </c:ext>
          </c:extLst>
        </c:ser>
        <c:ser>
          <c:idx val="3"/>
          <c:order val="3"/>
          <c:tx>
            <c:strRef>
              <c:f>Sheet1!$E$1</c:f>
              <c:strCache>
                <c:ptCount val="1"/>
                <c:pt idx="0">
                  <c:v>IT</c:v>
                </c:pt>
              </c:strCache>
            </c:strRef>
          </c:tx>
          <c:spPr>
            <a:solidFill>
              <a:schemeClr val="tx2"/>
            </a:solidFill>
            <a:ln>
              <a:noFill/>
            </a:ln>
            <a:effectLst/>
          </c:spPr>
          <c:invertIfNegative val="0"/>
          <c:cat>
            <c:strRef>
              <c:f>Sheet1!$A$2:$A$33</c:f>
              <c:strCache>
                <c:ptCount val="32"/>
                <c:pt idx="0">
                  <c:v>Anxiety or stress</c:v>
                </c:pt>
                <c:pt idx="1">
                  <c:v>Depression</c:v>
                </c:pt>
                <c:pt idx="2">
                  <c:v>Joint or other pain</c:v>
                </c:pt>
                <c:pt idx="3">
                  <c:v>Lack of energy</c:v>
                </c:pt>
                <c:pt idx="4">
                  <c:v>High blood pressure</c:v>
                </c:pt>
                <c:pt idx="5">
                  <c:v>High cholesterol</c:v>
                </c:pt>
                <c:pt idx="6">
                  <c:v>Insomnia/Sleep problems</c:v>
                </c:pt>
                <c:pt idx="7">
                  <c:v>General health</c:v>
                </c:pt>
                <c:pt idx="8">
                  <c:v>Mood</c:v>
                </c:pt>
                <c:pt idx="9">
                  <c:v>Overweight/Obese</c:v>
                </c:pt>
                <c:pt idx="10">
                  <c:v>Digestive complaints</c:v>
                </c:pt>
                <c:pt idx="11">
                  <c:v>Nutrition concerns</c:v>
                </c:pt>
                <c:pt idx="12">
                  <c:v>Oral health</c:v>
                </c:pt>
                <c:pt idx="13">
                  <c:v>Healthy Aging</c:v>
                </c:pt>
                <c:pt idx="14">
                  <c:v>Inflammation</c:v>
                </c:pt>
                <c:pt idx="15">
                  <c:v>Diabetes/blood sugar management</c:v>
                </c:pt>
                <c:pt idx="16">
                  <c:v>Eye fatigue</c:v>
                </c:pt>
                <c:pt idx="17">
                  <c:v>Immunity concerns</c:v>
                </c:pt>
                <c:pt idx="18">
                  <c:v>Lack of mental acuity, cognition, focus</c:v>
                </c:pt>
                <c:pt idx="19">
                  <c:v>Memory issues</c:v>
                </c:pt>
                <c:pt idx="20">
                  <c:v>Anemia (low iron)</c:v>
                </c:pt>
                <c:pt idx="21">
                  <c:v>Poor/declining vision</c:v>
                </c:pt>
                <c:pt idx="22">
                  <c:v>Heart/cardiovascular problem</c:v>
                </c:pt>
                <c:pt idx="23">
                  <c:v>Dermatological condition</c:v>
                </c:pt>
                <c:pt idx="24">
                  <c:v>Perimenopause/Menopause</c:v>
                </c:pt>
                <c:pt idx="25">
                  <c:v>Athletic performance</c:v>
                </c:pt>
                <c:pt idx="26">
                  <c:v>Long haul COVID symptoms</c:v>
                </c:pt>
                <c:pt idx="27">
                  <c:v>Antioxidant support</c:v>
                </c:pt>
                <c:pt idx="28">
                  <c:v>Osteoporosis</c:v>
                </c:pt>
                <c:pt idx="29">
                  <c:v>Pregnancy</c:v>
                </c:pt>
                <c:pt idx="30">
                  <c:v>Other</c:v>
                </c:pt>
                <c:pt idx="31">
                  <c:v>Did not exp health problems</c:v>
                </c:pt>
              </c:strCache>
            </c:strRef>
          </c:cat>
          <c:val>
            <c:numRef>
              <c:f>Sheet1!$E$2:$E$33</c:f>
              <c:numCache>
                <c:formatCode>0%</c:formatCode>
                <c:ptCount val="32"/>
                <c:pt idx="0">
                  <c:v>0.41793892999999999</c:v>
                </c:pt>
                <c:pt idx="1">
                  <c:v>0.13167939000000001</c:v>
                </c:pt>
                <c:pt idx="2">
                  <c:v>0.31488549999999998</c:v>
                </c:pt>
                <c:pt idx="3">
                  <c:v>0.36068702000000002</c:v>
                </c:pt>
                <c:pt idx="4">
                  <c:v>0.15458015</c:v>
                </c:pt>
                <c:pt idx="5">
                  <c:v>0.21755725000000001</c:v>
                </c:pt>
                <c:pt idx="6">
                  <c:v>0.33587785999999997</c:v>
                </c:pt>
                <c:pt idx="7">
                  <c:v>0.16412214</c:v>
                </c:pt>
                <c:pt idx="8">
                  <c:v>0.22900762999999999</c:v>
                </c:pt>
                <c:pt idx="9">
                  <c:v>0.15648855</c:v>
                </c:pt>
                <c:pt idx="10">
                  <c:v>0.30152672000000003</c:v>
                </c:pt>
                <c:pt idx="11">
                  <c:v>8.3969470000000004E-2</c:v>
                </c:pt>
                <c:pt idx="12">
                  <c:v>0.15076336000000001</c:v>
                </c:pt>
                <c:pt idx="13">
                  <c:v>8.9694660000000009E-2</c:v>
                </c:pt>
                <c:pt idx="14">
                  <c:v>0.17175573</c:v>
                </c:pt>
                <c:pt idx="15">
                  <c:v>5.9160310000000001E-2</c:v>
                </c:pt>
                <c:pt idx="16">
                  <c:v>0.27862595000000001</c:v>
                </c:pt>
                <c:pt idx="17">
                  <c:v>0.10877863</c:v>
                </c:pt>
                <c:pt idx="18">
                  <c:v>0.12213739999999999</c:v>
                </c:pt>
                <c:pt idx="19">
                  <c:v>0.11259542</c:v>
                </c:pt>
                <c:pt idx="20">
                  <c:v>0.11641221</c:v>
                </c:pt>
                <c:pt idx="21">
                  <c:v>0.24236641</c:v>
                </c:pt>
                <c:pt idx="22">
                  <c:v>5.1526719999999998E-2</c:v>
                </c:pt>
                <c:pt idx="23">
                  <c:v>9.5419850000000001E-2</c:v>
                </c:pt>
                <c:pt idx="24">
                  <c:v>7.8244270000000005E-2</c:v>
                </c:pt>
                <c:pt idx="25">
                  <c:v>0.10305344</c:v>
                </c:pt>
                <c:pt idx="26">
                  <c:v>0.10496183000000001</c:v>
                </c:pt>
                <c:pt idx="27">
                  <c:v>7.8244270000000005E-2</c:v>
                </c:pt>
                <c:pt idx="28">
                  <c:v>7.251908E-2</c:v>
                </c:pt>
                <c:pt idx="29">
                  <c:v>3.2442749999999999E-2</c:v>
                </c:pt>
                <c:pt idx="30">
                  <c:v>3.0534349999999998E-2</c:v>
                </c:pt>
                <c:pt idx="31">
                  <c:v>6.4885499999999999E-2</c:v>
                </c:pt>
              </c:numCache>
            </c:numRef>
          </c:val>
          <c:extLst>
            <c:ext xmlns:c16="http://schemas.microsoft.com/office/drawing/2014/chart" uri="{C3380CC4-5D6E-409C-BE32-E72D297353CC}">
              <c16:uniqueId val="{00000003-76FA-224D-95D3-6CC03C0749C6}"/>
            </c:ext>
          </c:extLst>
        </c:ser>
        <c:ser>
          <c:idx val="4"/>
          <c:order val="4"/>
          <c:tx>
            <c:strRef>
              <c:f>Sheet1!$F$1</c:f>
              <c:strCache>
                <c:ptCount val="1"/>
                <c:pt idx="0">
                  <c:v>KR</c:v>
                </c:pt>
              </c:strCache>
            </c:strRef>
          </c:tx>
          <c:spPr>
            <a:solidFill>
              <a:schemeClr val="accent5"/>
            </a:solidFill>
            <a:ln>
              <a:noFill/>
            </a:ln>
            <a:effectLst/>
          </c:spPr>
          <c:invertIfNegative val="0"/>
          <c:cat>
            <c:strRef>
              <c:f>Sheet1!$A$2:$A$33</c:f>
              <c:strCache>
                <c:ptCount val="32"/>
                <c:pt idx="0">
                  <c:v>Anxiety or stress</c:v>
                </c:pt>
                <c:pt idx="1">
                  <c:v>Depression</c:v>
                </c:pt>
                <c:pt idx="2">
                  <c:v>Joint or other pain</c:v>
                </c:pt>
                <c:pt idx="3">
                  <c:v>Lack of energy</c:v>
                </c:pt>
                <c:pt idx="4">
                  <c:v>High blood pressure</c:v>
                </c:pt>
                <c:pt idx="5">
                  <c:v>High cholesterol</c:v>
                </c:pt>
                <c:pt idx="6">
                  <c:v>Insomnia/Sleep problems</c:v>
                </c:pt>
                <c:pt idx="7">
                  <c:v>General health</c:v>
                </c:pt>
                <c:pt idx="8">
                  <c:v>Mood</c:v>
                </c:pt>
                <c:pt idx="9">
                  <c:v>Overweight/Obese</c:v>
                </c:pt>
                <c:pt idx="10">
                  <c:v>Digestive complaints</c:v>
                </c:pt>
                <c:pt idx="11">
                  <c:v>Nutrition concerns</c:v>
                </c:pt>
                <c:pt idx="12">
                  <c:v>Oral health</c:v>
                </c:pt>
                <c:pt idx="13">
                  <c:v>Healthy Aging</c:v>
                </c:pt>
                <c:pt idx="14">
                  <c:v>Inflammation</c:v>
                </c:pt>
                <c:pt idx="15">
                  <c:v>Diabetes/blood sugar management</c:v>
                </c:pt>
                <c:pt idx="16">
                  <c:v>Eye fatigue</c:v>
                </c:pt>
                <c:pt idx="17">
                  <c:v>Immunity concerns</c:v>
                </c:pt>
                <c:pt idx="18">
                  <c:v>Lack of mental acuity, cognition, focus</c:v>
                </c:pt>
                <c:pt idx="19">
                  <c:v>Memory issues</c:v>
                </c:pt>
                <c:pt idx="20">
                  <c:v>Anemia (low iron)</c:v>
                </c:pt>
                <c:pt idx="21">
                  <c:v>Poor/declining vision</c:v>
                </c:pt>
                <c:pt idx="22">
                  <c:v>Heart/cardiovascular problem</c:v>
                </c:pt>
                <c:pt idx="23">
                  <c:v>Dermatological condition</c:v>
                </c:pt>
                <c:pt idx="24">
                  <c:v>Perimenopause/Menopause</c:v>
                </c:pt>
                <c:pt idx="25">
                  <c:v>Athletic performance</c:v>
                </c:pt>
                <c:pt idx="26">
                  <c:v>Long haul COVID symptoms</c:v>
                </c:pt>
                <c:pt idx="27">
                  <c:v>Antioxidant support</c:v>
                </c:pt>
                <c:pt idx="28">
                  <c:v>Osteoporosis</c:v>
                </c:pt>
                <c:pt idx="29">
                  <c:v>Pregnancy</c:v>
                </c:pt>
                <c:pt idx="30">
                  <c:v>Other</c:v>
                </c:pt>
                <c:pt idx="31">
                  <c:v>Did not exp health problems</c:v>
                </c:pt>
              </c:strCache>
            </c:strRef>
          </c:cat>
          <c:val>
            <c:numRef>
              <c:f>Sheet1!$F$2:$F$33</c:f>
              <c:numCache>
                <c:formatCode>0%</c:formatCode>
                <c:ptCount val="32"/>
                <c:pt idx="0">
                  <c:v>0.28952380999999999</c:v>
                </c:pt>
                <c:pt idx="1">
                  <c:v>0.11619048</c:v>
                </c:pt>
                <c:pt idx="2">
                  <c:v>0.20761905</c:v>
                </c:pt>
                <c:pt idx="3">
                  <c:v>0.23809524000000001</c:v>
                </c:pt>
                <c:pt idx="4">
                  <c:v>0.17333333000000001</c:v>
                </c:pt>
                <c:pt idx="5">
                  <c:v>0.14857143</c:v>
                </c:pt>
                <c:pt idx="6">
                  <c:v>0.23428571000000001</c:v>
                </c:pt>
                <c:pt idx="7">
                  <c:v>0.1352381</c:v>
                </c:pt>
                <c:pt idx="8">
                  <c:v>0.14857143</c:v>
                </c:pt>
                <c:pt idx="9">
                  <c:v>0.22095238</c:v>
                </c:pt>
                <c:pt idx="10">
                  <c:v>0.28000000000000003</c:v>
                </c:pt>
                <c:pt idx="11">
                  <c:v>9.5238099999999992E-2</c:v>
                </c:pt>
                <c:pt idx="12">
                  <c:v>0.21714285999999999</c:v>
                </c:pt>
                <c:pt idx="13">
                  <c:v>0.10285714</c:v>
                </c:pt>
                <c:pt idx="14">
                  <c:v>0.11428571</c:v>
                </c:pt>
                <c:pt idx="15">
                  <c:v>7.4285710000000005E-2</c:v>
                </c:pt>
                <c:pt idx="16">
                  <c:v>0.48952381</c:v>
                </c:pt>
                <c:pt idx="17">
                  <c:v>0.18285714</c:v>
                </c:pt>
                <c:pt idx="18">
                  <c:v>0.13904762000000001</c:v>
                </c:pt>
                <c:pt idx="19">
                  <c:v>0.14095237999999999</c:v>
                </c:pt>
                <c:pt idx="20">
                  <c:v>8.5714289999999999E-2</c:v>
                </c:pt>
                <c:pt idx="21">
                  <c:v>0.29714286000000001</c:v>
                </c:pt>
                <c:pt idx="22">
                  <c:v>4.9523810000000001E-2</c:v>
                </c:pt>
                <c:pt idx="23">
                  <c:v>0.22666666999999999</c:v>
                </c:pt>
                <c:pt idx="24">
                  <c:v>3.4285709999999997E-2</c:v>
                </c:pt>
                <c:pt idx="25">
                  <c:v>0.13714286000000001</c:v>
                </c:pt>
                <c:pt idx="26">
                  <c:v>2.8571429999999998E-2</c:v>
                </c:pt>
                <c:pt idx="27">
                  <c:v>5.7142899999999986E-3</c:v>
                </c:pt>
                <c:pt idx="28">
                  <c:v>3.8095240000000002E-2</c:v>
                </c:pt>
                <c:pt idx="29">
                  <c:v>3.8095199999999998E-3</c:v>
                </c:pt>
                <c:pt idx="30">
                  <c:v>7.6190499999999996E-3</c:v>
                </c:pt>
                <c:pt idx="31">
                  <c:v>0.10285714</c:v>
                </c:pt>
              </c:numCache>
            </c:numRef>
          </c:val>
          <c:extLst>
            <c:ext xmlns:c16="http://schemas.microsoft.com/office/drawing/2014/chart" uri="{C3380CC4-5D6E-409C-BE32-E72D297353CC}">
              <c16:uniqueId val="{00000004-76FA-224D-95D3-6CC03C0749C6}"/>
            </c:ext>
          </c:extLst>
        </c:ser>
        <c:ser>
          <c:idx val="5"/>
          <c:order val="5"/>
          <c:tx>
            <c:strRef>
              <c:f>Sheet1!$G$1</c:f>
              <c:strCache>
                <c:ptCount val="1"/>
                <c:pt idx="0">
                  <c:v>AU</c:v>
                </c:pt>
              </c:strCache>
            </c:strRef>
          </c:tx>
          <c:spPr>
            <a:solidFill>
              <a:schemeClr val="accent4">
                <a:lumMod val="40000"/>
                <a:lumOff val="60000"/>
              </a:schemeClr>
            </a:solidFill>
            <a:ln>
              <a:noFill/>
            </a:ln>
            <a:effectLst/>
          </c:spPr>
          <c:invertIfNegative val="0"/>
          <c:cat>
            <c:strRef>
              <c:f>Sheet1!$A$2:$A$33</c:f>
              <c:strCache>
                <c:ptCount val="32"/>
                <c:pt idx="0">
                  <c:v>Anxiety or stress</c:v>
                </c:pt>
                <c:pt idx="1">
                  <c:v>Depression</c:v>
                </c:pt>
                <c:pt idx="2">
                  <c:v>Joint or other pain</c:v>
                </c:pt>
                <c:pt idx="3">
                  <c:v>Lack of energy</c:v>
                </c:pt>
                <c:pt idx="4">
                  <c:v>High blood pressure</c:v>
                </c:pt>
                <c:pt idx="5">
                  <c:v>High cholesterol</c:v>
                </c:pt>
                <c:pt idx="6">
                  <c:v>Insomnia/Sleep problems</c:v>
                </c:pt>
                <c:pt idx="7">
                  <c:v>General health</c:v>
                </c:pt>
                <c:pt idx="8">
                  <c:v>Mood</c:v>
                </c:pt>
                <c:pt idx="9">
                  <c:v>Overweight/Obese</c:v>
                </c:pt>
                <c:pt idx="10">
                  <c:v>Digestive complaints</c:v>
                </c:pt>
                <c:pt idx="11">
                  <c:v>Nutrition concerns</c:v>
                </c:pt>
                <c:pt idx="12">
                  <c:v>Oral health</c:v>
                </c:pt>
                <c:pt idx="13">
                  <c:v>Healthy Aging</c:v>
                </c:pt>
                <c:pt idx="14">
                  <c:v>Inflammation</c:v>
                </c:pt>
                <c:pt idx="15">
                  <c:v>Diabetes/blood sugar management</c:v>
                </c:pt>
                <c:pt idx="16">
                  <c:v>Eye fatigue</c:v>
                </c:pt>
                <c:pt idx="17">
                  <c:v>Immunity concerns</c:v>
                </c:pt>
                <c:pt idx="18">
                  <c:v>Lack of mental acuity, cognition, focus</c:v>
                </c:pt>
                <c:pt idx="19">
                  <c:v>Memory issues</c:v>
                </c:pt>
                <c:pt idx="20">
                  <c:v>Anemia (low iron)</c:v>
                </c:pt>
                <c:pt idx="21">
                  <c:v>Poor/declining vision</c:v>
                </c:pt>
                <c:pt idx="22">
                  <c:v>Heart/cardiovascular problem</c:v>
                </c:pt>
                <c:pt idx="23">
                  <c:v>Dermatological condition</c:v>
                </c:pt>
                <c:pt idx="24">
                  <c:v>Perimenopause/Menopause</c:v>
                </c:pt>
                <c:pt idx="25">
                  <c:v>Athletic performance</c:v>
                </c:pt>
                <c:pt idx="26">
                  <c:v>Long haul COVID symptoms</c:v>
                </c:pt>
                <c:pt idx="27">
                  <c:v>Antioxidant support</c:v>
                </c:pt>
                <c:pt idx="28">
                  <c:v>Osteoporosis</c:v>
                </c:pt>
                <c:pt idx="29">
                  <c:v>Pregnancy</c:v>
                </c:pt>
                <c:pt idx="30">
                  <c:v>Other</c:v>
                </c:pt>
                <c:pt idx="31">
                  <c:v>Did not exp health problems</c:v>
                </c:pt>
              </c:strCache>
            </c:strRef>
          </c:cat>
          <c:val>
            <c:numRef>
              <c:f>Sheet1!$G$2:$G$33</c:f>
              <c:numCache>
                <c:formatCode>0%</c:formatCode>
                <c:ptCount val="32"/>
                <c:pt idx="0">
                  <c:v>0.38505747000000001</c:v>
                </c:pt>
                <c:pt idx="1">
                  <c:v>0.24521072999999999</c:v>
                </c:pt>
                <c:pt idx="2">
                  <c:v>0.30268199000000001</c:v>
                </c:pt>
                <c:pt idx="3">
                  <c:v>0.36398467000000001</c:v>
                </c:pt>
                <c:pt idx="4">
                  <c:v>0.18007662999999999</c:v>
                </c:pt>
                <c:pt idx="5">
                  <c:v>0.17049808</c:v>
                </c:pt>
                <c:pt idx="6">
                  <c:v>0.2605364</c:v>
                </c:pt>
                <c:pt idx="7">
                  <c:v>0.26436781999999998</c:v>
                </c:pt>
                <c:pt idx="8">
                  <c:v>0.2183908</c:v>
                </c:pt>
                <c:pt idx="9">
                  <c:v>0.18390804999999999</c:v>
                </c:pt>
                <c:pt idx="10">
                  <c:v>0.20689655000000001</c:v>
                </c:pt>
                <c:pt idx="11">
                  <c:v>0.12452107</c:v>
                </c:pt>
                <c:pt idx="12">
                  <c:v>0.13409962</c:v>
                </c:pt>
                <c:pt idx="13">
                  <c:v>0.11302682</c:v>
                </c:pt>
                <c:pt idx="14">
                  <c:v>0.15708812</c:v>
                </c:pt>
                <c:pt idx="15">
                  <c:v>5.9386969999999997E-2</c:v>
                </c:pt>
                <c:pt idx="16">
                  <c:v>0.14750958</c:v>
                </c:pt>
                <c:pt idx="17">
                  <c:v>0.12068966</c:v>
                </c:pt>
                <c:pt idx="18">
                  <c:v>8.812260999999999E-2</c:v>
                </c:pt>
                <c:pt idx="19">
                  <c:v>7.8544059999999999E-2</c:v>
                </c:pt>
                <c:pt idx="20">
                  <c:v>0.10536398</c:v>
                </c:pt>
                <c:pt idx="21">
                  <c:v>0.12068966</c:v>
                </c:pt>
                <c:pt idx="22">
                  <c:v>6.1302679999999998E-2</c:v>
                </c:pt>
                <c:pt idx="23">
                  <c:v>9.1954019999999997E-2</c:v>
                </c:pt>
                <c:pt idx="24">
                  <c:v>9.3869729999999998E-2</c:v>
                </c:pt>
                <c:pt idx="25">
                  <c:v>3.8314180000000003E-2</c:v>
                </c:pt>
                <c:pt idx="26">
                  <c:v>4.7892720000000007E-2</c:v>
                </c:pt>
                <c:pt idx="27">
                  <c:v>3.256705E-2</c:v>
                </c:pt>
                <c:pt idx="28">
                  <c:v>5.7471260000000003E-2</c:v>
                </c:pt>
                <c:pt idx="29">
                  <c:v>1.7241380000000001E-2</c:v>
                </c:pt>
                <c:pt idx="30">
                  <c:v>3.6398470000000002E-2</c:v>
                </c:pt>
                <c:pt idx="31">
                  <c:v>0.10344828</c:v>
                </c:pt>
              </c:numCache>
            </c:numRef>
          </c:val>
          <c:extLst>
            <c:ext xmlns:c16="http://schemas.microsoft.com/office/drawing/2014/chart" uri="{C3380CC4-5D6E-409C-BE32-E72D297353CC}">
              <c16:uniqueId val="{00000005-76FA-224D-95D3-6CC03C0749C6}"/>
            </c:ext>
          </c:extLst>
        </c:ser>
        <c:dLbls>
          <c:showLegendKey val="0"/>
          <c:showVal val="0"/>
          <c:showCatName val="0"/>
          <c:showSerName val="0"/>
          <c:showPercent val="0"/>
          <c:showBubbleSize val="0"/>
        </c:dLbls>
        <c:gapWidth val="219"/>
        <c:overlap val="-27"/>
        <c:axId val="23713104"/>
        <c:axId val="16867264"/>
      </c:barChart>
      <c:lineChart>
        <c:grouping val="standard"/>
        <c:varyColors val="0"/>
        <c:ser>
          <c:idx val="6"/>
          <c:order val="6"/>
          <c:tx>
            <c:strRef>
              <c:f>Sheet1!$H$1</c:f>
              <c:strCache>
                <c:ptCount val="1"/>
                <c:pt idx="0">
                  <c:v>All Supplement Users</c:v>
                </c:pt>
              </c:strCache>
            </c:strRef>
          </c:tx>
          <c:spPr>
            <a:ln w="19050" cap="rnd">
              <a:solidFill>
                <a:schemeClr val="tx1">
                  <a:lumMod val="50000"/>
                  <a:lumOff val="50000"/>
                </a:schemeClr>
              </a:solidFill>
              <a:prstDash val="dash"/>
              <a:round/>
            </a:ln>
            <a:effectLst/>
          </c:spPr>
          <c:marker>
            <c:symbol val="none"/>
          </c:marker>
          <c:cat>
            <c:strRef>
              <c:f>Sheet1!$A$2:$A$33</c:f>
              <c:strCache>
                <c:ptCount val="32"/>
                <c:pt idx="0">
                  <c:v>Anxiety or stress</c:v>
                </c:pt>
                <c:pt idx="1">
                  <c:v>Depression</c:v>
                </c:pt>
                <c:pt idx="2">
                  <c:v>Joint or other pain</c:v>
                </c:pt>
                <c:pt idx="3">
                  <c:v>Lack of energy</c:v>
                </c:pt>
                <c:pt idx="4">
                  <c:v>High blood pressure</c:v>
                </c:pt>
                <c:pt idx="5">
                  <c:v>High cholesterol</c:v>
                </c:pt>
                <c:pt idx="6">
                  <c:v>Insomnia/Sleep problems</c:v>
                </c:pt>
                <c:pt idx="7">
                  <c:v>General health</c:v>
                </c:pt>
                <c:pt idx="8">
                  <c:v>Mood</c:v>
                </c:pt>
                <c:pt idx="9">
                  <c:v>Overweight/Obese</c:v>
                </c:pt>
                <c:pt idx="10">
                  <c:v>Digestive complaints</c:v>
                </c:pt>
                <c:pt idx="11">
                  <c:v>Nutrition concerns</c:v>
                </c:pt>
                <c:pt idx="12">
                  <c:v>Oral health</c:v>
                </c:pt>
                <c:pt idx="13">
                  <c:v>Healthy Aging</c:v>
                </c:pt>
                <c:pt idx="14">
                  <c:v>Inflammation</c:v>
                </c:pt>
                <c:pt idx="15">
                  <c:v>Diabetes/blood sugar management</c:v>
                </c:pt>
                <c:pt idx="16">
                  <c:v>Eye fatigue</c:v>
                </c:pt>
                <c:pt idx="17">
                  <c:v>Immunity concerns</c:v>
                </c:pt>
                <c:pt idx="18">
                  <c:v>Lack of mental acuity, cognition, focus</c:v>
                </c:pt>
                <c:pt idx="19">
                  <c:v>Memory issues</c:v>
                </c:pt>
                <c:pt idx="20">
                  <c:v>Anemia (low iron)</c:v>
                </c:pt>
                <c:pt idx="21">
                  <c:v>Poor/declining vision</c:v>
                </c:pt>
                <c:pt idx="22">
                  <c:v>Heart/cardiovascular problem</c:v>
                </c:pt>
                <c:pt idx="23">
                  <c:v>Dermatological condition</c:v>
                </c:pt>
                <c:pt idx="24">
                  <c:v>Perimenopause/Menopause</c:v>
                </c:pt>
                <c:pt idx="25">
                  <c:v>Athletic performance</c:v>
                </c:pt>
                <c:pt idx="26">
                  <c:v>Long haul COVID symptoms</c:v>
                </c:pt>
                <c:pt idx="27">
                  <c:v>Antioxidant support</c:v>
                </c:pt>
                <c:pt idx="28">
                  <c:v>Osteoporosis</c:v>
                </c:pt>
                <c:pt idx="29">
                  <c:v>Pregnancy</c:v>
                </c:pt>
                <c:pt idx="30">
                  <c:v>Other</c:v>
                </c:pt>
                <c:pt idx="31">
                  <c:v>Did not exp health problems</c:v>
                </c:pt>
              </c:strCache>
            </c:strRef>
          </c:cat>
          <c:val>
            <c:numRef>
              <c:f>Sheet1!$H$2:$H$33</c:f>
              <c:numCache>
                <c:formatCode>0%</c:formatCode>
                <c:ptCount val="32"/>
                <c:pt idx="0">
                  <c:v>0.31846614000000001</c:v>
                </c:pt>
                <c:pt idx="1">
                  <c:v>0.19282023000000001</c:v>
                </c:pt>
                <c:pt idx="2">
                  <c:v>0.27386455999999998</c:v>
                </c:pt>
                <c:pt idx="3">
                  <c:v>0.29099809999999998</c:v>
                </c:pt>
                <c:pt idx="4">
                  <c:v>0.19499591999999999</c:v>
                </c:pt>
                <c:pt idx="5">
                  <c:v>0.17351100999999999</c:v>
                </c:pt>
                <c:pt idx="6">
                  <c:v>0.23579005</c:v>
                </c:pt>
                <c:pt idx="7">
                  <c:v>0.19989122000000001</c:v>
                </c:pt>
                <c:pt idx="8">
                  <c:v>0.20342671000000001</c:v>
                </c:pt>
                <c:pt idx="9">
                  <c:v>0.16779984000000001</c:v>
                </c:pt>
                <c:pt idx="10">
                  <c:v>0.20533043000000001</c:v>
                </c:pt>
                <c:pt idx="11">
                  <c:v>0.12102257</c:v>
                </c:pt>
                <c:pt idx="12">
                  <c:v>0.13734022000000001</c:v>
                </c:pt>
                <c:pt idx="13">
                  <c:v>0.10606473</c:v>
                </c:pt>
                <c:pt idx="14">
                  <c:v>0.13026924000000001</c:v>
                </c:pt>
                <c:pt idx="15">
                  <c:v>7.9956490000000005E-2</c:v>
                </c:pt>
                <c:pt idx="16">
                  <c:v>0.19173239</c:v>
                </c:pt>
                <c:pt idx="17">
                  <c:v>0.1166712</c:v>
                </c:pt>
                <c:pt idx="18">
                  <c:v>0.10035355</c:v>
                </c:pt>
                <c:pt idx="19">
                  <c:v>9.6818059999999997E-2</c:v>
                </c:pt>
                <c:pt idx="20">
                  <c:v>8.3491979999999993E-2</c:v>
                </c:pt>
                <c:pt idx="21">
                  <c:v>0.14658689</c:v>
                </c:pt>
                <c:pt idx="22">
                  <c:v>5.2760399999999999E-2</c:v>
                </c:pt>
                <c:pt idx="23">
                  <c:v>0.10307316</c:v>
                </c:pt>
                <c:pt idx="24">
                  <c:v>6.6630410000000001E-2</c:v>
                </c:pt>
                <c:pt idx="25">
                  <c:v>7.9956490000000005E-2</c:v>
                </c:pt>
                <c:pt idx="26">
                  <c:v>5.6567850000000003E-2</c:v>
                </c:pt>
                <c:pt idx="27">
                  <c:v>3.9706279999999997E-2</c:v>
                </c:pt>
                <c:pt idx="28">
                  <c:v>4.5145499999999998E-2</c:v>
                </c:pt>
                <c:pt idx="29">
                  <c:v>1.7949420000000001E-2</c:v>
                </c:pt>
                <c:pt idx="30">
                  <c:v>2.7468039999999999E-2</c:v>
                </c:pt>
                <c:pt idx="31">
                  <c:v>0.11639924</c:v>
                </c:pt>
              </c:numCache>
            </c:numRef>
          </c:val>
          <c:smooth val="0"/>
          <c:extLst>
            <c:ext xmlns:c16="http://schemas.microsoft.com/office/drawing/2014/chart" uri="{C3380CC4-5D6E-409C-BE32-E72D297353CC}">
              <c16:uniqueId val="{00000006-76FA-224D-95D3-6CC03C0749C6}"/>
            </c:ext>
          </c:extLst>
        </c:ser>
        <c:dLbls>
          <c:showLegendKey val="0"/>
          <c:showVal val="0"/>
          <c:showCatName val="0"/>
          <c:showSerName val="0"/>
          <c:showPercent val="0"/>
          <c:showBubbleSize val="0"/>
        </c:dLbls>
        <c:marker val="1"/>
        <c:smooth val="0"/>
        <c:axId val="23713104"/>
        <c:axId val="16867264"/>
      </c:lineChart>
      <c:catAx>
        <c:axId val="2371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867264"/>
        <c:crosses val="autoZero"/>
        <c:auto val="1"/>
        <c:lblAlgn val="ctr"/>
        <c:lblOffset val="100"/>
        <c:noMultiLvlLbl val="0"/>
      </c:catAx>
      <c:valAx>
        <c:axId val="16867264"/>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3713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7983-4BAC-B7FC-71344D7F428E}"/>
              </c:ext>
            </c:extLst>
          </c:dPt>
          <c:dPt>
            <c:idx val="1"/>
            <c:bubble3D val="0"/>
            <c:spPr>
              <a:solidFill>
                <a:schemeClr val="accent2"/>
              </a:solidFill>
              <a:ln>
                <a:noFill/>
              </a:ln>
              <a:effectLst/>
            </c:spPr>
            <c:extLst>
              <c:ext xmlns:c16="http://schemas.microsoft.com/office/drawing/2014/chart" uri="{C3380CC4-5D6E-409C-BE32-E72D297353CC}">
                <c16:uniqueId val="{00000003-7983-4BAC-B7FC-71344D7F428E}"/>
              </c:ext>
            </c:extLst>
          </c:dPt>
          <c:dPt>
            <c:idx val="2"/>
            <c:bubble3D val="0"/>
            <c:spPr>
              <a:solidFill>
                <a:schemeClr val="accent3"/>
              </a:solidFill>
              <a:ln>
                <a:noFill/>
              </a:ln>
              <a:effectLst/>
            </c:spPr>
            <c:extLst>
              <c:ext xmlns:c16="http://schemas.microsoft.com/office/drawing/2014/chart" uri="{C3380CC4-5D6E-409C-BE32-E72D297353CC}">
                <c16:uniqueId val="{00000005-7983-4BAC-B7FC-71344D7F428E}"/>
              </c:ext>
            </c:extLst>
          </c:dPt>
          <c:dPt>
            <c:idx val="3"/>
            <c:bubble3D val="0"/>
            <c:spPr>
              <a:solidFill>
                <a:schemeClr val="accent4"/>
              </a:solidFill>
              <a:ln>
                <a:noFill/>
              </a:ln>
              <a:effectLst/>
            </c:spPr>
            <c:extLst>
              <c:ext xmlns:c16="http://schemas.microsoft.com/office/drawing/2014/chart" uri="{C3380CC4-5D6E-409C-BE32-E72D297353CC}">
                <c16:uniqueId val="{00000007-7983-4BAC-B7FC-71344D7F428E}"/>
              </c:ext>
            </c:extLst>
          </c:dPt>
          <c:dPt>
            <c:idx val="4"/>
            <c:bubble3D val="0"/>
            <c:spPr>
              <a:solidFill>
                <a:schemeClr val="accent5"/>
              </a:solidFill>
              <a:ln>
                <a:noFill/>
              </a:ln>
              <a:effectLst/>
            </c:spPr>
            <c:extLst>
              <c:ext xmlns:c16="http://schemas.microsoft.com/office/drawing/2014/chart" uri="{C3380CC4-5D6E-409C-BE32-E72D297353CC}">
                <c16:uniqueId val="{00000009-7983-4BAC-B7FC-71344D7F428E}"/>
              </c:ext>
            </c:extLst>
          </c:dPt>
          <c:dPt>
            <c:idx val="5"/>
            <c:bubble3D val="0"/>
            <c:spPr>
              <a:solidFill>
                <a:schemeClr val="accent6"/>
              </a:solidFill>
              <a:ln>
                <a:noFill/>
              </a:ln>
              <a:effectLst/>
            </c:spPr>
            <c:extLst>
              <c:ext xmlns:c16="http://schemas.microsoft.com/office/drawing/2014/chart" uri="{C3380CC4-5D6E-409C-BE32-E72D297353CC}">
                <c16:uniqueId val="{0000000B-7983-4BAC-B7FC-71344D7F428E}"/>
              </c:ext>
            </c:extLst>
          </c:dPt>
          <c:dLbls>
            <c:dLbl>
              <c:idx val="0"/>
              <c:layout>
                <c:manualLayout>
                  <c:x val="1.1473461650627004E-2"/>
                  <c:y val="4.8440871974336629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7983-4BAC-B7FC-71344D7F428E}"/>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7534849810440359"/>
                      <c:h val="0.19544801691455235"/>
                    </c:manualLayout>
                  </c15:layout>
                </c:ext>
                <c:ext xmlns:c16="http://schemas.microsoft.com/office/drawing/2014/chart" uri="{C3380CC4-5D6E-409C-BE32-E72D297353CC}">
                  <c16:uniqueId val="{00000003-7983-4BAC-B7FC-71344D7F428E}"/>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3248505395158933"/>
                    </c:manualLayout>
                  </c15:layout>
                </c:ext>
                <c:ext xmlns:c16="http://schemas.microsoft.com/office/drawing/2014/chart" uri="{C3380CC4-5D6E-409C-BE32-E72D297353CC}">
                  <c16:uniqueId val="{00000005-7983-4BAC-B7FC-71344D7F428E}"/>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516909579737"/>
                      <c:h val="0.23839853098263877"/>
                    </c:manualLayout>
                  </c15:layout>
                </c:ext>
                <c:ext xmlns:c16="http://schemas.microsoft.com/office/drawing/2014/chart" uri="{C3380CC4-5D6E-409C-BE32-E72D297353CC}">
                  <c16:uniqueId val="{00000007-7983-4BAC-B7FC-71344D7F428E}"/>
                </c:ext>
              </c:extLst>
            </c:dLbl>
            <c:dLbl>
              <c:idx val="4"/>
              <c:layout>
                <c:manualLayout>
                  <c:x val="1.151443328144891E-2"/>
                  <c:y val="-1.8525743562819697E-7"/>
                </c:manualLayout>
              </c:layout>
              <c:showLegendKey val="0"/>
              <c:showVal val="0"/>
              <c:showCatName val="1"/>
              <c:showSerName val="0"/>
              <c:showPercent val="1"/>
              <c:showBubbleSize val="0"/>
              <c:extLst>
                <c:ext xmlns:c15="http://schemas.microsoft.com/office/drawing/2012/chart" uri="{CE6537A1-D6FC-4f65-9D91-7224C49458BB}">
                  <c15:layout>
                    <c:manualLayout>
                      <c:w val="0.27441913117305788"/>
                      <c:h val="0.29821371075460168"/>
                    </c:manualLayout>
                  </c15:layout>
                </c:ext>
                <c:ext xmlns:c16="http://schemas.microsoft.com/office/drawing/2014/chart" uri="{C3380CC4-5D6E-409C-BE32-E72D297353CC}">
                  <c16:uniqueId val="{00000009-7983-4BAC-B7FC-71344D7F428E}"/>
                </c:ext>
              </c:extLst>
            </c:dLbl>
            <c:dLbl>
              <c:idx val="5"/>
              <c:layout>
                <c:manualLayout>
                  <c:x val="6.0583213253035298E-2"/>
                  <c:y val="2.846110470652816E-2"/>
                </c:manualLayout>
              </c:layout>
              <c:showLegendKey val="0"/>
              <c:showVal val="0"/>
              <c:showCatName val="1"/>
              <c:showSerName val="0"/>
              <c:showPercent val="1"/>
              <c:showBubbleSize val="0"/>
              <c:extLst>
                <c:ext xmlns:c15="http://schemas.microsoft.com/office/drawing/2012/chart" uri="{CE6537A1-D6FC-4f65-9D91-7224C49458BB}">
                  <c15:layout>
                    <c:manualLayout>
                      <c:w val="0.28297572178477692"/>
                      <c:h val="0.18457494896471274"/>
                    </c:manualLayout>
                  </c15:layout>
                </c:ext>
                <c:ext xmlns:c16="http://schemas.microsoft.com/office/drawing/2014/chart" uri="{C3380CC4-5D6E-409C-BE32-E72D297353CC}">
                  <c16:uniqueId val="{0000000B-7983-4BAC-B7FC-71344D7F428E}"/>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0.17</c:v>
                </c:pt>
                <c:pt idx="1">
                  <c:v>0.21</c:v>
                </c:pt>
                <c:pt idx="2">
                  <c:v>0.23</c:v>
                </c:pt>
                <c:pt idx="3">
                  <c:v>0.23</c:v>
                </c:pt>
                <c:pt idx="4">
                  <c:v>0.11</c:v>
                </c:pt>
                <c:pt idx="5">
                  <c:v>0.05</c:v>
                </c:pt>
              </c:numCache>
            </c:numRef>
          </c:val>
          <c:extLst>
            <c:ext xmlns:c16="http://schemas.microsoft.com/office/drawing/2014/chart" uri="{C3380CC4-5D6E-409C-BE32-E72D297353CC}">
              <c16:uniqueId val="{0000000C-7983-4BAC-B7FC-71344D7F428E}"/>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US</c:v>
                </c:pt>
              </c:strCache>
            </c:strRef>
          </c:tx>
          <c:spPr>
            <a:solidFill>
              <a:schemeClr val="accent3"/>
            </a:solidFill>
            <a:ln>
              <a:noFill/>
            </a:ln>
            <a:effectLst/>
          </c:spPr>
          <c:invertIfNegative val="0"/>
          <c:cat>
            <c:strRef>
              <c:f>Sheet1!$A$2:$A$31</c:f>
              <c:strCache>
                <c:ptCount val="30"/>
                <c:pt idx="0">
                  <c:v>Lack of energy</c:v>
                </c:pt>
                <c:pt idx="1">
                  <c:v>Joint or other pain</c:v>
                </c:pt>
                <c:pt idx="2">
                  <c:v>General health</c:v>
                </c:pt>
                <c:pt idx="3">
                  <c:v>Anxiety or stress</c:v>
                </c:pt>
                <c:pt idx="4">
                  <c:v>Digestive complaints</c:v>
                </c:pt>
                <c:pt idx="5">
                  <c:v>Insomnia/Sleep problems</c:v>
                </c:pt>
                <c:pt idx="6">
                  <c:v>High cholesterol</c:v>
                </c:pt>
                <c:pt idx="7">
                  <c:v>High blood pressure</c:v>
                </c:pt>
                <c:pt idx="8">
                  <c:v>Depression</c:v>
                </c:pt>
                <c:pt idx="9">
                  <c:v>Eye fatigue</c:v>
                </c:pt>
                <c:pt idx="10">
                  <c:v>Immunity concerns</c:v>
                </c:pt>
                <c:pt idx="11">
                  <c:v>Mood</c:v>
                </c:pt>
                <c:pt idx="12">
                  <c:v>Nutrition concerns</c:v>
                </c:pt>
                <c:pt idx="13">
                  <c:v>Anemia (low iron)</c:v>
                </c:pt>
                <c:pt idx="14">
                  <c:v>Healthy Aging</c:v>
                </c:pt>
                <c:pt idx="15">
                  <c:v>Inflammation</c:v>
                </c:pt>
                <c:pt idx="16">
                  <c:v>Athletic performance</c:v>
                </c:pt>
                <c:pt idx="17">
                  <c:v>Dermatological condition</c:v>
                </c:pt>
                <c:pt idx="18">
                  <c:v>Diabetes/blood sugar management</c:v>
                </c:pt>
                <c:pt idx="19">
                  <c:v>Lack of mental acuity, cognition, focus</c:v>
                </c:pt>
                <c:pt idx="20">
                  <c:v>Overweight/Obese</c:v>
                </c:pt>
                <c:pt idx="21">
                  <c:v>Poor/declining vision</c:v>
                </c:pt>
                <c:pt idx="22">
                  <c:v>Memory issues</c:v>
                </c:pt>
                <c:pt idx="23">
                  <c:v>Oral health</c:v>
                </c:pt>
                <c:pt idx="24">
                  <c:v>Antioxidant support</c:v>
                </c:pt>
                <c:pt idx="25">
                  <c:v>Heart/cardiovascular problem</c:v>
                </c:pt>
                <c:pt idx="26">
                  <c:v>Long haul COVID symptoms</c:v>
                </c:pt>
                <c:pt idx="27">
                  <c:v>Osteoporosis</c:v>
                </c:pt>
                <c:pt idx="28">
                  <c:v>Perimenopause/Menopause</c:v>
                </c:pt>
                <c:pt idx="29">
                  <c:v>Pregnancy</c:v>
                </c:pt>
              </c:strCache>
            </c:strRef>
          </c:cat>
          <c:val>
            <c:numRef>
              <c:f>Sheet1!$C$2:$C$31</c:f>
              <c:numCache>
                <c:formatCode>0%</c:formatCode>
                <c:ptCount val="30"/>
                <c:pt idx="0">
                  <c:v>0.15</c:v>
                </c:pt>
                <c:pt idx="1">
                  <c:v>0.18</c:v>
                </c:pt>
                <c:pt idx="2">
                  <c:v>0.17</c:v>
                </c:pt>
                <c:pt idx="3">
                  <c:v>0.19</c:v>
                </c:pt>
                <c:pt idx="4">
                  <c:v>0.13</c:v>
                </c:pt>
                <c:pt idx="5">
                  <c:v>0.14000000000000001</c:v>
                </c:pt>
                <c:pt idx="6">
                  <c:v>0.16</c:v>
                </c:pt>
                <c:pt idx="7">
                  <c:v>0.14000000000000001</c:v>
                </c:pt>
                <c:pt idx="8">
                  <c:v>0.13</c:v>
                </c:pt>
                <c:pt idx="9">
                  <c:v>0.04</c:v>
                </c:pt>
                <c:pt idx="10">
                  <c:v>7.0000000000000007E-2</c:v>
                </c:pt>
                <c:pt idx="11">
                  <c:v>0.11</c:v>
                </c:pt>
                <c:pt idx="12">
                  <c:v>0.12</c:v>
                </c:pt>
                <c:pt idx="13">
                  <c:v>7.0000000000000007E-2</c:v>
                </c:pt>
                <c:pt idx="14">
                  <c:v>0.09</c:v>
                </c:pt>
                <c:pt idx="15">
                  <c:v>0.08</c:v>
                </c:pt>
                <c:pt idx="16">
                  <c:v>0.04</c:v>
                </c:pt>
                <c:pt idx="17">
                  <c:v>0.02</c:v>
                </c:pt>
                <c:pt idx="18">
                  <c:v>7.0000000000000007E-2</c:v>
                </c:pt>
                <c:pt idx="19">
                  <c:v>0.05</c:v>
                </c:pt>
                <c:pt idx="20">
                  <c:v>0.05</c:v>
                </c:pt>
                <c:pt idx="21">
                  <c:v>0.02</c:v>
                </c:pt>
                <c:pt idx="22">
                  <c:v>0.04</c:v>
                </c:pt>
                <c:pt idx="23">
                  <c:v>0.04</c:v>
                </c:pt>
                <c:pt idx="24">
                  <c:v>0.03</c:v>
                </c:pt>
                <c:pt idx="25">
                  <c:v>0.05</c:v>
                </c:pt>
                <c:pt idx="26">
                  <c:v>0.03</c:v>
                </c:pt>
                <c:pt idx="27">
                  <c:v>0.03</c:v>
                </c:pt>
                <c:pt idx="28">
                  <c:v>0.03</c:v>
                </c:pt>
                <c:pt idx="29">
                  <c:v>0.02</c:v>
                </c:pt>
              </c:numCache>
            </c:numRef>
          </c:val>
          <c:extLst>
            <c:ext xmlns:c16="http://schemas.microsoft.com/office/drawing/2014/chart" uri="{C3380CC4-5D6E-409C-BE32-E72D297353CC}">
              <c16:uniqueId val="{00000001-00B9-E64C-A21E-A6BECDA66B9B}"/>
            </c:ext>
          </c:extLst>
        </c:ser>
        <c:ser>
          <c:idx val="2"/>
          <c:order val="2"/>
          <c:tx>
            <c:strRef>
              <c:f>Sheet1!$D$1</c:f>
              <c:strCache>
                <c:ptCount val="1"/>
                <c:pt idx="0">
                  <c:v>UK</c:v>
                </c:pt>
              </c:strCache>
            </c:strRef>
          </c:tx>
          <c:spPr>
            <a:solidFill>
              <a:schemeClr val="accent5"/>
            </a:solidFill>
            <a:ln>
              <a:noFill/>
            </a:ln>
            <a:effectLst/>
          </c:spPr>
          <c:invertIfNegative val="0"/>
          <c:cat>
            <c:strRef>
              <c:f>Sheet1!$A$2:$A$31</c:f>
              <c:strCache>
                <c:ptCount val="30"/>
                <c:pt idx="0">
                  <c:v>Lack of energy</c:v>
                </c:pt>
                <c:pt idx="1">
                  <c:v>Joint or other pain</c:v>
                </c:pt>
                <c:pt idx="2">
                  <c:v>General health</c:v>
                </c:pt>
                <c:pt idx="3">
                  <c:v>Anxiety or stress</c:v>
                </c:pt>
                <c:pt idx="4">
                  <c:v>Digestive complaints</c:v>
                </c:pt>
                <c:pt idx="5">
                  <c:v>Insomnia/Sleep problems</c:v>
                </c:pt>
                <c:pt idx="6">
                  <c:v>High cholesterol</c:v>
                </c:pt>
                <c:pt idx="7">
                  <c:v>High blood pressure</c:v>
                </c:pt>
                <c:pt idx="8">
                  <c:v>Depression</c:v>
                </c:pt>
                <c:pt idx="9">
                  <c:v>Eye fatigue</c:v>
                </c:pt>
                <c:pt idx="10">
                  <c:v>Immunity concerns</c:v>
                </c:pt>
                <c:pt idx="11">
                  <c:v>Mood</c:v>
                </c:pt>
                <c:pt idx="12">
                  <c:v>Nutrition concerns</c:v>
                </c:pt>
                <c:pt idx="13">
                  <c:v>Anemia (low iron)</c:v>
                </c:pt>
                <c:pt idx="14">
                  <c:v>Healthy Aging</c:v>
                </c:pt>
                <c:pt idx="15">
                  <c:v>Inflammation</c:v>
                </c:pt>
                <c:pt idx="16">
                  <c:v>Athletic performance</c:v>
                </c:pt>
                <c:pt idx="17">
                  <c:v>Dermatological condition</c:v>
                </c:pt>
                <c:pt idx="18">
                  <c:v>Diabetes/blood sugar management</c:v>
                </c:pt>
                <c:pt idx="19">
                  <c:v>Lack of mental acuity, cognition, focus</c:v>
                </c:pt>
                <c:pt idx="20">
                  <c:v>Overweight/Obese</c:v>
                </c:pt>
                <c:pt idx="21">
                  <c:v>Poor/declining vision</c:v>
                </c:pt>
                <c:pt idx="22">
                  <c:v>Memory issues</c:v>
                </c:pt>
                <c:pt idx="23">
                  <c:v>Oral health</c:v>
                </c:pt>
                <c:pt idx="24">
                  <c:v>Antioxidant support</c:v>
                </c:pt>
                <c:pt idx="25">
                  <c:v>Heart/cardiovascular problem</c:v>
                </c:pt>
                <c:pt idx="26">
                  <c:v>Long haul COVID symptoms</c:v>
                </c:pt>
                <c:pt idx="27">
                  <c:v>Osteoporosis</c:v>
                </c:pt>
                <c:pt idx="28">
                  <c:v>Perimenopause/Menopause</c:v>
                </c:pt>
                <c:pt idx="29">
                  <c:v>Pregnancy</c:v>
                </c:pt>
              </c:strCache>
            </c:strRef>
          </c:cat>
          <c:val>
            <c:numRef>
              <c:f>Sheet1!$D$2:$D$31</c:f>
              <c:numCache>
                <c:formatCode>0%</c:formatCode>
                <c:ptCount val="30"/>
                <c:pt idx="0">
                  <c:v>0.2012987</c:v>
                </c:pt>
                <c:pt idx="1">
                  <c:v>0.25974026</c:v>
                </c:pt>
                <c:pt idx="2">
                  <c:v>0.18398268000000001</c:v>
                </c:pt>
                <c:pt idx="3">
                  <c:v>0.11904762000000001</c:v>
                </c:pt>
                <c:pt idx="4">
                  <c:v>8.8744589999999998E-2</c:v>
                </c:pt>
                <c:pt idx="5">
                  <c:v>0.10822511</c:v>
                </c:pt>
                <c:pt idx="6">
                  <c:v>5.4112550000000002E-2</c:v>
                </c:pt>
                <c:pt idx="7">
                  <c:v>8.6580089999999998E-2</c:v>
                </c:pt>
                <c:pt idx="8">
                  <c:v>7.1428569999999997E-2</c:v>
                </c:pt>
                <c:pt idx="9">
                  <c:v>4.3290040000000002E-2</c:v>
                </c:pt>
                <c:pt idx="10">
                  <c:v>5.8441559999999997E-2</c:v>
                </c:pt>
                <c:pt idx="11">
                  <c:v>7.7922079999999991E-2</c:v>
                </c:pt>
                <c:pt idx="12">
                  <c:v>7.3593069999999997E-2</c:v>
                </c:pt>
                <c:pt idx="13">
                  <c:v>5.6277059999999997E-2</c:v>
                </c:pt>
                <c:pt idx="14">
                  <c:v>6.7099569999999997E-2</c:v>
                </c:pt>
                <c:pt idx="15">
                  <c:v>4.5454550000000003E-2</c:v>
                </c:pt>
                <c:pt idx="16">
                  <c:v>3.0303030000000002E-2</c:v>
                </c:pt>
                <c:pt idx="17">
                  <c:v>2.1645020000000001E-2</c:v>
                </c:pt>
                <c:pt idx="18">
                  <c:v>4.1125540000000002E-2</c:v>
                </c:pt>
                <c:pt idx="19">
                  <c:v>2.8138529999999998E-2</c:v>
                </c:pt>
                <c:pt idx="20">
                  <c:v>3.0303030000000002E-2</c:v>
                </c:pt>
                <c:pt idx="21">
                  <c:v>1.515152E-2</c:v>
                </c:pt>
                <c:pt idx="22">
                  <c:v>2.5974029999999999E-2</c:v>
                </c:pt>
                <c:pt idx="23">
                  <c:v>3.4632030000000001E-2</c:v>
                </c:pt>
                <c:pt idx="24">
                  <c:v>8.6580100000000007E-3</c:v>
                </c:pt>
                <c:pt idx="25">
                  <c:v>1.515152E-2</c:v>
                </c:pt>
                <c:pt idx="26">
                  <c:v>1.298701E-2</c:v>
                </c:pt>
                <c:pt idx="27">
                  <c:v>3.0303030000000002E-2</c:v>
                </c:pt>
                <c:pt idx="28">
                  <c:v>6.0606060000000003E-2</c:v>
                </c:pt>
                <c:pt idx="29">
                  <c:v>8.6580100000000007E-3</c:v>
                </c:pt>
              </c:numCache>
            </c:numRef>
          </c:val>
          <c:extLst>
            <c:ext xmlns:c16="http://schemas.microsoft.com/office/drawing/2014/chart" uri="{C3380CC4-5D6E-409C-BE32-E72D297353CC}">
              <c16:uniqueId val="{00000002-00B9-E64C-A21E-A6BECDA66B9B}"/>
            </c:ext>
          </c:extLst>
        </c:ser>
        <c:ser>
          <c:idx val="3"/>
          <c:order val="3"/>
          <c:tx>
            <c:strRef>
              <c:f>Sheet1!$E$1</c:f>
              <c:strCache>
                <c:ptCount val="1"/>
                <c:pt idx="0">
                  <c:v>DE</c:v>
                </c:pt>
              </c:strCache>
            </c:strRef>
          </c:tx>
          <c:spPr>
            <a:solidFill>
              <a:schemeClr val="accent1">
                <a:lumMod val="60000"/>
              </a:schemeClr>
            </a:solidFill>
            <a:ln>
              <a:noFill/>
            </a:ln>
            <a:effectLst/>
          </c:spPr>
          <c:invertIfNegative val="0"/>
          <c:cat>
            <c:strRef>
              <c:f>Sheet1!$A$2:$A$31</c:f>
              <c:strCache>
                <c:ptCount val="30"/>
                <c:pt idx="0">
                  <c:v>Lack of energy</c:v>
                </c:pt>
                <c:pt idx="1">
                  <c:v>Joint or other pain</c:v>
                </c:pt>
                <c:pt idx="2">
                  <c:v>General health</c:v>
                </c:pt>
                <c:pt idx="3">
                  <c:v>Anxiety or stress</c:v>
                </c:pt>
                <c:pt idx="4">
                  <c:v>Digestive complaints</c:v>
                </c:pt>
                <c:pt idx="5">
                  <c:v>Insomnia/Sleep problems</c:v>
                </c:pt>
                <c:pt idx="6">
                  <c:v>High cholesterol</c:v>
                </c:pt>
                <c:pt idx="7">
                  <c:v>High blood pressure</c:v>
                </c:pt>
                <c:pt idx="8">
                  <c:v>Depression</c:v>
                </c:pt>
                <c:pt idx="9">
                  <c:v>Eye fatigue</c:v>
                </c:pt>
                <c:pt idx="10">
                  <c:v>Immunity concerns</c:v>
                </c:pt>
                <c:pt idx="11">
                  <c:v>Mood</c:v>
                </c:pt>
                <c:pt idx="12">
                  <c:v>Nutrition concerns</c:v>
                </c:pt>
                <c:pt idx="13">
                  <c:v>Anemia (low iron)</c:v>
                </c:pt>
                <c:pt idx="14">
                  <c:v>Healthy Aging</c:v>
                </c:pt>
                <c:pt idx="15">
                  <c:v>Inflammation</c:v>
                </c:pt>
                <c:pt idx="16">
                  <c:v>Athletic performance</c:v>
                </c:pt>
                <c:pt idx="17">
                  <c:v>Dermatological condition</c:v>
                </c:pt>
                <c:pt idx="18">
                  <c:v>Diabetes/blood sugar management</c:v>
                </c:pt>
                <c:pt idx="19">
                  <c:v>Lack of mental acuity, cognition, focus</c:v>
                </c:pt>
                <c:pt idx="20">
                  <c:v>Overweight/Obese</c:v>
                </c:pt>
                <c:pt idx="21">
                  <c:v>Poor/declining vision</c:v>
                </c:pt>
                <c:pt idx="22">
                  <c:v>Memory issues</c:v>
                </c:pt>
                <c:pt idx="23">
                  <c:v>Oral health</c:v>
                </c:pt>
                <c:pt idx="24">
                  <c:v>Antioxidant support</c:v>
                </c:pt>
                <c:pt idx="25">
                  <c:v>Heart/cardiovascular problem</c:v>
                </c:pt>
                <c:pt idx="26">
                  <c:v>Long haul COVID symptoms</c:v>
                </c:pt>
                <c:pt idx="27">
                  <c:v>Osteoporosis</c:v>
                </c:pt>
                <c:pt idx="28">
                  <c:v>Perimenopause/Menopause</c:v>
                </c:pt>
                <c:pt idx="29">
                  <c:v>Pregnancy</c:v>
                </c:pt>
              </c:strCache>
            </c:strRef>
          </c:cat>
          <c:val>
            <c:numRef>
              <c:f>Sheet1!$E$2:$E$31</c:f>
              <c:numCache>
                <c:formatCode>0%</c:formatCode>
                <c:ptCount val="30"/>
                <c:pt idx="0">
                  <c:v>0.21967962999999999</c:v>
                </c:pt>
                <c:pt idx="1">
                  <c:v>0.21281464999999999</c:v>
                </c:pt>
                <c:pt idx="2">
                  <c:v>0.18077803000000001</c:v>
                </c:pt>
                <c:pt idx="3">
                  <c:v>8.466818999999999E-2</c:v>
                </c:pt>
                <c:pt idx="4">
                  <c:v>0.12814645</c:v>
                </c:pt>
                <c:pt idx="5">
                  <c:v>7.0938219999999996E-2</c:v>
                </c:pt>
                <c:pt idx="6">
                  <c:v>5.9496569999999999E-2</c:v>
                </c:pt>
                <c:pt idx="7">
                  <c:v>0.10297483</c:v>
                </c:pt>
                <c:pt idx="8">
                  <c:v>7.3226540000000007E-2</c:v>
                </c:pt>
                <c:pt idx="9">
                  <c:v>3.6613270000000003E-2</c:v>
                </c:pt>
                <c:pt idx="10">
                  <c:v>9.8398170000000007E-2</c:v>
                </c:pt>
                <c:pt idx="11">
                  <c:v>8.6956520000000009E-2</c:v>
                </c:pt>
                <c:pt idx="12">
                  <c:v>9.1533180000000006E-2</c:v>
                </c:pt>
                <c:pt idx="13">
                  <c:v>6.1784899999999997E-2</c:v>
                </c:pt>
                <c:pt idx="14">
                  <c:v>5.4919910000000002E-2</c:v>
                </c:pt>
                <c:pt idx="15">
                  <c:v>8.2379859999999999E-2</c:v>
                </c:pt>
                <c:pt idx="16">
                  <c:v>8.6956520000000009E-2</c:v>
                </c:pt>
                <c:pt idx="17">
                  <c:v>5.2631579999999997E-2</c:v>
                </c:pt>
                <c:pt idx="18">
                  <c:v>2.9748279999999998E-2</c:v>
                </c:pt>
                <c:pt idx="19">
                  <c:v>5.2631579999999997E-2</c:v>
                </c:pt>
                <c:pt idx="20">
                  <c:v>5.720824E-2</c:v>
                </c:pt>
                <c:pt idx="21">
                  <c:v>3.8901600000000001E-2</c:v>
                </c:pt>
                <c:pt idx="22">
                  <c:v>2.9748279999999998E-2</c:v>
                </c:pt>
                <c:pt idx="23">
                  <c:v>2.745995E-2</c:v>
                </c:pt>
                <c:pt idx="24">
                  <c:v>2.5171619999999999E-2</c:v>
                </c:pt>
                <c:pt idx="25">
                  <c:v>9.1533199999999995E-3</c:v>
                </c:pt>
                <c:pt idx="26">
                  <c:v>3.8901600000000001E-2</c:v>
                </c:pt>
                <c:pt idx="27">
                  <c:v>1.6018310000000001E-2</c:v>
                </c:pt>
                <c:pt idx="28">
                  <c:v>1.8306639999999999E-2</c:v>
                </c:pt>
                <c:pt idx="29">
                  <c:v>2.0594970000000001E-2</c:v>
                </c:pt>
              </c:numCache>
            </c:numRef>
          </c:val>
          <c:extLst>
            <c:ext xmlns:c16="http://schemas.microsoft.com/office/drawing/2014/chart" uri="{C3380CC4-5D6E-409C-BE32-E72D297353CC}">
              <c16:uniqueId val="{00000003-00B9-E64C-A21E-A6BECDA66B9B}"/>
            </c:ext>
          </c:extLst>
        </c:ser>
        <c:ser>
          <c:idx val="4"/>
          <c:order val="4"/>
          <c:tx>
            <c:strRef>
              <c:f>Sheet1!$F$1</c:f>
              <c:strCache>
                <c:ptCount val="1"/>
                <c:pt idx="0">
                  <c:v>IT</c:v>
                </c:pt>
              </c:strCache>
            </c:strRef>
          </c:tx>
          <c:spPr>
            <a:solidFill>
              <a:schemeClr val="accent2">
                <a:lumMod val="40000"/>
                <a:lumOff val="60000"/>
              </a:schemeClr>
            </a:solidFill>
            <a:ln>
              <a:noFill/>
            </a:ln>
            <a:effectLst/>
          </c:spPr>
          <c:invertIfNegative val="0"/>
          <c:cat>
            <c:strRef>
              <c:f>Sheet1!$A$2:$A$31</c:f>
              <c:strCache>
                <c:ptCount val="30"/>
                <c:pt idx="0">
                  <c:v>Lack of energy</c:v>
                </c:pt>
                <c:pt idx="1">
                  <c:v>Joint or other pain</c:v>
                </c:pt>
                <c:pt idx="2">
                  <c:v>General health</c:v>
                </c:pt>
                <c:pt idx="3">
                  <c:v>Anxiety or stress</c:v>
                </c:pt>
                <c:pt idx="4">
                  <c:v>Digestive complaints</c:v>
                </c:pt>
                <c:pt idx="5">
                  <c:v>Insomnia/Sleep problems</c:v>
                </c:pt>
                <c:pt idx="6">
                  <c:v>High cholesterol</c:v>
                </c:pt>
                <c:pt idx="7">
                  <c:v>High blood pressure</c:v>
                </c:pt>
                <c:pt idx="8">
                  <c:v>Depression</c:v>
                </c:pt>
                <c:pt idx="9">
                  <c:v>Eye fatigue</c:v>
                </c:pt>
                <c:pt idx="10">
                  <c:v>Immunity concerns</c:v>
                </c:pt>
                <c:pt idx="11">
                  <c:v>Mood</c:v>
                </c:pt>
                <c:pt idx="12">
                  <c:v>Nutrition concerns</c:v>
                </c:pt>
                <c:pt idx="13">
                  <c:v>Anemia (low iron)</c:v>
                </c:pt>
                <c:pt idx="14">
                  <c:v>Healthy Aging</c:v>
                </c:pt>
                <c:pt idx="15">
                  <c:v>Inflammation</c:v>
                </c:pt>
                <c:pt idx="16">
                  <c:v>Athletic performance</c:v>
                </c:pt>
                <c:pt idx="17">
                  <c:v>Dermatological condition</c:v>
                </c:pt>
                <c:pt idx="18">
                  <c:v>Diabetes/blood sugar management</c:v>
                </c:pt>
                <c:pt idx="19">
                  <c:v>Lack of mental acuity, cognition, focus</c:v>
                </c:pt>
                <c:pt idx="20">
                  <c:v>Overweight/Obese</c:v>
                </c:pt>
                <c:pt idx="21">
                  <c:v>Poor/declining vision</c:v>
                </c:pt>
                <c:pt idx="22">
                  <c:v>Memory issues</c:v>
                </c:pt>
                <c:pt idx="23">
                  <c:v>Oral health</c:v>
                </c:pt>
                <c:pt idx="24">
                  <c:v>Antioxidant support</c:v>
                </c:pt>
                <c:pt idx="25">
                  <c:v>Heart/cardiovascular problem</c:v>
                </c:pt>
                <c:pt idx="26">
                  <c:v>Long haul COVID symptoms</c:v>
                </c:pt>
                <c:pt idx="27">
                  <c:v>Osteoporosis</c:v>
                </c:pt>
                <c:pt idx="28">
                  <c:v>Perimenopause/Menopause</c:v>
                </c:pt>
                <c:pt idx="29">
                  <c:v>Pregnancy</c:v>
                </c:pt>
              </c:strCache>
            </c:strRef>
          </c:cat>
          <c:val>
            <c:numRef>
              <c:f>Sheet1!$F$2:$F$31</c:f>
              <c:numCache>
                <c:formatCode>0%</c:formatCode>
                <c:ptCount val="30"/>
                <c:pt idx="0">
                  <c:v>0.28775509999999999</c:v>
                </c:pt>
                <c:pt idx="1">
                  <c:v>0.14897959</c:v>
                </c:pt>
                <c:pt idx="2">
                  <c:v>0.1244898</c:v>
                </c:pt>
                <c:pt idx="3">
                  <c:v>0.22244897999999999</c:v>
                </c:pt>
                <c:pt idx="4">
                  <c:v>0.20816327000000001</c:v>
                </c:pt>
                <c:pt idx="5">
                  <c:v>0.22244897999999999</c:v>
                </c:pt>
                <c:pt idx="6">
                  <c:v>0.14081632999999999</c:v>
                </c:pt>
                <c:pt idx="7">
                  <c:v>5.7142859999999997E-2</c:v>
                </c:pt>
                <c:pt idx="8">
                  <c:v>4.0816329999999998E-2</c:v>
                </c:pt>
                <c:pt idx="9">
                  <c:v>0.10612244999999999</c:v>
                </c:pt>
                <c:pt idx="10">
                  <c:v>8.9795920000000001E-2</c:v>
                </c:pt>
                <c:pt idx="11">
                  <c:v>9.3877550000000004E-2</c:v>
                </c:pt>
                <c:pt idx="12">
                  <c:v>4.4897960000000001E-2</c:v>
                </c:pt>
                <c:pt idx="13">
                  <c:v>9.5918370000000003E-2</c:v>
                </c:pt>
                <c:pt idx="14">
                  <c:v>5.5102039999999998E-2</c:v>
                </c:pt>
                <c:pt idx="15">
                  <c:v>8.1632650000000015E-2</c:v>
                </c:pt>
                <c:pt idx="16">
                  <c:v>7.55102E-2</c:v>
                </c:pt>
                <c:pt idx="17">
                  <c:v>3.0612239999999999E-2</c:v>
                </c:pt>
                <c:pt idx="18">
                  <c:v>3.4693880000000003E-2</c:v>
                </c:pt>
                <c:pt idx="19">
                  <c:v>7.1428569999999997E-2</c:v>
                </c:pt>
                <c:pt idx="20">
                  <c:v>4.4897960000000001E-2</c:v>
                </c:pt>
                <c:pt idx="21">
                  <c:v>7.3469389999999996E-2</c:v>
                </c:pt>
                <c:pt idx="22">
                  <c:v>4.4897960000000001E-2</c:v>
                </c:pt>
                <c:pt idx="23">
                  <c:v>3.8775509999999999E-2</c:v>
                </c:pt>
                <c:pt idx="24">
                  <c:v>6.5306119999999995E-2</c:v>
                </c:pt>
                <c:pt idx="25">
                  <c:v>2.8571429999999998E-2</c:v>
                </c:pt>
                <c:pt idx="26">
                  <c:v>6.3265310000000005E-2</c:v>
                </c:pt>
                <c:pt idx="27">
                  <c:v>4.2857139999999988E-2</c:v>
                </c:pt>
                <c:pt idx="28">
                  <c:v>3.8775509999999999E-2</c:v>
                </c:pt>
                <c:pt idx="29">
                  <c:v>2.244898E-2</c:v>
                </c:pt>
              </c:numCache>
            </c:numRef>
          </c:val>
          <c:extLst>
            <c:ext xmlns:c16="http://schemas.microsoft.com/office/drawing/2014/chart" uri="{C3380CC4-5D6E-409C-BE32-E72D297353CC}">
              <c16:uniqueId val="{00000004-00B9-E64C-A21E-A6BECDA66B9B}"/>
            </c:ext>
          </c:extLst>
        </c:ser>
        <c:ser>
          <c:idx val="5"/>
          <c:order val="5"/>
          <c:tx>
            <c:strRef>
              <c:f>Sheet1!$G$1</c:f>
              <c:strCache>
                <c:ptCount val="1"/>
                <c:pt idx="0">
                  <c:v>KR</c:v>
                </c:pt>
              </c:strCache>
            </c:strRef>
          </c:tx>
          <c:spPr>
            <a:solidFill>
              <a:schemeClr val="accent5">
                <a:lumMod val="60000"/>
              </a:schemeClr>
            </a:solidFill>
            <a:ln>
              <a:noFill/>
            </a:ln>
            <a:effectLst/>
          </c:spPr>
          <c:invertIfNegative val="0"/>
          <c:cat>
            <c:strRef>
              <c:f>Sheet1!$A$2:$A$31</c:f>
              <c:strCache>
                <c:ptCount val="30"/>
                <c:pt idx="0">
                  <c:v>Lack of energy</c:v>
                </c:pt>
                <c:pt idx="1">
                  <c:v>Joint or other pain</c:v>
                </c:pt>
                <c:pt idx="2">
                  <c:v>General health</c:v>
                </c:pt>
                <c:pt idx="3">
                  <c:v>Anxiety or stress</c:v>
                </c:pt>
                <c:pt idx="4">
                  <c:v>Digestive complaints</c:v>
                </c:pt>
                <c:pt idx="5">
                  <c:v>Insomnia/Sleep problems</c:v>
                </c:pt>
                <c:pt idx="6">
                  <c:v>High cholesterol</c:v>
                </c:pt>
                <c:pt idx="7">
                  <c:v>High blood pressure</c:v>
                </c:pt>
                <c:pt idx="8">
                  <c:v>Depression</c:v>
                </c:pt>
                <c:pt idx="9">
                  <c:v>Eye fatigue</c:v>
                </c:pt>
                <c:pt idx="10">
                  <c:v>Immunity concerns</c:v>
                </c:pt>
                <c:pt idx="11">
                  <c:v>Mood</c:v>
                </c:pt>
                <c:pt idx="12">
                  <c:v>Nutrition concerns</c:v>
                </c:pt>
                <c:pt idx="13">
                  <c:v>Anemia (low iron)</c:v>
                </c:pt>
                <c:pt idx="14">
                  <c:v>Healthy Aging</c:v>
                </c:pt>
                <c:pt idx="15">
                  <c:v>Inflammation</c:v>
                </c:pt>
                <c:pt idx="16">
                  <c:v>Athletic performance</c:v>
                </c:pt>
                <c:pt idx="17">
                  <c:v>Dermatological condition</c:v>
                </c:pt>
                <c:pt idx="18">
                  <c:v>Diabetes/blood sugar management</c:v>
                </c:pt>
                <c:pt idx="19">
                  <c:v>Lack of mental acuity, cognition, focus</c:v>
                </c:pt>
                <c:pt idx="20">
                  <c:v>Overweight/Obese</c:v>
                </c:pt>
                <c:pt idx="21">
                  <c:v>Poor/declining vision</c:v>
                </c:pt>
                <c:pt idx="22">
                  <c:v>Memory issues</c:v>
                </c:pt>
                <c:pt idx="23">
                  <c:v>Oral health</c:v>
                </c:pt>
                <c:pt idx="24">
                  <c:v>Antioxidant support</c:v>
                </c:pt>
                <c:pt idx="25">
                  <c:v>Heart/cardiovascular problem</c:v>
                </c:pt>
                <c:pt idx="26">
                  <c:v>Long haul COVID symptoms</c:v>
                </c:pt>
                <c:pt idx="27">
                  <c:v>Osteoporosis</c:v>
                </c:pt>
                <c:pt idx="28">
                  <c:v>Perimenopause/Menopause</c:v>
                </c:pt>
                <c:pt idx="29">
                  <c:v>Pregnancy</c:v>
                </c:pt>
              </c:strCache>
            </c:strRef>
          </c:cat>
          <c:val>
            <c:numRef>
              <c:f>Sheet1!$G$2:$G$31</c:f>
              <c:numCache>
                <c:formatCode>0%</c:formatCode>
                <c:ptCount val="30"/>
                <c:pt idx="0">
                  <c:v>0.20425531999999999</c:v>
                </c:pt>
                <c:pt idx="1">
                  <c:v>0.1212766</c:v>
                </c:pt>
                <c:pt idx="2">
                  <c:v>0.11702128000000001</c:v>
                </c:pt>
                <c:pt idx="3">
                  <c:v>9.7872340000000002E-2</c:v>
                </c:pt>
                <c:pt idx="4">
                  <c:v>0.17234042999999999</c:v>
                </c:pt>
                <c:pt idx="5">
                  <c:v>9.1489360000000006E-2</c:v>
                </c:pt>
                <c:pt idx="6">
                  <c:v>0.11702128000000001</c:v>
                </c:pt>
                <c:pt idx="7">
                  <c:v>0.12978723</c:v>
                </c:pt>
                <c:pt idx="8">
                  <c:v>3.4042549999999998E-2</c:v>
                </c:pt>
                <c:pt idx="9">
                  <c:v>0.35531914999999997</c:v>
                </c:pt>
                <c:pt idx="10">
                  <c:v>0.15531914999999999</c:v>
                </c:pt>
                <c:pt idx="11">
                  <c:v>3.8297869999999998E-2</c:v>
                </c:pt>
                <c:pt idx="12">
                  <c:v>7.8723399999999999E-2</c:v>
                </c:pt>
                <c:pt idx="13">
                  <c:v>5.9574469999999997E-2</c:v>
                </c:pt>
                <c:pt idx="14">
                  <c:v>5.9574469999999997E-2</c:v>
                </c:pt>
                <c:pt idx="15">
                  <c:v>5.7446810000000001E-2</c:v>
                </c:pt>
                <c:pt idx="16">
                  <c:v>5.7446810000000001E-2</c:v>
                </c:pt>
                <c:pt idx="17">
                  <c:v>0.12765957</c:v>
                </c:pt>
                <c:pt idx="18">
                  <c:v>5.3191490000000001E-2</c:v>
                </c:pt>
                <c:pt idx="19">
                  <c:v>3.8297869999999998E-2</c:v>
                </c:pt>
                <c:pt idx="20">
                  <c:v>7.8723399999999999E-2</c:v>
                </c:pt>
                <c:pt idx="21">
                  <c:v>0.17446808999999999</c:v>
                </c:pt>
                <c:pt idx="22">
                  <c:v>4.2553189999999998E-2</c:v>
                </c:pt>
                <c:pt idx="23">
                  <c:v>6.5957450000000001E-2</c:v>
                </c:pt>
                <c:pt idx="24">
                  <c:v>2.12766E-3</c:v>
                </c:pt>
                <c:pt idx="25">
                  <c:v>4.0425530000000001E-2</c:v>
                </c:pt>
                <c:pt idx="26">
                  <c:v>1.702128E-2</c:v>
                </c:pt>
                <c:pt idx="27">
                  <c:v>3.4042549999999998E-2</c:v>
                </c:pt>
                <c:pt idx="28">
                  <c:v>1.702128E-2</c:v>
                </c:pt>
                <c:pt idx="29">
                  <c:v>4.2553199999999999E-3</c:v>
                </c:pt>
              </c:numCache>
            </c:numRef>
          </c:val>
          <c:extLst>
            <c:ext xmlns:c16="http://schemas.microsoft.com/office/drawing/2014/chart" uri="{C3380CC4-5D6E-409C-BE32-E72D297353CC}">
              <c16:uniqueId val="{00000005-00B9-E64C-A21E-A6BECDA66B9B}"/>
            </c:ext>
          </c:extLst>
        </c:ser>
        <c:ser>
          <c:idx val="6"/>
          <c:order val="6"/>
          <c:tx>
            <c:strRef>
              <c:f>Sheet1!$H$1</c:f>
              <c:strCache>
                <c:ptCount val="1"/>
                <c:pt idx="0">
                  <c:v>AU</c:v>
                </c:pt>
              </c:strCache>
            </c:strRef>
          </c:tx>
          <c:spPr>
            <a:solidFill>
              <a:schemeClr val="accent1">
                <a:lumMod val="80000"/>
                <a:lumOff val="20000"/>
              </a:schemeClr>
            </a:solidFill>
            <a:ln>
              <a:noFill/>
            </a:ln>
            <a:effectLst/>
          </c:spPr>
          <c:invertIfNegative val="0"/>
          <c:cat>
            <c:strRef>
              <c:f>Sheet1!$A$2:$A$31</c:f>
              <c:strCache>
                <c:ptCount val="30"/>
                <c:pt idx="0">
                  <c:v>Lack of energy</c:v>
                </c:pt>
                <c:pt idx="1">
                  <c:v>Joint or other pain</c:v>
                </c:pt>
                <c:pt idx="2">
                  <c:v>General health</c:v>
                </c:pt>
                <c:pt idx="3">
                  <c:v>Anxiety or stress</c:v>
                </c:pt>
                <c:pt idx="4">
                  <c:v>Digestive complaints</c:v>
                </c:pt>
                <c:pt idx="5">
                  <c:v>Insomnia/Sleep problems</c:v>
                </c:pt>
                <c:pt idx="6">
                  <c:v>High cholesterol</c:v>
                </c:pt>
                <c:pt idx="7">
                  <c:v>High blood pressure</c:v>
                </c:pt>
                <c:pt idx="8">
                  <c:v>Depression</c:v>
                </c:pt>
                <c:pt idx="9">
                  <c:v>Eye fatigue</c:v>
                </c:pt>
                <c:pt idx="10">
                  <c:v>Immunity concerns</c:v>
                </c:pt>
                <c:pt idx="11">
                  <c:v>Mood</c:v>
                </c:pt>
                <c:pt idx="12">
                  <c:v>Nutrition concerns</c:v>
                </c:pt>
                <c:pt idx="13">
                  <c:v>Anemia (low iron)</c:v>
                </c:pt>
                <c:pt idx="14">
                  <c:v>Healthy Aging</c:v>
                </c:pt>
                <c:pt idx="15">
                  <c:v>Inflammation</c:v>
                </c:pt>
                <c:pt idx="16">
                  <c:v>Athletic performance</c:v>
                </c:pt>
                <c:pt idx="17">
                  <c:v>Dermatological condition</c:v>
                </c:pt>
                <c:pt idx="18">
                  <c:v>Diabetes/blood sugar management</c:v>
                </c:pt>
                <c:pt idx="19">
                  <c:v>Lack of mental acuity, cognition, focus</c:v>
                </c:pt>
                <c:pt idx="20">
                  <c:v>Overweight/Obese</c:v>
                </c:pt>
                <c:pt idx="21">
                  <c:v>Poor/declining vision</c:v>
                </c:pt>
                <c:pt idx="22">
                  <c:v>Memory issues</c:v>
                </c:pt>
                <c:pt idx="23">
                  <c:v>Oral health</c:v>
                </c:pt>
                <c:pt idx="24">
                  <c:v>Antioxidant support</c:v>
                </c:pt>
                <c:pt idx="25">
                  <c:v>Heart/cardiovascular problem</c:v>
                </c:pt>
                <c:pt idx="26">
                  <c:v>Long haul COVID symptoms</c:v>
                </c:pt>
                <c:pt idx="27">
                  <c:v>Osteoporosis</c:v>
                </c:pt>
                <c:pt idx="28">
                  <c:v>Perimenopause/Menopause</c:v>
                </c:pt>
                <c:pt idx="29">
                  <c:v>Pregnancy</c:v>
                </c:pt>
              </c:strCache>
            </c:strRef>
          </c:cat>
          <c:val>
            <c:numRef>
              <c:f>Sheet1!$H$2:$H$31</c:f>
              <c:numCache>
                <c:formatCode>0%</c:formatCode>
                <c:ptCount val="30"/>
                <c:pt idx="0">
                  <c:v>0.23931624000000001</c:v>
                </c:pt>
                <c:pt idx="1">
                  <c:v>0.21367521</c:v>
                </c:pt>
                <c:pt idx="2">
                  <c:v>0.20726496</c:v>
                </c:pt>
                <c:pt idx="3">
                  <c:v>0.22435896999999999</c:v>
                </c:pt>
                <c:pt idx="4">
                  <c:v>0.13675213999999999</c:v>
                </c:pt>
                <c:pt idx="5">
                  <c:v>0.16666666999999999</c:v>
                </c:pt>
                <c:pt idx="6">
                  <c:v>7.9059829999999998E-2</c:v>
                </c:pt>
                <c:pt idx="7">
                  <c:v>6.8376069999999997E-2</c:v>
                </c:pt>
                <c:pt idx="8">
                  <c:v>0.11752137</c:v>
                </c:pt>
                <c:pt idx="9">
                  <c:v>3.8461540000000002E-2</c:v>
                </c:pt>
                <c:pt idx="10">
                  <c:v>8.5470089999999999E-2</c:v>
                </c:pt>
                <c:pt idx="11">
                  <c:v>0.10470085</c:v>
                </c:pt>
                <c:pt idx="12">
                  <c:v>8.5470089999999999E-2</c:v>
                </c:pt>
                <c:pt idx="13">
                  <c:v>9.4017089999999998E-2</c:v>
                </c:pt>
                <c:pt idx="14">
                  <c:v>7.6923079999999991E-2</c:v>
                </c:pt>
                <c:pt idx="15">
                  <c:v>7.9059829999999998E-2</c:v>
                </c:pt>
                <c:pt idx="16">
                  <c:v>2.9914530000000002E-2</c:v>
                </c:pt>
                <c:pt idx="17">
                  <c:v>3.6324790000000003E-2</c:v>
                </c:pt>
                <c:pt idx="18">
                  <c:v>2.3504270000000001E-2</c:v>
                </c:pt>
                <c:pt idx="19">
                  <c:v>4.2735040000000002E-2</c:v>
                </c:pt>
                <c:pt idx="20">
                  <c:v>5.3418800000000002E-2</c:v>
                </c:pt>
                <c:pt idx="21">
                  <c:v>3.2051280000000001E-2</c:v>
                </c:pt>
                <c:pt idx="22">
                  <c:v>2.3504270000000001E-2</c:v>
                </c:pt>
                <c:pt idx="23">
                  <c:v>2.7777779999999998E-2</c:v>
                </c:pt>
                <c:pt idx="24">
                  <c:v>2.5641029999999999E-2</c:v>
                </c:pt>
                <c:pt idx="25">
                  <c:v>1.9230770000000001E-2</c:v>
                </c:pt>
                <c:pt idx="26">
                  <c:v>8.5470100000000007E-3</c:v>
                </c:pt>
                <c:pt idx="27">
                  <c:v>4.4871790000000002E-2</c:v>
                </c:pt>
                <c:pt idx="28">
                  <c:v>4.9145300000000003E-2</c:v>
                </c:pt>
                <c:pt idx="29">
                  <c:v>1.495726E-2</c:v>
                </c:pt>
              </c:numCache>
            </c:numRef>
          </c:val>
          <c:extLst>
            <c:ext xmlns:c16="http://schemas.microsoft.com/office/drawing/2014/chart" uri="{C3380CC4-5D6E-409C-BE32-E72D297353CC}">
              <c16:uniqueId val="{00000006-00B9-E64C-A21E-A6BECDA66B9B}"/>
            </c:ext>
          </c:extLst>
        </c:ser>
        <c:dLbls>
          <c:showLegendKey val="0"/>
          <c:showVal val="0"/>
          <c:showCatName val="0"/>
          <c:showSerName val="0"/>
          <c:showPercent val="0"/>
          <c:showBubbleSize val="0"/>
        </c:dLbls>
        <c:gapWidth val="219"/>
        <c:overlap val="-27"/>
        <c:axId val="1290277551"/>
        <c:axId val="773193455"/>
      </c:barChart>
      <c:lineChart>
        <c:grouping val="standard"/>
        <c:varyColors val="0"/>
        <c:ser>
          <c:idx val="0"/>
          <c:order val="0"/>
          <c:tx>
            <c:strRef>
              <c:f>Sheet1!$B$1</c:f>
              <c:strCache>
                <c:ptCount val="1"/>
                <c:pt idx="0">
                  <c:v>All Respondents</c:v>
                </c:pt>
              </c:strCache>
            </c:strRef>
          </c:tx>
          <c:spPr>
            <a:ln w="19050" cap="rnd">
              <a:solidFill>
                <a:schemeClr val="bg1">
                  <a:lumMod val="50000"/>
                </a:schemeClr>
              </a:solidFill>
              <a:prstDash val="dash"/>
              <a:round/>
            </a:ln>
            <a:effectLst/>
          </c:spPr>
          <c:marker>
            <c:symbol val="none"/>
          </c:marker>
          <c:cat>
            <c:strRef>
              <c:f>Sheet1!$A$2:$A$31</c:f>
              <c:strCache>
                <c:ptCount val="30"/>
                <c:pt idx="0">
                  <c:v>Lack of energy</c:v>
                </c:pt>
                <c:pt idx="1">
                  <c:v>Joint or other pain</c:v>
                </c:pt>
                <c:pt idx="2">
                  <c:v>General health</c:v>
                </c:pt>
                <c:pt idx="3">
                  <c:v>Anxiety or stress</c:v>
                </c:pt>
                <c:pt idx="4">
                  <c:v>Digestive complaints</c:v>
                </c:pt>
                <c:pt idx="5">
                  <c:v>Insomnia/Sleep problems</c:v>
                </c:pt>
                <c:pt idx="6">
                  <c:v>High cholesterol</c:v>
                </c:pt>
                <c:pt idx="7">
                  <c:v>High blood pressure</c:v>
                </c:pt>
                <c:pt idx="8">
                  <c:v>Depression</c:v>
                </c:pt>
                <c:pt idx="9">
                  <c:v>Eye fatigue</c:v>
                </c:pt>
                <c:pt idx="10">
                  <c:v>Immunity concerns</c:v>
                </c:pt>
                <c:pt idx="11">
                  <c:v>Mood</c:v>
                </c:pt>
                <c:pt idx="12">
                  <c:v>Nutrition concerns</c:v>
                </c:pt>
                <c:pt idx="13">
                  <c:v>Anemia (low iron)</c:v>
                </c:pt>
                <c:pt idx="14">
                  <c:v>Healthy Aging</c:v>
                </c:pt>
                <c:pt idx="15">
                  <c:v>Inflammation</c:v>
                </c:pt>
                <c:pt idx="16">
                  <c:v>Athletic performance</c:v>
                </c:pt>
                <c:pt idx="17">
                  <c:v>Dermatological condition</c:v>
                </c:pt>
                <c:pt idx="18">
                  <c:v>Diabetes/blood sugar management</c:v>
                </c:pt>
                <c:pt idx="19">
                  <c:v>Lack of mental acuity, cognition, focus</c:v>
                </c:pt>
                <c:pt idx="20">
                  <c:v>Overweight/Obese</c:v>
                </c:pt>
                <c:pt idx="21">
                  <c:v>Poor/declining vision</c:v>
                </c:pt>
                <c:pt idx="22">
                  <c:v>Memory issues</c:v>
                </c:pt>
                <c:pt idx="23">
                  <c:v>Oral health</c:v>
                </c:pt>
                <c:pt idx="24">
                  <c:v>Antioxidant support</c:v>
                </c:pt>
                <c:pt idx="25">
                  <c:v>Heart/cardiovascular problem</c:v>
                </c:pt>
                <c:pt idx="26">
                  <c:v>Long haul COVID symptoms</c:v>
                </c:pt>
                <c:pt idx="27">
                  <c:v>Osteoporosis</c:v>
                </c:pt>
                <c:pt idx="28">
                  <c:v>Perimenopause/Menopause</c:v>
                </c:pt>
                <c:pt idx="29">
                  <c:v>Pregnancy</c:v>
                </c:pt>
              </c:strCache>
            </c:strRef>
          </c:cat>
          <c:val>
            <c:numRef>
              <c:f>Sheet1!$B$2:$B$31</c:f>
              <c:numCache>
                <c:formatCode>0%</c:formatCode>
                <c:ptCount val="30"/>
                <c:pt idx="0">
                  <c:v>0.21</c:v>
                </c:pt>
                <c:pt idx="1">
                  <c:v>0.19</c:v>
                </c:pt>
                <c:pt idx="2">
                  <c:v>0.17</c:v>
                </c:pt>
                <c:pt idx="3">
                  <c:v>0.16</c:v>
                </c:pt>
                <c:pt idx="4">
                  <c:v>0.14000000000000001</c:v>
                </c:pt>
                <c:pt idx="5">
                  <c:v>0.14000000000000001</c:v>
                </c:pt>
                <c:pt idx="6">
                  <c:v>0.11</c:v>
                </c:pt>
                <c:pt idx="7">
                  <c:v>0.1</c:v>
                </c:pt>
                <c:pt idx="8">
                  <c:v>0.09</c:v>
                </c:pt>
                <c:pt idx="9">
                  <c:v>0.09</c:v>
                </c:pt>
                <c:pt idx="10">
                  <c:v>0.09</c:v>
                </c:pt>
                <c:pt idx="11">
                  <c:v>0.09</c:v>
                </c:pt>
                <c:pt idx="12">
                  <c:v>0.09</c:v>
                </c:pt>
                <c:pt idx="13">
                  <c:v>7.0000000000000007E-2</c:v>
                </c:pt>
                <c:pt idx="14">
                  <c:v>7.0000000000000007E-2</c:v>
                </c:pt>
                <c:pt idx="15">
                  <c:v>7.0000000000000007E-2</c:v>
                </c:pt>
                <c:pt idx="16">
                  <c:v>0.05</c:v>
                </c:pt>
                <c:pt idx="17">
                  <c:v>0.05</c:v>
                </c:pt>
                <c:pt idx="18">
                  <c:v>0.05</c:v>
                </c:pt>
                <c:pt idx="19">
                  <c:v>0.05</c:v>
                </c:pt>
                <c:pt idx="20">
                  <c:v>0.05</c:v>
                </c:pt>
                <c:pt idx="21">
                  <c:v>0.05</c:v>
                </c:pt>
                <c:pt idx="22">
                  <c:v>0.04</c:v>
                </c:pt>
                <c:pt idx="23">
                  <c:v>0.04</c:v>
                </c:pt>
                <c:pt idx="24">
                  <c:v>0.03</c:v>
                </c:pt>
                <c:pt idx="25">
                  <c:v>0.03</c:v>
                </c:pt>
                <c:pt idx="26">
                  <c:v>0.03</c:v>
                </c:pt>
                <c:pt idx="27">
                  <c:v>0.03</c:v>
                </c:pt>
                <c:pt idx="28">
                  <c:v>0.03</c:v>
                </c:pt>
                <c:pt idx="29">
                  <c:v>0.01</c:v>
                </c:pt>
              </c:numCache>
            </c:numRef>
          </c:val>
          <c:smooth val="0"/>
          <c:extLst>
            <c:ext xmlns:c16="http://schemas.microsoft.com/office/drawing/2014/chart" uri="{C3380CC4-5D6E-409C-BE32-E72D297353CC}">
              <c16:uniqueId val="{00000000-00B9-E64C-A21E-A6BECDA66B9B}"/>
            </c:ext>
          </c:extLst>
        </c:ser>
        <c:dLbls>
          <c:showLegendKey val="0"/>
          <c:showVal val="0"/>
          <c:showCatName val="0"/>
          <c:showSerName val="0"/>
          <c:showPercent val="0"/>
          <c:showBubbleSize val="0"/>
        </c:dLbls>
        <c:marker val="1"/>
        <c:smooth val="0"/>
        <c:axId val="1290277551"/>
        <c:axId val="773193455"/>
      </c:lineChart>
      <c:catAx>
        <c:axId val="1290277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3193455"/>
        <c:crosses val="autoZero"/>
        <c:auto val="1"/>
        <c:lblAlgn val="ctr"/>
        <c:lblOffset val="100"/>
        <c:noMultiLvlLbl val="0"/>
      </c:catAx>
      <c:valAx>
        <c:axId val="7731934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0277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b="0" i="0">
          <a:latin typeface="Arial" panose="020B0604020202020204" pitchFamily="34" charset="0"/>
          <a:cs typeface="Arial" panose="020B0604020202020204" pitchFamily="34" charset="0"/>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All Respondents</c:v>
                </c:pt>
              </c:strCache>
            </c:strRef>
          </c:tx>
          <c:spPr>
            <a:solidFill>
              <a:schemeClr val="accent6">
                <a:lumMod val="75000"/>
              </a:schemeClr>
            </a:solidFill>
            <a:ln>
              <a:noFill/>
            </a:ln>
            <a:effectLst/>
          </c:spPr>
          <c:dPt>
            <c:idx val="0"/>
            <c:bubble3D val="0"/>
            <c:spPr>
              <a:solidFill>
                <a:srgbClr val="93C5DF"/>
              </a:solidFill>
              <a:ln>
                <a:noFill/>
              </a:ln>
              <a:effectLst/>
            </c:spPr>
            <c:extLst>
              <c:ext xmlns:c16="http://schemas.microsoft.com/office/drawing/2014/chart" uri="{C3380CC4-5D6E-409C-BE32-E72D297353CC}">
                <c16:uniqueId val="{00000006-A4DE-4E11-A46A-EDDCA5F4E8C1}"/>
              </c:ext>
            </c:extLst>
          </c:dPt>
          <c:dPt>
            <c:idx val="1"/>
            <c:bubble3D val="0"/>
            <c:spPr>
              <a:solidFill>
                <a:srgbClr val="136D3B"/>
              </a:solidFill>
              <a:ln>
                <a:noFill/>
              </a:ln>
              <a:effectLst/>
            </c:spPr>
            <c:extLst>
              <c:ext xmlns:c16="http://schemas.microsoft.com/office/drawing/2014/chart" uri="{C3380CC4-5D6E-409C-BE32-E72D297353CC}">
                <c16:uniqueId val="{00000005-A4DE-4E11-A46A-EDDCA5F4E8C1}"/>
              </c:ext>
            </c:extLst>
          </c:dPt>
          <c:dPt>
            <c:idx val="2"/>
            <c:bubble3D val="0"/>
            <c:spPr>
              <a:solidFill>
                <a:srgbClr val="0E2842"/>
              </a:solidFill>
              <a:ln>
                <a:noFill/>
              </a:ln>
              <a:effectLst/>
            </c:spPr>
            <c:extLst>
              <c:ext xmlns:c16="http://schemas.microsoft.com/office/drawing/2014/chart" uri="{C3380CC4-5D6E-409C-BE32-E72D297353CC}">
                <c16:uniqueId val="{00000004-A4DE-4E11-A46A-EDDCA5F4E8C1}"/>
              </c:ext>
            </c:extLst>
          </c:dPt>
          <c:dPt>
            <c:idx val="3"/>
            <c:bubble3D val="0"/>
            <c:spPr>
              <a:solidFill>
                <a:srgbClr val="19726E"/>
              </a:solidFill>
              <a:ln>
                <a:noFill/>
              </a:ln>
              <a:effectLst/>
            </c:spPr>
            <c:extLst>
              <c:ext xmlns:c16="http://schemas.microsoft.com/office/drawing/2014/chart" uri="{C3380CC4-5D6E-409C-BE32-E72D297353CC}">
                <c16:uniqueId val="{00000003-A4DE-4E11-A46A-EDDCA5F4E8C1}"/>
              </c:ext>
            </c:extLst>
          </c:dPt>
          <c:dPt>
            <c:idx val="4"/>
            <c:bubble3D val="0"/>
            <c:spPr>
              <a:solidFill>
                <a:srgbClr val="357A99"/>
              </a:solidFill>
              <a:ln>
                <a:noFill/>
              </a:ln>
              <a:effectLst/>
            </c:spPr>
            <c:extLst>
              <c:ext xmlns:c16="http://schemas.microsoft.com/office/drawing/2014/chart" uri="{C3380CC4-5D6E-409C-BE32-E72D297353CC}">
                <c16:uniqueId val="{00000002-A4DE-4E11-A46A-EDDCA5F4E8C1}"/>
              </c:ext>
            </c:extLst>
          </c:dPt>
          <c:dPt>
            <c:idx val="5"/>
            <c:bubble3D val="0"/>
            <c:spPr>
              <a:solidFill>
                <a:srgbClr val="9BD1AF"/>
              </a:solidFill>
              <a:ln>
                <a:noFill/>
              </a:ln>
              <a:effectLst/>
            </c:spPr>
            <c:extLst>
              <c:ext xmlns:c16="http://schemas.microsoft.com/office/drawing/2014/chart" uri="{C3380CC4-5D6E-409C-BE32-E72D297353CC}">
                <c16:uniqueId val="{00000007-A4DE-4E11-A46A-EDDCA5F4E8C1}"/>
              </c:ext>
            </c:extLst>
          </c:dPt>
          <c:dLbls>
            <c:dLbl>
              <c:idx val="0"/>
              <c:layout>
                <c:manualLayout>
                  <c:x val="4.0369437844708353E-2"/>
                  <c:y val="2.5587492350196063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2791111901766095"/>
                      <c:h val="0.21989251238449742"/>
                    </c:manualLayout>
                  </c15:layout>
                </c:ext>
                <c:ext xmlns:c16="http://schemas.microsoft.com/office/drawing/2014/chart" uri="{C3380CC4-5D6E-409C-BE32-E72D297353CC}">
                  <c16:uniqueId val="{00000006-A4DE-4E11-A46A-EDDCA5F4E8C1}"/>
                </c:ext>
              </c:extLst>
            </c:dLbl>
            <c:dLbl>
              <c:idx val="1"/>
              <c:layout>
                <c:manualLayout>
                  <c:x val="1.0962065986172491E-2"/>
                  <c:y val="3.742422601613321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4DE-4E11-A46A-EDDCA5F4E8C1}"/>
                </c:ext>
              </c:extLst>
            </c:dLbl>
            <c:dLbl>
              <c:idx val="2"/>
              <c:layout>
                <c:manualLayout>
                  <c:x val="1.7090489375568767E-2"/>
                  <c:y val="-0.10053542331433574"/>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4DE-4E11-A46A-EDDCA5F4E8C1}"/>
                </c:ext>
              </c:extLst>
            </c:dLbl>
            <c:dLbl>
              <c:idx val="3"/>
              <c:layout>
                <c:manualLayout>
                  <c:x val="7.228291712097018E-2"/>
                  <c:y val="-1.5992182718872539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4DE-4E11-A46A-EDDCA5F4E8C1}"/>
                </c:ext>
              </c:extLst>
            </c:dLbl>
            <c:dLbl>
              <c:idx val="4"/>
              <c:layout>
                <c:manualLayout>
                  <c:x val="1.5600400542366594E-3"/>
                  <c:y val="5.3653647099118795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4DE-4E11-A46A-EDDCA5F4E8C1}"/>
                </c:ext>
              </c:extLst>
            </c:dLbl>
            <c:dLbl>
              <c:idx val="5"/>
              <c:layout>
                <c:manualLayout>
                  <c:x val="-7.5873757748739626E-2"/>
                  <c:y val="1.515303385557673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4DE-4E11-A46A-EDDCA5F4E8C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As need arises</c:v>
                </c:pt>
                <c:pt idx="1">
                  <c:v>Sporadically, less than one time per weekly</c:v>
                </c:pt>
                <c:pt idx="2">
                  <c:v>1-3 times per week</c:v>
                </c:pt>
                <c:pt idx="3">
                  <c:v>4-6 times per week</c:v>
                </c:pt>
                <c:pt idx="4">
                  <c:v>Daily</c:v>
                </c:pt>
                <c:pt idx="5">
                  <c:v>Multiple times per day</c:v>
                </c:pt>
              </c:strCache>
            </c:strRef>
          </c:cat>
          <c:val>
            <c:numRef>
              <c:f>Sheet1!$B$2:$B$7</c:f>
              <c:numCache>
                <c:formatCode>0%</c:formatCode>
                <c:ptCount val="6"/>
                <c:pt idx="0">
                  <c:v>0.16</c:v>
                </c:pt>
                <c:pt idx="1">
                  <c:v>7.0000000000000007E-2</c:v>
                </c:pt>
                <c:pt idx="2">
                  <c:v>0.17</c:v>
                </c:pt>
                <c:pt idx="3">
                  <c:v>0.12</c:v>
                </c:pt>
                <c:pt idx="4">
                  <c:v>0.43</c:v>
                </c:pt>
                <c:pt idx="5">
                  <c:v>0.05</c:v>
                </c:pt>
              </c:numCache>
            </c:numRef>
          </c:val>
          <c:extLst>
            <c:ext xmlns:c16="http://schemas.microsoft.com/office/drawing/2014/chart" uri="{C3380CC4-5D6E-409C-BE32-E72D297353CC}">
              <c16:uniqueId val="{00000000-A4DE-4E11-A46A-EDDCA5F4E8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Sheet1!$B$2:$B$7</c:f>
              <c:numCache>
                <c:formatCode>0%</c:formatCode>
                <c:ptCount val="6"/>
                <c:pt idx="0">
                  <c:v>7.9710139999999999E-2</c:v>
                </c:pt>
                <c:pt idx="1">
                  <c:v>0.54166667000000002</c:v>
                </c:pt>
                <c:pt idx="2">
                  <c:v>0.11503623</c:v>
                </c:pt>
                <c:pt idx="3">
                  <c:v>0.14764493000000001</c:v>
                </c:pt>
                <c:pt idx="4">
                  <c:v>4.7101450000000003E-2</c:v>
                </c:pt>
                <c:pt idx="5">
                  <c:v>6.8840579999999998E-2</c:v>
                </c:pt>
              </c:numCache>
            </c:numRef>
          </c:val>
          <c:extLst>
            <c:ext xmlns:c16="http://schemas.microsoft.com/office/drawing/2014/chart" uri="{C3380CC4-5D6E-409C-BE32-E72D297353CC}">
              <c16:uniqueId val="{00000000-74C7-AA42-9794-004B022C8024}"/>
            </c:ext>
          </c:extLst>
        </c:ser>
        <c:ser>
          <c:idx val="1"/>
          <c:order val="1"/>
          <c:tx>
            <c:strRef>
              <c:f>Sheet1!$C$1</c:f>
              <c:strCache>
                <c:ptCount val="1"/>
                <c:pt idx="0">
                  <c:v>UK</c:v>
                </c:pt>
              </c:strCache>
            </c:strRef>
          </c:tx>
          <c:spPr>
            <a:solidFill>
              <a:schemeClr val="accent2"/>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Sheet1!$C$2:$C$7</c:f>
              <c:numCache>
                <c:formatCode>0%</c:formatCode>
                <c:ptCount val="6"/>
                <c:pt idx="0">
                  <c:v>3.4220529999999999E-2</c:v>
                </c:pt>
                <c:pt idx="1">
                  <c:v>0.47908745000000003</c:v>
                </c:pt>
                <c:pt idx="2">
                  <c:v>0.12737643000000001</c:v>
                </c:pt>
                <c:pt idx="3">
                  <c:v>0.17110265999999999</c:v>
                </c:pt>
                <c:pt idx="4">
                  <c:v>7.6045630000000003E-2</c:v>
                </c:pt>
                <c:pt idx="5">
                  <c:v>0.1121673</c:v>
                </c:pt>
              </c:numCache>
            </c:numRef>
          </c:val>
          <c:extLst>
            <c:ext xmlns:c16="http://schemas.microsoft.com/office/drawing/2014/chart" uri="{C3380CC4-5D6E-409C-BE32-E72D297353CC}">
              <c16:uniqueId val="{00000001-74C7-AA42-9794-004B022C8024}"/>
            </c:ext>
          </c:extLst>
        </c:ser>
        <c:ser>
          <c:idx val="2"/>
          <c:order val="2"/>
          <c:tx>
            <c:strRef>
              <c:f>Sheet1!$D$1</c:f>
              <c:strCache>
                <c:ptCount val="1"/>
                <c:pt idx="0">
                  <c:v>DE</c:v>
                </c:pt>
              </c:strCache>
            </c:strRef>
          </c:tx>
          <c:spPr>
            <a:solidFill>
              <a:schemeClr val="accent3"/>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Sheet1!$D$2:$D$7</c:f>
              <c:numCache>
                <c:formatCode>0%</c:formatCode>
                <c:ptCount val="6"/>
                <c:pt idx="0">
                  <c:v>2.9761900000000001E-2</c:v>
                </c:pt>
                <c:pt idx="1">
                  <c:v>0.26785713999999999</c:v>
                </c:pt>
                <c:pt idx="2">
                  <c:v>0.10317460000000001</c:v>
                </c:pt>
                <c:pt idx="3">
                  <c:v>0.18452381000000001</c:v>
                </c:pt>
                <c:pt idx="4">
                  <c:v>0.10119048</c:v>
                </c:pt>
                <c:pt idx="5">
                  <c:v>0.31349206000000002</c:v>
                </c:pt>
              </c:numCache>
            </c:numRef>
          </c:val>
          <c:extLst>
            <c:ext xmlns:c16="http://schemas.microsoft.com/office/drawing/2014/chart" uri="{C3380CC4-5D6E-409C-BE32-E72D297353CC}">
              <c16:uniqueId val="{00000002-74C7-AA42-9794-004B022C8024}"/>
            </c:ext>
          </c:extLst>
        </c:ser>
        <c:ser>
          <c:idx val="3"/>
          <c:order val="3"/>
          <c:tx>
            <c:strRef>
              <c:f>Sheet1!$E$1</c:f>
              <c:strCache>
                <c:ptCount val="1"/>
                <c:pt idx="0">
                  <c:v>IT</c:v>
                </c:pt>
              </c:strCache>
            </c:strRef>
          </c:tx>
          <c:spPr>
            <a:solidFill>
              <a:schemeClr val="accent4"/>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Sheet1!$E$2:$E$7</c:f>
              <c:numCache>
                <c:formatCode>0%</c:formatCode>
                <c:ptCount val="6"/>
                <c:pt idx="0">
                  <c:v>3.3333330000000001E-2</c:v>
                </c:pt>
                <c:pt idx="1">
                  <c:v>0.22745098</c:v>
                </c:pt>
                <c:pt idx="2">
                  <c:v>0.15686275</c:v>
                </c:pt>
                <c:pt idx="3">
                  <c:v>0.27058823999999998</c:v>
                </c:pt>
                <c:pt idx="4">
                  <c:v>9.0196079999999998E-2</c:v>
                </c:pt>
                <c:pt idx="5">
                  <c:v>0.22156862999999999</c:v>
                </c:pt>
              </c:numCache>
            </c:numRef>
          </c:val>
          <c:extLst>
            <c:ext xmlns:c16="http://schemas.microsoft.com/office/drawing/2014/chart" uri="{C3380CC4-5D6E-409C-BE32-E72D297353CC}">
              <c16:uniqueId val="{00000003-74C7-AA42-9794-004B022C8024}"/>
            </c:ext>
          </c:extLst>
        </c:ser>
        <c:ser>
          <c:idx val="4"/>
          <c:order val="4"/>
          <c:tx>
            <c:strRef>
              <c:f>Sheet1!$F$1</c:f>
              <c:strCache>
                <c:ptCount val="1"/>
                <c:pt idx="0">
                  <c:v>KR</c:v>
                </c:pt>
              </c:strCache>
            </c:strRef>
          </c:tx>
          <c:spPr>
            <a:solidFill>
              <a:schemeClr val="accent5"/>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Sheet1!$F$2:$F$7</c:f>
              <c:numCache>
                <c:formatCode>0%</c:formatCode>
                <c:ptCount val="6"/>
                <c:pt idx="0">
                  <c:v>1.9569469999999999E-2</c:v>
                </c:pt>
                <c:pt idx="1">
                  <c:v>0.46183953</c:v>
                </c:pt>
                <c:pt idx="2">
                  <c:v>0.15068492999999999</c:v>
                </c:pt>
                <c:pt idx="3">
                  <c:v>0.13502934999999999</c:v>
                </c:pt>
                <c:pt idx="4">
                  <c:v>3.7182E-2</c:v>
                </c:pt>
                <c:pt idx="5">
                  <c:v>0.19569471999999999</c:v>
                </c:pt>
              </c:numCache>
            </c:numRef>
          </c:val>
          <c:extLst>
            <c:ext xmlns:c16="http://schemas.microsoft.com/office/drawing/2014/chart" uri="{C3380CC4-5D6E-409C-BE32-E72D297353CC}">
              <c16:uniqueId val="{00000004-74C7-AA42-9794-004B022C8024}"/>
            </c:ext>
          </c:extLst>
        </c:ser>
        <c:ser>
          <c:idx val="5"/>
          <c:order val="5"/>
          <c:tx>
            <c:strRef>
              <c:f>Sheet1!$G$1</c:f>
              <c:strCache>
                <c:ptCount val="1"/>
                <c:pt idx="0">
                  <c:v>AU</c:v>
                </c:pt>
              </c:strCache>
            </c:strRef>
          </c:tx>
          <c:spPr>
            <a:solidFill>
              <a:schemeClr val="accent6"/>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Sheet1!$G$2:$G$7</c:f>
              <c:numCache>
                <c:formatCode>0%</c:formatCode>
                <c:ptCount val="6"/>
                <c:pt idx="0">
                  <c:v>3.9370080000000002E-2</c:v>
                </c:pt>
                <c:pt idx="1">
                  <c:v>0.48031496000000001</c:v>
                </c:pt>
                <c:pt idx="2">
                  <c:v>0.10629921000000001</c:v>
                </c:pt>
                <c:pt idx="3">
                  <c:v>0.17125984</c:v>
                </c:pt>
                <c:pt idx="4">
                  <c:v>6.6929130000000003E-2</c:v>
                </c:pt>
                <c:pt idx="5">
                  <c:v>0.13582677000000001</c:v>
                </c:pt>
              </c:numCache>
            </c:numRef>
          </c:val>
          <c:extLst>
            <c:ext xmlns:c16="http://schemas.microsoft.com/office/drawing/2014/chart" uri="{C3380CC4-5D6E-409C-BE32-E72D297353CC}">
              <c16:uniqueId val="{00000005-74C7-AA42-9794-004B022C8024}"/>
            </c:ext>
          </c:extLst>
        </c:ser>
        <c:dLbls>
          <c:showLegendKey val="0"/>
          <c:showVal val="0"/>
          <c:showCatName val="0"/>
          <c:showSerName val="0"/>
          <c:showPercent val="0"/>
          <c:showBubbleSize val="0"/>
        </c:dLbls>
        <c:gapWidth val="219"/>
        <c:overlap val="-27"/>
        <c:axId val="770009776"/>
        <c:axId val="1788101007"/>
      </c:barChart>
      <c:lineChart>
        <c:grouping val="standard"/>
        <c:varyColors val="0"/>
        <c:ser>
          <c:idx val="6"/>
          <c:order val="6"/>
          <c:tx>
            <c:strRef>
              <c:f>Sheet1!$H$1</c:f>
              <c:strCache>
                <c:ptCount val="1"/>
                <c:pt idx="0">
                  <c:v>All Supplement Users</c:v>
                </c:pt>
              </c:strCache>
            </c:strRef>
          </c:tx>
          <c:spPr>
            <a:ln w="19050" cap="rnd">
              <a:solidFill>
                <a:schemeClr val="tx1">
                  <a:lumMod val="50000"/>
                  <a:lumOff val="50000"/>
                </a:schemeClr>
              </a:solidFill>
              <a:prstDash val="dash"/>
              <a:round/>
            </a:ln>
            <a:effectLst/>
          </c:spPr>
          <c:marker>
            <c:symbol val="none"/>
          </c:marker>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Sheet1!$H$2:$H$7</c:f>
              <c:numCache>
                <c:formatCode>0%</c:formatCode>
                <c:ptCount val="6"/>
                <c:pt idx="0">
                  <c:v>4.5864050000000003E-2</c:v>
                </c:pt>
                <c:pt idx="1">
                  <c:v>0.43161343000000002</c:v>
                </c:pt>
                <c:pt idx="2">
                  <c:v>0.12476112</c:v>
                </c:pt>
                <c:pt idx="3">
                  <c:v>0.17472017000000001</c:v>
                </c:pt>
                <c:pt idx="4">
                  <c:v>6.6066070000000005E-2</c:v>
                </c:pt>
                <c:pt idx="5">
                  <c:v>0.15697516</c:v>
                </c:pt>
              </c:numCache>
            </c:numRef>
          </c:val>
          <c:smooth val="0"/>
          <c:extLst>
            <c:ext xmlns:c16="http://schemas.microsoft.com/office/drawing/2014/chart" uri="{C3380CC4-5D6E-409C-BE32-E72D297353CC}">
              <c16:uniqueId val="{00000006-74C7-AA42-9794-004B022C8024}"/>
            </c:ext>
          </c:extLst>
        </c:ser>
        <c:dLbls>
          <c:showLegendKey val="0"/>
          <c:showVal val="0"/>
          <c:showCatName val="0"/>
          <c:showSerName val="0"/>
          <c:showPercent val="0"/>
          <c:showBubbleSize val="0"/>
        </c:dLbls>
        <c:marker val="1"/>
        <c:smooth val="0"/>
        <c:axId val="770009776"/>
        <c:axId val="1788101007"/>
      </c:lineChart>
      <c:catAx>
        <c:axId val="770009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88101007"/>
        <c:crosses val="autoZero"/>
        <c:auto val="1"/>
        <c:lblAlgn val="ctr"/>
        <c:lblOffset val="100"/>
        <c:noMultiLvlLbl val="0"/>
      </c:catAx>
      <c:valAx>
        <c:axId val="17881010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0009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Age 18-34 </c:v>
                </c:pt>
              </c:strCache>
            </c:strRef>
          </c:tx>
          <c:spPr>
            <a:solidFill>
              <a:schemeClr val="accent1"/>
            </a:solidFill>
            <a:ln>
              <a:noFill/>
            </a:ln>
            <a:effectLst/>
          </c:spPr>
          <c:invertIfNegative val="0"/>
          <c:cat>
            <c:strRef>
              <c:f>Sheet1!$A$2:$A$27</c:f>
              <c:strCache>
                <c:ptCount val="26"/>
                <c:pt idx="0">
                  <c:v>Vitamin D</c:v>
                </c:pt>
                <c:pt idx="1">
                  <c:v>Multivitamin</c:v>
                </c:pt>
                <c:pt idx="2">
                  <c:v>Calcium</c:v>
                </c:pt>
                <c:pt idx="3">
                  <c:v>Omega-3s</c:v>
                </c:pt>
                <c:pt idx="4">
                  <c:v>Magnesium</c:v>
                </c:pt>
                <c:pt idx="5">
                  <c:v>Protein Powder</c:v>
                </c:pt>
                <c:pt idx="6">
                  <c:v>Probiotics</c:v>
                </c:pt>
                <c:pt idx="7">
                  <c:v>Collagen</c:v>
                </c:pt>
                <c:pt idx="8">
                  <c:v>Antioxidants</c:v>
                </c:pt>
                <c:pt idx="9">
                  <c:v>Curcumin/Turmeric</c:v>
                </c:pt>
                <c:pt idx="10">
                  <c:v>Prebiotics</c:v>
                </c:pt>
                <c:pt idx="11">
                  <c:v>CBD</c:v>
                </c:pt>
                <c:pt idx="12">
                  <c:v>Glucosamine</c:v>
                </c:pt>
                <c:pt idx="13">
                  <c:v>Mushroom (non-psychedlic)</c:v>
                </c:pt>
                <c:pt idx="14">
                  <c:v>Vitamin K2</c:v>
                </c:pt>
                <c:pt idx="15">
                  <c:v>Lutein</c:v>
                </c:pt>
                <c:pt idx="16">
                  <c:v>Postbiotics</c:v>
                </c:pt>
                <c:pt idx="17">
                  <c:v>Synbiotics</c:v>
                </c:pt>
                <c:pt idx="18">
                  <c:v>Glutathione</c:v>
                </c:pt>
                <c:pt idx="19">
                  <c:v>Ashwagandha</c:v>
                </c:pt>
                <c:pt idx="20">
                  <c:v>CoQ10</c:v>
                </c:pt>
                <c:pt idx="21">
                  <c:v>Choline</c:v>
                </c:pt>
                <c:pt idx="22">
                  <c:v>Astaxanthin</c:v>
                </c:pt>
                <c:pt idx="23">
                  <c:v>Alpha-GPC</c:v>
                </c:pt>
                <c:pt idx="24">
                  <c:v>Nootropics</c:v>
                </c:pt>
                <c:pt idx="25">
                  <c:v>Citicoline</c:v>
                </c:pt>
              </c:strCache>
            </c:strRef>
          </c:cat>
          <c:val>
            <c:numRef>
              <c:f>Sheet1!$B$2:$B$27</c:f>
              <c:numCache>
                <c:formatCode>0%</c:formatCode>
                <c:ptCount val="26"/>
                <c:pt idx="0">
                  <c:v>0.99</c:v>
                </c:pt>
                <c:pt idx="1">
                  <c:v>0.98</c:v>
                </c:pt>
                <c:pt idx="2">
                  <c:v>0.97</c:v>
                </c:pt>
                <c:pt idx="3">
                  <c:v>0.97</c:v>
                </c:pt>
                <c:pt idx="4">
                  <c:v>0.97</c:v>
                </c:pt>
                <c:pt idx="5">
                  <c:v>0.95</c:v>
                </c:pt>
                <c:pt idx="6">
                  <c:v>0.94</c:v>
                </c:pt>
                <c:pt idx="7">
                  <c:v>0.94</c:v>
                </c:pt>
                <c:pt idx="8">
                  <c:v>0.92</c:v>
                </c:pt>
                <c:pt idx="9">
                  <c:v>0.85</c:v>
                </c:pt>
                <c:pt idx="10">
                  <c:v>0.83</c:v>
                </c:pt>
                <c:pt idx="11">
                  <c:v>0.73</c:v>
                </c:pt>
                <c:pt idx="12">
                  <c:v>0.7</c:v>
                </c:pt>
                <c:pt idx="13">
                  <c:v>0.7</c:v>
                </c:pt>
                <c:pt idx="14">
                  <c:v>0.66</c:v>
                </c:pt>
                <c:pt idx="15">
                  <c:v>0.56999999999999995</c:v>
                </c:pt>
                <c:pt idx="16">
                  <c:v>0.56999999999999995</c:v>
                </c:pt>
                <c:pt idx="17">
                  <c:v>0.52</c:v>
                </c:pt>
                <c:pt idx="18">
                  <c:v>0.51</c:v>
                </c:pt>
                <c:pt idx="19">
                  <c:v>0.51</c:v>
                </c:pt>
                <c:pt idx="20">
                  <c:v>0.5</c:v>
                </c:pt>
                <c:pt idx="21">
                  <c:v>0.45</c:v>
                </c:pt>
                <c:pt idx="22">
                  <c:v>0.42</c:v>
                </c:pt>
                <c:pt idx="23">
                  <c:v>0.42</c:v>
                </c:pt>
                <c:pt idx="24">
                  <c:v>0.41</c:v>
                </c:pt>
                <c:pt idx="25">
                  <c:v>0.39</c:v>
                </c:pt>
              </c:numCache>
            </c:numRef>
          </c:val>
          <c:extLst>
            <c:ext xmlns:c16="http://schemas.microsoft.com/office/drawing/2014/chart" uri="{C3380CC4-5D6E-409C-BE32-E72D297353CC}">
              <c16:uniqueId val="{00000000-EB68-7E41-B8AC-ADB66233C8F8}"/>
            </c:ext>
          </c:extLst>
        </c:ser>
        <c:ser>
          <c:idx val="1"/>
          <c:order val="1"/>
          <c:tx>
            <c:strRef>
              <c:f>Sheet1!$C$1</c:f>
              <c:strCache>
                <c:ptCount val="1"/>
                <c:pt idx="0">
                  <c:v>Male, Age 18-34 </c:v>
                </c:pt>
              </c:strCache>
            </c:strRef>
          </c:tx>
          <c:spPr>
            <a:solidFill>
              <a:schemeClr val="accent3"/>
            </a:solidFill>
            <a:ln>
              <a:noFill/>
            </a:ln>
            <a:effectLst/>
          </c:spPr>
          <c:invertIfNegative val="0"/>
          <c:cat>
            <c:strRef>
              <c:f>Sheet1!$A$2:$A$27</c:f>
              <c:strCache>
                <c:ptCount val="26"/>
                <c:pt idx="0">
                  <c:v>Vitamin D</c:v>
                </c:pt>
                <c:pt idx="1">
                  <c:v>Multivitamin</c:v>
                </c:pt>
                <c:pt idx="2">
                  <c:v>Calcium</c:v>
                </c:pt>
                <c:pt idx="3">
                  <c:v>Omega-3s</c:v>
                </c:pt>
                <c:pt idx="4">
                  <c:v>Magnesium</c:v>
                </c:pt>
                <c:pt idx="5">
                  <c:v>Protein Powder</c:v>
                </c:pt>
                <c:pt idx="6">
                  <c:v>Probiotics</c:v>
                </c:pt>
                <c:pt idx="7">
                  <c:v>Collagen</c:v>
                </c:pt>
                <c:pt idx="8">
                  <c:v>Antioxidants</c:v>
                </c:pt>
                <c:pt idx="9">
                  <c:v>Curcumin/Turmeric</c:v>
                </c:pt>
                <c:pt idx="10">
                  <c:v>Prebiotics</c:v>
                </c:pt>
                <c:pt idx="11">
                  <c:v>CBD</c:v>
                </c:pt>
                <c:pt idx="12">
                  <c:v>Glucosamine</c:v>
                </c:pt>
                <c:pt idx="13">
                  <c:v>Mushroom (non-psychedlic)</c:v>
                </c:pt>
                <c:pt idx="14">
                  <c:v>Vitamin K2</c:v>
                </c:pt>
                <c:pt idx="15">
                  <c:v>Lutein</c:v>
                </c:pt>
                <c:pt idx="16">
                  <c:v>Postbiotics</c:v>
                </c:pt>
                <c:pt idx="17">
                  <c:v>Synbiotics</c:v>
                </c:pt>
                <c:pt idx="18">
                  <c:v>Glutathione</c:v>
                </c:pt>
                <c:pt idx="19">
                  <c:v>Ashwagandha</c:v>
                </c:pt>
                <c:pt idx="20">
                  <c:v>CoQ10</c:v>
                </c:pt>
                <c:pt idx="21">
                  <c:v>Choline</c:v>
                </c:pt>
                <c:pt idx="22">
                  <c:v>Astaxanthin</c:v>
                </c:pt>
                <c:pt idx="23">
                  <c:v>Alpha-GPC</c:v>
                </c:pt>
                <c:pt idx="24">
                  <c:v>Nootropics</c:v>
                </c:pt>
                <c:pt idx="25">
                  <c:v>Citicoline</c:v>
                </c:pt>
              </c:strCache>
            </c:strRef>
          </c:cat>
          <c:val>
            <c:numRef>
              <c:f>Sheet1!$C$2:$C$27</c:f>
              <c:numCache>
                <c:formatCode>0%</c:formatCode>
                <c:ptCount val="26"/>
                <c:pt idx="0">
                  <c:v>0.99</c:v>
                </c:pt>
                <c:pt idx="1">
                  <c:v>0.98</c:v>
                </c:pt>
                <c:pt idx="2">
                  <c:v>0.97</c:v>
                </c:pt>
                <c:pt idx="3">
                  <c:v>0.95</c:v>
                </c:pt>
                <c:pt idx="4">
                  <c:v>0.95</c:v>
                </c:pt>
                <c:pt idx="5">
                  <c:v>0.95</c:v>
                </c:pt>
                <c:pt idx="6">
                  <c:v>0.94</c:v>
                </c:pt>
                <c:pt idx="7">
                  <c:v>0.87</c:v>
                </c:pt>
                <c:pt idx="8">
                  <c:v>0.88</c:v>
                </c:pt>
                <c:pt idx="9">
                  <c:v>0.85</c:v>
                </c:pt>
                <c:pt idx="10">
                  <c:v>0.82</c:v>
                </c:pt>
                <c:pt idx="11">
                  <c:v>0.78</c:v>
                </c:pt>
                <c:pt idx="12">
                  <c:v>0.76</c:v>
                </c:pt>
                <c:pt idx="13">
                  <c:v>0.79</c:v>
                </c:pt>
                <c:pt idx="14">
                  <c:v>0.63</c:v>
                </c:pt>
                <c:pt idx="15">
                  <c:v>0.63</c:v>
                </c:pt>
                <c:pt idx="16">
                  <c:v>0.69</c:v>
                </c:pt>
                <c:pt idx="17">
                  <c:v>0.64</c:v>
                </c:pt>
                <c:pt idx="18">
                  <c:v>0.63</c:v>
                </c:pt>
                <c:pt idx="19">
                  <c:v>0.59</c:v>
                </c:pt>
                <c:pt idx="20">
                  <c:v>0.6</c:v>
                </c:pt>
                <c:pt idx="21">
                  <c:v>0.63</c:v>
                </c:pt>
                <c:pt idx="22">
                  <c:v>0.56999999999999995</c:v>
                </c:pt>
                <c:pt idx="23">
                  <c:v>0.59</c:v>
                </c:pt>
                <c:pt idx="24">
                  <c:v>0.57999999999999996</c:v>
                </c:pt>
                <c:pt idx="25">
                  <c:v>0.6</c:v>
                </c:pt>
              </c:numCache>
            </c:numRef>
          </c:val>
          <c:extLst>
            <c:ext xmlns:c16="http://schemas.microsoft.com/office/drawing/2014/chart" uri="{C3380CC4-5D6E-409C-BE32-E72D297353CC}">
              <c16:uniqueId val="{00000001-EB68-7E41-B8AC-ADB66233C8F8}"/>
            </c:ext>
          </c:extLst>
        </c:ser>
        <c:ser>
          <c:idx val="2"/>
          <c:order val="2"/>
          <c:tx>
            <c:strRef>
              <c:f>Sheet1!$D$1</c:f>
              <c:strCache>
                <c:ptCount val="1"/>
                <c:pt idx="0">
                  <c:v>Female, Age 35-54 </c:v>
                </c:pt>
              </c:strCache>
            </c:strRef>
          </c:tx>
          <c:spPr>
            <a:solidFill>
              <a:schemeClr val="bg2">
                <a:lumMod val="90000"/>
              </a:schemeClr>
            </a:solidFill>
            <a:ln>
              <a:noFill/>
            </a:ln>
            <a:effectLst/>
          </c:spPr>
          <c:invertIfNegative val="0"/>
          <c:cat>
            <c:strRef>
              <c:f>Sheet1!$A$2:$A$27</c:f>
              <c:strCache>
                <c:ptCount val="26"/>
                <c:pt idx="0">
                  <c:v>Vitamin D</c:v>
                </c:pt>
                <c:pt idx="1">
                  <c:v>Multivitamin</c:v>
                </c:pt>
                <c:pt idx="2">
                  <c:v>Calcium</c:v>
                </c:pt>
                <c:pt idx="3">
                  <c:v>Omega-3s</c:v>
                </c:pt>
                <c:pt idx="4">
                  <c:v>Magnesium</c:v>
                </c:pt>
                <c:pt idx="5">
                  <c:v>Protein Powder</c:v>
                </c:pt>
                <c:pt idx="6">
                  <c:v>Probiotics</c:v>
                </c:pt>
                <c:pt idx="7">
                  <c:v>Collagen</c:v>
                </c:pt>
                <c:pt idx="8">
                  <c:v>Antioxidants</c:v>
                </c:pt>
                <c:pt idx="9">
                  <c:v>Curcumin/Turmeric</c:v>
                </c:pt>
                <c:pt idx="10">
                  <c:v>Prebiotics</c:v>
                </c:pt>
                <c:pt idx="11">
                  <c:v>CBD</c:v>
                </c:pt>
                <c:pt idx="12">
                  <c:v>Glucosamine</c:v>
                </c:pt>
                <c:pt idx="13">
                  <c:v>Mushroom (non-psychedlic)</c:v>
                </c:pt>
                <c:pt idx="14">
                  <c:v>Vitamin K2</c:v>
                </c:pt>
                <c:pt idx="15">
                  <c:v>Lutein</c:v>
                </c:pt>
                <c:pt idx="16">
                  <c:v>Postbiotics</c:v>
                </c:pt>
                <c:pt idx="17">
                  <c:v>Synbiotics</c:v>
                </c:pt>
                <c:pt idx="18">
                  <c:v>Glutathione</c:v>
                </c:pt>
                <c:pt idx="19">
                  <c:v>Ashwagandha</c:v>
                </c:pt>
                <c:pt idx="20">
                  <c:v>CoQ10</c:v>
                </c:pt>
                <c:pt idx="21">
                  <c:v>Choline</c:v>
                </c:pt>
                <c:pt idx="22">
                  <c:v>Astaxanthin</c:v>
                </c:pt>
                <c:pt idx="23">
                  <c:v>Alpha-GPC</c:v>
                </c:pt>
                <c:pt idx="24">
                  <c:v>Nootropics</c:v>
                </c:pt>
                <c:pt idx="25">
                  <c:v>Citicoline</c:v>
                </c:pt>
              </c:strCache>
            </c:strRef>
          </c:cat>
          <c:val>
            <c:numRef>
              <c:f>Sheet1!$D$2:$D$27</c:f>
              <c:numCache>
                <c:formatCode>0%</c:formatCode>
                <c:ptCount val="26"/>
                <c:pt idx="0">
                  <c:v>0.99</c:v>
                </c:pt>
                <c:pt idx="1">
                  <c:v>0.98</c:v>
                </c:pt>
                <c:pt idx="2">
                  <c:v>0.98</c:v>
                </c:pt>
                <c:pt idx="3">
                  <c:v>0.98</c:v>
                </c:pt>
                <c:pt idx="4">
                  <c:v>0.98</c:v>
                </c:pt>
                <c:pt idx="5">
                  <c:v>0.92</c:v>
                </c:pt>
                <c:pt idx="6">
                  <c:v>0.97</c:v>
                </c:pt>
                <c:pt idx="7">
                  <c:v>0.95</c:v>
                </c:pt>
                <c:pt idx="8">
                  <c:v>0.97</c:v>
                </c:pt>
                <c:pt idx="9">
                  <c:v>0.89</c:v>
                </c:pt>
                <c:pt idx="10">
                  <c:v>0.86</c:v>
                </c:pt>
                <c:pt idx="11">
                  <c:v>0.71</c:v>
                </c:pt>
                <c:pt idx="12">
                  <c:v>0.78</c:v>
                </c:pt>
                <c:pt idx="13">
                  <c:v>0.66</c:v>
                </c:pt>
                <c:pt idx="14">
                  <c:v>0.66</c:v>
                </c:pt>
                <c:pt idx="15">
                  <c:v>0.56999999999999995</c:v>
                </c:pt>
                <c:pt idx="16">
                  <c:v>0.5</c:v>
                </c:pt>
                <c:pt idx="17">
                  <c:v>0.4</c:v>
                </c:pt>
                <c:pt idx="18">
                  <c:v>0.41</c:v>
                </c:pt>
                <c:pt idx="19">
                  <c:v>0.43</c:v>
                </c:pt>
                <c:pt idx="20">
                  <c:v>0.56000000000000005</c:v>
                </c:pt>
                <c:pt idx="21">
                  <c:v>0.4</c:v>
                </c:pt>
                <c:pt idx="22">
                  <c:v>0.35</c:v>
                </c:pt>
                <c:pt idx="23">
                  <c:v>0.33</c:v>
                </c:pt>
                <c:pt idx="24">
                  <c:v>0.31</c:v>
                </c:pt>
                <c:pt idx="25">
                  <c:v>0.31</c:v>
                </c:pt>
              </c:numCache>
            </c:numRef>
          </c:val>
          <c:extLst>
            <c:ext xmlns:c16="http://schemas.microsoft.com/office/drawing/2014/chart" uri="{C3380CC4-5D6E-409C-BE32-E72D297353CC}">
              <c16:uniqueId val="{00000000-DA10-6548-8885-483CD9519B08}"/>
            </c:ext>
          </c:extLst>
        </c:ser>
        <c:ser>
          <c:idx val="3"/>
          <c:order val="3"/>
          <c:tx>
            <c:strRef>
              <c:f>Sheet1!$E$1</c:f>
              <c:strCache>
                <c:ptCount val="1"/>
                <c:pt idx="0">
                  <c:v>Male, Age 35-54</c:v>
                </c:pt>
              </c:strCache>
            </c:strRef>
          </c:tx>
          <c:spPr>
            <a:solidFill>
              <a:schemeClr val="accent1">
                <a:lumMod val="60000"/>
              </a:schemeClr>
            </a:solidFill>
            <a:ln>
              <a:noFill/>
            </a:ln>
            <a:effectLst/>
          </c:spPr>
          <c:invertIfNegative val="0"/>
          <c:cat>
            <c:strRef>
              <c:f>Sheet1!$A$2:$A$27</c:f>
              <c:strCache>
                <c:ptCount val="26"/>
                <c:pt idx="0">
                  <c:v>Vitamin D</c:v>
                </c:pt>
                <c:pt idx="1">
                  <c:v>Multivitamin</c:v>
                </c:pt>
                <c:pt idx="2">
                  <c:v>Calcium</c:v>
                </c:pt>
                <c:pt idx="3">
                  <c:v>Omega-3s</c:v>
                </c:pt>
                <c:pt idx="4">
                  <c:v>Magnesium</c:v>
                </c:pt>
                <c:pt idx="5">
                  <c:v>Protein Powder</c:v>
                </c:pt>
                <c:pt idx="6">
                  <c:v>Probiotics</c:v>
                </c:pt>
                <c:pt idx="7">
                  <c:v>Collagen</c:v>
                </c:pt>
                <c:pt idx="8">
                  <c:v>Antioxidants</c:v>
                </c:pt>
                <c:pt idx="9">
                  <c:v>Curcumin/Turmeric</c:v>
                </c:pt>
                <c:pt idx="10">
                  <c:v>Prebiotics</c:v>
                </c:pt>
                <c:pt idx="11">
                  <c:v>CBD</c:v>
                </c:pt>
                <c:pt idx="12">
                  <c:v>Glucosamine</c:v>
                </c:pt>
                <c:pt idx="13">
                  <c:v>Mushroom (non-psychedlic)</c:v>
                </c:pt>
                <c:pt idx="14">
                  <c:v>Vitamin K2</c:v>
                </c:pt>
                <c:pt idx="15">
                  <c:v>Lutein</c:v>
                </c:pt>
                <c:pt idx="16">
                  <c:v>Postbiotics</c:v>
                </c:pt>
                <c:pt idx="17">
                  <c:v>Synbiotics</c:v>
                </c:pt>
                <c:pt idx="18">
                  <c:v>Glutathione</c:v>
                </c:pt>
                <c:pt idx="19">
                  <c:v>Ashwagandha</c:v>
                </c:pt>
                <c:pt idx="20">
                  <c:v>CoQ10</c:v>
                </c:pt>
                <c:pt idx="21">
                  <c:v>Choline</c:v>
                </c:pt>
                <c:pt idx="22">
                  <c:v>Astaxanthin</c:v>
                </c:pt>
                <c:pt idx="23">
                  <c:v>Alpha-GPC</c:v>
                </c:pt>
                <c:pt idx="24">
                  <c:v>Nootropics</c:v>
                </c:pt>
                <c:pt idx="25">
                  <c:v>Citicoline</c:v>
                </c:pt>
              </c:strCache>
            </c:strRef>
          </c:cat>
          <c:val>
            <c:numRef>
              <c:f>Sheet1!$E$2:$E$27</c:f>
              <c:numCache>
                <c:formatCode>0%</c:formatCode>
                <c:ptCount val="26"/>
                <c:pt idx="0">
                  <c:v>0.99</c:v>
                </c:pt>
                <c:pt idx="1">
                  <c:v>0.99</c:v>
                </c:pt>
                <c:pt idx="2">
                  <c:v>0.98</c:v>
                </c:pt>
                <c:pt idx="3">
                  <c:v>0.97</c:v>
                </c:pt>
                <c:pt idx="4">
                  <c:v>0.97</c:v>
                </c:pt>
                <c:pt idx="5">
                  <c:v>0.95</c:v>
                </c:pt>
                <c:pt idx="6">
                  <c:v>0.95</c:v>
                </c:pt>
                <c:pt idx="7">
                  <c:v>0.9</c:v>
                </c:pt>
                <c:pt idx="8">
                  <c:v>0.94</c:v>
                </c:pt>
                <c:pt idx="9">
                  <c:v>0.87</c:v>
                </c:pt>
                <c:pt idx="10">
                  <c:v>0.84</c:v>
                </c:pt>
                <c:pt idx="11">
                  <c:v>0.71</c:v>
                </c:pt>
                <c:pt idx="12">
                  <c:v>0.76</c:v>
                </c:pt>
                <c:pt idx="13">
                  <c:v>0.7</c:v>
                </c:pt>
                <c:pt idx="14">
                  <c:v>0.68</c:v>
                </c:pt>
                <c:pt idx="15">
                  <c:v>0.6</c:v>
                </c:pt>
                <c:pt idx="16">
                  <c:v>0.62</c:v>
                </c:pt>
                <c:pt idx="17">
                  <c:v>0.54</c:v>
                </c:pt>
                <c:pt idx="18">
                  <c:v>0.54</c:v>
                </c:pt>
                <c:pt idx="19">
                  <c:v>0.44</c:v>
                </c:pt>
                <c:pt idx="20">
                  <c:v>0.53</c:v>
                </c:pt>
                <c:pt idx="21">
                  <c:v>0.52</c:v>
                </c:pt>
                <c:pt idx="22">
                  <c:v>0.46</c:v>
                </c:pt>
                <c:pt idx="23">
                  <c:v>0.45</c:v>
                </c:pt>
                <c:pt idx="24">
                  <c:v>0.46</c:v>
                </c:pt>
                <c:pt idx="25">
                  <c:v>0.45</c:v>
                </c:pt>
              </c:numCache>
            </c:numRef>
          </c:val>
          <c:extLst>
            <c:ext xmlns:c16="http://schemas.microsoft.com/office/drawing/2014/chart" uri="{C3380CC4-5D6E-409C-BE32-E72D297353CC}">
              <c16:uniqueId val="{00000000-FD05-2F40-8955-BA532AED45CD}"/>
            </c:ext>
          </c:extLst>
        </c:ser>
        <c:ser>
          <c:idx val="4"/>
          <c:order val="4"/>
          <c:tx>
            <c:strRef>
              <c:f>Sheet1!$F$1</c:f>
              <c:strCache>
                <c:ptCount val="1"/>
                <c:pt idx="0">
                  <c:v>Female, Age 55+ </c:v>
                </c:pt>
              </c:strCache>
            </c:strRef>
          </c:tx>
          <c:spPr>
            <a:solidFill>
              <a:schemeClr val="accent2">
                <a:lumMod val="20000"/>
                <a:lumOff val="80000"/>
              </a:schemeClr>
            </a:solidFill>
            <a:ln>
              <a:noFill/>
            </a:ln>
            <a:effectLst/>
          </c:spPr>
          <c:invertIfNegative val="0"/>
          <c:cat>
            <c:strRef>
              <c:f>Sheet1!$A$2:$A$27</c:f>
              <c:strCache>
                <c:ptCount val="26"/>
                <c:pt idx="0">
                  <c:v>Vitamin D</c:v>
                </c:pt>
                <c:pt idx="1">
                  <c:v>Multivitamin</c:v>
                </c:pt>
                <c:pt idx="2">
                  <c:v>Calcium</c:v>
                </c:pt>
                <c:pt idx="3">
                  <c:v>Omega-3s</c:v>
                </c:pt>
                <c:pt idx="4">
                  <c:v>Magnesium</c:v>
                </c:pt>
                <c:pt idx="5">
                  <c:v>Protein Powder</c:v>
                </c:pt>
                <c:pt idx="6">
                  <c:v>Probiotics</c:v>
                </c:pt>
                <c:pt idx="7">
                  <c:v>Collagen</c:v>
                </c:pt>
                <c:pt idx="8">
                  <c:v>Antioxidants</c:v>
                </c:pt>
                <c:pt idx="9">
                  <c:v>Curcumin/Turmeric</c:v>
                </c:pt>
                <c:pt idx="10">
                  <c:v>Prebiotics</c:v>
                </c:pt>
                <c:pt idx="11">
                  <c:v>CBD</c:v>
                </c:pt>
                <c:pt idx="12">
                  <c:v>Glucosamine</c:v>
                </c:pt>
                <c:pt idx="13">
                  <c:v>Mushroom (non-psychedlic)</c:v>
                </c:pt>
                <c:pt idx="14">
                  <c:v>Vitamin K2</c:v>
                </c:pt>
                <c:pt idx="15">
                  <c:v>Lutein</c:v>
                </c:pt>
                <c:pt idx="16">
                  <c:v>Postbiotics</c:v>
                </c:pt>
                <c:pt idx="17">
                  <c:v>Synbiotics</c:v>
                </c:pt>
                <c:pt idx="18">
                  <c:v>Glutathione</c:v>
                </c:pt>
                <c:pt idx="19">
                  <c:v>Ashwagandha</c:v>
                </c:pt>
                <c:pt idx="20">
                  <c:v>CoQ10</c:v>
                </c:pt>
                <c:pt idx="21">
                  <c:v>Choline</c:v>
                </c:pt>
                <c:pt idx="22">
                  <c:v>Astaxanthin</c:v>
                </c:pt>
                <c:pt idx="23">
                  <c:v>Alpha-GPC</c:v>
                </c:pt>
                <c:pt idx="24">
                  <c:v>Nootropics</c:v>
                </c:pt>
                <c:pt idx="25">
                  <c:v>Citicoline</c:v>
                </c:pt>
              </c:strCache>
            </c:strRef>
          </c:cat>
          <c:val>
            <c:numRef>
              <c:f>Sheet1!$F$2:$F$27</c:f>
              <c:numCache>
                <c:formatCode>0%</c:formatCode>
                <c:ptCount val="26"/>
                <c:pt idx="0">
                  <c:v>1</c:v>
                </c:pt>
                <c:pt idx="1">
                  <c:v>0.99</c:v>
                </c:pt>
                <c:pt idx="2">
                  <c:v>1</c:v>
                </c:pt>
                <c:pt idx="3">
                  <c:v>0.98</c:v>
                </c:pt>
                <c:pt idx="4">
                  <c:v>0.97</c:v>
                </c:pt>
                <c:pt idx="5">
                  <c:v>0.88</c:v>
                </c:pt>
                <c:pt idx="6">
                  <c:v>0.96</c:v>
                </c:pt>
                <c:pt idx="7">
                  <c:v>0.93</c:v>
                </c:pt>
                <c:pt idx="8">
                  <c:v>0.96</c:v>
                </c:pt>
                <c:pt idx="9">
                  <c:v>0.91</c:v>
                </c:pt>
                <c:pt idx="10">
                  <c:v>0.77</c:v>
                </c:pt>
                <c:pt idx="11">
                  <c:v>0.64</c:v>
                </c:pt>
                <c:pt idx="12">
                  <c:v>0.82</c:v>
                </c:pt>
                <c:pt idx="13">
                  <c:v>0.5</c:v>
                </c:pt>
                <c:pt idx="14">
                  <c:v>0.61</c:v>
                </c:pt>
                <c:pt idx="15">
                  <c:v>0.51</c:v>
                </c:pt>
                <c:pt idx="16">
                  <c:v>0.39</c:v>
                </c:pt>
                <c:pt idx="17">
                  <c:v>0.24</c:v>
                </c:pt>
                <c:pt idx="18">
                  <c:v>0.3</c:v>
                </c:pt>
                <c:pt idx="19">
                  <c:v>0.25</c:v>
                </c:pt>
                <c:pt idx="20">
                  <c:v>0.54</c:v>
                </c:pt>
                <c:pt idx="21">
                  <c:v>0.31</c:v>
                </c:pt>
                <c:pt idx="22">
                  <c:v>0.22</c:v>
                </c:pt>
                <c:pt idx="23">
                  <c:v>0.19</c:v>
                </c:pt>
                <c:pt idx="24">
                  <c:v>0.15</c:v>
                </c:pt>
                <c:pt idx="25">
                  <c:v>0.14000000000000001</c:v>
                </c:pt>
              </c:numCache>
            </c:numRef>
          </c:val>
          <c:extLst>
            <c:ext xmlns:c16="http://schemas.microsoft.com/office/drawing/2014/chart" uri="{C3380CC4-5D6E-409C-BE32-E72D297353CC}">
              <c16:uniqueId val="{00000001-FD05-2F40-8955-BA532AED45CD}"/>
            </c:ext>
          </c:extLst>
        </c:ser>
        <c:ser>
          <c:idx val="5"/>
          <c:order val="5"/>
          <c:tx>
            <c:strRef>
              <c:f>Sheet1!$G$1</c:f>
              <c:strCache>
                <c:ptCount val="1"/>
                <c:pt idx="0">
                  <c:v>Male, Age 55+ </c:v>
                </c:pt>
              </c:strCache>
            </c:strRef>
          </c:tx>
          <c:spPr>
            <a:solidFill>
              <a:schemeClr val="accent5">
                <a:lumMod val="60000"/>
              </a:schemeClr>
            </a:solidFill>
            <a:ln>
              <a:noFill/>
            </a:ln>
            <a:effectLst/>
          </c:spPr>
          <c:invertIfNegative val="0"/>
          <c:cat>
            <c:strRef>
              <c:f>Sheet1!$A$2:$A$27</c:f>
              <c:strCache>
                <c:ptCount val="26"/>
                <c:pt idx="0">
                  <c:v>Vitamin D</c:v>
                </c:pt>
                <c:pt idx="1">
                  <c:v>Multivitamin</c:v>
                </c:pt>
                <c:pt idx="2">
                  <c:v>Calcium</c:v>
                </c:pt>
                <c:pt idx="3">
                  <c:v>Omega-3s</c:v>
                </c:pt>
                <c:pt idx="4">
                  <c:v>Magnesium</c:v>
                </c:pt>
                <c:pt idx="5">
                  <c:v>Protein Powder</c:v>
                </c:pt>
                <c:pt idx="6">
                  <c:v>Probiotics</c:v>
                </c:pt>
                <c:pt idx="7">
                  <c:v>Collagen</c:v>
                </c:pt>
                <c:pt idx="8">
                  <c:v>Antioxidants</c:v>
                </c:pt>
                <c:pt idx="9">
                  <c:v>Curcumin/Turmeric</c:v>
                </c:pt>
                <c:pt idx="10">
                  <c:v>Prebiotics</c:v>
                </c:pt>
                <c:pt idx="11">
                  <c:v>CBD</c:v>
                </c:pt>
                <c:pt idx="12">
                  <c:v>Glucosamine</c:v>
                </c:pt>
                <c:pt idx="13">
                  <c:v>Mushroom (non-psychedlic)</c:v>
                </c:pt>
                <c:pt idx="14">
                  <c:v>Vitamin K2</c:v>
                </c:pt>
                <c:pt idx="15">
                  <c:v>Lutein</c:v>
                </c:pt>
                <c:pt idx="16">
                  <c:v>Postbiotics</c:v>
                </c:pt>
                <c:pt idx="17">
                  <c:v>Synbiotics</c:v>
                </c:pt>
                <c:pt idx="18">
                  <c:v>Glutathione</c:v>
                </c:pt>
                <c:pt idx="19">
                  <c:v>Ashwagandha</c:v>
                </c:pt>
                <c:pt idx="20">
                  <c:v>CoQ10</c:v>
                </c:pt>
                <c:pt idx="21">
                  <c:v>Choline</c:v>
                </c:pt>
                <c:pt idx="22">
                  <c:v>Astaxanthin</c:v>
                </c:pt>
                <c:pt idx="23">
                  <c:v>Alpha-GPC</c:v>
                </c:pt>
                <c:pt idx="24">
                  <c:v>Nootropics</c:v>
                </c:pt>
                <c:pt idx="25">
                  <c:v>Citicoline</c:v>
                </c:pt>
              </c:strCache>
            </c:strRef>
          </c:cat>
          <c:val>
            <c:numRef>
              <c:f>Sheet1!$G$2:$G$27</c:f>
              <c:numCache>
                <c:formatCode>0%</c:formatCode>
                <c:ptCount val="26"/>
                <c:pt idx="0">
                  <c:v>0.99</c:v>
                </c:pt>
                <c:pt idx="1">
                  <c:v>0.99</c:v>
                </c:pt>
                <c:pt idx="2">
                  <c:v>0.99</c:v>
                </c:pt>
                <c:pt idx="3">
                  <c:v>0.98</c:v>
                </c:pt>
                <c:pt idx="4">
                  <c:v>0.96</c:v>
                </c:pt>
                <c:pt idx="5">
                  <c:v>0.85</c:v>
                </c:pt>
                <c:pt idx="6">
                  <c:v>0.93</c:v>
                </c:pt>
                <c:pt idx="7">
                  <c:v>0.89</c:v>
                </c:pt>
                <c:pt idx="8">
                  <c:v>0.92</c:v>
                </c:pt>
                <c:pt idx="9">
                  <c:v>0.84</c:v>
                </c:pt>
                <c:pt idx="10">
                  <c:v>0.71</c:v>
                </c:pt>
                <c:pt idx="11">
                  <c:v>0.57999999999999996</c:v>
                </c:pt>
                <c:pt idx="12">
                  <c:v>0.78</c:v>
                </c:pt>
                <c:pt idx="13">
                  <c:v>0.6</c:v>
                </c:pt>
                <c:pt idx="14">
                  <c:v>0.56999999999999995</c:v>
                </c:pt>
                <c:pt idx="15">
                  <c:v>0.47</c:v>
                </c:pt>
                <c:pt idx="16">
                  <c:v>0.46</c:v>
                </c:pt>
                <c:pt idx="17">
                  <c:v>0.34</c:v>
                </c:pt>
                <c:pt idx="18">
                  <c:v>0.36</c:v>
                </c:pt>
                <c:pt idx="19">
                  <c:v>0.18</c:v>
                </c:pt>
                <c:pt idx="20">
                  <c:v>0.42</c:v>
                </c:pt>
                <c:pt idx="21">
                  <c:v>0.31</c:v>
                </c:pt>
                <c:pt idx="22">
                  <c:v>0.25</c:v>
                </c:pt>
                <c:pt idx="23">
                  <c:v>0.23</c:v>
                </c:pt>
                <c:pt idx="24">
                  <c:v>0.23</c:v>
                </c:pt>
                <c:pt idx="25">
                  <c:v>0.21</c:v>
                </c:pt>
              </c:numCache>
            </c:numRef>
          </c:val>
          <c:extLst>
            <c:ext xmlns:c16="http://schemas.microsoft.com/office/drawing/2014/chart" uri="{C3380CC4-5D6E-409C-BE32-E72D297353CC}">
              <c16:uniqueId val="{00000002-FD05-2F40-8955-BA532AED45CD}"/>
            </c:ext>
          </c:extLst>
        </c:ser>
        <c:dLbls>
          <c:showLegendKey val="0"/>
          <c:showVal val="0"/>
          <c:showCatName val="0"/>
          <c:showSerName val="0"/>
          <c:showPercent val="0"/>
          <c:showBubbleSize val="0"/>
        </c:dLbls>
        <c:gapWidth val="150"/>
        <c:axId val="1724754079"/>
        <c:axId val="1724776111"/>
      </c:barChart>
      <c:catAx>
        <c:axId val="1724754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24776111"/>
        <c:crosses val="autoZero"/>
        <c:auto val="1"/>
        <c:lblAlgn val="ctr"/>
        <c:lblOffset val="100"/>
        <c:noMultiLvlLbl val="0"/>
      </c:catAx>
      <c:valAx>
        <c:axId val="1724776111"/>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24754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Never heard of it</c:v>
                </c:pt>
              </c:strCache>
            </c:strRef>
          </c:tx>
          <c:spPr>
            <a:solidFill>
              <a:schemeClr val="accent1"/>
            </a:solidFill>
            <a:ln>
              <a:noFill/>
            </a:ln>
            <a:effectLst/>
          </c:spPr>
          <c:invertIfNegative val="0"/>
          <c:cat>
            <c:strRef>
              <c:f>Sheet1!$A$2:$A$27</c:f>
              <c:strCache>
                <c:ptCount val="26"/>
                <c:pt idx="0">
                  <c:v>Citicoline</c:v>
                </c:pt>
                <c:pt idx="1">
                  <c:v>Alpha-GPC</c:v>
                </c:pt>
                <c:pt idx="2">
                  <c:v>Choline</c:v>
                </c:pt>
                <c:pt idx="3">
                  <c:v>Nootropics</c:v>
                </c:pt>
                <c:pt idx="4">
                  <c:v>Synbiotics</c:v>
                </c:pt>
                <c:pt idx="5">
                  <c:v>Astaxanthin</c:v>
                </c:pt>
                <c:pt idx="6">
                  <c:v>Glutathione</c:v>
                </c:pt>
                <c:pt idx="7">
                  <c:v>Ashwagandha</c:v>
                </c:pt>
                <c:pt idx="8">
                  <c:v>Postbiotics</c:v>
                </c:pt>
                <c:pt idx="9">
                  <c:v>Mushrooms</c:v>
                </c:pt>
                <c:pt idx="10">
                  <c:v>CoQ10</c:v>
                </c:pt>
                <c:pt idx="11">
                  <c:v>CBD</c:v>
                </c:pt>
                <c:pt idx="12">
                  <c:v>Lutein</c:v>
                </c:pt>
                <c:pt idx="13">
                  <c:v>Vitamin K2</c:v>
                </c:pt>
                <c:pt idx="14">
                  <c:v>Glucosamine</c:v>
                </c:pt>
                <c:pt idx="15">
                  <c:v>Prebiotics</c:v>
                </c:pt>
                <c:pt idx="16">
                  <c:v>Curcumin/Turmeric</c:v>
                </c:pt>
                <c:pt idx="17">
                  <c:v>Collagen</c:v>
                </c:pt>
                <c:pt idx="18">
                  <c:v>Antioxidants</c:v>
                </c:pt>
                <c:pt idx="19">
                  <c:v>Protein Powder</c:v>
                </c:pt>
                <c:pt idx="20">
                  <c:v>Probiotics</c:v>
                </c:pt>
                <c:pt idx="21">
                  <c:v>Magnesium</c:v>
                </c:pt>
                <c:pt idx="22">
                  <c:v>Omega-3s</c:v>
                </c:pt>
                <c:pt idx="23">
                  <c:v>Calcium</c:v>
                </c:pt>
                <c:pt idx="24">
                  <c:v>Vitamin D</c:v>
                </c:pt>
                <c:pt idx="25">
                  <c:v>Multivitamin</c:v>
                </c:pt>
              </c:strCache>
            </c:strRef>
          </c:cat>
          <c:val>
            <c:numRef>
              <c:f>Sheet1!$B$2:$B$27</c:f>
              <c:numCache>
                <c:formatCode>0%</c:formatCode>
                <c:ptCount val="26"/>
                <c:pt idx="0">
                  <c:v>0.65</c:v>
                </c:pt>
                <c:pt idx="1">
                  <c:v>0.63</c:v>
                </c:pt>
                <c:pt idx="2">
                  <c:v>0.56000000000000005</c:v>
                </c:pt>
                <c:pt idx="3">
                  <c:v>0.64</c:v>
                </c:pt>
                <c:pt idx="4">
                  <c:v>0.55000000000000004</c:v>
                </c:pt>
                <c:pt idx="5">
                  <c:v>0.62</c:v>
                </c:pt>
                <c:pt idx="6">
                  <c:v>0.54</c:v>
                </c:pt>
                <c:pt idx="7">
                  <c:v>0.6</c:v>
                </c:pt>
                <c:pt idx="8">
                  <c:v>0.46</c:v>
                </c:pt>
                <c:pt idx="9">
                  <c:v>0.34</c:v>
                </c:pt>
                <c:pt idx="10">
                  <c:v>0.48</c:v>
                </c:pt>
                <c:pt idx="11">
                  <c:v>0.3</c:v>
                </c:pt>
                <c:pt idx="12">
                  <c:v>0.44</c:v>
                </c:pt>
                <c:pt idx="13">
                  <c:v>0.35</c:v>
                </c:pt>
                <c:pt idx="14">
                  <c:v>0.24</c:v>
                </c:pt>
                <c:pt idx="15">
                  <c:v>0.19</c:v>
                </c:pt>
                <c:pt idx="16">
                  <c:v>0.13</c:v>
                </c:pt>
                <c:pt idx="17">
                  <c:v>0.09</c:v>
                </c:pt>
                <c:pt idx="18">
                  <c:v>7.0000000000000007E-2</c:v>
                </c:pt>
                <c:pt idx="19">
                  <c:v>0.08</c:v>
                </c:pt>
                <c:pt idx="20">
                  <c:v>0.05</c:v>
                </c:pt>
                <c:pt idx="21">
                  <c:v>0.03</c:v>
                </c:pt>
                <c:pt idx="22">
                  <c:v>0.03</c:v>
                </c:pt>
                <c:pt idx="23">
                  <c:v>0.02</c:v>
                </c:pt>
                <c:pt idx="24">
                  <c:v>0.01</c:v>
                </c:pt>
                <c:pt idx="25">
                  <c:v>0.01</c:v>
                </c:pt>
              </c:numCache>
            </c:numRef>
          </c:val>
          <c:extLst>
            <c:ext xmlns:c16="http://schemas.microsoft.com/office/drawing/2014/chart" uri="{C3380CC4-5D6E-409C-BE32-E72D297353CC}">
              <c16:uniqueId val="{00000000-B9DC-A944-A18C-C4D953C18483}"/>
            </c:ext>
          </c:extLst>
        </c:ser>
        <c:ser>
          <c:idx val="1"/>
          <c:order val="1"/>
          <c:tx>
            <c:strRef>
              <c:f>Sheet1!$C$1</c:f>
              <c:strCache>
                <c:ptCount val="1"/>
                <c:pt idx="0">
                  <c:v>Minimally familiar</c:v>
                </c:pt>
              </c:strCache>
            </c:strRef>
          </c:tx>
          <c:spPr>
            <a:solidFill>
              <a:schemeClr val="accent3"/>
            </a:solidFill>
            <a:ln>
              <a:noFill/>
            </a:ln>
            <a:effectLst/>
          </c:spPr>
          <c:invertIfNegative val="0"/>
          <c:cat>
            <c:strRef>
              <c:f>Sheet1!$A$2:$A$27</c:f>
              <c:strCache>
                <c:ptCount val="26"/>
                <c:pt idx="0">
                  <c:v>Citicoline</c:v>
                </c:pt>
                <c:pt idx="1">
                  <c:v>Alpha-GPC</c:v>
                </c:pt>
                <c:pt idx="2">
                  <c:v>Choline</c:v>
                </c:pt>
                <c:pt idx="3">
                  <c:v>Nootropics</c:v>
                </c:pt>
                <c:pt idx="4">
                  <c:v>Synbiotics</c:v>
                </c:pt>
                <c:pt idx="5">
                  <c:v>Astaxanthin</c:v>
                </c:pt>
                <c:pt idx="6">
                  <c:v>Glutathione</c:v>
                </c:pt>
                <c:pt idx="7">
                  <c:v>Ashwagandha</c:v>
                </c:pt>
                <c:pt idx="8">
                  <c:v>Postbiotics</c:v>
                </c:pt>
                <c:pt idx="9">
                  <c:v>Mushrooms</c:v>
                </c:pt>
                <c:pt idx="10">
                  <c:v>CoQ10</c:v>
                </c:pt>
                <c:pt idx="11">
                  <c:v>CBD</c:v>
                </c:pt>
                <c:pt idx="12">
                  <c:v>Lutein</c:v>
                </c:pt>
                <c:pt idx="13">
                  <c:v>Vitamin K2</c:v>
                </c:pt>
                <c:pt idx="14">
                  <c:v>Glucosamine</c:v>
                </c:pt>
                <c:pt idx="15">
                  <c:v>Prebiotics</c:v>
                </c:pt>
                <c:pt idx="16">
                  <c:v>Curcumin/Turmeric</c:v>
                </c:pt>
                <c:pt idx="17">
                  <c:v>Collagen</c:v>
                </c:pt>
                <c:pt idx="18">
                  <c:v>Antioxidants</c:v>
                </c:pt>
                <c:pt idx="19">
                  <c:v>Protein Powder</c:v>
                </c:pt>
                <c:pt idx="20">
                  <c:v>Probiotics</c:v>
                </c:pt>
                <c:pt idx="21">
                  <c:v>Magnesium</c:v>
                </c:pt>
                <c:pt idx="22">
                  <c:v>Omega-3s</c:v>
                </c:pt>
                <c:pt idx="23">
                  <c:v>Calcium</c:v>
                </c:pt>
                <c:pt idx="24">
                  <c:v>Vitamin D</c:v>
                </c:pt>
                <c:pt idx="25">
                  <c:v>Multivitamin</c:v>
                </c:pt>
              </c:strCache>
            </c:strRef>
          </c:cat>
          <c:val>
            <c:numRef>
              <c:f>Sheet1!$C$2:$C$27</c:f>
              <c:numCache>
                <c:formatCode>0%</c:formatCode>
                <c:ptCount val="26"/>
                <c:pt idx="0">
                  <c:v>0.14000000000000001</c:v>
                </c:pt>
                <c:pt idx="1">
                  <c:v>0.15</c:v>
                </c:pt>
                <c:pt idx="2">
                  <c:v>0.19</c:v>
                </c:pt>
                <c:pt idx="3">
                  <c:v>0.14000000000000001</c:v>
                </c:pt>
                <c:pt idx="4">
                  <c:v>0.18</c:v>
                </c:pt>
                <c:pt idx="5">
                  <c:v>0.15</c:v>
                </c:pt>
                <c:pt idx="6">
                  <c:v>0.18</c:v>
                </c:pt>
                <c:pt idx="7">
                  <c:v>0.17</c:v>
                </c:pt>
                <c:pt idx="8">
                  <c:v>0.21</c:v>
                </c:pt>
                <c:pt idx="9">
                  <c:v>0.3</c:v>
                </c:pt>
                <c:pt idx="10">
                  <c:v>0.2</c:v>
                </c:pt>
                <c:pt idx="11">
                  <c:v>0.27</c:v>
                </c:pt>
                <c:pt idx="12">
                  <c:v>0.2</c:v>
                </c:pt>
                <c:pt idx="13">
                  <c:v>0.25</c:v>
                </c:pt>
                <c:pt idx="14">
                  <c:v>0.26</c:v>
                </c:pt>
                <c:pt idx="15">
                  <c:v>0.26</c:v>
                </c:pt>
                <c:pt idx="16">
                  <c:v>0.26</c:v>
                </c:pt>
                <c:pt idx="17">
                  <c:v>0.28999999999999998</c:v>
                </c:pt>
                <c:pt idx="18">
                  <c:v>0.23</c:v>
                </c:pt>
                <c:pt idx="19">
                  <c:v>0.27</c:v>
                </c:pt>
                <c:pt idx="20">
                  <c:v>0.22</c:v>
                </c:pt>
                <c:pt idx="21">
                  <c:v>0.2</c:v>
                </c:pt>
                <c:pt idx="22">
                  <c:v>0.15</c:v>
                </c:pt>
                <c:pt idx="23">
                  <c:v>0.12</c:v>
                </c:pt>
                <c:pt idx="24">
                  <c:v>0.11</c:v>
                </c:pt>
                <c:pt idx="25">
                  <c:v>0.09</c:v>
                </c:pt>
              </c:numCache>
            </c:numRef>
          </c:val>
          <c:extLst>
            <c:ext xmlns:c16="http://schemas.microsoft.com/office/drawing/2014/chart" uri="{C3380CC4-5D6E-409C-BE32-E72D297353CC}">
              <c16:uniqueId val="{00000001-B9DC-A944-A18C-C4D953C18483}"/>
            </c:ext>
          </c:extLst>
        </c:ser>
        <c:ser>
          <c:idx val="2"/>
          <c:order val="2"/>
          <c:tx>
            <c:strRef>
              <c:f>Sheet1!$D$1</c:f>
              <c:strCache>
                <c:ptCount val="1"/>
                <c:pt idx="0">
                  <c:v>Moderately familiar</c:v>
                </c:pt>
              </c:strCache>
            </c:strRef>
          </c:tx>
          <c:spPr>
            <a:solidFill>
              <a:schemeClr val="accent6">
                <a:lumMod val="40000"/>
                <a:lumOff val="60000"/>
              </a:schemeClr>
            </a:solidFill>
            <a:ln>
              <a:noFill/>
            </a:ln>
            <a:effectLst/>
          </c:spPr>
          <c:invertIfNegative val="0"/>
          <c:cat>
            <c:strRef>
              <c:f>Sheet1!$A$2:$A$27</c:f>
              <c:strCache>
                <c:ptCount val="26"/>
                <c:pt idx="0">
                  <c:v>Citicoline</c:v>
                </c:pt>
                <c:pt idx="1">
                  <c:v>Alpha-GPC</c:v>
                </c:pt>
                <c:pt idx="2">
                  <c:v>Choline</c:v>
                </c:pt>
                <c:pt idx="3">
                  <c:v>Nootropics</c:v>
                </c:pt>
                <c:pt idx="4">
                  <c:v>Synbiotics</c:v>
                </c:pt>
                <c:pt idx="5">
                  <c:v>Astaxanthin</c:v>
                </c:pt>
                <c:pt idx="6">
                  <c:v>Glutathione</c:v>
                </c:pt>
                <c:pt idx="7">
                  <c:v>Ashwagandha</c:v>
                </c:pt>
                <c:pt idx="8">
                  <c:v>Postbiotics</c:v>
                </c:pt>
                <c:pt idx="9">
                  <c:v>Mushrooms</c:v>
                </c:pt>
                <c:pt idx="10">
                  <c:v>CoQ10</c:v>
                </c:pt>
                <c:pt idx="11">
                  <c:v>CBD</c:v>
                </c:pt>
                <c:pt idx="12">
                  <c:v>Lutein</c:v>
                </c:pt>
                <c:pt idx="13">
                  <c:v>Vitamin K2</c:v>
                </c:pt>
                <c:pt idx="14">
                  <c:v>Glucosamine</c:v>
                </c:pt>
                <c:pt idx="15">
                  <c:v>Prebiotics</c:v>
                </c:pt>
                <c:pt idx="16">
                  <c:v>Curcumin/Turmeric</c:v>
                </c:pt>
                <c:pt idx="17">
                  <c:v>Collagen</c:v>
                </c:pt>
                <c:pt idx="18">
                  <c:v>Antioxidants</c:v>
                </c:pt>
                <c:pt idx="19">
                  <c:v>Protein Powder</c:v>
                </c:pt>
                <c:pt idx="20">
                  <c:v>Probiotics</c:v>
                </c:pt>
                <c:pt idx="21">
                  <c:v>Magnesium</c:v>
                </c:pt>
                <c:pt idx="22">
                  <c:v>Omega-3s</c:v>
                </c:pt>
                <c:pt idx="23">
                  <c:v>Calcium</c:v>
                </c:pt>
                <c:pt idx="24">
                  <c:v>Vitamin D</c:v>
                </c:pt>
                <c:pt idx="25">
                  <c:v>Multivitamin</c:v>
                </c:pt>
              </c:strCache>
            </c:strRef>
          </c:cat>
          <c:val>
            <c:numRef>
              <c:f>Sheet1!$D$2:$D$27</c:f>
              <c:numCache>
                <c:formatCode>0%</c:formatCode>
                <c:ptCount val="26"/>
                <c:pt idx="0">
                  <c:v>0.11</c:v>
                </c:pt>
                <c:pt idx="1">
                  <c:v>0.11</c:v>
                </c:pt>
                <c:pt idx="2">
                  <c:v>0.13</c:v>
                </c:pt>
                <c:pt idx="3">
                  <c:v>0.11</c:v>
                </c:pt>
                <c:pt idx="4">
                  <c:v>0.14000000000000001</c:v>
                </c:pt>
                <c:pt idx="5">
                  <c:v>0.11</c:v>
                </c:pt>
                <c:pt idx="6">
                  <c:v>0.14000000000000001</c:v>
                </c:pt>
                <c:pt idx="7">
                  <c:v>0.11</c:v>
                </c:pt>
                <c:pt idx="8">
                  <c:v>0.16</c:v>
                </c:pt>
                <c:pt idx="9">
                  <c:v>0.18</c:v>
                </c:pt>
                <c:pt idx="10">
                  <c:v>0.14000000000000001</c:v>
                </c:pt>
                <c:pt idx="11">
                  <c:v>0.22</c:v>
                </c:pt>
                <c:pt idx="12">
                  <c:v>0.16</c:v>
                </c:pt>
                <c:pt idx="13">
                  <c:v>0.19</c:v>
                </c:pt>
                <c:pt idx="14">
                  <c:v>0.23</c:v>
                </c:pt>
                <c:pt idx="15">
                  <c:v>0.26</c:v>
                </c:pt>
                <c:pt idx="16">
                  <c:v>0.27</c:v>
                </c:pt>
                <c:pt idx="17">
                  <c:v>0.28000000000000003</c:v>
                </c:pt>
                <c:pt idx="18">
                  <c:v>0.34</c:v>
                </c:pt>
                <c:pt idx="19">
                  <c:v>0.28999999999999998</c:v>
                </c:pt>
                <c:pt idx="20">
                  <c:v>0.28999999999999998</c:v>
                </c:pt>
                <c:pt idx="21">
                  <c:v>0.3</c:v>
                </c:pt>
                <c:pt idx="22">
                  <c:v>0.31</c:v>
                </c:pt>
                <c:pt idx="23">
                  <c:v>0.27</c:v>
                </c:pt>
                <c:pt idx="24">
                  <c:v>0.23</c:v>
                </c:pt>
                <c:pt idx="25">
                  <c:v>0.23</c:v>
                </c:pt>
              </c:numCache>
            </c:numRef>
          </c:val>
          <c:extLst>
            <c:ext xmlns:c16="http://schemas.microsoft.com/office/drawing/2014/chart" uri="{C3380CC4-5D6E-409C-BE32-E72D297353CC}">
              <c16:uniqueId val="{00000002-B9DC-A944-A18C-C4D953C18483}"/>
            </c:ext>
          </c:extLst>
        </c:ser>
        <c:ser>
          <c:idx val="3"/>
          <c:order val="3"/>
          <c:tx>
            <c:strRef>
              <c:f>Sheet1!$E$1</c:f>
              <c:strCache>
                <c:ptCount val="1"/>
                <c:pt idx="0">
                  <c:v>Very familiar</c:v>
                </c:pt>
              </c:strCache>
            </c:strRef>
          </c:tx>
          <c:spPr>
            <a:solidFill>
              <a:schemeClr val="accent1">
                <a:lumMod val="60000"/>
              </a:schemeClr>
            </a:solidFill>
            <a:ln>
              <a:noFill/>
            </a:ln>
            <a:effectLst/>
          </c:spPr>
          <c:invertIfNegative val="0"/>
          <c:cat>
            <c:strRef>
              <c:f>Sheet1!$A$2:$A$27</c:f>
              <c:strCache>
                <c:ptCount val="26"/>
                <c:pt idx="0">
                  <c:v>Citicoline</c:v>
                </c:pt>
                <c:pt idx="1">
                  <c:v>Alpha-GPC</c:v>
                </c:pt>
                <c:pt idx="2">
                  <c:v>Choline</c:v>
                </c:pt>
                <c:pt idx="3">
                  <c:v>Nootropics</c:v>
                </c:pt>
                <c:pt idx="4">
                  <c:v>Synbiotics</c:v>
                </c:pt>
                <c:pt idx="5">
                  <c:v>Astaxanthin</c:v>
                </c:pt>
                <c:pt idx="6">
                  <c:v>Glutathione</c:v>
                </c:pt>
                <c:pt idx="7">
                  <c:v>Ashwagandha</c:v>
                </c:pt>
                <c:pt idx="8">
                  <c:v>Postbiotics</c:v>
                </c:pt>
                <c:pt idx="9">
                  <c:v>Mushrooms</c:v>
                </c:pt>
                <c:pt idx="10">
                  <c:v>CoQ10</c:v>
                </c:pt>
                <c:pt idx="11">
                  <c:v>CBD</c:v>
                </c:pt>
                <c:pt idx="12">
                  <c:v>Lutein</c:v>
                </c:pt>
                <c:pt idx="13">
                  <c:v>Vitamin K2</c:v>
                </c:pt>
                <c:pt idx="14">
                  <c:v>Glucosamine</c:v>
                </c:pt>
                <c:pt idx="15">
                  <c:v>Prebiotics</c:v>
                </c:pt>
                <c:pt idx="16">
                  <c:v>Curcumin/Turmeric</c:v>
                </c:pt>
                <c:pt idx="17">
                  <c:v>Collagen</c:v>
                </c:pt>
                <c:pt idx="18">
                  <c:v>Antioxidants</c:v>
                </c:pt>
                <c:pt idx="19">
                  <c:v>Protein Powder</c:v>
                </c:pt>
                <c:pt idx="20">
                  <c:v>Probiotics</c:v>
                </c:pt>
                <c:pt idx="21">
                  <c:v>Magnesium</c:v>
                </c:pt>
                <c:pt idx="22">
                  <c:v>Omega-3s</c:v>
                </c:pt>
                <c:pt idx="23">
                  <c:v>Calcium</c:v>
                </c:pt>
                <c:pt idx="24">
                  <c:v>Vitamin D</c:v>
                </c:pt>
                <c:pt idx="25">
                  <c:v>Multivitamin</c:v>
                </c:pt>
              </c:strCache>
            </c:strRef>
          </c:cat>
          <c:val>
            <c:numRef>
              <c:f>Sheet1!$E$2:$E$27</c:f>
              <c:numCache>
                <c:formatCode>0%</c:formatCode>
                <c:ptCount val="26"/>
                <c:pt idx="0">
                  <c:v>7.0000000000000007E-2</c:v>
                </c:pt>
                <c:pt idx="1">
                  <c:v>0.08</c:v>
                </c:pt>
                <c:pt idx="2">
                  <c:v>0.08</c:v>
                </c:pt>
                <c:pt idx="3">
                  <c:v>0.08</c:v>
                </c:pt>
                <c:pt idx="4">
                  <c:v>0.09</c:v>
                </c:pt>
                <c:pt idx="5">
                  <c:v>0.08</c:v>
                </c:pt>
                <c:pt idx="6">
                  <c:v>0.1</c:v>
                </c:pt>
                <c:pt idx="7">
                  <c:v>0.09</c:v>
                </c:pt>
                <c:pt idx="8">
                  <c:v>0.12</c:v>
                </c:pt>
                <c:pt idx="9">
                  <c:v>0.12</c:v>
                </c:pt>
                <c:pt idx="10">
                  <c:v>0.12</c:v>
                </c:pt>
                <c:pt idx="11">
                  <c:v>0.15</c:v>
                </c:pt>
                <c:pt idx="12">
                  <c:v>0.13</c:v>
                </c:pt>
                <c:pt idx="13">
                  <c:v>0.14000000000000001</c:v>
                </c:pt>
                <c:pt idx="14">
                  <c:v>0.18</c:v>
                </c:pt>
                <c:pt idx="15">
                  <c:v>0.18</c:v>
                </c:pt>
                <c:pt idx="16">
                  <c:v>0.22</c:v>
                </c:pt>
                <c:pt idx="17">
                  <c:v>0.23</c:v>
                </c:pt>
                <c:pt idx="18">
                  <c:v>0.24</c:v>
                </c:pt>
                <c:pt idx="19">
                  <c:v>0.22</c:v>
                </c:pt>
                <c:pt idx="20">
                  <c:v>0.25</c:v>
                </c:pt>
                <c:pt idx="21">
                  <c:v>0.28000000000000003</c:v>
                </c:pt>
                <c:pt idx="22">
                  <c:v>0.3</c:v>
                </c:pt>
                <c:pt idx="23">
                  <c:v>0.35</c:v>
                </c:pt>
                <c:pt idx="24">
                  <c:v>0.32</c:v>
                </c:pt>
                <c:pt idx="25">
                  <c:v>0.34</c:v>
                </c:pt>
              </c:numCache>
            </c:numRef>
          </c:val>
          <c:extLst>
            <c:ext xmlns:c16="http://schemas.microsoft.com/office/drawing/2014/chart" uri="{C3380CC4-5D6E-409C-BE32-E72D297353CC}">
              <c16:uniqueId val="{00000003-B9DC-A944-A18C-C4D953C18483}"/>
            </c:ext>
          </c:extLst>
        </c:ser>
        <c:ser>
          <c:idx val="4"/>
          <c:order val="4"/>
          <c:tx>
            <c:strRef>
              <c:f>Sheet1!$F$1</c:f>
              <c:strCache>
                <c:ptCount val="1"/>
                <c:pt idx="0">
                  <c:v>Extremely familiar and I take and/or recommend it</c:v>
                </c:pt>
              </c:strCache>
            </c:strRef>
          </c:tx>
          <c:spPr>
            <a:solidFill>
              <a:schemeClr val="accent5"/>
            </a:solidFill>
            <a:ln>
              <a:noFill/>
            </a:ln>
            <a:effectLst/>
          </c:spPr>
          <c:invertIfNegative val="0"/>
          <c:cat>
            <c:strRef>
              <c:f>Sheet1!$A$2:$A$27</c:f>
              <c:strCache>
                <c:ptCount val="26"/>
                <c:pt idx="0">
                  <c:v>Citicoline</c:v>
                </c:pt>
                <c:pt idx="1">
                  <c:v>Alpha-GPC</c:v>
                </c:pt>
                <c:pt idx="2">
                  <c:v>Choline</c:v>
                </c:pt>
                <c:pt idx="3">
                  <c:v>Nootropics</c:v>
                </c:pt>
                <c:pt idx="4">
                  <c:v>Synbiotics</c:v>
                </c:pt>
                <c:pt idx="5">
                  <c:v>Astaxanthin</c:v>
                </c:pt>
                <c:pt idx="6">
                  <c:v>Glutathione</c:v>
                </c:pt>
                <c:pt idx="7">
                  <c:v>Ashwagandha</c:v>
                </c:pt>
                <c:pt idx="8">
                  <c:v>Postbiotics</c:v>
                </c:pt>
                <c:pt idx="9">
                  <c:v>Mushrooms</c:v>
                </c:pt>
                <c:pt idx="10">
                  <c:v>CoQ10</c:v>
                </c:pt>
                <c:pt idx="11">
                  <c:v>CBD</c:v>
                </c:pt>
                <c:pt idx="12">
                  <c:v>Lutein</c:v>
                </c:pt>
                <c:pt idx="13">
                  <c:v>Vitamin K2</c:v>
                </c:pt>
                <c:pt idx="14">
                  <c:v>Glucosamine</c:v>
                </c:pt>
                <c:pt idx="15">
                  <c:v>Prebiotics</c:v>
                </c:pt>
                <c:pt idx="16">
                  <c:v>Curcumin/Turmeric</c:v>
                </c:pt>
                <c:pt idx="17">
                  <c:v>Collagen</c:v>
                </c:pt>
                <c:pt idx="18">
                  <c:v>Antioxidants</c:v>
                </c:pt>
                <c:pt idx="19">
                  <c:v>Protein Powder</c:v>
                </c:pt>
                <c:pt idx="20">
                  <c:v>Probiotics</c:v>
                </c:pt>
                <c:pt idx="21">
                  <c:v>Magnesium</c:v>
                </c:pt>
                <c:pt idx="22">
                  <c:v>Omega-3s</c:v>
                </c:pt>
                <c:pt idx="23">
                  <c:v>Calcium</c:v>
                </c:pt>
                <c:pt idx="24">
                  <c:v>Vitamin D</c:v>
                </c:pt>
                <c:pt idx="25">
                  <c:v>Multivitamin</c:v>
                </c:pt>
              </c:strCache>
            </c:strRef>
          </c:cat>
          <c:val>
            <c:numRef>
              <c:f>Sheet1!$F$2:$F$27</c:f>
              <c:numCache>
                <c:formatCode>0%</c:formatCode>
                <c:ptCount val="26"/>
                <c:pt idx="0">
                  <c:v>0.03</c:v>
                </c:pt>
                <c:pt idx="1">
                  <c:v>0.03</c:v>
                </c:pt>
                <c:pt idx="2">
                  <c:v>0.03</c:v>
                </c:pt>
                <c:pt idx="3">
                  <c:v>0.03</c:v>
                </c:pt>
                <c:pt idx="4">
                  <c:v>0.04</c:v>
                </c:pt>
                <c:pt idx="5">
                  <c:v>0.04</c:v>
                </c:pt>
                <c:pt idx="6">
                  <c:v>0.04</c:v>
                </c:pt>
                <c:pt idx="7">
                  <c:v>0.04</c:v>
                </c:pt>
                <c:pt idx="8">
                  <c:v>0.05</c:v>
                </c:pt>
                <c:pt idx="9">
                  <c:v>0.05</c:v>
                </c:pt>
                <c:pt idx="10">
                  <c:v>0.06</c:v>
                </c:pt>
                <c:pt idx="11">
                  <c:v>0.06</c:v>
                </c:pt>
                <c:pt idx="12">
                  <c:v>7.0000000000000007E-2</c:v>
                </c:pt>
                <c:pt idx="13">
                  <c:v>7.0000000000000007E-2</c:v>
                </c:pt>
                <c:pt idx="14">
                  <c:v>0.09</c:v>
                </c:pt>
                <c:pt idx="15">
                  <c:v>0.11</c:v>
                </c:pt>
                <c:pt idx="16">
                  <c:v>0.12</c:v>
                </c:pt>
                <c:pt idx="17">
                  <c:v>0.12</c:v>
                </c:pt>
                <c:pt idx="18">
                  <c:v>0.12</c:v>
                </c:pt>
                <c:pt idx="19">
                  <c:v>0.14000000000000001</c:v>
                </c:pt>
                <c:pt idx="20">
                  <c:v>0.18</c:v>
                </c:pt>
                <c:pt idx="21">
                  <c:v>0.19</c:v>
                </c:pt>
                <c:pt idx="22">
                  <c:v>0.22</c:v>
                </c:pt>
                <c:pt idx="23">
                  <c:v>0.23</c:v>
                </c:pt>
                <c:pt idx="24">
                  <c:v>0.32</c:v>
                </c:pt>
                <c:pt idx="25">
                  <c:v>0.34</c:v>
                </c:pt>
              </c:numCache>
            </c:numRef>
          </c:val>
          <c:extLst>
            <c:ext xmlns:c16="http://schemas.microsoft.com/office/drawing/2014/chart" uri="{C3380CC4-5D6E-409C-BE32-E72D297353CC}">
              <c16:uniqueId val="{00000004-B9DC-A944-A18C-C4D953C18483}"/>
            </c:ext>
          </c:extLst>
        </c:ser>
        <c:dLbls>
          <c:showLegendKey val="0"/>
          <c:showVal val="0"/>
          <c:showCatName val="0"/>
          <c:showSerName val="0"/>
          <c:showPercent val="0"/>
          <c:showBubbleSize val="0"/>
        </c:dLbls>
        <c:gapWidth val="150"/>
        <c:overlap val="100"/>
        <c:axId val="1720871199"/>
        <c:axId val="1316884831"/>
      </c:barChart>
      <c:catAx>
        <c:axId val="17208711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16884831"/>
        <c:crosses val="autoZero"/>
        <c:auto val="1"/>
        <c:lblAlgn val="ctr"/>
        <c:lblOffset val="100"/>
        <c:noMultiLvlLbl val="0"/>
      </c:catAx>
      <c:valAx>
        <c:axId val="131688483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208711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Sheet1!$A$2:$A$11</c:f>
              <c:strCache>
                <c:ptCount val="10"/>
                <c:pt idx="0">
                  <c:v>Easy to swallow</c:v>
                </c:pt>
                <c:pt idx="1">
                  <c:v>Single pill daily dosage</c:v>
                </c:pt>
                <c:pt idx="2">
                  <c:v>Gummy format</c:v>
                </c:pt>
                <c:pt idx="3">
                  <c:v>Pleasant taste</c:v>
                </c:pt>
                <c:pt idx="4">
                  <c:v>Combination formulas</c:v>
                </c:pt>
                <c:pt idx="5">
                  <c:v>Single ingredient formulas</c:v>
                </c:pt>
                <c:pt idx="6">
                  <c:v>Pleasant odor or no odor</c:v>
                </c:pt>
                <c:pt idx="7">
                  <c:v>Powder format</c:v>
                </c:pt>
                <c:pt idx="8">
                  <c:v>Liquid format</c:v>
                </c:pt>
                <c:pt idx="9">
                  <c:v>Other non-pill format </c:v>
                </c:pt>
              </c:strCache>
            </c:strRef>
          </c:cat>
          <c:val>
            <c:numRef>
              <c:f>Sheet1!$B$2:$B$11</c:f>
              <c:numCache>
                <c:formatCode>0%</c:formatCode>
                <c:ptCount val="10"/>
                <c:pt idx="0">
                  <c:v>0.41531531999999999</c:v>
                </c:pt>
                <c:pt idx="1">
                  <c:v>0.41441441000000001</c:v>
                </c:pt>
                <c:pt idx="2">
                  <c:v>0.22342342000000001</c:v>
                </c:pt>
                <c:pt idx="3">
                  <c:v>0.17927928000000001</c:v>
                </c:pt>
                <c:pt idx="4">
                  <c:v>0.13153153000000001</c:v>
                </c:pt>
                <c:pt idx="5">
                  <c:v>0.11711712000000001</c:v>
                </c:pt>
                <c:pt idx="6">
                  <c:v>7.6576579999999991E-2</c:v>
                </c:pt>
                <c:pt idx="7">
                  <c:v>6.3063060000000004E-2</c:v>
                </c:pt>
                <c:pt idx="8">
                  <c:v>6.2162160000000001E-2</c:v>
                </c:pt>
                <c:pt idx="9">
                  <c:v>1.4414410000000001E-2</c:v>
                </c:pt>
              </c:numCache>
            </c:numRef>
          </c:val>
          <c:extLst>
            <c:ext xmlns:c16="http://schemas.microsoft.com/office/drawing/2014/chart" uri="{C3380CC4-5D6E-409C-BE32-E72D297353CC}">
              <c16:uniqueId val="{00000000-DFC5-EF4D-BDF6-CF3CDEC8709E}"/>
            </c:ext>
          </c:extLst>
        </c:ser>
        <c:ser>
          <c:idx val="1"/>
          <c:order val="1"/>
          <c:tx>
            <c:strRef>
              <c:f>Sheet1!$C$1</c:f>
              <c:strCache>
                <c:ptCount val="1"/>
                <c:pt idx="0">
                  <c:v>UK</c:v>
                </c:pt>
              </c:strCache>
            </c:strRef>
          </c:tx>
          <c:spPr>
            <a:solidFill>
              <a:schemeClr val="accent2"/>
            </a:solidFill>
            <a:ln>
              <a:noFill/>
            </a:ln>
            <a:effectLst/>
          </c:spPr>
          <c:invertIfNegative val="0"/>
          <c:cat>
            <c:strRef>
              <c:f>Sheet1!$A$2:$A$11</c:f>
              <c:strCache>
                <c:ptCount val="10"/>
                <c:pt idx="0">
                  <c:v>Easy to swallow</c:v>
                </c:pt>
                <c:pt idx="1">
                  <c:v>Single pill daily dosage</c:v>
                </c:pt>
                <c:pt idx="2">
                  <c:v>Gummy format</c:v>
                </c:pt>
                <c:pt idx="3">
                  <c:v>Pleasant taste</c:v>
                </c:pt>
                <c:pt idx="4">
                  <c:v>Combination formulas</c:v>
                </c:pt>
                <c:pt idx="5">
                  <c:v>Single ingredient formulas</c:v>
                </c:pt>
                <c:pt idx="6">
                  <c:v>Pleasant odor or no odor</c:v>
                </c:pt>
                <c:pt idx="7">
                  <c:v>Powder format</c:v>
                </c:pt>
                <c:pt idx="8">
                  <c:v>Liquid format</c:v>
                </c:pt>
                <c:pt idx="9">
                  <c:v>Other non-pill format </c:v>
                </c:pt>
              </c:strCache>
            </c:strRef>
          </c:cat>
          <c:val>
            <c:numRef>
              <c:f>Sheet1!$C$2:$C$11</c:f>
              <c:numCache>
                <c:formatCode>0%</c:formatCode>
                <c:ptCount val="10"/>
                <c:pt idx="0">
                  <c:v>0.49444443999999999</c:v>
                </c:pt>
                <c:pt idx="1">
                  <c:v>0.47777777999999999</c:v>
                </c:pt>
                <c:pt idx="2">
                  <c:v>0.11111111</c:v>
                </c:pt>
                <c:pt idx="3">
                  <c:v>0.15925926000000001</c:v>
                </c:pt>
                <c:pt idx="4">
                  <c:v>0.15555556000000001</c:v>
                </c:pt>
                <c:pt idx="5">
                  <c:v>9.074074E-2</c:v>
                </c:pt>
                <c:pt idx="6">
                  <c:v>7.5925930000000003E-2</c:v>
                </c:pt>
                <c:pt idx="7">
                  <c:v>4.6296299999999999E-2</c:v>
                </c:pt>
                <c:pt idx="8">
                  <c:v>4.0740739999999998E-2</c:v>
                </c:pt>
                <c:pt idx="9">
                  <c:v>7.4074099999999997E-3</c:v>
                </c:pt>
              </c:numCache>
            </c:numRef>
          </c:val>
          <c:extLst>
            <c:ext xmlns:c16="http://schemas.microsoft.com/office/drawing/2014/chart" uri="{C3380CC4-5D6E-409C-BE32-E72D297353CC}">
              <c16:uniqueId val="{00000001-DFC5-EF4D-BDF6-CF3CDEC8709E}"/>
            </c:ext>
          </c:extLst>
        </c:ser>
        <c:ser>
          <c:idx val="2"/>
          <c:order val="2"/>
          <c:tx>
            <c:strRef>
              <c:f>Sheet1!$D$1</c:f>
              <c:strCache>
                <c:ptCount val="1"/>
                <c:pt idx="0">
                  <c:v>DE</c:v>
                </c:pt>
              </c:strCache>
            </c:strRef>
          </c:tx>
          <c:spPr>
            <a:solidFill>
              <a:schemeClr val="accent3"/>
            </a:solidFill>
            <a:ln>
              <a:noFill/>
            </a:ln>
            <a:effectLst/>
          </c:spPr>
          <c:invertIfNegative val="0"/>
          <c:cat>
            <c:strRef>
              <c:f>Sheet1!$A$2:$A$11</c:f>
              <c:strCache>
                <c:ptCount val="10"/>
                <c:pt idx="0">
                  <c:v>Easy to swallow</c:v>
                </c:pt>
                <c:pt idx="1">
                  <c:v>Single pill daily dosage</c:v>
                </c:pt>
                <c:pt idx="2">
                  <c:v>Gummy format</c:v>
                </c:pt>
                <c:pt idx="3">
                  <c:v>Pleasant taste</c:v>
                </c:pt>
                <c:pt idx="4">
                  <c:v>Combination formulas</c:v>
                </c:pt>
                <c:pt idx="5">
                  <c:v>Single ingredient formulas</c:v>
                </c:pt>
                <c:pt idx="6">
                  <c:v>Pleasant odor or no odor</c:v>
                </c:pt>
                <c:pt idx="7">
                  <c:v>Powder format</c:v>
                </c:pt>
                <c:pt idx="8">
                  <c:v>Liquid format</c:v>
                </c:pt>
                <c:pt idx="9">
                  <c:v>Other non-pill format </c:v>
                </c:pt>
              </c:strCache>
            </c:strRef>
          </c:cat>
          <c:val>
            <c:numRef>
              <c:f>Sheet1!$D$2:$D$11</c:f>
              <c:numCache>
                <c:formatCode>0%</c:formatCode>
                <c:ptCount val="10"/>
                <c:pt idx="0">
                  <c:v>0.36293436000000001</c:v>
                </c:pt>
                <c:pt idx="1">
                  <c:v>0.35907336000000001</c:v>
                </c:pt>
                <c:pt idx="2">
                  <c:v>4.2471040000000002E-2</c:v>
                </c:pt>
                <c:pt idx="3">
                  <c:v>0.31274130999999999</c:v>
                </c:pt>
                <c:pt idx="4">
                  <c:v>0.17374517</c:v>
                </c:pt>
                <c:pt idx="5">
                  <c:v>0.15444015</c:v>
                </c:pt>
                <c:pt idx="6">
                  <c:v>8.8803090000000001E-2</c:v>
                </c:pt>
                <c:pt idx="7">
                  <c:v>0.12162162</c:v>
                </c:pt>
                <c:pt idx="8">
                  <c:v>7.1428569999999997E-2</c:v>
                </c:pt>
                <c:pt idx="9">
                  <c:v>3.088803E-2</c:v>
                </c:pt>
              </c:numCache>
            </c:numRef>
          </c:val>
          <c:extLst>
            <c:ext xmlns:c16="http://schemas.microsoft.com/office/drawing/2014/chart" uri="{C3380CC4-5D6E-409C-BE32-E72D297353CC}">
              <c16:uniqueId val="{00000002-DFC5-EF4D-BDF6-CF3CDEC8709E}"/>
            </c:ext>
          </c:extLst>
        </c:ser>
        <c:ser>
          <c:idx val="3"/>
          <c:order val="3"/>
          <c:tx>
            <c:strRef>
              <c:f>Sheet1!$E$1</c:f>
              <c:strCache>
                <c:ptCount val="1"/>
                <c:pt idx="0">
                  <c:v>IT</c:v>
                </c:pt>
              </c:strCache>
            </c:strRef>
          </c:tx>
          <c:spPr>
            <a:solidFill>
              <a:schemeClr val="accent4"/>
            </a:solidFill>
            <a:ln>
              <a:noFill/>
            </a:ln>
            <a:effectLst/>
          </c:spPr>
          <c:invertIfNegative val="0"/>
          <c:cat>
            <c:strRef>
              <c:f>Sheet1!$A$2:$A$11</c:f>
              <c:strCache>
                <c:ptCount val="10"/>
                <c:pt idx="0">
                  <c:v>Easy to swallow</c:v>
                </c:pt>
                <c:pt idx="1">
                  <c:v>Single pill daily dosage</c:v>
                </c:pt>
                <c:pt idx="2">
                  <c:v>Gummy format</c:v>
                </c:pt>
                <c:pt idx="3">
                  <c:v>Pleasant taste</c:v>
                </c:pt>
                <c:pt idx="4">
                  <c:v>Combination formulas</c:v>
                </c:pt>
                <c:pt idx="5">
                  <c:v>Single ingredient formulas</c:v>
                </c:pt>
                <c:pt idx="6">
                  <c:v>Pleasant odor or no odor</c:v>
                </c:pt>
                <c:pt idx="7">
                  <c:v>Powder format</c:v>
                </c:pt>
                <c:pt idx="8">
                  <c:v>Liquid format</c:v>
                </c:pt>
                <c:pt idx="9">
                  <c:v>Other non-pill format </c:v>
                </c:pt>
              </c:strCache>
            </c:strRef>
          </c:cat>
          <c:val>
            <c:numRef>
              <c:f>Sheet1!$E$2:$E$11</c:f>
              <c:numCache>
                <c:formatCode>0%</c:formatCode>
                <c:ptCount val="10"/>
                <c:pt idx="0">
                  <c:v>0.33778626</c:v>
                </c:pt>
                <c:pt idx="1">
                  <c:v>0.34160305000000002</c:v>
                </c:pt>
                <c:pt idx="2">
                  <c:v>5.7251910000000003E-2</c:v>
                </c:pt>
                <c:pt idx="3">
                  <c:v>0.31870229</c:v>
                </c:pt>
                <c:pt idx="4">
                  <c:v>0.22519084</c:v>
                </c:pt>
                <c:pt idx="5">
                  <c:v>6.4885499999999999E-2</c:v>
                </c:pt>
                <c:pt idx="6">
                  <c:v>0.10305344</c:v>
                </c:pt>
                <c:pt idx="7">
                  <c:v>0.15648855</c:v>
                </c:pt>
                <c:pt idx="8">
                  <c:v>8.3969470000000004E-2</c:v>
                </c:pt>
                <c:pt idx="9">
                  <c:v>2.8625950000000001E-2</c:v>
                </c:pt>
              </c:numCache>
            </c:numRef>
          </c:val>
          <c:extLst>
            <c:ext xmlns:c16="http://schemas.microsoft.com/office/drawing/2014/chart" uri="{C3380CC4-5D6E-409C-BE32-E72D297353CC}">
              <c16:uniqueId val="{00000003-DFC5-EF4D-BDF6-CF3CDEC8709E}"/>
            </c:ext>
          </c:extLst>
        </c:ser>
        <c:ser>
          <c:idx val="4"/>
          <c:order val="4"/>
          <c:tx>
            <c:strRef>
              <c:f>Sheet1!$F$1</c:f>
              <c:strCache>
                <c:ptCount val="1"/>
                <c:pt idx="0">
                  <c:v>KR</c:v>
                </c:pt>
              </c:strCache>
            </c:strRef>
          </c:tx>
          <c:spPr>
            <a:solidFill>
              <a:schemeClr val="accent5"/>
            </a:solidFill>
            <a:ln>
              <a:noFill/>
            </a:ln>
            <a:effectLst/>
          </c:spPr>
          <c:invertIfNegative val="0"/>
          <c:cat>
            <c:strRef>
              <c:f>Sheet1!$A$2:$A$11</c:f>
              <c:strCache>
                <c:ptCount val="10"/>
                <c:pt idx="0">
                  <c:v>Easy to swallow</c:v>
                </c:pt>
                <c:pt idx="1">
                  <c:v>Single pill daily dosage</c:v>
                </c:pt>
                <c:pt idx="2">
                  <c:v>Gummy format</c:v>
                </c:pt>
                <c:pt idx="3">
                  <c:v>Pleasant taste</c:v>
                </c:pt>
                <c:pt idx="4">
                  <c:v>Combination formulas</c:v>
                </c:pt>
                <c:pt idx="5">
                  <c:v>Single ingredient formulas</c:v>
                </c:pt>
                <c:pt idx="6">
                  <c:v>Pleasant odor or no odor</c:v>
                </c:pt>
                <c:pt idx="7">
                  <c:v>Powder format</c:v>
                </c:pt>
                <c:pt idx="8">
                  <c:v>Liquid format</c:v>
                </c:pt>
                <c:pt idx="9">
                  <c:v>Other non-pill format </c:v>
                </c:pt>
              </c:strCache>
            </c:strRef>
          </c:cat>
          <c:val>
            <c:numRef>
              <c:f>Sheet1!$F$2:$F$11</c:f>
              <c:numCache>
                <c:formatCode>0%</c:formatCode>
                <c:ptCount val="10"/>
                <c:pt idx="0">
                  <c:v>0.43238094999999999</c:v>
                </c:pt>
                <c:pt idx="1">
                  <c:v>0.46285714</c:v>
                </c:pt>
                <c:pt idx="2">
                  <c:v>6.6666669999999997E-2</c:v>
                </c:pt>
                <c:pt idx="3">
                  <c:v>0.16190476000000001</c:v>
                </c:pt>
                <c:pt idx="4">
                  <c:v>0.14666667</c:v>
                </c:pt>
                <c:pt idx="5">
                  <c:v>0.12571429000000001</c:v>
                </c:pt>
                <c:pt idx="6">
                  <c:v>0.11428571</c:v>
                </c:pt>
                <c:pt idx="7">
                  <c:v>6.8571430000000003E-2</c:v>
                </c:pt>
                <c:pt idx="8">
                  <c:v>1.9047620000000001E-2</c:v>
                </c:pt>
                <c:pt idx="9">
                  <c:v>2.2857140000000001E-2</c:v>
                </c:pt>
              </c:numCache>
            </c:numRef>
          </c:val>
          <c:extLst>
            <c:ext xmlns:c16="http://schemas.microsoft.com/office/drawing/2014/chart" uri="{C3380CC4-5D6E-409C-BE32-E72D297353CC}">
              <c16:uniqueId val="{00000004-DFC5-EF4D-BDF6-CF3CDEC8709E}"/>
            </c:ext>
          </c:extLst>
        </c:ser>
        <c:ser>
          <c:idx val="5"/>
          <c:order val="5"/>
          <c:tx>
            <c:strRef>
              <c:f>Sheet1!$G$1</c:f>
              <c:strCache>
                <c:ptCount val="1"/>
                <c:pt idx="0">
                  <c:v>AU</c:v>
                </c:pt>
              </c:strCache>
            </c:strRef>
          </c:tx>
          <c:spPr>
            <a:solidFill>
              <a:schemeClr val="accent6"/>
            </a:solidFill>
            <a:ln>
              <a:noFill/>
            </a:ln>
            <a:effectLst/>
          </c:spPr>
          <c:invertIfNegative val="0"/>
          <c:cat>
            <c:strRef>
              <c:f>Sheet1!$A$2:$A$11</c:f>
              <c:strCache>
                <c:ptCount val="10"/>
                <c:pt idx="0">
                  <c:v>Easy to swallow</c:v>
                </c:pt>
                <c:pt idx="1">
                  <c:v>Single pill daily dosage</c:v>
                </c:pt>
                <c:pt idx="2">
                  <c:v>Gummy format</c:v>
                </c:pt>
                <c:pt idx="3">
                  <c:v>Pleasant taste</c:v>
                </c:pt>
                <c:pt idx="4">
                  <c:v>Combination formulas</c:v>
                </c:pt>
                <c:pt idx="5">
                  <c:v>Single ingredient formulas</c:v>
                </c:pt>
                <c:pt idx="6">
                  <c:v>Pleasant odor or no odor</c:v>
                </c:pt>
                <c:pt idx="7">
                  <c:v>Powder format</c:v>
                </c:pt>
                <c:pt idx="8">
                  <c:v>Liquid format</c:v>
                </c:pt>
                <c:pt idx="9">
                  <c:v>Other non-pill format </c:v>
                </c:pt>
              </c:strCache>
            </c:strRef>
          </c:cat>
          <c:val>
            <c:numRef>
              <c:f>Sheet1!$G$2:$G$11</c:f>
              <c:numCache>
                <c:formatCode>0%</c:formatCode>
                <c:ptCount val="10"/>
                <c:pt idx="0">
                  <c:v>0.49425287000000001</c:v>
                </c:pt>
                <c:pt idx="1">
                  <c:v>0.49233716</c:v>
                </c:pt>
                <c:pt idx="2">
                  <c:v>8.2375480000000001E-2</c:v>
                </c:pt>
                <c:pt idx="3">
                  <c:v>0.16666666999999999</c:v>
                </c:pt>
                <c:pt idx="4">
                  <c:v>0.12260536</c:v>
                </c:pt>
                <c:pt idx="5">
                  <c:v>8.2375480000000001E-2</c:v>
                </c:pt>
                <c:pt idx="6">
                  <c:v>8.812260999999999E-2</c:v>
                </c:pt>
                <c:pt idx="7">
                  <c:v>7.6628349999999998E-2</c:v>
                </c:pt>
                <c:pt idx="8">
                  <c:v>2.298851E-2</c:v>
                </c:pt>
                <c:pt idx="9">
                  <c:v>1.9157090000000002E-2</c:v>
                </c:pt>
              </c:numCache>
            </c:numRef>
          </c:val>
          <c:extLst>
            <c:ext xmlns:c16="http://schemas.microsoft.com/office/drawing/2014/chart" uri="{C3380CC4-5D6E-409C-BE32-E72D297353CC}">
              <c16:uniqueId val="{00000005-DFC5-EF4D-BDF6-CF3CDEC8709E}"/>
            </c:ext>
          </c:extLst>
        </c:ser>
        <c:dLbls>
          <c:showLegendKey val="0"/>
          <c:showVal val="0"/>
          <c:showCatName val="0"/>
          <c:showSerName val="0"/>
          <c:showPercent val="0"/>
          <c:showBubbleSize val="0"/>
        </c:dLbls>
        <c:gapWidth val="219"/>
        <c:overlap val="-27"/>
        <c:axId val="1245622208"/>
        <c:axId val="1245623936"/>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Sheet1!$A$2:$A$11</c:f>
              <c:strCache>
                <c:ptCount val="10"/>
                <c:pt idx="0">
                  <c:v>Easy to swallow</c:v>
                </c:pt>
                <c:pt idx="1">
                  <c:v>Single pill daily dosage</c:v>
                </c:pt>
                <c:pt idx="2">
                  <c:v>Gummy format</c:v>
                </c:pt>
                <c:pt idx="3">
                  <c:v>Pleasant taste</c:v>
                </c:pt>
                <c:pt idx="4">
                  <c:v>Combination formulas</c:v>
                </c:pt>
                <c:pt idx="5">
                  <c:v>Single ingredient formulas</c:v>
                </c:pt>
                <c:pt idx="6">
                  <c:v>Pleasant odor or no odor</c:v>
                </c:pt>
                <c:pt idx="7">
                  <c:v>Powder format</c:v>
                </c:pt>
                <c:pt idx="8">
                  <c:v>Liquid format</c:v>
                </c:pt>
                <c:pt idx="9">
                  <c:v>Other non-pill format </c:v>
                </c:pt>
              </c:strCache>
            </c:strRef>
          </c:cat>
          <c:val>
            <c:numRef>
              <c:f>Sheet1!$H$2:$H$11</c:f>
              <c:numCache>
                <c:formatCode>0%</c:formatCode>
                <c:ptCount val="10"/>
                <c:pt idx="0">
                  <c:v>0.42697851999999997</c:v>
                </c:pt>
                <c:pt idx="1">
                  <c:v>0.42317105999999999</c:v>
                </c:pt>
                <c:pt idx="2">
                  <c:v>0.11775904</c:v>
                </c:pt>
                <c:pt idx="3">
                  <c:v>0.20940984000000001</c:v>
                </c:pt>
                <c:pt idx="4">
                  <c:v>0.15365787</c:v>
                </c:pt>
                <c:pt idx="5">
                  <c:v>0.10824041</c:v>
                </c:pt>
                <c:pt idx="6">
                  <c:v>8.7843350000000001E-2</c:v>
                </c:pt>
                <c:pt idx="7">
                  <c:v>8.5939619999999994E-2</c:v>
                </c:pt>
                <c:pt idx="8">
                  <c:v>5.2760399999999999E-2</c:v>
                </c:pt>
                <c:pt idx="9">
                  <c:v>1.849334E-2</c:v>
                </c:pt>
              </c:numCache>
            </c:numRef>
          </c:val>
          <c:smooth val="0"/>
          <c:extLst>
            <c:ext xmlns:c16="http://schemas.microsoft.com/office/drawing/2014/chart" uri="{C3380CC4-5D6E-409C-BE32-E72D297353CC}">
              <c16:uniqueId val="{00000006-DFC5-EF4D-BDF6-CF3CDEC8709E}"/>
            </c:ext>
          </c:extLst>
        </c:ser>
        <c:dLbls>
          <c:showLegendKey val="0"/>
          <c:showVal val="0"/>
          <c:showCatName val="0"/>
          <c:showSerName val="0"/>
          <c:showPercent val="0"/>
          <c:showBubbleSize val="0"/>
        </c:dLbls>
        <c:marker val="1"/>
        <c:smooth val="0"/>
        <c:axId val="1245622208"/>
        <c:axId val="1245623936"/>
      </c:lineChart>
      <c:catAx>
        <c:axId val="1245622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45623936"/>
        <c:crosses val="autoZero"/>
        <c:auto val="1"/>
        <c:lblAlgn val="ctr"/>
        <c:lblOffset val="100"/>
        <c:noMultiLvlLbl val="0"/>
      </c:catAx>
      <c:valAx>
        <c:axId val="12456239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45622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Sheet1!$A$2:$A$17</c:f>
              <c:strCache>
                <c:ptCount val="16"/>
                <c:pt idx="0">
                  <c:v>Addresses my specific conditions/concerns</c:v>
                </c:pt>
                <c:pt idx="1">
                  <c:v>Reco by doc or other health care expert</c:v>
                </c:pt>
                <c:pt idx="2">
                  <c:v>Past experience with the brand itself</c:v>
                </c:pt>
                <c:pt idx="3">
                  <c:v>Natural source</c:v>
                </c:pt>
                <c:pt idx="4">
                  <c:v>Proof of safety</c:v>
                </c:pt>
                <c:pt idx="5">
                  <c:v>Detailed ingredient information</c:v>
                </c:pt>
                <c:pt idx="6">
                  <c:v>Recommended by friend/family</c:v>
                </c:pt>
                <c:pt idx="7">
                  <c:v>Online ratings and/or reviews</c:v>
                </c:pt>
                <c:pt idx="8">
                  <c:v>Clinical research on the brand</c:v>
                </c:pt>
                <c:pt idx="9">
                  <c:v>Clinical research on the ingredient</c:v>
                </c:pt>
                <c:pt idx="10">
                  <c:v>Not genetically modified (non GMO)</c:v>
                </c:pt>
                <c:pt idx="11">
                  <c:v>Organic certification</c:v>
                </c:pt>
                <c:pt idx="12">
                  <c:v>Contains branded ingredients</c:v>
                </c:pt>
                <c:pt idx="13">
                  <c:v>3rd party certification/seal</c:v>
                </c:pt>
                <c:pt idx="14">
                  <c:v>None of the above</c:v>
                </c:pt>
                <c:pt idx="15">
                  <c:v>Influencer endorsement</c:v>
                </c:pt>
              </c:strCache>
            </c:strRef>
          </c:cat>
          <c:val>
            <c:numRef>
              <c:f>Sheet1!$B$2:$B$17</c:f>
              <c:numCache>
                <c:formatCode>0%</c:formatCode>
                <c:ptCount val="16"/>
                <c:pt idx="0">
                  <c:v>0.24234233999999999</c:v>
                </c:pt>
                <c:pt idx="1">
                  <c:v>0.21171171</c:v>
                </c:pt>
                <c:pt idx="2">
                  <c:v>0.2036036</c:v>
                </c:pt>
                <c:pt idx="3">
                  <c:v>0.16576577000000001</c:v>
                </c:pt>
                <c:pt idx="4">
                  <c:v>0.16216216</c:v>
                </c:pt>
                <c:pt idx="5">
                  <c:v>0.13603604</c:v>
                </c:pt>
                <c:pt idx="6">
                  <c:v>9.7297300000000003E-2</c:v>
                </c:pt>
                <c:pt idx="7">
                  <c:v>9.5495499999999997E-2</c:v>
                </c:pt>
                <c:pt idx="8">
                  <c:v>9.0090090000000012E-2</c:v>
                </c:pt>
                <c:pt idx="9">
                  <c:v>7.7477480000000001E-2</c:v>
                </c:pt>
                <c:pt idx="10">
                  <c:v>7.7477480000000001E-2</c:v>
                </c:pt>
                <c:pt idx="11">
                  <c:v>7.2072070000000002E-2</c:v>
                </c:pt>
                <c:pt idx="12">
                  <c:v>6.0360360000000002E-2</c:v>
                </c:pt>
                <c:pt idx="13">
                  <c:v>5.3153150000000003E-2</c:v>
                </c:pt>
                <c:pt idx="14">
                  <c:v>4.9549549999999998E-2</c:v>
                </c:pt>
                <c:pt idx="15">
                  <c:v>2.432432E-2</c:v>
                </c:pt>
              </c:numCache>
            </c:numRef>
          </c:val>
          <c:extLst>
            <c:ext xmlns:c16="http://schemas.microsoft.com/office/drawing/2014/chart" uri="{C3380CC4-5D6E-409C-BE32-E72D297353CC}">
              <c16:uniqueId val="{00000000-707B-1F44-A6DA-F0426CF35686}"/>
            </c:ext>
          </c:extLst>
        </c:ser>
        <c:ser>
          <c:idx val="1"/>
          <c:order val="1"/>
          <c:tx>
            <c:strRef>
              <c:f>Sheet1!$C$1</c:f>
              <c:strCache>
                <c:ptCount val="1"/>
                <c:pt idx="0">
                  <c:v>UK</c:v>
                </c:pt>
              </c:strCache>
            </c:strRef>
          </c:tx>
          <c:spPr>
            <a:solidFill>
              <a:schemeClr val="accent2"/>
            </a:solidFill>
            <a:ln>
              <a:noFill/>
            </a:ln>
            <a:effectLst/>
          </c:spPr>
          <c:invertIfNegative val="0"/>
          <c:cat>
            <c:strRef>
              <c:f>Sheet1!$A$2:$A$17</c:f>
              <c:strCache>
                <c:ptCount val="16"/>
                <c:pt idx="0">
                  <c:v>Addresses my specific conditions/concerns</c:v>
                </c:pt>
                <c:pt idx="1">
                  <c:v>Reco by doc or other health care expert</c:v>
                </c:pt>
                <c:pt idx="2">
                  <c:v>Past experience with the brand itself</c:v>
                </c:pt>
                <c:pt idx="3">
                  <c:v>Natural source</c:v>
                </c:pt>
                <c:pt idx="4">
                  <c:v>Proof of safety</c:v>
                </c:pt>
                <c:pt idx="5">
                  <c:v>Detailed ingredient information</c:v>
                </c:pt>
                <c:pt idx="6">
                  <c:v>Recommended by friend/family</c:v>
                </c:pt>
                <c:pt idx="7">
                  <c:v>Online ratings and/or reviews</c:v>
                </c:pt>
                <c:pt idx="8">
                  <c:v>Clinical research on the brand</c:v>
                </c:pt>
                <c:pt idx="9">
                  <c:v>Clinical research on the ingredient</c:v>
                </c:pt>
                <c:pt idx="10">
                  <c:v>Not genetically modified (non GMO)</c:v>
                </c:pt>
                <c:pt idx="11">
                  <c:v>Organic certification</c:v>
                </c:pt>
                <c:pt idx="12">
                  <c:v>Contains branded ingredients</c:v>
                </c:pt>
                <c:pt idx="13">
                  <c:v>3rd party certification/seal</c:v>
                </c:pt>
                <c:pt idx="14">
                  <c:v>None of the above</c:v>
                </c:pt>
                <c:pt idx="15">
                  <c:v>Influencer endorsement</c:v>
                </c:pt>
              </c:strCache>
            </c:strRef>
          </c:cat>
          <c:val>
            <c:numRef>
              <c:f>Sheet1!$C$2:$C$17</c:f>
              <c:numCache>
                <c:formatCode>0%</c:formatCode>
                <c:ptCount val="16"/>
                <c:pt idx="0">
                  <c:v>0.19814815</c:v>
                </c:pt>
                <c:pt idx="1">
                  <c:v>0.18333332999999999</c:v>
                </c:pt>
                <c:pt idx="2">
                  <c:v>0.16851852</c:v>
                </c:pt>
                <c:pt idx="3">
                  <c:v>0.18333332999999999</c:v>
                </c:pt>
                <c:pt idx="4">
                  <c:v>0.16111111</c:v>
                </c:pt>
                <c:pt idx="5">
                  <c:v>0.17407407</c:v>
                </c:pt>
                <c:pt idx="6">
                  <c:v>0.11111111</c:v>
                </c:pt>
                <c:pt idx="7">
                  <c:v>0.12777778000000001</c:v>
                </c:pt>
                <c:pt idx="8">
                  <c:v>9.074074E-2</c:v>
                </c:pt>
                <c:pt idx="9">
                  <c:v>0.13333333</c:v>
                </c:pt>
                <c:pt idx="10">
                  <c:v>4.6296299999999999E-2</c:v>
                </c:pt>
                <c:pt idx="11">
                  <c:v>4.0740739999999998E-2</c:v>
                </c:pt>
                <c:pt idx="12">
                  <c:v>6.8518519999999999E-2</c:v>
                </c:pt>
                <c:pt idx="13">
                  <c:v>3.703704E-2</c:v>
                </c:pt>
                <c:pt idx="14">
                  <c:v>3.5185189999999998E-2</c:v>
                </c:pt>
                <c:pt idx="15">
                  <c:v>3.5185189999999998E-2</c:v>
                </c:pt>
              </c:numCache>
            </c:numRef>
          </c:val>
          <c:extLst>
            <c:ext xmlns:c16="http://schemas.microsoft.com/office/drawing/2014/chart" uri="{C3380CC4-5D6E-409C-BE32-E72D297353CC}">
              <c16:uniqueId val="{00000001-707B-1F44-A6DA-F0426CF35686}"/>
            </c:ext>
          </c:extLst>
        </c:ser>
        <c:ser>
          <c:idx val="2"/>
          <c:order val="2"/>
          <c:tx>
            <c:strRef>
              <c:f>Sheet1!$D$1</c:f>
              <c:strCache>
                <c:ptCount val="1"/>
                <c:pt idx="0">
                  <c:v>DE</c:v>
                </c:pt>
              </c:strCache>
            </c:strRef>
          </c:tx>
          <c:spPr>
            <a:solidFill>
              <a:schemeClr val="accent3"/>
            </a:solidFill>
            <a:ln>
              <a:noFill/>
            </a:ln>
            <a:effectLst/>
          </c:spPr>
          <c:invertIfNegative val="0"/>
          <c:cat>
            <c:strRef>
              <c:f>Sheet1!$A$2:$A$17</c:f>
              <c:strCache>
                <c:ptCount val="16"/>
                <c:pt idx="0">
                  <c:v>Addresses my specific conditions/concerns</c:v>
                </c:pt>
                <c:pt idx="1">
                  <c:v>Reco by doc or other health care expert</c:v>
                </c:pt>
                <c:pt idx="2">
                  <c:v>Past experience with the brand itself</c:v>
                </c:pt>
                <c:pt idx="3">
                  <c:v>Natural source</c:v>
                </c:pt>
                <c:pt idx="4">
                  <c:v>Proof of safety</c:v>
                </c:pt>
                <c:pt idx="5">
                  <c:v>Detailed ingredient information</c:v>
                </c:pt>
                <c:pt idx="6">
                  <c:v>Recommended by friend/family</c:v>
                </c:pt>
                <c:pt idx="7">
                  <c:v>Online ratings and/or reviews</c:v>
                </c:pt>
                <c:pt idx="8">
                  <c:v>Clinical research on the brand</c:v>
                </c:pt>
                <c:pt idx="9">
                  <c:v>Clinical research on the ingredient</c:v>
                </c:pt>
                <c:pt idx="10">
                  <c:v>Not genetically modified (non GMO)</c:v>
                </c:pt>
                <c:pt idx="11">
                  <c:v>Organic certification</c:v>
                </c:pt>
                <c:pt idx="12">
                  <c:v>Contains branded ingredients</c:v>
                </c:pt>
                <c:pt idx="13">
                  <c:v>3rd party certification/seal</c:v>
                </c:pt>
                <c:pt idx="14">
                  <c:v>None of the above</c:v>
                </c:pt>
                <c:pt idx="15">
                  <c:v>Influencer endorsement</c:v>
                </c:pt>
              </c:strCache>
            </c:strRef>
          </c:cat>
          <c:val>
            <c:numRef>
              <c:f>Sheet1!$D$2:$D$17</c:f>
              <c:numCache>
                <c:formatCode>0%</c:formatCode>
                <c:ptCount val="16"/>
                <c:pt idx="0">
                  <c:v>0.19691120000000001</c:v>
                </c:pt>
                <c:pt idx="1">
                  <c:v>0.16023166</c:v>
                </c:pt>
                <c:pt idx="2">
                  <c:v>0.14285713999999999</c:v>
                </c:pt>
                <c:pt idx="3">
                  <c:v>0.22972972999999999</c:v>
                </c:pt>
                <c:pt idx="4">
                  <c:v>0.14092663999999999</c:v>
                </c:pt>
                <c:pt idx="5">
                  <c:v>0.17181467</c:v>
                </c:pt>
                <c:pt idx="6">
                  <c:v>9.0733590000000003E-2</c:v>
                </c:pt>
                <c:pt idx="7">
                  <c:v>9.6525099999999989E-2</c:v>
                </c:pt>
                <c:pt idx="8">
                  <c:v>0.11583011999999999</c:v>
                </c:pt>
                <c:pt idx="9">
                  <c:v>0.17760618</c:v>
                </c:pt>
                <c:pt idx="10">
                  <c:v>7.3359069999999998E-2</c:v>
                </c:pt>
                <c:pt idx="11">
                  <c:v>6.9498069999999995E-2</c:v>
                </c:pt>
                <c:pt idx="12">
                  <c:v>5.5984560000000003E-2</c:v>
                </c:pt>
                <c:pt idx="13">
                  <c:v>4.633205E-2</c:v>
                </c:pt>
                <c:pt idx="14">
                  <c:v>3.6679539999999997E-2</c:v>
                </c:pt>
                <c:pt idx="15">
                  <c:v>3.2818529999999999E-2</c:v>
                </c:pt>
              </c:numCache>
            </c:numRef>
          </c:val>
          <c:extLst>
            <c:ext xmlns:c16="http://schemas.microsoft.com/office/drawing/2014/chart" uri="{C3380CC4-5D6E-409C-BE32-E72D297353CC}">
              <c16:uniqueId val="{00000002-707B-1F44-A6DA-F0426CF35686}"/>
            </c:ext>
          </c:extLst>
        </c:ser>
        <c:ser>
          <c:idx val="3"/>
          <c:order val="3"/>
          <c:tx>
            <c:strRef>
              <c:f>Sheet1!$E$1</c:f>
              <c:strCache>
                <c:ptCount val="1"/>
                <c:pt idx="0">
                  <c:v>IT</c:v>
                </c:pt>
              </c:strCache>
            </c:strRef>
          </c:tx>
          <c:spPr>
            <a:solidFill>
              <a:schemeClr val="accent4"/>
            </a:solidFill>
            <a:ln>
              <a:noFill/>
            </a:ln>
            <a:effectLst/>
          </c:spPr>
          <c:invertIfNegative val="0"/>
          <c:cat>
            <c:strRef>
              <c:f>Sheet1!$A$2:$A$17</c:f>
              <c:strCache>
                <c:ptCount val="16"/>
                <c:pt idx="0">
                  <c:v>Addresses my specific conditions/concerns</c:v>
                </c:pt>
                <c:pt idx="1">
                  <c:v>Reco by doc or other health care expert</c:v>
                </c:pt>
                <c:pt idx="2">
                  <c:v>Past experience with the brand itself</c:v>
                </c:pt>
                <c:pt idx="3">
                  <c:v>Natural source</c:v>
                </c:pt>
                <c:pt idx="4">
                  <c:v>Proof of safety</c:v>
                </c:pt>
                <c:pt idx="5">
                  <c:v>Detailed ingredient information</c:v>
                </c:pt>
                <c:pt idx="6">
                  <c:v>Recommended by friend/family</c:v>
                </c:pt>
                <c:pt idx="7">
                  <c:v>Online ratings and/or reviews</c:v>
                </c:pt>
                <c:pt idx="8">
                  <c:v>Clinical research on the brand</c:v>
                </c:pt>
                <c:pt idx="9">
                  <c:v>Clinical research on the ingredient</c:v>
                </c:pt>
                <c:pt idx="10">
                  <c:v>Not genetically modified (non GMO)</c:v>
                </c:pt>
                <c:pt idx="11">
                  <c:v>Organic certification</c:v>
                </c:pt>
                <c:pt idx="12">
                  <c:v>Contains branded ingredients</c:v>
                </c:pt>
                <c:pt idx="13">
                  <c:v>3rd party certification/seal</c:v>
                </c:pt>
                <c:pt idx="14">
                  <c:v>None of the above</c:v>
                </c:pt>
                <c:pt idx="15">
                  <c:v>Influencer endorsement</c:v>
                </c:pt>
              </c:strCache>
            </c:strRef>
          </c:cat>
          <c:val>
            <c:numRef>
              <c:f>Sheet1!$E$2:$E$17</c:f>
              <c:numCache>
                <c:formatCode>0%</c:formatCode>
                <c:ptCount val="16"/>
                <c:pt idx="0">
                  <c:v>0.20038168000000001</c:v>
                </c:pt>
                <c:pt idx="1">
                  <c:v>0.36259542000000011</c:v>
                </c:pt>
                <c:pt idx="2">
                  <c:v>0.1240458</c:v>
                </c:pt>
                <c:pt idx="3">
                  <c:v>0.15267175999999999</c:v>
                </c:pt>
                <c:pt idx="4">
                  <c:v>0.23091602999999999</c:v>
                </c:pt>
                <c:pt idx="5">
                  <c:v>0.18511449999999999</c:v>
                </c:pt>
                <c:pt idx="6">
                  <c:v>5.1526719999999998E-2</c:v>
                </c:pt>
                <c:pt idx="7">
                  <c:v>0.13167939000000001</c:v>
                </c:pt>
                <c:pt idx="8">
                  <c:v>7.0610690000000004E-2</c:v>
                </c:pt>
                <c:pt idx="9">
                  <c:v>8.9694660000000009E-2</c:v>
                </c:pt>
                <c:pt idx="10">
                  <c:v>5.5343509999999999E-2</c:v>
                </c:pt>
                <c:pt idx="11">
                  <c:v>7.0610690000000004E-2</c:v>
                </c:pt>
                <c:pt idx="12">
                  <c:v>5.9160310000000001E-2</c:v>
                </c:pt>
                <c:pt idx="13">
                  <c:v>6.1068699999999997E-2</c:v>
                </c:pt>
                <c:pt idx="14">
                  <c:v>1.145038E-2</c:v>
                </c:pt>
                <c:pt idx="15">
                  <c:v>1.9083969999999999E-2</c:v>
                </c:pt>
              </c:numCache>
            </c:numRef>
          </c:val>
          <c:extLst>
            <c:ext xmlns:c16="http://schemas.microsoft.com/office/drawing/2014/chart" uri="{C3380CC4-5D6E-409C-BE32-E72D297353CC}">
              <c16:uniqueId val="{00000003-707B-1F44-A6DA-F0426CF35686}"/>
            </c:ext>
          </c:extLst>
        </c:ser>
        <c:ser>
          <c:idx val="4"/>
          <c:order val="4"/>
          <c:tx>
            <c:strRef>
              <c:f>Sheet1!$F$1</c:f>
              <c:strCache>
                <c:ptCount val="1"/>
                <c:pt idx="0">
                  <c:v>KR</c:v>
                </c:pt>
              </c:strCache>
            </c:strRef>
          </c:tx>
          <c:spPr>
            <a:solidFill>
              <a:schemeClr val="accent5"/>
            </a:solidFill>
            <a:ln>
              <a:noFill/>
            </a:ln>
            <a:effectLst/>
          </c:spPr>
          <c:invertIfNegative val="0"/>
          <c:cat>
            <c:strRef>
              <c:f>Sheet1!$A$2:$A$17</c:f>
              <c:strCache>
                <c:ptCount val="16"/>
                <c:pt idx="0">
                  <c:v>Addresses my specific conditions/concerns</c:v>
                </c:pt>
                <c:pt idx="1">
                  <c:v>Reco by doc or other health care expert</c:v>
                </c:pt>
                <c:pt idx="2">
                  <c:v>Past experience with the brand itself</c:v>
                </c:pt>
                <c:pt idx="3">
                  <c:v>Natural source</c:v>
                </c:pt>
                <c:pt idx="4">
                  <c:v>Proof of safety</c:v>
                </c:pt>
                <c:pt idx="5">
                  <c:v>Detailed ingredient information</c:v>
                </c:pt>
                <c:pt idx="6">
                  <c:v>Recommended by friend/family</c:v>
                </c:pt>
                <c:pt idx="7">
                  <c:v>Online ratings and/or reviews</c:v>
                </c:pt>
                <c:pt idx="8">
                  <c:v>Clinical research on the brand</c:v>
                </c:pt>
                <c:pt idx="9">
                  <c:v>Clinical research on the ingredient</c:v>
                </c:pt>
                <c:pt idx="10">
                  <c:v>Not genetically modified (non GMO)</c:v>
                </c:pt>
                <c:pt idx="11">
                  <c:v>Organic certification</c:v>
                </c:pt>
                <c:pt idx="12">
                  <c:v>Contains branded ingredients</c:v>
                </c:pt>
                <c:pt idx="13">
                  <c:v>3rd party certification/seal</c:v>
                </c:pt>
                <c:pt idx="14">
                  <c:v>None of the above</c:v>
                </c:pt>
                <c:pt idx="15">
                  <c:v>Influencer endorsement</c:v>
                </c:pt>
              </c:strCache>
            </c:strRef>
          </c:cat>
          <c:val>
            <c:numRef>
              <c:f>Sheet1!$F$2:$F$17</c:f>
              <c:numCache>
                <c:formatCode>0%</c:formatCode>
                <c:ptCount val="16"/>
                <c:pt idx="0">
                  <c:v>0.16761904999999999</c:v>
                </c:pt>
                <c:pt idx="1">
                  <c:v>0.17523810000000001</c:v>
                </c:pt>
                <c:pt idx="2">
                  <c:v>0.08</c:v>
                </c:pt>
                <c:pt idx="3">
                  <c:v>6.2857139999999992E-2</c:v>
                </c:pt>
                <c:pt idx="4">
                  <c:v>0.24952381000000001</c:v>
                </c:pt>
                <c:pt idx="5">
                  <c:v>0.21714285999999999</c:v>
                </c:pt>
                <c:pt idx="6">
                  <c:v>0.12190476</c:v>
                </c:pt>
                <c:pt idx="7">
                  <c:v>0.23428571000000001</c:v>
                </c:pt>
                <c:pt idx="8">
                  <c:v>6.8571430000000003E-2</c:v>
                </c:pt>
                <c:pt idx="9">
                  <c:v>0.12571429000000001</c:v>
                </c:pt>
                <c:pt idx="10">
                  <c:v>0.04</c:v>
                </c:pt>
                <c:pt idx="11">
                  <c:v>5.9047620000000002E-2</c:v>
                </c:pt>
                <c:pt idx="12">
                  <c:v>0.14285713999999999</c:v>
                </c:pt>
                <c:pt idx="13">
                  <c:v>6.4761899999999997E-2</c:v>
                </c:pt>
                <c:pt idx="14">
                  <c:v>2.8571429999999998E-2</c:v>
                </c:pt>
                <c:pt idx="15">
                  <c:v>1.9047599999999999E-3</c:v>
                </c:pt>
              </c:numCache>
            </c:numRef>
          </c:val>
          <c:extLst>
            <c:ext xmlns:c16="http://schemas.microsoft.com/office/drawing/2014/chart" uri="{C3380CC4-5D6E-409C-BE32-E72D297353CC}">
              <c16:uniqueId val="{00000004-707B-1F44-A6DA-F0426CF35686}"/>
            </c:ext>
          </c:extLst>
        </c:ser>
        <c:ser>
          <c:idx val="5"/>
          <c:order val="5"/>
          <c:tx>
            <c:strRef>
              <c:f>Sheet1!$G$1</c:f>
              <c:strCache>
                <c:ptCount val="1"/>
                <c:pt idx="0">
                  <c:v>AU</c:v>
                </c:pt>
              </c:strCache>
            </c:strRef>
          </c:tx>
          <c:spPr>
            <a:solidFill>
              <a:schemeClr val="accent6"/>
            </a:solidFill>
            <a:ln>
              <a:noFill/>
            </a:ln>
            <a:effectLst/>
          </c:spPr>
          <c:invertIfNegative val="0"/>
          <c:cat>
            <c:strRef>
              <c:f>Sheet1!$A$2:$A$17</c:f>
              <c:strCache>
                <c:ptCount val="16"/>
                <c:pt idx="0">
                  <c:v>Addresses my specific conditions/concerns</c:v>
                </c:pt>
                <c:pt idx="1">
                  <c:v>Reco by doc or other health care expert</c:v>
                </c:pt>
                <c:pt idx="2">
                  <c:v>Past experience with the brand itself</c:v>
                </c:pt>
                <c:pt idx="3">
                  <c:v>Natural source</c:v>
                </c:pt>
                <c:pt idx="4">
                  <c:v>Proof of safety</c:v>
                </c:pt>
                <c:pt idx="5">
                  <c:v>Detailed ingredient information</c:v>
                </c:pt>
                <c:pt idx="6">
                  <c:v>Recommended by friend/family</c:v>
                </c:pt>
                <c:pt idx="7">
                  <c:v>Online ratings and/or reviews</c:v>
                </c:pt>
                <c:pt idx="8">
                  <c:v>Clinical research on the brand</c:v>
                </c:pt>
                <c:pt idx="9">
                  <c:v>Clinical research on the ingredient</c:v>
                </c:pt>
                <c:pt idx="10">
                  <c:v>Not genetically modified (non GMO)</c:v>
                </c:pt>
                <c:pt idx="11">
                  <c:v>Organic certification</c:v>
                </c:pt>
                <c:pt idx="12">
                  <c:v>Contains branded ingredients</c:v>
                </c:pt>
                <c:pt idx="13">
                  <c:v>3rd party certification/seal</c:v>
                </c:pt>
                <c:pt idx="14">
                  <c:v>None of the above</c:v>
                </c:pt>
                <c:pt idx="15">
                  <c:v>Influencer endorsement</c:v>
                </c:pt>
              </c:strCache>
            </c:strRef>
          </c:cat>
          <c:val>
            <c:numRef>
              <c:f>Sheet1!$G$2:$G$17</c:f>
              <c:numCache>
                <c:formatCode>0%</c:formatCode>
                <c:ptCount val="16"/>
                <c:pt idx="0">
                  <c:v>0.26436781999999998</c:v>
                </c:pt>
                <c:pt idx="1">
                  <c:v>0.2816092</c:v>
                </c:pt>
                <c:pt idx="2">
                  <c:v>0.20881226</c:v>
                </c:pt>
                <c:pt idx="3">
                  <c:v>0.16283524999999999</c:v>
                </c:pt>
                <c:pt idx="4">
                  <c:v>0.12452107</c:v>
                </c:pt>
                <c:pt idx="5">
                  <c:v>0.12068966</c:v>
                </c:pt>
                <c:pt idx="6">
                  <c:v>9.5785440000000013E-2</c:v>
                </c:pt>
                <c:pt idx="7">
                  <c:v>0.10536398</c:v>
                </c:pt>
                <c:pt idx="8">
                  <c:v>0.11302682</c:v>
                </c:pt>
                <c:pt idx="9">
                  <c:v>0.11302682</c:v>
                </c:pt>
                <c:pt idx="10">
                  <c:v>6.1302679999999998E-2</c:v>
                </c:pt>
                <c:pt idx="11">
                  <c:v>4.5977009999999999E-2</c:v>
                </c:pt>
                <c:pt idx="12">
                  <c:v>3.8314180000000003E-2</c:v>
                </c:pt>
                <c:pt idx="13">
                  <c:v>2.8735630000000002E-2</c:v>
                </c:pt>
                <c:pt idx="14">
                  <c:v>4.2145589999999997E-2</c:v>
                </c:pt>
                <c:pt idx="15">
                  <c:v>1.9157090000000002E-2</c:v>
                </c:pt>
              </c:numCache>
            </c:numRef>
          </c:val>
          <c:extLst>
            <c:ext xmlns:c16="http://schemas.microsoft.com/office/drawing/2014/chart" uri="{C3380CC4-5D6E-409C-BE32-E72D297353CC}">
              <c16:uniqueId val="{00000005-707B-1F44-A6DA-F0426CF35686}"/>
            </c:ext>
          </c:extLst>
        </c:ser>
        <c:dLbls>
          <c:showLegendKey val="0"/>
          <c:showVal val="0"/>
          <c:showCatName val="0"/>
          <c:showSerName val="0"/>
          <c:showPercent val="0"/>
          <c:showBubbleSize val="0"/>
        </c:dLbls>
        <c:gapWidth val="219"/>
        <c:overlap val="-27"/>
        <c:axId val="20565584"/>
        <c:axId val="20480256"/>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Sheet1!$A$2:$A$17</c:f>
              <c:strCache>
                <c:ptCount val="16"/>
                <c:pt idx="0">
                  <c:v>Addresses my specific conditions/concerns</c:v>
                </c:pt>
                <c:pt idx="1">
                  <c:v>Reco by doc or other health care expert</c:v>
                </c:pt>
                <c:pt idx="2">
                  <c:v>Past experience with the brand itself</c:v>
                </c:pt>
                <c:pt idx="3">
                  <c:v>Natural source</c:v>
                </c:pt>
                <c:pt idx="4">
                  <c:v>Proof of safety</c:v>
                </c:pt>
                <c:pt idx="5">
                  <c:v>Detailed ingredient information</c:v>
                </c:pt>
                <c:pt idx="6">
                  <c:v>Recommended by friend/family</c:v>
                </c:pt>
                <c:pt idx="7">
                  <c:v>Online ratings and/or reviews</c:v>
                </c:pt>
                <c:pt idx="8">
                  <c:v>Clinical research on the brand</c:v>
                </c:pt>
                <c:pt idx="9">
                  <c:v>Clinical research on the ingredient</c:v>
                </c:pt>
                <c:pt idx="10">
                  <c:v>Not genetically modified (non GMO)</c:v>
                </c:pt>
                <c:pt idx="11">
                  <c:v>Organic certification</c:v>
                </c:pt>
                <c:pt idx="12">
                  <c:v>Contains branded ingredients</c:v>
                </c:pt>
                <c:pt idx="13">
                  <c:v>3rd party certification/seal</c:v>
                </c:pt>
                <c:pt idx="14">
                  <c:v>None of the above</c:v>
                </c:pt>
                <c:pt idx="15">
                  <c:v>Influencer endorsement</c:v>
                </c:pt>
              </c:strCache>
            </c:strRef>
          </c:cat>
          <c:val>
            <c:numRef>
              <c:f>Sheet1!$H$2:$H$17</c:f>
              <c:numCache>
                <c:formatCode>0%</c:formatCode>
                <c:ptCount val="16"/>
                <c:pt idx="0">
                  <c:v>0.21457709999999999</c:v>
                </c:pt>
                <c:pt idx="1">
                  <c:v>0.22545552999999999</c:v>
                </c:pt>
                <c:pt idx="2">
                  <c:v>0.16263258</c:v>
                </c:pt>
                <c:pt idx="3">
                  <c:v>0.16208866</c:v>
                </c:pt>
                <c:pt idx="4">
                  <c:v>0.17867827</c:v>
                </c:pt>
                <c:pt idx="5">
                  <c:v>0.16399238999999999</c:v>
                </c:pt>
                <c:pt idx="6">
                  <c:v>9.6818059999999997E-2</c:v>
                </c:pt>
                <c:pt idx="7">
                  <c:v>0.12727767000000001</c:v>
                </c:pt>
                <c:pt idx="8">
                  <c:v>8.9203150000000009E-2</c:v>
                </c:pt>
                <c:pt idx="9">
                  <c:v>0.11231983</c:v>
                </c:pt>
                <c:pt idx="10">
                  <c:v>6.2822950000000002E-2</c:v>
                </c:pt>
                <c:pt idx="11">
                  <c:v>6.2550990000000001E-2</c:v>
                </c:pt>
                <c:pt idx="12">
                  <c:v>6.8262169999999997E-2</c:v>
                </c:pt>
                <c:pt idx="13">
                  <c:v>4.868099E-2</c:v>
                </c:pt>
                <c:pt idx="14">
                  <c:v>3.4539029999999998E-2</c:v>
                </c:pt>
                <c:pt idx="15">
                  <c:v>2.2844710000000001E-2</c:v>
                </c:pt>
              </c:numCache>
            </c:numRef>
          </c:val>
          <c:smooth val="0"/>
          <c:extLst>
            <c:ext xmlns:c16="http://schemas.microsoft.com/office/drawing/2014/chart" uri="{C3380CC4-5D6E-409C-BE32-E72D297353CC}">
              <c16:uniqueId val="{00000006-707B-1F44-A6DA-F0426CF35686}"/>
            </c:ext>
          </c:extLst>
        </c:ser>
        <c:dLbls>
          <c:showLegendKey val="0"/>
          <c:showVal val="0"/>
          <c:showCatName val="0"/>
          <c:showSerName val="0"/>
          <c:showPercent val="0"/>
          <c:showBubbleSize val="0"/>
        </c:dLbls>
        <c:marker val="1"/>
        <c:smooth val="0"/>
        <c:axId val="20565584"/>
        <c:axId val="20480256"/>
      </c:lineChart>
      <c:catAx>
        <c:axId val="20565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480256"/>
        <c:crosses val="autoZero"/>
        <c:auto val="1"/>
        <c:lblAlgn val="ctr"/>
        <c:lblOffset val="100"/>
        <c:noMultiLvlLbl val="0"/>
      </c:catAx>
      <c:valAx>
        <c:axId val="20480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565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800" b="0"/>
              <a:t>Adulterated products or substituted ingredients</a:t>
            </a:r>
          </a:p>
        </c:rich>
      </c:tx>
      <c:layout>
        <c:manualLayout>
          <c:xMode val="edge"/>
          <c:yMode val="edge"/>
          <c:x val="0.1698907428238137"/>
          <c:y val="0"/>
        </c:manualLayout>
      </c:layout>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0.43470482999999999</c:v>
                </c:pt>
                <c:pt idx="1">
                  <c:v>0.34615384999999999</c:v>
                </c:pt>
                <c:pt idx="2">
                  <c:v>0.14847943</c:v>
                </c:pt>
                <c:pt idx="3">
                  <c:v>7.06619E-2</c:v>
                </c:pt>
              </c:numCache>
            </c:numRef>
          </c:val>
          <c:extLst>
            <c:ext xmlns:c16="http://schemas.microsoft.com/office/drawing/2014/chart" uri="{C3380CC4-5D6E-409C-BE32-E72D297353CC}">
              <c16:uniqueId val="{00000000-CF5F-C747-8532-E1E462465E6C}"/>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0.43518519</c:v>
                </c:pt>
                <c:pt idx="1">
                  <c:v>0.36111111000000001</c:v>
                </c:pt>
                <c:pt idx="2">
                  <c:v>0.1537037</c:v>
                </c:pt>
                <c:pt idx="3">
                  <c:v>0.05</c:v>
                </c:pt>
              </c:numCache>
            </c:numRef>
          </c:val>
          <c:extLst>
            <c:ext xmlns:c16="http://schemas.microsoft.com/office/drawing/2014/chart" uri="{C3380CC4-5D6E-409C-BE32-E72D297353CC}">
              <c16:uniqueId val="{00000001-CF5F-C747-8532-E1E462465E6C}"/>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0.36679537000000001</c:v>
                </c:pt>
                <c:pt idx="1">
                  <c:v>0.37837838000000001</c:v>
                </c:pt>
                <c:pt idx="2">
                  <c:v>0.23552123999999999</c:v>
                </c:pt>
                <c:pt idx="3">
                  <c:v>1.9305019999999999E-2</c:v>
                </c:pt>
              </c:numCache>
            </c:numRef>
          </c:val>
          <c:extLst>
            <c:ext xmlns:c16="http://schemas.microsoft.com/office/drawing/2014/chart" uri="{C3380CC4-5D6E-409C-BE32-E72D297353CC}">
              <c16:uniqueId val="{00000002-CF5F-C747-8532-E1E462465E6C}"/>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0.61832061000000005</c:v>
                </c:pt>
                <c:pt idx="1">
                  <c:v>0.26526717999999999</c:v>
                </c:pt>
                <c:pt idx="2">
                  <c:v>8.587786E-2</c:v>
                </c:pt>
                <c:pt idx="3">
                  <c:v>3.0534349999999998E-2</c:v>
                </c:pt>
              </c:numCache>
            </c:numRef>
          </c:val>
          <c:extLst>
            <c:ext xmlns:c16="http://schemas.microsoft.com/office/drawing/2014/chart" uri="{C3380CC4-5D6E-409C-BE32-E72D297353CC}">
              <c16:uniqueId val="{00000003-CF5F-C747-8532-E1E462465E6C}"/>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0.50857143000000005</c:v>
                </c:pt>
                <c:pt idx="1">
                  <c:v>0.35428570999999998</c:v>
                </c:pt>
                <c:pt idx="2">
                  <c:v>0.11047619</c:v>
                </c:pt>
                <c:pt idx="3">
                  <c:v>2.666667E-2</c:v>
                </c:pt>
              </c:numCache>
            </c:numRef>
          </c:val>
          <c:extLst>
            <c:ext xmlns:c16="http://schemas.microsoft.com/office/drawing/2014/chart" uri="{C3380CC4-5D6E-409C-BE32-E72D297353CC}">
              <c16:uniqueId val="{00000004-CF5F-C747-8532-E1E462465E6C}"/>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0.46360152999999998</c:v>
                </c:pt>
                <c:pt idx="1">
                  <c:v>0.34482759000000002</c:v>
                </c:pt>
                <c:pt idx="2">
                  <c:v>0.1091954</c:v>
                </c:pt>
                <c:pt idx="3">
                  <c:v>8.2375480000000001E-2</c:v>
                </c:pt>
              </c:numCache>
            </c:numRef>
          </c:val>
          <c:extLst>
            <c:ext xmlns:c16="http://schemas.microsoft.com/office/drawing/2014/chart" uri="{C3380CC4-5D6E-409C-BE32-E72D297353CC}">
              <c16:uniqueId val="{00000005-CF5F-C747-8532-E1E462465E6C}"/>
            </c:ext>
          </c:extLst>
        </c:ser>
        <c:dLbls>
          <c:showLegendKey val="0"/>
          <c:showVal val="0"/>
          <c:showCatName val="0"/>
          <c:showSerName val="0"/>
          <c:showPercent val="0"/>
          <c:showBubbleSize val="0"/>
        </c:dLbls>
        <c:gapWidth val="219"/>
        <c:overlap val="-27"/>
        <c:axId val="883233472"/>
        <c:axId val="582978032"/>
      </c:barChart>
      <c:catAx>
        <c:axId val="883233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82978032"/>
        <c:crosses val="autoZero"/>
        <c:auto val="1"/>
        <c:lblAlgn val="ctr"/>
        <c:lblOffset val="100"/>
        <c:noMultiLvlLbl val="0"/>
      </c:catAx>
      <c:valAx>
        <c:axId val="582978032"/>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83233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lumMod val="50000"/>
          <a:lumOff val="50000"/>
        </a:schemeClr>
      </a:solid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a:t>Non-declared ingredients</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0.46511627999999999</c:v>
                </c:pt>
                <c:pt idx="1">
                  <c:v>0.34883721000000001</c:v>
                </c:pt>
                <c:pt idx="2">
                  <c:v>0.13059034</c:v>
                </c:pt>
                <c:pt idx="3">
                  <c:v>5.5456169999999999E-2</c:v>
                </c:pt>
              </c:numCache>
            </c:numRef>
          </c:val>
          <c:extLst>
            <c:ext xmlns:c16="http://schemas.microsoft.com/office/drawing/2014/chart" uri="{C3380CC4-5D6E-409C-BE32-E72D297353CC}">
              <c16:uniqueId val="{00000000-1938-9946-9D81-B3E42910AE1A}"/>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0.51666666999999999</c:v>
                </c:pt>
                <c:pt idx="1">
                  <c:v>0.30740740999999999</c:v>
                </c:pt>
                <c:pt idx="2">
                  <c:v>0.13888888999999999</c:v>
                </c:pt>
                <c:pt idx="3">
                  <c:v>3.703704E-2</c:v>
                </c:pt>
              </c:numCache>
            </c:numRef>
          </c:val>
          <c:extLst>
            <c:ext xmlns:c16="http://schemas.microsoft.com/office/drawing/2014/chart" uri="{C3380CC4-5D6E-409C-BE32-E72D297353CC}">
              <c16:uniqueId val="{00000001-1938-9946-9D81-B3E42910AE1A}"/>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0.31274130999999999</c:v>
                </c:pt>
                <c:pt idx="1">
                  <c:v>0.43822393999999998</c:v>
                </c:pt>
                <c:pt idx="2">
                  <c:v>0.22779922999999999</c:v>
                </c:pt>
                <c:pt idx="3">
                  <c:v>2.1235520000000001E-2</c:v>
                </c:pt>
              </c:numCache>
            </c:numRef>
          </c:val>
          <c:extLst>
            <c:ext xmlns:c16="http://schemas.microsoft.com/office/drawing/2014/chart" uri="{C3380CC4-5D6E-409C-BE32-E72D297353CC}">
              <c16:uniqueId val="{00000002-1938-9946-9D81-B3E42910AE1A}"/>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0.66984733000000007</c:v>
                </c:pt>
                <c:pt idx="1">
                  <c:v>0.21946565000000001</c:v>
                </c:pt>
                <c:pt idx="2">
                  <c:v>8.206107E-2</c:v>
                </c:pt>
                <c:pt idx="3">
                  <c:v>2.8625950000000001E-2</c:v>
                </c:pt>
              </c:numCache>
            </c:numRef>
          </c:val>
          <c:extLst>
            <c:ext xmlns:c16="http://schemas.microsoft.com/office/drawing/2014/chart" uri="{C3380CC4-5D6E-409C-BE32-E72D297353CC}">
              <c16:uniqueId val="{00000003-1938-9946-9D81-B3E42910AE1A}"/>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0.54285713999999996</c:v>
                </c:pt>
                <c:pt idx="1">
                  <c:v>0.32190476000000001</c:v>
                </c:pt>
                <c:pt idx="2">
                  <c:v>9.7142859999999998E-2</c:v>
                </c:pt>
                <c:pt idx="3">
                  <c:v>3.8095240000000002E-2</c:v>
                </c:pt>
              </c:numCache>
            </c:numRef>
          </c:val>
          <c:extLst>
            <c:ext xmlns:c16="http://schemas.microsoft.com/office/drawing/2014/chart" uri="{C3380CC4-5D6E-409C-BE32-E72D297353CC}">
              <c16:uniqueId val="{00000004-1938-9946-9D81-B3E42910AE1A}"/>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0.59386972999999998</c:v>
                </c:pt>
                <c:pt idx="1">
                  <c:v>0.26819923000000001</c:v>
                </c:pt>
                <c:pt idx="2">
                  <c:v>9.9616860000000002E-2</c:v>
                </c:pt>
                <c:pt idx="3">
                  <c:v>3.8314180000000003E-2</c:v>
                </c:pt>
              </c:numCache>
            </c:numRef>
          </c:val>
          <c:extLst>
            <c:ext xmlns:c16="http://schemas.microsoft.com/office/drawing/2014/chart" uri="{C3380CC4-5D6E-409C-BE32-E72D297353CC}">
              <c16:uniqueId val="{00000005-1938-9946-9D81-B3E42910AE1A}"/>
            </c:ext>
          </c:extLst>
        </c:ser>
        <c:dLbls>
          <c:showLegendKey val="0"/>
          <c:showVal val="0"/>
          <c:showCatName val="0"/>
          <c:showSerName val="0"/>
          <c:showPercent val="0"/>
          <c:showBubbleSize val="0"/>
        </c:dLbls>
        <c:gapWidth val="219"/>
        <c:overlap val="-27"/>
        <c:axId val="264114496"/>
        <c:axId val="264116224"/>
      </c:barChart>
      <c:catAx>
        <c:axId val="26411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6224"/>
        <c:crosses val="autoZero"/>
        <c:auto val="1"/>
        <c:lblAlgn val="ctr"/>
        <c:lblOffset val="100"/>
        <c:noMultiLvlLbl val="0"/>
      </c:catAx>
      <c:valAx>
        <c:axId val="2641162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lumMod val="50000"/>
          <a:lumOff val="50000"/>
        </a:schemeClr>
      </a:solid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a:t>Undetected contaminants</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0.51981982000000004</c:v>
                </c:pt>
                <c:pt idx="1">
                  <c:v>0.29819820000000002</c:v>
                </c:pt>
                <c:pt idx="2">
                  <c:v>0.12522522999999999</c:v>
                </c:pt>
                <c:pt idx="3">
                  <c:v>5.6756760000000003E-2</c:v>
                </c:pt>
              </c:numCache>
            </c:numRef>
          </c:val>
          <c:extLst>
            <c:ext xmlns:c16="http://schemas.microsoft.com/office/drawing/2014/chart" uri="{C3380CC4-5D6E-409C-BE32-E72D297353CC}">
              <c16:uniqueId val="{00000000-0CC9-7849-AE16-D0F0A1C718A0}"/>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0.49629630000000002</c:v>
                </c:pt>
                <c:pt idx="1">
                  <c:v>0.33333332999999998</c:v>
                </c:pt>
                <c:pt idx="2">
                  <c:v>0.11851852</c:v>
                </c:pt>
                <c:pt idx="3">
                  <c:v>5.1851849999999998E-2</c:v>
                </c:pt>
              </c:numCache>
            </c:numRef>
          </c:val>
          <c:extLst>
            <c:ext xmlns:c16="http://schemas.microsoft.com/office/drawing/2014/chart" uri="{C3380CC4-5D6E-409C-BE32-E72D297353CC}">
              <c16:uniqueId val="{00000001-0CC9-7849-AE16-D0F0A1C718A0}"/>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0.38803089000000002</c:v>
                </c:pt>
                <c:pt idx="1">
                  <c:v>0.37837838000000001</c:v>
                </c:pt>
                <c:pt idx="2">
                  <c:v>0.21042470999999999</c:v>
                </c:pt>
                <c:pt idx="3">
                  <c:v>2.3166019999999999E-2</c:v>
                </c:pt>
              </c:numCache>
            </c:numRef>
          </c:val>
          <c:extLst>
            <c:ext xmlns:c16="http://schemas.microsoft.com/office/drawing/2014/chart" uri="{C3380CC4-5D6E-409C-BE32-E72D297353CC}">
              <c16:uniqueId val="{00000002-0CC9-7849-AE16-D0F0A1C718A0}"/>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0.52862595000000001</c:v>
                </c:pt>
                <c:pt idx="1">
                  <c:v>0.30725191000000002</c:v>
                </c:pt>
                <c:pt idx="2">
                  <c:v>0.11259542</c:v>
                </c:pt>
                <c:pt idx="3">
                  <c:v>5.1526719999999998E-2</c:v>
                </c:pt>
              </c:numCache>
            </c:numRef>
          </c:val>
          <c:extLst>
            <c:ext xmlns:c16="http://schemas.microsoft.com/office/drawing/2014/chart" uri="{C3380CC4-5D6E-409C-BE32-E72D297353CC}">
              <c16:uniqueId val="{00000003-0CC9-7849-AE16-D0F0A1C718A0}"/>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0.48</c:v>
                </c:pt>
                <c:pt idx="1">
                  <c:v>0.38285713999999998</c:v>
                </c:pt>
                <c:pt idx="2">
                  <c:v>0.10666667000000001</c:v>
                </c:pt>
                <c:pt idx="3">
                  <c:v>3.047619E-2</c:v>
                </c:pt>
              </c:numCache>
            </c:numRef>
          </c:val>
          <c:extLst>
            <c:ext xmlns:c16="http://schemas.microsoft.com/office/drawing/2014/chart" uri="{C3380CC4-5D6E-409C-BE32-E72D297353CC}">
              <c16:uniqueId val="{00000004-0CC9-7849-AE16-D0F0A1C718A0}"/>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0.60344827999999995</c:v>
                </c:pt>
                <c:pt idx="1">
                  <c:v>0.25287356</c:v>
                </c:pt>
                <c:pt idx="2">
                  <c:v>8.2375480000000001E-2</c:v>
                </c:pt>
                <c:pt idx="3">
                  <c:v>6.1302679999999998E-2</c:v>
                </c:pt>
              </c:numCache>
            </c:numRef>
          </c:val>
          <c:extLst>
            <c:ext xmlns:c16="http://schemas.microsoft.com/office/drawing/2014/chart" uri="{C3380CC4-5D6E-409C-BE32-E72D297353CC}">
              <c16:uniqueId val="{00000005-0CC9-7849-AE16-D0F0A1C718A0}"/>
            </c:ext>
          </c:extLst>
        </c:ser>
        <c:dLbls>
          <c:showLegendKey val="0"/>
          <c:showVal val="0"/>
          <c:showCatName val="0"/>
          <c:showSerName val="0"/>
          <c:showPercent val="0"/>
          <c:showBubbleSize val="0"/>
        </c:dLbls>
        <c:gapWidth val="219"/>
        <c:overlap val="-27"/>
        <c:axId val="264114496"/>
        <c:axId val="264116224"/>
      </c:barChart>
      <c:catAx>
        <c:axId val="26411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6224"/>
        <c:crosses val="autoZero"/>
        <c:auto val="1"/>
        <c:lblAlgn val="ctr"/>
        <c:lblOffset val="100"/>
        <c:noMultiLvlLbl val="0"/>
      </c:catAx>
      <c:valAx>
        <c:axId val="264116224"/>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lumMod val="50000"/>
          <a:lumOff val="50000"/>
        </a:schemeClr>
      </a:solid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627B-4D93-8F34-A27D4C3CCD4D}"/>
              </c:ext>
            </c:extLst>
          </c:dPt>
          <c:dPt>
            <c:idx val="1"/>
            <c:bubble3D val="0"/>
            <c:spPr>
              <a:solidFill>
                <a:schemeClr val="accent2"/>
              </a:solidFill>
              <a:ln>
                <a:noFill/>
              </a:ln>
              <a:effectLst/>
            </c:spPr>
            <c:extLst>
              <c:ext xmlns:c16="http://schemas.microsoft.com/office/drawing/2014/chart" uri="{C3380CC4-5D6E-409C-BE32-E72D297353CC}">
                <c16:uniqueId val="{00000003-627B-4D93-8F34-A27D4C3CCD4D}"/>
              </c:ext>
            </c:extLst>
          </c:dPt>
          <c:dPt>
            <c:idx val="2"/>
            <c:bubble3D val="0"/>
            <c:spPr>
              <a:solidFill>
                <a:schemeClr val="accent3"/>
              </a:solidFill>
              <a:ln>
                <a:noFill/>
              </a:ln>
              <a:effectLst/>
            </c:spPr>
            <c:extLst>
              <c:ext xmlns:c16="http://schemas.microsoft.com/office/drawing/2014/chart" uri="{C3380CC4-5D6E-409C-BE32-E72D297353CC}">
                <c16:uniqueId val="{00000005-627B-4D93-8F34-A27D4C3CCD4D}"/>
              </c:ext>
            </c:extLst>
          </c:dPt>
          <c:dPt>
            <c:idx val="3"/>
            <c:bubble3D val="0"/>
            <c:spPr>
              <a:solidFill>
                <a:schemeClr val="accent4"/>
              </a:solidFill>
              <a:ln>
                <a:noFill/>
              </a:ln>
              <a:effectLst/>
            </c:spPr>
            <c:extLst>
              <c:ext xmlns:c16="http://schemas.microsoft.com/office/drawing/2014/chart" uri="{C3380CC4-5D6E-409C-BE32-E72D297353CC}">
                <c16:uniqueId val="{00000007-627B-4D93-8F34-A27D4C3CCD4D}"/>
              </c:ext>
            </c:extLst>
          </c:dPt>
          <c:dPt>
            <c:idx val="4"/>
            <c:bubble3D val="0"/>
            <c:spPr>
              <a:solidFill>
                <a:schemeClr val="accent5"/>
              </a:solidFill>
              <a:ln>
                <a:noFill/>
              </a:ln>
              <a:effectLst/>
            </c:spPr>
            <c:extLst>
              <c:ext xmlns:c16="http://schemas.microsoft.com/office/drawing/2014/chart" uri="{C3380CC4-5D6E-409C-BE32-E72D297353CC}">
                <c16:uniqueId val="{00000009-627B-4D93-8F34-A27D4C3CCD4D}"/>
              </c:ext>
            </c:extLst>
          </c:dPt>
          <c:dPt>
            <c:idx val="5"/>
            <c:bubble3D val="0"/>
            <c:spPr>
              <a:solidFill>
                <a:schemeClr val="accent6"/>
              </a:solidFill>
              <a:ln>
                <a:noFill/>
              </a:ln>
              <a:effectLst/>
            </c:spPr>
            <c:extLst>
              <c:ext xmlns:c16="http://schemas.microsoft.com/office/drawing/2014/chart" uri="{C3380CC4-5D6E-409C-BE32-E72D297353CC}">
                <c16:uniqueId val="{0000000B-627B-4D93-8F34-A27D4C3CCD4D}"/>
              </c:ext>
            </c:extLst>
          </c:dPt>
          <c:dLbls>
            <c:dLbl>
              <c:idx val="0"/>
              <c:layout>
                <c:manualLayout>
                  <c:x val="2.9992068464233957E-2"/>
                  <c:y val="2.9922179210967677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627B-4D93-8F34-A27D4C3CCD4D}"/>
                </c:ext>
              </c:extLst>
            </c:dLbl>
            <c:dLbl>
              <c:idx val="1"/>
              <c:layout>
                <c:manualLayout>
                  <c:x val="1.3615303295421405E-2"/>
                  <c:y val="1.054972295129767E-2"/>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24174431321084863"/>
                    </c:manualLayout>
                  </c15:layout>
                </c:ext>
                <c:ext xmlns:c16="http://schemas.microsoft.com/office/drawing/2014/chart" uri="{C3380CC4-5D6E-409C-BE32-E72D297353CC}">
                  <c16:uniqueId val="{00000003-627B-4D93-8F34-A27D4C3CCD4D}"/>
                </c:ext>
              </c:extLst>
            </c:dLbl>
            <c:dLbl>
              <c:idx val="2"/>
              <c:layout>
                <c:manualLayout>
                  <c:x val="2.233842052586965E-7"/>
                  <c:y val="-3.2407434724455182E-2"/>
                </c:manualLayout>
              </c:layout>
              <c:showLegendKey val="0"/>
              <c:showVal val="0"/>
              <c:showCatName val="1"/>
              <c:showSerName val="0"/>
              <c:showPercent val="1"/>
              <c:showBubbleSize val="0"/>
              <c:extLst>
                <c:ext xmlns:c15="http://schemas.microsoft.com/office/drawing/2012/chart" uri="{CE6537A1-D6FC-4f65-9D91-7224C49458BB}">
                  <c15:layout>
                    <c:manualLayout>
                      <c:w val="0.2839176873724118"/>
                      <c:h val="0.22322579469233009"/>
                    </c:manualLayout>
                  </c15:layout>
                </c:ext>
                <c:ext xmlns:c16="http://schemas.microsoft.com/office/drawing/2014/chart" uri="{C3380CC4-5D6E-409C-BE32-E72D297353CC}">
                  <c16:uniqueId val="{00000005-627B-4D93-8F34-A27D4C3CCD4D}"/>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498979294253"/>
                      <c:h val="0.22344706911636045"/>
                    </c:manualLayout>
                  </c15:layout>
                </c:ext>
                <c:ext xmlns:c16="http://schemas.microsoft.com/office/drawing/2014/chart" uri="{C3380CC4-5D6E-409C-BE32-E72D297353CC}">
                  <c16:uniqueId val="{00000007-627B-4D93-8F34-A27D4C3CCD4D}"/>
                </c:ext>
              </c:extLst>
            </c:dLbl>
            <c:dLbl>
              <c:idx val="4"/>
              <c:showLegendKey val="0"/>
              <c:showVal val="0"/>
              <c:showCatName val="1"/>
              <c:showSerName val="0"/>
              <c:showPercent val="1"/>
              <c:showBubbleSize val="0"/>
              <c:extLst>
                <c:ext xmlns:c15="http://schemas.microsoft.com/office/drawing/2012/chart" uri="{CE6537A1-D6FC-4f65-9D91-7224C49458BB}">
                  <c15:layout>
                    <c:manualLayout>
                      <c:w val="0.32652777777777775"/>
                      <c:h val="0.25335666375036453"/>
                    </c:manualLayout>
                  </c15:layout>
                </c:ext>
                <c:ext xmlns:c16="http://schemas.microsoft.com/office/drawing/2014/chart" uri="{C3380CC4-5D6E-409C-BE32-E72D297353CC}">
                  <c16:uniqueId val="{00000009-627B-4D93-8F34-A27D4C3CCD4D}"/>
                </c:ext>
              </c:extLst>
            </c:dLbl>
            <c:dLbl>
              <c:idx val="5"/>
              <c:layout>
                <c:manualLayout>
                  <c:x val="2.3148148148148064E-2"/>
                  <c:y val="2.3148330417031203E-2"/>
                </c:manualLayout>
              </c:layout>
              <c:showLegendKey val="0"/>
              <c:showVal val="0"/>
              <c:showCatName val="1"/>
              <c:showSerName val="0"/>
              <c:showPercent val="1"/>
              <c:showBubbleSize val="0"/>
              <c:extLst>
                <c:ext xmlns:c15="http://schemas.microsoft.com/office/drawing/2012/chart" uri="{CE6537A1-D6FC-4f65-9D91-7224C49458BB}">
                  <c15:layout>
                    <c:manualLayout>
                      <c:w val="0.30337962962962961"/>
                      <c:h val="0.15756962671332747"/>
                    </c:manualLayout>
                  </c15:layout>
                </c:ext>
                <c:ext xmlns:c16="http://schemas.microsoft.com/office/drawing/2014/chart" uri="{C3380CC4-5D6E-409C-BE32-E72D297353CC}">
                  <c16:uniqueId val="{0000000B-627B-4D93-8F34-A27D4C3CCD4D}"/>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0.09</c:v>
                </c:pt>
                <c:pt idx="1">
                  <c:v>0.17</c:v>
                </c:pt>
                <c:pt idx="2">
                  <c:v>0.21</c:v>
                </c:pt>
                <c:pt idx="3">
                  <c:v>0.26</c:v>
                </c:pt>
                <c:pt idx="4">
                  <c:v>0.18</c:v>
                </c:pt>
                <c:pt idx="5">
                  <c:v>0.09</c:v>
                </c:pt>
              </c:numCache>
            </c:numRef>
          </c:val>
          <c:extLst>
            <c:ext xmlns:c16="http://schemas.microsoft.com/office/drawing/2014/chart" uri="{C3380CC4-5D6E-409C-BE32-E72D297353CC}">
              <c16:uniqueId val="{0000000C-627B-4D93-8F34-A27D4C3CCD4D}"/>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a:t>Unclear dosing/usage guidelines</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0.44504505</c:v>
                </c:pt>
                <c:pt idx="1">
                  <c:v>0.35585586000000002</c:v>
                </c:pt>
                <c:pt idx="2">
                  <c:v>0.16036036000000001</c:v>
                </c:pt>
                <c:pt idx="3">
                  <c:v>3.8738740000000001E-2</c:v>
                </c:pt>
              </c:numCache>
            </c:numRef>
          </c:val>
          <c:extLst>
            <c:ext xmlns:c16="http://schemas.microsoft.com/office/drawing/2014/chart" uri="{C3380CC4-5D6E-409C-BE32-E72D297353CC}">
              <c16:uniqueId val="{00000000-A159-7448-BB27-E784BDB28F30}"/>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0.45740741000000001</c:v>
                </c:pt>
                <c:pt idx="1">
                  <c:v>0.39629629999999999</c:v>
                </c:pt>
                <c:pt idx="2">
                  <c:v>0.12962963</c:v>
                </c:pt>
                <c:pt idx="3">
                  <c:v>1.6666670000000001E-2</c:v>
                </c:pt>
              </c:numCache>
            </c:numRef>
          </c:val>
          <c:extLst>
            <c:ext xmlns:c16="http://schemas.microsoft.com/office/drawing/2014/chart" uri="{C3380CC4-5D6E-409C-BE32-E72D297353CC}">
              <c16:uniqueId val="{00000001-A159-7448-BB27-E784BDB28F30}"/>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0.22393821999999999</c:v>
                </c:pt>
                <c:pt idx="1">
                  <c:v>0.43629343999999998</c:v>
                </c:pt>
                <c:pt idx="2">
                  <c:v>0.31853281999999999</c:v>
                </c:pt>
                <c:pt idx="3">
                  <c:v>2.1235520000000001E-2</c:v>
                </c:pt>
              </c:numCache>
            </c:numRef>
          </c:val>
          <c:extLst>
            <c:ext xmlns:c16="http://schemas.microsoft.com/office/drawing/2014/chart" uri="{C3380CC4-5D6E-409C-BE32-E72D297353CC}">
              <c16:uniqueId val="{00000002-A159-7448-BB27-E784BDB28F30}"/>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0.37213740000000001</c:v>
                </c:pt>
                <c:pt idx="1">
                  <c:v>0.47900763000000002</c:v>
                </c:pt>
                <c:pt idx="2">
                  <c:v>0.1240458</c:v>
                </c:pt>
                <c:pt idx="3">
                  <c:v>2.480916E-2</c:v>
                </c:pt>
              </c:numCache>
            </c:numRef>
          </c:val>
          <c:extLst>
            <c:ext xmlns:c16="http://schemas.microsoft.com/office/drawing/2014/chart" uri="{C3380CC4-5D6E-409C-BE32-E72D297353CC}">
              <c16:uniqueId val="{00000003-A159-7448-BB27-E784BDB28F30}"/>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0.43428570999999999</c:v>
                </c:pt>
                <c:pt idx="1">
                  <c:v>0.38285713999999998</c:v>
                </c:pt>
                <c:pt idx="2">
                  <c:v>0.12571429000000001</c:v>
                </c:pt>
                <c:pt idx="3">
                  <c:v>5.7142859999999997E-2</c:v>
                </c:pt>
              </c:numCache>
            </c:numRef>
          </c:val>
          <c:extLst>
            <c:ext xmlns:c16="http://schemas.microsoft.com/office/drawing/2014/chart" uri="{C3380CC4-5D6E-409C-BE32-E72D297353CC}">
              <c16:uniqueId val="{00000004-A159-7448-BB27-E784BDB28F30}"/>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0.52681992</c:v>
                </c:pt>
                <c:pt idx="1">
                  <c:v>0.34674329999999998</c:v>
                </c:pt>
                <c:pt idx="2">
                  <c:v>9.5785440000000013E-2</c:v>
                </c:pt>
                <c:pt idx="3">
                  <c:v>3.0651339999999999E-2</c:v>
                </c:pt>
              </c:numCache>
            </c:numRef>
          </c:val>
          <c:extLst>
            <c:ext xmlns:c16="http://schemas.microsoft.com/office/drawing/2014/chart" uri="{C3380CC4-5D6E-409C-BE32-E72D297353CC}">
              <c16:uniqueId val="{00000005-A159-7448-BB27-E784BDB28F30}"/>
            </c:ext>
          </c:extLst>
        </c:ser>
        <c:dLbls>
          <c:showLegendKey val="0"/>
          <c:showVal val="0"/>
          <c:showCatName val="0"/>
          <c:showSerName val="0"/>
          <c:showPercent val="0"/>
          <c:showBubbleSize val="0"/>
        </c:dLbls>
        <c:gapWidth val="219"/>
        <c:overlap val="-27"/>
        <c:axId val="264114496"/>
        <c:axId val="264116224"/>
      </c:barChart>
      <c:catAx>
        <c:axId val="26411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6224"/>
        <c:crosses val="autoZero"/>
        <c:auto val="1"/>
        <c:lblAlgn val="ctr"/>
        <c:lblOffset val="100"/>
        <c:noMultiLvlLbl val="0"/>
      </c:catAx>
      <c:valAx>
        <c:axId val="264116224"/>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lumMod val="50000"/>
          <a:lumOff val="50000"/>
        </a:schemeClr>
      </a:solid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a:t>Unclear description of benefits</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c:v>
                </c:pt>
                <c:pt idx="1">
                  <c:v>0.39909909999999998</c:v>
                </c:pt>
                <c:pt idx="2">
                  <c:v>0.15855855999999999</c:v>
                </c:pt>
                <c:pt idx="3">
                  <c:v>4.2342339999999999E-2</c:v>
                </c:pt>
              </c:numCache>
            </c:numRef>
          </c:val>
          <c:extLst>
            <c:ext xmlns:c16="http://schemas.microsoft.com/office/drawing/2014/chart" uri="{C3380CC4-5D6E-409C-BE32-E72D297353CC}">
              <c16:uniqueId val="{00000000-91C8-F844-ACB5-769B96410ABB}"/>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0.35555555999999999</c:v>
                </c:pt>
                <c:pt idx="1">
                  <c:v>0.46666667000000001</c:v>
                </c:pt>
                <c:pt idx="2">
                  <c:v>0.15740741</c:v>
                </c:pt>
                <c:pt idx="3">
                  <c:v>2.0370369999999999E-2</c:v>
                </c:pt>
              </c:numCache>
            </c:numRef>
          </c:val>
          <c:extLst>
            <c:ext xmlns:c16="http://schemas.microsoft.com/office/drawing/2014/chart" uri="{C3380CC4-5D6E-409C-BE32-E72D297353CC}">
              <c16:uniqueId val="{00000001-91C8-F844-ACB5-769B96410ABB}"/>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0.20656371000000001</c:v>
                </c:pt>
                <c:pt idx="1">
                  <c:v>0.5</c:v>
                </c:pt>
                <c:pt idx="2">
                  <c:v>0.27992277999999998</c:v>
                </c:pt>
                <c:pt idx="3">
                  <c:v>1.3513509999999999E-2</c:v>
                </c:pt>
              </c:numCache>
            </c:numRef>
          </c:val>
          <c:extLst>
            <c:ext xmlns:c16="http://schemas.microsoft.com/office/drawing/2014/chart" uri="{C3380CC4-5D6E-409C-BE32-E72D297353CC}">
              <c16:uniqueId val="{00000002-91C8-F844-ACB5-769B96410ABB}"/>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0.39885495999999998</c:v>
                </c:pt>
                <c:pt idx="1">
                  <c:v>0.46183205999999999</c:v>
                </c:pt>
                <c:pt idx="2">
                  <c:v>0.12022901</c:v>
                </c:pt>
                <c:pt idx="3">
                  <c:v>1.9083969999999999E-2</c:v>
                </c:pt>
              </c:numCache>
            </c:numRef>
          </c:val>
          <c:extLst>
            <c:ext xmlns:c16="http://schemas.microsoft.com/office/drawing/2014/chart" uri="{C3380CC4-5D6E-409C-BE32-E72D297353CC}">
              <c16:uniqueId val="{00000003-91C8-F844-ACB5-769B96410ABB}"/>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0.32380952000000002</c:v>
                </c:pt>
                <c:pt idx="1">
                  <c:v>0.51428571000000001</c:v>
                </c:pt>
                <c:pt idx="2">
                  <c:v>0.12190476</c:v>
                </c:pt>
                <c:pt idx="3">
                  <c:v>0.04</c:v>
                </c:pt>
              </c:numCache>
            </c:numRef>
          </c:val>
          <c:extLst>
            <c:ext xmlns:c16="http://schemas.microsoft.com/office/drawing/2014/chart" uri="{C3380CC4-5D6E-409C-BE32-E72D297353CC}">
              <c16:uniqueId val="{00000004-91C8-F844-ACB5-769B96410ABB}"/>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0.47126436999999999</c:v>
                </c:pt>
                <c:pt idx="1">
                  <c:v>0.37164751000000001</c:v>
                </c:pt>
                <c:pt idx="2">
                  <c:v>0.12835249000000001</c:v>
                </c:pt>
                <c:pt idx="3">
                  <c:v>2.8735630000000002E-2</c:v>
                </c:pt>
              </c:numCache>
            </c:numRef>
          </c:val>
          <c:extLst>
            <c:ext xmlns:c16="http://schemas.microsoft.com/office/drawing/2014/chart" uri="{C3380CC4-5D6E-409C-BE32-E72D297353CC}">
              <c16:uniqueId val="{00000005-91C8-F844-ACB5-769B96410ABB}"/>
            </c:ext>
          </c:extLst>
        </c:ser>
        <c:dLbls>
          <c:showLegendKey val="0"/>
          <c:showVal val="0"/>
          <c:showCatName val="0"/>
          <c:showSerName val="0"/>
          <c:showPercent val="0"/>
          <c:showBubbleSize val="0"/>
        </c:dLbls>
        <c:gapWidth val="219"/>
        <c:overlap val="-27"/>
        <c:axId val="264114496"/>
        <c:axId val="264116224"/>
      </c:barChart>
      <c:catAx>
        <c:axId val="26411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6224"/>
        <c:crosses val="autoZero"/>
        <c:auto val="1"/>
        <c:lblAlgn val="ctr"/>
        <c:lblOffset val="100"/>
        <c:noMultiLvlLbl val="0"/>
      </c:catAx>
      <c:valAx>
        <c:axId val="264116224"/>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lumMod val="50000"/>
          <a:lumOff val="50000"/>
        </a:schemeClr>
      </a:solid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a:t>False or misleading claims</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0.57927928000000006</c:v>
                </c:pt>
                <c:pt idx="1">
                  <c:v>0.28648648999999998</c:v>
                </c:pt>
                <c:pt idx="2">
                  <c:v>9.4594590000000006E-2</c:v>
                </c:pt>
                <c:pt idx="3">
                  <c:v>3.9639639999999997E-2</c:v>
                </c:pt>
              </c:numCache>
            </c:numRef>
          </c:val>
          <c:extLst>
            <c:ext xmlns:c16="http://schemas.microsoft.com/office/drawing/2014/chart" uri="{C3380CC4-5D6E-409C-BE32-E72D297353CC}">
              <c16:uniqueId val="{00000000-D207-ED4E-B39B-452D4D2C1230}"/>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0.63333333000000003</c:v>
                </c:pt>
                <c:pt idx="1">
                  <c:v>0.25</c:v>
                </c:pt>
                <c:pt idx="2">
                  <c:v>9.6296300000000001E-2</c:v>
                </c:pt>
                <c:pt idx="3">
                  <c:v>2.0370369999999999E-2</c:v>
                </c:pt>
              </c:numCache>
            </c:numRef>
          </c:val>
          <c:extLst>
            <c:ext xmlns:c16="http://schemas.microsoft.com/office/drawing/2014/chart" uri="{C3380CC4-5D6E-409C-BE32-E72D297353CC}">
              <c16:uniqueId val="{00000001-D207-ED4E-B39B-452D4D2C1230}"/>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0.35714286000000001</c:v>
                </c:pt>
                <c:pt idx="1">
                  <c:v>0.42664092999999997</c:v>
                </c:pt>
                <c:pt idx="2">
                  <c:v>0.20463319999999999</c:v>
                </c:pt>
                <c:pt idx="3">
                  <c:v>1.1583009999999999E-2</c:v>
                </c:pt>
              </c:numCache>
            </c:numRef>
          </c:val>
          <c:extLst>
            <c:ext xmlns:c16="http://schemas.microsoft.com/office/drawing/2014/chart" uri="{C3380CC4-5D6E-409C-BE32-E72D297353CC}">
              <c16:uniqueId val="{00000002-D207-ED4E-B39B-452D4D2C1230}"/>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0.65648854999999995</c:v>
                </c:pt>
                <c:pt idx="1">
                  <c:v>0.23664122000000001</c:v>
                </c:pt>
                <c:pt idx="2">
                  <c:v>8.3969470000000004E-2</c:v>
                </c:pt>
                <c:pt idx="3">
                  <c:v>2.2900759999999999E-2</c:v>
                </c:pt>
              </c:numCache>
            </c:numRef>
          </c:val>
          <c:extLst>
            <c:ext xmlns:c16="http://schemas.microsoft.com/office/drawing/2014/chart" uri="{C3380CC4-5D6E-409C-BE32-E72D297353CC}">
              <c16:uniqueId val="{00000003-D207-ED4E-B39B-452D4D2C1230}"/>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0.45142856999999997</c:v>
                </c:pt>
                <c:pt idx="1">
                  <c:v>0.40571428999999998</c:v>
                </c:pt>
                <c:pt idx="2">
                  <c:v>0.10285714</c:v>
                </c:pt>
                <c:pt idx="3">
                  <c:v>0.04</c:v>
                </c:pt>
              </c:numCache>
            </c:numRef>
          </c:val>
          <c:extLst>
            <c:ext xmlns:c16="http://schemas.microsoft.com/office/drawing/2014/chart" uri="{C3380CC4-5D6E-409C-BE32-E72D297353CC}">
              <c16:uniqueId val="{00000004-D207-ED4E-B39B-452D4D2C1230}"/>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0.6896551700000001</c:v>
                </c:pt>
                <c:pt idx="1">
                  <c:v>0.21072796999999999</c:v>
                </c:pt>
                <c:pt idx="2">
                  <c:v>6.8965520000000002E-2</c:v>
                </c:pt>
                <c:pt idx="3">
                  <c:v>3.0651339999999999E-2</c:v>
                </c:pt>
              </c:numCache>
            </c:numRef>
          </c:val>
          <c:extLst>
            <c:ext xmlns:c16="http://schemas.microsoft.com/office/drawing/2014/chart" uri="{C3380CC4-5D6E-409C-BE32-E72D297353CC}">
              <c16:uniqueId val="{00000005-D207-ED4E-B39B-452D4D2C1230}"/>
            </c:ext>
          </c:extLst>
        </c:ser>
        <c:dLbls>
          <c:showLegendKey val="0"/>
          <c:showVal val="0"/>
          <c:showCatName val="0"/>
          <c:showSerName val="0"/>
          <c:showPercent val="0"/>
          <c:showBubbleSize val="0"/>
        </c:dLbls>
        <c:gapWidth val="219"/>
        <c:overlap val="-27"/>
        <c:axId val="264114496"/>
        <c:axId val="264116224"/>
      </c:barChart>
      <c:catAx>
        <c:axId val="26411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6224"/>
        <c:crosses val="autoZero"/>
        <c:auto val="1"/>
        <c:lblAlgn val="ctr"/>
        <c:lblOffset val="100"/>
        <c:noMultiLvlLbl val="0"/>
      </c:catAx>
      <c:valAx>
        <c:axId val="264116224"/>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lumMod val="50000"/>
          <a:lumOff val="50000"/>
        </a:schemeClr>
      </a:solid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a:t>Lack of clinical evidence</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0.46216215999999999</c:v>
                </c:pt>
                <c:pt idx="1">
                  <c:v>0.37027027000000001</c:v>
                </c:pt>
                <c:pt idx="2">
                  <c:v>0.13423423000000001</c:v>
                </c:pt>
                <c:pt idx="3">
                  <c:v>3.3333330000000001E-2</c:v>
                </c:pt>
              </c:numCache>
            </c:numRef>
          </c:val>
          <c:extLst>
            <c:ext xmlns:c16="http://schemas.microsoft.com/office/drawing/2014/chart" uri="{C3380CC4-5D6E-409C-BE32-E72D297353CC}">
              <c16:uniqueId val="{00000000-5A30-134C-B96A-918CD4885D78}"/>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0.45185184999999989</c:v>
                </c:pt>
                <c:pt idx="1">
                  <c:v>0.41111111</c:v>
                </c:pt>
                <c:pt idx="2">
                  <c:v>0.12592592999999999</c:v>
                </c:pt>
                <c:pt idx="3">
                  <c:v>1.111111E-2</c:v>
                </c:pt>
              </c:numCache>
            </c:numRef>
          </c:val>
          <c:extLst>
            <c:ext xmlns:c16="http://schemas.microsoft.com/office/drawing/2014/chart" uri="{C3380CC4-5D6E-409C-BE32-E72D297353CC}">
              <c16:uniqueId val="{00000001-5A30-134C-B96A-918CD4885D78}"/>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0.21621621999999999</c:v>
                </c:pt>
                <c:pt idx="1">
                  <c:v>0.50965251</c:v>
                </c:pt>
                <c:pt idx="2">
                  <c:v>0.26254825999999998</c:v>
                </c:pt>
                <c:pt idx="3">
                  <c:v>1.1583009999999999E-2</c:v>
                </c:pt>
              </c:numCache>
            </c:numRef>
          </c:val>
          <c:extLst>
            <c:ext xmlns:c16="http://schemas.microsoft.com/office/drawing/2014/chart" uri="{C3380CC4-5D6E-409C-BE32-E72D297353CC}">
              <c16:uniqueId val="{00000002-5A30-134C-B96A-918CD4885D78}"/>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0.58015267000000004</c:v>
                </c:pt>
                <c:pt idx="1">
                  <c:v>0.31106869999999998</c:v>
                </c:pt>
                <c:pt idx="2">
                  <c:v>8.7786259999999991E-2</c:v>
                </c:pt>
                <c:pt idx="3">
                  <c:v>2.099237E-2</c:v>
                </c:pt>
              </c:numCache>
            </c:numRef>
          </c:val>
          <c:extLst>
            <c:ext xmlns:c16="http://schemas.microsoft.com/office/drawing/2014/chart" uri="{C3380CC4-5D6E-409C-BE32-E72D297353CC}">
              <c16:uniqueId val="{00000003-5A30-134C-B96A-918CD4885D78}"/>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0.50095237999999997</c:v>
                </c:pt>
                <c:pt idx="1">
                  <c:v>0.36190475999999999</c:v>
                </c:pt>
                <c:pt idx="2">
                  <c:v>0.10285714</c:v>
                </c:pt>
                <c:pt idx="3">
                  <c:v>3.4285709999999997E-2</c:v>
                </c:pt>
              </c:numCache>
            </c:numRef>
          </c:val>
          <c:extLst>
            <c:ext xmlns:c16="http://schemas.microsoft.com/office/drawing/2014/chart" uri="{C3380CC4-5D6E-409C-BE32-E72D297353CC}">
              <c16:uniqueId val="{00000004-5A30-134C-B96A-918CD4885D78}"/>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0.5210728</c:v>
                </c:pt>
                <c:pt idx="1">
                  <c:v>0.34291188</c:v>
                </c:pt>
                <c:pt idx="2">
                  <c:v>0.11685824</c:v>
                </c:pt>
                <c:pt idx="3">
                  <c:v>1.9157090000000002E-2</c:v>
                </c:pt>
              </c:numCache>
            </c:numRef>
          </c:val>
          <c:extLst>
            <c:ext xmlns:c16="http://schemas.microsoft.com/office/drawing/2014/chart" uri="{C3380CC4-5D6E-409C-BE32-E72D297353CC}">
              <c16:uniqueId val="{00000005-5A30-134C-B96A-918CD4885D78}"/>
            </c:ext>
          </c:extLst>
        </c:ser>
        <c:dLbls>
          <c:showLegendKey val="0"/>
          <c:showVal val="0"/>
          <c:showCatName val="0"/>
          <c:showSerName val="0"/>
          <c:showPercent val="0"/>
          <c:showBubbleSize val="0"/>
        </c:dLbls>
        <c:gapWidth val="219"/>
        <c:overlap val="-27"/>
        <c:axId val="264114496"/>
        <c:axId val="264116224"/>
      </c:barChart>
      <c:catAx>
        <c:axId val="26411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6224"/>
        <c:crosses val="autoZero"/>
        <c:auto val="1"/>
        <c:lblAlgn val="ctr"/>
        <c:lblOffset val="100"/>
        <c:noMultiLvlLbl val="0"/>
      </c:catAx>
      <c:valAx>
        <c:axId val="264116224"/>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lumMod val="50000"/>
          <a:lumOff val="50000"/>
        </a:schemeClr>
      </a:solid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a:t>Undisclosed GMO ingredients</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0.37027027000000001</c:v>
                </c:pt>
                <c:pt idx="1">
                  <c:v>0.36036035999999999</c:v>
                </c:pt>
                <c:pt idx="2">
                  <c:v>0.22522523</c:v>
                </c:pt>
                <c:pt idx="3">
                  <c:v>4.4144139999999998E-2</c:v>
                </c:pt>
              </c:numCache>
            </c:numRef>
          </c:val>
          <c:extLst>
            <c:ext xmlns:c16="http://schemas.microsoft.com/office/drawing/2014/chart" uri="{C3380CC4-5D6E-409C-BE32-E72D297353CC}">
              <c16:uniqueId val="{00000000-77DD-C247-8BC5-0866673DBEE3}"/>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0.35925926000000002</c:v>
                </c:pt>
                <c:pt idx="1">
                  <c:v>0.39814814999999998</c:v>
                </c:pt>
                <c:pt idx="2">
                  <c:v>0.17037036999999999</c:v>
                </c:pt>
                <c:pt idx="3">
                  <c:v>7.2222220000000004E-2</c:v>
                </c:pt>
              </c:numCache>
            </c:numRef>
          </c:val>
          <c:extLst>
            <c:ext xmlns:c16="http://schemas.microsoft.com/office/drawing/2014/chart" uri="{C3380CC4-5D6E-409C-BE32-E72D297353CC}">
              <c16:uniqueId val="{00000001-77DD-C247-8BC5-0866673DBEE3}"/>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0.30888030999999999</c:v>
                </c:pt>
                <c:pt idx="1">
                  <c:v>0.40733591000000002</c:v>
                </c:pt>
                <c:pt idx="2">
                  <c:v>0.24517375</c:v>
                </c:pt>
                <c:pt idx="3">
                  <c:v>3.8610039999999998E-2</c:v>
                </c:pt>
              </c:numCache>
            </c:numRef>
          </c:val>
          <c:extLst>
            <c:ext xmlns:c16="http://schemas.microsoft.com/office/drawing/2014/chart" uri="{C3380CC4-5D6E-409C-BE32-E72D297353CC}">
              <c16:uniqueId val="{00000002-77DD-C247-8BC5-0866673DBEE3}"/>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0.48091602999999999</c:v>
                </c:pt>
                <c:pt idx="1">
                  <c:v>0.36450381999999998</c:v>
                </c:pt>
                <c:pt idx="2">
                  <c:v>0.13740458</c:v>
                </c:pt>
                <c:pt idx="3">
                  <c:v>1.7175570000000001E-2</c:v>
                </c:pt>
              </c:numCache>
            </c:numRef>
          </c:val>
          <c:extLst>
            <c:ext xmlns:c16="http://schemas.microsoft.com/office/drawing/2014/chart" uri="{C3380CC4-5D6E-409C-BE32-E72D297353CC}">
              <c16:uniqueId val="{00000003-77DD-C247-8BC5-0866673DBEE3}"/>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0.45523809999999998</c:v>
                </c:pt>
                <c:pt idx="1">
                  <c:v>0.39619048000000001</c:v>
                </c:pt>
                <c:pt idx="2">
                  <c:v>9.3333329999999992E-2</c:v>
                </c:pt>
                <c:pt idx="3">
                  <c:v>5.5238099999999998E-2</c:v>
                </c:pt>
              </c:numCache>
            </c:numRef>
          </c:val>
          <c:extLst>
            <c:ext xmlns:c16="http://schemas.microsoft.com/office/drawing/2014/chart" uri="{C3380CC4-5D6E-409C-BE32-E72D297353CC}">
              <c16:uniqueId val="{00000004-77DD-C247-8BC5-0866673DBEE3}"/>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0.46168582000000002</c:v>
                </c:pt>
                <c:pt idx="1">
                  <c:v>0.31992336999999998</c:v>
                </c:pt>
                <c:pt idx="2">
                  <c:v>0.14750958</c:v>
                </c:pt>
                <c:pt idx="3">
                  <c:v>7.0881230000000003E-2</c:v>
                </c:pt>
              </c:numCache>
            </c:numRef>
          </c:val>
          <c:extLst>
            <c:ext xmlns:c16="http://schemas.microsoft.com/office/drawing/2014/chart" uri="{C3380CC4-5D6E-409C-BE32-E72D297353CC}">
              <c16:uniqueId val="{00000005-77DD-C247-8BC5-0866673DBEE3}"/>
            </c:ext>
          </c:extLst>
        </c:ser>
        <c:dLbls>
          <c:showLegendKey val="0"/>
          <c:showVal val="0"/>
          <c:showCatName val="0"/>
          <c:showSerName val="0"/>
          <c:showPercent val="0"/>
          <c:showBubbleSize val="0"/>
        </c:dLbls>
        <c:gapWidth val="219"/>
        <c:overlap val="-27"/>
        <c:axId val="264114496"/>
        <c:axId val="264116224"/>
      </c:barChart>
      <c:catAx>
        <c:axId val="26411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6224"/>
        <c:crosses val="autoZero"/>
        <c:auto val="1"/>
        <c:lblAlgn val="ctr"/>
        <c:lblOffset val="100"/>
        <c:noMultiLvlLbl val="0"/>
      </c:catAx>
      <c:valAx>
        <c:axId val="264116224"/>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lumMod val="50000"/>
          <a:lumOff val="50000"/>
        </a:schemeClr>
      </a:solid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a:t>Lack of FDA Enforcement</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Sheet1!$B$2:$B$5</c:f>
              <c:numCache>
                <c:formatCode>0%</c:formatCode>
                <c:ptCount val="4"/>
                <c:pt idx="0">
                  <c:v>0.45405404999999999</c:v>
                </c:pt>
                <c:pt idx="1">
                  <c:v>0.35765765999999999</c:v>
                </c:pt>
                <c:pt idx="2">
                  <c:v>0.15315314999999999</c:v>
                </c:pt>
                <c:pt idx="3">
                  <c:v>3.5135140000000002E-2</c:v>
                </c:pt>
              </c:numCache>
            </c:numRef>
          </c:val>
          <c:extLst>
            <c:ext xmlns:c16="http://schemas.microsoft.com/office/drawing/2014/chart" uri="{C3380CC4-5D6E-409C-BE32-E72D297353CC}">
              <c16:uniqueId val="{00000000-9CAA-7345-B293-C1C2B4FA7418}"/>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Sheet1!$C$2:$C$5</c:f>
              <c:numCache>
                <c:formatCode>0%</c:formatCode>
                <c:ptCount val="4"/>
                <c:pt idx="0">
                  <c:v>0.35740740999999998</c:v>
                </c:pt>
                <c:pt idx="1">
                  <c:v>0.38333333000000003</c:v>
                </c:pt>
                <c:pt idx="2">
                  <c:v>0.14814815000000001</c:v>
                </c:pt>
                <c:pt idx="3">
                  <c:v>0.11111111</c:v>
                </c:pt>
              </c:numCache>
            </c:numRef>
          </c:val>
          <c:extLst>
            <c:ext xmlns:c16="http://schemas.microsoft.com/office/drawing/2014/chart" uri="{C3380CC4-5D6E-409C-BE32-E72D297353CC}">
              <c16:uniqueId val="{00000001-9CAA-7345-B293-C1C2B4FA7418}"/>
            </c:ext>
          </c:extLst>
        </c:ser>
        <c:ser>
          <c:idx val="2"/>
          <c:order val="2"/>
          <c:tx>
            <c:strRef>
              <c:f>Sheet1!$D$1</c:f>
              <c:strCache>
                <c:ptCount val="1"/>
                <c:pt idx="0">
                  <c:v>DE</c:v>
                </c:pt>
              </c:strCache>
            </c:strRef>
          </c:tx>
          <c:spPr>
            <a:solidFill>
              <a:schemeClr val="accent3"/>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Sheet1!$D$2:$D$5</c:f>
              <c:numCache>
                <c:formatCode>0%</c:formatCode>
                <c:ptCount val="4"/>
                <c:pt idx="0">
                  <c:v>0.29536679999999998</c:v>
                </c:pt>
                <c:pt idx="1">
                  <c:v>0.44208493999999998</c:v>
                </c:pt>
                <c:pt idx="2">
                  <c:v>0.23552123999999999</c:v>
                </c:pt>
                <c:pt idx="3">
                  <c:v>2.702703E-2</c:v>
                </c:pt>
              </c:numCache>
            </c:numRef>
          </c:val>
          <c:extLst>
            <c:ext xmlns:c16="http://schemas.microsoft.com/office/drawing/2014/chart" uri="{C3380CC4-5D6E-409C-BE32-E72D297353CC}">
              <c16:uniqueId val="{00000002-9CAA-7345-B293-C1C2B4FA7418}"/>
            </c:ext>
          </c:extLst>
        </c:ser>
        <c:ser>
          <c:idx val="3"/>
          <c:order val="3"/>
          <c:tx>
            <c:strRef>
              <c:f>Sheet1!$E$1</c:f>
              <c:strCache>
                <c:ptCount val="1"/>
                <c:pt idx="0">
                  <c:v>IT</c:v>
                </c:pt>
              </c:strCache>
            </c:strRef>
          </c:tx>
          <c:spPr>
            <a:solidFill>
              <a:schemeClr val="accent4"/>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Sheet1!$E$2:$E$5</c:f>
              <c:numCache>
                <c:formatCode>0%</c:formatCode>
                <c:ptCount val="4"/>
                <c:pt idx="0">
                  <c:v>0.52862595000000001</c:v>
                </c:pt>
                <c:pt idx="1">
                  <c:v>0.30343511000000001</c:v>
                </c:pt>
                <c:pt idx="2">
                  <c:v>0.11259542</c:v>
                </c:pt>
                <c:pt idx="3">
                  <c:v>5.5343509999999999E-2</c:v>
                </c:pt>
              </c:numCache>
            </c:numRef>
          </c:val>
          <c:extLst>
            <c:ext xmlns:c16="http://schemas.microsoft.com/office/drawing/2014/chart" uri="{C3380CC4-5D6E-409C-BE32-E72D297353CC}">
              <c16:uniqueId val="{00000003-9CAA-7345-B293-C1C2B4FA7418}"/>
            </c:ext>
          </c:extLst>
        </c:ser>
        <c:ser>
          <c:idx val="4"/>
          <c:order val="4"/>
          <c:tx>
            <c:strRef>
              <c:f>Sheet1!$F$1</c:f>
              <c:strCache>
                <c:ptCount val="1"/>
                <c:pt idx="0">
                  <c:v>KR</c:v>
                </c:pt>
              </c:strCache>
            </c:strRef>
          </c:tx>
          <c:spPr>
            <a:solidFill>
              <a:schemeClr val="accent5"/>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Sheet1!$F$2:$F$5</c:f>
              <c:numCache>
                <c:formatCode>0%</c:formatCode>
                <c:ptCount val="4"/>
                <c:pt idx="0">
                  <c:v>0.27619048000000002</c:v>
                </c:pt>
                <c:pt idx="1">
                  <c:v>0.48190475999999999</c:v>
                </c:pt>
                <c:pt idx="2">
                  <c:v>0.14666667</c:v>
                </c:pt>
                <c:pt idx="3">
                  <c:v>9.5238099999999992E-2</c:v>
                </c:pt>
              </c:numCache>
            </c:numRef>
          </c:val>
          <c:extLst>
            <c:ext xmlns:c16="http://schemas.microsoft.com/office/drawing/2014/chart" uri="{C3380CC4-5D6E-409C-BE32-E72D297353CC}">
              <c16:uniqueId val="{00000004-9CAA-7345-B293-C1C2B4FA7418}"/>
            </c:ext>
          </c:extLst>
        </c:ser>
        <c:ser>
          <c:idx val="5"/>
          <c:order val="5"/>
          <c:tx>
            <c:strRef>
              <c:f>Sheet1!$G$1</c:f>
              <c:strCache>
                <c:ptCount val="1"/>
                <c:pt idx="0">
                  <c:v>AU</c:v>
                </c:pt>
              </c:strCache>
            </c:strRef>
          </c:tx>
          <c:spPr>
            <a:solidFill>
              <a:schemeClr val="accent6"/>
            </a:solidFill>
            <a:ln>
              <a:noFill/>
            </a:ln>
            <a:effectLst/>
          </c:spPr>
          <c:invertIfNegative val="0"/>
          <c:cat>
            <c:strRef>
              <c:f>Sheet1!$A$2:$A$5</c:f>
              <c:strCache>
                <c:ptCount val="4"/>
                <c:pt idx="0">
                  <c:v>Major Concern</c:v>
                </c:pt>
                <c:pt idx="1">
                  <c:v>Minor Concern</c:v>
                </c:pt>
                <c:pt idx="2">
                  <c:v>Not Concerned</c:v>
                </c:pt>
                <c:pt idx="3">
                  <c:v>Never heard of</c:v>
                </c:pt>
              </c:strCache>
            </c:strRef>
          </c:cat>
          <c:val>
            <c:numRef>
              <c:f>Sheet1!$G$2:$G$5</c:f>
              <c:numCache>
                <c:formatCode>0%</c:formatCode>
                <c:ptCount val="4"/>
                <c:pt idx="0">
                  <c:v>0.40996168999999999</c:v>
                </c:pt>
                <c:pt idx="1">
                  <c:v>0.33333332999999998</c:v>
                </c:pt>
                <c:pt idx="2">
                  <c:v>0.14559386999999999</c:v>
                </c:pt>
                <c:pt idx="3">
                  <c:v>0.11111111</c:v>
                </c:pt>
              </c:numCache>
            </c:numRef>
          </c:val>
          <c:extLst>
            <c:ext xmlns:c16="http://schemas.microsoft.com/office/drawing/2014/chart" uri="{C3380CC4-5D6E-409C-BE32-E72D297353CC}">
              <c16:uniqueId val="{00000005-9CAA-7345-B293-C1C2B4FA7418}"/>
            </c:ext>
          </c:extLst>
        </c:ser>
        <c:dLbls>
          <c:showLegendKey val="0"/>
          <c:showVal val="0"/>
          <c:showCatName val="0"/>
          <c:showSerName val="0"/>
          <c:showPercent val="0"/>
          <c:showBubbleSize val="0"/>
        </c:dLbls>
        <c:gapWidth val="219"/>
        <c:overlap val="-27"/>
        <c:axId val="264114496"/>
        <c:axId val="264116224"/>
      </c:barChart>
      <c:catAx>
        <c:axId val="26411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6224"/>
        <c:crosses val="autoZero"/>
        <c:auto val="1"/>
        <c:lblAlgn val="ctr"/>
        <c:lblOffset val="100"/>
        <c:noMultiLvlLbl val="0"/>
      </c:catAx>
      <c:valAx>
        <c:axId val="264116224"/>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411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lumMod val="50000"/>
          <a:lumOff val="50000"/>
        </a:schemeClr>
      </a:solid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3863121572328"/>
          <c:y val="7.5087499605404784E-2"/>
          <c:w val="0.6659828618270266"/>
          <c:h val="0.89682335263783641"/>
        </c:manualLayout>
      </c:layout>
      <c:pieChart>
        <c:varyColors val="1"/>
        <c:ser>
          <c:idx val="0"/>
          <c:order val="0"/>
          <c:tx>
            <c:strRef>
              <c:f>Sheet1!$B$1</c:f>
              <c:strCache>
                <c:ptCount val="1"/>
                <c:pt idx="0">
                  <c:v>Average montly spend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6F3-DA46-91B2-ADAB2A65D388}"/>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E6F3-DA46-91B2-ADAB2A65D388}"/>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E6F3-DA46-91B2-ADAB2A65D388}"/>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E6F3-DA46-91B2-ADAB2A65D388}"/>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E6F3-DA46-91B2-ADAB2A65D388}"/>
              </c:ext>
            </c:extLst>
          </c:dPt>
          <c:dPt>
            <c:idx val="5"/>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B-E6F3-DA46-91B2-ADAB2A65D388}"/>
              </c:ext>
            </c:extLst>
          </c:dPt>
          <c:dLbls>
            <c:dLbl>
              <c:idx val="0"/>
              <c:layout>
                <c:manualLayout>
                  <c:x val="-9.2778737950703793E-2"/>
                  <c:y val="0.193574581486534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6F3-DA46-91B2-ADAB2A65D388}"/>
                </c:ext>
              </c:extLst>
            </c:dLbl>
            <c:dLbl>
              <c:idx val="1"/>
              <c:layout>
                <c:manualLayout>
                  <c:x val="-0.18598744670665682"/>
                  <c:y val="-3.397744708336213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6F3-DA46-91B2-ADAB2A65D388}"/>
                </c:ext>
              </c:extLst>
            </c:dLbl>
            <c:dLbl>
              <c:idx val="2"/>
              <c:layout>
                <c:manualLayout>
                  <c:x val="-3.0957806578952564E-2"/>
                  <c:y val="-0.1673029549015811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6F3-DA46-91B2-ADAB2A65D388}"/>
                </c:ext>
              </c:extLst>
            </c:dLbl>
            <c:dLbl>
              <c:idx val="5"/>
              <c:layout>
                <c:manualLayout>
                  <c:x val="7.4668904928691687E-2"/>
                  <c:y val="0.14769832166252483"/>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4303074868897186"/>
                      <c:h val="0.14839767911582338"/>
                    </c:manualLayout>
                  </c15:layout>
                </c:ext>
                <c:ext xmlns:c16="http://schemas.microsoft.com/office/drawing/2014/chart" uri="{C3380CC4-5D6E-409C-BE32-E72D297353CC}">
                  <c16:uniqueId val="{0000000B-E6F3-DA46-91B2-ADAB2A65D388}"/>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&lt;$10</c:v>
                </c:pt>
                <c:pt idx="1">
                  <c:v>$10 - $19</c:v>
                </c:pt>
                <c:pt idx="2">
                  <c:v>$20 - $29</c:v>
                </c:pt>
                <c:pt idx="3">
                  <c:v>$30 - $39</c:v>
                </c:pt>
                <c:pt idx="4">
                  <c:v>$40 - $59</c:v>
                </c:pt>
                <c:pt idx="5">
                  <c:v>$60 - $79.99</c:v>
                </c:pt>
              </c:strCache>
            </c:strRef>
          </c:cat>
          <c:val>
            <c:numRef>
              <c:f>Sheet1!$B$2:$B$7</c:f>
              <c:numCache>
                <c:formatCode>0%</c:formatCode>
                <c:ptCount val="6"/>
                <c:pt idx="0">
                  <c:v>0.13</c:v>
                </c:pt>
                <c:pt idx="1">
                  <c:v>0.2</c:v>
                </c:pt>
                <c:pt idx="2">
                  <c:v>0.2</c:v>
                </c:pt>
                <c:pt idx="3">
                  <c:v>0.18</c:v>
                </c:pt>
                <c:pt idx="4">
                  <c:v>0.13</c:v>
                </c:pt>
                <c:pt idx="5">
                  <c:v>7.0000000000000007E-2</c:v>
                </c:pt>
              </c:numCache>
            </c:numRef>
          </c:val>
          <c:extLst>
            <c:ext xmlns:c16="http://schemas.microsoft.com/office/drawing/2014/chart" uri="{C3380CC4-5D6E-409C-BE32-E72D297353CC}">
              <c16:uniqueId val="{0000000C-E6F3-DA46-91B2-ADAB2A65D388}"/>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Sheet1!$B$2:$B$10</c:f>
              <c:numCache>
                <c:formatCode>0%</c:formatCode>
                <c:ptCount val="9"/>
                <c:pt idx="0">
                  <c:v>0.12972972999999999</c:v>
                </c:pt>
                <c:pt idx="1">
                  <c:v>0.19549549999999999</c:v>
                </c:pt>
                <c:pt idx="2">
                  <c:v>0.2</c:v>
                </c:pt>
                <c:pt idx="3">
                  <c:v>0.15405405</c:v>
                </c:pt>
                <c:pt idx="4">
                  <c:v>0.12522522999999999</c:v>
                </c:pt>
                <c:pt idx="5">
                  <c:v>7.4774770000000004E-2</c:v>
                </c:pt>
                <c:pt idx="6">
                  <c:v>6.4864859999999996E-2</c:v>
                </c:pt>
                <c:pt idx="7">
                  <c:v>3.9639639999999997E-2</c:v>
                </c:pt>
                <c:pt idx="8">
                  <c:v>1.621622E-2</c:v>
                </c:pt>
              </c:numCache>
            </c:numRef>
          </c:val>
          <c:extLst>
            <c:ext xmlns:c16="http://schemas.microsoft.com/office/drawing/2014/chart" uri="{C3380CC4-5D6E-409C-BE32-E72D297353CC}">
              <c16:uniqueId val="{00000000-4D4C-1F4D-AAD8-B912D7A877D5}"/>
            </c:ext>
          </c:extLst>
        </c:ser>
        <c:ser>
          <c:idx val="1"/>
          <c:order val="1"/>
          <c:tx>
            <c:strRef>
              <c:f>Sheet1!$C$1</c:f>
              <c:strCache>
                <c:ptCount val="1"/>
                <c:pt idx="0">
                  <c:v>UK</c:v>
                </c:pt>
              </c:strCache>
            </c:strRef>
          </c:tx>
          <c:spPr>
            <a:solidFill>
              <a:schemeClr val="accent2"/>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Sheet1!$C$2:$C$10</c:f>
              <c:numCache>
                <c:formatCode>0%</c:formatCode>
                <c:ptCount val="9"/>
                <c:pt idx="0">
                  <c:v>0.32136105999999998</c:v>
                </c:pt>
                <c:pt idx="1">
                  <c:v>0.24763705</c:v>
                </c:pt>
                <c:pt idx="2">
                  <c:v>0.15879017000000001</c:v>
                </c:pt>
                <c:pt idx="3">
                  <c:v>0.11342155</c:v>
                </c:pt>
                <c:pt idx="4">
                  <c:v>7.1833649999999999E-2</c:v>
                </c:pt>
                <c:pt idx="5">
                  <c:v>3.5916820000000002E-2</c:v>
                </c:pt>
                <c:pt idx="6">
                  <c:v>3.2136110000000002E-2</c:v>
                </c:pt>
                <c:pt idx="7">
                  <c:v>1.134216E-2</c:v>
                </c:pt>
                <c:pt idx="8">
                  <c:v>7.56144E-3</c:v>
                </c:pt>
              </c:numCache>
            </c:numRef>
          </c:val>
          <c:extLst>
            <c:ext xmlns:c16="http://schemas.microsoft.com/office/drawing/2014/chart" uri="{C3380CC4-5D6E-409C-BE32-E72D297353CC}">
              <c16:uniqueId val="{00000001-4D4C-1F4D-AAD8-B912D7A877D5}"/>
            </c:ext>
          </c:extLst>
        </c:ser>
        <c:ser>
          <c:idx val="2"/>
          <c:order val="2"/>
          <c:tx>
            <c:strRef>
              <c:f>Sheet1!$D$1</c:f>
              <c:strCache>
                <c:ptCount val="1"/>
                <c:pt idx="0">
                  <c:v>DE</c:v>
                </c:pt>
              </c:strCache>
            </c:strRef>
          </c:tx>
          <c:spPr>
            <a:solidFill>
              <a:schemeClr val="accent3"/>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Sheet1!$D$2:$D$10</c:f>
              <c:numCache>
                <c:formatCode>0%</c:formatCode>
                <c:ptCount val="9"/>
                <c:pt idx="0">
                  <c:v>0.19066147999999999</c:v>
                </c:pt>
                <c:pt idx="1">
                  <c:v>0.24319066</c:v>
                </c:pt>
                <c:pt idx="2">
                  <c:v>0.19844358000000001</c:v>
                </c:pt>
                <c:pt idx="3">
                  <c:v>0.14785992000000001</c:v>
                </c:pt>
                <c:pt idx="4">
                  <c:v>0.13813230000000001</c:v>
                </c:pt>
                <c:pt idx="5">
                  <c:v>5.2529180000000002E-2</c:v>
                </c:pt>
                <c:pt idx="6">
                  <c:v>1.55642E-2</c:v>
                </c:pt>
                <c:pt idx="7">
                  <c:v>3.8910500000000001E-3</c:v>
                </c:pt>
                <c:pt idx="8">
                  <c:v>9.727630000000001E-3</c:v>
                </c:pt>
              </c:numCache>
            </c:numRef>
          </c:val>
          <c:extLst>
            <c:ext xmlns:c16="http://schemas.microsoft.com/office/drawing/2014/chart" uri="{C3380CC4-5D6E-409C-BE32-E72D297353CC}">
              <c16:uniqueId val="{00000002-4D4C-1F4D-AAD8-B912D7A877D5}"/>
            </c:ext>
          </c:extLst>
        </c:ser>
        <c:ser>
          <c:idx val="3"/>
          <c:order val="3"/>
          <c:tx>
            <c:strRef>
              <c:f>Sheet1!$E$1</c:f>
              <c:strCache>
                <c:ptCount val="1"/>
                <c:pt idx="0">
                  <c:v>IT</c:v>
                </c:pt>
              </c:strCache>
            </c:strRef>
          </c:tx>
          <c:spPr>
            <a:solidFill>
              <a:schemeClr val="accent4"/>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Sheet1!$E$2:$E$10</c:f>
              <c:numCache>
                <c:formatCode>0%</c:formatCode>
                <c:ptCount val="9"/>
                <c:pt idx="0">
                  <c:v>8.6538459999999998E-2</c:v>
                </c:pt>
                <c:pt idx="1">
                  <c:v>0.18653845999999999</c:v>
                </c:pt>
                <c:pt idx="2">
                  <c:v>0.20576923</c:v>
                </c:pt>
                <c:pt idx="3">
                  <c:v>0.23846154</c:v>
                </c:pt>
                <c:pt idx="4">
                  <c:v>0.13653846</c:v>
                </c:pt>
                <c:pt idx="5">
                  <c:v>7.1153850000000005E-2</c:v>
                </c:pt>
                <c:pt idx="6">
                  <c:v>4.0384620000000003E-2</c:v>
                </c:pt>
                <c:pt idx="7">
                  <c:v>2.3076920000000001E-2</c:v>
                </c:pt>
                <c:pt idx="8">
                  <c:v>1.153846E-2</c:v>
                </c:pt>
              </c:numCache>
            </c:numRef>
          </c:val>
          <c:extLst>
            <c:ext xmlns:c16="http://schemas.microsoft.com/office/drawing/2014/chart" uri="{C3380CC4-5D6E-409C-BE32-E72D297353CC}">
              <c16:uniqueId val="{00000003-4D4C-1F4D-AAD8-B912D7A877D5}"/>
            </c:ext>
          </c:extLst>
        </c:ser>
        <c:ser>
          <c:idx val="4"/>
          <c:order val="4"/>
          <c:tx>
            <c:strRef>
              <c:f>Sheet1!$F$1</c:f>
              <c:strCache>
                <c:ptCount val="1"/>
                <c:pt idx="0">
                  <c:v>KR</c:v>
                </c:pt>
              </c:strCache>
            </c:strRef>
          </c:tx>
          <c:spPr>
            <a:solidFill>
              <a:schemeClr val="accent5"/>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Sheet1!$F$2:$F$10</c:f>
              <c:numCache>
                <c:formatCode>0%</c:formatCode>
                <c:ptCount val="9"/>
                <c:pt idx="0">
                  <c:v>0.13243762000000001</c:v>
                </c:pt>
                <c:pt idx="1">
                  <c:v>0.16506718000000001</c:v>
                </c:pt>
                <c:pt idx="2">
                  <c:v>0.18426103999999999</c:v>
                </c:pt>
                <c:pt idx="3">
                  <c:v>0.18809981000000001</c:v>
                </c:pt>
                <c:pt idx="4">
                  <c:v>0.13435701</c:v>
                </c:pt>
                <c:pt idx="5">
                  <c:v>8.8291749999999988E-2</c:v>
                </c:pt>
                <c:pt idx="6">
                  <c:v>6.1420349999999999E-2</c:v>
                </c:pt>
                <c:pt idx="7">
                  <c:v>2.3032629999999998E-2</c:v>
                </c:pt>
                <c:pt idx="8">
                  <c:v>2.3032629999999998E-2</c:v>
                </c:pt>
              </c:numCache>
            </c:numRef>
          </c:val>
          <c:extLst>
            <c:ext xmlns:c16="http://schemas.microsoft.com/office/drawing/2014/chart" uri="{C3380CC4-5D6E-409C-BE32-E72D297353CC}">
              <c16:uniqueId val="{00000004-4D4C-1F4D-AAD8-B912D7A877D5}"/>
            </c:ext>
          </c:extLst>
        </c:ser>
        <c:ser>
          <c:idx val="5"/>
          <c:order val="5"/>
          <c:tx>
            <c:strRef>
              <c:f>Sheet1!$G$1</c:f>
              <c:strCache>
                <c:ptCount val="1"/>
                <c:pt idx="0">
                  <c:v>AU</c:v>
                </c:pt>
              </c:strCache>
            </c:strRef>
          </c:tx>
          <c:spPr>
            <a:solidFill>
              <a:schemeClr val="accent6"/>
            </a:solidFill>
            <a:ln>
              <a:noFill/>
            </a:ln>
            <a:effectLst/>
          </c:spPr>
          <c:invertIfNegative val="0"/>
          <c:cat>
            <c:strRef>
              <c:f>Sheet1!$A$2:$A$10</c:f>
              <c:strCache>
                <c:ptCount val="9"/>
                <c:pt idx="0">
                  <c:v>Less than $10</c:v>
                </c:pt>
                <c:pt idx="1">
                  <c:v>$10 - $19.99</c:v>
                </c:pt>
                <c:pt idx="2">
                  <c:v>$20 - $29.99</c:v>
                </c:pt>
                <c:pt idx="3">
                  <c:v>$30 - $39.99</c:v>
                </c:pt>
                <c:pt idx="4">
                  <c:v>$40 - $59.99</c:v>
                </c:pt>
                <c:pt idx="5">
                  <c:v>$60 - $79.99</c:v>
                </c:pt>
                <c:pt idx="6">
                  <c:v>$80 - $99.99</c:v>
                </c:pt>
                <c:pt idx="7">
                  <c:v>$100 - $149.99</c:v>
                </c:pt>
                <c:pt idx="8">
                  <c:v>$150 or more</c:v>
                </c:pt>
              </c:strCache>
            </c:strRef>
          </c:cat>
          <c:val>
            <c:numRef>
              <c:f>Sheet1!$G$2:$G$10</c:f>
              <c:numCache>
                <c:formatCode>0%</c:formatCode>
                <c:ptCount val="9"/>
                <c:pt idx="0">
                  <c:v>9.4302550000000013E-2</c:v>
                </c:pt>
                <c:pt idx="1">
                  <c:v>0.17681728999999999</c:v>
                </c:pt>
                <c:pt idx="2">
                  <c:v>0.21021611000000001</c:v>
                </c:pt>
                <c:pt idx="3">
                  <c:v>0.18664047</c:v>
                </c:pt>
                <c:pt idx="4">
                  <c:v>0.16895874</c:v>
                </c:pt>
                <c:pt idx="5">
                  <c:v>5.8939100000000001E-2</c:v>
                </c:pt>
                <c:pt idx="6">
                  <c:v>4.3221999999999997E-2</c:v>
                </c:pt>
                <c:pt idx="7">
                  <c:v>3.9292729999999998E-2</c:v>
                </c:pt>
                <c:pt idx="8">
                  <c:v>2.1610999999999998E-2</c:v>
                </c:pt>
              </c:numCache>
            </c:numRef>
          </c:val>
          <c:extLst>
            <c:ext xmlns:c16="http://schemas.microsoft.com/office/drawing/2014/chart" uri="{C3380CC4-5D6E-409C-BE32-E72D297353CC}">
              <c16:uniqueId val="{00000005-4D4C-1F4D-AAD8-B912D7A877D5}"/>
            </c:ext>
          </c:extLst>
        </c:ser>
        <c:dLbls>
          <c:showLegendKey val="0"/>
          <c:showVal val="0"/>
          <c:showCatName val="0"/>
          <c:showSerName val="0"/>
          <c:showPercent val="0"/>
          <c:showBubbleSize val="0"/>
        </c:dLbls>
        <c:gapWidth val="219"/>
        <c:overlap val="-27"/>
        <c:axId val="1597309456"/>
        <c:axId val="747361536"/>
      </c:barChart>
      <c:catAx>
        <c:axId val="159730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7361536"/>
        <c:crosses val="autoZero"/>
        <c:auto val="1"/>
        <c:lblAlgn val="ctr"/>
        <c:lblOffset val="100"/>
        <c:noMultiLvlLbl val="0"/>
      </c:catAx>
      <c:valAx>
        <c:axId val="7473615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9730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Sheet1!$A$2:$A$27</c:f>
              <c:strCache>
                <c:ptCount val="26"/>
                <c:pt idx="0">
                  <c:v>Synbiotics</c:v>
                </c:pt>
                <c:pt idx="1">
                  <c:v>Alpha-GPC</c:v>
                </c:pt>
                <c:pt idx="2">
                  <c:v>Astaxanthin</c:v>
                </c:pt>
                <c:pt idx="3">
                  <c:v>CBD</c:v>
                </c:pt>
                <c:pt idx="4">
                  <c:v>Nootropics</c:v>
                </c:pt>
                <c:pt idx="5">
                  <c:v>Protein Powder</c:v>
                </c:pt>
                <c:pt idx="6">
                  <c:v>Citicoline</c:v>
                </c:pt>
                <c:pt idx="7">
                  <c:v>Glutathione</c:v>
                </c:pt>
                <c:pt idx="8">
                  <c:v>Choline</c:v>
                </c:pt>
                <c:pt idx="9">
                  <c:v>Ashwagandha</c:v>
                </c:pt>
                <c:pt idx="10">
                  <c:v>Mushrooms</c:v>
                </c:pt>
                <c:pt idx="11">
                  <c:v>Postbiotics</c:v>
                </c:pt>
                <c:pt idx="12">
                  <c:v>CoQ10</c:v>
                </c:pt>
                <c:pt idx="13">
                  <c:v>Lutein</c:v>
                </c:pt>
                <c:pt idx="14">
                  <c:v>Glucosamine</c:v>
                </c:pt>
                <c:pt idx="15">
                  <c:v>Collagen</c:v>
                </c:pt>
                <c:pt idx="16">
                  <c:v>Vitamin K2</c:v>
                </c:pt>
                <c:pt idx="17">
                  <c:v>Prebiotics</c:v>
                </c:pt>
                <c:pt idx="18">
                  <c:v>Curcumin/Turmeric</c:v>
                </c:pt>
                <c:pt idx="19">
                  <c:v>Probiotics</c:v>
                </c:pt>
                <c:pt idx="20">
                  <c:v>Omega-3s</c:v>
                </c:pt>
                <c:pt idx="21">
                  <c:v>Antioxidants</c:v>
                </c:pt>
                <c:pt idx="22">
                  <c:v>Multivitamin</c:v>
                </c:pt>
                <c:pt idx="23">
                  <c:v>Magnesium</c:v>
                </c:pt>
                <c:pt idx="24">
                  <c:v>Calcium</c:v>
                </c:pt>
                <c:pt idx="25">
                  <c:v>Vitamin D</c:v>
                </c:pt>
              </c:strCache>
            </c:strRef>
          </c:cat>
          <c:val>
            <c:numRef>
              <c:f>Sheet1!$B$2:$B$27</c:f>
              <c:numCache>
                <c:formatCode>"$"#,##0.00</c:formatCode>
                <c:ptCount val="26"/>
                <c:pt idx="0">
                  <c:v>27.68</c:v>
                </c:pt>
                <c:pt idx="1">
                  <c:v>27.55</c:v>
                </c:pt>
                <c:pt idx="2">
                  <c:v>27.22</c:v>
                </c:pt>
                <c:pt idx="3">
                  <c:v>27.19</c:v>
                </c:pt>
                <c:pt idx="4">
                  <c:v>27.09</c:v>
                </c:pt>
                <c:pt idx="5">
                  <c:v>27.07</c:v>
                </c:pt>
                <c:pt idx="6">
                  <c:v>26.86</c:v>
                </c:pt>
                <c:pt idx="7">
                  <c:v>26.76</c:v>
                </c:pt>
                <c:pt idx="8">
                  <c:v>26.45</c:v>
                </c:pt>
                <c:pt idx="9">
                  <c:v>25.64</c:v>
                </c:pt>
                <c:pt idx="10">
                  <c:v>24.61</c:v>
                </c:pt>
                <c:pt idx="11">
                  <c:v>24.61</c:v>
                </c:pt>
                <c:pt idx="12">
                  <c:v>24.28</c:v>
                </c:pt>
                <c:pt idx="13">
                  <c:v>23.94</c:v>
                </c:pt>
                <c:pt idx="14">
                  <c:v>23.32</c:v>
                </c:pt>
                <c:pt idx="15">
                  <c:v>23.13</c:v>
                </c:pt>
                <c:pt idx="16">
                  <c:v>23.08</c:v>
                </c:pt>
                <c:pt idx="17">
                  <c:v>22.86</c:v>
                </c:pt>
                <c:pt idx="18">
                  <c:v>21.7</c:v>
                </c:pt>
                <c:pt idx="19">
                  <c:v>21.69</c:v>
                </c:pt>
                <c:pt idx="20">
                  <c:v>21.33</c:v>
                </c:pt>
                <c:pt idx="21">
                  <c:v>20.91</c:v>
                </c:pt>
                <c:pt idx="22">
                  <c:v>20.34</c:v>
                </c:pt>
                <c:pt idx="23">
                  <c:v>19.97</c:v>
                </c:pt>
                <c:pt idx="24">
                  <c:v>19.04</c:v>
                </c:pt>
                <c:pt idx="25">
                  <c:v>18.96</c:v>
                </c:pt>
              </c:numCache>
            </c:numRef>
          </c:val>
          <c:extLst>
            <c:ext xmlns:c16="http://schemas.microsoft.com/office/drawing/2014/chart" uri="{C3380CC4-5D6E-409C-BE32-E72D297353CC}">
              <c16:uniqueId val="{00000000-B77E-E947-84A1-ABC3EB5F9328}"/>
            </c:ext>
          </c:extLst>
        </c:ser>
        <c:ser>
          <c:idx val="1"/>
          <c:order val="1"/>
          <c:tx>
            <c:strRef>
              <c:f>Sheet1!$C$1</c:f>
              <c:strCache>
                <c:ptCount val="1"/>
                <c:pt idx="0">
                  <c:v>UK</c:v>
                </c:pt>
              </c:strCache>
            </c:strRef>
          </c:tx>
          <c:spPr>
            <a:solidFill>
              <a:schemeClr val="accent2"/>
            </a:solidFill>
            <a:ln>
              <a:noFill/>
            </a:ln>
            <a:effectLst/>
          </c:spPr>
          <c:invertIfNegative val="0"/>
          <c:cat>
            <c:strRef>
              <c:f>Sheet1!$A$2:$A$27</c:f>
              <c:strCache>
                <c:ptCount val="26"/>
                <c:pt idx="0">
                  <c:v>Synbiotics</c:v>
                </c:pt>
                <c:pt idx="1">
                  <c:v>Alpha-GPC</c:v>
                </c:pt>
                <c:pt idx="2">
                  <c:v>Astaxanthin</c:v>
                </c:pt>
                <c:pt idx="3">
                  <c:v>CBD</c:v>
                </c:pt>
                <c:pt idx="4">
                  <c:v>Nootropics</c:v>
                </c:pt>
                <c:pt idx="5">
                  <c:v>Protein Powder</c:v>
                </c:pt>
                <c:pt idx="6">
                  <c:v>Citicoline</c:v>
                </c:pt>
                <c:pt idx="7">
                  <c:v>Glutathione</c:v>
                </c:pt>
                <c:pt idx="8">
                  <c:v>Choline</c:v>
                </c:pt>
                <c:pt idx="9">
                  <c:v>Ashwagandha</c:v>
                </c:pt>
                <c:pt idx="10">
                  <c:v>Mushrooms</c:v>
                </c:pt>
                <c:pt idx="11">
                  <c:v>Postbiotics</c:v>
                </c:pt>
                <c:pt idx="12">
                  <c:v>CoQ10</c:v>
                </c:pt>
                <c:pt idx="13">
                  <c:v>Lutein</c:v>
                </c:pt>
                <c:pt idx="14">
                  <c:v>Glucosamine</c:v>
                </c:pt>
                <c:pt idx="15">
                  <c:v>Collagen</c:v>
                </c:pt>
                <c:pt idx="16">
                  <c:v>Vitamin K2</c:v>
                </c:pt>
                <c:pt idx="17">
                  <c:v>Prebiotics</c:v>
                </c:pt>
                <c:pt idx="18">
                  <c:v>Curcumin/Turmeric</c:v>
                </c:pt>
                <c:pt idx="19">
                  <c:v>Probiotics</c:v>
                </c:pt>
                <c:pt idx="20">
                  <c:v>Omega-3s</c:v>
                </c:pt>
                <c:pt idx="21">
                  <c:v>Antioxidants</c:v>
                </c:pt>
                <c:pt idx="22">
                  <c:v>Multivitamin</c:v>
                </c:pt>
                <c:pt idx="23">
                  <c:v>Magnesium</c:v>
                </c:pt>
                <c:pt idx="24">
                  <c:v>Calcium</c:v>
                </c:pt>
                <c:pt idx="25">
                  <c:v>Vitamin D</c:v>
                </c:pt>
              </c:strCache>
            </c:strRef>
          </c:cat>
          <c:val>
            <c:numRef>
              <c:f>Sheet1!$C$2:$C$27</c:f>
              <c:numCache>
                <c:formatCode>"$"#,##0.00</c:formatCode>
                <c:ptCount val="26"/>
                <c:pt idx="0">
                  <c:v>22.79</c:v>
                </c:pt>
                <c:pt idx="1">
                  <c:v>21.85</c:v>
                </c:pt>
                <c:pt idx="2">
                  <c:v>22.49</c:v>
                </c:pt>
                <c:pt idx="3">
                  <c:v>21.63</c:v>
                </c:pt>
                <c:pt idx="4">
                  <c:v>23.29</c:v>
                </c:pt>
                <c:pt idx="5">
                  <c:v>22.08</c:v>
                </c:pt>
                <c:pt idx="6">
                  <c:v>20.88</c:v>
                </c:pt>
                <c:pt idx="7">
                  <c:v>22.73</c:v>
                </c:pt>
                <c:pt idx="8">
                  <c:v>21.62</c:v>
                </c:pt>
                <c:pt idx="9">
                  <c:v>25.26</c:v>
                </c:pt>
                <c:pt idx="10">
                  <c:v>20.32</c:v>
                </c:pt>
                <c:pt idx="11">
                  <c:v>20.32</c:v>
                </c:pt>
                <c:pt idx="12">
                  <c:v>21.26</c:v>
                </c:pt>
                <c:pt idx="13">
                  <c:v>21.81</c:v>
                </c:pt>
                <c:pt idx="14">
                  <c:v>16.170000000000002</c:v>
                </c:pt>
                <c:pt idx="15">
                  <c:v>21.5</c:v>
                </c:pt>
                <c:pt idx="16">
                  <c:v>19.100000000000001</c:v>
                </c:pt>
                <c:pt idx="17">
                  <c:v>19.37</c:v>
                </c:pt>
                <c:pt idx="18">
                  <c:v>17.04</c:v>
                </c:pt>
                <c:pt idx="19">
                  <c:v>17.03</c:v>
                </c:pt>
                <c:pt idx="20">
                  <c:v>16.079999999999998</c:v>
                </c:pt>
                <c:pt idx="21">
                  <c:v>16.260000000000002</c:v>
                </c:pt>
                <c:pt idx="22">
                  <c:v>15.69</c:v>
                </c:pt>
                <c:pt idx="23">
                  <c:v>15.96</c:v>
                </c:pt>
                <c:pt idx="24">
                  <c:v>15.86</c:v>
                </c:pt>
                <c:pt idx="25">
                  <c:v>14.73</c:v>
                </c:pt>
              </c:numCache>
            </c:numRef>
          </c:val>
          <c:extLst>
            <c:ext xmlns:c16="http://schemas.microsoft.com/office/drawing/2014/chart" uri="{C3380CC4-5D6E-409C-BE32-E72D297353CC}">
              <c16:uniqueId val="{00000001-B77E-E947-84A1-ABC3EB5F9328}"/>
            </c:ext>
          </c:extLst>
        </c:ser>
        <c:ser>
          <c:idx val="2"/>
          <c:order val="2"/>
          <c:tx>
            <c:strRef>
              <c:f>Sheet1!$D$1</c:f>
              <c:strCache>
                <c:ptCount val="1"/>
                <c:pt idx="0">
                  <c:v>DE</c:v>
                </c:pt>
              </c:strCache>
            </c:strRef>
          </c:tx>
          <c:spPr>
            <a:solidFill>
              <a:schemeClr val="accent3"/>
            </a:solidFill>
            <a:ln>
              <a:noFill/>
            </a:ln>
            <a:effectLst/>
          </c:spPr>
          <c:invertIfNegative val="0"/>
          <c:cat>
            <c:strRef>
              <c:f>Sheet1!$A$2:$A$27</c:f>
              <c:strCache>
                <c:ptCount val="26"/>
                <c:pt idx="0">
                  <c:v>Synbiotics</c:v>
                </c:pt>
                <c:pt idx="1">
                  <c:v>Alpha-GPC</c:v>
                </c:pt>
                <c:pt idx="2">
                  <c:v>Astaxanthin</c:v>
                </c:pt>
                <c:pt idx="3">
                  <c:v>CBD</c:v>
                </c:pt>
                <c:pt idx="4">
                  <c:v>Nootropics</c:v>
                </c:pt>
                <c:pt idx="5">
                  <c:v>Protein Powder</c:v>
                </c:pt>
                <c:pt idx="6">
                  <c:v>Citicoline</c:v>
                </c:pt>
                <c:pt idx="7">
                  <c:v>Glutathione</c:v>
                </c:pt>
                <c:pt idx="8">
                  <c:v>Choline</c:v>
                </c:pt>
                <c:pt idx="9">
                  <c:v>Ashwagandha</c:v>
                </c:pt>
                <c:pt idx="10">
                  <c:v>Mushrooms</c:v>
                </c:pt>
                <c:pt idx="11">
                  <c:v>Postbiotics</c:v>
                </c:pt>
                <c:pt idx="12">
                  <c:v>CoQ10</c:v>
                </c:pt>
                <c:pt idx="13">
                  <c:v>Lutein</c:v>
                </c:pt>
                <c:pt idx="14">
                  <c:v>Glucosamine</c:v>
                </c:pt>
                <c:pt idx="15">
                  <c:v>Collagen</c:v>
                </c:pt>
                <c:pt idx="16">
                  <c:v>Vitamin K2</c:v>
                </c:pt>
                <c:pt idx="17">
                  <c:v>Prebiotics</c:v>
                </c:pt>
                <c:pt idx="18">
                  <c:v>Curcumin/Turmeric</c:v>
                </c:pt>
                <c:pt idx="19">
                  <c:v>Probiotics</c:v>
                </c:pt>
                <c:pt idx="20">
                  <c:v>Omega-3s</c:v>
                </c:pt>
                <c:pt idx="21">
                  <c:v>Antioxidants</c:v>
                </c:pt>
                <c:pt idx="22">
                  <c:v>Multivitamin</c:v>
                </c:pt>
                <c:pt idx="23">
                  <c:v>Magnesium</c:v>
                </c:pt>
                <c:pt idx="24">
                  <c:v>Calcium</c:v>
                </c:pt>
                <c:pt idx="25">
                  <c:v>Vitamin D</c:v>
                </c:pt>
              </c:strCache>
            </c:strRef>
          </c:cat>
          <c:val>
            <c:numRef>
              <c:f>Sheet1!$D$2:$D$27</c:f>
              <c:numCache>
                <c:formatCode>"$"#,##0.00</c:formatCode>
                <c:ptCount val="26"/>
                <c:pt idx="0">
                  <c:v>20.260000000000002</c:v>
                </c:pt>
                <c:pt idx="1">
                  <c:v>21.52</c:v>
                </c:pt>
                <c:pt idx="2">
                  <c:v>22.56</c:v>
                </c:pt>
                <c:pt idx="3">
                  <c:v>21.26</c:v>
                </c:pt>
                <c:pt idx="4">
                  <c:v>21.15</c:v>
                </c:pt>
                <c:pt idx="5">
                  <c:v>21.78</c:v>
                </c:pt>
                <c:pt idx="6">
                  <c:v>23.46</c:v>
                </c:pt>
                <c:pt idx="7">
                  <c:v>18.78</c:v>
                </c:pt>
                <c:pt idx="8">
                  <c:v>21.32</c:v>
                </c:pt>
                <c:pt idx="9">
                  <c:v>19.760000000000002</c:v>
                </c:pt>
                <c:pt idx="10">
                  <c:v>20.2</c:v>
                </c:pt>
                <c:pt idx="11">
                  <c:v>20.2</c:v>
                </c:pt>
                <c:pt idx="12">
                  <c:v>18.82</c:v>
                </c:pt>
                <c:pt idx="13">
                  <c:v>19.02</c:v>
                </c:pt>
                <c:pt idx="14">
                  <c:v>18.61</c:v>
                </c:pt>
                <c:pt idx="15">
                  <c:v>19.68</c:v>
                </c:pt>
                <c:pt idx="16">
                  <c:v>16.62</c:v>
                </c:pt>
                <c:pt idx="17">
                  <c:v>17.920000000000002</c:v>
                </c:pt>
                <c:pt idx="18">
                  <c:v>15.21</c:v>
                </c:pt>
                <c:pt idx="19">
                  <c:v>15.27</c:v>
                </c:pt>
                <c:pt idx="20">
                  <c:v>16.440000000000001</c:v>
                </c:pt>
                <c:pt idx="21">
                  <c:v>16.239999999999998</c:v>
                </c:pt>
                <c:pt idx="22">
                  <c:v>14.69</c:v>
                </c:pt>
                <c:pt idx="23">
                  <c:v>13.67</c:v>
                </c:pt>
                <c:pt idx="24">
                  <c:v>13.57</c:v>
                </c:pt>
                <c:pt idx="25">
                  <c:v>14.78</c:v>
                </c:pt>
              </c:numCache>
            </c:numRef>
          </c:val>
          <c:extLst>
            <c:ext xmlns:c16="http://schemas.microsoft.com/office/drawing/2014/chart" uri="{C3380CC4-5D6E-409C-BE32-E72D297353CC}">
              <c16:uniqueId val="{00000002-B77E-E947-84A1-ABC3EB5F9328}"/>
            </c:ext>
          </c:extLst>
        </c:ser>
        <c:ser>
          <c:idx val="3"/>
          <c:order val="3"/>
          <c:tx>
            <c:strRef>
              <c:f>Sheet1!$E$1</c:f>
              <c:strCache>
                <c:ptCount val="1"/>
                <c:pt idx="0">
                  <c:v>IT</c:v>
                </c:pt>
              </c:strCache>
            </c:strRef>
          </c:tx>
          <c:spPr>
            <a:solidFill>
              <a:schemeClr val="tx2"/>
            </a:solidFill>
            <a:ln>
              <a:noFill/>
            </a:ln>
            <a:effectLst/>
          </c:spPr>
          <c:invertIfNegative val="0"/>
          <c:cat>
            <c:strRef>
              <c:f>Sheet1!$A$2:$A$27</c:f>
              <c:strCache>
                <c:ptCount val="26"/>
                <c:pt idx="0">
                  <c:v>Synbiotics</c:v>
                </c:pt>
                <c:pt idx="1">
                  <c:v>Alpha-GPC</c:v>
                </c:pt>
                <c:pt idx="2">
                  <c:v>Astaxanthin</c:v>
                </c:pt>
                <c:pt idx="3">
                  <c:v>CBD</c:v>
                </c:pt>
                <c:pt idx="4">
                  <c:v>Nootropics</c:v>
                </c:pt>
                <c:pt idx="5">
                  <c:v>Protein Powder</c:v>
                </c:pt>
                <c:pt idx="6">
                  <c:v>Citicoline</c:v>
                </c:pt>
                <c:pt idx="7">
                  <c:v>Glutathione</c:v>
                </c:pt>
                <c:pt idx="8">
                  <c:v>Choline</c:v>
                </c:pt>
                <c:pt idx="9">
                  <c:v>Ashwagandha</c:v>
                </c:pt>
                <c:pt idx="10">
                  <c:v>Mushrooms</c:v>
                </c:pt>
                <c:pt idx="11">
                  <c:v>Postbiotics</c:v>
                </c:pt>
                <c:pt idx="12">
                  <c:v>CoQ10</c:v>
                </c:pt>
                <c:pt idx="13">
                  <c:v>Lutein</c:v>
                </c:pt>
                <c:pt idx="14">
                  <c:v>Glucosamine</c:v>
                </c:pt>
                <c:pt idx="15">
                  <c:v>Collagen</c:v>
                </c:pt>
                <c:pt idx="16">
                  <c:v>Vitamin K2</c:v>
                </c:pt>
                <c:pt idx="17">
                  <c:v>Prebiotics</c:v>
                </c:pt>
                <c:pt idx="18">
                  <c:v>Curcumin/Turmeric</c:v>
                </c:pt>
                <c:pt idx="19">
                  <c:v>Probiotics</c:v>
                </c:pt>
                <c:pt idx="20">
                  <c:v>Omega-3s</c:v>
                </c:pt>
                <c:pt idx="21">
                  <c:v>Antioxidants</c:v>
                </c:pt>
                <c:pt idx="22">
                  <c:v>Multivitamin</c:v>
                </c:pt>
                <c:pt idx="23">
                  <c:v>Magnesium</c:v>
                </c:pt>
                <c:pt idx="24">
                  <c:v>Calcium</c:v>
                </c:pt>
                <c:pt idx="25">
                  <c:v>Vitamin D</c:v>
                </c:pt>
              </c:strCache>
            </c:strRef>
          </c:cat>
          <c:val>
            <c:numRef>
              <c:f>Sheet1!$E$2:$E$27</c:f>
              <c:numCache>
                <c:formatCode>"$"#,##0.00</c:formatCode>
                <c:ptCount val="26"/>
                <c:pt idx="0">
                  <c:v>18.87</c:v>
                </c:pt>
                <c:pt idx="1">
                  <c:v>19.190000000000001</c:v>
                </c:pt>
                <c:pt idx="2">
                  <c:v>20.440000000000001</c:v>
                </c:pt>
                <c:pt idx="3">
                  <c:v>19.11</c:v>
                </c:pt>
                <c:pt idx="4">
                  <c:v>17.62</c:v>
                </c:pt>
                <c:pt idx="5">
                  <c:v>21.7</c:v>
                </c:pt>
                <c:pt idx="6">
                  <c:v>18.309999999999999</c:v>
                </c:pt>
                <c:pt idx="7">
                  <c:v>17.670000000000002</c:v>
                </c:pt>
                <c:pt idx="8">
                  <c:v>19.989999999999998</c:v>
                </c:pt>
                <c:pt idx="9">
                  <c:v>18.32</c:v>
                </c:pt>
                <c:pt idx="10">
                  <c:v>17.75</c:v>
                </c:pt>
                <c:pt idx="11">
                  <c:v>17.75</c:v>
                </c:pt>
                <c:pt idx="12">
                  <c:v>18.2</c:v>
                </c:pt>
                <c:pt idx="13">
                  <c:v>17.47</c:v>
                </c:pt>
                <c:pt idx="14">
                  <c:v>17.41</c:v>
                </c:pt>
                <c:pt idx="15">
                  <c:v>19.53</c:v>
                </c:pt>
                <c:pt idx="16">
                  <c:v>17.399999999999999</c:v>
                </c:pt>
                <c:pt idx="17">
                  <c:v>16.82</c:v>
                </c:pt>
                <c:pt idx="18">
                  <c:v>15.34</c:v>
                </c:pt>
                <c:pt idx="19">
                  <c:v>17.38</c:v>
                </c:pt>
                <c:pt idx="20">
                  <c:v>19.25</c:v>
                </c:pt>
                <c:pt idx="21">
                  <c:v>18.579999999999998</c:v>
                </c:pt>
                <c:pt idx="22">
                  <c:v>19.52</c:v>
                </c:pt>
                <c:pt idx="23">
                  <c:v>17.95</c:v>
                </c:pt>
                <c:pt idx="24">
                  <c:v>16.760000000000002</c:v>
                </c:pt>
                <c:pt idx="25">
                  <c:v>17.489999999999998</c:v>
                </c:pt>
              </c:numCache>
            </c:numRef>
          </c:val>
          <c:extLst>
            <c:ext xmlns:c16="http://schemas.microsoft.com/office/drawing/2014/chart" uri="{C3380CC4-5D6E-409C-BE32-E72D297353CC}">
              <c16:uniqueId val="{00000003-B77E-E947-84A1-ABC3EB5F9328}"/>
            </c:ext>
          </c:extLst>
        </c:ser>
        <c:ser>
          <c:idx val="4"/>
          <c:order val="4"/>
          <c:tx>
            <c:strRef>
              <c:f>Sheet1!$F$1</c:f>
              <c:strCache>
                <c:ptCount val="1"/>
                <c:pt idx="0">
                  <c:v>KR</c:v>
                </c:pt>
              </c:strCache>
            </c:strRef>
          </c:tx>
          <c:spPr>
            <a:solidFill>
              <a:schemeClr val="accent6">
                <a:lumMod val="40000"/>
                <a:lumOff val="60000"/>
              </a:schemeClr>
            </a:solidFill>
            <a:ln>
              <a:noFill/>
            </a:ln>
            <a:effectLst/>
          </c:spPr>
          <c:invertIfNegative val="0"/>
          <c:cat>
            <c:strRef>
              <c:f>Sheet1!$A$2:$A$27</c:f>
              <c:strCache>
                <c:ptCount val="26"/>
                <c:pt idx="0">
                  <c:v>Synbiotics</c:v>
                </c:pt>
                <c:pt idx="1">
                  <c:v>Alpha-GPC</c:v>
                </c:pt>
                <c:pt idx="2">
                  <c:v>Astaxanthin</c:v>
                </c:pt>
                <c:pt idx="3">
                  <c:v>CBD</c:v>
                </c:pt>
                <c:pt idx="4">
                  <c:v>Nootropics</c:v>
                </c:pt>
                <c:pt idx="5">
                  <c:v>Protein Powder</c:v>
                </c:pt>
                <c:pt idx="6">
                  <c:v>Citicoline</c:v>
                </c:pt>
                <c:pt idx="7">
                  <c:v>Glutathione</c:v>
                </c:pt>
                <c:pt idx="8">
                  <c:v>Choline</c:v>
                </c:pt>
                <c:pt idx="9">
                  <c:v>Ashwagandha</c:v>
                </c:pt>
                <c:pt idx="10">
                  <c:v>Mushrooms</c:v>
                </c:pt>
                <c:pt idx="11">
                  <c:v>Postbiotics</c:v>
                </c:pt>
                <c:pt idx="12">
                  <c:v>CoQ10</c:v>
                </c:pt>
                <c:pt idx="13">
                  <c:v>Lutein</c:v>
                </c:pt>
                <c:pt idx="14">
                  <c:v>Glucosamine</c:v>
                </c:pt>
                <c:pt idx="15">
                  <c:v>Collagen</c:v>
                </c:pt>
                <c:pt idx="16">
                  <c:v>Vitamin K2</c:v>
                </c:pt>
                <c:pt idx="17">
                  <c:v>Prebiotics</c:v>
                </c:pt>
                <c:pt idx="18">
                  <c:v>Curcumin/Turmeric</c:v>
                </c:pt>
                <c:pt idx="19">
                  <c:v>Probiotics</c:v>
                </c:pt>
                <c:pt idx="20">
                  <c:v>Omega-3s</c:v>
                </c:pt>
                <c:pt idx="21">
                  <c:v>Antioxidants</c:v>
                </c:pt>
                <c:pt idx="22">
                  <c:v>Multivitamin</c:v>
                </c:pt>
                <c:pt idx="23">
                  <c:v>Magnesium</c:v>
                </c:pt>
                <c:pt idx="24">
                  <c:v>Calcium</c:v>
                </c:pt>
                <c:pt idx="25">
                  <c:v>Vitamin D</c:v>
                </c:pt>
              </c:strCache>
            </c:strRef>
          </c:cat>
          <c:val>
            <c:numRef>
              <c:f>Sheet1!$F$2:$F$27</c:f>
              <c:numCache>
                <c:formatCode>"$"#,##0.00</c:formatCode>
                <c:ptCount val="26"/>
                <c:pt idx="0">
                  <c:v>19.8</c:v>
                </c:pt>
                <c:pt idx="1">
                  <c:v>21.04</c:v>
                </c:pt>
                <c:pt idx="2">
                  <c:v>20.89</c:v>
                </c:pt>
                <c:pt idx="3">
                  <c:v>21.82</c:v>
                </c:pt>
                <c:pt idx="4">
                  <c:v>20.2</c:v>
                </c:pt>
                <c:pt idx="5">
                  <c:v>23.18</c:v>
                </c:pt>
                <c:pt idx="6">
                  <c:v>21.67</c:v>
                </c:pt>
                <c:pt idx="7">
                  <c:v>21.28</c:v>
                </c:pt>
                <c:pt idx="8">
                  <c:v>20.170000000000002</c:v>
                </c:pt>
                <c:pt idx="9">
                  <c:v>21.96</c:v>
                </c:pt>
                <c:pt idx="10">
                  <c:v>19.7</c:v>
                </c:pt>
                <c:pt idx="11">
                  <c:v>19.7</c:v>
                </c:pt>
                <c:pt idx="12">
                  <c:v>19.920000000000002</c:v>
                </c:pt>
                <c:pt idx="13">
                  <c:v>21.43</c:v>
                </c:pt>
                <c:pt idx="14">
                  <c:v>19.89</c:v>
                </c:pt>
                <c:pt idx="15">
                  <c:v>21.7</c:v>
                </c:pt>
                <c:pt idx="16">
                  <c:v>19.079999999999998</c:v>
                </c:pt>
                <c:pt idx="17">
                  <c:v>19.96</c:v>
                </c:pt>
                <c:pt idx="18">
                  <c:v>17.07</c:v>
                </c:pt>
                <c:pt idx="19">
                  <c:v>21.62</c:v>
                </c:pt>
                <c:pt idx="20">
                  <c:v>23.31</c:v>
                </c:pt>
                <c:pt idx="21">
                  <c:v>21.14</c:v>
                </c:pt>
                <c:pt idx="22">
                  <c:v>23.44</c:v>
                </c:pt>
                <c:pt idx="23">
                  <c:v>19</c:v>
                </c:pt>
                <c:pt idx="24">
                  <c:v>19.63</c:v>
                </c:pt>
                <c:pt idx="25">
                  <c:v>19.649999999999999</c:v>
                </c:pt>
              </c:numCache>
            </c:numRef>
          </c:val>
          <c:extLst>
            <c:ext xmlns:c16="http://schemas.microsoft.com/office/drawing/2014/chart" uri="{C3380CC4-5D6E-409C-BE32-E72D297353CC}">
              <c16:uniqueId val="{00000004-B77E-E947-84A1-ABC3EB5F9328}"/>
            </c:ext>
          </c:extLst>
        </c:ser>
        <c:ser>
          <c:idx val="5"/>
          <c:order val="5"/>
          <c:tx>
            <c:strRef>
              <c:f>Sheet1!$G$1</c:f>
              <c:strCache>
                <c:ptCount val="1"/>
                <c:pt idx="0">
                  <c:v>AU</c:v>
                </c:pt>
              </c:strCache>
            </c:strRef>
          </c:tx>
          <c:spPr>
            <a:solidFill>
              <a:schemeClr val="accent6"/>
            </a:solidFill>
            <a:ln>
              <a:noFill/>
            </a:ln>
            <a:effectLst/>
          </c:spPr>
          <c:invertIfNegative val="0"/>
          <c:cat>
            <c:strRef>
              <c:f>Sheet1!$A$2:$A$27</c:f>
              <c:strCache>
                <c:ptCount val="26"/>
                <c:pt idx="0">
                  <c:v>Synbiotics</c:v>
                </c:pt>
                <c:pt idx="1">
                  <c:v>Alpha-GPC</c:v>
                </c:pt>
                <c:pt idx="2">
                  <c:v>Astaxanthin</c:v>
                </c:pt>
                <c:pt idx="3">
                  <c:v>CBD</c:v>
                </c:pt>
                <c:pt idx="4">
                  <c:v>Nootropics</c:v>
                </c:pt>
                <c:pt idx="5">
                  <c:v>Protein Powder</c:v>
                </c:pt>
                <c:pt idx="6">
                  <c:v>Citicoline</c:v>
                </c:pt>
                <c:pt idx="7">
                  <c:v>Glutathione</c:v>
                </c:pt>
                <c:pt idx="8">
                  <c:v>Choline</c:v>
                </c:pt>
                <c:pt idx="9">
                  <c:v>Ashwagandha</c:v>
                </c:pt>
                <c:pt idx="10">
                  <c:v>Mushrooms</c:v>
                </c:pt>
                <c:pt idx="11">
                  <c:v>Postbiotics</c:v>
                </c:pt>
                <c:pt idx="12">
                  <c:v>CoQ10</c:v>
                </c:pt>
                <c:pt idx="13">
                  <c:v>Lutein</c:v>
                </c:pt>
                <c:pt idx="14">
                  <c:v>Glucosamine</c:v>
                </c:pt>
                <c:pt idx="15">
                  <c:v>Collagen</c:v>
                </c:pt>
                <c:pt idx="16">
                  <c:v>Vitamin K2</c:v>
                </c:pt>
                <c:pt idx="17">
                  <c:v>Prebiotics</c:v>
                </c:pt>
                <c:pt idx="18">
                  <c:v>Curcumin/Turmeric</c:v>
                </c:pt>
                <c:pt idx="19">
                  <c:v>Probiotics</c:v>
                </c:pt>
                <c:pt idx="20">
                  <c:v>Omega-3s</c:v>
                </c:pt>
                <c:pt idx="21">
                  <c:v>Antioxidants</c:v>
                </c:pt>
                <c:pt idx="22">
                  <c:v>Multivitamin</c:v>
                </c:pt>
                <c:pt idx="23">
                  <c:v>Magnesium</c:v>
                </c:pt>
                <c:pt idx="24">
                  <c:v>Calcium</c:v>
                </c:pt>
                <c:pt idx="25">
                  <c:v>Vitamin D</c:v>
                </c:pt>
              </c:strCache>
            </c:strRef>
          </c:cat>
          <c:val>
            <c:numRef>
              <c:f>Sheet1!$G$2:$G$27</c:f>
              <c:numCache>
                <c:formatCode>"$"#,##0.00</c:formatCode>
                <c:ptCount val="26"/>
                <c:pt idx="0">
                  <c:v>24.21</c:v>
                </c:pt>
                <c:pt idx="1">
                  <c:v>26.14</c:v>
                </c:pt>
                <c:pt idx="2">
                  <c:v>25.65</c:v>
                </c:pt>
                <c:pt idx="3">
                  <c:v>25.46</c:v>
                </c:pt>
                <c:pt idx="4">
                  <c:v>26.15</c:v>
                </c:pt>
                <c:pt idx="5">
                  <c:v>28.3</c:v>
                </c:pt>
                <c:pt idx="6">
                  <c:v>24.43</c:v>
                </c:pt>
                <c:pt idx="7">
                  <c:v>24.72</c:v>
                </c:pt>
                <c:pt idx="8">
                  <c:v>23.28</c:v>
                </c:pt>
                <c:pt idx="9">
                  <c:v>24.4</c:v>
                </c:pt>
                <c:pt idx="10">
                  <c:v>22.12</c:v>
                </c:pt>
                <c:pt idx="11">
                  <c:v>22.12</c:v>
                </c:pt>
                <c:pt idx="12">
                  <c:v>23.27</c:v>
                </c:pt>
                <c:pt idx="13">
                  <c:v>21.62</c:v>
                </c:pt>
                <c:pt idx="14">
                  <c:v>19.739999999999998</c:v>
                </c:pt>
                <c:pt idx="15">
                  <c:v>22.29</c:v>
                </c:pt>
                <c:pt idx="16">
                  <c:v>21.34</c:v>
                </c:pt>
                <c:pt idx="17">
                  <c:v>20.43</c:v>
                </c:pt>
                <c:pt idx="18">
                  <c:v>18.93</c:v>
                </c:pt>
                <c:pt idx="19">
                  <c:v>20.46</c:v>
                </c:pt>
                <c:pt idx="20">
                  <c:v>20.73</c:v>
                </c:pt>
                <c:pt idx="21">
                  <c:v>20.100000000000001</c:v>
                </c:pt>
                <c:pt idx="22">
                  <c:v>21.05</c:v>
                </c:pt>
                <c:pt idx="23">
                  <c:v>20.3</c:v>
                </c:pt>
                <c:pt idx="24">
                  <c:v>18.100000000000001</c:v>
                </c:pt>
                <c:pt idx="25">
                  <c:v>18.350000000000001</c:v>
                </c:pt>
              </c:numCache>
            </c:numRef>
          </c:val>
          <c:extLst>
            <c:ext xmlns:c16="http://schemas.microsoft.com/office/drawing/2014/chart" uri="{C3380CC4-5D6E-409C-BE32-E72D297353CC}">
              <c16:uniqueId val="{00000005-B77E-E947-84A1-ABC3EB5F9328}"/>
            </c:ext>
          </c:extLst>
        </c:ser>
        <c:dLbls>
          <c:showLegendKey val="0"/>
          <c:showVal val="0"/>
          <c:showCatName val="0"/>
          <c:showSerName val="0"/>
          <c:showPercent val="0"/>
          <c:showBubbleSize val="0"/>
        </c:dLbls>
        <c:gapWidth val="219"/>
        <c:overlap val="-27"/>
        <c:axId val="495271136"/>
        <c:axId val="495272864"/>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Sheet1!$A$2:$A$27</c:f>
              <c:strCache>
                <c:ptCount val="26"/>
                <c:pt idx="0">
                  <c:v>Synbiotics</c:v>
                </c:pt>
                <c:pt idx="1">
                  <c:v>Alpha-GPC</c:v>
                </c:pt>
                <c:pt idx="2">
                  <c:v>Astaxanthin</c:v>
                </c:pt>
                <c:pt idx="3">
                  <c:v>CBD</c:v>
                </c:pt>
                <c:pt idx="4">
                  <c:v>Nootropics</c:v>
                </c:pt>
                <c:pt idx="5">
                  <c:v>Protein Powder</c:v>
                </c:pt>
                <c:pt idx="6">
                  <c:v>Citicoline</c:v>
                </c:pt>
                <c:pt idx="7">
                  <c:v>Glutathione</c:v>
                </c:pt>
                <c:pt idx="8">
                  <c:v>Choline</c:v>
                </c:pt>
                <c:pt idx="9">
                  <c:v>Ashwagandha</c:v>
                </c:pt>
                <c:pt idx="10">
                  <c:v>Mushrooms</c:v>
                </c:pt>
                <c:pt idx="11">
                  <c:v>Postbiotics</c:v>
                </c:pt>
                <c:pt idx="12">
                  <c:v>CoQ10</c:v>
                </c:pt>
                <c:pt idx="13">
                  <c:v>Lutein</c:v>
                </c:pt>
                <c:pt idx="14">
                  <c:v>Glucosamine</c:v>
                </c:pt>
                <c:pt idx="15">
                  <c:v>Collagen</c:v>
                </c:pt>
                <c:pt idx="16">
                  <c:v>Vitamin K2</c:v>
                </c:pt>
                <c:pt idx="17">
                  <c:v>Prebiotics</c:v>
                </c:pt>
                <c:pt idx="18">
                  <c:v>Curcumin/Turmeric</c:v>
                </c:pt>
                <c:pt idx="19">
                  <c:v>Probiotics</c:v>
                </c:pt>
                <c:pt idx="20">
                  <c:v>Omega-3s</c:v>
                </c:pt>
                <c:pt idx="21">
                  <c:v>Antioxidants</c:v>
                </c:pt>
                <c:pt idx="22">
                  <c:v>Multivitamin</c:v>
                </c:pt>
                <c:pt idx="23">
                  <c:v>Magnesium</c:v>
                </c:pt>
                <c:pt idx="24">
                  <c:v>Calcium</c:v>
                </c:pt>
                <c:pt idx="25">
                  <c:v>Vitamin D</c:v>
                </c:pt>
              </c:strCache>
            </c:strRef>
          </c:cat>
          <c:val>
            <c:numRef>
              <c:f>Sheet1!$H$2:$H$27</c:f>
              <c:numCache>
                <c:formatCode>"$"#,##0.00</c:formatCode>
                <c:ptCount val="26"/>
                <c:pt idx="0">
                  <c:v>22.99</c:v>
                </c:pt>
                <c:pt idx="1">
                  <c:v>23.68</c:v>
                </c:pt>
                <c:pt idx="2">
                  <c:v>23.75</c:v>
                </c:pt>
                <c:pt idx="3">
                  <c:v>24.06</c:v>
                </c:pt>
                <c:pt idx="4">
                  <c:v>23.57</c:v>
                </c:pt>
                <c:pt idx="5">
                  <c:v>24.56</c:v>
                </c:pt>
                <c:pt idx="6">
                  <c:v>23.34</c:v>
                </c:pt>
                <c:pt idx="7">
                  <c:v>22.92</c:v>
                </c:pt>
                <c:pt idx="8">
                  <c:v>23.1</c:v>
                </c:pt>
                <c:pt idx="9">
                  <c:v>23.46</c:v>
                </c:pt>
                <c:pt idx="10">
                  <c:v>21.55</c:v>
                </c:pt>
                <c:pt idx="11">
                  <c:v>21.36</c:v>
                </c:pt>
                <c:pt idx="12">
                  <c:v>21.75</c:v>
                </c:pt>
                <c:pt idx="13">
                  <c:v>21.5</c:v>
                </c:pt>
                <c:pt idx="14">
                  <c:v>19.96</c:v>
                </c:pt>
                <c:pt idx="15">
                  <c:v>21.53</c:v>
                </c:pt>
                <c:pt idx="16">
                  <c:v>19.91</c:v>
                </c:pt>
                <c:pt idx="17">
                  <c:v>20.05</c:v>
                </c:pt>
                <c:pt idx="18">
                  <c:v>18.07</c:v>
                </c:pt>
                <c:pt idx="19">
                  <c:v>19.559999999999999</c:v>
                </c:pt>
                <c:pt idx="20">
                  <c:v>19.920000000000002</c:v>
                </c:pt>
                <c:pt idx="21">
                  <c:v>19.399999999999999</c:v>
                </c:pt>
                <c:pt idx="22">
                  <c:v>19.48</c:v>
                </c:pt>
                <c:pt idx="23">
                  <c:v>18.059999999999999</c:v>
                </c:pt>
                <c:pt idx="24">
                  <c:v>17.46</c:v>
                </c:pt>
                <c:pt idx="25">
                  <c:v>17.579999999999998</c:v>
                </c:pt>
              </c:numCache>
            </c:numRef>
          </c:val>
          <c:smooth val="0"/>
          <c:extLst>
            <c:ext xmlns:c16="http://schemas.microsoft.com/office/drawing/2014/chart" uri="{C3380CC4-5D6E-409C-BE32-E72D297353CC}">
              <c16:uniqueId val="{00000006-B77E-E947-84A1-ABC3EB5F9328}"/>
            </c:ext>
          </c:extLst>
        </c:ser>
        <c:dLbls>
          <c:showLegendKey val="0"/>
          <c:showVal val="0"/>
          <c:showCatName val="0"/>
          <c:showSerName val="0"/>
          <c:showPercent val="0"/>
          <c:showBubbleSize val="0"/>
        </c:dLbls>
        <c:marker val="1"/>
        <c:smooth val="0"/>
        <c:axId val="495271136"/>
        <c:axId val="495272864"/>
      </c:lineChart>
      <c:catAx>
        <c:axId val="495271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95272864"/>
        <c:crosses val="autoZero"/>
        <c:auto val="1"/>
        <c:lblAlgn val="ctr"/>
        <c:lblOffset val="100"/>
        <c:noMultiLvlLbl val="0"/>
      </c:catAx>
      <c:valAx>
        <c:axId val="49527286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95271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Sheet1!$A$2:$A$9</c:f>
              <c:strCache>
                <c:ptCount val="8"/>
                <c:pt idx="0">
                  <c:v>Mass market retailer</c:v>
                </c:pt>
                <c:pt idx="1">
                  <c:v>Online </c:v>
                </c:pt>
                <c:pt idx="2">
                  <c:v>Natural/ health food store</c:v>
                </c:pt>
                <c:pt idx="3">
                  <c:v>Other </c:v>
                </c:pt>
                <c:pt idx="4">
                  <c:v>Traditional medicine provider</c:v>
                </c:pt>
                <c:pt idx="5">
                  <c:v>Practitioner </c:v>
                </c:pt>
                <c:pt idx="6">
                  <c:v>Home shopping network</c:v>
                </c:pt>
                <c:pt idx="7">
                  <c:v>Network Marketer</c:v>
                </c:pt>
              </c:strCache>
            </c:strRef>
          </c:cat>
          <c:val>
            <c:numRef>
              <c:f>Sheet1!$B$2:$B$9</c:f>
              <c:numCache>
                <c:formatCode>0%</c:formatCode>
                <c:ptCount val="8"/>
                <c:pt idx="0">
                  <c:v>0.39009009</c:v>
                </c:pt>
                <c:pt idx="1">
                  <c:v>0.30720721000000001</c:v>
                </c:pt>
                <c:pt idx="2">
                  <c:v>0.12342342000000001</c:v>
                </c:pt>
                <c:pt idx="3">
                  <c:v>6.6666669999999997E-2</c:v>
                </c:pt>
                <c:pt idx="4">
                  <c:v>4.5045050000000003E-2</c:v>
                </c:pt>
                <c:pt idx="5">
                  <c:v>2.792793E-2</c:v>
                </c:pt>
                <c:pt idx="6">
                  <c:v>2.0720720000000001E-2</c:v>
                </c:pt>
                <c:pt idx="7">
                  <c:v>1.8918919999999999E-2</c:v>
                </c:pt>
              </c:numCache>
            </c:numRef>
          </c:val>
          <c:extLst>
            <c:ext xmlns:c16="http://schemas.microsoft.com/office/drawing/2014/chart" uri="{C3380CC4-5D6E-409C-BE32-E72D297353CC}">
              <c16:uniqueId val="{00000000-073F-5847-BB2D-4F85B385FFF0}"/>
            </c:ext>
          </c:extLst>
        </c:ser>
        <c:ser>
          <c:idx val="1"/>
          <c:order val="1"/>
          <c:tx>
            <c:strRef>
              <c:f>Sheet1!$C$1</c:f>
              <c:strCache>
                <c:ptCount val="1"/>
                <c:pt idx="0">
                  <c:v>UK</c:v>
                </c:pt>
              </c:strCache>
            </c:strRef>
          </c:tx>
          <c:spPr>
            <a:solidFill>
              <a:schemeClr val="accent2"/>
            </a:solidFill>
            <a:ln>
              <a:noFill/>
            </a:ln>
            <a:effectLst/>
          </c:spPr>
          <c:invertIfNegative val="0"/>
          <c:cat>
            <c:strRef>
              <c:f>Sheet1!$A$2:$A$9</c:f>
              <c:strCache>
                <c:ptCount val="8"/>
                <c:pt idx="0">
                  <c:v>Mass market retailer</c:v>
                </c:pt>
                <c:pt idx="1">
                  <c:v>Online </c:v>
                </c:pt>
                <c:pt idx="2">
                  <c:v>Natural/ health food store</c:v>
                </c:pt>
                <c:pt idx="3">
                  <c:v>Other </c:v>
                </c:pt>
                <c:pt idx="4">
                  <c:v>Traditional medicine provider</c:v>
                </c:pt>
                <c:pt idx="5">
                  <c:v>Practitioner </c:v>
                </c:pt>
                <c:pt idx="6">
                  <c:v>Home shopping network</c:v>
                </c:pt>
                <c:pt idx="7">
                  <c:v>Network Marketer</c:v>
                </c:pt>
              </c:strCache>
            </c:strRef>
          </c:cat>
          <c:val>
            <c:numRef>
              <c:f>Sheet1!$C$2:$C$9</c:f>
              <c:numCache>
                <c:formatCode>0%</c:formatCode>
                <c:ptCount val="8"/>
                <c:pt idx="0">
                  <c:v>0.23888888999999999</c:v>
                </c:pt>
                <c:pt idx="1">
                  <c:v>0.33518519000000002</c:v>
                </c:pt>
                <c:pt idx="2">
                  <c:v>0.23148147999999999</c:v>
                </c:pt>
                <c:pt idx="3">
                  <c:v>4.8148150000000001E-2</c:v>
                </c:pt>
                <c:pt idx="4">
                  <c:v>7.4074070000000006E-2</c:v>
                </c:pt>
                <c:pt idx="5">
                  <c:v>2.2222220000000001E-2</c:v>
                </c:pt>
                <c:pt idx="6">
                  <c:v>4.0740739999999998E-2</c:v>
                </c:pt>
                <c:pt idx="7">
                  <c:v>9.2592600000000001E-3</c:v>
                </c:pt>
              </c:numCache>
            </c:numRef>
          </c:val>
          <c:extLst>
            <c:ext xmlns:c16="http://schemas.microsoft.com/office/drawing/2014/chart" uri="{C3380CC4-5D6E-409C-BE32-E72D297353CC}">
              <c16:uniqueId val="{00000001-073F-5847-BB2D-4F85B385FFF0}"/>
            </c:ext>
          </c:extLst>
        </c:ser>
        <c:ser>
          <c:idx val="2"/>
          <c:order val="2"/>
          <c:tx>
            <c:strRef>
              <c:f>Sheet1!$D$1</c:f>
              <c:strCache>
                <c:ptCount val="1"/>
                <c:pt idx="0">
                  <c:v>DE</c:v>
                </c:pt>
              </c:strCache>
            </c:strRef>
          </c:tx>
          <c:spPr>
            <a:solidFill>
              <a:schemeClr val="accent3"/>
            </a:solidFill>
            <a:ln>
              <a:noFill/>
            </a:ln>
            <a:effectLst/>
          </c:spPr>
          <c:invertIfNegative val="0"/>
          <c:cat>
            <c:strRef>
              <c:f>Sheet1!$A$2:$A$9</c:f>
              <c:strCache>
                <c:ptCount val="8"/>
                <c:pt idx="0">
                  <c:v>Mass market retailer</c:v>
                </c:pt>
                <c:pt idx="1">
                  <c:v>Online </c:v>
                </c:pt>
                <c:pt idx="2">
                  <c:v>Natural/ health food store</c:v>
                </c:pt>
                <c:pt idx="3">
                  <c:v>Other </c:v>
                </c:pt>
                <c:pt idx="4">
                  <c:v>Traditional medicine provider</c:v>
                </c:pt>
                <c:pt idx="5">
                  <c:v>Practitioner </c:v>
                </c:pt>
                <c:pt idx="6">
                  <c:v>Home shopping network</c:v>
                </c:pt>
                <c:pt idx="7">
                  <c:v>Network Marketer</c:v>
                </c:pt>
              </c:strCache>
            </c:strRef>
          </c:cat>
          <c:val>
            <c:numRef>
              <c:f>Sheet1!$D$2:$D$9</c:f>
              <c:numCache>
                <c:formatCode>0%</c:formatCode>
                <c:ptCount val="8"/>
                <c:pt idx="0">
                  <c:v>0.22200771999999999</c:v>
                </c:pt>
                <c:pt idx="1">
                  <c:v>0.43629343999999998</c:v>
                </c:pt>
                <c:pt idx="2">
                  <c:v>0.13320462999999999</c:v>
                </c:pt>
                <c:pt idx="3">
                  <c:v>9.8455600000000004E-2</c:v>
                </c:pt>
                <c:pt idx="4">
                  <c:v>5.4054049999999999E-2</c:v>
                </c:pt>
                <c:pt idx="5">
                  <c:v>3.6679539999999997E-2</c:v>
                </c:pt>
                <c:pt idx="6">
                  <c:v>5.7915099999999997E-3</c:v>
                </c:pt>
                <c:pt idx="7">
                  <c:v>1.3513509999999999E-2</c:v>
                </c:pt>
              </c:numCache>
            </c:numRef>
          </c:val>
          <c:extLst>
            <c:ext xmlns:c16="http://schemas.microsoft.com/office/drawing/2014/chart" uri="{C3380CC4-5D6E-409C-BE32-E72D297353CC}">
              <c16:uniqueId val="{00000002-073F-5847-BB2D-4F85B385FFF0}"/>
            </c:ext>
          </c:extLst>
        </c:ser>
        <c:ser>
          <c:idx val="3"/>
          <c:order val="3"/>
          <c:tx>
            <c:strRef>
              <c:f>Sheet1!$E$1</c:f>
              <c:strCache>
                <c:ptCount val="1"/>
                <c:pt idx="0">
                  <c:v>IT</c:v>
                </c:pt>
              </c:strCache>
            </c:strRef>
          </c:tx>
          <c:spPr>
            <a:solidFill>
              <a:schemeClr val="accent4"/>
            </a:solidFill>
            <a:ln>
              <a:noFill/>
            </a:ln>
            <a:effectLst/>
          </c:spPr>
          <c:invertIfNegative val="0"/>
          <c:cat>
            <c:strRef>
              <c:f>Sheet1!$A$2:$A$9</c:f>
              <c:strCache>
                <c:ptCount val="8"/>
                <c:pt idx="0">
                  <c:v>Mass market retailer</c:v>
                </c:pt>
                <c:pt idx="1">
                  <c:v>Online </c:v>
                </c:pt>
                <c:pt idx="2">
                  <c:v>Natural/ health food store</c:v>
                </c:pt>
                <c:pt idx="3">
                  <c:v>Other </c:v>
                </c:pt>
                <c:pt idx="4">
                  <c:v>Traditional medicine provider</c:v>
                </c:pt>
                <c:pt idx="5">
                  <c:v>Practitioner </c:v>
                </c:pt>
                <c:pt idx="6">
                  <c:v>Home shopping network</c:v>
                </c:pt>
                <c:pt idx="7">
                  <c:v>Network Marketer</c:v>
                </c:pt>
              </c:strCache>
            </c:strRef>
          </c:cat>
          <c:val>
            <c:numRef>
              <c:f>Sheet1!$E$2:$E$9</c:f>
              <c:numCache>
                <c:formatCode>0%</c:formatCode>
                <c:ptCount val="8"/>
                <c:pt idx="0">
                  <c:v>0.12977099</c:v>
                </c:pt>
                <c:pt idx="1">
                  <c:v>0.37213740000000001</c:v>
                </c:pt>
                <c:pt idx="2">
                  <c:v>0.13358779000000001</c:v>
                </c:pt>
                <c:pt idx="3">
                  <c:v>8.206107E-2</c:v>
                </c:pt>
                <c:pt idx="4">
                  <c:v>0.12977099</c:v>
                </c:pt>
                <c:pt idx="5">
                  <c:v>0.11641221</c:v>
                </c:pt>
                <c:pt idx="6">
                  <c:v>3.81679E-3</c:v>
                </c:pt>
                <c:pt idx="7">
                  <c:v>3.2442749999999999E-2</c:v>
                </c:pt>
              </c:numCache>
            </c:numRef>
          </c:val>
          <c:extLst>
            <c:ext xmlns:c16="http://schemas.microsoft.com/office/drawing/2014/chart" uri="{C3380CC4-5D6E-409C-BE32-E72D297353CC}">
              <c16:uniqueId val="{00000003-073F-5847-BB2D-4F85B385FFF0}"/>
            </c:ext>
          </c:extLst>
        </c:ser>
        <c:ser>
          <c:idx val="4"/>
          <c:order val="4"/>
          <c:tx>
            <c:strRef>
              <c:f>Sheet1!$F$1</c:f>
              <c:strCache>
                <c:ptCount val="1"/>
                <c:pt idx="0">
                  <c:v>KR</c:v>
                </c:pt>
              </c:strCache>
            </c:strRef>
          </c:tx>
          <c:spPr>
            <a:solidFill>
              <a:schemeClr val="accent5"/>
            </a:solidFill>
            <a:ln>
              <a:noFill/>
            </a:ln>
            <a:effectLst/>
          </c:spPr>
          <c:invertIfNegative val="0"/>
          <c:cat>
            <c:strRef>
              <c:f>Sheet1!$A$2:$A$9</c:f>
              <c:strCache>
                <c:ptCount val="8"/>
                <c:pt idx="0">
                  <c:v>Mass market retailer</c:v>
                </c:pt>
                <c:pt idx="1">
                  <c:v>Online </c:v>
                </c:pt>
                <c:pt idx="2">
                  <c:v>Natural/ health food store</c:v>
                </c:pt>
                <c:pt idx="3">
                  <c:v>Other </c:v>
                </c:pt>
                <c:pt idx="4">
                  <c:v>Traditional medicine provider</c:v>
                </c:pt>
                <c:pt idx="5">
                  <c:v>Practitioner </c:v>
                </c:pt>
                <c:pt idx="6">
                  <c:v>Home shopping network</c:v>
                </c:pt>
                <c:pt idx="7">
                  <c:v>Network Marketer</c:v>
                </c:pt>
              </c:strCache>
            </c:strRef>
          </c:cat>
          <c:val>
            <c:numRef>
              <c:f>Sheet1!$F$2:$F$9</c:f>
              <c:numCache>
                <c:formatCode>0%</c:formatCode>
                <c:ptCount val="8"/>
                <c:pt idx="0">
                  <c:v>9.1428569999999987E-2</c:v>
                </c:pt>
                <c:pt idx="1">
                  <c:v>0.61333333000000001</c:v>
                </c:pt>
                <c:pt idx="2">
                  <c:v>7.8095239999999996E-2</c:v>
                </c:pt>
                <c:pt idx="3">
                  <c:v>3.2380949999999999E-2</c:v>
                </c:pt>
                <c:pt idx="4">
                  <c:v>3.8095199999999998E-3</c:v>
                </c:pt>
                <c:pt idx="5">
                  <c:v>1.1428570000000001E-2</c:v>
                </c:pt>
                <c:pt idx="6">
                  <c:v>0.11047619</c:v>
                </c:pt>
                <c:pt idx="7">
                  <c:v>5.9047620000000002E-2</c:v>
                </c:pt>
              </c:numCache>
            </c:numRef>
          </c:val>
          <c:extLst>
            <c:ext xmlns:c16="http://schemas.microsoft.com/office/drawing/2014/chart" uri="{C3380CC4-5D6E-409C-BE32-E72D297353CC}">
              <c16:uniqueId val="{00000004-073F-5847-BB2D-4F85B385FFF0}"/>
            </c:ext>
          </c:extLst>
        </c:ser>
        <c:ser>
          <c:idx val="5"/>
          <c:order val="5"/>
          <c:tx>
            <c:strRef>
              <c:f>Sheet1!$G$1</c:f>
              <c:strCache>
                <c:ptCount val="1"/>
                <c:pt idx="0">
                  <c:v>AU</c:v>
                </c:pt>
              </c:strCache>
            </c:strRef>
          </c:tx>
          <c:spPr>
            <a:solidFill>
              <a:schemeClr val="accent6"/>
            </a:solidFill>
            <a:ln>
              <a:noFill/>
            </a:ln>
            <a:effectLst/>
          </c:spPr>
          <c:invertIfNegative val="0"/>
          <c:cat>
            <c:strRef>
              <c:f>Sheet1!$A$2:$A$9</c:f>
              <c:strCache>
                <c:ptCount val="8"/>
                <c:pt idx="0">
                  <c:v>Mass market retailer</c:v>
                </c:pt>
                <c:pt idx="1">
                  <c:v>Online </c:v>
                </c:pt>
                <c:pt idx="2">
                  <c:v>Natural/ health food store</c:v>
                </c:pt>
                <c:pt idx="3">
                  <c:v>Other </c:v>
                </c:pt>
                <c:pt idx="4">
                  <c:v>Traditional medicine provider</c:v>
                </c:pt>
                <c:pt idx="5">
                  <c:v>Practitioner </c:v>
                </c:pt>
                <c:pt idx="6">
                  <c:v>Home shopping network</c:v>
                </c:pt>
                <c:pt idx="7">
                  <c:v>Network Marketer</c:v>
                </c:pt>
              </c:strCache>
            </c:strRef>
          </c:cat>
          <c:val>
            <c:numRef>
              <c:f>Sheet1!$G$2:$G$9</c:f>
              <c:numCache>
                <c:formatCode>0%</c:formatCode>
                <c:ptCount val="8"/>
                <c:pt idx="0">
                  <c:v>0.34099616999999999</c:v>
                </c:pt>
                <c:pt idx="1">
                  <c:v>0.11111111</c:v>
                </c:pt>
                <c:pt idx="2">
                  <c:v>0.16666666999999999</c:v>
                </c:pt>
                <c:pt idx="3">
                  <c:v>0.15708812</c:v>
                </c:pt>
                <c:pt idx="4">
                  <c:v>0.16475096</c:v>
                </c:pt>
                <c:pt idx="5">
                  <c:v>3.0651339999999999E-2</c:v>
                </c:pt>
                <c:pt idx="6">
                  <c:v>2.298851E-2</c:v>
                </c:pt>
                <c:pt idx="7">
                  <c:v>5.7471299999999996E-3</c:v>
                </c:pt>
              </c:numCache>
            </c:numRef>
          </c:val>
          <c:extLst>
            <c:ext xmlns:c16="http://schemas.microsoft.com/office/drawing/2014/chart" uri="{C3380CC4-5D6E-409C-BE32-E72D297353CC}">
              <c16:uniqueId val="{00000005-073F-5847-BB2D-4F85B385FFF0}"/>
            </c:ext>
          </c:extLst>
        </c:ser>
        <c:dLbls>
          <c:showLegendKey val="0"/>
          <c:showVal val="0"/>
          <c:showCatName val="0"/>
          <c:showSerName val="0"/>
          <c:showPercent val="0"/>
          <c:showBubbleSize val="0"/>
        </c:dLbls>
        <c:gapWidth val="219"/>
        <c:overlap val="-27"/>
        <c:axId val="538775136"/>
        <c:axId val="538776864"/>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Sheet1!$A$2:$A$9</c:f>
              <c:strCache>
                <c:ptCount val="8"/>
                <c:pt idx="0">
                  <c:v>Mass market retailer</c:v>
                </c:pt>
                <c:pt idx="1">
                  <c:v>Online </c:v>
                </c:pt>
                <c:pt idx="2">
                  <c:v>Natural/ health food store</c:v>
                </c:pt>
                <c:pt idx="3">
                  <c:v>Other </c:v>
                </c:pt>
                <c:pt idx="4">
                  <c:v>Traditional medicine provider</c:v>
                </c:pt>
                <c:pt idx="5">
                  <c:v>Practitioner </c:v>
                </c:pt>
                <c:pt idx="6">
                  <c:v>Home shopping network</c:v>
                </c:pt>
                <c:pt idx="7">
                  <c:v>Network Marketer</c:v>
                </c:pt>
              </c:strCache>
            </c:strRef>
          </c:cat>
          <c:val>
            <c:numRef>
              <c:f>Sheet1!$H$2:$H$9</c:f>
              <c:numCache>
                <c:formatCode>0%</c:formatCode>
                <c:ptCount val="8"/>
                <c:pt idx="0">
                  <c:v>0.25673103000000003</c:v>
                </c:pt>
                <c:pt idx="1">
                  <c:v>0.35626869999999999</c:v>
                </c:pt>
                <c:pt idx="2">
                  <c:v>0.14277944000000001</c:v>
                </c:pt>
                <c:pt idx="3">
                  <c:v>7.5877070000000005E-2</c:v>
                </c:pt>
                <c:pt idx="4">
                  <c:v>7.3429430000000004E-2</c:v>
                </c:pt>
                <c:pt idx="5">
                  <c:v>3.9434320000000002E-2</c:v>
                </c:pt>
                <c:pt idx="6">
                  <c:v>3.2635299999999999E-2</c:v>
                </c:pt>
                <c:pt idx="7">
                  <c:v>2.2844710000000001E-2</c:v>
                </c:pt>
              </c:numCache>
            </c:numRef>
          </c:val>
          <c:smooth val="0"/>
          <c:extLst>
            <c:ext xmlns:c16="http://schemas.microsoft.com/office/drawing/2014/chart" uri="{C3380CC4-5D6E-409C-BE32-E72D297353CC}">
              <c16:uniqueId val="{00000006-073F-5847-BB2D-4F85B385FFF0}"/>
            </c:ext>
          </c:extLst>
        </c:ser>
        <c:dLbls>
          <c:showLegendKey val="0"/>
          <c:showVal val="0"/>
          <c:showCatName val="0"/>
          <c:showSerName val="0"/>
          <c:showPercent val="0"/>
          <c:showBubbleSize val="0"/>
        </c:dLbls>
        <c:marker val="1"/>
        <c:smooth val="0"/>
        <c:axId val="538775136"/>
        <c:axId val="538776864"/>
      </c:lineChart>
      <c:catAx>
        <c:axId val="538775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8776864"/>
        <c:crosses val="autoZero"/>
        <c:auto val="1"/>
        <c:lblAlgn val="ctr"/>
        <c:lblOffset val="100"/>
        <c:noMultiLvlLbl val="0"/>
      </c:catAx>
      <c:valAx>
        <c:axId val="5387768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8775136"/>
        <c:crosses val="autoZero"/>
        <c:crossBetween val="between"/>
      </c:valAx>
      <c:spPr>
        <a:noFill/>
        <a:ln>
          <a:noFill/>
        </a:ln>
        <a:effectLst/>
      </c:spPr>
    </c:plotArea>
    <c:legend>
      <c:legendPos val="b"/>
      <c:layout>
        <c:manualLayout>
          <c:xMode val="edge"/>
          <c:yMode val="edge"/>
          <c:x val="0.17058051651147982"/>
          <c:y val="0.94277528952595502"/>
          <c:w val="0.67822672104058124"/>
          <c:h val="5.7224710474045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91324001166519E-2"/>
          <c:y val="6.841426071741033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1054-4F86-8EC0-269DACB33FC0}"/>
              </c:ext>
            </c:extLst>
          </c:dPt>
          <c:dPt>
            <c:idx val="1"/>
            <c:bubble3D val="0"/>
            <c:spPr>
              <a:solidFill>
                <a:schemeClr val="accent2"/>
              </a:solidFill>
              <a:ln>
                <a:noFill/>
              </a:ln>
              <a:effectLst/>
            </c:spPr>
            <c:extLst>
              <c:ext xmlns:c16="http://schemas.microsoft.com/office/drawing/2014/chart" uri="{C3380CC4-5D6E-409C-BE32-E72D297353CC}">
                <c16:uniqueId val="{00000003-1054-4F86-8EC0-269DACB33FC0}"/>
              </c:ext>
            </c:extLst>
          </c:dPt>
          <c:dPt>
            <c:idx val="2"/>
            <c:bubble3D val="0"/>
            <c:spPr>
              <a:solidFill>
                <a:schemeClr val="accent3"/>
              </a:solidFill>
              <a:ln>
                <a:noFill/>
              </a:ln>
              <a:effectLst/>
            </c:spPr>
            <c:extLst>
              <c:ext xmlns:c16="http://schemas.microsoft.com/office/drawing/2014/chart" uri="{C3380CC4-5D6E-409C-BE32-E72D297353CC}">
                <c16:uniqueId val="{00000005-1054-4F86-8EC0-269DACB33FC0}"/>
              </c:ext>
            </c:extLst>
          </c:dPt>
          <c:dPt>
            <c:idx val="3"/>
            <c:bubble3D val="0"/>
            <c:spPr>
              <a:solidFill>
                <a:schemeClr val="accent4"/>
              </a:solidFill>
              <a:ln>
                <a:noFill/>
              </a:ln>
              <a:effectLst/>
            </c:spPr>
            <c:extLst>
              <c:ext xmlns:c16="http://schemas.microsoft.com/office/drawing/2014/chart" uri="{C3380CC4-5D6E-409C-BE32-E72D297353CC}">
                <c16:uniqueId val="{00000007-1054-4F86-8EC0-269DACB33FC0}"/>
              </c:ext>
            </c:extLst>
          </c:dPt>
          <c:dPt>
            <c:idx val="4"/>
            <c:bubble3D val="0"/>
            <c:spPr>
              <a:solidFill>
                <a:schemeClr val="accent5"/>
              </a:solidFill>
              <a:ln>
                <a:noFill/>
              </a:ln>
              <a:effectLst/>
            </c:spPr>
            <c:extLst>
              <c:ext xmlns:c16="http://schemas.microsoft.com/office/drawing/2014/chart" uri="{C3380CC4-5D6E-409C-BE32-E72D297353CC}">
                <c16:uniqueId val="{00000009-1054-4F86-8EC0-269DACB33FC0}"/>
              </c:ext>
            </c:extLst>
          </c:dPt>
          <c:dPt>
            <c:idx val="5"/>
            <c:bubble3D val="0"/>
            <c:spPr>
              <a:solidFill>
                <a:schemeClr val="accent6"/>
              </a:solidFill>
              <a:ln>
                <a:noFill/>
              </a:ln>
              <a:effectLst/>
            </c:spPr>
            <c:extLst>
              <c:ext xmlns:c16="http://schemas.microsoft.com/office/drawing/2014/chart" uri="{C3380CC4-5D6E-409C-BE32-E72D297353CC}">
                <c16:uniqueId val="{0000000B-1054-4F86-8EC0-269DACB33FC0}"/>
              </c:ext>
            </c:extLst>
          </c:dPt>
          <c:dLbls>
            <c:dLbl>
              <c:idx val="0"/>
              <c:layout>
                <c:manualLayout>
                  <c:x val="2.9992068464233957E-2"/>
                  <c:y val="2.9922179210967677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1054-4F86-8EC0-269DACB33FC0}"/>
                </c:ext>
              </c:extLst>
            </c:dLbl>
            <c:dLbl>
              <c:idx val="1"/>
              <c:layout>
                <c:manualLayout>
                  <c:x val="8.9857013562861729E-3"/>
                  <c:y val="-5.6540080694537156E-3"/>
                </c:manualLayout>
              </c:layout>
              <c:showLegendKey val="0"/>
              <c:showVal val="0"/>
              <c:showCatName val="1"/>
              <c:showSerName val="0"/>
              <c:showPercent val="1"/>
              <c:showBubbleSize val="0"/>
              <c:extLst>
                <c:ext xmlns:c15="http://schemas.microsoft.com/office/drawing/2012/chart" uri="{CE6537A1-D6FC-4f65-9D91-7224C49458BB}">
                  <c15:layout>
                    <c:manualLayout>
                      <c:w val="0.27534849810440359"/>
                      <c:h val="0.1908183872849227"/>
                    </c:manualLayout>
                  </c15:layout>
                </c:ext>
                <c:ext xmlns:c16="http://schemas.microsoft.com/office/drawing/2014/chart" uri="{C3380CC4-5D6E-409C-BE32-E72D297353CC}">
                  <c16:uniqueId val="{00000003-1054-4F86-8EC0-269DACB33FC0}"/>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839176873724118"/>
                      <c:h val="0.20007764654418198"/>
                    </c:manualLayout>
                  </c15:layout>
                </c:ext>
                <c:ext xmlns:c16="http://schemas.microsoft.com/office/drawing/2014/chart" uri="{C3380CC4-5D6E-409C-BE32-E72D297353CC}">
                  <c16:uniqueId val="{00000005-1054-4F86-8EC0-269DACB33FC0}"/>
                </c:ext>
              </c:extLst>
            </c:dLbl>
            <c:dLbl>
              <c:idx val="3"/>
              <c:layout>
                <c:manualLayout>
                  <c:x val="-2.7777867429205197E-2"/>
                  <c:y val="-1.8518258098713318E-2"/>
                </c:manualLayout>
              </c:layout>
              <c:tx>
                <c:rich>
                  <a:bodyPr/>
                  <a:lstStyle/>
                  <a:p>
                    <a:fld id="{47B91328-8CEE-45F1-BE6F-B45ABA75B3D1}"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32091498979294253"/>
                      <c:h val="0.23733595800524934"/>
                    </c:manualLayout>
                  </c15:layout>
                  <c15:dlblFieldTable/>
                  <c15:showDataLabelsRange val="0"/>
                </c:ext>
                <c:ext xmlns:c16="http://schemas.microsoft.com/office/drawing/2014/chart" uri="{C3380CC4-5D6E-409C-BE32-E72D297353CC}">
                  <c16:uniqueId val="{00000007-1054-4F86-8EC0-269DACB33FC0}"/>
                </c:ext>
              </c:extLst>
            </c:dLbl>
            <c:dLbl>
              <c:idx val="4"/>
              <c:layout>
                <c:manualLayout>
                  <c:x val="1.3889071157771946E-2"/>
                  <c:y val="4.6296296296296294E-3"/>
                </c:manualLayout>
              </c:layout>
              <c:showLegendKey val="0"/>
              <c:showVal val="0"/>
              <c:showCatName val="1"/>
              <c:showSerName val="0"/>
              <c:showPercent val="1"/>
              <c:showBubbleSize val="0"/>
              <c:extLst>
                <c:ext xmlns:c15="http://schemas.microsoft.com/office/drawing/2012/chart" uri="{CE6537A1-D6FC-4f65-9D91-7224C49458BB}">
                  <c15:layout>
                    <c:manualLayout>
                      <c:w val="0.28486111111111106"/>
                      <c:h val="0.25335666375036453"/>
                    </c:manualLayout>
                  </c15:layout>
                </c:ext>
                <c:ext xmlns:c16="http://schemas.microsoft.com/office/drawing/2014/chart" uri="{C3380CC4-5D6E-409C-BE32-E72D297353CC}">
                  <c16:uniqueId val="{00000009-1054-4F86-8EC0-269DACB33FC0}"/>
                </c:ext>
              </c:extLst>
            </c:dLbl>
            <c:dLbl>
              <c:idx val="5"/>
              <c:layout>
                <c:manualLayout>
                  <c:x val="5.3240740740740658E-2"/>
                  <c:y val="2.3148330417031203E-2"/>
                </c:manualLayout>
              </c:layout>
              <c:showLegendKey val="0"/>
              <c:showVal val="0"/>
              <c:showCatName val="1"/>
              <c:showSerName val="0"/>
              <c:showPercent val="1"/>
              <c:showBubbleSize val="0"/>
              <c:extLst>
                <c:ext xmlns:c15="http://schemas.microsoft.com/office/drawing/2012/chart" uri="{CE6537A1-D6FC-4f65-9D91-7224C49458BB}">
                  <c15:layout>
                    <c:manualLayout>
                      <c:w val="0.31263888888888891"/>
                      <c:h val="0.15756962671332747"/>
                    </c:manualLayout>
                  </c15:layout>
                </c:ext>
                <c:ext xmlns:c16="http://schemas.microsoft.com/office/drawing/2014/chart" uri="{C3380CC4-5D6E-409C-BE32-E72D297353CC}">
                  <c16:uniqueId val="{0000000B-1054-4F86-8EC0-269DACB33FC0}"/>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0.15</c:v>
                </c:pt>
                <c:pt idx="1">
                  <c:v>0.18</c:v>
                </c:pt>
                <c:pt idx="2">
                  <c:v>0.24</c:v>
                </c:pt>
                <c:pt idx="3">
                  <c:v>0.25</c:v>
                </c:pt>
                <c:pt idx="4">
                  <c:v>0.1</c:v>
                </c:pt>
                <c:pt idx="5">
                  <c:v>0.09</c:v>
                </c:pt>
              </c:numCache>
            </c:numRef>
          </c:val>
          <c:extLst>
            <c:ext xmlns:c16="http://schemas.microsoft.com/office/drawing/2014/chart" uri="{C3380CC4-5D6E-409C-BE32-E72D297353CC}">
              <c16:uniqueId val="{0000000C-1054-4F86-8EC0-269DACB33FC0}"/>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Dining Out or Takeout Meals</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Non-essential</c:v>
                </c:pt>
                <c:pt idx="1">
                  <c:v>Change to generic or reduce spend</c:v>
                </c:pt>
                <c:pt idx="2">
                  <c:v>Essential</c:v>
                </c:pt>
              </c:strCache>
            </c:strRef>
          </c:cat>
          <c:val>
            <c:numRef>
              <c:f>Sheet1!$B$2:$B$4</c:f>
              <c:numCache>
                <c:formatCode>0%</c:formatCode>
                <c:ptCount val="3"/>
                <c:pt idx="0">
                  <c:v>0.35765765999999999</c:v>
                </c:pt>
                <c:pt idx="1">
                  <c:v>0.32792792999999998</c:v>
                </c:pt>
                <c:pt idx="2">
                  <c:v>0.31441440999999998</c:v>
                </c:pt>
              </c:numCache>
            </c:numRef>
          </c:val>
          <c:extLst>
            <c:ext xmlns:c16="http://schemas.microsoft.com/office/drawing/2014/chart" uri="{C3380CC4-5D6E-409C-BE32-E72D297353CC}">
              <c16:uniqueId val="{00000000-50D9-BF41-BA30-B032FF799F98}"/>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Non-essential</c:v>
                </c:pt>
                <c:pt idx="1">
                  <c:v>Change to generic or reduce spend</c:v>
                </c:pt>
                <c:pt idx="2">
                  <c:v>Essential</c:v>
                </c:pt>
              </c:strCache>
            </c:strRef>
          </c:cat>
          <c:val>
            <c:numRef>
              <c:f>Sheet1!$C$2:$C$4</c:f>
              <c:numCache>
                <c:formatCode>0%</c:formatCode>
                <c:ptCount val="3"/>
                <c:pt idx="0">
                  <c:v>0.39074073999999998</c:v>
                </c:pt>
                <c:pt idx="1">
                  <c:v>0.36666666999999997</c:v>
                </c:pt>
                <c:pt idx="2">
                  <c:v>0.24259259</c:v>
                </c:pt>
              </c:numCache>
            </c:numRef>
          </c:val>
          <c:extLst>
            <c:ext xmlns:c16="http://schemas.microsoft.com/office/drawing/2014/chart" uri="{C3380CC4-5D6E-409C-BE32-E72D297353CC}">
              <c16:uniqueId val="{00000001-50D9-BF41-BA30-B032FF799F98}"/>
            </c:ext>
          </c:extLst>
        </c:ser>
        <c:ser>
          <c:idx val="2"/>
          <c:order val="2"/>
          <c:tx>
            <c:strRef>
              <c:f>Sheet1!$D$1</c:f>
              <c:strCache>
                <c:ptCount val="1"/>
                <c:pt idx="0">
                  <c:v>DE</c:v>
                </c:pt>
              </c:strCache>
            </c:strRef>
          </c:tx>
          <c:spPr>
            <a:solidFill>
              <a:schemeClr val="accent3"/>
            </a:solidFill>
            <a:ln>
              <a:noFill/>
              <a:prstDash val="dash"/>
            </a:ln>
            <a:effectLst/>
          </c:spPr>
          <c:invertIfNegative val="0"/>
          <c:cat>
            <c:strRef>
              <c:f>Sheet1!$A$2:$A$4</c:f>
              <c:strCache>
                <c:ptCount val="3"/>
                <c:pt idx="0">
                  <c:v>Non-essential</c:v>
                </c:pt>
                <c:pt idx="1">
                  <c:v>Change to generic or reduce spend</c:v>
                </c:pt>
                <c:pt idx="2">
                  <c:v>Essential</c:v>
                </c:pt>
              </c:strCache>
            </c:strRef>
          </c:cat>
          <c:val>
            <c:numRef>
              <c:f>Sheet1!$D$2:$D$4</c:f>
              <c:numCache>
                <c:formatCode>0%</c:formatCode>
                <c:ptCount val="3"/>
                <c:pt idx="0">
                  <c:v>0.32046332</c:v>
                </c:pt>
                <c:pt idx="1">
                  <c:v>0.36293436000000001</c:v>
                </c:pt>
                <c:pt idx="2">
                  <c:v>0.31660231999999999</c:v>
                </c:pt>
              </c:numCache>
            </c:numRef>
          </c:val>
          <c:extLst>
            <c:ext xmlns:c16="http://schemas.microsoft.com/office/drawing/2014/chart" uri="{C3380CC4-5D6E-409C-BE32-E72D297353CC}">
              <c16:uniqueId val="{00000002-50D9-BF41-BA30-B032FF799F98}"/>
            </c:ext>
          </c:extLst>
        </c:ser>
        <c:ser>
          <c:idx val="3"/>
          <c:order val="3"/>
          <c:tx>
            <c:strRef>
              <c:f>Sheet1!$E$1</c:f>
              <c:strCache>
                <c:ptCount val="1"/>
                <c:pt idx="0">
                  <c:v>IT</c:v>
                </c:pt>
              </c:strCache>
            </c:strRef>
          </c:tx>
          <c:spPr>
            <a:solidFill>
              <a:schemeClr val="accent4"/>
            </a:solidFill>
            <a:ln>
              <a:noFill/>
            </a:ln>
            <a:effectLst/>
          </c:spPr>
          <c:invertIfNegative val="0"/>
          <c:cat>
            <c:strRef>
              <c:f>Sheet1!$A$2:$A$4</c:f>
              <c:strCache>
                <c:ptCount val="3"/>
                <c:pt idx="0">
                  <c:v>Non-essential</c:v>
                </c:pt>
                <c:pt idx="1">
                  <c:v>Change to generic or reduce spend</c:v>
                </c:pt>
                <c:pt idx="2">
                  <c:v>Essential</c:v>
                </c:pt>
              </c:strCache>
            </c:strRef>
          </c:cat>
          <c:val>
            <c:numRef>
              <c:f>Sheet1!$E$2:$E$4</c:f>
              <c:numCache>
                <c:formatCode>0%</c:formatCode>
                <c:ptCount val="3"/>
                <c:pt idx="0">
                  <c:v>0.24045801999999999</c:v>
                </c:pt>
                <c:pt idx="1">
                  <c:v>0.38931297999999998</c:v>
                </c:pt>
                <c:pt idx="2">
                  <c:v>0.37022901000000003</c:v>
                </c:pt>
              </c:numCache>
            </c:numRef>
          </c:val>
          <c:extLst>
            <c:ext xmlns:c16="http://schemas.microsoft.com/office/drawing/2014/chart" uri="{C3380CC4-5D6E-409C-BE32-E72D297353CC}">
              <c16:uniqueId val="{00000003-50D9-BF41-BA30-B032FF799F98}"/>
            </c:ext>
          </c:extLst>
        </c:ser>
        <c:ser>
          <c:idx val="4"/>
          <c:order val="4"/>
          <c:tx>
            <c:strRef>
              <c:f>Sheet1!$F$1</c:f>
              <c:strCache>
                <c:ptCount val="1"/>
                <c:pt idx="0">
                  <c:v>KR</c:v>
                </c:pt>
              </c:strCache>
            </c:strRef>
          </c:tx>
          <c:spPr>
            <a:solidFill>
              <a:schemeClr val="accent5"/>
            </a:solidFill>
            <a:ln>
              <a:noFill/>
            </a:ln>
            <a:effectLst/>
          </c:spPr>
          <c:invertIfNegative val="0"/>
          <c:cat>
            <c:strRef>
              <c:f>Sheet1!$A$2:$A$4</c:f>
              <c:strCache>
                <c:ptCount val="3"/>
                <c:pt idx="0">
                  <c:v>Non-essential</c:v>
                </c:pt>
                <c:pt idx="1">
                  <c:v>Change to generic or reduce spend</c:v>
                </c:pt>
                <c:pt idx="2">
                  <c:v>Essential</c:v>
                </c:pt>
              </c:strCache>
            </c:strRef>
          </c:cat>
          <c:val>
            <c:numRef>
              <c:f>Sheet1!$F$2:$F$4</c:f>
              <c:numCache>
                <c:formatCode>0%</c:formatCode>
                <c:ptCount val="3"/>
                <c:pt idx="0">
                  <c:v>0.35809523999999998</c:v>
                </c:pt>
                <c:pt idx="1">
                  <c:v>0.41904762000000001</c:v>
                </c:pt>
                <c:pt idx="2">
                  <c:v>0.22285714000000001</c:v>
                </c:pt>
              </c:numCache>
            </c:numRef>
          </c:val>
          <c:extLst>
            <c:ext xmlns:c16="http://schemas.microsoft.com/office/drawing/2014/chart" uri="{C3380CC4-5D6E-409C-BE32-E72D297353CC}">
              <c16:uniqueId val="{00000004-50D9-BF41-BA30-B032FF799F98}"/>
            </c:ext>
          </c:extLst>
        </c:ser>
        <c:ser>
          <c:idx val="5"/>
          <c:order val="5"/>
          <c:tx>
            <c:strRef>
              <c:f>Sheet1!$G$1</c:f>
              <c:strCache>
                <c:ptCount val="1"/>
                <c:pt idx="0">
                  <c:v>AU</c:v>
                </c:pt>
              </c:strCache>
            </c:strRef>
          </c:tx>
          <c:spPr>
            <a:solidFill>
              <a:schemeClr val="accent6"/>
            </a:solidFill>
            <a:ln>
              <a:noFill/>
            </a:ln>
            <a:effectLst/>
          </c:spPr>
          <c:invertIfNegative val="0"/>
          <c:cat>
            <c:strRef>
              <c:f>Sheet1!$A$2:$A$4</c:f>
              <c:strCache>
                <c:ptCount val="3"/>
                <c:pt idx="0">
                  <c:v>Non-essential</c:v>
                </c:pt>
                <c:pt idx="1">
                  <c:v>Change to generic or reduce spend</c:v>
                </c:pt>
                <c:pt idx="2">
                  <c:v>Essential</c:v>
                </c:pt>
              </c:strCache>
            </c:strRef>
          </c:cat>
          <c:val>
            <c:numRef>
              <c:f>Sheet1!$G$2:$G$4</c:f>
              <c:numCache>
                <c:formatCode>0%</c:formatCode>
                <c:ptCount val="3"/>
                <c:pt idx="0">
                  <c:v>0.37547892999999999</c:v>
                </c:pt>
                <c:pt idx="1">
                  <c:v>0.34482759000000002</c:v>
                </c:pt>
                <c:pt idx="2">
                  <c:v>0.27969348999999999</c:v>
                </c:pt>
              </c:numCache>
            </c:numRef>
          </c:val>
          <c:extLst>
            <c:ext xmlns:c16="http://schemas.microsoft.com/office/drawing/2014/chart" uri="{C3380CC4-5D6E-409C-BE32-E72D297353CC}">
              <c16:uniqueId val="{00000005-50D9-BF41-BA30-B032FF799F98}"/>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legend>
      <c:legendPos val="b"/>
      <c:layout>
        <c:manualLayout>
          <c:xMode val="edge"/>
          <c:yMode val="edge"/>
          <c:x val="0.1431733275566951"/>
          <c:y val="0.87340083909965804"/>
          <c:w val="0.69533131032621431"/>
          <c:h val="0.1076597669609480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Over the Counter Medication</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0.38468468</c:v>
                </c:pt>
                <c:pt idx="1">
                  <c:v>0.48558559000000001</c:v>
                </c:pt>
                <c:pt idx="2">
                  <c:v>0.12972972999999999</c:v>
                </c:pt>
              </c:numCache>
            </c:numRef>
          </c:val>
          <c:extLst>
            <c:ext xmlns:c16="http://schemas.microsoft.com/office/drawing/2014/chart" uri="{C3380CC4-5D6E-409C-BE32-E72D297353CC}">
              <c16:uniqueId val="{00000000-CF84-BA4B-B18D-19BD55EBE918}"/>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0.38703704</c:v>
                </c:pt>
                <c:pt idx="1">
                  <c:v>0.47407407000000001</c:v>
                </c:pt>
                <c:pt idx="2">
                  <c:v>0.13888888999999999</c:v>
                </c:pt>
              </c:numCache>
            </c:numRef>
          </c:val>
          <c:extLst>
            <c:ext xmlns:c16="http://schemas.microsoft.com/office/drawing/2014/chart" uri="{C3380CC4-5D6E-409C-BE32-E72D297353CC}">
              <c16:uniqueId val="{00000001-CF84-BA4B-B18D-19BD55EBE918}"/>
            </c:ext>
          </c:extLst>
        </c:ser>
        <c:ser>
          <c:idx val="2"/>
          <c:order val="2"/>
          <c:tx>
            <c:strRef>
              <c:f>Sheet1!$D$1</c:f>
              <c:strCache>
                <c:ptCount val="1"/>
                <c:pt idx="0">
                  <c:v>DE</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0.42664092999999997</c:v>
                </c:pt>
                <c:pt idx="1">
                  <c:v>0.43243242999999998</c:v>
                </c:pt>
                <c:pt idx="2">
                  <c:v>0.14092663999999999</c:v>
                </c:pt>
              </c:numCache>
            </c:numRef>
          </c:val>
          <c:extLst>
            <c:ext xmlns:c16="http://schemas.microsoft.com/office/drawing/2014/chart" uri="{C3380CC4-5D6E-409C-BE32-E72D297353CC}">
              <c16:uniqueId val="{00000002-CF84-BA4B-B18D-19BD55EBE918}"/>
            </c:ext>
          </c:extLst>
        </c:ser>
        <c:ser>
          <c:idx val="3"/>
          <c:order val="3"/>
          <c:tx>
            <c:strRef>
              <c:f>Sheet1!$E$1</c:f>
              <c:strCache>
                <c:ptCount val="1"/>
                <c:pt idx="0">
                  <c:v>IT</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0.45992366000000001</c:v>
                </c:pt>
                <c:pt idx="1">
                  <c:v>0.44274808999999998</c:v>
                </c:pt>
                <c:pt idx="2">
                  <c:v>9.732824000000001E-2</c:v>
                </c:pt>
              </c:numCache>
            </c:numRef>
          </c:val>
          <c:extLst>
            <c:ext xmlns:c16="http://schemas.microsoft.com/office/drawing/2014/chart" uri="{C3380CC4-5D6E-409C-BE32-E72D297353CC}">
              <c16:uniqueId val="{00000003-CF84-BA4B-B18D-19BD55EBE918}"/>
            </c:ext>
          </c:extLst>
        </c:ser>
        <c:ser>
          <c:idx val="4"/>
          <c:order val="4"/>
          <c:tx>
            <c:strRef>
              <c:f>Sheet1!$F$1</c:f>
              <c:strCache>
                <c:ptCount val="1"/>
                <c:pt idx="0">
                  <c:v>KR</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0.33142856999999998</c:v>
                </c:pt>
                <c:pt idx="1">
                  <c:v>0.39619048000000001</c:v>
                </c:pt>
                <c:pt idx="2">
                  <c:v>0.27238095000000001</c:v>
                </c:pt>
              </c:numCache>
            </c:numRef>
          </c:val>
          <c:extLst>
            <c:ext xmlns:c16="http://schemas.microsoft.com/office/drawing/2014/chart" uri="{C3380CC4-5D6E-409C-BE32-E72D297353CC}">
              <c16:uniqueId val="{00000004-CF84-BA4B-B18D-19BD55EBE918}"/>
            </c:ext>
          </c:extLst>
        </c:ser>
        <c:ser>
          <c:idx val="5"/>
          <c:order val="5"/>
          <c:tx>
            <c:strRef>
              <c:f>Sheet1!$G$1</c:f>
              <c:strCache>
                <c:ptCount val="1"/>
                <c:pt idx="0">
                  <c:v>AU</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0.34482759000000002</c:v>
                </c:pt>
                <c:pt idx="1">
                  <c:v>0.48467432999999999</c:v>
                </c:pt>
                <c:pt idx="2">
                  <c:v>0.17049808</c:v>
                </c:pt>
              </c:numCache>
            </c:numRef>
          </c:val>
          <c:extLst>
            <c:ext xmlns:c16="http://schemas.microsoft.com/office/drawing/2014/chart" uri="{C3380CC4-5D6E-409C-BE32-E72D297353CC}">
              <c16:uniqueId val="{00000005-CF84-BA4B-B18D-19BD55EBE918}"/>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Gym Membership</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0.17657658000000001</c:v>
                </c:pt>
                <c:pt idx="1">
                  <c:v>0.21711712</c:v>
                </c:pt>
                <c:pt idx="2">
                  <c:v>0.60630631000000001</c:v>
                </c:pt>
              </c:numCache>
            </c:numRef>
          </c:val>
          <c:extLst>
            <c:ext xmlns:c16="http://schemas.microsoft.com/office/drawing/2014/chart" uri="{C3380CC4-5D6E-409C-BE32-E72D297353CC}">
              <c16:uniqueId val="{00000000-9452-8A42-B375-08648DD039E7}"/>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0.17037036999999999</c:v>
                </c:pt>
                <c:pt idx="1">
                  <c:v>0.21481480999999999</c:v>
                </c:pt>
                <c:pt idx="2">
                  <c:v>0.61481481000000004</c:v>
                </c:pt>
              </c:numCache>
            </c:numRef>
          </c:val>
          <c:extLst>
            <c:ext xmlns:c16="http://schemas.microsoft.com/office/drawing/2014/chart" uri="{C3380CC4-5D6E-409C-BE32-E72D297353CC}">
              <c16:uniqueId val="{00000001-9452-8A42-B375-08648DD039E7}"/>
            </c:ext>
          </c:extLst>
        </c:ser>
        <c:ser>
          <c:idx val="2"/>
          <c:order val="2"/>
          <c:tx>
            <c:strRef>
              <c:f>Sheet1!$D$1</c:f>
              <c:strCache>
                <c:ptCount val="1"/>
                <c:pt idx="0">
                  <c:v>DE</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0.17760618</c:v>
                </c:pt>
                <c:pt idx="1">
                  <c:v>0.20270270000000001</c:v>
                </c:pt>
                <c:pt idx="2">
                  <c:v>0.61969112000000004</c:v>
                </c:pt>
              </c:numCache>
            </c:numRef>
          </c:val>
          <c:extLst>
            <c:ext xmlns:c16="http://schemas.microsoft.com/office/drawing/2014/chart" uri="{C3380CC4-5D6E-409C-BE32-E72D297353CC}">
              <c16:uniqueId val="{00000002-9452-8A42-B375-08648DD039E7}"/>
            </c:ext>
          </c:extLst>
        </c:ser>
        <c:ser>
          <c:idx val="3"/>
          <c:order val="3"/>
          <c:tx>
            <c:strRef>
              <c:f>Sheet1!$E$1</c:f>
              <c:strCache>
                <c:ptCount val="1"/>
                <c:pt idx="0">
                  <c:v>IT</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0.21755725000000001</c:v>
                </c:pt>
                <c:pt idx="1">
                  <c:v>0.27480916</c:v>
                </c:pt>
                <c:pt idx="2">
                  <c:v>0.50763358999999997</c:v>
                </c:pt>
              </c:numCache>
            </c:numRef>
          </c:val>
          <c:extLst>
            <c:ext xmlns:c16="http://schemas.microsoft.com/office/drawing/2014/chart" uri="{C3380CC4-5D6E-409C-BE32-E72D297353CC}">
              <c16:uniqueId val="{00000003-9452-8A42-B375-08648DD039E7}"/>
            </c:ext>
          </c:extLst>
        </c:ser>
        <c:ser>
          <c:idx val="4"/>
          <c:order val="4"/>
          <c:tx>
            <c:strRef>
              <c:f>Sheet1!$F$1</c:f>
              <c:strCache>
                <c:ptCount val="1"/>
                <c:pt idx="0">
                  <c:v>KR</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0.19238095</c:v>
                </c:pt>
                <c:pt idx="1">
                  <c:v>0.26476189999999999</c:v>
                </c:pt>
                <c:pt idx="2">
                  <c:v>0.54285713999999996</c:v>
                </c:pt>
              </c:numCache>
            </c:numRef>
          </c:val>
          <c:extLst>
            <c:ext xmlns:c16="http://schemas.microsoft.com/office/drawing/2014/chart" uri="{C3380CC4-5D6E-409C-BE32-E72D297353CC}">
              <c16:uniqueId val="{00000004-9452-8A42-B375-08648DD039E7}"/>
            </c:ext>
          </c:extLst>
        </c:ser>
        <c:ser>
          <c:idx val="5"/>
          <c:order val="5"/>
          <c:tx>
            <c:strRef>
              <c:f>Sheet1!$G$1</c:f>
              <c:strCache>
                <c:ptCount val="1"/>
                <c:pt idx="0">
                  <c:v>AU</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0.12452107</c:v>
                </c:pt>
                <c:pt idx="1">
                  <c:v>0.19923372</c:v>
                </c:pt>
                <c:pt idx="2">
                  <c:v>0.67624521000000004</c:v>
                </c:pt>
              </c:numCache>
            </c:numRef>
          </c:val>
          <c:extLst>
            <c:ext xmlns:c16="http://schemas.microsoft.com/office/drawing/2014/chart" uri="{C3380CC4-5D6E-409C-BE32-E72D297353CC}">
              <c16:uniqueId val="{00000005-9452-8A42-B375-08648DD039E7}"/>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Core Vitamins &amp; Minerals</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0.44234234</c:v>
                </c:pt>
                <c:pt idx="1">
                  <c:v>0.44594594999999998</c:v>
                </c:pt>
                <c:pt idx="2">
                  <c:v>0.11171171000000001</c:v>
                </c:pt>
              </c:numCache>
            </c:numRef>
          </c:val>
          <c:extLst>
            <c:ext xmlns:c16="http://schemas.microsoft.com/office/drawing/2014/chart" uri="{C3380CC4-5D6E-409C-BE32-E72D297353CC}">
              <c16:uniqueId val="{00000000-127B-A048-9F8E-1120B2142C55}"/>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0.39814814999999998</c:v>
                </c:pt>
                <c:pt idx="1">
                  <c:v>0.46666667000000001</c:v>
                </c:pt>
                <c:pt idx="2">
                  <c:v>0.13518519000000001</c:v>
                </c:pt>
              </c:numCache>
            </c:numRef>
          </c:val>
          <c:extLst>
            <c:ext xmlns:c16="http://schemas.microsoft.com/office/drawing/2014/chart" uri="{C3380CC4-5D6E-409C-BE32-E72D297353CC}">
              <c16:uniqueId val="{00000001-127B-A048-9F8E-1120B2142C55}"/>
            </c:ext>
          </c:extLst>
        </c:ser>
        <c:ser>
          <c:idx val="2"/>
          <c:order val="2"/>
          <c:tx>
            <c:strRef>
              <c:f>Sheet1!$D$1</c:f>
              <c:strCache>
                <c:ptCount val="1"/>
                <c:pt idx="0">
                  <c:v>DE</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0.38996139000000002</c:v>
                </c:pt>
                <c:pt idx="1">
                  <c:v>0.44787644999999998</c:v>
                </c:pt>
                <c:pt idx="2">
                  <c:v>0.16216216</c:v>
                </c:pt>
              </c:numCache>
            </c:numRef>
          </c:val>
          <c:extLst>
            <c:ext xmlns:c16="http://schemas.microsoft.com/office/drawing/2014/chart" uri="{C3380CC4-5D6E-409C-BE32-E72D297353CC}">
              <c16:uniqueId val="{00000002-127B-A048-9F8E-1120B2142C55}"/>
            </c:ext>
          </c:extLst>
        </c:ser>
        <c:ser>
          <c:idx val="3"/>
          <c:order val="3"/>
          <c:tx>
            <c:strRef>
              <c:f>Sheet1!$E$1</c:f>
              <c:strCache>
                <c:ptCount val="1"/>
                <c:pt idx="0">
                  <c:v>IT</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0.42557252000000001</c:v>
                </c:pt>
                <c:pt idx="1">
                  <c:v>0.48091602999999999</c:v>
                </c:pt>
                <c:pt idx="2">
                  <c:v>9.351145000000001E-2</c:v>
                </c:pt>
              </c:numCache>
            </c:numRef>
          </c:val>
          <c:extLst>
            <c:ext xmlns:c16="http://schemas.microsoft.com/office/drawing/2014/chart" uri="{C3380CC4-5D6E-409C-BE32-E72D297353CC}">
              <c16:uniqueId val="{00000003-127B-A048-9F8E-1120B2142C55}"/>
            </c:ext>
          </c:extLst>
        </c:ser>
        <c:ser>
          <c:idx val="4"/>
          <c:order val="4"/>
          <c:tx>
            <c:strRef>
              <c:f>Sheet1!$F$1</c:f>
              <c:strCache>
                <c:ptCount val="1"/>
                <c:pt idx="0">
                  <c:v>KR</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0.53714286</c:v>
                </c:pt>
                <c:pt idx="1">
                  <c:v>0.33333332999999998</c:v>
                </c:pt>
                <c:pt idx="2">
                  <c:v>0.12952380999999999</c:v>
                </c:pt>
              </c:numCache>
            </c:numRef>
          </c:val>
          <c:extLst>
            <c:ext xmlns:c16="http://schemas.microsoft.com/office/drawing/2014/chart" uri="{C3380CC4-5D6E-409C-BE32-E72D297353CC}">
              <c16:uniqueId val="{00000004-127B-A048-9F8E-1120B2142C55}"/>
            </c:ext>
          </c:extLst>
        </c:ser>
        <c:ser>
          <c:idx val="5"/>
          <c:order val="5"/>
          <c:tx>
            <c:strRef>
              <c:f>Sheet1!$G$1</c:f>
              <c:strCache>
                <c:ptCount val="1"/>
                <c:pt idx="0">
                  <c:v>AU</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0.34865900000000011</c:v>
                </c:pt>
                <c:pt idx="1">
                  <c:v>0.49808428999999999</c:v>
                </c:pt>
                <c:pt idx="2">
                  <c:v>0.1532567</c:v>
                </c:pt>
              </c:numCache>
            </c:numRef>
          </c:val>
          <c:extLst>
            <c:ext xmlns:c16="http://schemas.microsoft.com/office/drawing/2014/chart" uri="{C3380CC4-5D6E-409C-BE32-E72D297353CC}">
              <c16:uniqueId val="{00000005-127B-A048-9F8E-1120B2142C55}"/>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Dining Out or Takeout Meals</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0.16936936999999999</c:v>
                </c:pt>
                <c:pt idx="1">
                  <c:v>0.29549550000000002</c:v>
                </c:pt>
                <c:pt idx="2">
                  <c:v>0.53513513999999995</c:v>
                </c:pt>
              </c:numCache>
            </c:numRef>
          </c:val>
          <c:extLst>
            <c:ext xmlns:c16="http://schemas.microsoft.com/office/drawing/2014/chart" uri="{C3380CC4-5D6E-409C-BE32-E72D297353CC}">
              <c16:uniqueId val="{00000000-DD50-6547-A9B8-4DA6571288C1}"/>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0.13888888999999999</c:v>
                </c:pt>
                <c:pt idx="1">
                  <c:v>0.29074074</c:v>
                </c:pt>
                <c:pt idx="2">
                  <c:v>0.57037037000000002</c:v>
                </c:pt>
              </c:numCache>
            </c:numRef>
          </c:val>
          <c:extLst>
            <c:ext xmlns:c16="http://schemas.microsoft.com/office/drawing/2014/chart" uri="{C3380CC4-5D6E-409C-BE32-E72D297353CC}">
              <c16:uniqueId val="{00000001-DD50-6547-A9B8-4DA6571288C1}"/>
            </c:ext>
          </c:extLst>
        </c:ser>
        <c:ser>
          <c:idx val="2"/>
          <c:order val="2"/>
          <c:tx>
            <c:strRef>
              <c:f>Sheet1!$D$1</c:f>
              <c:strCache>
                <c:ptCount val="1"/>
                <c:pt idx="0">
                  <c:v>DE</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0.18532819</c:v>
                </c:pt>
                <c:pt idx="1">
                  <c:v>0.28764478999999998</c:v>
                </c:pt>
                <c:pt idx="2">
                  <c:v>0.52702702999999995</c:v>
                </c:pt>
              </c:numCache>
            </c:numRef>
          </c:val>
          <c:extLst>
            <c:ext xmlns:c16="http://schemas.microsoft.com/office/drawing/2014/chart" uri="{C3380CC4-5D6E-409C-BE32-E72D297353CC}">
              <c16:uniqueId val="{00000002-DD50-6547-A9B8-4DA6571288C1}"/>
            </c:ext>
          </c:extLst>
        </c:ser>
        <c:ser>
          <c:idx val="3"/>
          <c:order val="3"/>
          <c:tx>
            <c:strRef>
              <c:f>Sheet1!$E$1</c:f>
              <c:strCache>
                <c:ptCount val="1"/>
                <c:pt idx="0">
                  <c:v>IT</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0.15267175999999999</c:v>
                </c:pt>
                <c:pt idx="1">
                  <c:v>0.32633588000000002</c:v>
                </c:pt>
                <c:pt idx="2">
                  <c:v>0.52099236999999998</c:v>
                </c:pt>
              </c:numCache>
            </c:numRef>
          </c:val>
          <c:extLst>
            <c:ext xmlns:c16="http://schemas.microsoft.com/office/drawing/2014/chart" uri="{C3380CC4-5D6E-409C-BE32-E72D297353CC}">
              <c16:uniqueId val="{00000003-DD50-6547-A9B8-4DA6571288C1}"/>
            </c:ext>
          </c:extLst>
        </c:ser>
        <c:ser>
          <c:idx val="4"/>
          <c:order val="4"/>
          <c:tx>
            <c:strRef>
              <c:f>Sheet1!$F$1</c:f>
              <c:strCache>
                <c:ptCount val="1"/>
                <c:pt idx="0">
                  <c:v>KR</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0.16761904999999999</c:v>
                </c:pt>
                <c:pt idx="1">
                  <c:v>0.52380952000000003</c:v>
                </c:pt>
                <c:pt idx="2">
                  <c:v>0.30857142999999998</c:v>
                </c:pt>
              </c:numCache>
            </c:numRef>
          </c:val>
          <c:extLst>
            <c:ext xmlns:c16="http://schemas.microsoft.com/office/drawing/2014/chart" uri="{C3380CC4-5D6E-409C-BE32-E72D297353CC}">
              <c16:uniqueId val="{00000004-DD50-6547-A9B8-4DA6571288C1}"/>
            </c:ext>
          </c:extLst>
        </c:ser>
        <c:ser>
          <c:idx val="5"/>
          <c:order val="5"/>
          <c:tx>
            <c:strRef>
              <c:f>Sheet1!$G$1</c:f>
              <c:strCache>
                <c:ptCount val="1"/>
                <c:pt idx="0">
                  <c:v>AU</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7.2796929999999996E-2</c:v>
                </c:pt>
                <c:pt idx="1">
                  <c:v>0.26628352</c:v>
                </c:pt>
                <c:pt idx="2">
                  <c:v>0.66091953999999997</c:v>
                </c:pt>
              </c:numCache>
            </c:numRef>
          </c:val>
          <c:extLst>
            <c:ext xmlns:c16="http://schemas.microsoft.com/office/drawing/2014/chart" uri="{C3380CC4-5D6E-409C-BE32-E72D297353CC}">
              <c16:uniqueId val="{00000005-DD50-6547-A9B8-4DA6571288C1}"/>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Mental Health</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0.31441440999999998</c:v>
                </c:pt>
                <c:pt idx="1">
                  <c:v>0.32792792999999998</c:v>
                </c:pt>
                <c:pt idx="2">
                  <c:v>0.35765765999999999</c:v>
                </c:pt>
              </c:numCache>
            </c:numRef>
          </c:val>
          <c:extLst>
            <c:ext xmlns:c16="http://schemas.microsoft.com/office/drawing/2014/chart" uri="{C3380CC4-5D6E-409C-BE32-E72D297353CC}">
              <c16:uniqueId val="{00000000-7E2C-5349-860F-EF88CA21A4BF}"/>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0.24259259</c:v>
                </c:pt>
                <c:pt idx="1">
                  <c:v>0.36666666999999997</c:v>
                </c:pt>
                <c:pt idx="2">
                  <c:v>0.39074073999999998</c:v>
                </c:pt>
              </c:numCache>
            </c:numRef>
          </c:val>
          <c:extLst>
            <c:ext xmlns:c16="http://schemas.microsoft.com/office/drawing/2014/chart" uri="{C3380CC4-5D6E-409C-BE32-E72D297353CC}">
              <c16:uniqueId val="{00000001-7E2C-5349-860F-EF88CA21A4BF}"/>
            </c:ext>
          </c:extLst>
        </c:ser>
        <c:ser>
          <c:idx val="2"/>
          <c:order val="2"/>
          <c:tx>
            <c:strRef>
              <c:f>Sheet1!$D$1</c:f>
              <c:strCache>
                <c:ptCount val="1"/>
                <c:pt idx="0">
                  <c:v>DE</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0.31660231999999999</c:v>
                </c:pt>
                <c:pt idx="1">
                  <c:v>0.36293436000000001</c:v>
                </c:pt>
                <c:pt idx="2">
                  <c:v>0.32046332</c:v>
                </c:pt>
              </c:numCache>
            </c:numRef>
          </c:val>
          <c:extLst>
            <c:ext xmlns:c16="http://schemas.microsoft.com/office/drawing/2014/chart" uri="{C3380CC4-5D6E-409C-BE32-E72D297353CC}">
              <c16:uniqueId val="{00000002-7E2C-5349-860F-EF88CA21A4BF}"/>
            </c:ext>
          </c:extLst>
        </c:ser>
        <c:ser>
          <c:idx val="3"/>
          <c:order val="3"/>
          <c:tx>
            <c:strRef>
              <c:f>Sheet1!$E$1</c:f>
              <c:strCache>
                <c:ptCount val="1"/>
                <c:pt idx="0">
                  <c:v>IT</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0.37022901000000003</c:v>
                </c:pt>
                <c:pt idx="1">
                  <c:v>0.38931297999999998</c:v>
                </c:pt>
                <c:pt idx="2">
                  <c:v>0.24045801999999999</c:v>
                </c:pt>
              </c:numCache>
            </c:numRef>
          </c:val>
          <c:extLst>
            <c:ext xmlns:c16="http://schemas.microsoft.com/office/drawing/2014/chart" uri="{C3380CC4-5D6E-409C-BE32-E72D297353CC}">
              <c16:uniqueId val="{00000003-7E2C-5349-860F-EF88CA21A4BF}"/>
            </c:ext>
          </c:extLst>
        </c:ser>
        <c:ser>
          <c:idx val="4"/>
          <c:order val="4"/>
          <c:tx>
            <c:strRef>
              <c:f>Sheet1!$F$1</c:f>
              <c:strCache>
                <c:ptCount val="1"/>
                <c:pt idx="0">
                  <c:v>KR</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0.22285714000000001</c:v>
                </c:pt>
                <c:pt idx="1">
                  <c:v>0.41904762000000001</c:v>
                </c:pt>
                <c:pt idx="2">
                  <c:v>0.35809523999999998</c:v>
                </c:pt>
              </c:numCache>
            </c:numRef>
          </c:val>
          <c:extLst>
            <c:ext xmlns:c16="http://schemas.microsoft.com/office/drawing/2014/chart" uri="{C3380CC4-5D6E-409C-BE32-E72D297353CC}">
              <c16:uniqueId val="{00000004-7E2C-5349-860F-EF88CA21A4BF}"/>
            </c:ext>
          </c:extLst>
        </c:ser>
        <c:ser>
          <c:idx val="5"/>
          <c:order val="5"/>
          <c:tx>
            <c:strRef>
              <c:f>Sheet1!$G$1</c:f>
              <c:strCache>
                <c:ptCount val="1"/>
                <c:pt idx="0">
                  <c:v>AU</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0.27969348999999999</c:v>
                </c:pt>
                <c:pt idx="1">
                  <c:v>0.34482759000000002</c:v>
                </c:pt>
                <c:pt idx="2">
                  <c:v>0.37547892999999999</c:v>
                </c:pt>
              </c:numCache>
            </c:numRef>
          </c:val>
          <c:extLst>
            <c:ext xmlns:c16="http://schemas.microsoft.com/office/drawing/2014/chart" uri="{C3380CC4-5D6E-409C-BE32-E72D297353CC}">
              <c16:uniqueId val="{00000005-7E2C-5349-860F-EF88CA21A4BF}"/>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0" i="0" u="none" strike="noStrike" baseline="0">
                <a:effectLst/>
              </a:rPr>
              <a:t>Purchase of natural/organic foods</a:t>
            </a:r>
            <a:endParaRPr lang="en-US" b="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0.21981982</c:v>
                </c:pt>
                <c:pt idx="1">
                  <c:v>0.36756757000000001</c:v>
                </c:pt>
                <c:pt idx="2">
                  <c:v>0.41261260999999999</c:v>
                </c:pt>
              </c:numCache>
            </c:numRef>
          </c:val>
          <c:extLst>
            <c:ext xmlns:c16="http://schemas.microsoft.com/office/drawing/2014/chart" uri="{C3380CC4-5D6E-409C-BE32-E72D297353CC}">
              <c16:uniqueId val="{00000000-E3DE-E549-9618-E4D7F74ED129}"/>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0.19074073999999999</c:v>
                </c:pt>
                <c:pt idx="1">
                  <c:v>0.37037037</c:v>
                </c:pt>
                <c:pt idx="2">
                  <c:v>0.43888888999999998</c:v>
                </c:pt>
              </c:numCache>
            </c:numRef>
          </c:val>
          <c:extLst>
            <c:ext xmlns:c16="http://schemas.microsoft.com/office/drawing/2014/chart" uri="{C3380CC4-5D6E-409C-BE32-E72D297353CC}">
              <c16:uniqueId val="{00000001-E3DE-E549-9618-E4D7F74ED129}"/>
            </c:ext>
          </c:extLst>
        </c:ser>
        <c:ser>
          <c:idx val="2"/>
          <c:order val="2"/>
          <c:tx>
            <c:strRef>
              <c:f>Sheet1!$D$1</c:f>
              <c:strCache>
                <c:ptCount val="1"/>
                <c:pt idx="0">
                  <c:v>DE</c:v>
                </c:pt>
              </c:strCache>
            </c:strRef>
          </c:tx>
          <c:spPr>
            <a:solidFill>
              <a:schemeClr val="accent3"/>
            </a:solidFill>
            <a:ln>
              <a:noFill/>
              <a:prstDash val="dash"/>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0.26254825999999998</c:v>
                </c:pt>
                <c:pt idx="1">
                  <c:v>0.41119691000000003</c:v>
                </c:pt>
                <c:pt idx="2">
                  <c:v>0.32625483000000011</c:v>
                </c:pt>
              </c:numCache>
            </c:numRef>
          </c:val>
          <c:extLst>
            <c:ext xmlns:c16="http://schemas.microsoft.com/office/drawing/2014/chart" uri="{C3380CC4-5D6E-409C-BE32-E72D297353CC}">
              <c16:uniqueId val="{00000002-E3DE-E549-9618-E4D7F74ED129}"/>
            </c:ext>
          </c:extLst>
        </c:ser>
        <c:ser>
          <c:idx val="3"/>
          <c:order val="3"/>
          <c:tx>
            <c:strRef>
              <c:f>Sheet1!$E$1</c:f>
              <c:strCache>
                <c:ptCount val="1"/>
                <c:pt idx="0">
                  <c:v>IT</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0.28244275000000002</c:v>
                </c:pt>
                <c:pt idx="1">
                  <c:v>0.51526718000000005</c:v>
                </c:pt>
                <c:pt idx="2">
                  <c:v>0.20229008000000001</c:v>
                </c:pt>
              </c:numCache>
            </c:numRef>
          </c:val>
          <c:extLst>
            <c:ext xmlns:c16="http://schemas.microsoft.com/office/drawing/2014/chart" uri="{C3380CC4-5D6E-409C-BE32-E72D297353CC}">
              <c16:uniqueId val="{00000003-E3DE-E549-9618-E4D7F74ED129}"/>
            </c:ext>
          </c:extLst>
        </c:ser>
        <c:ser>
          <c:idx val="4"/>
          <c:order val="4"/>
          <c:tx>
            <c:strRef>
              <c:f>Sheet1!$F$1</c:f>
              <c:strCache>
                <c:ptCount val="1"/>
                <c:pt idx="0">
                  <c:v>KR</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0.25904761999999998</c:v>
                </c:pt>
                <c:pt idx="1">
                  <c:v>0.46095237999999999</c:v>
                </c:pt>
                <c:pt idx="2">
                  <c:v>0.28000000000000003</c:v>
                </c:pt>
              </c:numCache>
            </c:numRef>
          </c:val>
          <c:extLst>
            <c:ext xmlns:c16="http://schemas.microsoft.com/office/drawing/2014/chart" uri="{C3380CC4-5D6E-409C-BE32-E72D297353CC}">
              <c16:uniqueId val="{00000004-E3DE-E549-9618-E4D7F74ED129}"/>
            </c:ext>
          </c:extLst>
        </c:ser>
        <c:ser>
          <c:idx val="5"/>
          <c:order val="5"/>
          <c:tx>
            <c:strRef>
              <c:f>Sheet1!$G$1</c:f>
              <c:strCache>
                <c:ptCount val="1"/>
                <c:pt idx="0">
                  <c:v>AU</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0.14176245000000001</c:v>
                </c:pt>
                <c:pt idx="1">
                  <c:v>0.38888888999999999</c:v>
                </c:pt>
                <c:pt idx="2">
                  <c:v>0.46934865999999997</c:v>
                </c:pt>
              </c:numCache>
            </c:numRef>
          </c:val>
          <c:extLst>
            <c:ext xmlns:c16="http://schemas.microsoft.com/office/drawing/2014/chart" uri="{C3380CC4-5D6E-409C-BE32-E72D297353CC}">
              <c16:uniqueId val="{00000005-E3DE-E549-9618-E4D7F74ED129}"/>
            </c:ext>
          </c:extLst>
        </c:ser>
        <c:dLbls>
          <c:showLegendKey val="0"/>
          <c:showVal val="0"/>
          <c:showCatName val="0"/>
          <c:showSerName val="0"/>
          <c:showPercent val="0"/>
          <c:showBubbleSize val="0"/>
        </c:dLbls>
        <c:gapWidth val="219"/>
        <c:overlap val="-27"/>
        <c:axId val="266387927"/>
        <c:axId val="266394407"/>
      </c:barChart>
      <c:catAx>
        <c:axId val="266387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94407"/>
        <c:crosses val="autoZero"/>
        <c:auto val="1"/>
        <c:lblAlgn val="ctr"/>
        <c:lblOffset val="100"/>
        <c:noMultiLvlLbl val="0"/>
      </c:catAx>
      <c:valAx>
        <c:axId val="266394407"/>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6387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Specialty Supplements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0.28378377999999999</c:v>
                </c:pt>
                <c:pt idx="1">
                  <c:v>0.44954955000000002</c:v>
                </c:pt>
                <c:pt idx="2">
                  <c:v>0.26666666999999999</c:v>
                </c:pt>
              </c:numCache>
            </c:numRef>
          </c:val>
          <c:extLst>
            <c:ext xmlns:c16="http://schemas.microsoft.com/office/drawing/2014/chart" uri="{C3380CC4-5D6E-409C-BE32-E72D297353CC}">
              <c16:uniqueId val="{00000000-F836-7248-88CB-65CBAC9A421C}"/>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0.28518518999999998</c:v>
                </c:pt>
                <c:pt idx="1">
                  <c:v>0.42592593000000001</c:v>
                </c:pt>
                <c:pt idx="2">
                  <c:v>0.28888889000000001</c:v>
                </c:pt>
              </c:numCache>
            </c:numRef>
          </c:val>
          <c:extLst>
            <c:ext xmlns:c16="http://schemas.microsoft.com/office/drawing/2014/chart" uri="{C3380CC4-5D6E-409C-BE32-E72D297353CC}">
              <c16:uniqueId val="{00000001-F836-7248-88CB-65CBAC9A421C}"/>
            </c:ext>
          </c:extLst>
        </c:ser>
        <c:ser>
          <c:idx val="2"/>
          <c:order val="2"/>
          <c:tx>
            <c:strRef>
              <c:f>Sheet1!$D$1</c:f>
              <c:strCache>
                <c:ptCount val="1"/>
                <c:pt idx="0">
                  <c:v>DE</c:v>
                </c:pt>
              </c:strCache>
            </c:strRef>
          </c:tx>
          <c:spPr>
            <a:solidFill>
              <a:schemeClr val="accent3"/>
            </a:solidFill>
            <a:ln>
              <a:noFill/>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0.26640926999999998</c:v>
                </c:pt>
                <c:pt idx="1">
                  <c:v>0.41119691000000003</c:v>
                </c:pt>
                <c:pt idx="2">
                  <c:v>0.32239382</c:v>
                </c:pt>
              </c:numCache>
            </c:numRef>
          </c:val>
          <c:extLst>
            <c:ext xmlns:c16="http://schemas.microsoft.com/office/drawing/2014/chart" uri="{C3380CC4-5D6E-409C-BE32-E72D297353CC}">
              <c16:uniqueId val="{00000002-F836-7248-88CB-65CBAC9A421C}"/>
            </c:ext>
          </c:extLst>
        </c:ser>
        <c:ser>
          <c:idx val="3"/>
          <c:order val="3"/>
          <c:tx>
            <c:strRef>
              <c:f>Sheet1!$E$1</c:f>
              <c:strCache>
                <c:ptCount val="1"/>
                <c:pt idx="0">
                  <c:v>IT</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0.37786259999999999</c:v>
                </c:pt>
                <c:pt idx="1">
                  <c:v>0.46564884999999989</c:v>
                </c:pt>
                <c:pt idx="2">
                  <c:v>0.15648855</c:v>
                </c:pt>
              </c:numCache>
            </c:numRef>
          </c:val>
          <c:extLst>
            <c:ext xmlns:c16="http://schemas.microsoft.com/office/drawing/2014/chart" uri="{C3380CC4-5D6E-409C-BE32-E72D297353CC}">
              <c16:uniqueId val="{00000003-F836-7248-88CB-65CBAC9A421C}"/>
            </c:ext>
          </c:extLst>
        </c:ser>
        <c:ser>
          <c:idx val="4"/>
          <c:order val="4"/>
          <c:tx>
            <c:strRef>
              <c:f>Sheet1!$F$1</c:f>
              <c:strCache>
                <c:ptCount val="1"/>
                <c:pt idx="0">
                  <c:v>KR</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0.39809524000000002</c:v>
                </c:pt>
                <c:pt idx="1">
                  <c:v>0.39428571000000001</c:v>
                </c:pt>
                <c:pt idx="2">
                  <c:v>0.20761905</c:v>
                </c:pt>
              </c:numCache>
            </c:numRef>
          </c:val>
          <c:extLst>
            <c:ext xmlns:c16="http://schemas.microsoft.com/office/drawing/2014/chart" uri="{C3380CC4-5D6E-409C-BE32-E72D297353CC}">
              <c16:uniqueId val="{00000004-F836-7248-88CB-65CBAC9A421C}"/>
            </c:ext>
          </c:extLst>
        </c:ser>
        <c:ser>
          <c:idx val="5"/>
          <c:order val="5"/>
          <c:tx>
            <c:strRef>
              <c:f>Sheet1!$G$1</c:f>
              <c:strCache>
                <c:ptCount val="1"/>
                <c:pt idx="0">
                  <c:v>AU</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0.23180076999999999</c:v>
                </c:pt>
                <c:pt idx="1">
                  <c:v>0.48275862000000003</c:v>
                </c:pt>
                <c:pt idx="2">
                  <c:v>0.28544060999999998</c:v>
                </c:pt>
              </c:numCache>
            </c:numRef>
          </c:val>
          <c:extLst>
            <c:ext xmlns:c16="http://schemas.microsoft.com/office/drawing/2014/chart" uri="{C3380CC4-5D6E-409C-BE32-E72D297353CC}">
              <c16:uniqueId val="{00000005-F836-7248-88CB-65CBAC9A421C}"/>
            </c:ext>
          </c:extLst>
        </c:ser>
        <c:dLbls>
          <c:showLegendKey val="0"/>
          <c:showVal val="0"/>
          <c:showCatName val="0"/>
          <c:showSerName val="0"/>
          <c:showPercent val="0"/>
          <c:showBubbleSize val="0"/>
        </c:dLbls>
        <c:gapWidth val="219"/>
        <c:overlap val="-27"/>
        <c:axId val="7189296"/>
        <c:axId val="1350628112"/>
      </c:barChart>
      <c:catAx>
        <c:axId val="7189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50628112"/>
        <c:crosses val="autoZero"/>
        <c:auto val="1"/>
        <c:lblAlgn val="ctr"/>
        <c:lblOffset val="100"/>
        <c:noMultiLvlLbl val="0"/>
      </c:catAx>
      <c:valAx>
        <c:axId val="1350628112"/>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189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Physical Health</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c:v>
                </c:pt>
                <c:pt idx="2">
                  <c:v>Non-essential</c:v>
                </c:pt>
              </c:strCache>
            </c:strRef>
          </c:cat>
          <c:val>
            <c:numRef>
              <c:f>Sheet1!$B$2:$B$4</c:f>
              <c:numCache>
                <c:formatCode>0%</c:formatCode>
                <c:ptCount val="3"/>
                <c:pt idx="0">
                  <c:v>0.1990991</c:v>
                </c:pt>
                <c:pt idx="1">
                  <c:v>0.29729729999999999</c:v>
                </c:pt>
                <c:pt idx="2">
                  <c:v>0.50360360000000004</c:v>
                </c:pt>
              </c:numCache>
            </c:numRef>
          </c:val>
          <c:extLst>
            <c:ext xmlns:c16="http://schemas.microsoft.com/office/drawing/2014/chart" uri="{C3380CC4-5D6E-409C-BE32-E72D297353CC}">
              <c16:uniqueId val="{00000000-1ADC-3440-8B0F-7108B24C68CC}"/>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c:v>
                </c:pt>
                <c:pt idx="2">
                  <c:v>Non-essential</c:v>
                </c:pt>
              </c:strCache>
            </c:strRef>
          </c:cat>
          <c:val>
            <c:numRef>
              <c:f>Sheet1!$C$2:$C$4</c:f>
              <c:numCache>
                <c:formatCode>0%</c:formatCode>
                <c:ptCount val="3"/>
                <c:pt idx="0">
                  <c:v>0.18148148</c:v>
                </c:pt>
                <c:pt idx="1">
                  <c:v>0.32037037000000002</c:v>
                </c:pt>
                <c:pt idx="2">
                  <c:v>0.49814815000000001</c:v>
                </c:pt>
              </c:numCache>
            </c:numRef>
          </c:val>
          <c:extLst>
            <c:ext xmlns:c16="http://schemas.microsoft.com/office/drawing/2014/chart" uri="{C3380CC4-5D6E-409C-BE32-E72D297353CC}">
              <c16:uniqueId val="{00000001-1ADC-3440-8B0F-7108B24C68CC}"/>
            </c:ext>
          </c:extLst>
        </c:ser>
        <c:ser>
          <c:idx val="2"/>
          <c:order val="2"/>
          <c:tx>
            <c:strRef>
              <c:f>Sheet1!$D$1</c:f>
              <c:strCache>
                <c:ptCount val="1"/>
                <c:pt idx="0">
                  <c:v>DE</c:v>
                </c:pt>
              </c:strCache>
            </c:strRef>
          </c:tx>
          <c:spPr>
            <a:solidFill>
              <a:schemeClr val="accent3"/>
            </a:solidFill>
            <a:ln>
              <a:noFill/>
            </a:ln>
            <a:effectLst/>
          </c:spPr>
          <c:invertIfNegative val="0"/>
          <c:cat>
            <c:strRef>
              <c:f>Sheet1!$A$2:$A$4</c:f>
              <c:strCache>
                <c:ptCount val="3"/>
                <c:pt idx="0">
                  <c:v>Essential</c:v>
                </c:pt>
                <c:pt idx="1">
                  <c:v>Change to generic or reduce spend</c:v>
                </c:pt>
                <c:pt idx="2">
                  <c:v>Non-essential</c:v>
                </c:pt>
              </c:strCache>
            </c:strRef>
          </c:cat>
          <c:val>
            <c:numRef>
              <c:f>Sheet1!$D$2:$D$4</c:f>
              <c:numCache>
                <c:formatCode>0%</c:formatCode>
                <c:ptCount val="3"/>
                <c:pt idx="0">
                  <c:v>0.31467181</c:v>
                </c:pt>
                <c:pt idx="1">
                  <c:v>0.36293436000000001</c:v>
                </c:pt>
                <c:pt idx="2">
                  <c:v>0.32239382</c:v>
                </c:pt>
              </c:numCache>
            </c:numRef>
          </c:val>
          <c:extLst>
            <c:ext xmlns:c16="http://schemas.microsoft.com/office/drawing/2014/chart" uri="{C3380CC4-5D6E-409C-BE32-E72D297353CC}">
              <c16:uniqueId val="{00000002-1ADC-3440-8B0F-7108B24C68CC}"/>
            </c:ext>
          </c:extLst>
        </c:ser>
        <c:ser>
          <c:idx val="3"/>
          <c:order val="3"/>
          <c:tx>
            <c:strRef>
              <c:f>Sheet1!$E$1</c:f>
              <c:strCache>
                <c:ptCount val="1"/>
                <c:pt idx="0">
                  <c:v>IT</c:v>
                </c:pt>
              </c:strCache>
            </c:strRef>
          </c:tx>
          <c:spPr>
            <a:solidFill>
              <a:schemeClr val="accent4"/>
            </a:solidFill>
            <a:ln>
              <a:noFill/>
            </a:ln>
            <a:effectLst/>
          </c:spPr>
          <c:invertIfNegative val="0"/>
          <c:cat>
            <c:strRef>
              <c:f>Sheet1!$A$2:$A$4</c:f>
              <c:strCache>
                <c:ptCount val="3"/>
                <c:pt idx="0">
                  <c:v>Essential</c:v>
                </c:pt>
                <c:pt idx="1">
                  <c:v>Change to generic or reduce spend</c:v>
                </c:pt>
                <c:pt idx="2">
                  <c:v>Non-essential</c:v>
                </c:pt>
              </c:strCache>
            </c:strRef>
          </c:cat>
          <c:val>
            <c:numRef>
              <c:f>Sheet1!$E$2:$E$4</c:f>
              <c:numCache>
                <c:formatCode>0%</c:formatCode>
                <c:ptCount val="3"/>
                <c:pt idx="0">
                  <c:v>0.23664122000000001</c:v>
                </c:pt>
                <c:pt idx="1">
                  <c:v>0.41603053000000001</c:v>
                </c:pt>
                <c:pt idx="2">
                  <c:v>0.34732824000000001</c:v>
                </c:pt>
              </c:numCache>
            </c:numRef>
          </c:val>
          <c:extLst>
            <c:ext xmlns:c16="http://schemas.microsoft.com/office/drawing/2014/chart" uri="{C3380CC4-5D6E-409C-BE32-E72D297353CC}">
              <c16:uniqueId val="{00000003-1ADC-3440-8B0F-7108B24C68CC}"/>
            </c:ext>
          </c:extLst>
        </c:ser>
        <c:ser>
          <c:idx val="4"/>
          <c:order val="4"/>
          <c:tx>
            <c:strRef>
              <c:f>Sheet1!$F$1</c:f>
              <c:strCache>
                <c:ptCount val="1"/>
                <c:pt idx="0">
                  <c:v>KR</c:v>
                </c:pt>
              </c:strCache>
            </c:strRef>
          </c:tx>
          <c:spPr>
            <a:solidFill>
              <a:schemeClr val="accent5"/>
            </a:solidFill>
            <a:ln>
              <a:noFill/>
            </a:ln>
            <a:effectLst/>
          </c:spPr>
          <c:invertIfNegative val="0"/>
          <c:cat>
            <c:strRef>
              <c:f>Sheet1!$A$2:$A$4</c:f>
              <c:strCache>
                <c:ptCount val="3"/>
                <c:pt idx="0">
                  <c:v>Essential</c:v>
                </c:pt>
                <c:pt idx="1">
                  <c:v>Change to generic or reduce spend</c:v>
                </c:pt>
                <c:pt idx="2">
                  <c:v>Non-essential</c:v>
                </c:pt>
              </c:strCache>
            </c:strRef>
          </c:cat>
          <c:val>
            <c:numRef>
              <c:f>Sheet1!$F$2:$F$4</c:f>
              <c:numCache>
                <c:formatCode>0%</c:formatCode>
                <c:ptCount val="3"/>
                <c:pt idx="0">
                  <c:v>0.18095238</c:v>
                </c:pt>
                <c:pt idx="1">
                  <c:v>0.44952381000000002</c:v>
                </c:pt>
                <c:pt idx="2">
                  <c:v>0.36952381000000001</c:v>
                </c:pt>
              </c:numCache>
            </c:numRef>
          </c:val>
          <c:extLst>
            <c:ext xmlns:c16="http://schemas.microsoft.com/office/drawing/2014/chart" uri="{C3380CC4-5D6E-409C-BE32-E72D297353CC}">
              <c16:uniqueId val="{00000004-1ADC-3440-8B0F-7108B24C68CC}"/>
            </c:ext>
          </c:extLst>
        </c:ser>
        <c:ser>
          <c:idx val="5"/>
          <c:order val="5"/>
          <c:tx>
            <c:strRef>
              <c:f>Sheet1!$G$1</c:f>
              <c:strCache>
                <c:ptCount val="1"/>
                <c:pt idx="0">
                  <c:v>AU</c:v>
                </c:pt>
              </c:strCache>
            </c:strRef>
          </c:tx>
          <c:spPr>
            <a:solidFill>
              <a:schemeClr val="accent6"/>
            </a:solidFill>
            <a:ln>
              <a:noFill/>
            </a:ln>
            <a:effectLst/>
          </c:spPr>
          <c:invertIfNegative val="0"/>
          <c:cat>
            <c:strRef>
              <c:f>Sheet1!$A$2:$A$4</c:f>
              <c:strCache>
                <c:ptCount val="3"/>
                <c:pt idx="0">
                  <c:v>Essential</c:v>
                </c:pt>
                <c:pt idx="1">
                  <c:v>Change to generic or reduce spend</c:v>
                </c:pt>
                <c:pt idx="2">
                  <c:v>Non-essential</c:v>
                </c:pt>
              </c:strCache>
            </c:strRef>
          </c:cat>
          <c:val>
            <c:numRef>
              <c:f>Sheet1!$G$2:$G$4</c:f>
              <c:numCache>
                <c:formatCode>0%</c:formatCode>
                <c:ptCount val="3"/>
                <c:pt idx="0">
                  <c:v>0.16283524999999999</c:v>
                </c:pt>
                <c:pt idx="1">
                  <c:v>0.36781608999999998</c:v>
                </c:pt>
                <c:pt idx="2">
                  <c:v>0.46934865999999997</c:v>
                </c:pt>
              </c:numCache>
            </c:numRef>
          </c:val>
          <c:extLst>
            <c:ext xmlns:c16="http://schemas.microsoft.com/office/drawing/2014/chart" uri="{C3380CC4-5D6E-409C-BE32-E72D297353CC}">
              <c16:uniqueId val="{00000005-1ADC-3440-8B0F-7108B24C68CC}"/>
            </c:ext>
          </c:extLst>
        </c:ser>
        <c:dLbls>
          <c:showLegendKey val="0"/>
          <c:showVal val="0"/>
          <c:showCatName val="0"/>
          <c:showSerName val="0"/>
          <c:showPercent val="0"/>
          <c:showBubbleSize val="0"/>
        </c:dLbls>
        <c:gapWidth val="219"/>
        <c:overlap val="-27"/>
        <c:axId val="243074000"/>
        <c:axId val="242278320"/>
      </c:barChart>
      <c:catAx>
        <c:axId val="243074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42278320"/>
        <c:crosses val="autoZero"/>
        <c:auto val="1"/>
        <c:lblAlgn val="ctr"/>
        <c:lblOffset val="100"/>
        <c:noMultiLvlLbl val="0"/>
      </c:catAx>
      <c:valAx>
        <c:axId val="2422783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43074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Sheet1!$B$2:$B$7</c:f>
              <c:numCache>
                <c:formatCode>0%</c:formatCode>
                <c:ptCount val="6"/>
                <c:pt idx="0">
                  <c:v>0.19019316</c:v>
                </c:pt>
                <c:pt idx="1">
                  <c:v>0.17682021000000001</c:v>
                </c:pt>
                <c:pt idx="2">
                  <c:v>0.29717682000000001</c:v>
                </c:pt>
                <c:pt idx="3">
                  <c:v>0.23774145999999999</c:v>
                </c:pt>
                <c:pt idx="4">
                  <c:v>2.8231800000000001E-2</c:v>
                </c:pt>
                <c:pt idx="5">
                  <c:v>6.9836549999999997E-2</c:v>
                </c:pt>
              </c:numCache>
            </c:numRef>
          </c:val>
          <c:extLst>
            <c:ext xmlns:c16="http://schemas.microsoft.com/office/drawing/2014/chart" uri="{C3380CC4-5D6E-409C-BE32-E72D297353CC}">
              <c16:uniqueId val="{00000000-666B-264D-AC31-EA84A7F09C3F}"/>
            </c:ext>
          </c:extLst>
        </c:ser>
        <c:ser>
          <c:idx val="1"/>
          <c:order val="1"/>
          <c:tx>
            <c:strRef>
              <c:f>Sheet1!$C$1</c:f>
              <c:strCache>
                <c:ptCount val="1"/>
                <c:pt idx="0">
                  <c:v>UK</c:v>
                </c:pt>
              </c:strCache>
            </c:strRef>
          </c:tx>
          <c:spPr>
            <a:solidFill>
              <a:schemeClr val="accent2"/>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Sheet1!$C$2:$C$7</c:f>
              <c:numCache>
                <c:formatCode>0%</c:formatCode>
                <c:ptCount val="6"/>
                <c:pt idx="0">
                  <c:v>0.12997347000000001</c:v>
                </c:pt>
                <c:pt idx="1">
                  <c:v>0.19098143000000001</c:v>
                </c:pt>
                <c:pt idx="2">
                  <c:v>0.33156498999999989</c:v>
                </c:pt>
                <c:pt idx="3">
                  <c:v>0.25729443000000002</c:v>
                </c:pt>
                <c:pt idx="4">
                  <c:v>3.4482760000000001E-2</c:v>
                </c:pt>
                <c:pt idx="5">
                  <c:v>5.5702920000000003E-2</c:v>
                </c:pt>
              </c:numCache>
            </c:numRef>
          </c:val>
          <c:extLst>
            <c:ext xmlns:c16="http://schemas.microsoft.com/office/drawing/2014/chart" uri="{C3380CC4-5D6E-409C-BE32-E72D297353CC}">
              <c16:uniqueId val="{00000001-666B-264D-AC31-EA84A7F09C3F}"/>
            </c:ext>
          </c:extLst>
        </c:ser>
        <c:ser>
          <c:idx val="2"/>
          <c:order val="2"/>
          <c:tx>
            <c:strRef>
              <c:f>Sheet1!$D$1</c:f>
              <c:strCache>
                <c:ptCount val="1"/>
                <c:pt idx="0">
                  <c:v>DE</c:v>
                </c:pt>
              </c:strCache>
            </c:strRef>
          </c:tx>
          <c:spPr>
            <a:solidFill>
              <a:schemeClr val="accent3"/>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Sheet1!$D$2:$D$7</c:f>
              <c:numCache>
                <c:formatCode>0%</c:formatCode>
                <c:ptCount val="6"/>
                <c:pt idx="0">
                  <c:v>0.1414791</c:v>
                </c:pt>
                <c:pt idx="1">
                  <c:v>0.17363344</c:v>
                </c:pt>
                <c:pt idx="2">
                  <c:v>0.35691318000000011</c:v>
                </c:pt>
                <c:pt idx="3">
                  <c:v>0.18649518000000001</c:v>
                </c:pt>
                <c:pt idx="4">
                  <c:v>4.180064E-2</c:v>
                </c:pt>
                <c:pt idx="5">
                  <c:v>9.9678459999999997E-2</c:v>
                </c:pt>
              </c:numCache>
            </c:numRef>
          </c:val>
          <c:extLst>
            <c:ext xmlns:c16="http://schemas.microsoft.com/office/drawing/2014/chart" uri="{C3380CC4-5D6E-409C-BE32-E72D297353CC}">
              <c16:uniqueId val="{00000002-666B-264D-AC31-EA84A7F09C3F}"/>
            </c:ext>
          </c:extLst>
        </c:ser>
        <c:ser>
          <c:idx val="3"/>
          <c:order val="3"/>
          <c:tx>
            <c:strRef>
              <c:f>Sheet1!$E$1</c:f>
              <c:strCache>
                <c:ptCount val="1"/>
                <c:pt idx="0">
                  <c:v>IT</c:v>
                </c:pt>
              </c:strCache>
            </c:strRef>
          </c:tx>
          <c:spPr>
            <a:solidFill>
              <a:schemeClr val="accent4"/>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Sheet1!$E$2:$E$7</c:f>
              <c:numCache>
                <c:formatCode>0%</c:formatCode>
                <c:ptCount val="6"/>
                <c:pt idx="0">
                  <c:v>0.16758242000000001</c:v>
                </c:pt>
                <c:pt idx="1">
                  <c:v>0.21428570999999999</c:v>
                </c:pt>
                <c:pt idx="2">
                  <c:v>0.41208791</c:v>
                </c:pt>
                <c:pt idx="3">
                  <c:v>0.16758242000000001</c:v>
                </c:pt>
                <c:pt idx="4">
                  <c:v>1.098901E-2</c:v>
                </c:pt>
                <c:pt idx="5">
                  <c:v>2.7472529999999998E-2</c:v>
                </c:pt>
              </c:numCache>
            </c:numRef>
          </c:val>
          <c:extLst>
            <c:ext xmlns:c16="http://schemas.microsoft.com/office/drawing/2014/chart" uri="{C3380CC4-5D6E-409C-BE32-E72D297353CC}">
              <c16:uniqueId val="{00000003-666B-264D-AC31-EA84A7F09C3F}"/>
            </c:ext>
          </c:extLst>
        </c:ser>
        <c:ser>
          <c:idx val="4"/>
          <c:order val="4"/>
          <c:tx>
            <c:strRef>
              <c:f>Sheet1!$F$1</c:f>
              <c:strCache>
                <c:ptCount val="1"/>
                <c:pt idx="0">
                  <c:v>KR</c:v>
                </c:pt>
              </c:strCache>
            </c:strRef>
          </c:tx>
          <c:spPr>
            <a:solidFill>
              <a:schemeClr val="accent5"/>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Sheet1!$F$2:$F$7</c:f>
              <c:numCache>
                <c:formatCode>0%</c:formatCode>
                <c:ptCount val="6"/>
                <c:pt idx="0">
                  <c:v>0.24776118999999999</c:v>
                </c:pt>
                <c:pt idx="1">
                  <c:v>0.18507462999999999</c:v>
                </c:pt>
                <c:pt idx="2">
                  <c:v>0.38507462999999997</c:v>
                </c:pt>
                <c:pt idx="3">
                  <c:v>0.10447761</c:v>
                </c:pt>
                <c:pt idx="4">
                  <c:v>8.9552199999999998E-3</c:v>
                </c:pt>
                <c:pt idx="5">
                  <c:v>6.8656720000000004E-2</c:v>
                </c:pt>
              </c:numCache>
            </c:numRef>
          </c:val>
          <c:extLst>
            <c:ext xmlns:c16="http://schemas.microsoft.com/office/drawing/2014/chart" uri="{C3380CC4-5D6E-409C-BE32-E72D297353CC}">
              <c16:uniqueId val="{00000004-666B-264D-AC31-EA84A7F09C3F}"/>
            </c:ext>
          </c:extLst>
        </c:ser>
        <c:ser>
          <c:idx val="5"/>
          <c:order val="5"/>
          <c:tx>
            <c:strRef>
              <c:f>Sheet1!$G$1</c:f>
              <c:strCache>
                <c:ptCount val="1"/>
                <c:pt idx="0">
                  <c:v>AU</c:v>
                </c:pt>
              </c:strCache>
            </c:strRef>
          </c:tx>
          <c:spPr>
            <a:solidFill>
              <a:schemeClr val="accent6"/>
            </a:solidFill>
            <a:ln>
              <a:noFill/>
            </a:ln>
            <a:effectLst/>
          </c:spPr>
          <c:invertIfNegative val="0"/>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Sheet1!$G$2:$G$7</c:f>
              <c:numCache>
                <c:formatCode>0%</c:formatCode>
                <c:ptCount val="6"/>
                <c:pt idx="0">
                  <c:v>0.10831233999999999</c:v>
                </c:pt>
                <c:pt idx="1">
                  <c:v>0.19143577000000001</c:v>
                </c:pt>
                <c:pt idx="2">
                  <c:v>0.25692694999999999</c:v>
                </c:pt>
                <c:pt idx="3">
                  <c:v>0.27455919000000001</c:v>
                </c:pt>
                <c:pt idx="4">
                  <c:v>4.0302270000000001E-2</c:v>
                </c:pt>
                <c:pt idx="5">
                  <c:v>0.12846347999999999</c:v>
                </c:pt>
              </c:numCache>
            </c:numRef>
          </c:val>
          <c:extLst>
            <c:ext xmlns:c16="http://schemas.microsoft.com/office/drawing/2014/chart" uri="{C3380CC4-5D6E-409C-BE32-E72D297353CC}">
              <c16:uniqueId val="{00000005-666B-264D-AC31-EA84A7F09C3F}"/>
            </c:ext>
          </c:extLst>
        </c:ser>
        <c:dLbls>
          <c:showLegendKey val="0"/>
          <c:showVal val="0"/>
          <c:showCatName val="0"/>
          <c:showSerName val="0"/>
          <c:showPercent val="0"/>
          <c:showBubbleSize val="0"/>
        </c:dLbls>
        <c:gapWidth val="219"/>
        <c:overlap val="-27"/>
        <c:axId val="69750112"/>
        <c:axId val="69302544"/>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Sheet1!$A$2:$A$7</c:f>
              <c:strCache>
                <c:ptCount val="6"/>
                <c:pt idx="0">
                  <c:v>I always look for branded ingredients, and I am willing to pay a premium</c:v>
                </c:pt>
                <c:pt idx="1">
                  <c:v>I always look for branded ingredients, but I am not willing to pay a premium</c:v>
                </c:pt>
                <c:pt idx="2">
                  <c:v>I appreciate branded ingredients when I find them</c:v>
                </c:pt>
                <c:pt idx="3">
                  <c:v>I don't care about branded ingredients</c:v>
                </c:pt>
                <c:pt idx="4">
                  <c:v>I prefer not to buy branded ingredients</c:v>
                </c:pt>
                <c:pt idx="5">
                  <c:v>I don't know what branded ingredients are</c:v>
                </c:pt>
              </c:strCache>
            </c:strRef>
          </c:cat>
          <c:val>
            <c:numRef>
              <c:f>Sheet1!$H$2:$H$7</c:f>
              <c:numCache>
                <c:formatCode>0%</c:formatCode>
                <c:ptCount val="6"/>
                <c:pt idx="0">
                  <c:v>0.16714936</c:v>
                </c:pt>
                <c:pt idx="1">
                  <c:v>0.18907736999999999</c:v>
                </c:pt>
                <c:pt idx="2">
                  <c:v>0.33016136000000001</c:v>
                </c:pt>
                <c:pt idx="3">
                  <c:v>0.21514274</c:v>
                </c:pt>
                <c:pt idx="4">
                  <c:v>2.647911E-2</c:v>
                </c:pt>
                <c:pt idx="5">
                  <c:v>7.1990070000000003E-2</c:v>
                </c:pt>
              </c:numCache>
            </c:numRef>
          </c:val>
          <c:smooth val="0"/>
          <c:extLst>
            <c:ext xmlns:c16="http://schemas.microsoft.com/office/drawing/2014/chart" uri="{C3380CC4-5D6E-409C-BE32-E72D297353CC}">
              <c16:uniqueId val="{00000006-666B-264D-AC31-EA84A7F09C3F}"/>
            </c:ext>
          </c:extLst>
        </c:ser>
        <c:dLbls>
          <c:showLegendKey val="0"/>
          <c:showVal val="0"/>
          <c:showCatName val="0"/>
          <c:showSerName val="0"/>
          <c:showPercent val="0"/>
          <c:showBubbleSize val="0"/>
        </c:dLbls>
        <c:marker val="1"/>
        <c:smooth val="0"/>
        <c:axId val="69750112"/>
        <c:axId val="69302544"/>
      </c:lineChart>
      <c:catAx>
        <c:axId val="6975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302544"/>
        <c:crosses val="autoZero"/>
        <c:auto val="1"/>
        <c:lblAlgn val="ctr"/>
        <c:lblOffset val="100"/>
        <c:noMultiLvlLbl val="0"/>
      </c:catAx>
      <c:valAx>
        <c:axId val="69302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750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27DE-497B-AA5C-4D3C5344E9F8}"/>
              </c:ext>
            </c:extLst>
          </c:dPt>
          <c:dPt>
            <c:idx val="1"/>
            <c:bubble3D val="0"/>
            <c:spPr>
              <a:solidFill>
                <a:schemeClr val="accent2"/>
              </a:solidFill>
              <a:ln>
                <a:noFill/>
              </a:ln>
              <a:effectLst/>
            </c:spPr>
            <c:extLst>
              <c:ext xmlns:c16="http://schemas.microsoft.com/office/drawing/2014/chart" uri="{C3380CC4-5D6E-409C-BE32-E72D297353CC}">
                <c16:uniqueId val="{00000003-27DE-497B-AA5C-4D3C5344E9F8}"/>
              </c:ext>
            </c:extLst>
          </c:dPt>
          <c:dPt>
            <c:idx val="2"/>
            <c:bubble3D val="0"/>
            <c:spPr>
              <a:solidFill>
                <a:schemeClr val="accent3"/>
              </a:solidFill>
              <a:ln>
                <a:noFill/>
              </a:ln>
              <a:effectLst/>
            </c:spPr>
            <c:extLst>
              <c:ext xmlns:c16="http://schemas.microsoft.com/office/drawing/2014/chart" uri="{C3380CC4-5D6E-409C-BE32-E72D297353CC}">
                <c16:uniqueId val="{00000005-27DE-497B-AA5C-4D3C5344E9F8}"/>
              </c:ext>
            </c:extLst>
          </c:dPt>
          <c:dPt>
            <c:idx val="3"/>
            <c:bubble3D val="0"/>
            <c:spPr>
              <a:solidFill>
                <a:schemeClr val="accent4"/>
              </a:solidFill>
              <a:ln>
                <a:noFill/>
              </a:ln>
              <a:effectLst/>
            </c:spPr>
            <c:extLst>
              <c:ext xmlns:c16="http://schemas.microsoft.com/office/drawing/2014/chart" uri="{C3380CC4-5D6E-409C-BE32-E72D297353CC}">
                <c16:uniqueId val="{00000007-27DE-497B-AA5C-4D3C5344E9F8}"/>
              </c:ext>
            </c:extLst>
          </c:dPt>
          <c:dPt>
            <c:idx val="4"/>
            <c:bubble3D val="0"/>
            <c:spPr>
              <a:solidFill>
                <a:schemeClr val="accent5"/>
              </a:solidFill>
              <a:ln>
                <a:noFill/>
              </a:ln>
              <a:effectLst/>
            </c:spPr>
            <c:extLst>
              <c:ext xmlns:c16="http://schemas.microsoft.com/office/drawing/2014/chart" uri="{C3380CC4-5D6E-409C-BE32-E72D297353CC}">
                <c16:uniqueId val="{00000009-27DE-497B-AA5C-4D3C5344E9F8}"/>
              </c:ext>
            </c:extLst>
          </c:dPt>
          <c:dLbls>
            <c:dLbl>
              <c:idx val="0"/>
              <c:layout>
                <c:manualLayout>
                  <c:x val="1.4880072466047266E-2"/>
                  <c:y val="1.295565614007320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7DE-497B-AA5C-4D3C5344E9F8}"/>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0.12</c:v>
                </c:pt>
                <c:pt idx="1">
                  <c:v>0.21</c:v>
                </c:pt>
                <c:pt idx="2">
                  <c:v>0.39</c:v>
                </c:pt>
                <c:pt idx="3">
                  <c:v>0.17</c:v>
                </c:pt>
                <c:pt idx="4">
                  <c:v>0.11</c:v>
                </c:pt>
              </c:numCache>
            </c:numRef>
          </c:val>
          <c:extLst>
            <c:ext xmlns:c16="http://schemas.microsoft.com/office/drawing/2014/chart" uri="{C3380CC4-5D6E-409C-BE32-E72D297353CC}">
              <c16:uniqueId val="{0000000E-27DE-497B-AA5C-4D3C5344E9F8}"/>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93265953696085"/>
          <c:y val="9.9348187887189549E-2"/>
          <c:w val="0.4578932111098053"/>
          <c:h val="0.80013580984367783"/>
        </c:manualLayout>
      </c:layout>
      <c:barChart>
        <c:barDir val="bar"/>
        <c:grouping val="percentStacked"/>
        <c:varyColors val="0"/>
        <c:ser>
          <c:idx val="0"/>
          <c:order val="0"/>
          <c:tx>
            <c:strRef>
              <c:f>Sheet1!$B$1</c:f>
              <c:strCache>
                <c:ptCount val="1"/>
                <c:pt idx="0">
                  <c:v>Not at all</c:v>
                </c:pt>
              </c:strCache>
            </c:strRef>
          </c:tx>
          <c:spPr>
            <a:solidFill>
              <a:schemeClr val="accent1"/>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Sheet1!$B$2:$B$14</c:f>
              <c:numCache>
                <c:formatCode>0%</c:formatCode>
                <c:ptCount val="13"/>
                <c:pt idx="0">
                  <c:v>0.57999999999999996</c:v>
                </c:pt>
                <c:pt idx="1">
                  <c:v>0.49</c:v>
                </c:pt>
                <c:pt idx="2">
                  <c:v>0.23</c:v>
                </c:pt>
                <c:pt idx="3">
                  <c:v>0.24</c:v>
                </c:pt>
                <c:pt idx="4">
                  <c:v>0.19</c:v>
                </c:pt>
                <c:pt idx="5">
                  <c:v>0.17</c:v>
                </c:pt>
                <c:pt idx="6">
                  <c:v>0.13</c:v>
                </c:pt>
                <c:pt idx="7">
                  <c:v>0.08</c:v>
                </c:pt>
                <c:pt idx="8">
                  <c:v>7.0000000000000007E-2</c:v>
                </c:pt>
                <c:pt idx="9">
                  <c:v>0.09</c:v>
                </c:pt>
                <c:pt idx="10">
                  <c:v>0.04</c:v>
                </c:pt>
                <c:pt idx="11">
                  <c:v>0.06</c:v>
                </c:pt>
                <c:pt idx="12">
                  <c:v>0.03</c:v>
                </c:pt>
              </c:numCache>
            </c:numRef>
          </c:val>
          <c:extLst>
            <c:ext xmlns:c16="http://schemas.microsoft.com/office/drawing/2014/chart" uri="{C3380CC4-5D6E-409C-BE32-E72D297353CC}">
              <c16:uniqueId val="{00000000-EFE8-CB4F-A0B1-935EEEB9B110}"/>
            </c:ext>
          </c:extLst>
        </c:ser>
        <c:ser>
          <c:idx val="1"/>
          <c:order val="1"/>
          <c:tx>
            <c:strRef>
              <c:f>Sheet1!$C$1</c:f>
              <c:strCache>
                <c:ptCount val="1"/>
                <c:pt idx="0">
                  <c:v>Somewhat Important</c:v>
                </c:pt>
              </c:strCache>
            </c:strRef>
          </c:tx>
          <c:spPr>
            <a:solidFill>
              <a:schemeClr val="accent2"/>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Sheet1!$C$2:$C$14</c:f>
              <c:numCache>
                <c:formatCode>0%</c:formatCode>
                <c:ptCount val="13"/>
                <c:pt idx="0">
                  <c:v>0.23</c:v>
                </c:pt>
                <c:pt idx="1">
                  <c:v>0.32</c:v>
                </c:pt>
                <c:pt idx="2">
                  <c:v>0.46</c:v>
                </c:pt>
                <c:pt idx="3">
                  <c:v>0.43</c:v>
                </c:pt>
                <c:pt idx="4">
                  <c:v>0.47</c:v>
                </c:pt>
                <c:pt idx="5">
                  <c:v>0.49</c:v>
                </c:pt>
                <c:pt idx="6">
                  <c:v>0.51</c:v>
                </c:pt>
                <c:pt idx="7">
                  <c:v>0.4</c:v>
                </c:pt>
                <c:pt idx="8">
                  <c:v>0.4</c:v>
                </c:pt>
                <c:pt idx="9">
                  <c:v>0.32</c:v>
                </c:pt>
                <c:pt idx="10">
                  <c:v>0.33</c:v>
                </c:pt>
                <c:pt idx="11">
                  <c:v>0.28999999999999998</c:v>
                </c:pt>
                <c:pt idx="12">
                  <c:v>0.27</c:v>
                </c:pt>
              </c:numCache>
            </c:numRef>
          </c:val>
          <c:extLst>
            <c:ext xmlns:c16="http://schemas.microsoft.com/office/drawing/2014/chart" uri="{C3380CC4-5D6E-409C-BE32-E72D297353CC}">
              <c16:uniqueId val="{00000001-EFE8-CB4F-A0B1-935EEEB9B110}"/>
            </c:ext>
          </c:extLst>
        </c:ser>
        <c:ser>
          <c:idx val="2"/>
          <c:order val="2"/>
          <c:tx>
            <c:strRef>
              <c:f>Sheet1!$D$1</c:f>
              <c:strCache>
                <c:ptCount val="1"/>
                <c:pt idx="0">
                  <c:v>Extremely Important</c:v>
                </c:pt>
              </c:strCache>
            </c:strRef>
          </c:tx>
          <c:spPr>
            <a:solidFill>
              <a:schemeClr val="accent3"/>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Sheet1!$D$2:$D$14</c:f>
              <c:numCache>
                <c:formatCode>0%</c:formatCode>
                <c:ptCount val="13"/>
                <c:pt idx="0">
                  <c:v>0.19</c:v>
                </c:pt>
                <c:pt idx="1">
                  <c:v>0.19</c:v>
                </c:pt>
                <c:pt idx="2">
                  <c:v>0.31</c:v>
                </c:pt>
                <c:pt idx="3">
                  <c:v>0.33</c:v>
                </c:pt>
                <c:pt idx="4">
                  <c:v>0.34</c:v>
                </c:pt>
                <c:pt idx="5">
                  <c:v>0.34</c:v>
                </c:pt>
                <c:pt idx="6">
                  <c:v>0.36</c:v>
                </c:pt>
                <c:pt idx="7">
                  <c:v>0.52</c:v>
                </c:pt>
                <c:pt idx="8">
                  <c:v>0.53</c:v>
                </c:pt>
                <c:pt idx="9">
                  <c:v>0.6</c:v>
                </c:pt>
                <c:pt idx="10">
                  <c:v>0.63</c:v>
                </c:pt>
                <c:pt idx="11">
                  <c:v>0.64</c:v>
                </c:pt>
                <c:pt idx="12">
                  <c:v>0.7</c:v>
                </c:pt>
              </c:numCache>
            </c:numRef>
          </c:val>
          <c:extLst>
            <c:ext xmlns:c16="http://schemas.microsoft.com/office/drawing/2014/chart" uri="{C3380CC4-5D6E-409C-BE32-E72D297353CC}">
              <c16:uniqueId val="{00000002-EFE8-CB4F-A0B1-935EEEB9B110}"/>
            </c:ext>
          </c:extLst>
        </c:ser>
        <c:dLbls>
          <c:showLegendKey val="0"/>
          <c:showVal val="0"/>
          <c:showCatName val="0"/>
          <c:showSerName val="0"/>
          <c:showPercent val="0"/>
          <c:showBubbleSize val="0"/>
        </c:dLbls>
        <c:gapWidth val="150"/>
        <c:overlap val="100"/>
        <c:axId val="200356960"/>
        <c:axId val="66422944"/>
      </c:barChart>
      <c:catAx>
        <c:axId val="200356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6422944"/>
        <c:crosses val="autoZero"/>
        <c:auto val="1"/>
        <c:lblAlgn val="ctr"/>
        <c:lblOffset val="100"/>
        <c:noMultiLvlLbl val="0"/>
      </c:catAx>
      <c:valAx>
        <c:axId val="664229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0356960"/>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93265953696085"/>
          <c:y val="9.9348187887189549E-2"/>
          <c:w val="0.4578932111098053"/>
          <c:h val="0.80013580984367783"/>
        </c:manualLayout>
      </c:layout>
      <c:barChart>
        <c:barDir val="bar"/>
        <c:grouping val="percentStacked"/>
        <c:varyColors val="0"/>
        <c:ser>
          <c:idx val="0"/>
          <c:order val="0"/>
          <c:tx>
            <c:strRef>
              <c:f>Sheet1!$B$1</c:f>
              <c:strCache>
                <c:ptCount val="1"/>
                <c:pt idx="0">
                  <c:v>Not at all</c:v>
                </c:pt>
              </c:strCache>
            </c:strRef>
          </c:tx>
          <c:spPr>
            <a:solidFill>
              <a:schemeClr val="accent1"/>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Sheet1!$B$2:$B$14</c:f>
              <c:numCache>
                <c:formatCode>0%</c:formatCode>
                <c:ptCount val="13"/>
                <c:pt idx="0">
                  <c:v>0.63</c:v>
                </c:pt>
                <c:pt idx="1">
                  <c:v>0.46</c:v>
                </c:pt>
                <c:pt idx="2">
                  <c:v>0.25</c:v>
                </c:pt>
                <c:pt idx="3">
                  <c:v>0.25</c:v>
                </c:pt>
                <c:pt idx="4">
                  <c:v>0.18</c:v>
                </c:pt>
                <c:pt idx="5">
                  <c:v>0.16</c:v>
                </c:pt>
                <c:pt idx="6">
                  <c:v>0.12</c:v>
                </c:pt>
                <c:pt idx="7">
                  <c:v>0.09</c:v>
                </c:pt>
                <c:pt idx="8">
                  <c:v>7.0000000000000007E-2</c:v>
                </c:pt>
                <c:pt idx="9">
                  <c:v>0.05</c:v>
                </c:pt>
                <c:pt idx="10">
                  <c:v>0.06</c:v>
                </c:pt>
                <c:pt idx="11">
                  <c:v>0.06</c:v>
                </c:pt>
                <c:pt idx="12">
                  <c:v>0.05</c:v>
                </c:pt>
              </c:numCache>
            </c:numRef>
          </c:val>
          <c:extLst>
            <c:ext xmlns:c16="http://schemas.microsoft.com/office/drawing/2014/chart" uri="{C3380CC4-5D6E-409C-BE32-E72D297353CC}">
              <c16:uniqueId val="{00000000-3407-6C49-9DB0-DBFC675F6E7D}"/>
            </c:ext>
          </c:extLst>
        </c:ser>
        <c:ser>
          <c:idx val="1"/>
          <c:order val="1"/>
          <c:tx>
            <c:strRef>
              <c:f>Sheet1!$C$1</c:f>
              <c:strCache>
                <c:ptCount val="1"/>
                <c:pt idx="0">
                  <c:v>Somewhat Important</c:v>
                </c:pt>
              </c:strCache>
            </c:strRef>
          </c:tx>
          <c:spPr>
            <a:solidFill>
              <a:schemeClr val="accent2"/>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Sheet1!$C$2:$C$14</c:f>
              <c:numCache>
                <c:formatCode>0%</c:formatCode>
                <c:ptCount val="13"/>
                <c:pt idx="0">
                  <c:v>0.23</c:v>
                </c:pt>
                <c:pt idx="1">
                  <c:v>0.38</c:v>
                </c:pt>
                <c:pt idx="2">
                  <c:v>0.49</c:v>
                </c:pt>
                <c:pt idx="3">
                  <c:v>0.51</c:v>
                </c:pt>
                <c:pt idx="4">
                  <c:v>0.52</c:v>
                </c:pt>
                <c:pt idx="5">
                  <c:v>0.56000000000000005</c:v>
                </c:pt>
                <c:pt idx="6">
                  <c:v>0.56999999999999995</c:v>
                </c:pt>
                <c:pt idx="7">
                  <c:v>0.46</c:v>
                </c:pt>
                <c:pt idx="8">
                  <c:v>0.33</c:v>
                </c:pt>
                <c:pt idx="9">
                  <c:v>0.39</c:v>
                </c:pt>
                <c:pt idx="10">
                  <c:v>0.37</c:v>
                </c:pt>
                <c:pt idx="11">
                  <c:v>0.31</c:v>
                </c:pt>
                <c:pt idx="12">
                  <c:v>0.28000000000000003</c:v>
                </c:pt>
              </c:numCache>
            </c:numRef>
          </c:val>
          <c:extLst>
            <c:ext xmlns:c16="http://schemas.microsoft.com/office/drawing/2014/chart" uri="{C3380CC4-5D6E-409C-BE32-E72D297353CC}">
              <c16:uniqueId val="{00000001-3407-6C49-9DB0-DBFC675F6E7D}"/>
            </c:ext>
          </c:extLst>
        </c:ser>
        <c:ser>
          <c:idx val="2"/>
          <c:order val="2"/>
          <c:tx>
            <c:strRef>
              <c:f>Sheet1!$D$1</c:f>
              <c:strCache>
                <c:ptCount val="1"/>
                <c:pt idx="0">
                  <c:v>Extremely Important</c:v>
                </c:pt>
              </c:strCache>
            </c:strRef>
          </c:tx>
          <c:spPr>
            <a:solidFill>
              <a:schemeClr val="accent3"/>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Sheet1!$D$2:$D$14</c:f>
              <c:numCache>
                <c:formatCode>0%</c:formatCode>
                <c:ptCount val="13"/>
                <c:pt idx="0">
                  <c:v>0.13</c:v>
                </c:pt>
                <c:pt idx="1">
                  <c:v>0.16</c:v>
                </c:pt>
                <c:pt idx="2">
                  <c:v>0.26</c:v>
                </c:pt>
                <c:pt idx="3">
                  <c:v>0.24</c:v>
                </c:pt>
                <c:pt idx="4">
                  <c:v>0.3</c:v>
                </c:pt>
                <c:pt idx="5">
                  <c:v>0.28000000000000003</c:v>
                </c:pt>
                <c:pt idx="6">
                  <c:v>0.31</c:v>
                </c:pt>
                <c:pt idx="7">
                  <c:v>0.45</c:v>
                </c:pt>
                <c:pt idx="8">
                  <c:v>0.6</c:v>
                </c:pt>
                <c:pt idx="9">
                  <c:v>0.55000000000000004</c:v>
                </c:pt>
                <c:pt idx="10">
                  <c:v>0.56999999999999995</c:v>
                </c:pt>
                <c:pt idx="11">
                  <c:v>0.63</c:v>
                </c:pt>
                <c:pt idx="12">
                  <c:v>0.66</c:v>
                </c:pt>
              </c:numCache>
            </c:numRef>
          </c:val>
          <c:extLst>
            <c:ext xmlns:c16="http://schemas.microsoft.com/office/drawing/2014/chart" uri="{C3380CC4-5D6E-409C-BE32-E72D297353CC}">
              <c16:uniqueId val="{00000002-3407-6C49-9DB0-DBFC675F6E7D}"/>
            </c:ext>
          </c:extLst>
        </c:ser>
        <c:dLbls>
          <c:showLegendKey val="0"/>
          <c:showVal val="0"/>
          <c:showCatName val="0"/>
          <c:showSerName val="0"/>
          <c:showPercent val="0"/>
          <c:showBubbleSize val="0"/>
        </c:dLbls>
        <c:gapWidth val="150"/>
        <c:overlap val="100"/>
        <c:axId val="200356960"/>
        <c:axId val="66422944"/>
      </c:barChart>
      <c:catAx>
        <c:axId val="200356960"/>
        <c:scaling>
          <c:orientation val="minMax"/>
        </c:scaling>
        <c:delete val="1"/>
        <c:axPos val="l"/>
        <c:numFmt formatCode="General" sourceLinked="1"/>
        <c:majorTickMark val="none"/>
        <c:minorTickMark val="none"/>
        <c:tickLblPos val="nextTo"/>
        <c:crossAx val="66422944"/>
        <c:crosses val="autoZero"/>
        <c:auto val="1"/>
        <c:lblAlgn val="ctr"/>
        <c:lblOffset val="100"/>
        <c:noMultiLvlLbl val="0"/>
      </c:catAx>
      <c:valAx>
        <c:axId val="664229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0356960"/>
        <c:crosses val="autoZero"/>
        <c:crossBetween val="between"/>
        <c:majorUnit val="0.2"/>
      </c:valAx>
      <c:spPr>
        <a:noFill/>
        <a:ln>
          <a:noFill/>
        </a:ln>
        <a:effectLst/>
      </c:spPr>
    </c:plotArea>
    <c:legend>
      <c:legendPos val="b"/>
      <c:layout>
        <c:manualLayout>
          <c:xMode val="edge"/>
          <c:yMode val="edge"/>
          <c:x val="0.29137128558933501"/>
          <c:y val="0.94122165512507161"/>
          <c:w val="0.70420087036574663"/>
          <c:h val="4.413434962404136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93265953696085"/>
          <c:y val="9.9348187887189549E-2"/>
          <c:w val="0.4578932111098053"/>
          <c:h val="0.80013580984367783"/>
        </c:manualLayout>
      </c:layout>
      <c:barChart>
        <c:barDir val="bar"/>
        <c:grouping val="percentStacked"/>
        <c:varyColors val="0"/>
        <c:ser>
          <c:idx val="0"/>
          <c:order val="0"/>
          <c:tx>
            <c:strRef>
              <c:f>Sheet1!$B$1</c:f>
              <c:strCache>
                <c:ptCount val="1"/>
                <c:pt idx="0">
                  <c:v>Not at all</c:v>
                </c:pt>
              </c:strCache>
            </c:strRef>
          </c:tx>
          <c:spPr>
            <a:solidFill>
              <a:schemeClr val="accent1"/>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Sheet1!$B$2:$B$14</c:f>
              <c:numCache>
                <c:formatCode>0%</c:formatCode>
                <c:ptCount val="13"/>
                <c:pt idx="0">
                  <c:v>0.51</c:v>
                </c:pt>
                <c:pt idx="1">
                  <c:v>0.4</c:v>
                </c:pt>
                <c:pt idx="2">
                  <c:v>0.28000000000000003</c:v>
                </c:pt>
                <c:pt idx="3">
                  <c:v>0.25</c:v>
                </c:pt>
                <c:pt idx="4">
                  <c:v>0.14000000000000001</c:v>
                </c:pt>
                <c:pt idx="5">
                  <c:v>0.15</c:v>
                </c:pt>
                <c:pt idx="6">
                  <c:v>0.14000000000000001</c:v>
                </c:pt>
                <c:pt idx="7">
                  <c:v>7.0000000000000007E-2</c:v>
                </c:pt>
                <c:pt idx="8">
                  <c:v>0.09</c:v>
                </c:pt>
                <c:pt idx="9">
                  <c:v>0.05</c:v>
                </c:pt>
                <c:pt idx="10">
                  <c:v>0.05</c:v>
                </c:pt>
                <c:pt idx="11">
                  <c:v>0.04</c:v>
                </c:pt>
                <c:pt idx="12">
                  <c:v>0.06</c:v>
                </c:pt>
              </c:numCache>
            </c:numRef>
          </c:val>
          <c:extLst>
            <c:ext xmlns:c16="http://schemas.microsoft.com/office/drawing/2014/chart" uri="{C3380CC4-5D6E-409C-BE32-E72D297353CC}">
              <c16:uniqueId val="{00000000-6545-3E4B-93AB-84D6091DEA2E}"/>
            </c:ext>
          </c:extLst>
        </c:ser>
        <c:ser>
          <c:idx val="1"/>
          <c:order val="1"/>
          <c:tx>
            <c:strRef>
              <c:f>Sheet1!$C$1</c:f>
              <c:strCache>
                <c:ptCount val="1"/>
                <c:pt idx="0">
                  <c:v>Somewhat Important</c:v>
                </c:pt>
              </c:strCache>
            </c:strRef>
          </c:tx>
          <c:spPr>
            <a:solidFill>
              <a:schemeClr val="accent2"/>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Sheet1!$C$2:$C$14</c:f>
              <c:numCache>
                <c:formatCode>0%</c:formatCode>
                <c:ptCount val="13"/>
                <c:pt idx="0">
                  <c:v>0.33</c:v>
                </c:pt>
                <c:pt idx="1">
                  <c:v>0.4</c:v>
                </c:pt>
                <c:pt idx="2">
                  <c:v>0.47</c:v>
                </c:pt>
                <c:pt idx="3">
                  <c:v>0.49</c:v>
                </c:pt>
                <c:pt idx="4">
                  <c:v>0.46</c:v>
                </c:pt>
                <c:pt idx="5">
                  <c:v>0.51</c:v>
                </c:pt>
                <c:pt idx="6">
                  <c:v>0.55000000000000004</c:v>
                </c:pt>
                <c:pt idx="7">
                  <c:v>0.32</c:v>
                </c:pt>
                <c:pt idx="8">
                  <c:v>0.34</c:v>
                </c:pt>
                <c:pt idx="9">
                  <c:v>0.37</c:v>
                </c:pt>
                <c:pt idx="10">
                  <c:v>0.32</c:v>
                </c:pt>
                <c:pt idx="11">
                  <c:v>0.34</c:v>
                </c:pt>
                <c:pt idx="12">
                  <c:v>0.17</c:v>
                </c:pt>
              </c:numCache>
            </c:numRef>
          </c:val>
          <c:extLst>
            <c:ext xmlns:c16="http://schemas.microsoft.com/office/drawing/2014/chart" uri="{C3380CC4-5D6E-409C-BE32-E72D297353CC}">
              <c16:uniqueId val="{00000001-6545-3E4B-93AB-84D6091DEA2E}"/>
            </c:ext>
          </c:extLst>
        </c:ser>
        <c:ser>
          <c:idx val="2"/>
          <c:order val="2"/>
          <c:tx>
            <c:strRef>
              <c:f>Sheet1!$D$1</c:f>
              <c:strCache>
                <c:ptCount val="1"/>
                <c:pt idx="0">
                  <c:v>Extremely Important</c:v>
                </c:pt>
              </c:strCache>
            </c:strRef>
          </c:tx>
          <c:spPr>
            <a:solidFill>
              <a:schemeClr val="accent3"/>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Sheet1!$D$2:$D$14</c:f>
              <c:numCache>
                <c:formatCode>0%</c:formatCode>
                <c:ptCount val="13"/>
                <c:pt idx="0">
                  <c:v>0.16</c:v>
                </c:pt>
                <c:pt idx="1">
                  <c:v>0.2</c:v>
                </c:pt>
                <c:pt idx="2">
                  <c:v>0.26</c:v>
                </c:pt>
                <c:pt idx="3">
                  <c:v>0.26</c:v>
                </c:pt>
                <c:pt idx="4">
                  <c:v>0.39</c:v>
                </c:pt>
                <c:pt idx="5">
                  <c:v>0.34</c:v>
                </c:pt>
                <c:pt idx="6">
                  <c:v>0.31</c:v>
                </c:pt>
                <c:pt idx="7">
                  <c:v>0.61</c:v>
                </c:pt>
                <c:pt idx="8">
                  <c:v>0.56999999999999995</c:v>
                </c:pt>
                <c:pt idx="9">
                  <c:v>0.57999999999999996</c:v>
                </c:pt>
                <c:pt idx="10">
                  <c:v>0.62</c:v>
                </c:pt>
                <c:pt idx="11">
                  <c:v>0.62</c:v>
                </c:pt>
                <c:pt idx="12">
                  <c:v>0.77</c:v>
                </c:pt>
              </c:numCache>
            </c:numRef>
          </c:val>
          <c:extLst>
            <c:ext xmlns:c16="http://schemas.microsoft.com/office/drawing/2014/chart" uri="{C3380CC4-5D6E-409C-BE32-E72D297353CC}">
              <c16:uniqueId val="{00000002-6545-3E4B-93AB-84D6091DEA2E}"/>
            </c:ext>
          </c:extLst>
        </c:ser>
        <c:dLbls>
          <c:showLegendKey val="0"/>
          <c:showVal val="0"/>
          <c:showCatName val="0"/>
          <c:showSerName val="0"/>
          <c:showPercent val="0"/>
          <c:showBubbleSize val="0"/>
        </c:dLbls>
        <c:gapWidth val="150"/>
        <c:overlap val="100"/>
        <c:axId val="200356960"/>
        <c:axId val="66422944"/>
      </c:barChart>
      <c:catAx>
        <c:axId val="200356960"/>
        <c:scaling>
          <c:orientation val="minMax"/>
        </c:scaling>
        <c:delete val="1"/>
        <c:axPos val="l"/>
        <c:numFmt formatCode="General" sourceLinked="1"/>
        <c:majorTickMark val="none"/>
        <c:minorTickMark val="none"/>
        <c:tickLblPos val="nextTo"/>
        <c:crossAx val="66422944"/>
        <c:crosses val="autoZero"/>
        <c:auto val="1"/>
        <c:lblAlgn val="ctr"/>
        <c:lblOffset val="100"/>
        <c:noMultiLvlLbl val="0"/>
      </c:catAx>
      <c:valAx>
        <c:axId val="664229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0356960"/>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93265953696085"/>
          <c:y val="9.9348187887189549E-2"/>
          <c:w val="0.4578932111098053"/>
          <c:h val="0.80013580984367783"/>
        </c:manualLayout>
      </c:layout>
      <c:barChart>
        <c:barDir val="bar"/>
        <c:grouping val="percentStacked"/>
        <c:varyColors val="0"/>
        <c:ser>
          <c:idx val="0"/>
          <c:order val="0"/>
          <c:tx>
            <c:strRef>
              <c:f>Sheet1!$B$1</c:f>
              <c:strCache>
                <c:ptCount val="1"/>
                <c:pt idx="0">
                  <c:v>Not at all</c:v>
                </c:pt>
              </c:strCache>
            </c:strRef>
          </c:tx>
          <c:spPr>
            <a:solidFill>
              <a:schemeClr val="accent1"/>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Sheet1!$B$2:$B$14</c:f>
              <c:numCache>
                <c:formatCode>0%</c:formatCode>
                <c:ptCount val="13"/>
                <c:pt idx="0">
                  <c:v>0.52</c:v>
                </c:pt>
                <c:pt idx="1">
                  <c:v>0.36</c:v>
                </c:pt>
                <c:pt idx="2">
                  <c:v>0.28000000000000003</c:v>
                </c:pt>
                <c:pt idx="3">
                  <c:v>0.25</c:v>
                </c:pt>
                <c:pt idx="4">
                  <c:v>0.09</c:v>
                </c:pt>
                <c:pt idx="5">
                  <c:v>0.08</c:v>
                </c:pt>
                <c:pt idx="6">
                  <c:v>0.1</c:v>
                </c:pt>
                <c:pt idx="7">
                  <c:v>0.03</c:v>
                </c:pt>
                <c:pt idx="8">
                  <c:v>0.04</c:v>
                </c:pt>
                <c:pt idx="9">
                  <c:v>0.04</c:v>
                </c:pt>
                <c:pt idx="10">
                  <c:v>0.04</c:v>
                </c:pt>
                <c:pt idx="11">
                  <c:v>0.04</c:v>
                </c:pt>
                <c:pt idx="12">
                  <c:v>0.02</c:v>
                </c:pt>
              </c:numCache>
            </c:numRef>
          </c:val>
          <c:extLst>
            <c:ext xmlns:c16="http://schemas.microsoft.com/office/drawing/2014/chart" uri="{C3380CC4-5D6E-409C-BE32-E72D297353CC}">
              <c16:uniqueId val="{00000000-EFE8-CB4F-A0B1-935EEEB9B110}"/>
            </c:ext>
          </c:extLst>
        </c:ser>
        <c:ser>
          <c:idx val="1"/>
          <c:order val="1"/>
          <c:tx>
            <c:strRef>
              <c:f>Sheet1!$C$1</c:f>
              <c:strCache>
                <c:ptCount val="1"/>
                <c:pt idx="0">
                  <c:v>Somewhat Important</c:v>
                </c:pt>
              </c:strCache>
            </c:strRef>
          </c:tx>
          <c:spPr>
            <a:solidFill>
              <a:schemeClr val="accent2"/>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Sheet1!$C$2:$C$14</c:f>
              <c:numCache>
                <c:formatCode>0%</c:formatCode>
                <c:ptCount val="13"/>
                <c:pt idx="0">
                  <c:v>0.35</c:v>
                </c:pt>
                <c:pt idx="1">
                  <c:v>0.45</c:v>
                </c:pt>
                <c:pt idx="2">
                  <c:v>0.46</c:v>
                </c:pt>
                <c:pt idx="3">
                  <c:v>0.55000000000000004</c:v>
                </c:pt>
                <c:pt idx="4">
                  <c:v>0.52</c:v>
                </c:pt>
                <c:pt idx="5">
                  <c:v>0.49</c:v>
                </c:pt>
                <c:pt idx="6">
                  <c:v>0.59</c:v>
                </c:pt>
                <c:pt idx="7">
                  <c:v>0.33</c:v>
                </c:pt>
                <c:pt idx="8">
                  <c:v>0.34</c:v>
                </c:pt>
                <c:pt idx="9">
                  <c:v>0.32</c:v>
                </c:pt>
                <c:pt idx="10">
                  <c:v>0.42</c:v>
                </c:pt>
                <c:pt idx="11">
                  <c:v>0.33</c:v>
                </c:pt>
                <c:pt idx="12">
                  <c:v>0.24</c:v>
                </c:pt>
              </c:numCache>
            </c:numRef>
          </c:val>
          <c:extLst>
            <c:ext xmlns:c16="http://schemas.microsoft.com/office/drawing/2014/chart" uri="{C3380CC4-5D6E-409C-BE32-E72D297353CC}">
              <c16:uniqueId val="{00000001-EFE8-CB4F-A0B1-935EEEB9B110}"/>
            </c:ext>
          </c:extLst>
        </c:ser>
        <c:ser>
          <c:idx val="2"/>
          <c:order val="2"/>
          <c:tx>
            <c:strRef>
              <c:f>Sheet1!$D$1</c:f>
              <c:strCache>
                <c:ptCount val="1"/>
                <c:pt idx="0">
                  <c:v>Extremely Important</c:v>
                </c:pt>
              </c:strCache>
            </c:strRef>
          </c:tx>
          <c:spPr>
            <a:solidFill>
              <a:schemeClr val="accent3"/>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Sheet1!$D$2:$D$14</c:f>
              <c:numCache>
                <c:formatCode>0%</c:formatCode>
                <c:ptCount val="13"/>
                <c:pt idx="0">
                  <c:v>0.13</c:v>
                </c:pt>
                <c:pt idx="1">
                  <c:v>0.19</c:v>
                </c:pt>
                <c:pt idx="2">
                  <c:v>0.26</c:v>
                </c:pt>
                <c:pt idx="3">
                  <c:v>0.2</c:v>
                </c:pt>
                <c:pt idx="4">
                  <c:v>0.39</c:v>
                </c:pt>
                <c:pt idx="5">
                  <c:v>0.42</c:v>
                </c:pt>
                <c:pt idx="6">
                  <c:v>0.3</c:v>
                </c:pt>
                <c:pt idx="7">
                  <c:v>0.64</c:v>
                </c:pt>
                <c:pt idx="8">
                  <c:v>0.63</c:v>
                </c:pt>
                <c:pt idx="9">
                  <c:v>0.64</c:v>
                </c:pt>
                <c:pt idx="10">
                  <c:v>0.54</c:v>
                </c:pt>
                <c:pt idx="11">
                  <c:v>0.63</c:v>
                </c:pt>
                <c:pt idx="12">
                  <c:v>0.73</c:v>
                </c:pt>
              </c:numCache>
            </c:numRef>
          </c:val>
          <c:extLst>
            <c:ext xmlns:c16="http://schemas.microsoft.com/office/drawing/2014/chart" uri="{C3380CC4-5D6E-409C-BE32-E72D297353CC}">
              <c16:uniqueId val="{00000002-EFE8-CB4F-A0B1-935EEEB9B110}"/>
            </c:ext>
          </c:extLst>
        </c:ser>
        <c:dLbls>
          <c:showLegendKey val="0"/>
          <c:showVal val="0"/>
          <c:showCatName val="0"/>
          <c:showSerName val="0"/>
          <c:showPercent val="0"/>
          <c:showBubbleSize val="0"/>
        </c:dLbls>
        <c:gapWidth val="150"/>
        <c:overlap val="100"/>
        <c:axId val="200356960"/>
        <c:axId val="66422944"/>
      </c:barChart>
      <c:catAx>
        <c:axId val="200356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6422944"/>
        <c:crosses val="autoZero"/>
        <c:auto val="1"/>
        <c:lblAlgn val="ctr"/>
        <c:lblOffset val="100"/>
        <c:noMultiLvlLbl val="0"/>
      </c:catAx>
      <c:valAx>
        <c:axId val="664229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0356960"/>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93265953696085"/>
          <c:y val="9.9348187887189549E-2"/>
          <c:w val="0.4578932111098053"/>
          <c:h val="0.80013580984367783"/>
        </c:manualLayout>
      </c:layout>
      <c:barChart>
        <c:barDir val="bar"/>
        <c:grouping val="percentStacked"/>
        <c:varyColors val="0"/>
        <c:ser>
          <c:idx val="0"/>
          <c:order val="0"/>
          <c:tx>
            <c:strRef>
              <c:f>Sheet1!$B$1</c:f>
              <c:strCache>
                <c:ptCount val="1"/>
                <c:pt idx="0">
                  <c:v>Not at all</c:v>
                </c:pt>
              </c:strCache>
            </c:strRef>
          </c:tx>
          <c:spPr>
            <a:solidFill>
              <a:schemeClr val="accent1"/>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Sheet1!$B$2:$B$14</c:f>
              <c:numCache>
                <c:formatCode>0%</c:formatCode>
                <c:ptCount val="13"/>
                <c:pt idx="0">
                  <c:v>0.43</c:v>
                </c:pt>
                <c:pt idx="1">
                  <c:v>0.21</c:v>
                </c:pt>
                <c:pt idx="2">
                  <c:v>0.16</c:v>
                </c:pt>
                <c:pt idx="3">
                  <c:v>0.12</c:v>
                </c:pt>
                <c:pt idx="4">
                  <c:v>0.1</c:v>
                </c:pt>
                <c:pt idx="5">
                  <c:v>0.08</c:v>
                </c:pt>
                <c:pt idx="6">
                  <c:v>0.14000000000000001</c:v>
                </c:pt>
                <c:pt idx="7">
                  <c:v>0.06</c:v>
                </c:pt>
                <c:pt idx="8">
                  <c:v>7.0000000000000007E-2</c:v>
                </c:pt>
                <c:pt idx="9">
                  <c:v>0.05</c:v>
                </c:pt>
                <c:pt idx="10">
                  <c:v>0.05</c:v>
                </c:pt>
                <c:pt idx="11">
                  <c:v>0.05</c:v>
                </c:pt>
                <c:pt idx="12">
                  <c:v>0.06</c:v>
                </c:pt>
              </c:numCache>
            </c:numRef>
          </c:val>
          <c:extLst>
            <c:ext xmlns:c16="http://schemas.microsoft.com/office/drawing/2014/chart" uri="{C3380CC4-5D6E-409C-BE32-E72D297353CC}">
              <c16:uniqueId val="{00000000-3407-6C49-9DB0-DBFC675F6E7D}"/>
            </c:ext>
          </c:extLst>
        </c:ser>
        <c:ser>
          <c:idx val="1"/>
          <c:order val="1"/>
          <c:tx>
            <c:strRef>
              <c:f>Sheet1!$C$1</c:f>
              <c:strCache>
                <c:ptCount val="1"/>
                <c:pt idx="0">
                  <c:v>Somewhat Important</c:v>
                </c:pt>
              </c:strCache>
            </c:strRef>
          </c:tx>
          <c:spPr>
            <a:solidFill>
              <a:schemeClr val="accent2"/>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Sheet1!$C$2:$C$14</c:f>
              <c:numCache>
                <c:formatCode>0%</c:formatCode>
                <c:ptCount val="13"/>
                <c:pt idx="0">
                  <c:v>0.49</c:v>
                </c:pt>
                <c:pt idx="1">
                  <c:v>0.59</c:v>
                </c:pt>
                <c:pt idx="2">
                  <c:v>0.56000000000000005</c:v>
                </c:pt>
                <c:pt idx="3">
                  <c:v>0.53</c:v>
                </c:pt>
                <c:pt idx="4">
                  <c:v>0.48</c:v>
                </c:pt>
                <c:pt idx="5">
                  <c:v>0.56000000000000005</c:v>
                </c:pt>
                <c:pt idx="6">
                  <c:v>0.67</c:v>
                </c:pt>
                <c:pt idx="7">
                  <c:v>0.21</c:v>
                </c:pt>
                <c:pt idx="8">
                  <c:v>0.42</c:v>
                </c:pt>
                <c:pt idx="9">
                  <c:v>0.33</c:v>
                </c:pt>
                <c:pt idx="10">
                  <c:v>0.3</c:v>
                </c:pt>
                <c:pt idx="11">
                  <c:v>0.24</c:v>
                </c:pt>
                <c:pt idx="12">
                  <c:v>0.21</c:v>
                </c:pt>
              </c:numCache>
            </c:numRef>
          </c:val>
          <c:extLst>
            <c:ext xmlns:c16="http://schemas.microsoft.com/office/drawing/2014/chart" uri="{C3380CC4-5D6E-409C-BE32-E72D297353CC}">
              <c16:uniqueId val="{00000001-3407-6C49-9DB0-DBFC675F6E7D}"/>
            </c:ext>
          </c:extLst>
        </c:ser>
        <c:ser>
          <c:idx val="2"/>
          <c:order val="2"/>
          <c:tx>
            <c:strRef>
              <c:f>Sheet1!$D$1</c:f>
              <c:strCache>
                <c:ptCount val="1"/>
                <c:pt idx="0">
                  <c:v>Extremely Important</c:v>
                </c:pt>
              </c:strCache>
            </c:strRef>
          </c:tx>
          <c:spPr>
            <a:solidFill>
              <a:schemeClr val="accent3"/>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Sheet1!$D$2:$D$14</c:f>
              <c:numCache>
                <c:formatCode>0%</c:formatCode>
                <c:ptCount val="13"/>
                <c:pt idx="0">
                  <c:v>0.08</c:v>
                </c:pt>
                <c:pt idx="1">
                  <c:v>0.19</c:v>
                </c:pt>
                <c:pt idx="2">
                  <c:v>0.28000000000000003</c:v>
                </c:pt>
                <c:pt idx="3">
                  <c:v>0.35</c:v>
                </c:pt>
                <c:pt idx="4">
                  <c:v>0.42</c:v>
                </c:pt>
                <c:pt idx="5">
                  <c:v>0.36</c:v>
                </c:pt>
                <c:pt idx="6">
                  <c:v>0.19</c:v>
                </c:pt>
                <c:pt idx="7">
                  <c:v>0.73</c:v>
                </c:pt>
                <c:pt idx="8">
                  <c:v>0.51</c:v>
                </c:pt>
                <c:pt idx="9">
                  <c:v>0.62</c:v>
                </c:pt>
                <c:pt idx="10">
                  <c:v>0.65</c:v>
                </c:pt>
                <c:pt idx="11">
                  <c:v>0.7</c:v>
                </c:pt>
                <c:pt idx="12">
                  <c:v>0.73</c:v>
                </c:pt>
              </c:numCache>
            </c:numRef>
          </c:val>
          <c:extLst>
            <c:ext xmlns:c16="http://schemas.microsoft.com/office/drawing/2014/chart" uri="{C3380CC4-5D6E-409C-BE32-E72D297353CC}">
              <c16:uniqueId val="{00000002-3407-6C49-9DB0-DBFC675F6E7D}"/>
            </c:ext>
          </c:extLst>
        </c:ser>
        <c:dLbls>
          <c:showLegendKey val="0"/>
          <c:showVal val="0"/>
          <c:showCatName val="0"/>
          <c:showSerName val="0"/>
          <c:showPercent val="0"/>
          <c:showBubbleSize val="0"/>
        </c:dLbls>
        <c:gapWidth val="150"/>
        <c:overlap val="100"/>
        <c:axId val="200356960"/>
        <c:axId val="66422944"/>
      </c:barChart>
      <c:catAx>
        <c:axId val="200356960"/>
        <c:scaling>
          <c:orientation val="minMax"/>
        </c:scaling>
        <c:delete val="1"/>
        <c:axPos val="l"/>
        <c:numFmt formatCode="General" sourceLinked="1"/>
        <c:majorTickMark val="none"/>
        <c:minorTickMark val="none"/>
        <c:tickLblPos val="nextTo"/>
        <c:crossAx val="66422944"/>
        <c:crosses val="autoZero"/>
        <c:auto val="1"/>
        <c:lblAlgn val="ctr"/>
        <c:lblOffset val="100"/>
        <c:noMultiLvlLbl val="0"/>
      </c:catAx>
      <c:valAx>
        <c:axId val="664229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0356960"/>
        <c:crosses val="autoZero"/>
        <c:crossBetween val="between"/>
        <c:majorUnit val="0.2"/>
      </c:valAx>
      <c:spPr>
        <a:noFill/>
        <a:ln>
          <a:noFill/>
        </a:ln>
        <a:effectLst/>
      </c:spPr>
    </c:plotArea>
    <c:legend>
      <c:legendPos val="b"/>
      <c:layout>
        <c:manualLayout>
          <c:xMode val="edge"/>
          <c:yMode val="edge"/>
          <c:x val="0.29137128558933501"/>
          <c:y val="0.94122165512507161"/>
          <c:w val="0.70420087036574663"/>
          <c:h val="4.413434962404136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93265953696085"/>
          <c:y val="9.9348187887189549E-2"/>
          <c:w val="0.4578932111098053"/>
          <c:h val="0.80013580984367783"/>
        </c:manualLayout>
      </c:layout>
      <c:barChart>
        <c:barDir val="bar"/>
        <c:grouping val="percentStacked"/>
        <c:varyColors val="0"/>
        <c:ser>
          <c:idx val="0"/>
          <c:order val="0"/>
          <c:tx>
            <c:strRef>
              <c:f>Sheet1!$B$1</c:f>
              <c:strCache>
                <c:ptCount val="1"/>
                <c:pt idx="0">
                  <c:v>Not at all</c:v>
                </c:pt>
              </c:strCache>
            </c:strRef>
          </c:tx>
          <c:spPr>
            <a:solidFill>
              <a:schemeClr val="accent1"/>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Sheet1!$B$2:$B$14</c:f>
              <c:numCache>
                <c:formatCode>0%</c:formatCode>
                <c:ptCount val="13"/>
                <c:pt idx="0">
                  <c:v>0.65</c:v>
                </c:pt>
                <c:pt idx="1">
                  <c:v>0.53</c:v>
                </c:pt>
                <c:pt idx="2">
                  <c:v>0.28999999999999998</c:v>
                </c:pt>
                <c:pt idx="3">
                  <c:v>0.24</c:v>
                </c:pt>
                <c:pt idx="4">
                  <c:v>0.19</c:v>
                </c:pt>
                <c:pt idx="5">
                  <c:v>0.15</c:v>
                </c:pt>
                <c:pt idx="6">
                  <c:v>0.1</c:v>
                </c:pt>
                <c:pt idx="7">
                  <c:v>0.06</c:v>
                </c:pt>
                <c:pt idx="8">
                  <c:v>0.06</c:v>
                </c:pt>
                <c:pt idx="9">
                  <c:v>0.05</c:v>
                </c:pt>
                <c:pt idx="10">
                  <c:v>0.04</c:v>
                </c:pt>
                <c:pt idx="11">
                  <c:v>0.05</c:v>
                </c:pt>
                <c:pt idx="12">
                  <c:v>0.03</c:v>
                </c:pt>
              </c:numCache>
            </c:numRef>
          </c:val>
          <c:extLst>
            <c:ext xmlns:c16="http://schemas.microsoft.com/office/drawing/2014/chart" uri="{C3380CC4-5D6E-409C-BE32-E72D297353CC}">
              <c16:uniqueId val="{00000000-6545-3E4B-93AB-84D6091DEA2E}"/>
            </c:ext>
          </c:extLst>
        </c:ser>
        <c:ser>
          <c:idx val="1"/>
          <c:order val="1"/>
          <c:tx>
            <c:strRef>
              <c:f>Sheet1!$C$1</c:f>
              <c:strCache>
                <c:ptCount val="1"/>
                <c:pt idx="0">
                  <c:v>Somewhat Important</c:v>
                </c:pt>
              </c:strCache>
            </c:strRef>
          </c:tx>
          <c:spPr>
            <a:solidFill>
              <a:schemeClr val="accent2"/>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Sheet1!$C$2:$C$14</c:f>
              <c:numCache>
                <c:formatCode>0%</c:formatCode>
                <c:ptCount val="13"/>
                <c:pt idx="0">
                  <c:v>0.24</c:v>
                </c:pt>
                <c:pt idx="1">
                  <c:v>0.39</c:v>
                </c:pt>
                <c:pt idx="2">
                  <c:v>0.45</c:v>
                </c:pt>
                <c:pt idx="3">
                  <c:v>0.5</c:v>
                </c:pt>
                <c:pt idx="4">
                  <c:v>0.51</c:v>
                </c:pt>
                <c:pt idx="5">
                  <c:v>0.53</c:v>
                </c:pt>
                <c:pt idx="6">
                  <c:v>0.55000000000000004</c:v>
                </c:pt>
                <c:pt idx="7">
                  <c:v>0.43</c:v>
                </c:pt>
                <c:pt idx="8">
                  <c:v>0.35</c:v>
                </c:pt>
                <c:pt idx="9">
                  <c:v>0.33</c:v>
                </c:pt>
                <c:pt idx="10">
                  <c:v>0.34</c:v>
                </c:pt>
                <c:pt idx="11">
                  <c:v>0.27</c:v>
                </c:pt>
                <c:pt idx="12">
                  <c:v>0.24</c:v>
                </c:pt>
              </c:numCache>
            </c:numRef>
          </c:val>
          <c:extLst>
            <c:ext xmlns:c16="http://schemas.microsoft.com/office/drawing/2014/chart" uri="{C3380CC4-5D6E-409C-BE32-E72D297353CC}">
              <c16:uniqueId val="{00000001-6545-3E4B-93AB-84D6091DEA2E}"/>
            </c:ext>
          </c:extLst>
        </c:ser>
        <c:ser>
          <c:idx val="2"/>
          <c:order val="2"/>
          <c:tx>
            <c:strRef>
              <c:f>Sheet1!$D$1</c:f>
              <c:strCache>
                <c:ptCount val="1"/>
                <c:pt idx="0">
                  <c:v>Extremely Important</c:v>
                </c:pt>
              </c:strCache>
            </c:strRef>
          </c:tx>
          <c:spPr>
            <a:solidFill>
              <a:schemeClr val="accent3"/>
            </a:solidFill>
            <a:ln>
              <a:noFill/>
            </a:ln>
            <a:effectLst/>
          </c:spPr>
          <c:invertIfNegative val="0"/>
          <c:cat>
            <c:strRef>
              <c:f>Sheet1!$A$2:$A$14</c:f>
              <c:strCache>
                <c:ptCount val="13"/>
                <c:pt idx="0">
                  <c:v>Social media support &amp; presence</c:v>
                </c:pt>
                <c:pt idx="1">
                  <c:v>Media coverage</c:v>
                </c:pt>
                <c:pt idx="2">
                  <c:v>Branded ingredient logo on front of package</c:v>
                </c:pt>
                <c:pt idx="3">
                  <c:v>Branded ingredient logo on back of package</c:v>
                </c:pt>
                <c:pt idx="4">
                  <c:v>3rd party quality certification</c:v>
                </c:pt>
                <c:pt idx="5">
                  <c:v>3rd party value-based certification</c:v>
                </c:pt>
                <c:pt idx="6">
                  <c:v>Website offering further information</c:v>
                </c:pt>
                <c:pt idx="7">
                  <c:v>Efficacy/efficacious dose</c:v>
                </c:pt>
                <c:pt idx="8">
                  <c:v>Regulatory/legal compliance</c:v>
                </c:pt>
                <c:pt idx="9">
                  <c:v>Clinically studied</c:v>
                </c:pt>
                <c:pt idx="10">
                  <c:v>Trust</c:v>
                </c:pt>
                <c:pt idx="11">
                  <c:v>Established safety</c:v>
                </c:pt>
                <c:pt idx="12">
                  <c:v>Quality</c:v>
                </c:pt>
              </c:strCache>
            </c:strRef>
          </c:cat>
          <c:val>
            <c:numRef>
              <c:f>Sheet1!$D$2:$D$14</c:f>
              <c:numCache>
                <c:formatCode>0%</c:formatCode>
                <c:ptCount val="13"/>
                <c:pt idx="0">
                  <c:v>0.11</c:v>
                </c:pt>
                <c:pt idx="1">
                  <c:v>0.09</c:v>
                </c:pt>
                <c:pt idx="2">
                  <c:v>0.26</c:v>
                </c:pt>
                <c:pt idx="3">
                  <c:v>0.26</c:v>
                </c:pt>
                <c:pt idx="4">
                  <c:v>0.3</c:v>
                </c:pt>
                <c:pt idx="5">
                  <c:v>0.31</c:v>
                </c:pt>
                <c:pt idx="6">
                  <c:v>0.36</c:v>
                </c:pt>
                <c:pt idx="7">
                  <c:v>0.5</c:v>
                </c:pt>
                <c:pt idx="8">
                  <c:v>0.59</c:v>
                </c:pt>
                <c:pt idx="9">
                  <c:v>0.62</c:v>
                </c:pt>
                <c:pt idx="10">
                  <c:v>0.62</c:v>
                </c:pt>
                <c:pt idx="11">
                  <c:v>0.68</c:v>
                </c:pt>
                <c:pt idx="12">
                  <c:v>0.73</c:v>
                </c:pt>
              </c:numCache>
            </c:numRef>
          </c:val>
          <c:extLst>
            <c:ext xmlns:c16="http://schemas.microsoft.com/office/drawing/2014/chart" uri="{C3380CC4-5D6E-409C-BE32-E72D297353CC}">
              <c16:uniqueId val="{00000002-6545-3E4B-93AB-84D6091DEA2E}"/>
            </c:ext>
          </c:extLst>
        </c:ser>
        <c:dLbls>
          <c:showLegendKey val="0"/>
          <c:showVal val="0"/>
          <c:showCatName val="0"/>
          <c:showSerName val="0"/>
          <c:showPercent val="0"/>
          <c:showBubbleSize val="0"/>
        </c:dLbls>
        <c:gapWidth val="150"/>
        <c:overlap val="100"/>
        <c:axId val="200356960"/>
        <c:axId val="66422944"/>
      </c:barChart>
      <c:catAx>
        <c:axId val="200356960"/>
        <c:scaling>
          <c:orientation val="minMax"/>
        </c:scaling>
        <c:delete val="1"/>
        <c:axPos val="l"/>
        <c:numFmt formatCode="General" sourceLinked="1"/>
        <c:majorTickMark val="none"/>
        <c:minorTickMark val="none"/>
        <c:tickLblPos val="nextTo"/>
        <c:crossAx val="66422944"/>
        <c:crosses val="autoZero"/>
        <c:auto val="1"/>
        <c:lblAlgn val="ctr"/>
        <c:lblOffset val="100"/>
        <c:noMultiLvlLbl val="0"/>
      </c:catAx>
      <c:valAx>
        <c:axId val="664229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0356960"/>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Sheet1!$A$2:$A$12</c:f>
              <c:strCache>
                <c:ptCount val="11"/>
                <c:pt idx="0">
                  <c:v>Quality</c:v>
                </c:pt>
                <c:pt idx="1">
                  <c:v>Clinically studied</c:v>
                </c:pt>
                <c:pt idx="2">
                  <c:v>Established safety</c:v>
                </c:pt>
                <c:pt idx="3">
                  <c:v>Trust</c:v>
                </c:pt>
                <c:pt idx="4">
                  <c:v>Efficacy/efficacious dose</c:v>
                </c:pt>
                <c:pt idx="5">
                  <c:v>Regulatory/legal compliance</c:v>
                </c:pt>
                <c:pt idx="6">
                  <c:v>Branded ingredient logo on front of package</c:v>
                </c:pt>
                <c:pt idx="7">
                  <c:v>Website offering further information</c:v>
                </c:pt>
                <c:pt idx="8">
                  <c:v>Branded ingredient logo on back of package</c:v>
                </c:pt>
                <c:pt idx="9">
                  <c:v>Media coverage</c:v>
                </c:pt>
                <c:pt idx="10">
                  <c:v>Social media support</c:v>
                </c:pt>
              </c:strCache>
            </c:strRef>
          </c:cat>
          <c:val>
            <c:numRef>
              <c:f>Sheet1!$B$2:$B$12</c:f>
              <c:numCache>
                <c:formatCode>0%</c:formatCode>
                <c:ptCount val="11"/>
                <c:pt idx="0">
                  <c:v>0.33</c:v>
                </c:pt>
                <c:pt idx="1">
                  <c:v>0.28000000000000003</c:v>
                </c:pt>
                <c:pt idx="2">
                  <c:v>0.27</c:v>
                </c:pt>
                <c:pt idx="3">
                  <c:v>0.25</c:v>
                </c:pt>
                <c:pt idx="4">
                  <c:v>0.24</c:v>
                </c:pt>
                <c:pt idx="5">
                  <c:v>0.23</c:v>
                </c:pt>
                <c:pt idx="6">
                  <c:v>0.21</c:v>
                </c:pt>
                <c:pt idx="7">
                  <c:v>0.2</c:v>
                </c:pt>
                <c:pt idx="8">
                  <c:v>0.19</c:v>
                </c:pt>
                <c:pt idx="9">
                  <c:v>0.18</c:v>
                </c:pt>
                <c:pt idx="10">
                  <c:v>0.17</c:v>
                </c:pt>
              </c:numCache>
            </c:numRef>
          </c:val>
          <c:extLst>
            <c:ext xmlns:c16="http://schemas.microsoft.com/office/drawing/2014/chart" uri="{C3380CC4-5D6E-409C-BE32-E72D297353CC}">
              <c16:uniqueId val="{00000000-DA32-3947-9684-684ACEA16768}"/>
            </c:ext>
          </c:extLst>
        </c:ser>
        <c:ser>
          <c:idx val="1"/>
          <c:order val="1"/>
          <c:tx>
            <c:strRef>
              <c:f>Sheet1!$C$1</c:f>
              <c:strCache>
                <c:ptCount val="1"/>
                <c:pt idx="0">
                  <c:v>UK</c:v>
                </c:pt>
              </c:strCache>
            </c:strRef>
          </c:tx>
          <c:spPr>
            <a:solidFill>
              <a:schemeClr val="accent2"/>
            </a:solidFill>
            <a:ln>
              <a:noFill/>
            </a:ln>
            <a:effectLst/>
          </c:spPr>
          <c:invertIfNegative val="0"/>
          <c:cat>
            <c:strRef>
              <c:f>Sheet1!$A$2:$A$12</c:f>
              <c:strCache>
                <c:ptCount val="11"/>
                <c:pt idx="0">
                  <c:v>Quality</c:v>
                </c:pt>
                <c:pt idx="1">
                  <c:v>Clinically studied</c:v>
                </c:pt>
                <c:pt idx="2">
                  <c:v>Established safety</c:v>
                </c:pt>
                <c:pt idx="3">
                  <c:v>Trust</c:v>
                </c:pt>
                <c:pt idx="4">
                  <c:v>Efficacy/efficacious dose</c:v>
                </c:pt>
                <c:pt idx="5">
                  <c:v>Regulatory/legal compliance</c:v>
                </c:pt>
                <c:pt idx="6">
                  <c:v>Branded ingredient logo on front of package</c:v>
                </c:pt>
                <c:pt idx="7">
                  <c:v>Website offering further information</c:v>
                </c:pt>
                <c:pt idx="8">
                  <c:v>Branded ingredient logo on back of package</c:v>
                </c:pt>
                <c:pt idx="9">
                  <c:v>Media coverage</c:v>
                </c:pt>
                <c:pt idx="10">
                  <c:v>Social media support</c:v>
                </c:pt>
              </c:strCache>
            </c:strRef>
          </c:cat>
          <c:val>
            <c:numRef>
              <c:f>Sheet1!$C$2:$C$12</c:f>
              <c:numCache>
                <c:formatCode>0%</c:formatCode>
                <c:ptCount val="11"/>
                <c:pt idx="0">
                  <c:v>0.24</c:v>
                </c:pt>
                <c:pt idx="1">
                  <c:v>0.21</c:v>
                </c:pt>
                <c:pt idx="2">
                  <c:v>0.23</c:v>
                </c:pt>
                <c:pt idx="3">
                  <c:v>0.23</c:v>
                </c:pt>
                <c:pt idx="4">
                  <c:v>0.18</c:v>
                </c:pt>
                <c:pt idx="5">
                  <c:v>0.18</c:v>
                </c:pt>
                <c:pt idx="6">
                  <c:v>0.13</c:v>
                </c:pt>
                <c:pt idx="7">
                  <c:v>0.15</c:v>
                </c:pt>
                <c:pt idx="8">
                  <c:v>0.15</c:v>
                </c:pt>
                <c:pt idx="9">
                  <c:v>0.1</c:v>
                </c:pt>
                <c:pt idx="10">
                  <c:v>0.1</c:v>
                </c:pt>
              </c:numCache>
            </c:numRef>
          </c:val>
          <c:extLst>
            <c:ext xmlns:c16="http://schemas.microsoft.com/office/drawing/2014/chart" uri="{C3380CC4-5D6E-409C-BE32-E72D297353CC}">
              <c16:uniqueId val="{00000001-DA32-3947-9684-684ACEA16768}"/>
            </c:ext>
          </c:extLst>
        </c:ser>
        <c:ser>
          <c:idx val="2"/>
          <c:order val="2"/>
          <c:tx>
            <c:strRef>
              <c:f>Sheet1!$D$1</c:f>
              <c:strCache>
                <c:ptCount val="1"/>
                <c:pt idx="0">
                  <c:v>DE</c:v>
                </c:pt>
              </c:strCache>
            </c:strRef>
          </c:tx>
          <c:spPr>
            <a:solidFill>
              <a:schemeClr val="accent3"/>
            </a:solidFill>
            <a:ln>
              <a:noFill/>
            </a:ln>
            <a:effectLst/>
          </c:spPr>
          <c:invertIfNegative val="0"/>
          <c:cat>
            <c:strRef>
              <c:f>Sheet1!$A$2:$A$12</c:f>
              <c:strCache>
                <c:ptCount val="11"/>
                <c:pt idx="0">
                  <c:v>Quality</c:v>
                </c:pt>
                <c:pt idx="1">
                  <c:v>Clinically studied</c:v>
                </c:pt>
                <c:pt idx="2">
                  <c:v>Established safety</c:v>
                </c:pt>
                <c:pt idx="3">
                  <c:v>Trust</c:v>
                </c:pt>
                <c:pt idx="4">
                  <c:v>Efficacy/efficacious dose</c:v>
                </c:pt>
                <c:pt idx="5">
                  <c:v>Regulatory/legal compliance</c:v>
                </c:pt>
                <c:pt idx="6">
                  <c:v>Branded ingredient logo on front of package</c:v>
                </c:pt>
                <c:pt idx="7">
                  <c:v>Website offering further information</c:v>
                </c:pt>
                <c:pt idx="8">
                  <c:v>Branded ingredient logo on back of package</c:v>
                </c:pt>
                <c:pt idx="9">
                  <c:v>Media coverage</c:v>
                </c:pt>
                <c:pt idx="10">
                  <c:v>Social media support</c:v>
                </c:pt>
              </c:strCache>
            </c:strRef>
          </c:cat>
          <c:val>
            <c:numRef>
              <c:f>Sheet1!$D$2:$D$12</c:f>
              <c:numCache>
                <c:formatCode>0%</c:formatCode>
                <c:ptCount val="11"/>
                <c:pt idx="0">
                  <c:v>0.21</c:v>
                </c:pt>
                <c:pt idx="1">
                  <c:v>0.13</c:v>
                </c:pt>
                <c:pt idx="2">
                  <c:v>0.16</c:v>
                </c:pt>
                <c:pt idx="3">
                  <c:v>0.16</c:v>
                </c:pt>
                <c:pt idx="4">
                  <c:v>0.17</c:v>
                </c:pt>
                <c:pt idx="5">
                  <c:v>0.14000000000000001</c:v>
                </c:pt>
                <c:pt idx="6">
                  <c:v>0.08</c:v>
                </c:pt>
                <c:pt idx="7">
                  <c:v>7.0000000000000007E-2</c:v>
                </c:pt>
                <c:pt idx="8">
                  <c:v>0.08</c:v>
                </c:pt>
                <c:pt idx="9">
                  <c:v>7.0000000000000007E-2</c:v>
                </c:pt>
                <c:pt idx="10">
                  <c:v>0.06</c:v>
                </c:pt>
              </c:numCache>
            </c:numRef>
          </c:val>
          <c:extLst>
            <c:ext xmlns:c16="http://schemas.microsoft.com/office/drawing/2014/chart" uri="{C3380CC4-5D6E-409C-BE32-E72D297353CC}">
              <c16:uniqueId val="{00000002-DA32-3947-9684-684ACEA16768}"/>
            </c:ext>
          </c:extLst>
        </c:ser>
        <c:ser>
          <c:idx val="3"/>
          <c:order val="3"/>
          <c:tx>
            <c:strRef>
              <c:f>Sheet1!$E$1</c:f>
              <c:strCache>
                <c:ptCount val="1"/>
                <c:pt idx="0">
                  <c:v>IT</c:v>
                </c:pt>
              </c:strCache>
            </c:strRef>
          </c:tx>
          <c:spPr>
            <a:solidFill>
              <a:schemeClr val="accent4"/>
            </a:solidFill>
            <a:ln>
              <a:noFill/>
            </a:ln>
            <a:effectLst/>
          </c:spPr>
          <c:invertIfNegative val="0"/>
          <c:cat>
            <c:strRef>
              <c:f>Sheet1!$A$2:$A$12</c:f>
              <c:strCache>
                <c:ptCount val="11"/>
                <c:pt idx="0">
                  <c:v>Quality</c:v>
                </c:pt>
                <c:pt idx="1">
                  <c:v>Clinically studied</c:v>
                </c:pt>
                <c:pt idx="2">
                  <c:v>Established safety</c:v>
                </c:pt>
                <c:pt idx="3">
                  <c:v>Trust</c:v>
                </c:pt>
                <c:pt idx="4">
                  <c:v>Efficacy/efficacious dose</c:v>
                </c:pt>
                <c:pt idx="5">
                  <c:v>Regulatory/legal compliance</c:v>
                </c:pt>
                <c:pt idx="6">
                  <c:v>Branded ingredient logo on front of package</c:v>
                </c:pt>
                <c:pt idx="7">
                  <c:v>Website offering further information</c:v>
                </c:pt>
                <c:pt idx="8">
                  <c:v>Branded ingredient logo on back of package</c:v>
                </c:pt>
                <c:pt idx="9">
                  <c:v>Media coverage</c:v>
                </c:pt>
                <c:pt idx="10">
                  <c:v>Social media support</c:v>
                </c:pt>
              </c:strCache>
            </c:strRef>
          </c:cat>
          <c:val>
            <c:numRef>
              <c:f>Sheet1!$E$2:$E$12</c:f>
              <c:numCache>
                <c:formatCode>0%</c:formatCode>
                <c:ptCount val="11"/>
                <c:pt idx="0">
                  <c:v>0.23</c:v>
                </c:pt>
                <c:pt idx="1">
                  <c:v>0.2</c:v>
                </c:pt>
                <c:pt idx="2">
                  <c:v>0.16</c:v>
                </c:pt>
                <c:pt idx="3">
                  <c:v>0.15</c:v>
                </c:pt>
                <c:pt idx="4">
                  <c:v>0.18</c:v>
                </c:pt>
                <c:pt idx="5">
                  <c:v>0.14000000000000001</c:v>
                </c:pt>
                <c:pt idx="6">
                  <c:v>7.0000000000000007E-2</c:v>
                </c:pt>
                <c:pt idx="7">
                  <c:v>0.06</c:v>
                </c:pt>
                <c:pt idx="8">
                  <c:v>7.0000000000000007E-2</c:v>
                </c:pt>
                <c:pt idx="9">
                  <c:v>0.08</c:v>
                </c:pt>
                <c:pt idx="10">
                  <c:v>0.05</c:v>
                </c:pt>
              </c:numCache>
            </c:numRef>
          </c:val>
          <c:extLst>
            <c:ext xmlns:c16="http://schemas.microsoft.com/office/drawing/2014/chart" uri="{C3380CC4-5D6E-409C-BE32-E72D297353CC}">
              <c16:uniqueId val="{00000003-DA32-3947-9684-684ACEA16768}"/>
            </c:ext>
          </c:extLst>
        </c:ser>
        <c:ser>
          <c:idx val="4"/>
          <c:order val="4"/>
          <c:tx>
            <c:strRef>
              <c:f>Sheet1!$F$1</c:f>
              <c:strCache>
                <c:ptCount val="1"/>
                <c:pt idx="0">
                  <c:v>KR</c:v>
                </c:pt>
              </c:strCache>
            </c:strRef>
          </c:tx>
          <c:spPr>
            <a:solidFill>
              <a:schemeClr val="accent5"/>
            </a:solidFill>
            <a:ln>
              <a:noFill/>
            </a:ln>
            <a:effectLst/>
          </c:spPr>
          <c:invertIfNegative val="0"/>
          <c:cat>
            <c:strRef>
              <c:f>Sheet1!$A$2:$A$12</c:f>
              <c:strCache>
                <c:ptCount val="11"/>
                <c:pt idx="0">
                  <c:v>Quality</c:v>
                </c:pt>
                <c:pt idx="1">
                  <c:v>Clinically studied</c:v>
                </c:pt>
                <c:pt idx="2">
                  <c:v>Established safety</c:v>
                </c:pt>
                <c:pt idx="3">
                  <c:v>Trust</c:v>
                </c:pt>
                <c:pt idx="4">
                  <c:v>Efficacy/efficacious dose</c:v>
                </c:pt>
                <c:pt idx="5">
                  <c:v>Regulatory/legal compliance</c:v>
                </c:pt>
                <c:pt idx="6">
                  <c:v>Branded ingredient logo on front of package</c:v>
                </c:pt>
                <c:pt idx="7">
                  <c:v>Website offering further information</c:v>
                </c:pt>
                <c:pt idx="8">
                  <c:v>Branded ingredient logo on back of package</c:v>
                </c:pt>
                <c:pt idx="9">
                  <c:v>Media coverage</c:v>
                </c:pt>
                <c:pt idx="10">
                  <c:v>Social media support</c:v>
                </c:pt>
              </c:strCache>
            </c:strRef>
          </c:cat>
          <c:val>
            <c:numRef>
              <c:f>Sheet1!$F$2:$F$12</c:f>
              <c:numCache>
                <c:formatCode>0%</c:formatCode>
                <c:ptCount val="11"/>
                <c:pt idx="0">
                  <c:v>0.38</c:v>
                </c:pt>
                <c:pt idx="1">
                  <c:v>0.28000000000000003</c:v>
                </c:pt>
                <c:pt idx="2">
                  <c:v>0.27</c:v>
                </c:pt>
                <c:pt idx="3">
                  <c:v>0.31</c:v>
                </c:pt>
                <c:pt idx="4">
                  <c:v>0.36</c:v>
                </c:pt>
                <c:pt idx="5">
                  <c:v>0.21</c:v>
                </c:pt>
                <c:pt idx="6">
                  <c:v>0.15</c:v>
                </c:pt>
                <c:pt idx="7">
                  <c:v>0.13</c:v>
                </c:pt>
                <c:pt idx="8">
                  <c:v>0.14000000000000001</c:v>
                </c:pt>
                <c:pt idx="9">
                  <c:v>0.14000000000000001</c:v>
                </c:pt>
                <c:pt idx="10">
                  <c:v>0.1</c:v>
                </c:pt>
              </c:numCache>
            </c:numRef>
          </c:val>
          <c:extLst>
            <c:ext xmlns:c16="http://schemas.microsoft.com/office/drawing/2014/chart" uri="{C3380CC4-5D6E-409C-BE32-E72D297353CC}">
              <c16:uniqueId val="{00000004-DA32-3947-9684-684ACEA16768}"/>
            </c:ext>
          </c:extLst>
        </c:ser>
        <c:ser>
          <c:idx val="5"/>
          <c:order val="5"/>
          <c:tx>
            <c:strRef>
              <c:f>Sheet1!$G$1</c:f>
              <c:strCache>
                <c:ptCount val="1"/>
                <c:pt idx="0">
                  <c:v>AU</c:v>
                </c:pt>
              </c:strCache>
            </c:strRef>
          </c:tx>
          <c:spPr>
            <a:solidFill>
              <a:schemeClr val="accent6"/>
            </a:solidFill>
            <a:ln>
              <a:noFill/>
            </a:ln>
            <a:effectLst/>
          </c:spPr>
          <c:invertIfNegative val="0"/>
          <c:cat>
            <c:strRef>
              <c:f>Sheet1!$A$2:$A$12</c:f>
              <c:strCache>
                <c:ptCount val="11"/>
                <c:pt idx="0">
                  <c:v>Quality</c:v>
                </c:pt>
                <c:pt idx="1">
                  <c:v>Clinically studied</c:v>
                </c:pt>
                <c:pt idx="2">
                  <c:v>Established safety</c:v>
                </c:pt>
                <c:pt idx="3">
                  <c:v>Trust</c:v>
                </c:pt>
                <c:pt idx="4">
                  <c:v>Efficacy/efficacious dose</c:v>
                </c:pt>
                <c:pt idx="5">
                  <c:v>Regulatory/legal compliance</c:v>
                </c:pt>
                <c:pt idx="6">
                  <c:v>Branded ingredient logo on front of package</c:v>
                </c:pt>
                <c:pt idx="7">
                  <c:v>Website offering further information</c:v>
                </c:pt>
                <c:pt idx="8">
                  <c:v>Branded ingredient logo on back of package</c:v>
                </c:pt>
                <c:pt idx="9">
                  <c:v>Media coverage</c:v>
                </c:pt>
                <c:pt idx="10">
                  <c:v>Social media support</c:v>
                </c:pt>
              </c:strCache>
            </c:strRef>
          </c:cat>
          <c:val>
            <c:numRef>
              <c:f>Sheet1!$G$2:$G$12</c:f>
              <c:numCache>
                <c:formatCode>0%</c:formatCode>
                <c:ptCount val="11"/>
                <c:pt idx="0">
                  <c:v>0.23</c:v>
                </c:pt>
                <c:pt idx="1">
                  <c:v>0.21</c:v>
                </c:pt>
                <c:pt idx="2">
                  <c:v>0.19</c:v>
                </c:pt>
                <c:pt idx="3">
                  <c:v>0.17</c:v>
                </c:pt>
                <c:pt idx="4">
                  <c:v>0.15</c:v>
                </c:pt>
                <c:pt idx="5">
                  <c:v>0.17</c:v>
                </c:pt>
                <c:pt idx="6">
                  <c:v>0.12</c:v>
                </c:pt>
                <c:pt idx="7">
                  <c:v>0.11</c:v>
                </c:pt>
                <c:pt idx="8">
                  <c:v>0.15</c:v>
                </c:pt>
                <c:pt idx="9">
                  <c:v>7.0000000000000007E-2</c:v>
                </c:pt>
                <c:pt idx="10">
                  <c:v>0.09</c:v>
                </c:pt>
              </c:numCache>
            </c:numRef>
          </c:val>
          <c:extLst>
            <c:ext xmlns:c16="http://schemas.microsoft.com/office/drawing/2014/chart" uri="{C3380CC4-5D6E-409C-BE32-E72D297353CC}">
              <c16:uniqueId val="{00000005-DA32-3947-9684-684ACEA16768}"/>
            </c:ext>
          </c:extLst>
        </c:ser>
        <c:dLbls>
          <c:showLegendKey val="0"/>
          <c:showVal val="0"/>
          <c:showCatName val="0"/>
          <c:showSerName val="0"/>
          <c:showPercent val="0"/>
          <c:showBubbleSize val="0"/>
        </c:dLbls>
        <c:gapWidth val="219"/>
        <c:overlap val="-27"/>
        <c:axId val="2141216512"/>
        <c:axId val="2141762400"/>
      </c:barChart>
      <c:lineChart>
        <c:grouping val="standard"/>
        <c:varyColors val="0"/>
        <c:ser>
          <c:idx val="6"/>
          <c:order val="6"/>
          <c:tx>
            <c:strRef>
              <c:f>Sheet1!$H$1</c:f>
              <c:strCache>
                <c:ptCount val="1"/>
                <c:pt idx="0">
                  <c:v>All Supplement Users</c:v>
                </c:pt>
              </c:strCache>
            </c:strRef>
          </c:tx>
          <c:spPr>
            <a:ln w="28575" cap="rnd">
              <a:solidFill>
                <a:schemeClr val="tx1">
                  <a:lumMod val="65000"/>
                  <a:lumOff val="35000"/>
                </a:schemeClr>
              </a:solidFill>
              <a:prstDash val="dash"/>
              <a:round/>
            </a:ln>
            <a:effectLst/>
          </c:spPr>
          <c:marker>
            <c:symbol val="none"/>
          </c:marker>
          <c:cat>
            <c:strRef>
              <c:f>Sheet1!$A$2:$A$12</c:f>
              <c:strCache>
                <c:ptCount val="11"/>
                <c:pt idx="0">
                  <c:v>Quality</c:v>
                </c:pt>
                <c:pt idx="1">
                  <c:v>Clinically studied</c:v>
                </c:pt>
                <c:pt idx="2">
                  <c:v>Established safety</c:v>
                </c:pt>
                <c:pt idx="3">
                  <c:v>Trust</c:v>
                </c:pt>
                <c:pt idx="4">
                  <c:v>Efficacy/efficacious dose</c:v>
                </c:pt>
                <c:pt idx="5">
                  <c:v>Regulatory/legal compliance</c:v>
                </c:pt>
                <c:pt idx="6">
                  <c:v>Branded ingredient logo on front of package</c:v>
                </c:pt>
                <c:pt idx="7">
                  <c:v>Website offering further information</c:v>
                </c:pt>
                <c:pt idx="8">
                  <c:v>Branded ingredient logo on back of package</c:v>
                </c:pt>
                <c:pt idx="9">
                  <c:v>Media coverage</c:v>
                </c:pt>
                <c:pt idx="10">
                  <c:v>Social media support</c:v>
                </c:pt>
              </c:strCache>
            </c:strRef>
          </c:cat>
          <c:val>
            <c:numRef>
              <c:f>Sheet1!$H$2:$H$12</c:f>
              <c:numCache>
                <c:formatCode>0%</c:formatCode>
                <c:ptCount val="11"/>
                <c:pt idx="0">
                  <c:v>0.27</c:v>
                </c:pt>
                <c:pt idx="1">
                  <c:v>0.23</c:v>
                </c:pt>
                <c:pt idx="2">
                  <c:v>0.22</c:v>
                </c:pt>
                <c:pt idx="3">
                  <c:v>0.22</c:v>
                </c:pt>
                <c:pt idx="4">
                  <c:v>0.21</c:v>
                </c:pt>
                <c:pt idx="5">
                  <c:v>0.18</c:v>
                </c:pt>
                <c:pt idx="6">
                  <c:v>0.14000000000000001</c:v>
                </c:pt>
                <c:pt idx="7">
                  <c:v>0.13</c:v>
                </c:pt>
                <c:pt idx="8">
                  <c:v>0.14000000000000001</c:v>
                </c:pt>
                <c:pt idx="9">
                  <c:v>0.12</c:v>
                </c:pt>
                <c:pt idx="10">
                  <c:v>0.1</c:v>
                </c:pt>
              </c:numCache>
            </c:numRef>
          </c:val>
          <c:smooth val="0"/>
          <c:extLst>
            <c:ext xmlns:c16="http://schemas.microsoft.com/office/drawing/2014/chart" uri="{C3380CC4-5D6E-409C-BE32-E72D297353CC}">
              <c16:uniqueId val="{00000006-DA32-3947-9684-684ACEA16768}"/>
            </c:ext>
          </c:extLst>
        </c:ser>
        <c:dLbls>
          <c:showLegendKey val="0"/>
          <c:showVal val="0"/>
          <c:showCatName val="0"/>
          <c:showSerName val="0"/>
          <c:showPercent val="0"/>
          <c:showBubbleSize val="0"/>
        </c:dLbls>
        <c:marker val="1"/>
        <c:smooth val="0"/>
        <c:axId val="2141216512"/>
        <c:axId val="2141762400"/>
      </c:lineChart>
      <c:catAx>
        <c:axId val="214121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41762400"/>
        <c:crosses val="autoZero"/>
        <c:auto val="1"/>
        <c:lblAlgn val="ctr"/>
        <c:lblOffset val="100"/>
        <c:noMultiLvlLbl val="0"/>
      </c:catAx>
      <c:valAx>
        <c:axId val="21417624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4121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Sheet1!$B$1</c:f>
              <c:strCache>
                <c:ptCount val="1"/>
                <c:pt idx="0">
                  <c:v>No Premium</c:v>
                </c:pt>
              </c:strCache>
            </c:strRef>
          </c:tx>
          <c:spPr>
            <a:solidFill>
              <a:schemeClr val="tx2"/>
            </a:solidFill>
            <a:ln>
              <a:noFill/>
            </a:ln>
            <a:effectLst/>
          </c:spPr>
          <c:invertIfNegative val="0"/>
          <c:cat>
            <c:strRef>
              <c:f>Sheet1!$A$2:$A$12</c:f>
              <c:strCache>
                <c:ptCount val="11"/>
                <c:pt idx="0">
                  <c:v>Social media support and presence</c:v>
                </c:pt>
                <c:pt idx="1">
                  <c:v>Media Coverage</c:v>
                </c:pt>
                <c:pt idx="2">
                  <c:v>Website offering further information</c:v>
                </c:pt>
                <c:pt idx="3">
                  <c:v>Branded ingredient logo on front of package</c:v>
                </c:pt>
                <c:pt idx="4">
                  <c:v>Branded ingredient logo on back of package</c:v>
                </c:pt>
                <c:pt idx="5">
                  <c:v>Regulatory/legal compliance</c:v>
                </c:pt>
                <c:pt idx="6">
                  <c:v>Efficacy/efficacious dose</c:v>
                </c:pt>
                <c:pt idx="7">
                  <c:v>Trust</c:v>
                </c:pt>
                <c:pt idx="8">
                  <c:v>Established safety</c:v>
                </c:pt>
                <c:pt idx="9">
                  <c:v>Clinically studied</c:v>
                </c:pt>
                <c:pt idx="10">
                  <c:v>Quality</c:v>
                </c:pt>
              </c:strCache>
            </c:strRef>
          </c:cat>
          <c:val>
            <c:numRef>
              <c:f>Sheet1!$B$2:$B$12</c:f>
              <c:numCache>
                <c:formatCode>0%</c:formatCode>
                <c:ptCount val="11"/>
                <c:pt idx="0">
                  <c:v>0.64</c:v>
                </c:pt>
                <c:pt idx="1">
                  <c:v>0.56999999999999995</c:v>
                </c:pt>
                <c:pt idx="2">
                  <c:v>0.48</c:v>
                </c:pt>
                <c:pt idx="3">
                  <c:v>0.47</c:v>
                </c:pt>
                <c:pt idx="4">
                  <c:v>0.49</c:v>
                </c:pt>
                <c:pt idx="5">
                  <c:v>0.34</c:v>
                </c:pt>
                <c:pt idx="6">
                  <c:v>0.3</c:v>
                </c:pt>
                <c:pt idx="7">
                  <c:v>0.33</c:v>
                </c:pt>
                <c:pt idx="8">
                  <c:v>0.28000000000000003</c:v>
                </c:pt>
                <c:pt idx="9">
                  <c:v>0.27</c:v>
                </c:pt>
                <c:pt idx="10">
                  <c:v>0.22</c:v>
                </c:pt>
              </c:numCache>
            </c:numRef>
          </c:val>
          <c:extLst>
            <c:ext xmlns:c16="http://schemas.microsoft.com/office/drawing/2014/chart" uri="{C3380CC4-5D6E-409C-BE32-E72D297353CC}">
              <c16:uniqueId val="{00000000-0C6C-084B-A755-394B4B21E6B3}"/>
            </c:ext>
          </c:extLst>
        </c:ser>
        <c:ser>
          <c:idx val="1"/>
          <c:order val="1"/>
          <c:tx>
            <c:strRef>
              <c:f>Sheet1!$C$1</c:f>
              <c:strCache>
                <c:ptCount val="1"/>
                <c:pt idx="0">
                  <c:v>1% to 5% premium</c:v>
                </c:pt>
              </c:strCache>
            </c:strRef>
          </c:tx>
          <c:spPr>
            <a:solidFill>
              <a:schemeClr val="accent2"/>
            </a:solidFill>
            <a:ln>
              <a:noFill/>
            </a:ln>
            <a:effectLst/>
          </c:spPr>
          <c:invertIfNegative val="0"/>
          <c:cat>
            <c:strRef>
              <c:f>Sheet1!$A$2:$A$12</c:f>
              <c:strCache>
                <c:ptCount val="11"/>
                <c:pt idx="0">
                  <c:v>Social media support and presence</c:v>
                </c:pt>
                <c:pt idx="1">
                  <c:v>Media Coverage</c:v>
                </c:pt>
                <c:pt idx="2">
                  <c:v>Website offering further information</c:v>
                </c:pt>
                <c:pt idx="3">
                  <c:v>Branded ingredient logo on front of package</c:v>
                </c:pt>
                <c:pt idx="4">
                  <c:v>Branded ingredient logo on back of package</c:v>
                </c:pt>
                <c:pt idx="5">
                  <c:v>Regulatory/legal compliance</c:v>
                </c:pt>
                <c:pt idx="6">
                  <c:v>Efficacy/efficacious dose</c:v>
                </c:pt>
                <c:pt idx="7">
                  <c:v>Trust</c:v>
                </c:pt>
                <c:pt idx="8">
                  <c:v>Established safety</c:v>
                </c:pt>
                <c:pt idx="9">
                  <c:v>Clinically studied</c:v>
                </c:pt>
                <c:pt idx="10">
                  <c:v>Quality</c:v>
                </c:pt>
              </c:strCache>
            </c:strRef>
          </c:cat>
          <c:val>
            <c:numRef>
              <c:f>Sheet1!$C$2:$C$12</c:f>
              <c:numCache>
                <c:formatCode>0%</c:formatCode>
                <c:ptCount val="11"/>
                <c:pt idx="0">
                  <c:v>0.13</c:v>
                </c:pt>
                <c:pt idx="1">
                  <c:v>0.17</c:v>
                </c:pt>
                <c:pt idx="2">
                  <c:v>0.22</c:v>
                </c:pt>
                <c:pt idx="3">
                  <c:v>0.23</c:v>
                </c:pt>
                <c:pt idx="4">
                  <c:v>0.22</c:v>
                </c:pt>
                <c:pt idx="5">
                  <c:v>0.26</c:v>
                </c:pt>
                <c:pt idx="6">
                  <c:v>0.26</c:v>
                </c:pt>
                <c:pt idx="7">
                  <c:v>0.24</c:v>
                </c:pt>
                <c:pt idx="8">
                  <c:v>0.27</c:v>
                </c:pt>
                <c:pt idx="9">
                  <c:v>0.26</c:v>
                </c:pt>
                <c:pt idx="10">
                  <c:v>0.25</c:v>
                </c:pt>
              </c:numCache>
            </c:numRef>
          </c:val>
          <c:extLst>
            <c:ext xmlns:c16="http://schemas.microsoft.com/office/drawing/2014/chart" uri="{C3380CC4-5D6E-409C-BE32-E72D297353CC}">
              <c16:uniqueId val="{00000003-0C6C-084B-A755-394B4B21E6B3}"/>
            </c:ext>
          </c:extLst>
        </c:ser>
        <c:ser>
          <c:idx val="2"/>
          <c:order val="2"/>
          <c:tx>
            <c:strRef>
              <c:f>Sheet1!$D$1</c:f>
              <c:strCache>
                <c:ptCount val="1"/>
                <c:pt idx="0">
                  <c:v>5% to 10% premium</c:v>
                </c:pt>
              </c:strCache>
            </c:strRef>
          </c:tx>
          <c:spPr>
            <a:solidFill>
              <a:schemeClr val="accent3"/>
            </a:solidFill>
            <a:ln>
              <a:noFill/>
            </a:ln>
            <a:effectLst/>
          </c:spPr>
          <c:invertIfNegative val="0"/>
          <c:cat>
            <c:strRef>
              <c:f>Sheet1!$A$2:$A$12</c:f>
              <c:strCache>
                <c:ptCount val="11"/>
                <c:pt idx="0">
                  <c:v>Social media support and presence</c:v>
                </c:pt>
                <c:pt idx="1">
                  <c:v>Media Coverage</c:v>
                </c:pt>
                <c:pt idx="2">
                  <c:v>Website offering further information</c:v>
                </c:pt>
                <c:pt idx="3">
                  <c:v>Branded ingredient logo on front of package</c:v>
                </c:pt>
                <c:pt idx="4">
                  <c:v>Branded ingredient logo on back of package</c:v>
                </c:pt>
                <c:pt idx="5">
                  <c:v>Regulatory/legal compliance</c:v>
                </c:pt>
                <c:pt idx="6">
                  <c:v>Efficacy/efficacious dose</c:v>
                </c:pt>
                <c:pt idx="7">
                  <c:v>Trust</c:v>
                </c:pt>
                <c:pt idx="8">
                  <c:v>Established safety</c:v>
                </c:pt>
                <c:pt idx="9">
                  <c:v>Clinically studied</c:v>
                </c:pt>
                <c:pt idx="10">
                  <c:v>Quality</c:v>
                </c:pt>
              </c:strCache>
            </c:strRef>
          </c:cat>
          <c:val>
            <c:numRef>
              <c:f>Sheet1!$D$2:$D$12</c:f>
              <c:numCache>
                <c:formatCode>0%</c:formatCode>
                <c:ptCount val="11"/>
                <c:pt idx="0">
                  <c:v>0.13</c:v>
                </c:pt>
                <c:pt idx="1">
                  <c:v>0.14000000000000001</c:v>
                </c:pt>
                <c:pt idx="2">
                  <c:v>0.17</c:v>
                </c:pt>
                <c:pt idx="3">
                  <c:v>0.16</c:v>
                </c:pt>
                <c:pt idx="4">
                  <c:v>0.16</c:v>
                </c:pt>
                <c:pt idx="5">
                  <c:v>0.22</c:v>
                </c:pt>
                <c:pt idx="6">
                  <c:v>0.23</c:v>
                </c:pt>
                <c:pt idx="7">
                  <c:v>0.21</c:v>
                </c:pt>
                <c:pt idx="8">
                  <c:v>0.24</c:v>
                </c:pt>
                <c:pt idx="9">
                  <c:v>0.25</c:v>
                </c:pt>
                <c:pt idx="10">
                  <c:v>0.25</c:v>
                </c:pt>
              </c:numCache>
            </c:numRef>
          </c:val>
          <c:extLst>
            <c:ext xmlns:c16="http://schemas.microsoft.com/office/drawing/2014/chart" uri="{C3380CC4-5D6E-409C-BE32-E72D297353CC}">
              <c16:uniqueId val="{00000004-0C6C-084B-A755-394B4B21E6B3}"/>
            </c:ext>
          </c:extLst>
        </c:ser>
        <c:ser>
          <c:idx val="3"/>
          <c:order val="3"/>
          <c:tx>
            <c:strRef>
              <c:f>Sheet1!$E$1</c:f>
              <c:strCache>
                <c:ptCount val="1"/>
                <c:pt idx="0">
                  <c:v>11% to 20% premium</c:v>
                </c:pt>
              </c:strCache>
            </c:strRef>
          </c:tx>
          <c:spPr>
            <a:solidFill>
              <a:schemeClr val="accent4">
                <a:lumMod val="40000"/>
                <a:lumOff val="60000"/>
              </a:schemeClr>
            </a:solidFill>
            <a:ln>
              <a:solidFill>
                <a:schemeClr val="accent4">
                  <a:lumMod val="40000"/>
                  <a:lumOff val="60000"/>
                </a:schemeClr>
              </a:solidFill>
            </a:ln>
            <a:effectLst/>
          </c:spPr>
          <c:invertIfNegative val="0"/>
          <c:cat>
            <c:strRef>
              <c:f>Sheet1!$A$2:$A$12</c:f>
              <c:strCache>
                <c:ptCount val="11"/>
                <c:pt idx="0">
                  <c:v>Social media support and presence</c:v>
                </c:pt>
                <c:pt idx="1">
                  <c:v>Media Coverage</c:v>
                </c:pt>
                <c:pt idx="2">
                  <c:v>Website offering further information</c:v>
                </c:pt>
                <c:pt idx="3">
                  <c:v>Branded ingredient logo on front of package</c:v>
                </c:pt>
                <c:pt idx="4">
                  <c:v>Branded ingredient logo on back of package</c:v>
                </c:pt>
                <c:pt idx="5">
                  <c:v>Regulatory/legal compliance</c:v>
                </c:pt>
                <c:pt idx="6">
                  <c:v>Efficacy/efficacious dose</c:v>
                </c:pt>
                <c:pt idx="7">
                  <c:v>Trust</c:v>
                </c:pt>
                <c:pt idx="8">
                  <c:v>Established safety</c:v>
                </c:pt>
                <c:pt idx="9">
                  <c:v>Clinically studied</c:v>
                </c:pt>
                <c:pt idx="10">
                  <c:v>Quality</c:v>
                </c:pt>
              </c:strCache>
            </c:strRef>
          </c:cat>
          <c:val>
            <c:numRef>
              <c:f>Sheet1!$E$2:$E$12</c:f>
              <c:numCache>
                <c:formatCode>0%</c:formatCode>
                <c:ptCount val="11"/>
                <c:pt idx="0">
                  <c:v>7.0000000000000007E-2</c:v>
                </c:pt>
                <c:pt idx="1">
                  <c:v>0.08</c:v>
                </c:pt>
                <c:pt idx="2">
                  <c:v>0.09</c:v>
                </c:pt>
                <c:pt idx="3">
                  <c:v>0.09</c:v>
                </c:pt>
                <c:pt idx="4">
                  <c:v>0.09</c:v>
                </c:pt>
                <c:pt idx="5">
                  <c:v>0.11</c:v>
                </c:pt>
                <c:pt idx="6">
                  <c:v>0.13</c:v>
                </c:pt>
                <c:pt idx="7">
                  <c:v>0.13</c:v>
                </c:pt>
                <c:pt idx="8">
                  <c:v>0.13</c:v>
                </c:pt>
                <c:pt idx="9">
                  <c:v>0.14000000000000001</c:v>
                </c:pt>
                <c:pt idx="10">
                  <c:v>0.16</c:v>
                </c:pt>
              </c:numCache>
            </c:numRef>
          </c:val>
          <c:extLst>
            <c:ext xmlns:c16="http://schemas.microsoft.com/office/drawing/2014/chart" uri="{C3380CC4-5D6E-409C-BE32-E72D297353CC}">
              <c16:uniqueId val="{00000005-0C6C-084B-A755-394B4B21E6B3}"/>
            </c:ext>
          </c:extLst>
        </c:ser>
        <c:ser>
          <c:idx val="4"/>
          <c:order val="4"/>
          <c:tx>
            <c:strRef>
              <c:f>Sheet1!$F$1</c:f>
              <c:strCache>
                <c:ptCount val="1"/>
                <c:pt idx="0">
                  <c:v>More than 20% premium</c:v>
                </c:pt>
              </c:strCache>
            </c:strRef>
          </c:tx>
          <c:spPr>
            <a:solidFill>
              <a:schemeClr val="accent5"/>
            </a:solidFill>
            <a:ln>
              <a:noFill/>
            </a:ln>
            <a:effectLst/>
          </c:spPr>
          <c:invertIfNegative val="0"/>
          <c:cat>
            <c:strRef>
              <c:f>Sheet1!$A$2:$A$12</c:f>
              <c:strCache>
                <c:ptCount val="11"/>
                <c:pt idx="0">
                  <c:v>Social media support and presence</c:v>
                </c:pt>
                <c:pt idx="1">
                  <c:v>Media Coverage</c:v>
                </c:pt>
                <c:pt idx="2">
                  <c:v>Website offering further information</c:v>
                </c:pt>
                <c:pt idx="3">
                  <c:v>Branded ingredient logo on front of package</c:v>
                </c:pt>
                <c:pt idx="4">
                  <c:v>Branded ingredient logo on back of package</c:v>
                </c:pt>
                <c:pt idx="5">
                  <c:v>Regulatory/legal compliance</c:v>
                </c:pt>
                <c:pt idx="6">
                  <c:v>Efficacy/efficacious dose</c:v>
                </c:pt>
                <c:pt idx="7">
                  <c:v>Trust</c:v>
                </c:pt>
                <c:pt idx="8">
                  <c:v>Established safety</c:v>
                </c:pt>
                <c:pt idx="9">
                  <c:v>Clinically studied</c:v>
                </c:pt>
                <c:pt idx="10">
                  <c:v>Quality</c:v>
                </c:pt>
              </c:strCache>
            </c:strRef>
          </c:cat>
          <c:val>
            <c:numRef>
              <c:f>Sheet1!$F$2:$F$12</c:f>
              <c:numCache>
                <c:formatCode>0%</c:formatCode>
                <c:ptCount val="11"/>
                <c:pt idx="0">
                  <c:v>0.03</c:v>
                </c:pt>
                <c:pt idx="1">
                  <c:v>0.04</c:v>
                </c:pt>
                <c:pt idx="2">
                  <c:v>0.04</c:v>
                </c:pt>
                <c:pt idx="3">
                  <c:v>0.05</c:v>
                </c:pt>
                <c:pt idx="4">
                  <c:v>0.05</c:v>
                </c:pt>
                <c:pt idx="5">
                  <c:v>7.0000000000000007E-2</c:v>
                </c:pt>
                <c:pt idx="6">
                  <c:v>0.08</c:v>
                </c:pt>
                <c:pt idx="7">
                  <c:v>0.09</c:v>
                </c:pt>
                <c:pt idx="8">
                  <c:v>0.09</c:v>
                </c:pt>
                <c:pt idx="9">
                  <c:v>0.09</c:v>
                </c:pt>
                <c:pt idx="10">
                  <c:v>0.11</c:v>
                </c:pt>
              </c:numCache>
            </c:numRef>
          </c:val>
          <c:extLst>
            <c:ext xmlns:c16="http://schemas.microsoft.com/office/drawing/2014/chart" uri="{C3380CC4-5D6E-409C-BE32-E72D297353CC}">
              <c16:uniqueId val="{00000006-0C6C-084B-A755-394B4B21E6B3}"/>
            </c:ext>
          </c:extLst>
        </c:ser>
        <c:dLbls>
          <c:showLegendKey val="0"/>
          <c:showVal val="0"/>
          <c:showCatName val="0"/>
          <c:showSerName val="0"/>
          <c:showPercent val="0"/>
          <c:showBubbleSize val="0"/>
        </c:dLbls>
        <c:gapWidth val="150"/>
        <c:overlap val="100"/>
        <c:axId val="2082214847"/>
        <c:axId val="1356135760"/>
      </c:barChart>
      <c:catAx>
        <c:axId val="2082214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56135760"/>
        <c:crosses val="autoZero"/>
        <c:auto val="1"/>
        <c:lblAlgn val="ctr"/>
        <c:lblOffset val="100"/>
        <c:noMultiLvlLbl val="0"/>
      </c:catAx>
      <c:valAx>
        <c:axId val="13561357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822148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Sheet1!$A$2:$A$19</c:f>
              <c:strCache>
                <c:ptCount val="18"/>
                <c:pt idx="0">
                  <c:v>Health care professional recommends the brand</c:v>
                </c:pt>
                <c:pt idx="1">
                  <c:v>Consistent product quality</c:v>
                </c:pt>
                <c:pt idx="2">
                  <c:v>My long-term usage of the brand</c:v>
                </c:pt>
                <c:pt idx="3">
                  <c:v>Clinical research on the ingredient</c:v>
                </c:pt>
                <c:pt idx="4">
                  <c:v>Clinical research on the brand</c:v>
                </c:pt>
                <c:pt idx="5">
                  <c:v>Quality certification/seal on label/website </c:v>
                </c:pt>
                <c:pt idx="6">
                  <c:v>Values based certification/seal on label/website </c:v>
                </c:pt>
                <c:pt idx="7">
                  <c:v>Informative website</c:v>
                </c:pt>
                <c:pt idx="8">
                  <c:v>Friend/family recommends the brand</c:v>
                </c:pt>
                <c:pt idx="9">
                  <c:v>Contains branded ingredients</c:v>
                </c:pt>
                <c:pt idx="10">
                  <c:v>Brand values align with my own</c:v>
                </c:pt>
                <c:pt idx="11">
                  <c:v>Transparency in supply chain</c:v>
                </c:pt>
                <c:pt idx="12">
                  <c:v>Authentic brand story</c:v>
                </c:pt>
                <c:pt idx="13">
                  <c:v>Other experts recommend the brand</c:v>
                </c:pt>
                <c:pt idx="14">
                  <c:v>Social media influencers </c:v>
                </c:pt>
                <c:pt idx="15">
                  <c:v>Supports charities/causes</c:v>
                </c:pt>
                <c:pt idx="16">
                  <c:v>Other  </c:v>
                </c:pt>
                <c:pt idx="17">
                  <c:v>None of the above</c:v>
                </c:pt>
              </c:strCache>
            </c:strRef>
          </c:cat>
          <c:val>
            <c:numRef>
              <c:f>Sheet1!$B$2:$B$19</c:f>
              <c:numCache>
                <c:formatCode>0%</c:formatCode>
                <c:ptCount val="18"/>
                <c:pt idx="0">
                  <c:v>0.31171170999999998</c:v>
                </c:pt>
                <c:pt idx="1">
                  <c:v>0.26576577000000001</c:v>
                </c:pt>
                <c:pt idx="2">
                  <c:v>0.23693694000000001</c:v>
                </c:pt>
                <c:pt idx="3">
                  <c:v>0.20900901</c:v>
                </c:pt>
                <c:pt idx="4">
                  <c:v>0.2</c:v>
                </c:pt>
                <c:pt idx="5">
                  <c:v>0.19459459000000001</c:v>
                </c:pt>
                <c:pt idx="6">
                  <c:v>0.16306306000000001</c:v>
                </c:pt>
                <c:pt idx="7">
                  <c:v>0.16126125999999999</c:v>
                </c:pt>
                <c:pt idx="8">
                  <c:v>0.15585586000000001</c:v>
                </c:pt>
                <c:pt idx="9">
                  <c:v>0.10270269999999999</c:v>
                </c:pt>
                <c:pt idx="10">
                  <c:v>0.1</c:v>
                </c:pt>
                <c:pt idx="11">
                  <c:v>9.1891890000000004E-2</c:v>
                </c:pt>
                <c:pt idx="12">
                  <c:v>8.3783780000000002E-2</c:v>
                </c:pt>
                <c:pt idx="13">
                  <c:v>8.1981979999999996E-2</c:v>
                </c:pt>
                <c:pt idx="14">
                  <c:v>7.3873870000000008E-2</c:v>
                </c:pt>
                <c:pt idx="15">
                  <c:v>4.8648650000000002E-2</c:v>
                </c:pt>
                <c:pt idx="16">
                  <c:v>9.9099099999999992E-3</c:v>
                </c:pt>
                <c:pt idx="17">
                  <c:v>4.7747749999999999E-2</c:v>
                </c:pt>
              </c:numCache>
            </c:numRef>
          </c:val>
          <c:extLst>
            <c:ext xmlns:c16="http://schemas.microsoft.com/office/drawing/2014/chart" uri="{C3380CC4-5D6E-409C-BE32-E72D297353CC}">
              <c16:uniqueId val="{00000000-A848-6046-BA6F-A250ED997325}"/>
            </c:ext>
          </c:extLst>
        </c:ser>
        <c:ser>
          <c:idx val="1"/>
          <c:order val="1"/>
          <c:tx>
            <c:strRef>
              <c:f>Sheet1!$C$1</c:f>
              <c:strCache>
                <c:ptCount val="1"/>
                <c:pt idx="0">
                  <c:v>UK</c:v>
                </c:pt>
              </c:strCache>
            </c:strRef>
          </c:tx>
          <c:spPr>
            <a:solidFill>
              <a:schemeClr val="accent2"/>
            </a:solidFill>
            <a:ln>
              <a:noFill/>
            </a:ln>
            <a:effectLst/>
          </c:spPr>
          <c:invertIfNegative val="0"/>
          <c:cat>
            <c:strRef>
              <c:f>Sheet1!$A$2:$A$19</c:f>
              <c:strCache>
                <c:ptCount val="18"/>
                <c:pt idx="0">
                  <c:v>Health care professional recommends the brand</c:v>
                </c:pt>
                <c:pt idx="1">
                  <c:v>Consistent product quality</c:v>
                </c:pt>
                <c:pt idx="2">
                  <c:v>My long-term usage of the brand</c:v>
                </c:pt>
                <c:pt idx="3">
                  <c:v>Clinical research on the ingredient</c:v>
                </c:pt>
                <c:pt idx="4">
                  <c:v>Clinical research on the brand</c:v>
                </c:pt>
                <c:pt idx="5">
                  <c:v>Quality certification/seal on label/website </c:v>
                </c:pt>
                <c:pt idx="6">
                  <c:v>Values based certification/seal on label/website </c:v>
                </c:pt>
                <c:pt idx="7">
                  <c:v>Informative website</c:v>
                </c:pt>
                <c:pt idx="8">
                  <c:v>Friend/family recommends the brand</c:v>
                </c:pt>
                <c:pt idx="9">
                  <c:v>Contains branded ingredients</c:v>
                </c:pt>
                <c:pt idx="10">
                  <c:v>Brand values align with my own</c:v>
                </c:pt>
                <c:pt idx="11">
                  <c:v>Transparency in supply chain</c:v>
                </c:pt>
                <c:pt idx="12">
                  <c:v>Authentic brand story</c:v>
                </c:pt>
                <c:pt idx="13">
                  <c:v>Other experts recommend the brand</c:v>
                </c:pt>
                <c:pt idx="14">
                  <c:v>Social media influencers </c:v>
                </c:pt>
                <c:pt idx="15">
                  <c:v>Supports charities/causes</c:v>
                </c:pt>
                <c:pt idx="16">
                  <c:v>Other  </c:v>
                </c:pt>
                <c:pt idx="17">
                  <c:v>None of the above</c:v>
                </c:pt>
              </c:strCache>
            </c:strRef>
          </c:cat>
          <c:val>
            <c:numRef>
              <c:f>Sheet1!$C$2:$C$19</c:f>
              <c:numCache>
                <c:formatCode>0%</c:formatCode>
                <c:ptCount val="18"/>
                <c:pt idx="0">
                  <c:v>0.27222222000000001</c:v>
                </c:pt>
                <c:pt idx="1">
                  <c:v>0.23703704</c:v>
                </c:pt>
                <c:pt idx="2">
                  <c:v>0.25740741</c:v>
                </c:pt>
                <c:pt idx="3">
                  <c:v>0.24259259</c:v>
                </c:pt>
                <c:pt idx="4">
                  <c:v>0.21481480999999999</c:v>
                </c:pt>
                <c:pt idx="5">
                  <c:v>0.17962963000000001</c:v>
                </c:pt>
                <c:pt idx="6">
                  <c:v>0.10185184999999999</c:v>
                </c:pt>
                <c:pt idx="7">
                  <c:v>0.21296296000000001</c:v>
                </c:pt>
                <c:pt idx="8">
                  <c:v>0.16666666999999999</c:v>
                </c:pt>
                <c:pt idx="9">
                  <c:v>0.10740740999999999</c:v>
                </c:pt>
                <c:pt idx="10">
                  <c:v>0.12222222000000001</c:v>
                </c:pt>
                <c:pt idx="11">
                  <c:v>0.11666667</c:v>
                </c:pt>
                <c:pt idx="12">
                  <c:v>8.8888890000000012E-2</c:v>
                </c:pt>
                <c:pt idx="13">
                  <c:v>0.10740740999999999</c:v>
                </c:pt>
                <c:pt idx="14">
                  <c:v>4.4444440000000002E-2</c:v>
                </c:pt>
                <c:pt idx="15">
                  <c:v>4.4444440000000002E-2</c:v>
                </c:pt>
                <c:pt idx="16">
                  <c:v>5.5555600000000002E-3</c:v>
                </c:pt>
                <c:pt idx="17">
                  <c:v>2.9629630000000001E-2</c:v>
                </c:pt>
              </c:numCache>
            </c:numRef>
          </c:val>
          <c:extLst>
            <c:ext xmlns:c16="http://schemas.microsoft.com/office/drawing/2014/chart" uri="{C3380CC4-5D6E-409C-BE32-E72D297353CC}">
              <c16:uniqueId val="{00000001-A848-6046-BA6F-A250ED997325}"/>
            </c:ext>
          </c:extLst>
        </c:ser>
        <c:ser>
          <c:idx val="2"/>
          <c:order val="2"/>
          <c:tx>
            <c:strRef>
              <c:f>Sheet1!$D$1</c:f>
              <c:strCache>
                <c:ptCount val="1"/>
                <c:pt idx="0">
                  <c:v>DE</c:v>
                </c:pt>
              </c:strCache>
            </c:strRef>
          </c:tx>
          <c:spPr>
            <a:solidFill>
              <a:schemeClr val="accent3"/>
            </a:solidFill>
            <a:ln>
              <a:noFill/>
            </a:ln>
            <a:effectLst/>
          </c:spPr>
          <c:invertIfNegative val="0"/>
          <c:cat>
            <c:strRef>
              <c:f>Sheet1!$A$2:$A$19</c:f>
              <c:strCache>
                <c:ptCount val="18"/>
                <c:pt idx="0">
                  <c:v>Health care professional recommends the brand</c:v>
                </c:pt>
                <c:pt idx="1">
                  <c:v>Consistent product quality</c:v>
                </c:pt>
                <c:pt idx="2">
                  <c:v>My long-term usage of the brand</c:v>
                </c:pt>
                <c:pt idx="3">
                  <c:v>Clinical research on the ingredient</c:v>
                </c:pt>
                <c:pt idx="4">
                  <c:v>Clinical research on the brand</c:v>
                </c:pt>
                <c:pt idx="5">
                  <c:v>Quality certification/seal on label/website </c:v>
                </c:pt>
                <c:pt idx="6">
                  <c:v>Values based certification/seal on label/website </c:v>
                </c:pt>
                <c:pt idx="7">
                  <c:v>Informative website</c:v>
                </c:pt>
                <c:pt idx="8">
                  <c:v>Friend/family recommends the brand</c:v>
                </c:pt>
                <c:pt idx="9">
                  <c:v>Contains branded ingredients</c:v>
                </c:pt>
                <c:pt idx="10">
                  <c:v>Brand values align with my own</c:v>
                </c:pt>
                <c:pt idx="11">
                  <c:v>Transparency in supply chain</c:v>
                </c:pt>
                <c:pt idx="12">
                  <c:v>Authentic brand story</c:v>
                </c:pt>
                <c:pt idx="13">
                  <c:v>Other experts recommend the brand</c:v>
                </c:pt>
                <c:pt idx="14">
                  <c:v>Social media influencers </c:v>
                </c:pt>
                <c:pt idx="15">
                  <c:v>Supports charities/causes</c:v>
                </c:pt>
                <c:pt idx="16">
                  <c:v>Other  </c:v>
                </c:pt>
                <c:pt idx="17">
                  <c:v>None of the above</c:v>
                </c:pt>
              </c:strCache>
            </c:strRef>
          </c:cat>
          <c:val>
            <c:numRef>
              <c:f>Sheet1!$D$2:$D$19</c:f>
              <c:numCache>
                <c:formatCode>0%</c:formatCode>
                <c:ptCount val="18"/>
                <c:pt idx="0">
                  <c:v>0.26254825999999998</c:v>
                </c:pt>
                <c:pt idx="1">
                  <c:v>0.23552123999999999</c:v>
                </c:pt>
                <c:pt idx="2">
                  <c:v>0.23166022999999999</c:v>
                </c:pt>
                <c:pt idx="3">
                  <c:v>0.34749035</c:v>
                </c:pt>
                <c:pt idx="4">
                  <c:v>0.23938224</c:v>
                </c:pt>
                <c:pt idx="5">
                  <c:v>0.19884170000000001</c:v>
                </c:pt>
                <c:pt idx="6">
                  <c:v>0.14092663999999999</c:v>
                </c:pt>
                <c:pt idx="7">
                  <c:v>0.14092663999999999</c:v>
                </c:pt>
                <c:pt idx="8">
                  <c:v>0.12934362999999999</c:v>
                </c:pt>
                <c:pt idx="9">
                  <c:v>0.1042471</c:v>
                </c:pt>
                <c:pt idx="10">
                  <c:v>8.108108E-2</c:v>
                </c:pt>
                <c:pt idx="11">
                  <c:v>7.9150579999999998E-2</c:v>
                </c:pt>
                <c:pt idx="12">
                  <c:v>6.5637070000000006E-2</c:v>
                </c:pt>
                <c:pt idx="13">
                  <c:v>0.13513513999999999</c:v>
                </c:pt>
                <c:pt idx="14">
                  <c:v>3.6679539999999997E-2</c:v>
                </c:pt>
                <c:pt idx="15">
                  <c:v>5.5984560000000003E-2</c:v>
                </c:pt>
                <c:pt idx="16">
                  <c:v>1.9304999999999999E-3</c:v>
                </c:pt>
                <c:pt idx="17">
                  <c:v>2.3166019999999999E-2</c:v>
                </c:pt>
              </c:numCache>
            </c:numRef>
          </c:val>
          <c:extLst>
            <c:ext xmlns:c16="http://schemas.microsoft.com/office/drawing/2014/chart" uri="{C3380CC4-5D6E-409C-BE32-E72D297353CC}">
              <c16:uniqueId val="{00000002-A848-6046-BA6F-A250ED997325}"/>
            </c:ext>
          </c:extLst>
        </c:ser>
        <c:ser>
          <c:idx val="3"/>
          <c:order val="3"/>
          <c:tx>
            <c:strRef>
              <c:f>Sheet1!$E$1</c:f>
              <c:strCache>
                <c:ptCount val="1"/>
                <c:pt idx="0">
                  <c:v>IT</c:v>
                </c:pt>
              </c:strCache>
            </c:strRef>
          </c:tx>
          <c:spPr>
            <a:solidFill>
              <a:schemeClr val="accent4"/>
            </a:solidFill>
            <a:ln>
              <a:noFill/>
            </a:ln>
            <a:effectLst/>
          </c:spPr>
          <c:invertIfNegative val="0"/>
          <c:cat>
            <c:strRef>
              <c:f>Sheet1!$A$2:$A$19</c:f>
              <c:strCache>
                <c:ptCount val="18"/>
                <c:pt idx="0">
                  <c:v>Health care professional recommends the brand</c:v>
                </c:pt>
                <c:pt idx="1">
                  <c:v>Consistent product quality</c:v>
                </c:pt>
                <c:pt idx="2">
                  <c:v>My long-term usage of the brand</c:v>
                </c:pt>
                <c:pt idx="3">
                  <c:v>Clinical research on the ingredient</c:v>
                </c:pt>
                <c:pt idx="4">
                  <c:v>Clinical research on the brand</c:v>
                </c:pt>
                <c:pt idx="5">
                  <c:v>Quality certification/seal on label/website </c:v>
                </c:pt>
                <c:pt idx="6">
                  <c:v>Values based certification/seal on label/website </c:v>
                </c:pt>
                <c:pt idx="7">
                  <c:v>Informative website</c:v>
                </c:pt>
                <c:pt idx="8">
                  <c:v>Friend/family recommends the brand</c:v>
                </c:pt>
                <c:pt idx="9">
                  <c:v>Contains branded ingredients</c:v>
                </c:pt>
                <c:pt idx="10">
                  <c:v>Brand values align with my own</c:v>
                </c:pt>
                <c:pt idx="11">
                  <c:v>Transparency in supply chain</c:v>
                </c:pt>
                <c:pt idx="12">
                  <c:v>Authentic brand story</c:v>
                </c:pt>
                <c:pt idx="13">
                  <c:v>Other experts recommend the brand</c:v>
                </c:pt>
                <c:pt idx="14">
                  <c:v>Social media influencers </c:v>
                </c:pt>
                <c:pt idx="15">
                  <c:v>Supports charities/causes</c:v>
                </c:pt>
                <c:pt idx="16">
                  <c:v>Other  </c:v>
                </c:pt>
                <c:pt idx="17">
                  <c:v>None of the above</c:v>
                </c:pt>
              </c:strCache>
            </c:strRef>
          </c:cat>
          <c:val>
            <c:numRef>
              <c:f>Sheet1!$E$2:$E$19</c:f>
              <c:numCache>
                <c:formatCode>0%</c:formatCode>
                <c:ptCount val="18"/>
                <c:pt idx="0">
                  <c:v>0.38358778999999998</c:v>
                </c:pt>
                <c:pt idx="1">
                  <c:v>0.16030533999999999</c:v>
                </c:pt>
                <c:pt idx="2">
                  <c:v>0.18129771</c:v>
                </c:pt>
                <c:pt idx="3">
                  <c:v>0.22328244</c:v>
                </c:pt>
                <c:pt idx="4">
                  <c:v>0.20801527</c:v>
                </c:pt>
                <c:pt idx="5">
                  <c:v>0.23282443</c:v>
                </c:pt>
                <c:pt idx="6">
                  <c:v>0.22900762999999999</c:v>
                </c:pt>
                <c:pt idx="7">
                  <c:v>0.13740458</c:v>
                </c:pt>
                <c:pt idx="8">
                  <c:v>0.11259542</c:v>
                </c:pt>
                <c:pt idx="9">
                  <c:v>0.12213739999999999</c:v>
                </c:pt>
                <c:pt idx="10">
                  <c:v>9.732824000000001E-2</c:v>
                </c:pt>
                <c:pt idx="11">
                  <c:v>0.15458015</c:v>
                </c:pt>
                <c:pt idx="12">
                  <c:v>0.11832061000000001</c:v>
                </c:pt>
                <c:pt idx="13">
                  <c:v>0.15458015</c:v>
                </c:pt>
                <c:pt idx="14">
                  <c:v>2.8625950000000001E-2</c:v>
                </c:pt>
                <c:pt idx="15">
                  <c:v>4.0076340000000002E-2</c:v>
                </c:pt>
                <c:pt idx="16">
                  <c:v>1.9084E-3</c:v>
                </c:pt>
                <c:pt idx="17">
                  <c:v>7.63359E-3</c:v>
                </c:pt>
              </c:numCache>
            </c:numRef>
          </c:val>
          <c:extLst>
            <c:ext xmlns:c16="http://schemas.microsoft.com/office/drawing/2014/chart" uri="{C3380CC4-5D6E-409C-BE32-E72D297353CC}">
              <c16:uniqueId val="{00000003-A848-6046-BA6F-A250ED997325}"/>
            </c:ext>
          </c:extLst>
        </c:ser>
        <c:ser>
          <c:idx val="4"/>
          <c:order val="4"/>
          <c:tx>
            <c:strRef>
              <c:f>Sheet1!$F$1</c:f>
              <c:strCache>
                <c:ptCount val="1"/>
                <c:pt idx="0">
                  <c:v>KR</c:v>
                </c:pt>
              </c:strCache>
            </c:strRef>
          </c:tx>
          <c:spPr>
            <a:solidFill>
              <a:schemeClr val="accent5"/>
            </a:solidFill>
            <a:ln>
              <a:noFill/>
            </a:ln>
            <a:effectLst/>
          </c:spPr>
          <c:invertIfNegative val="0"/>
          <c:cat>
            <c:strRef>
              <c:f>Sheet1!$A$2:$A$19</c:f>
              <c:strCache>
                <c:ptCount val="18"/>
                <c:pt idx="0">
                  <c:v>Health care professional recommends the brand</c:v>
                </c:pt>
                <c:pt idx="1">
                  <c:v>Consistent product quality</c:v>
                </c:pt>
                <c:pt idx="2">
                  <c:v>My long-term usage of the brand</c:v>
                </c:pt>
                <c:pt idx="3">
                  <c:v>Clinical research on the ingredient</c:v>
                </c:pt>
                <c:pt idx="4">
                  <c:v>Clinical research on the brand</c:v>
                </c:pt>
                <c:pt idx="5">
                  <c:v>Quality certification/seal on label/website </c:v>
                </c:pt>
                <c:pt idx="6">
                  <c:v>Values based certification/seal on label/website </c:v>
                </c:pt>
                <c:pt idx="7">
                  <c:v>Informative website</c:v>
                </c:pt>
                <c:pt idx="8">
                  <c:v>Friend/family recommends the brand</c:v>
                </c:pt>
                <c:pt idx="9">
                  <c:v>Contains branded ingredients</c:v>
                </c:pt>
                <c:pt idx="10">
                  <c:v>Brand values align with my own</c:v>
                </c:pt>
                <c:pt idx="11">
                  <c:v>Transparency in supply chain</c:v>
                </c:pt>
                <c:pt idx="12">
                  <c:v>Authentic brand story</c:v>
                </c:pt>
                <c:pt idx="13">
                  <c:v>Other experts recommend the brand</c:v>
                </c:pt>
                <c:pt idx="14">
                  <c:v>Social media influencers </c:v>
                </c:pt>
                <c:pt idx="15">
                  <c:v>Supports charities/causes</c:v>
                </c:pt>
                <c:pt idx="16">
                  <c:v>Other  </c:v>
                </c:pt>
                <c:pt idx="17">
                  <c:v>None of the above</c:v>
                </c:pt>
              </c:strCache>
            </c:strRef>
          </c:cat>
          <c:val>
            <c:numRef>
              <c:f>Sheet1!$F$2:$F$19</c:f>
              <c:numCache>
                <c:formatCode>0%</c:formatCode>
                <c:ptCount val="18"/>
                <c:pt idx="0">
                  <c:v>0.29714286000000001</c:v>
                </c:pt>
                <c:pt idx="1">
                  <c:v>0.26476189999999999</c:v>
                </c:pt>
                <c:pt idx="2">
                  <c:v>0.15619047999999999</c:v>
                </c:pt>
                <c:pt idx="3">
                  <c:v>0.2952381</c:v>
                </c:pt>
                <c:pt idx="4">
                  <c:v>0.15238094999999999</c:v>
                </c:pt>
                <c:pt idx="5">
                  <c:v>0.32</c:v>
                </c:pt>
                <c:pt idx="6">
                  <c:v>0.19047618999999999</c:v>
                </c:pt>
                <c:pt idx="7">
                  <c:v>7.4285710000000005E-2</c:v>
                </c:pt>
                <c:pt idx="8">
                  <c:v>0.18095238</c:v>
                </c:pt>
                <c:pt idx="9">
                  <c:v>0.24952381000000001</c:v>
                </c:pt>
                <c:pt idx="10">
                  <c:v>5.9047620000000002E-2</c:v>
                </c:pt>
                <c:pt idx="11">
                  <c:v>0.11047619</c:v>
                </c:pt>
                <c:pt idx="12">
                  <c:v>5.142857E-2</c:v>
                </c:pt>
                <c:pt idx="13">
                  <c:v>0.12571429000000001</c:v>
                </c:pt>
                <c:pt idx="14">
                  <c:v>3.6190479999999997E-2</c:v>
                </c:pt>
                <c:pt idx="15">
                  <c:v>1.9047620000000001E-2</c:v>
                </c:pt>
                <c:pt idx="16">
                  <c:v>0</c:v>
                </c:pt>
                <c:pt idx="17">
                  <c:v>1.7142859999999999E-2</c:v>
                </c:pt>
              </c:numCache>
            </c:numRef>
          </c:val>
          <c:extLst>
            <c:ext xmlns:c16="http://schemas.microsoft.com/office/drawing/2014/chart" uri="{C3380CC4-5D6E-409C-BE32-E72D297353CC}">
              <c16:uniqueId val="{00000004-A848-6046-BA6F-A250ED997325}"/>
            </c:ext>
          </c:extLst>
        </c:ser>
        <c:ser>
          <c:idx val="5"/>
          <c:order val="5"/>
          <c:tx>
            <c:strRef>
              <c:f>Sheet1!$G$1</c:f>
              <c:strCache>
                <c:ptCount val="1"/>
                <c:pt idx="0">
                  <c:v>AU</c:v>
                </c:pt>
              </c:strCache>
            </c:strRef>
          </c:tx>
          <c:spPr>
            <a:solidFill>
              <a:schemeClr val="accent6"/>
            </a:solidFill>
            <a:ln>
              <a:noFill/>
            </a:ln>
            <a:effectLst/>
          </c:spPr>
          <c:invertIfNegative val="0"/>
          <c:cat>
            <c:strRef>
              <c:f>Sheet1!$A$2:$A$19</c:f>
              <c:strCache>
                <c:ptCount val="18"/>
                <c:pt idx="0">
                  <c:v>Health care professional recommends the brand</c:v>
                </c:pt>
                <c:pt idx="1">
                  <c:v>Consistent product quality</c:v>
                </c:pt>
                <c:pt idx="2">
                  <c:v>My long-term usage of the brand</c:v>
                </c:pt>
                <c:pt idx="3">
                  <c:v>Clinical research on the ingredient</c:v>
                </c:pt>
                <c:pt idx="4">
                  <c:v>Clinical research on the brand</c:v>
                </c:pt>
                <c:pt idx="5">
                  <c:v>Quality certification/seal on label/website </c:v>
                </c:pt>
                <c:pt idx="6">
                  <c:v>Values based certification/seal on label/website </c:v>
                </c:pt>
                <c:pt idx="7">
                  <c:v>Informative website</c:v>
                </c:pt>
                <c:pt idx="8">
                  <c:v>Friend/family recommends the brand</c:v>
                </c:pt>
                <c:pt idx="9">
                  <c:v>Contains branded ingredients</c:v>
                </c:pt>
                <c:pt idx="10">
                  <c:v>Brand values align with my own</c:v>
                </c:pt>
                <c:pt idx="11">
                  <c:v>Transparency in supply chain</c:v>
                </c:pt>
                <c:pt idx="12">
                  <c:v>Authentic brand story</c:v>
                </c:pt>
                <c:pt idx="13">
                  <c:v>Other experts recommend the brand</c:v>
                </c:pt>
                <c:pt idx="14">
                  <c:v>Social media influencers </c:v>
                </c:pt>
                <c:pt idx="15">
                  <c:v>Supports charities/causes</c:v>
                </c:pt>
                <c:pt idx="16">
                  <c:v>Other  </c:v>
                </c:pt>
                <c:pt idx="17">
                  <c:v>None of the above</c:v>
                </c:pt>
              </c:strCache>
            </c:strRef>
          </c:cat>
          <c:val>
            <c:numRef>
              <c:f>Sheet1!$G$2:$G$19</c:f>
              <c:numCache>
                <c:formatCode>0%</c:formatCode>
                <c:ptCount val="18"/>
                <c:pt idx="0">
                  <c:v>0.34865900000000011</c:v>
                </c:pt>
                <c:pt idx="1">
                  <c:v>0.25862068999999999</c:v>
                </c:pt>
                <c:pt idx="2">
                  <c:v>0.32567049999999997</c:v>
                </c:pt>
                <c:pt idx="3">
                  <c:v>0.24137931000000001</c:v>
                </c:pt>
                <c:pt idx="4">
                  <c:v>0.2164751</c:v>
                </c:pt>
                <c:pt idx="5">
                  <c:v>0.12068966</c:v>
                </c:pt>
                <c:pt idx="6">
                  <c:v>8.4291190000000002E-2</c:v>
                </c:pt>
                <c:pt idx="7">
                  <c:v>0.20114942999999999</c:v>
                </c:pt>
                <c:pt idx="8">
                  <c:v>0.13984674</c:v>
                </c:pt>
                <c:pt idx="9">
                  <c:v>9.770115E-2</c:v>
                </c:pt>
                <c:pt idx="10">
                  <c:v>0.10344828</c:v>
                </c:pt>
                <c:pt idx="11">
                  <c:v>0.10536398</c:v>
                </c:pt>
                <c:pt idx="12">
                  <c:v>8.812260999999999E-2</c:v>
                </c:pt>
                <c:pt idx="13">
                  <c:v>9.9616860000000002E-2</c:v>
                </c:pt>
                <c:pt idx="14">
                  <c:v>3.4482760000000001E-2</c:v>
                </c:pt>
                <c:pt idx="15">
                  <c:v>4.4061299999999998E-2</c:v>
                </c:pt>
                <c:pt idx="16">
                  <c:v>9.57854E-3</c:v>
                </c:pt>
                <c:pt idx="17">
                  <c:v>4.2145589999999997E-2</c:v>
                </c:pt>
              </c:numCache>
            </c:numRef>
          </c:val>
          <c:extLst>
            <c:ext xmlns:c16="http://schemas.microsoft.com/office/drawing/2014/chart" uri="{C3380CC4-5D6E-409C-BE32-E72D297353CC}">
              <c16:uniqueId val="{00000005-A848-6046-BA6F-A250ED997325}"/>
            </c:ext>
          </c:extLst>
        </c:ser>
        <c:dLbls>
          <c:showLegendKey val="0"/>
          <c:showVal val="0"/>
          <c:showCatName val="0"/>
          <c:showSerName val="0"/>
          <c:showPercent val="0"/>
          <c:showBubbleSize val="0"/>
        </c:dLbls>
        <c:gapWidth val="219"/>
        <c:overlap val="-27"/>
        <c:axId val="1511226016"/>
        <c:axId val="1511517056"/>
      </c:barChart>
      <c:lineChart>
        <c:grouping val="standard"/>
        <c:varyColors val="0"/>
        <c:ser>
          <c:idx val="6"/>
          <c:order val="6"/>
          <c:tx>
            <c:strRef>
              <c:f>Sheet1!$H$1</c:f>
              <c:strCache>
                <c:ptCount val="1"/>
                <c:pt idx="0">
                  <c:v>All Supplement Users</c:v>
                </c:pt>
              </c:strCache>
            </c:strRef>
          </c:tx>
          <c:spPr>
            <a:ln w="28575" cap="rnd">
              <a:solidFill>
                <a:schemeClr val="tx1">
                  <a:lumMod val="65000"/>
                  <a:lumOff val="35000"/>
                </a:schemeClr>
              </a:solidFill>
              <a:prstDash val="dash"/>
              <a:round/>
            </a:ln>
            <a:effectLst/>
          </c:spPr>
          <c:marker>
            <c:symbol val="none"/>
          </c:marker>
          <c:cat>
            <c:strRef>
              <c:f>Sheet1!$A$2:$A$19</c:f>
              <c:strCache>
                <c:ptCount val="18"/>
                <c:pt idx="0">
                  <c:v>Health care professional recommends the brand</c:v>
                </c:pt>
                <c:pt idx="1">
                  <c:v>Consistent product quality</c:v>
                </c:pt>
                <c:pt idx="2">
                  <c:v>My long-term usage of the brand</c:v>
                </c:pt>
                <c:pt idx="3">
                  <c:v>Clinical research on the ingredient</c:v>
                </c:pt>
                <c:pt idx="4">
                  <c:v>Clinical research on the brand</c:v>
                </c:pt>
                <c:pt idx="5">
                  <c:v>Quality certification/seal on label/website </c:v>
                </c:pt>
                <c:pt idx="6">
                  <c:v>Values based certification/seal on label/website </c:v>
                </c:pt>
                <c:pt idx="7">
                  <c:v>Informative website</c:v>
                </c:pt>
                <c:pt idx="8">
                  <c:v>Friend/family recommends the brand</c:v>
                </c:pt>
                <c:pt idx="9">
                  <c:v>Contains branded ingredients</c:v>
                </c:pt>
                <c:pt idx="10">
                  <c:v>Brand values align with my own</c:v>
                </c:pt>
                <c:pt idx="11">
                  <c:v>Transparency in supply chain</c:v>
                </c:pt>
                <c:pt idx="12">
                  <c:v>Authentic brand story</c:v>
                </c:pt>
                <c:pt idx="13">
                  <c:v>Other experts recommend the brand</c:v>
                </c:pt>
                <c:pt idx="14">
                  <c:v>Social media influencers </c:v>
                </c:pt>
                <c:pt idx="15">
                  <c:v>Supports charities/causes</c:v>
                </c:pt>
                <c:pt idx="16">
                  <c:v>Other  </c:v>
                </c:pt>
                <c:pt idx="17">
                  <c:v>None of the above</c:v>
                </c:pt>
              </c:strCache>
            </c:strRef>
          </c:cat>
          <c:val>
            <c:numRef>
              <c:f>Sheet1!$H$2:$H$19</c:f>
              <c:numCache>
                <c:formatCode>0%</c:formatCode>
                <c:ptCount val="18"/>
                <c:pt idx="0">
                  <c:v>0.31629045</c:v>
                </c:pt>
                <c:pt idx="1">
                  <c:v>0.24313298999999999</c:v>
                </c:pt>
                <c:pt idx="2">
                  <c:v>0.23171063</c:v>
                </c:pt>
                <c:pt idx="3">
                  <c:v>0.24666848</c:v>
                </c:pt>
                <c:pt idx="4">
                  <c:v>0.20397063000000001</c:v>
                </c:pt>
                <c:pt idx="5">
                  <c:v>0.20805003999999999</c:v>
                </c:pt>
                <c:pt idx="6">
                  <c:v>0.15474572</c:v>
                </c:pt>
                <c:pt idx="7">
                  <c:v>0.15610552</c:v>
                </c:pt>
                <c:pt idx="8">
                  <c:v>0.14930650000000001</c:v>
                </c:pt>
                <c:pt idx="9">
                  <c:v>0.12700570999999999</c:v>
                </c:pt>
                <c:pt idx="10">
                  <c:v>9.3826490000000012E-2</c:v>
                </c:pt>
                <c:pt idx="11">
                  <c:v>0.10524884</c:v>
                </c:pt>
                <c:pt idx="12">
                  <c:v>8.3220019999999992E-2</c:v>
                </c:pt>
                <c:pt idx="13">
                  <c:v>0.11367963</c:v>
                </c:pt>
                <c:pt idx="14">
                  <c:v>4.7049220000000003E-2</c:v>
                </c:pt>
                <c:pt idx="15">
                  <c:v>4.3785690000000002E-2</c:v>
                </c:pt>
                <c:pt idx="16">
                  <c:v>5.7111799999999997E-3</c:v>
                </c:pt>
                <c:pt idx="17">
                  <c:v>3.0459610000000002E-2</c:v>
                </c:pt>
              </c:numCache>
            </c:numRef>
          </c:val>
          <c:smooth val="0"/>
          <c:extLst>
            <c:ext xmlns:c16="http://schemas.microsoft.com/office/drawing/2014/chart" uri="{C3380CC4-5D6E-409C-BE32-E72D297353CC}">
              <c16:uniqueId val="{00000006-A848-6046-BA6F-A250ED997325}"/>
            </c:ext>
          </c:extLst>
        </c:ser>
        <c:dLbls>
          <c:showLegendKey val="0"/>
          <c:showVal val="0"/>
          <c:showCatName val="0"/>
          <c:showSerName val="0"/>
          <c:showPercent val="0"/>
          <c:showBubbleSize val="0"/>
        </c:dLbls>
        <c:marker val="1"/>
        <c:smooth val="0"/>
        <c:axId val="1511226016"/>
        <c:axId val="1511517056"/>
      </c:lineChart>
      <c:catAx>
        <c:axId val="151122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1517056"/>
        <c:crosses val="autoZero"/>
        <c:auto val="1"/>
        <c:lblAlgn val="ctr"/>
        <c:lblOffset val="100"/>
        <c:noMultiLvlLbl val="0"/>
      </c:catAx>
      <c:valAx>
        <c:axId val="1511517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11226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Sheet1!$B$2:$B$6</c:f>
              <c:numCache>
                <c:formatCode>0%</c:formatCode>
                <c:ptCount val="5"/>
                <c:pt idx="0">
                  <c:v>0.39459459000000002</c:v>
                </c:pt>
                <c:pt idx="1">
                  <c:v>0.33783783999999989</c:v>
                </c:pt>
                <c:pt idx="2">
                  <c:v>0.20090089999999999</c:v>
                </c:pt>
                <c:pt idx="3">
                  <c:v>2.702703E-2</c:v>
                </c:pt>
                <c:pt idx="4">
                  <c:v>3.9639639999999997E-2</c:v>
                </c:pt>
              </c:numCache>
            </c:numRef>
          </c:val>
          <c:extLst>
            <c:ext xmlns:c16="http://schemas.microsoft.com/office/drawing/2014/chart" uri="{C3380CC4-5D6E-409C-BE32-E72D297353CC}">
              <c16:uniqueId val="{00000000-6914-2C4B-94B7-1FAB2B5E9E35}"/>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Sheet1!$C$2:$C$6</c:f>
              <c:numCache>
                <c:formatCode>0%</c:formatCode>
                <c:ptCount val="5"/>
                <c:pt idx="0">
                  <c:v>0.31666666999999998</c:v>
                </c:pt>
                <c:pt idx="1">
                  <c:v>0.44259259000000001</c:v>
                </c:pt>
                <c:pt idx="2">
                  <c:v>0.20185185</c:v>
                </c:pt>
                <c:pt idx="3">
                  <c:v>1.6666670000000001E-2</c:v>
                </c:pt>
                <c:pt idx="4">
                  <c:v>2.2222220000000001E-2</c:v>
                </c:pt>
              </c:numCache>
            </c:numRef>
          </c:val>
          <c:extLst>
            <c:ext xmlns:c16="http://schemas.microsoft.com/office/drawing/2014/chart" uri="{C3380CC4-5D6E-409C-BE32-E72D297353CC}">
              <c16:uniqueId val="{00000001-6914-2C4B-94B7-1FAB2B5E9E35}"/>
            </c:ext>
          </c:extLst>
        </c:ser>
        <c:ser>
          <c:idx val="2"/>
          <c:order val="2"/>
          <c:tx>
            <c:strRef>
              <c:f>Sheet1!$D$1</c:f>
              <c:strCache>
                <c:ptCount val="1"/>
                <c:pt idx="0">
                  <c:v>DE</c:v>
                </c:pt>
              </c:strCache>
            </c:strRef>
          </c:tx>
          <c:spPr>
            <a:solidFill>
              <a:schemeClr val="accent3"/>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Sheet1!$D$2:$D$6</c:f>
              <c:numCache>
                <c:formatCode>0%</c:formatCode>
                <c:ptCount val="5"/>
                <c:pt idx="0">
                  <c:v>0.31274130999999999</c:v>
                </c:pt>
                <c:pt idx="1">
                  <c:v>0.43243242999999998</c:v>
                </c:pt>
                <c:pt idx="2">
                  <c:v>0.20656371000000001</c:v>
                </c:pt>
                <c:pt idx="3">
                  <c:v>1.5444019999999999E-2</c:v>
                </c:pt>
                <c:pt idx="4">
                  <c:v>3.2818529999999999E-2</c:v>
                </c:pt>
              </c:numCache>
            </c:numRef>
          </c:val>
          <c:extLst>
            <c:ext xmlns:c16="http://schemas.microsoft.com/office/drawing/2014/chart" uri="{C3380CC4-5D6E-409C-BE32-E72D297353CC}">
              <c16:uniqueId val="{00000002-6914-2C4B-94B7-1FAB2B5E9E35}"/>
            </c:ext>
          </c:extLst>
        </c:ser>
        <c:ser>
          <c:idx val="3"/>
          <c:order val="3"/>
          <c:tx>
            <c:strRef>
              <c:f>Sheet1!$E$1</c:f>
              <c:strCache>
                <c:ptCount val="1"/>
                <c:pt idx="0">
                  <c:v>IT</c:v>
                </c:pt>
              </c:strCache>
            </c:strRef>
          </c:tx>
          <c:spPr>
            <a:solidFill>
              <a:schemeClr val="accent4"/>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Sheet1!$E$2:$E$6</c:f>
              <c:numCache>
                <c:formatCode>0%</c:formatCode>
                <c:ptCount val="5"/>
                <c:pt idx="0">
                  <c:v>0.33969465999999998</c:v>
                </c:pt>
                <c:pt idx="1">
                  <c:v>0.51145037999999998</c:v>
                </c:pt>
                <c:pt idx="2">
                  <c:v>0.11832061000000001</c:v>
                </c:pt>
                <c:pt idx="3">
                  <c:v>1.9083969999999999E-2</c:v>
                </c:pt>
                <c:pt idx="4">
                  <c:v>1.145038E-2</c:v>
                </c:pt>
              </c:numCache>
            </c:numRef>
          </c:val>
          <c:extLst>
            <c:ext xmlns:c16="http://schemas.microsoft.com/office/drawing/2014/chart" uri="{C3380CC4-5D6E-409C-BE32-E72D297353CC}">
              <c16:uniqueId val="{00000003-6914-2C4B-94B7-1FAB2B5E9E35}"/>
            </c:ext>
          </c:extLst>
        </c:ser>
        <c:ser>
          <c:idx val="4"/>
          <c:order val="4"/>
          <c:tx>
            <c:strRef>
              <c:f>Sheet1!$F$1</c:f>
              <c:strCache>
                <c:ptCount val="1"/>
                <c:pt idx="0">
                  <c:v>KR</c:v>
                </c:pt>
              </c:strCache>
            </c:strRef>
          </c:tx>
          <c:spPr>
            <a:solidFill>
              <a:schemeClr val="accent5"/>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Sheet1!$F$2:$F$6</c:f>
              <c:numCache>
                <c:formatCode>0%</c:formatCode>
                <c:ptCount val="5"/>
                <c:pt idx="0">
                  <c:v>0.28000000000000003</c:v>
                </c:pt>
                <c:pt idx="1">
                  <c:v>0.58095238000000005</c:v>
                </c:pt>
                <c:pt idx="2">
                  <c:v>9.9047620000000003E-2</c:v>
                </c:pt>
                <c:pt idx="3">
                  <c:v>2.666667E-2</c:v>
                </c:pt>
                <c:pt idx="4">
                  <c:v>1.3333329999999999E-2</c:v>
                </c:pt>
              </c:numCache>
            </c:numRef>
          </c:val>
          <c:extLst>
            <c:ext xmlns:c16="http://schemas.microsoft.com/office/drawing/2014/chart" uri="{C3380CC4-5D6E-409C-BE32-E72D297353CC}">
              <c16:uniqueId val="{00000004-6914-2C4B-94B7-1FAB2B5E9E35}"/>
            </c:ext>
          </c:extLst>
        </c:ser>
        <c:ser>
          <c:idx val="5"/>
          <c:order val="5"/>
          <c:tx>
            <c:strRef>
              <c:f>Sheet1!$G$1</c:f>
              <c:strCache>
                <c:ptCount val="1"/>
                <c:pt idx="0">
                  <c:v>AU</c:v>
                </c:pt>
              </c:strCache>
            </c:strRef>
          </c:tx>
          <c:spPr>
            <a:solidFill>
              <a:schemeClr val="accent6"/>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Sheet1!$G$2:$G$6</c:f>
              <c:numCache>
                <c:formatCode>0%</c:formatCode>
                <c:ptCount val="5"/>
                <c:pt idx="0">
                  <c:v>0.32183908</c:v>
                </c:pt>
                <c:pt idx="1">
                  <c:v>0.42528736</c:v>
                </c:pt>
                <c:pt idx="2">
                  <c:v>0.20498084</c:v>
                </c:pt>
                <c:pt idx="3">
                  <c:v>9.57854E-3</c:v>
                </c:pt>
                <c:pt idx="4">
                  <c:v>3.8314180000000003E-2</c:v>
                </c:pt>
              </c:numCache>
            </c:numRef>
          </c:val>
          <c:extLst>
            <c:ext xmlns:c16="http://schemas.microsoft.com/office/drawing/2014/chart" uri="{C3380CC4-5D6E-409C-BE32-E72D297353CC}">
              <c16:uniqueId val="{00000005-6914-2C4B-94B7-1FAB2B5E9E35}"/>
            </c:ext>
          </c:extLst>
        </c:ser>
        <c:dLbls>
          <c:showLegendKey val="0"/>
          <c:showVal val="0"/>
          <c:showCatName val="0"/>
          <c:showSerName val="0"/>
          <c:showPercent val="0"/>
          <c:showBubbleSize val="0"/>
        </c:dLbls>
        <c:gapWidth val="219"/>
        <c:overlap val="-27"/>
        <c:axId val="21626992"/>
        <c:axId val="2059863519"/>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Sheet1!$H$2:$H$6</c:f>
              <c:numCache>
                <c:formatCode>0%</c:formatCode>
                <c:ptCount val="5"/>
                <c:pt idx="0">
                  <c:v>0.33995104999999998</c:v>
                </c:pt>
                <c:pt idx="1">
                  <c:v>0.43812890999999998</c:v>
                </c:pt>
                <c:pt idx="2">
                  <c:v>0.17351100999999999</c:v>
                </c:pt>
                <c:pt idx="3">
                  <c:v>1.958118E-2</c:v>
                </c:pt>
                <c:pt idx="4">
                  <c:v>2.8827849999999999E-2</c:v>
                </c:pt>
              </c:numCache>
            </c:numRef>
          </c:val>
          <c:smooth val="0"/>
          <c:extLst>
            <c:ext xmlns:c16="http://schemas.microsoft.com/office/drawing/2014/chart" uri="{C3380CC4-5D6E-409C-BE32-E72D297353CC}">
              <c16:uniqueId val="{00000006-6914-2C4B-94B7-1FAB2B5E9E35}"/>
            </c:ext>
          </c:extLst>
        </c:ser>
        <c:dLbls>
          <c:showLegendKey val="0"/>
          <c:showVal val="0"/>
          <c:showCatName val="0"/>
          <c:showSerName val="0"/>
          <c:showPercent val="0"/>
          <c:showBubbleSize val="0"/>
        </c:dLbls>
        <c:marker val="1"/>
        <c:smooth val="0"/>
        <c:axId val="21626992"/>
        <c:axId val="2059863519"/>
      </c:lineChart>
      <c:catAx>
        <c:axId val="21626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59863519"/>
        <c:crosses val="autoZero"/>
        <c:auto val="1"/>
        <c:lblAlgn val="ctr"/>
        <c:lblOffset val="100"/>
        <c:noMultiLvlLbl val="0"/>
      </c:catAx>
      <c:valAx>
        <c:axId val="20598635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626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45B3-4687-A620-A602EA081528}"/>
              </c:ext>
            </c:extLst>
          </c:dPt>
          <c:dPt>
            <c:idx val="1"/>
            <c:bubble3D val="0"/>
            <c:spPr>
              <a:solidFill>
                <a:schemeClr val="accent2"/>
              </a:solidFill>
              <a:ln>
                <a:noFill/>
              </a:ln>
              <a:effectLst/>
            </c:spPr>
            <c:extLst>
              <c:ext xmlns:c16="http://schemas.microsoft.com/office/drawing/2014/chart" uri="{C3380CC4-5D6E-409C-BE32-E72D297353CC}">
                <c16:uniqueId val="{00000003-45B3-4687-A620-A602EA081528}"/>
              </c:ext>
            </c:extLst>
          </c:dPt>
          <c:dPt>
            <c:idx val="2"/>
            <c:bubble3D val="0"/>
            <c:spPr>
              <a:solidFill>
                <a:schemeClr val="accent3"/>
              </a:solidFill>
              <a:ln>
                <a:noFill/>
              </a:ln>
              <a:effectLst/>
            </c:spPr>
            <c:extLst>
              <c:ext xmlns:c16="http://schemas.microsoft.com/office/drawing/2014/chart" uri="{C3380CC4-5D6E-409C-BE32-E72D297353CC}">
                <c16:uniqueId val="{00000005-45B3-4687-A620-A602EA081528}"/>
              </c:ext>
            </c:extLst>
          </c:dPt>
          <c:dPt>
            <c:idx val="3"/>
            <c:bubble3D val="0"/>
            <c:spPr>
              <a:solidFill>
                <a:schemeClr val="accent4"/>
              </a:solidFill>
              <a:ln>
                <a:noFill/>
              </a:ln>
              <a:effectLst/>
            </c:spPr>
            <c:extLst>
              <c:ext xmlns:c16="http://schemas.microsoft.com/office/drawing/2014/chart" uri="{C3380CC4-5D6E-409C-BE32-E72D297353CC}">
                <c16:uniqueId val="{00000007-45B3-4687-A620-A602EA081528}"/>
              </c:ext>
            </c:extLst>
          </c:dPt>
          <c:dPt>
            <c:idx val="4"/>
            <c:bubble3D val="0"/>
            <c:spPr>
              <a:solidFill>
                <a:schemeClr val="accent5"/>
              </a:solidFill>
              <a:ln>
                <a:noFill/>
              </a:ln>
              <a:effectLst/>
            </c:spPr>
            <c:extLst>
              <c:ext xmlns:c16="http://schemas.microsoft.com/office/drawing/2014/chart" uri="{C3380CC4-5D6E-409C-BE32-E72D297353CC}">
                <c16:uniqueId val="{00000009-45B3-4687-A620-A602EA081528}"/>
              </c:ext>
            </c:extLst>
          </c:dPt>
          <c:dPt>
            <c:idx val="5"/>
            <c:bubble3D val="0"/>
            <c:spPr>
              <a:solidFill>
                <a:schemeClr val="accent6"/>
              </a:solidFill>
              <a:ln>
                <a:noFill/>
              </a:ln>
              <a:effectLst/>
            </c:spPr>
            <c:extLst>
              <c:ext xmlns:c16="http://schemas.microsoft.com/office/drawing/2014/chart" uri="{C3380CC4-5D6E-409C-BE32-E72D297353CC}">
                <c16:uniqueId val="{0000000B-45B3-4687-A620-A602EA081528}"/>
              </c:ext>
            </c:extLst>
          </c:dPt>
          <c:dLbls>
            <c:dLbl>
              <c:idx val="0"/>
              <c:layout>
                <c:manualLayout>
                  <c:x val="1.0507814256042485E-2"/>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5B3-4687-A620-A602EA081528}"/>
                </c:ext>
              </c:extLst>
            </c:dLbl>
            <c:dLbl>
              <c:idx val="1"/>
              <c:layout>
                <c:manualLayout>
                  <c:x val="3.5026047520142047E-3"/>
                  <c:y val="1.13055675320717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5B3-4687-A620-A602EA081528}"/>
                </c:ext>
              </c:extLst>
            </c:dLbl>
            <c:dLbl>
              <c:idx val="2"/>
              <c:layout>
                <c:manualLayout>
                  <c:x val="2.8068536609402554E-3"/>
                  <c:y val="1.424900586537326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5B3-4687-A620-A602EA081528}"/>
                </c:ext>
              </c:extLst>
            </c:dLbl>
            <c:dLbl>
              <c:idx val="3"/>
              <c:layout>
                <c:manualLayout>
                  <c:x val="2.1015628512085226E-2"/>
                  <c:y val="3.768522510690586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5B3-4687-A620-A602EA081528}"/>
                </c:ext>
              </c:extLst>
            </c:dLbl>
            <c:dLbl>
              <c:idx val="4"/>
              <c:layout>
                <c:manualLayout>
                  <c:x val="-2.2766930888092392E-2"/>
                  <c:y val="3.7683741436626062E-3"/>
                </c:manualLayout>
              </c:layout>
              <c:showLegendKey val="0"/>
              <c:showVal val="0"/>
              <c:showCatName val="1"/>
              <c:showSerName val="0"/>
              <c:showPercent val="1"/>
              <c:showBubbleSize val="0"/>
              <c:extLst>
                <c:ext xmlns:c15="http://schemas.microsoft.com/office/drawing/2012/chart" uri="{CE6537A1-D6FC-4f65-9D91-7224C49458BB}">
                  <c15:layout>
                    <c:manualLayout>
                      <c:w val="0.21994620330055686"/>
                      <c:h val="0.19332520479842705"/>
                    </c:manualLayout>
                  </c15:layout>
                </c:ext>
                <c:ext xmlns:c16="http://schemas.microsoft.com/office/drawing/2014/chart" uri="{C3380CC4-5D6E-409C-BE32-E72D297353CC}">
                  <c16:uniqueId val="{00000009-45B3-4687-A620-A602EA081528}"/>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0.16</c:v>
                </c:pt>
                <c:pt idx="1">
                  <c:v>0.13</c:v>
                </c:pt>
                <c:pt idx="2">
                  <c:v>0.22</c:v>
                </c:pt>
                <c:pt idx="3">
                  <c:v>0.19</c:v>
                </c:pt>
                <c:pt idx="4">
                  <c:v>0.17</c:v>
                </c:pt>
                <c:pt idx="5">
                  <c:v>0.13</c:v>
                </c:pt>
              </c:numCache>
            </c:numRef>
          </c:val>
          <c:extLst>
            <c:ext xmlns:c16="http://schemas.microsoft.com/office/drawing/2014/chart" uri="{C3380CC4-5D6E-409C-BE32-E72D297353CC}">
              <c16:uniqueId val="{0000000C-45B3-4687-A620-A602EA081528}"/>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Sheet1!$A$2:$A$11</c:f>
              <c:strCache>
                <c:ptCount val="10"/>
                <c:pt idx="0">
                  <c:v>Detailed ingredient information is readily available </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 </c:v>
                </c:pt>
                <c:pt idx="5">
                  <c:v>Country of origin information on label or website</c:v>
                </c:pt>
                <c:pt idx="6">
                  <c:v>Contract manufacturing information on label or website</c:v>
                </c:pt>
                <c:pt idx="7">
                  <c:v>I do not believe any supplement brands operate transparently</c:v>
                </c:pt>
                <c:pt idx="8">
                  <c:v>Other </c:v>
                </c:pt>
                <c:pt idx="9">
                  <c:v>None of the above</c:v>
                </c:pt>
              </c:strCache>
            </c:strRef>
          </c:cat>
          <c:val>
            <c:numRef>
              <c:f>Sheet1!$B$2:$B$11</c:f>
              <c:numCache>
                <c:formatCode>0%</c:formatCode>
                <c:ptCount val="10"/>
                <c:pt idx="0">
                  <c:v>0.40630631</c:v>
                </c:pt>
                <c:pt idx="1">
                  <c:v>0.38378378000000002</c:v>
                </c:pt>
                <c:pt idx="2">
                  <c:v>0.32792792999999998</c:v>
                </c:pt>
                <c:pt idx="3">
                  <c:v>0.30180180000000001</c:v>
                </c:pt>
                <c:pt idx="4">
                  <c:v>0.27837837999999998</c:v>
                </c:pt>
                <c:pt idx="5">
                  <c:v>0.21441441</c:v>
                </c:pt>
                <c:pt idx="6">
                  <c:v>0.18828829</c:v>
                </c:pt>
                <c:pt idx="7">
                  <c:v>3.1531530000000002E-2</c:v>
                </c:pt>
                <c:pt idx="8">
                  <c:v>4.5044999999999998E-3</c:v>
                </c:pt>
                <c:pt idx="9">
                  <c:v>0.1009009</c:v>
                </c:pt>
              </c:numCache>
            </c:numRef>
          </c:val>
          <c:extLst>
            <c:ext xmlns:c16="http://schemas.microsoft.com/office/drawing/2014/chart" uri="{C3380CC4-5D6E-409C-BE32-E72D297353CC}">
              <c16:uniqueId val="{00000000-2033-2645-8350-3160A2B390C1}"/>
            </c:ext>
          </c:extLst>
        </c:ser>
        <c:ser>
          <c:idx val="1"/>
          <c:order val="1"/>
          <c:tx>
            <c:strRef>
              <c:f>Sheet1!$C$1</c:f>
              <c:strCache>
                <c:ptCount val="1"/>
                <c:pt idx="0">
                  <c:v>UK</c:v>
                </c:pt>
              </c:strCache>
            </c:strRef>
          </c:tx>
          <c:spPr>
            <a:solidFill>
              <a:schemeClr val="accent2"/>
            </a:solidFill>
            <a:ln>
              <a:noFill/>
            </a:ln>
            <a:effectLst/>
          </c:spPr>
          <c:invertIfNegative val="0"/>
          <c:cat>
            <c:strRef>
              <c:f>Sheet1!$A$2:$A$11</c:f>
              <c:strCache>
                <c:ptCount val="10"/>
                <c:pt idx="0">
                  <c:v>Detailed ingredient information is readily available </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 </c:v>
                </c:pt>
                <c:pt idx="5">
                  <c:v>Country of origin information on label or website</c:v>
                </c:pt>
                <c:pt idx="6">
                  <c:v>Contract manufacturing information on label or website</c:v>
                </c:pt>
                <c:pt idx="7">
                  <c:v>I do not believe any supplement brands operate transparently</c:v>
                </c:pt>
                <c:pt idx="8">
                  <c:v>Other </c:v>
                </c:pt>
                <c:pt idx="9">
                  <c:v>None of the above</c:v>
                </c:pt>
              </c:strCache>
            </c:strRef>
          </c:cat>
          <c:val>
            <c:numRef>
              <c:f>Sheet1!$C$2:$C$11</c:f>
              <c:numCache>
                <c:formatCode>0%</c:formatCode>
                <c:ptCount val="10"/>
                <c:pt idx="0">
                  <c:v>0.37037037</c:v>
                </c:pt>
                <c:pt idx="1">
                  <c:v>0.40925926000000001</c:v>
                </c:pt>
                <c:pt idx="2">
                  <c:v>0.31296296000000001</c:v>
                </c:pt>
                <c:pt idx="3">
                  <c:v>0.28518518999999998</c:v>
                </c:pt>
                <c:pt idx="4">
                  <c:v>0.28888889000000001</c:v>
                </c:pt>
                <c:pt idx="5">
                  <c:v>0.22407406999999999</c:v>
                </c:pt>
                <c:pt idx="6">
                  <c:v>0.19444444</c:v>
                </c:pt>
                <c:pt idx="7">
                  <c:v>3.8888890000000002E-2</c:v>
                </c:pt>
                <c:pt idx="8">
                  <c:v>3.7036999999999999E-3</c:v>
                </c:pt>
                <c:pt idx="9">
                  <c:v>7.9629630000000007E-2</c:v>
                </c:pt>
              </c:numCache>
            </c:numRef>
          </c:val>
          <c:extLst>
            <c:ext xmlns:c16="http://schemas.microsoft.com/office/drawing/2014/chart" uri="{C3380CC4-5D6E-409C-BE32-E72D297353CC}">
              <c16:uniqueId val="{00000001-2033-2645-8350-3160A2B390C1}"/>
            </c:ext>
          </c:extLst>
        </c:ser>
        <c:ser>
          <c:idx val="2"/>
          <c:order val="2"/>
          <c:tx>
            <c:strRef>
              <c:f>Sheet1!$D$1</c:f>
              <c:strCache>
                <c:ptCount val="1"/>
                <c:pt idx="0">
                  <c:v>DE</c:v>
                </c:pt>
              </c:strCache>
            </c:strRef>
          </c:tx>
          <c:spPr>
            <a:solidFill>
              <a:schemeClr val="accent3"/>
            </a:solidFill>
            <a:ln>
              <a:noFill/>
            </a:ln>
            <a:effectLst/>
          </c:spPr>
          <c:invertIfNegative val="0"/>
          <c:cat>
            <c:strRef>
              <c:f>Sheet1!$A$2:$A$11</c:f>
              <c:strCache>
                <c:ptCount val="10"/>
                <c:pt idx="0">
                  <c:v>Detailed ingredient information is readily available </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 </c:v>
                </c:pt>
                <c:pt idx="5">
                  <c:v>Country of origin information on label or website</c:v>
                </c:pt>
                <c:pt idx="6">
                  <c:v>Contract manufacturing information on label or website</c:v>
                </c:pt>
                <c:pt idx="7">
                  <c:v>I do not believe any supplement brands operate transparently</c:v>
                </c:pt>
                <c:pt idx="8">
                  <c:v>Other </c:v>
                </c:pt>
                <c:pt idx="9">
                  <c:v>None of the above</c:v>
                </c:pt>
              </c:strCache>
            </c:strRef>
          </c:cat>
          <c:val>
            <c:numRef>
              <c:f>Sheet1!$D$2:$D$11</c:f>
              <c:numCache>
                <c:formatCode>0%</c:formatCode>
                <c:ptCount val="10"/>
                <c:pt idx="0">
                  <c:v>0.43436292999999998</c:v>
                </c:pt>
                <c:pt idx="1">
                  <c:v>0.36486486000000001</c:v>
                </c:pt>
                <c:pt idx="2">
                  <c:v>0.25868725999999997</c:v>
                </c:pt>
                <c:pt idx="3">
                  <c:v>0.32239382</c:v>
                </c:pt>
                <c:pt idx="4">
                  <c:v>0.16409266</c:v>
                </c:pt>
                <c:pt idx="5">
                  <c:v>0.26254825999999998</c:v>
                </c:pt>
                <c:pt idx="6">
                  <c:v>0.22586872999999999</c:v>
                </c:pt>
                <c:pt idx="7">
                  <c:v>5.0193050000000003E-2</c:v>
                </c:pt>
                <c:pt idx="8">
                  <c:v>1.9304999999999999E-3</c:v>
                </c:pt>
                <c:pt idx="9">
                  <c:v>5.4054049999999999E-2</c:v>
                </c:pt>
              </c:numCache>
            </c:numRef>
          </c:val>
          <c:extLst>
            <c:ext xmlns:c16="http://schemas.microsoft.com/office/drawing/2014/chart" uri="{C3380CC4-5D6E-409C-BE32-E72D297353CC}">
              <c16:uniqueId val="{00000002-2033-2645-8350-3160A2B390C1}"/>
            </c:ext>
          </c:extLst>
        </c:ser>
        <c:ser>
          <c:idx val="3"/>
          <c:order val="3"/>
          <c:tx>
            <c:strRef>
              <c:f>Sheet1!$E$1</c:f>
              <c:strCache>
                <c:ptCount val="1"/>
                <c:pt idx="0">
                  <c:v>IT</c:v>
                </c:pt>
              </c:strCache>
            </c:strRef>
          </c:tx>
          <c:spPr>
            <a:solidFill>
              <a:schemeClr val="accent4"/>
            </a:solidFill>
            <a:ln>
              <a:noFill/>
            </a:ln>
            <a:effectLst/>
          </c:spPr>
          <c:invertIfNegative val="0"/>
          <c:cat>
            <c:strRef>
              <c:f>Sheet1!$A$2:$A$11</c:f>
              <c:strCache>
                <c:ptCount val="10"/>
                <c:pt idx="0">
                  <c:v>Detailed ingredient information is readily available </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 </c:v>
                </c:pt>
                <c:pt idx="5">
                  <c:v>Country of origin information on label or website</c:v>
                </c:pt>
                <c:pt idx="6">
                  <c:v>Contract manufacturing information on label or website</c:v>
                </c:pt>
                <c:pt idx="7">
                  <c:v>I do not believe any supplement brands operate transparently</c:v>
                </c:pt>
                <c:pt idx="8">
                  <c:v>Other </c:v>
                </c:pt>
                <c:pt idx="9">
                  <c:v>None of the above</c:v>
                </c:pt>
              </c:strCache>
            </c:strRef>
          </c:cat>
          <c:val>
            <c:numRef>
              <c:f>Sheet1!$E$2:$E$11</c:f>
              <c:numCache>
                <c:formatCode>0%</c:formatCode>
                <c:ptCount val="10"/>
                <c:pt idx="0">
                  <c:v>0.35496182999999998</c:v>
                </c:pt>
                <c:pt idx="1">
                  <c:v>0.38549618000000002</c:v>
                </c:pt>
                <c:pt idx="2">
                  <c:v>0.36832060999999999</c:v>
                </c:pt>
                <c:pt idx="3">
                  <c:v>0.32633588000000002</c:v>
                </c:pt>
                <c:pt idx="4">
                  <c:v>0.26526717999999999</c:v>
                </c:pt>
                <c:pt idx="5">
                  <c:v>0.26145037999999998</c:v>
                </c:pt>
                <c:pt idx="6">
                  <c:v>0.21946565000000001</c:v>
                </c:pt>
                <c:pt idx="7">
                  <c:v>3.625954E-2</c:v>
                </c:pt>
                <c:pt idx="8">
                  <c:v>9.5419800000000003E-3</c:v>
                </c:pt>
                <c:pt idx="9">
                  <c:v>2.8625950000000001E-2</c:v>
                </c:pt>
              </c:numCache>
            </c:numRef>
          </c:val>
          <c:extLst>
            <c:ext xmlns:c16="http://schemas.microsoft.com/office/drawing/2014/chart" uri="{C3380CC4-5D6E-409C-BE32-E72D297353CC}">
              <c16:uniqueId val="{00000003-2033-2645-8350-3160A2B390C1}"/>
            </c:ext>
          </c:extLst>
        </c:ser>
        <c:ser>
          <c:idx val="4"/>
          <c:order val="4"/>
          <c:tx>
            <c:strRef>
              <c:f>Sheet1!$F$1</c:f>
              <c:strCache>
                <c:ptCount val="1"/>
                <c:pt idx="0">
                  <c:v>KR</c:v>
                </c:pt>
              </c:strCache>
            </c:strRef>
          </c:tx>
          <c:spPr>
            <a:solidFill>
              <a:schemeClr val="accent5"/>
            </a:solidFill>
            <a:ln>
              <a:noFill/>
            </a:ln>
            <a:effectLst/>
          </c:spPr>
          <c:invertIfNegative val="0"/>
          <c:cat>
            <c:strRef>
              <c:f>Sheet1!$A$2:$A$11</c:f>
              <c:strCache>
                <c:ptCount val="10"/>
                <c:pt idx="0">
                  <c:v>Detailed ingredient information is readily available </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 </c:v>
                </c:pt>
                <c:pt idx="5">
                  <c:v>Country of origin information on label or website</c:v>
                </c:pt>
                <c:pt idx="6">
                  <c:v>Contract manufacturing information on label or website</c:v>
                </c:pt>
                <c:pt idx="7">
                  <c:v>I do not believe any supplement brands operate transparently</c:v>
                </c:pt>
                <c:pt idx="8">
                  <c:v>Other </c:v>
                </c:pt>
                <c:pt idx="9">
                  <c:v>None of the above</c:v>
                </c:pt>
              </c:strCache>
            </c:strRef>
          </c:cat>
          <c:val>
            <c:numRef>
              <c:f>Sheet1!$F$2:$F$11</c:f>
              <c:numCache>
                <c:formatCode>0%</c:formatCode>
                <c:ptCount val="10"/>
                <c:pt idx="0">
                  <c:v>0.43619047999999999</c:v>
                </c:pt>
                <c:pt idx="1">
                  <c:v>0.36190475999999999</c:v>
                </c:pt>
                <c:pt idx="2">
                  <c:v>0.35047619000000002</c:v>
                </c:pt>
                <c:pt idx="3">
                  <c:v>0.2952381</c:v>
                </c:pt>
                <c:pt idx="4">
                  <c:v>0.14285713999999999</c:v>
                </c:pt>
                <c:pt idx="5">
                  <c:v>0.34095238</c:v>
                </c:pt>
                <c:pt idx="6">
                  <c:v>0.15619047999999999</c:v>
                </c:pt>
                <c:pt idx="7">
                  <c:v>4.7619050000000003E-2</c:v>
                </c:pt>
                <c:pt idx="8">
                  <c:v>0</c:v>
                </c:pt>
                <c:pt idx="9">
                  <c:v>4.3809519999999998E-2</c:v>
                </c:pt>
              </c:numCache>
            </c:numRef>
          </c:val>
          <c:extLst>
            <c:ext xmlns:c16="http://schemas.microsoft.com/office/drawing/2014/chart" uri="{C3380CC4-5D6E-409C-BE32-E72D297353CC}">
              <c16:uniqueId val="{00000004-2033-2645-8350-3160A2B390C1}"/>
            </c:ext>
          </c:extLst>
        </c:ser>
        <c:ser>
          <c:idx val="5"/>
          <c:order val="5"/>
          <c:tx>
            <c:strRef>
              <c:f>Sheet1!$G$1</c:f>
              <c:strCache>
                <c:ptCount val="1"/>
                <c:pt idx="0">
                  <c:v>AU</c:v>
                </c:pt>
              </c:strCache>
            </c:strRef>
          </c:tx>
          <c:spPr>
            <a:solidFill>
              <a:schemeClr val="accent6"/>
            </a:solidFill>
            <a:ln>
              <a:noFill/>
            </a:ln>
            <a:effectLst/>
          </c:spPr>
          <c:invertIfNegative val="0"/>
          <c:cat>
            <c:strRef>
              <c:f>Sheet1!$A$2:$A$11</c:f>
              <c:strCache>
                <c:ptCount val="10"/>
                <c:pt idx="0">
                  <c:v>Detailed ingredient information is readily available </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 </c:v>
                </c:pt>
                <c:pt idx="5">
                  <c:v>Country of origin information on label or website</c:v>
                </c:pt>
                <c:pt idx="6">
                  <c:v>Contract manufacturing information on label or website</c:v>
                </c:pt>
                <c:pt idx="7">
                  <c:v>I do not believe any supplement brands operate transparently</c:v>
                </c:pt>
                <c:pt idx="8">
                  <c:v>Other </c:v>
                </c:pt>
                <c:pt idx="9">
                  <c:v>None of the above</c:v>
                </c:pt>
              </c:strCache>
            </c:strRef>
          </c:cat>
          <c:val>
            <c:numRef>
              <c:f>Sheet1!$G$2:$G$11</c:f>
              <c:numCache>
                <c:formatCode>0%</c:formatCode>
                <c:ptCount val="10"/>
                <c:pt idx="0">
                  <c:v>0.37164751000000001</c:v>
                </c:pt>
                <c:pt idx="1">
                  <c:v>0.33908045999999997</c:v>
                </c:pt>
                <c:pt idx="2">
                  <c:v>0.25862068999999999</c:v>
                </c:pt>
                <c:pt idx="3">
                  <c:v>0.30651340999999999</c:v>
                </c:pt>
                <c:pt idx="4">
                  <c:v>0.26245211000000002</c:v>
                </c:pt>
                <c:pt idx="5">
                  <c:v>0.27011494000000003</c:v>
                </c:pt>
                <c:pt idx="6">
                  <c:v>0.15900383000000001</c:v>
                </c:pt>
                <c:pt idx="7">
                  <c:v>4.9808430000000001E-2</c:v>
                </c:pt>
                <c:pt idx="8">
                  <c:v>9.57854E-3</c:v>
                </c:pt>
                <c:pt idx="9">
                  <c:v>0.10153257</c:v>
                </c:pt>
              </c:numCache>
            </c:numRef>
          </c:val>
          <c:extLst>
            <c:ext xmlns:c16="http://schemas.microsoft.com/office/drawing/2014/chart" uri="{C3380CC4-5D6E-409C-BE32-E72D297353CC}">
              <c16:uniqueId val="{00000005-2033-2645-8350-3160A2B390C1}"/>
            </c:ext>
          </c:extLst>
        </c:ser>
        <c:dLbls>
          <c:showLegendKey val="0"/>
          <c:showVal val="0"/>
          <c:showCatName val="0"/>
          <c:showSerName val="0"/>
          <c:showPercent val="0"/>
          <c:showBubbleSize val="0"/>
        </c:dLbls>
        <c:gapWidth val="219"/>
        <c:overlap val="-27"/>
        <c:axId val="1869226255"/>
        <c:axId val="1869227983"/>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Sheet1!$A$2:$A$11</c:f>
              <c:strCache>
                <c:ptCount val="10"/>
                <c:pt idx="0">
                  <c:v>Detailed ingredient information is readily available </c:v>
                </c:pt>
                <c:pt idx="1">
                  <c:v>Brand has a quality seal on the label</c:v>
                </c:pt>
                <c:pt idx="2">
                  <c:v>Access to a Certificate of Analysis and/or proof of product testing provided</c:v>
                </c:pt>
                <c:pt idx="3">
                  <c:v>Label claims are believable and have references to back them up on the website</c:v>
                </c:pt>
                <c:pt idx="4">
                  <c:v>Brand provides valid contact information on the label </c:v>
                </c:pt>
                <c:pt idx="5">
                  <c:v>Country of origin information on label or website</c:v>
                </c:pt>
                <c:pt idx="6">
                  <c:v>Contract manufacturing information on label or website</c:v>
                </c:pt>
                <c:pt idx="7">
                  <c:v>I do not believe any supplement brands operate transparently</c:v>
                </c:pt>
                <c:pt idx="8">
                  <c:v>Other </c:v>
                </c:pt>
                <c:pt idx="9">
                  <c:v>None of the above</c:v>
                </c:pt>
              </c:strCache>
            </c:strRef>
          </c:cat>
          <c:val>
            <c:numRef>
              <c:f>Sheet1!$H$2:$H$11</c:f>
              <c:numCache>
                <c:formatCode>0%</c:formatCode>
                <c:ptCount val="10"/>
                <c:pt idx="0">
                  <c:v>0.40168616000000001</c:v>
                </c:pt>
                <c:pt idx="1">
                  <c:v>0.37612183999999999</c:v>
                </c:pt>
                <c:pt idx="2">
                  <c:v>0.31792221999999998</c:v>
                </c:pt>
                <c:pt idx="3">
                  <c:v>0.3062279</c:v>
                </c:pt>
                <c:pt idx="4">
                  <c:v>0.24394887000000001</c:v>
                </c:pt>
                <c:pt idx="5">
                  <c:v>0.25509926999999999</c:v>
                </c:pt>
                <c:pt idx="6">
                  <c:v>0.18874082</c:v>
                </c:pt>
                <c:pt idx="7">
                  <c:v>3.8890399999999999E-2</c:v>
                </c:pt>
                <c:pt idx="8">
                  <c:v>4.8953E-3</c:v>
                </c:pt>
                <c:pt idx="9">
                  <c:v>7.1797659999999999E-2</c:v>
                </c:pt>
              </c:numCache>
            </c:numRef>
          </c:val>
          <c:smooth val="0"/>
          <c:extLst>
            <c:ext xmlns:c16="http://schemas.microsoft.com/office/drawing/2014/chart" uri="{C3380CC4-5D6E-409C-BE32-E72D297353CC}">
              <c16:uniqueId val="{00000006-2033-2645-8350-3160A2B390C1}"/>
            </c:ext>
          </c:extLst>
        </c:ser>
        <c:dLbls>
          <c:showLegendKey val="0"/>
          <c:showVal val="0"/>
          <c:showCatName val="0"/>
          <c:showSerName val="0"/>
          <c:showPercent val="0"/>
          <c:showBubbleSize val="0"/>
        </c:dLbls>
        <c:marker val="1"/>
        <c:smooth val="0"/>
        <c:axId val="1869226255"/>
        <c:axId val="1869227983"/>
      </c:lineChart>
      <c:catAx>
        <c:axId val="1869226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69227983"/>
        <c:crosses val="autoZero"/>
        <c:auto val="1"/>
        <c:lblAlgn val="ctr"/>
        <c:lblOffset val="100"/>
        <c:noMultiLvlLbl val="0"/>
      </c:catAx>
      <c:valAx>
        <c:axId val="18692279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69226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Sheet1!$B$2:$B$6</c:f>
              <c:numCache>
                <c:formatCode>0%</c:formatCode>
                <c:ptCount val="5"/>
                <c:pt idx="0">
                  <c:v>0.14594594999999999</c:v>
                </c:pt>
                <c:pt idx="1">
                  <c:v>0.21351350999999999</c:v>
                </c:pt>
                <c:pt idx="2">
                  <c:v>0.27657658000000002</c:v>
                </c:pt>
                <c:pt idx="3">
                  <c:v>0.1990991</c:v>
                </c:pt>
                <c:pt idx="4">
                  <c:v>0.16486486</c:v>
                </c:pt>
              </c:numCache>
            </c:numRef>
          </c:val>
          <c:extLst>
            <c:ext xmlns:c16="http://schemas.microsoft.com/office/drawing/2014/chart" uri="{C3380CC4-5D6E-409C-BE32-E72D297353CC}">
              <c16:uniqueId val="{00000000-7A4F-F34E-A0AD-8174679898D8}"/>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Sheet1!$C$2:$C$6</c:f>
              <c:numCache>
                <c:formatCode>0%</c:formatCode>
                <c:ptCount val="5"/>
                <c:pt idx="0">
                  <c:v>9.814814999999999E-2</c:v>
                </c:pt>
                <c:pt idx="1">
                  <c:v>0.20185185</c:v>
                </c:pt>
                <c:pt idx="2">
                  <c:v>0.37777778000000001</c:v>
                </c:pt>
                <c:pt idx="3">
                  <c:v>0.19444444</c:v>
                </c:pt>
                <c:pt idx="4">
                  <c:v>0.12777778000000001</c:v>
                </c:pt>
              </c:numCache>
            </c:numRef>
          </c:val>
          <c:extLst>
            <c:ext xmlns:c16="http://schemas.microsoft.com/office/drawing/2014/chart" uri="{C3380CC4-5D6E-409C-BE32-E72D297353CC}">
              <c16:uniqueId val="{00000001-7A4F-F34E-A0AD-8174679898D8}"/>
            </c:ext>
          </c:extLst>
        </c:ser>
        <c:ser>
          <c:idx val="2"/>
          <c:order val="2"/>
          <c:tx>
            <c:strRef>
              <c:f>Sheet1!$D$1</c:f>
              <c:strCache>
                <c:ptCount val="1"/>
                <c:pt idx="0">
                  <c:v>DE</c:v>
                </c:pt>
              </c:strCache>
            </c:strRef>
          </c:tx>
          <c:spPr>
            <a:solidFill>
              <a:schemeClr val="accent3"/>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Sheet1!$D$2:$D$6</c:f>
              <c:numCache>
                <c:formatCode>0%</c:formatCode>
                <c:ptCount val="5"/>
                <c:pt idx="0">
                  <c:v>0.12741313000000001</c:v>
                </c:pt>
                <c:pt idx="1">
                  <c:v>0.25675675999999997</c:v>
                </c:pt>
                <c:pt idx="2">
                  <c:v>0.34942085000000001</c:v>
                </c:pt>
                <c:pt idx="3">
                  <c:v>0.17374517</c:v>
                </c:pt>
                <c:pt idx="4">
                  <c:v>9.2664089999999991E-2</c:v>
                </c:pt>
              </c:numCache>
            </c:numRef>
          </c:val>
          <c:extLst>
            <c:ext xmlns:c16="http://schemas.microsoft.com/office/drawing/2014/chart" uri="{C3380CC4-5D6E-409C-BE32-E72D297353CC}">
              <c16:uniqueId val="{00000002-7A4F-F34E-A0AD-8174679898D8}"/>
            </c:ext>
          </c:extLst>
        </c:ser>
        <c:ser>
          <c:idx val="3"/>
          <c:order val="3"/>
          <c:tx>
            <c:strRef>
              <c:f>Sheet1!$E$1</c:f>
              <c:strCache>
                <c:ptCount val="1"/>
                <c:pt idx="0">
                  <c:v>IT</c:v>
                </c:pt>
              </c:strCache>
            </c:strRef>
          </c:tx>
          <c:spPr>
            <a:solidFill>
              <a:schemeClr val="accent4"/>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Sheet1!$E$2:$E$6</c:f>
              <c:numCache>
                <c:formatCode>0%</c:formatCode>
                <c:ptCount val="5"/>
                <c:pt idx="0">
                  <c:v>0.11641221</c:v>
                </c:pt>
                <c:pt idx="1">
                  <c:v>0.36641221000000002</c:v>
                </c:pt>
                <c:pt idx="2">
                  <c:v>0.33015266999999998</c:v>
                </c:pt>
                <c:pt idx="3">
                  <c:v>9.5419850000000001E-2</c:v>
                </c:pt>
                <c:pt idx="4">
                  <c:v>9.1603049999999991E-2</c:v>
                </c:pt>
              </c:numCache>
            </c:numRef>
          </c:val>
          <c:extLst>
            <c:ext xmlns:c16="http://schemas.microsoft.com/office/drawing/2014/chart" uri="{C3380CC4-5D6E-409C-BE32-E72D297353CC}">
              <c16:uniqueId val="{00000003-7A4F-F34E-A0AD-8174679898D8}"/>
            </c:ext>
          </c:extLst>
        </c:ser>
        <c:ser>
          <c:idx val="4"/>
          <c:order val="4"/>
          <c:tx>
            <c:strRef>
              <c:f>Sheet1!$F$1</c:f>
              <c:strCache>
                <c:ptCount val="1"/>
                <c:pt idx="0">
                  <c:v>KR</c:v>
                </c:pt>
              </c:strCache>
            </c:strRef>
          </c:tx>
          <c:spPr>
            <a:solidFill>
              <a:schemeClr val="accent5"/>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Sheet1!$F$2:$F$6</c:f>
              <c:numCache>
                <c:formatCode>0%</c:formatCode>
                <c:ptCount val="5"/>
                <c:pt idx="0">
                  <c:v>0.15619047999999999</c:v>
                </c:pt>
                <c:pt idx="1">
                  <c:v>0.30666666999999997</c:v>
                </c:pt>
                <c:pt idx="2">
                  <c:v>0.41333333000000011</c:v>
                </c:pt>
                <c:pt idx="3">
                  <c:v>6.4761899999999997E-2</c:v>
                </c:pt>
                <c:pt idx="4">
                  <c:v>5.9047620000000002E-2</c:v>
                </c:pt>
              </c:numCache>
            </c:numRef>
          </c:val>
          <c:extLst>
            <c:ext xmlns:c16="http://schemas.microsoft.com/office/drawing/2014/chart" uri="{C3380CC4-5D6E-409C-BE32-E72D297353CC}">
              <c16:uniqueId val="{00000004-7A4F-F34E-A0AD-8174679898D8}"/>
            </c:ext>
          </c:extLst>
        </c:ser>
        <c:ser>
          <c:idx val="5"/>
          <c:order val="5"/>
          <c:tx>
            <c:strRef>
              <c:f>Sheet1!$G$1</c:f>
              <c:strCache>
                <c:ptCount val="1"/>
                <c:pt idx="0">
                  <c:v>AU</c:v>
                </c:pt>
              </c:strCache>
            </c:strRef>
          </c:tx>
          <c:spPr>
            <a:solidFill>
              <a:schemeClr val="accent6"/>
            </a:solidFill>
            <a:ln>
              <a:noFill/>
            </a:ln>
            <a:effectLst/>
          </c:spPr>
          <c:invertIfNegative val="0"/>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Sheet1!$G$2:$G$6</c:f>
              <c:numCache>
                <c:formatCode>0%</c:formatCode>
                <c:ptCount val="5"/>
                <c:pt idx="0">
                  <c:v>0.10153257</c:v>
                </c:pt>
                <c:pt idx="1">
                  <c:v>0.16475096</c:v>
                </c:pt>
                <c:pt idx="2">
                  <c:v>0.35249042000000003</c:v>
                </c:pt>
                <c:pt idx="3">
                  <c:v>0.2183908</c:v>
                </c:pt>
                <c:pt idx="4">
                  <c:v>0.16283524999999999</c:v>
                </c:pt>
              </c:numCache>
            </c:numRef>
          </c:val>
          <c:extLst>
            <c:ext xmlns:c16="http://schemas.microsoft.com/office/drawing/2014/chart" uri="{C3380CC4-5D6E-409C-BE32-E72D297353CC}">
              <c16:uniqueId val="{00000005-7A4F-F34E-A0AD-8174679898D8}"/>
            </c:ext>
          </c:extLst>
        </c:ser>
        <c:dLbls>
          <c:showLegendKey val="0"/>
          <c:showVal val="0"/>
          <c:showCatName val="0"/>
          <c:showSerName val="0"/>
          <c:showPercent val="0"/>
          <c:showBubbleSize val="0"/>
        </c:dLbls>
        <c:gapWidth val="219"/>
        <c:overlap val="-27"/>
        <c:axId val="1240907760"/>
        <c:axId val="29900320"/>
      </c:barChart>
      <c:lineChart>
        <c:grouping val="standard"/>
        <c:varyColors val="0"/>
        <c:ser>
          <c:idx val="6"/>
          <c:order val="6"/>
          <c:tx>
            <c:strRef>
              <c:f>Sheet1!$H$1</c:f>
              <c:strCache>
                <c:ptCount val="1"/>
                <c:pt idx="0">
                  <c:v>All Supplement Users</c:v>
                </c:pt>
              </c:strCache>
            </c:strRef>
          </c:tx>
          <c:spPr>
            <a:ln w="28575" cap="rnd">
              <a:solidFill>
                <a:schemeClr val="tx1">
                  <a:lumMod val="50000"/>
                  <a:lumOff val="50000"/>
                </a:schemeClr>
              </a:solidFill>
              <a:prstDash val="dash"/>
              <a:round/>
            </a:ln>
            <a:effectLst/>
          </c:spPr>
          <c:marker>
            <c:symbol val="none"/>
          </c:marker>
          <c:cat>
            <c:strRef>
              <c:f>Sheet1!$A$2:$A$6</c:f>
              <c:strCache>
                <c:ptCount val="5"/>
                <c:pt idx="0">
                  <c:v>Always influences</c:v>
                </c:pt>
                <c:pt idx="1">
                  <c:v>Frequently influences</c:v>
                </c:pt>
                <c:pt idx="2">
                  <c:v>Sometimes influences</c:v>
                </c:pt>
                <c:pt idx="3">
                  <c:v>Never influences my decision</c:v>
                </c:pt>
                <c:pt idx="4">
                  <c:v>I wasn't aware this was an issue with supplements</c:v>
                </c:pt>
              </c:strCache>
            </c:strRef>
          </c:cat>
          <c:val>
            <c:numRef>
              <c:f>Sheet1!$H$2:$H$6</c:f>
              <c:numCache>
                <c:formatCode>0%</c:formatCode>
                <c:ptCount val="5"/>
                <c:pt idx="0">
                  <c:v>0.12972532000000001</c:v>
                </c:pt>
                <c:pt idx="1">
                  <c:v>0.24748435999999999</c:v>
                </c:pt>
                <c:pt idx="2">
                  <c:v>0.33587162999999998</c:v>
                </c:pt>
                <c:pt idx="3">
                  <c:v>0.16480827000000001</c:v>
                </c:pt>
                <c:pt idx="4">
                  <c:v>0.12211042</c:v>
                </c:pt>
              </c:numCache>
            </c:numRef>
          </c:val>
          <c:smooth val="0"/>
          <c:extLst>
            <c:ext xmlns:c16="http://schemas.microsoft.com/office/drawing/2014/chart" uri="{C3380CC4-5D6E-409C-BE32-E72D297353CC}">
              <c16:uniqueId val="{00000006-7A4F-F34E-A0AD-8174679898D8}"/>
            </c:ext>
          </c:extLst>
        </c:ser>
        <c:dLbls>
          <c:showLegendKey val="0"/>
          <c:showVal val="0"/>
          <c:showCatName val="0"/>
          <c:showSerName val="0"/>
          <c:showPercent val="0"/>
          <c:showBubbleSize val="0"/>
        </c:dLbls>
        <c:marker val="1"/>
        <c:smooth val="0"/>
        <c:axId val="1240907760"/>
        <c:axId val="29900320"/>
      </c:lineChart>
      <c:catAx>
        <c:axId val="124090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9900320"/>
        <c:crosses val="autoZero"/>
        <c:auto val="1"/>
        <c:lblAlgn val="ctr"/>
        <c:lblOffset val="100"/>
        <c:noMultiLvlLbl val="0"/>
      </c:catAx>
      <c:valAx>
        <c:axId val="299003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4090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8C0B-4D45-A0D1-DBFC20C82833}"/>
              </c:ext>
            </c:extLst>
          </c:dPt>
          <c:dPt>
            <c:idx val="1"/>
            <c:bubble3D val="0"/>
            <c:spPr>
              <a:solidFill>
                <a:schemeClr val="accent2"/>
              </a:solidFill>
              <a:ln>
                <a:noFill/>
              </a:ln>
              <a:effectLst/>
            </c:spPr>
            <c:extLst>
              <c:ext xmlns:c16="http://schemas.microsoft.com/office/drawing/2014/chart" uri="{C3380CC4-5D6E-409C-BE32-E72D297353CC}">
                <c16:uniqueId val="{00000003-8C0B-4D45-A0D1-DBFC20C82833}"/>
              </c:ext>
            </c:extLst>
          </c:dPt>
          <c:dPt>
            <c:idx val="2"/>
            <c:bubble3D val="0"/>
            <c:spPr>
              <a:solidFill>
                <a:schemeClr val="accent3"/>
              </a:solidFill>
              <a:ln>
                <a:noFill/>
              </a:ln>
              <a:effectLst/>
            </c:spPr>
            <c:extLst>
              <c:ext xmlns:c16="http://schemas.microsoft.com/office/drawing/2014/chart" uri="{C3380CC4-5D6E-409C-BE32-E72D297353CC}">
                <c16:uniqueId val="{00000005-8C0B-4D45-A0D1-DBFC20C82833}"/>
              </c:ext>
            </c:extLst>
          </c:dPt>
          <c:dPt>
            <c:idx val="3"/>
            <c:bubble3D val="0"/>
            <c:spPr>
              <a:solidFill>
                <a:schemeClr val="accent4"/>
              </a:solidFill>
              <a:ln>
                <a:noFill/>
              </a:ln>
              <a:effectLst/>
            </c:spPr>
            <c:extLst>
              <c:ext xmlns:c16="http://schemas.microsoft.com/office/drawing/2014/chart" uri="{C3380CC4-5D6E-409C-BE32-E72D297353CC}">
                <c16:uniqueId val="{00000007-8C0B-4D45-A0D1-DBFC20C82833}"/>
              </c:ext>
            </c:extLst>
          </c:dPt>
          <c:dPt>
            <c:idx val="4"/>
            <c:bubble3D val="0"/>
            <c:spPr>
              <a:solidFill>
                <a:schemeClr val="accent5"/>
              </a:solidFill>
              <a:ln>
                <a:noFill/>
              </a:ln>
              <a:effectLst/>
            </c:spPr>
            <c:extLst>
              <c:ext xmlns:c16="http://schemas.microsoft.com/office/drawing/2014/chart" uri="{C3380CC4-5D6E-409C-BE32-E72D297353CC}">
                <c16:uniqueId val="{00000009-9C92-4047-AB5D-AF3A97A54B09}"/>
              </c:ext>
            </c:extLst>
          </c:dPt>
          <c:dPt>
            <c:idx val="5"/>
            <c:bubble3D val="0"/>
            <c:spPr>
              <a:solidFill>
                <a:schemeClr val="accent6"/>
              </a:solidFill>
              <a:ln>
                <a:noFill/>
              </a:ln>
              <a:effectLst/>
            </c:spPr>
            <c:extLst>
              <c:ext xmlns:c16="http://schemas.microsoft.com/office/drawing/2014/chart" uri="{C3380CC4-5D6E-409C-BE32-E72D297353CC}">
                <c16:uniqueId val="{0000000B-9C92-4047-AB5D-AF3A97A54B09}"/>
              </c:ext>
            </c:extLst>
          </c:dPt>
          <c:dLbls>
            <c:dLbl>
              <c:idx val="0"/>
              <c:layout>
                <c:manualLayout>
                  <c:x val="7.5286543087589386E-3"/>
                  <c:y val="1.5805423374375092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8C0B-4D45-A0D1-DBFC20C82833}"/>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7534845054478563"/>
                      <c:h val="0.23354775028927949"/>
                    </c:manualLayout>
                  </c15:layout>
                </c:ext>
                <c:ext xmlns:c16="http://schemas.microsoft.com/office/drawing/2014/chart" uri="{C3380CC4-5D6E-409C-BE32-E72D297353CC}">
                  <c16:uniqueId val="{00000003-8C0B-4D45-A0D1-DBFC20C82833}"/>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9182432432432426"/>
                      <c:h val="0.24139414371604923"/>
                    </c:manualLayout>
                  </c15:layout>
                </c:ext>
                <c:ext xmlns:c16="http://schemas.microsoft.com/office/drawing/2014/chart" uri="{C3380CC4-5D6E-409C-BE32-E72D297353CC}">
                  <c16:uniqueId val="{00000005-8C0B-4D45-A0D1-DBFC20C82833}"/>
                </c:ext>
              </c:extLst>
            </c:dLbl>
            <c:dLbl>
              <c:idx val="3"/>
              <c:showLegendKey val="0"/>
              <c:showVal val="0"/>
              <c:showCatName val="1"/>
              <c:showSerName val="0"/>
              <c:showPercent val="1"/>
              <c:showBubbleSize val="0"/>
              <c:extLst>
                <c:ext xmlns:c15="http://schemas.microsoft.com/office/drawing/2012/chart" uri="{CE6537A1-D6FC-4f65-9D91-7224C49458BB}">
                  <c15:layout>
                    <c:manualLayout>
                      <c:w val="0.29631703693222017"/>
                      <c:h val="0.24139414371604923"/>
                    </c:manualLayout>
                  </c15:layout>
                </c:ext>
                <c:ext xmlns:c16="http://schemas.microsoft.com/office/drawing/2014/chart" uri="{C3380CC4-5D6E-409C-BE32-E72D297353CC}">
                  <c16:uniqueId val="{00000007-8C0B-4D45-A0D1-DBFC20C82833}"/>
                </c:ext>
              </c:extLst>
            </c:dLbl>
            <c:dLbl>
              <c:idx val="4"/>
              <c:showLegendKey val="0"/>
              <c:showVal val="0"/>
              <c:showCatName val="1"/>
              <c:showSerName val="0"/>
              <c:showPercent val="1"/>
              <c:showBubbleSize val="0"/>
              <c:extLst>
                <c:ext xmlns:c15="http://schemas.microsoft.com/office/drawing/2012/chart" uri="{CE6537A1-D6FC-4f65-9D91-7224C49458BB}">
                  <c15:layout>
                    <c:manualLayout>
                      <c:w val="0.28391750389132586"/>
                      <c:h val="0.20531451710611584"/>
                    </c:manualLayout>
                  </c15:layout>
                </c:ext>
                <c:ext xmlns:c16="http://schemas.microsoft.com/office/drawing/2014/chart" uri="{C3380CC4-5D6E-409C-BE32-E72D297353CC}">
                  <c16:uniqueId val="{00000009-9C92-4047-AB5D-AF3A97A54B09}"/>
                </c:ext>
              </c:extLst>
            </c:dLbl>
            <c:dLbl>
              <c:idx val="5"/>
              <c:layout>
                <c:manualLayout>
                  <c:x val="2.6956275647375044E-2"/>
                  <c:y val="1.4116616591581827E-2"/>
                </c:manualLayout>
              </c:layout>
              <c:showLegendKey val="0"/>
              <c:showVal val="0"/>
              <c:showCatName val="1"/>
              <c:showSerName val="0"/>
              <c:showPercent val="1"/>
              <c:showBubbleSize val="0"/>
              <c:extLst>
                <c:ext xmlns:c15="http://schemas.microsoft.com/office/drawing/2012/chart" uri="{CE6537A1-D6FC-4f65-9D91-7224C49458BB}">
                  <c15:layout>
                    <c:manualLayout>
                      <c:w val="0.33888601952738079"/>
                      <c:h val="0.23839853098263877"/>
                    </c:manualLayout>
                  </c15:layout>
                </c:ext>
                <c:ext xmlns:c16="http://schemas.microsoft.com/office/drawing/2014/chart" uri="{C3380CC4-5D6E-409C-BE32-E72D297353CC}">
                  <c16:uniqueId val="{0000000B-9C92-4047-AB5D-AF3A97A54B09}"/>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0.23</c:v>
                </c:pt>
                <c:pt idx="1">
                  <c:v>0.17</c:v>
                </c:pt>
                <c:pt idx="2">
                  <c:v>0.23</c:v>
                </c:pt>
                <c:pt idx="3">
                  <c:v>0.19</c:v>
                </c:pt>
                <c:pt idx="4">
                  <c:v>0.12</c:v>
                </c:pt>
                <c:pt idx="5">
                  <c:v>0.06</c:v>
                </c:pt>
              </c:numCache>
            </c:numRef>
          </c:val>
          <c:extLst>
            <c:ext xmlns:c16="http://schemas.microsoft.com/office/drawing/2014/chart" uri="{C3380CC4-5D6E-409C-BE32-E72D297353CC}">
              <c16:uniqueId val="{00000008-8C0B-4D45-A0D1-DBFC20C82833}"/>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withinLinear" id="14">
  <a:schemeClr val="accent1"/>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E4F1B312-22C6-F640-AF00-C59AC94C6696}" type="datetimeFigureOut">
              <a:rPr lang="en-US" smtClean="0"/>
              <a:t>9/12/23</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4627D123-E1A5-C840-90D6-071562E967F0}" type="slidenum">
              <a:rPr lang="en-US" smtClean="0"/>
              <a:t>‹#›</a:t>
            </a:fld>
            <a:endParaRPr lang="en-US"/>
          </a:p>
        </p:txBody>
      </p:sp>
    </p:spTree>
    <p:extLst>
      <p:ext uri="{BB962C8B-B14F-4D97-AF65-F5344CB8AC3E}">
        <p14:creationId xmlns:p14="http://schemas.microsoft.com/office/powerpoint/2010/main" val="2156781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C1371-7B09-D54E-ABD4-499B7983E574}" type="slidenum">
              <a:rPr lang="en-US" smtClean="0"/>
              <a:t>15</a:t>
            </a:fld>
            <a:endParaRPr lang="en-US"/>
          </a:p>
        </p:txBody>
      </p:sp>
    </p:spTree>
    <p:extLst>
      <p:ext uri="{BB962C8B-B14F-4D97-AF65-F5344CB8AC3E}">
        <p14:creationId xmlns:p14="http://schemas.microsoft.com/office/powerpoint/2010/main" val="1150601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C1371-7B09-D54E-ABD4-499B7983E574}" type="slidenum">
              <a:rPr lang="en-US" smtClean="0"/>
              <a:t>17</a:t>
            </a:fld>
            <a:endParaRPr lang="en-US"/>
          </a:p>
        </p:txBody>
      </p:sp>
    </p:spTree>
    <p:extLst>
      <p:ext uri="{BB962C8B-B14F-4D97-AF65-F5344CB8AC3E}">
        <p14:creationId xmlns:p14="http://schemas.microsoft.com/office/powerpoint/2010/main" val="163460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C1371-7B09-D54E-ABD4-499B7983E574}" type="slidenum">
              <a:rPr lang="en-US" smtClean="0"/>
              <a:t>19</a:t>
            </a:fld>
            <a:endParaRPr lang="en-US"/>
          </a:p>
        </p:txBody>
      </p:sp>
    </p:spTree>
    <p:extLst>
      <p:ext uri="{BB962C8B-B14F-4D97-AF65-F5344CB8AC3E}">
        <p14:creationId xmlns:p14="http://schemas.microsoft.com/office/powerpoint/2010/main" val="467176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27D123-E1A5-C840-90D6-071562E967F0}" type="slidenum">
              <a:rPr lang="en-US" smtClean="0"/>
              <a:t>42</a:t>
            </a:fld>
            <a:endParaRPr lang="en-US"/>
          </a:p>
        </p:txBody>
      </p:sp>
    </p:spTree>
    <p:extLst>
      <p:ext uri="{BB962C8B-B14F-4D97-AF65-F5344CB8AC3E}">
        <p14:creationId xmlns:p14="http://schemas.microsoft.com/office/powerpoint/2010/main" val="1349797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5824538" cy="6858000"/>
          </a:xfrm>
          <a:prstGeom prst="homePlate">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835321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104607" y="2757488"/>
            <a:ext cx="1982787" cy="2503829"/>
          </a:xfrm>
          <a:prstGeom prst="flowChartOffpageConnector">
            <a:avLst/>
          </a:prstGeom>
          <a:pattFill prst="pct25">
            <a:fgClr>
              <a:schemeClr val="accent1"/>
            </a:fgClr>
            <a:bgClr>
              <a:schemeClr val="bg1"/>
            </a:bgClr>
          </a:pattFill>
        </p:spPr>
        <p:txBody>
          <a:bodyPr/>
          <a:lstStyle/>
          <a:p>
            <a:endParaRPr lang="en-US"/>
          </a:p>
        </p:txBody>
      </p:sp>
      <p:sp>
        <p:nvSpPr>
          <p:cNvPr id="11" name="Picture Placeholder 9"/>
          <p:cNvSpPr>
            <a:spLocks noGrp="1"/>
          </p:cNvSpPr>
          <p:nvPr>
            <p:ph type="pic" sz="quarter" idx="11"/>
          </p:nvPr>
        </p:nvSpPr>
        <p:spPr>
          <a:xfrm>
            <a:off x="1700226" y="2757488"/>
            <a:ext cx="1982787" cy="2503829"/>
          </a:xfrm>
          <a:prstGeom prst="flowChartOffpageConnector">
            <a:avLst/>
          </a:prstGeom>
          <a:pattFill prst="pct25">
            <a:fgClr>
              <a:schemeClr val="accent1"/>
            </a:fgClr>
            <a:bgClr>
              <a:schemeClr val="bg1"/>
            </a:bgClr>
          </a:pattFill>
        </p:spPr>
        <p:txBody>
          <a:bodyPr/>
          <a:lstStyle/>
          <a:p>
            <a:endParaRPr lang="en-US"/>
          </a:p>
        </p:txBody>
      </p:sp>
      <p:sp>
        <p:nvSpPr>
          <p:cNvPr id="12" name="Picture Placeholder 9"/>
          <p:cNvSpPr>
            <a:spLocks noGrp="1"/>
          </p:cNvSpPr>
          <p:nvPr>
            <p:ph type="pic" sz="quarter" idx="12"/>
          </p:nvPr>
        </p:nvSpPr>
        <p:spPr>
          <a:xfrm>
            <a:off x="8508988" y="2757488"/>
            <a:ext cx="1982787" cy="2503829"/>
          </a:xfrm>
          <a:prstGeom prst="flowChartOffpageConnector">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363995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28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725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589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1EBD9-09B1-703A-DED7-55B480B314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A1E28A-EA9E-2FD6-45C0-085A32CA3E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4AB876-9C27-3C4C-4F20-CDCB2E04C31A}"/>
              </a:ext>
            </a:extLst>
          </p:cNvPr>
          <p:cNvSpPr>
            <a:spLocks noGrp="1"/>
          </p:cNvSpPr>
          <p:nvPr>
            <p:ph type="dt" sz="half" idx="10"/>
          </p:nvPr>
        </p:nvSpPr>
        <p:spPr/>
        <p:txBody>
          <a:bodyPr/>
          <a:lstStyle/>
          <a:p>
            <a:fld id="{A5707E02-7483-AD4E-9F20-FB0F8C6EDC36}" type="datetime1">
              <a:rPr lang="en-US" smtClean="0"/>
              <a:t>9/12/23</a:t>
            </a:fld>
            <a:endParaRPr lang="en-US"/>
          </a:p>
        </p:txBody>
      </p:sp>
      <p:sp>
        <p:nvSpPr>
          <p:cNvPr id="5" name="Footer Placeholder 4">
            <a:extLst>
              <a:ext uri="{FF2B5EF4-FFF2-40B4-BE49-F238E27FC236}">
                <a16:creationId xmlns:a16="http://schemas.microsoft.com/office/drawing/2014/main" id="{99735A87-5520-B590-AE22-50D721C488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C8E361-13BE-0F00-B37E-660D392467AB}"/>
              </a:ext>
            </a:extLst>
          </p:cNvPr>
          <p:cNvSpPr>
            <a:spLocks noGrp="1"/>
          </p:cNvSpPr>
          <p:nvPr>
            <p:ph type="sldNum" sz="quarter" idx="12"/>
          </p:nvPr>
        </p:nvSpPr>
        <p:spPr/>
        <p:txBody>
          <a:bodyPr/>
          <a:lstStyle/>
          <a:p>
            <a:fld id="{38BD3501-0A87-9442-88DF-34CA9F766CC9}" type="slidenum">
              <a:rPr lang="en-US" smtClean="0"/>
              <a:t>‹#›</a:t>
            </a:fld>
            <a:endParaRPr lang="en-US"/>
          </a:p>
        </p:txBody>
      </p:sp>
    </p:spTree>
    <p:extLst>
      <p:ext uri="{BB962C8B-B14F-4D97-AF65-F5344CB8AC3E}">
        <p14:creationId xmlns:p14="http://schemas.microsoft.com/office/powerpoint/2010/main" val="571770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EF294-0749-AE0D-87E8-6F2954923CAA}"/>
              </a:ext>
            </a:extLst>
          </p:cNvPr>
          <p:cNvSpPr>
            <a:spLocks noGrp="1"/>
          </p:cNvSpPr>
          <p:nvPr>
            <p:ph type="title"/>
          </p:nvPr>
        </p:nvSpPr>
        <p:spPr>
          <a:xfrm>
            <a:off x="838200" y="224287"/>
            <a:ext cx="10515600" cy="456750"/>
          </a:xfrm>
        </p:spPr>
        <p:txBody>
          <a:bodyPr>
            <a:noAutofit/>
          </a:bodyPr>
          <a:lstStyle>
            <a:lvl1pPr>
              <a:defRPr sz="2800" b="1" i="0" cap="all" baseline="0">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49D6599-4F68-B10B-7F10-ACADA13DA838}"/>
              </a:ext>
            </a:extLst>
          </p:cNvPr>
          <p:cNvSpPr>
            <a:spLocks noGrp="1"/>
          </p:cNvSpPr>
          <p:nvPr>
            <p:ph idx="1"/>
          </p:nvPr>
        </p:nvSpPr>
        <p:spPr>
          <a:xfrm>
            <a:off x="838200" y="1029979"/>
            <a:ext cx="10515600" cy="4351338"/>
          </a:xfrm>
        </p:spPr>
        <p:txBody>
          <a:bodyPr>
            <a:normAutofit/>
          </a:bodyPr>
          <a:lstStyle>
            <a:lvl1pPr>
              <a:defRPr sz="1600" b="0" i="0">
                <a:latin typeface="Arial" panose="020B0604020202020204" pitchFamily="34" charset="0"/>
                <a:cs typeface="Arial" panose="020B0604020202020204" pitchFamily="34" charset="0"/>
              </a:defRPr>
            </a:lvl1pPr>
            <a:lvl2pPr>
              <a:defRPr sz="1600" b="0" i="0">
                <a:latin typeface="Arial" panose="020B0604020202020204" pitchFamily="34" charset="0"/>
                <a:cs typeface="Arial" panose="020B0604020202020204" pitchFamily="34" charset="0"/>
              </a:defRPr>
            </a:lvl2pPr>
            <a:lvl3pPr>
              <a:defRPr sz="1600" b="0" i="0">
                <a:latin typeface="Arial" panose="020B0604020202020204" pitchFamily="34" charset="0"/>
                <a:cs typeface="Arial" panose="020B0604020202020204" pitchFamily="34" charset="0"/>
              </a:defRPr>
            </a:lvl3pPr>
            <a:lvl4pPr>
              <a:defRPr sz="1600" b="0" i="0">
                <a:latin typeface="Arial" panose="020B0604020202020204" pitchFamily="34" charset="0"/>
                <a:cs typeface="Arial" panose="020B0604020202020204" pitchFamily="34" charset="0"/>
              </a:defRPr>
            </a:lvl4pPr>
            <a:lvl5pPr>
              <a:defRPr sz="16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graphical user interface&#10;&#10;Description automatically generated">
            <a:extLst>
              <a:ext uri="{FF2B5EF4-FFF2-40B4-BE49-F238E27FC236}">
                <a16:creationId xmlns:a16="http://schemas.microsoft.com/office/drawing/2014/main" id="{83D9EBCC-C3FE-635F-7A89-16BC545AD8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9424" y="109987"/>
            <a:ext cx="2322576" cy="685350"/>
          </a:xfrm>
          <a:prstGeom prst="rect">
            <a:avLst/>
          </a:prstGeom>
        </p:spPr>
      </p:pic>
      <p:sp>
        <p:nvSpPr>
          <p:cNvPr id="8" name="Rectangle 7">
            <a:extLst>
              <a:ext uri="{FF2B5EF4-FFF2-40B4-BE49-F238E27FC236}">
                <a16:creationId xmlns:a16="http://schemas.microsoft.com/office/drawing/2014/main" id="{1BEB5402-E7D5-CB5C-11E0-3AB64E11D9A9}"/>
              </a:ext>
            </a:extLst>
          </p:cNvPr>
          <p:cNvSpPr/>
          <p:nvPr userDrawn="1"/>
        </p:nvSpPr>
        <p:spPr>
          <a:xfrm>
            <a:off x="190005" y="-45018"/>
            <a:ext cx="546265" cy="726055"/>
          </a:xfrm>
          <a:prstGeom prst="rect">
            <a:avLst/>
          </a:prstGeom>
          <a:solidFill>
            <a:srgbClr val="272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C1CAA27-016B-2F1D-DE3F-EF88C3F57D3B}"/>
              </a:ext>
            </a:extLst>
          </p:cNvPr>
          <p:cNvSpPr txBox="1"/>
          <p:nvPr userDrawn="1"/>
        </p:nvSpPr>
        <p:spPr>
          <a:xfrm>
            <a:off x="7244938" y="6501792"/>
            <a:ext cx="4108862" cy="246221"/>
          </a:xfrm>
          <a:prstGeom prst="rect">
            <a:avLst/>
          </a:prstGeom>
          <a:noFill/>
        </p:spPr>
        <p:txBody>
          <a:bodyPr wrap="square" rtlCol="0">
            <a:spAutoFit/>
          </a:bodyPr>
          <a:lstStyle/>
          <a:p>
            <a:pPr algn="r"/>
            <a:r>
              <a:rPr lang="en-US" sz="1000" b="0" i="0">
                <a:latin typeface="Arial" panose="020B0604020202020204" pitchFamily="34" charset="0"/>
                <a:cs typeface="Arial" panose="020B0604020202020204" pitchFamily="34" charset="0"/>
              </a:rPr>
              <a:t>ITC 2023 Consumer Supplement Survey</a:t>
            </a:r>
          </a:p>
        </p:txBody>
      </p:sp>
      <p:sp>
        <p:nvSpPr>
          <p:cNvPr id="10" name="Rectangle 9">
            <a:extLst>
              <a:ext uri="{FF2B5EF4-FFF2-40B4-BE49-F238E27FC236}">
                <a16:creationId xmlns:a16="http://schemas.microsoft.com/office/drawing/2014/main" id="{F89AC76A-F769-9635-1359-1670C2525C7F}"/>
              </a:ext>
            </a:extLst>
          </p:cNvPr>
          <p:cNvSpPr/>
          <p:nvPr userDrawn="1"/>
        </p:nvSpPr>
        <p:spPr>
          <a:xfrm>
            <a:off x="11353800" y="6384985"/>
            <a:ext cx="546265" cy="473015"/>
          </a:xfrm>
          <a:prstGeom prst="rect">
            <a:avLst/>
          </a:prstGeom>
          <a:solidFill>
            <a:srgbClr val="42B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AD8EFB00-9E71-ED45-96D9-72CBFE2B18F3}" type="slidenum">
              <a:rPr lang="en-US" sz="1000" b="0" i="0" smtClean="0">
                <a:latin typeface="Arial" panose="020B0604020202020204" pitchFamily="34" charset="0"/>
                <a:cs typeface="Arial" panose="020B0604020202020204" pitchFamily="34" charset="0"/>
              </a:rPr>
              <a:t>‹#›</a:t>
            </a:fld>
            <a:endParaRPr lang="en-US" sz="1000" b="0"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1401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18C1-C5B8-E404-31AA-1E4982E3DC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B8856D-86B6-5308-6B41-674AA77B1C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0F109D-F548-00DE-C99D-602EABDB6C1E}"/>
              </a:ext>
            </a:extLst>
          </p:cNvPr>
          <p:cNvSpPr>
            <a:spLocks noGrp="1"/>
          </p:cNvSpPr>
          <p:nvPr>
            <p:ph type="dt" sz="half" idx="10"/>
          </p:nvPr>
        </p:nvSpPr>
        <p:spPr/>
        <p:txBody>
          <a:bodyPr/>
          <a:lstStyle/>
          <a:p>
            <a:fld id="{1ADFBB23-24D2-8742-BFE5-02369A6E7CCF}" type="datetime1">
              <a:rPr lang="en-US" smtClean="0"/>
              <a:t>9/12/23</a:t>
            </a:fld>
            <a:endParaRPr lang="en-US"/>
          </a:p>
        </p:txBody>
      </p:sp>
      <p:sp>
        <p:nvSpPr>
          <p:cNvPr id="5" name="Footer Placeholder 4">
            <a:extLst>
              <a:ext uri="{FF2B5EF4-FFF2-40B4-BE49-F238E27FC236}">
                <a16:creationId xmlns:a16="http://schemas.microsoft.com/office/drawing/2014/main" id="{8095F1B7-92F0-EDA8-9280-941B164D45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0C7BB-9210-F72B-E0B6-569141E7FBC5}"/>
              </a:ext>
            </a:extLst>
          </p:cNvPr>
          <p:cNvSpPr>
            <a:spLocks noGrp="1"/>
          </p:cNvSpPr>
          <p:nvPr>
            <p:ph type="sldNum" sz="quarter" idx="12"/>
          </p:nvPr>
        </p:nvSpPr>
        <p:spPr/>
        <p:txBody>
          <a:bodyPr/>
          <a:lstStyle/>
          <a:p>
            <a:fld id="{38BD3501-0A87-9442-88DF-34CA9F766CC9}" type="slidenum">
              <a:rPr lang="en-US" smtClean="0"/>
              <a:t>‹#›</a:t>
            </a:fld>
            <a:endParaRPr lang="en-US"/>
          </a:p>
        </p:txBody>
      </p:sp>
    </p:spTree>
    <p:extLst>
      <p:ext uri="{BB962C8B-B14F-4D97-AF65-F5344CB8AC3E}">
        <p14:creationId xmlns:p14="http://schemas.microsoft.com/office/powerpoint/2010/main" val="3977184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5B8A1-EE87-9B24-5791-113886C0C3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133A23-C91D-1A30-5DA4-2C0B672D51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5CBA36-13C5-4187-FD3C-3711948022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CBBA86-278C-E54E-021A-B144FEAC1351}"/>
              </a:ext>
            </a:extLst>
          </p:cNvPr>
          <p:cNvSpPr>
            <a:spLocks noGrp="1"/>
          </p:cNvSpPr>
          <p:nvPr>
            <p:ph type="dt" sz="half" idx="10"/>
          </p:nvPr>
        </p:nvSpPr>
        <p:spPr/>
        <p:txBody>
          <a:bodyPr/>
          <a:lstStyle/>
          <a:p>
            <a:fld id="{BE6AB696-EEB7-2747-9EC8-2B03611639D8}" type="datetime1">
              <a:rPr lang="en-US" smtClean="0"/>
              <a:t>9/12/23</a:t>
            </a:fld>
            <a:endParaRPr lang="en-US"/>
          </a:p>
        </p:txBody>
      </p:sp>
      <p:sp>
        <p:nvSpPr>
          <p:cNvPr id="6" name="Footer Placeholder 5">
            <a:extLst>
              <a:ext uri="{FF2B5EF4-FFF2-40B4-BE49-F238E27FC236}">
                <a16:creationId xmlns:a16="http://schemas.microsoft.com/office/drawing/2014/main" id="{DB37FCA5-A30E-03C2-41AA-4D8B9C62F9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6A580E-2523-1B1B-9C08-58DF3A50D73B}"/>
              </a:ext>
            </a:extLst>
          </p:cNvPr>
          <p:cNvSpPr>
            <a:spLocks noGrp="1"/>
          </p:cNvSpPr>
          <p:nvPr>
            <p:ph type="sldNum" sz="quarter" idx="12"/>
          </p:nvPr>
        </p:nvSpPr>
        <p:spPr/>
        <p:txBody>
          <a:bodyPr/>
          <a:lstStyle/>
          <a:p>
            <a:fld id="{38BD3501-0A87-9442-88DF-34CA9F766CC9}" type="slidenum">
              <a:rPr lang="en-US" smtClean="0"/>
              <a:t>‹#›</a:t>
            </a:fld>
            <a:endParaRPr lang="en-US"/>
          </a:p>
        </p:txBody>
      </p:sp>
    </p:spTree>
    <p:extLst>
      <p:ext uri="{BB962C8B-B14F-4D97-AF65-F5344CB8AC3E}">
        <p14:creationId xmlns:p14="http://schemas.microsoft.com/office/powerpoint/2010/main" val="1502769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373EC-9038-2066-FD91-0DB1EA53EF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51B68D-24D1-03E6-8698-D4456A1AEC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08257A-8B96-D274-081F-852BCBA4F5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F1FD9C-D7E9-B1FC-C379-BEA1D31359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CFAEEC-6C25-D9E2-68CE-650F874D95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32FADB-C30A-67A6-4A39-5EA6711542F7}"/>
              </a:ext>
            </a:extLst>
          </p:cNvPr>
          <p:cNvSpPr>
            <a:spLocks noGrp="1"/>
          </p:cNvSpPr>
          <p:nvPr>
            <p:ph type="dt" sz="half" idx="10"/>
          </p:nvPr>
        </p:nvSpPr>
        <p:spPr/>
        <p:txBody>
          <a:bodyPr/>
          <a:lstStyle/>
          <a:p>
            <a:fld id="{0AB50EFC-D50E-CF4C-B087-81A0DE9D7A1A}" type="datetime1">
              <a:rPr lang="en-US" smtClean="0"/>
              <a:t>9/12/23</a:t>
            </a:fld>
            <a:endParaRPr lang="en-US"/>
          </a:p>
        </p:txBody>
      </p:sp>
      <p:sp>
        <p:nvSpPr>
          <p:cNvPr id="8" name="Footer Placeholder 7">
            <a:extLst>
              <a:ext uri="{FF2B5EF4-FFF2-40B4-BE49-F238E27FC236}">
                <a16:creationId xmlns:a16="http://schemas.microsoft.com/office/drawing/2014/main" id="{DA19F483-1370-BBCE-1CAC-0E7CFFDA11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6CC126-9320-B2CF-89E7-D0C64967D3B1}"/>
              </a:ext>
            </a:extLst>
          </p:cNvPr>
          <p:cNvSpPr>
            <a:spLocks noGrp="1"/>
          </p:cNvSpPr>
          <p:nvPr>
            <p:ph type="sldNum" sz="quarter" idx="12"/>
          </p:nvPr>
        </p:nvSpPr>
        <p:spPr/>
        <p:txBody>
          <a:bodyPr/>
          <a:lstStyle/>
          <a:p>
            <a:fld id="{38BD3501-0A87-9442-88DF-34CA9F766CC9}" type="slidenum">
              <a:rPr lang="en-US" smtClean="0"/>
              <a:t>‹#›</a:t>
            </a:fld>
            <a:endParaRPr lang="en-US"/>
          </a:p>
        </p:txBody>
      </p:sp>
    </p:spTree>
    <p:extLst>
      <p:ext uri="{BB962C8B-B14F-4D97-AF65-F5344CB8AC3E}">
        <p14:creationId xmlns:p14="http://schemas.microsoft.com/office/powerpoint/2010/main" val="2082418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7BD1A-36E3-B59D-2A8D-72DAABC2BC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D03460-E30D-D12D-8356-D70C36021423}"/>
              </a:ext>
            </a:extLst>
          </p:cNvPr>
          <p:cNvSpPr>
            <a:spLocks noGrp="1"/>
          </p:cNvSpPr>
          <p:nvPr>
            <p:ph type="dt" sz="half" idx="10"/>
          </p:nvPr>
        </p:nvSpPr>
        <p:spPr/>
        <p:txBody>
          <a:bodyPr/>
          <a:lstStyle/>
          <a:p>
            <a:fld id="{FAC79E06-07A3-CE44-808B-7446F8E31811}" type="datetime1">
              <a:rPr lang="en-US" smtClean="0"/>
              <a:t>9/12/23</a:t>
            </a:fld>
            <a:endParaRPr lang="en-US"/>
          </a:p>
        </p:txBody>
      </p:sp>
      <p:sp>
        <p:nvSpPr>
          <p:cNvPr id="4" name="Footer Placeholder 3">
            <a:extLst>
              <a:ext uri="{FF2B5EF4-FFF2-40B4-BE49-F238E27FC236}">
                <a16:creationId xmlns:a16="http://schemas.microsoft.com/office/drawing/2014/main" id="{E0E2D746-4E5A-1492-C4BC-C2C3296BA1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825FE0-F8D3-D08F-B83A-25955E0BF2D3}"/>
              </a:ext>
            </a:extLst>
          </p:cNvPr>
          <p:cNvSpPr>
            <a:spLocks noGrp="1"/>
          </p:cNvSpPr>
          <p:nvPr>
            <p:ph type="sldNum" sz="quarter" idx="12"/>
          </p:nvPr>
        </p:nvSpPr>
        <p:spPr/>
        <p:txBody>
          <a:bodyPr/>
          <a:lstStyle/>
          <a:p>
            <a:fld id="{38BD3501-0A87-9442-88DF-34CA9F766CC9}" type="slidenum">
              <a:rPr lang="en-US" smtClean="0"/>
              <a:t>‹#›</a:t>
            </a:fld>
            <a:endParaRPr lang="en-US"/>
          </a:p>
        </p:txBody>
      </p:sp>
    </p:spTree>
    <p:extLst>
      <p:ext uri="{BB962C8B-B14F-4D97-AF65-F5344CB8AC3E}">
        <p14:creationId xmlns:p14="http://schemas.microsoft.com/office/powerpoint/2010/main" val="3019886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5821208" y="1420837"/>
            <a:ext cx="5773268" cy="4016326"/>
          </a:xfrm>
          <a:prstGeom prst="flowChartPunchedTape">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415075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50CA23-34FC-3576-982F-EF147848E15D}"/>
              </a:ext>
            </a:extLst>
          </p:cNvPr>
          <p:cNvSpPr>
            <a:spLocks noGrp="1"/>
          </p:cNvSpPr>
          <p:nvPr>
            <p:ph type="dt" sz="half" idx="10"/>
          </p:nvPr>
        </p:nvSpPr>
        <p:spPr/>
        <p:txBody>
          <a:bodyPr/>
          <a:lstStyle/>
          <a:p>
            <a:fld id="{8BEE62FF-1792-C54F-81A7-D2B4102F3533}" type="datetime1">
              <a:rPr lang="en-US" smtClean="0"/>
              <a:t>9/12/23</a:t>
            </a:fld>
            <a:endParaRPr lang="en-US"/>
          </a:p>
        </p:txBody>
      </p:sp>
      <p:sp>
        <p:nvSpPr>
          <p:cNvPr id="3" name="Footer Placeholder 2">
            <a:extLst>
              <a:ext uri="{FF2B5EF4-FFF2-40B4-BE49-F238E27FC236}">
                <a16:creationId xmlns:a16="http://schemas.microsoft.com/office/drawing/2014/main" id="{745E5D24-12C6-E5E9-64AD-44B3E50C5E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B81F14-DC5C-779C-B723-F42773F4B54B}"/>
              </a:ext>
            </a:extLst>
          </p:cNvPr>
          <p:cNvSpPr>
            <a:spLocks noGrp="1"/>
          </p:cNvSpPr>
          <p:nvPr>
            <p:ph type="sldNum" sz="quarter" idx="12"/>
          </p:nvPr>
        </p:nvSpPr>
        <p:spPr/>
        <p:txBody>
          <a:bodyPr/>
          <a:lstStyle/>
          <a:p>
            <a:fld id="{38BD3501-0A87-9442-88DF-34CA9F766CC9}" type="slidenum">
              <a:rPr lang="en-US" smtClean="0"/>
              <a:t>‹#›</a:t>
            </a:fld>
            <a:endParaRPr lang="en-US"/>
          </a:p>
        </p:txBody>
      </p:sp>
    </p:spTree>
    <p:extLst>
      <p:ext uri="{BB962C8B-B14F-4D97-AF65-F5344CB8AC3E}">
        <p14:creationId xmlns:p14="http://schemas.microsoft.com/office/powerpoint/2010/main" val="2959601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82519-4A0B-C91E-4B81-5F1324D4B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C1D031-F1D7-5A77-ED54-9CED70B31A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F044E3-D29E-010A-D90F-6338009BF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1E77C6-26DB-1CD7-4341-4B3D802969A4}"/>
              </a:ext>
            </a:extLst>
          </p:cNvPr>
          <p:cNvSpPr>
            <a:spLocks noGrp="1"/>
          </p:cNvSpPr>
          <p:nvPr>
            <p:ph type="dt" sz="half" idx="10"/>
          </p:nvPr>
        </p:nvSpPr>
        <p:spPr/>
        <p:txBody>
          <a:bodyPr/>
          <a:lstStyle/>
          <a:p>
            <a:fld id="{A032E55C-5284-F54E-A6F0-A4CD199F8F6B}" type="datetime1">
              <a:rPr lang="en-US" smtClean="0"/>
              <a:t>9/12/23</a:t>
            </a:fld>
            <a:endParaRPr lang="en-US"/>
          </a:p>
        </p:txBody>
      </p:sp>
      <p:sp>
        <p:nvSpPr>
          <p:cNvPr id="6" name="Footer Placeholder 5">
            <a:extLst>
              <a:ext uri="{FF2B5EF4-FFF2-40B4-BE49-F238E27FC236}">
                <a16:creationId xmlns:a16="http://schemas.microsoft.com/office/drawing/2014/main" id="{A2597725-5517-28F4-3E65-D8374A698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C37BAE-0B03-6DE6-8BD7-FEA969951922}"/>
              </a:ext>
            </a:extLst>
          </p:cNvPr>
          <p:cNvSpPr>
            <a:spLocks noGrp="1"/>
          </p:cNvSpPr>
          <p:nvPr>
            <p:ph type="sldNum" sz="quarter" idx="12"/>
          </p:nvPr>
        </p:nvSpPr>
        <p:spPr/>
        <p:txBody>
          <a:bodyPr/>
          <a:lstStyle/>
          <a:p>
            <a:fld id="{38BD3501-0A87-9442-88DF-34CA9F766CC9}" type="slidenum">
              <a:rPr lang="en-US" smtClean="0"/>
              <a:t>‹#›</a:t>
            </a:fld>
            <a:endParaRPr lang="en-US"/>
          </a:p>
        </p:txBody>
      </p:sp>
    </p:spTree>
    <p:extLst>
      <p:ext uri="{BB962C8B-B14F-4D97-AF65-F5344CB8AC3E}">
        <p14:creationId xmlns:p14="http://schemas.microsoft.com/office/powerpoint/2010/main" val="1989212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9271F-4CF8-83AD-CB8E-73BAF44898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2CE5C4-5470-2A20-F6D8-FD851556A7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63145F-03C7-FB89-E5F1-16AE1CD7EC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0A9422-D3B9-CAF1-42BF-AB9B1931C953}"/>
              </a:ext>
            </a:extLst>
          </p:cNvPr>
          <p:cNvSpPr>
            <a:spLocks noGrp="1"/>
          </p:cNvSpPr>
          <p:nvPr>
            <p:ph type="dt" sz="half" idx="10"/>
          </p:nvPr>
        </p:nvSpPr>
        <p:spPr/>
        <p:txBody>
          <a:bodyPr/>
          <a:lstStyle/>
          <a:p>
            <a:fld id="{4A1BF6D5-5C02-4248-A9B0-E0F49673584B}" type="datetime1">
              <a:rPr lang="en-US" smtClean="0"/>
              <a:t>9/12/23</a:t>
            </a:fld>
            <a:endParaRPr lang="en-US"/>
          </a:p>
        </p:txBody>
      </p:sp>
      <p:sp>
        <p:nvSpPr>
          <p:cNvPr id="6" name="Footer Placeholder 5">
            <a:extLst>
              <a:ext uri="{FF2B5EF4-FFF2-40B4-BE49-F238E27FC236}">
                <a16:creationId xmlns:a16="http://schemas.microsoft.com/office/drawing/2014/main" id="{2D8F1CA7-14C7-00E7-16DD-C5421ED2B9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F7786D-ADEE-62C6-03DD-E39C43B23BF9}"/>
              </a:ext>
            </a:extLst>
          </p:cNvPr>
          <p:cNvSpPr>
            <a:spLocks noGrp="1"/>
          </p:cNvSpPr>
          <p:nvPr>
            <p:ph type="sldNum" sz="quarter" idx="12"/>
          </p:nvPr>
        </p:nvSpPr>
        <p:spPr/>
        <p:txBody>
          <a:bodyPr/>
          <a:lstStyle/>
          <a:p>
            <a:fld id="{38BD3501-0A87-9442-88DF-34CA9F766CC9}" type="slidenum">
              <a:rPr lang="en-US" smtClean="0"/>
              <a:t>‹#›</a:t>
            </a:fld>
            <a:endParaRPr lang="en-US"/>
          </a:p>
        </p:txBody>
      </p:sp>
    </p:spTree>
    <p:extLst>
      <p:ext uri="{BB962C8B-B14F-4D97-AF65-F5344CB8AC3E}">
        <p14:creationId xmlns:p14="http://schemas.microsoft.com/office/powerpoint/2010/main" val="1257116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961CF-EDD9-553C-A776-4E8769C3B2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CF057E-6571-5A8C-BA81-B984AA7E34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6A543-2156-6C75-784B-64B9AA1A62A3}"/>
              </a:ext>
            </a:extLst>
          </p:cNvPr>
          <p:cNvSpPr>
            <a:spLocks noGrp="1"/>
          </p:cNvSpPr>
          <p:nvPr>
            <p:ph type="dt" sz="half" idx="10"/>
          </p:nvPr>
        </p:nvSpPr>
        <p:spPr/>
        <p:txBody>
          <a:bodyPr/>
          <a:lstStyle/>
          <a:p>
            <a:fld id="{44992D27-DDB0-8746-AFEE-EF21F5BD5124}" type="datetime1">
              <a:rPr lang="en-US" smtClean="0"/>
              <a:t>9/12/23</a:t>
            </a:fld>
            <a:endParaRPr lang="en-US"/>
          </a:p>
        </p:txBody>
      </p:sp>
      <p:sp>
        <p:nvSpPr>
          <p:cNvPr id="5" name="Footer Placeholder 4">
            <a:extLst>
              <a:ext uri="{FF2B5EF4-FFF2-40B4-BE49-F238E27FC236}">
                <a16:creationId xmlns:a16="http://schemas.microsoft.com/office/drawing/2014/main" id="{7ABCAC4A-DA03-BD03-6343-33D85FC3E4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BE6D4-BF15-0503-67ED-015986D29B6C}"/>
              </a:ext>
            </a:extLst>
          </p:cNvPr>
          <p:cNvSpPr>
            <a:spLocks noGrp="1"/>
          </p:cNvSpPr>
          <p:nvPr>
            <p:ph type="sldNum" sz="quarter" idx="12"/>
          </p:nvPr>
        </p:nvSpPr>
        <p:spPr/>
        <p:txBody>
          <a:bodyPr/>
          <a:lstStyle/>
          <a:p>
            <a:fld id="{38BD3501-0A87-9442-88DF-34CA9F766CC9}" type="slidenum">
              <a:rPr lang="en-US" smtClean="0"/>
              <a:t>‹#›</a:t>
            </a:fld>
            <a:endParaRPr lang="en-US"/>
          </a:p>
        </p:txBody>
      </p:sp>
    </p:spTree>
    <p:extLst>
      <p:ext uri="{BB962C8B-B14F-4D97-AF65-F5344CB8AC3E}">
        <p14:creationId xmlns:p14="http://schemas.microsoft.com/office/powerpoint/2010/main" val="2839067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7AB29D-B7DF-3315-6D26-624770DDA8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064830-4DB1-3FA7-6518-16495B31E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48F53-AC3C-35F3-FA42-B1A5BA9DF406}"/>
              </a:ext>
            </a:extLst>
          </p:cNvPr>
          <p:cNvSpPr>
            <a:spLocks noGrp="1"/>
          </p:cNvSpPr>
          <p:nvPr>
            <p:ph type="dt" sz="half" idx="10"/>
          </p:nvPr>
        </p:nvSpPr>
        <p:spPr/>
        <p:txBody>
          <a:bodyPr/>
          <a:lstStyle/>
          <a:p>
            <a:fld id="{EE7BA109-B442-414E-BC58-F1056F09DA00}" type="datetime1">
              <a:rPr lang="en-US" smtClean="0"/>
              <a:t>9/12/23</a:t>
            </a:fld>
            <a:endParaRPr lang="en-US"/>
          </a:p>
        </p:txBody>
      </p:sp>
      <p:sp>
        <p:nvSpPr>
          <p:cNvPr id="5" name="Footer Placeholder 4">
            <a:extLst>
              <a:ext uri="{FF2B5EF4-FFF2-40B4-BE49-F238E27FC236}">
                <a16:creationId xmlns:a16="http://schemas.microsoft.com/office/drawing/2014/main" id="{B2271A78-1488-32B4-CE68-0471CE50A8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FA7B82-F57F-5AB1-C5F3-FF788FE05061}"/>
              </a:ext>
            </a:extLst>
          </p:cNvPr>
          <p:cNvSpPr>
            <a:spLocks noGrp="1"/>
          </p:cNvSpPr>
          <p:nvPr>
            <p:ph type="sldNum" sz="quarter" idx="12"/>
          </p:nvPr>
        </p:nvSpPr>
        <p:spPr/>
        <p:txBody>
          <a:bodyPr/>
          <a:lstStyle/>
          <a:p>
            <a:fld id="{38BD3501-0A87-9442-88DF-34CA9F766CC9}" type="slidenum">
              <a:rPr lang="en-US" smtClean="0"/>
              <a:t>‹#›</a:t>
            </a:fld>
            <a:endParaRPr lang="en-US"/>
          </a:p>
        </p:txBody>
      </p:sp>
    </p:spTree>
    <p:extLst>
      <p:ext uri="{BB962C8B-B14F-4D97-AF65-F5344CB8AC3E}">
        <p14:creationId xmlns:p14="http://schemas.microsoft.com/office/powerpoint/2010/main" val="876215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17550" y="0"/>
            <a:ext cx="4233863" cy="5865813"/>
          </a:xfrm>
          <a:prstGeom prst="rect">
            <a:avLst/>
          </a:prstGeom>
          <a:pattFill prst="pct25">
            <a:fgClr>
              <a:schemeClr val="accent1"/>
            </a:fgClr>
            <a:bgClr>
              <a:schemeClr val="bg1"/>
            </a:bgClr>
          </a:pattFill>
        </p:spPr>
        <p:txBody>
          <a:bodyPr/>
          <a:lstStyle/>
          <a:p>
            <a:endParaRPr lang="en-US"/>
          </a:p>
        </p:txBody>
      </p:sp>
      <p:pic>
        <p:nvPicPr>
          <p:cNvPr id="2" name="Picture 1" descr="A picture containing graphical user interface&#10;&#10;Description automatically generated">
            <a:extLst>
              <a:ext uri="{FF2B5EF4-FFF2-40B4-BE49-F238E27FC236}">
                <a16:creationId xmlns:a16="http://schemas.microsoft.com/office/drawing/2014/main" id="{016D0A81-A426-3884-FDFE-FD9F7334DF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9424" y="109987"/>
            <a:ext cx="2322576" cy="685350"/>
          </a:xfrm>
          <a:prstGeom prst="rect">
            <a:avLst/>
          </a:prstGeom>
        </p:spPr>
      </p:pic>
      <p:sp>
        <p:nvSpPr>
          <p:cNvPr id="3" name="TextBox 2">
            <a:extLst>
              <a:ext uri="{FF2B5EF4-FFF2-40B4-BE49-F238E27FC236}">
                <a16:creationId xmlns:a16="http://schemas.microsoft.com/office/drawing/2014/main" id="{EB83BD62-5903-CFE2-11AA-B536A8D637D1}"/>
              </a:ext>
            </a:extLst>
          </p:cNvPr>
          <p:cNvSpPr txBox="1"/>
          <p:nvPr userDrawn="1"/>
        </p:nvSpPr>
        <p:spPr>
          <a:xfrm>
            <a:off x="7244938" y="6501792"/>
            <a:ext cx="4108862" cy="246221"/>
          </a:xfrm>
          <a:prstGeom prst="rect">
            <a:avLst/>
          </a:prstGeom>
          <a:noFill/>
        </p:spPr>
        <p:txBody>
          <a:bodyPr wrap="square" rtlCol="0">
            <a:spAutoFit/>
          </a:bodyPr>
          <a:lstStyle/>
          <a:p>
            <a:pPr algn="r"/>
            <a:r>
              <a:rPr lang="en-US" sz="1000" b="0" i="0">
                <a:latin typeface="Arial" panose="020B0604020202020204" pitchFamily="34" charset="0"/>
                <a:cs typeface="Arial" panose="020B0604020202020204" pitchFamily="34" charset="0"/>
              </a:rPr>
              <a:t>ITC 2023 Consumer Supplement Survey</a:t>
            </a:r>
          </a:p>
        </p:txBody>
      </p:sp>
      <p:sp>
        <p:nvSpPr>
          <p:cNvPr id="4" name="Rectangle 3">
            <a:extLst>
              <a:ext uri="{FF2B5EF4-FFF2-40B4-BE49-F238E27FC236}">
                <a16:creationId xmlns:a16="http://schemas.microsoft.com/office/drawing/2014/main" id="{231415D1-81EE-0159-A318-2B144E6795E8}"/>
              </a:ext>
            </a:extLst>
          </p:cNvPr>
          <p:cNvSpPr/>
          <p:nvPr userDrawn="1"/>
        </p:nvSpPr>
        <p:spPr>
          <a:xfrm>
            <a:off x="11353800" y="6384985"/>
            <a:ext cx="546265" cy="473015"/>
          </a:xfrm>
          <a:prstGeom prst="rect">
            <a:avLst/>
          </a:prstGeom>
          <a:solidFill>
            <a:srgbClr val="42B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AD8EFB00-9E71-ED45-96D9-72CBFE2B18F3}" type="slidenum">
              <a:rPr lang="en-US" sz="1000" b="0" i="0" smtClean="0">
                <a:latin typeface="Arial" panose="020B0604020202020204" pitchFamily="34" charset="0"/>
                <a:cs typeface="Arial" panose="020B0604020202020204" pitchFamily="34" charset="0"/>
              </a:rPr>
              <a:t>‹#›</a:t>
            </a:fld>
            <a:endParaRPr lang="en-US" sz="1000" b="0" i="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9960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7"/>
          <p:cNvSpPr>
            <a:spLocks noGrp="1"/>
          </p:cNvSpPr>
          <p:nvPr>
            <p:ph type="pic" sz="quarter" idx="10"/>
          </p:nvPr>
        </p:nvSpPr>
        <p:spPr>
          <a:xfrm>
            <a:off x="6991741" y="992187"/>
            <a:ext cx="4233863" cy="5865813"/>
          </a:xfrm>
          <a:prstGeom prst="rect">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218126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504950" y="0"/>
            <a:ext cx="5078413" cy="6858000"/>
          </a:xfrm>
          <a:prstGeom prst="flowChartOffpageConnector">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663243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6907213" cy="4010025"/>
          </a:xfrm>
          <a:prstGeom prst="round2DiagRect">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246444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112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3235325" cy="4051300"/>
          </a:xfrm>
          <a:prstGeom prst="flowChartOffpageConnector">
            <a:avLst/>
          </a:prstGeom>
          <a:pattFill prst="pct25">
            <a:fgClr>
              <a:schemeClr val="accent1"/>
            </a:fgClr>
            <a:bgClr>
              <a:schemeClr val="bg1"/>
            </a:bgClr>
          </a:pattFill>
        </p:spPr>
        <p:txBody>
          <a:bodyPr/>
          <a:lstStyle/>
          <a:p>
            <a:endParaRPr lang="en-US"/>
          </a:p>
        </p:txBody>
      </p:sp>
      <p:sp>
        <p:nvSpPr>
          <p:cNvPr id="10" name="Picture Placeholder 8"/>
          <p:cNvSpPr>
            <a:spLocks noGrp="1"/>
          </p:cNvSpPr>
          <p:nvPr>
            <p:ph type="pic" sz="quarter" idx="11"/>
          </p:nvPr>
        </p:nvSpPr>
        <p:spPr>
          <a:xfrm>
            <a:off x="8956675" y="0"/>
            <a:ext cx="3235325" cy="4051300"/>
          </a:xfrm>
          <a:prstGeom prst="flowChartOffpageConnector">
            <a:avLst/>
          </a:prstGeom>
          <a:pattFill prst="pct25">
            <a:fgClr>
              <a:schemeClr val="accent1"/>
            </a:fgClr>
            <a:bgClr>
              <a:schemeClr val="bg1"/>
            </a:bgClr>
          </a:pattFill>
        </p:spPr>
        <p:txBody>
          <a:bodyPr/>
          <a:lstStyle/>
          <a:p>
            <a:endParaRPr lang="en-US"/>
          </a:p>
        </p:txBody>
      </p:sp>
      <p:sp>
        <p:nvSpPr>
          <p:cNvPr id="12" name="Picture Placeholder 11"/>
          <p:cNvSpPr>
            <a:spLocks noGrp="1"/>
          </p:cNvSpPr>
          <p:nvPr>
            <p:ph type="pic" sz="quarter" idx="12"/>
          </p:nvPr>
        </p:nvSpPr>
        <p:spPr>
          <a:xfrm>
            <a:off x="4478337" y="2806700"/>
            <a:ext cx="3235325" cy="4051300"/>
          </a:xfrm>
          <a:prstGeom prst="rect">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129696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357938" y="717550"/>
            <a:ext cx="5834062" cy="2124075"/>
          </a:xfrm>
          <a:prstGeom prst="rect">
            <a:avLst/>
          </a:prstGeom>
          <a:pattFill prst="pct25">
            <a:fgClr>
              <a:schemeClr val="accent1"/>
            </a:fgClr>
            <a:bgClr>
              <a:schemeClr val="bg1"/>
            </a:bgClr>
          </a:pattFill>
        </p:spPr>
        <p:txBody>
          <a:bodyPr/>
          <a:lstStyle/>
          <a:p>
            <a:endParaRPr lang="en-US"/>
          </a:p>
        </p:txBody>
      </p:sp>
      <p:sp>
        <p:nvSpPr>
          <p:cNvPr id="10" name="Picture Placeholder 8"/>
          <p:cNvSpPr>
            <a:spLocks noGrp="1"/>
          </p:cNvSpPr>
          <p:nvPr>
            <p:ph type="pic" sz="quarter" idx="11"/>
          </p:nvPr>
        </p:nvSpPr>
        <p:spPr>
          <a:xfrm>
            <a:off x="0" y="4065659"/>
            <a:ext cx="5834062" cy="2124075"/>
          </a:xfrm>
          <a:prstGeom prst="rect">
            <a:avLst/>
          </a:prstGeom>
          <a:pattFill prst="pct2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391017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360496"/>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02ED28-2646-F5E1-1180-E730925335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505B91-E3B0-E03E-899C-4E4EEE77C1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0EDE24-B06A-B234-E7A8-CCB8BEE7FB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1D121-D8C6-F24C-8CCE-054F4370BBDF}" type="datetime1">
              <a:rPr lang="en-US" smtClean="0"/>
              <a:t>9/12/23</a:t>
            </a:fld>
            <a:endParaRPr lang="en-US"/>
          </a:p>
        </p:txBody>
      </p:sp>
      <p:sp>
        <p:nvSpPr>
          <p:cNvPr id="5" name="Footer Placeholder 4">
            <a:extLst>
              <a:ext uri="{FF2B5EF4-FFF2-40B4-BE49-F238E27FC236}">
                <a16:creationId xmlns:a16="http://schemas.microsoft.com/office/drawing/2014/main" id="{99E34345-1674-4210-1056-6DAFE312C0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69A8C5-18F8-7294-FC9D-F2F7832A3E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BD3501-0A87-9442-88DF-34CA9F766CC9}" type="slidenum">
              <a:rPr lang="en-US" smtClean="0"/>
              <a:t>‹#›</a:t>
            </a:fld>
            <a:endParaRPr lang="en-US"/>
          </a:p>
        </p:txBody>
      </p:sp>
    </p:spTree>
    <p:extLst>
      <p:ext uri="{BB962C8B-B14F-4D97-AF65-F5344CB8AC3E}">
        <p14:creationId xmlns:p14="http://schemas.microsoft.com/office/powerpoint/2010/main" val="218984680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1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15.xml"/><Relationship Id="rId4" Type="http://schemas.openxmlformats.org/officeDocument/2006/relationships/chart" Target="../charts/chart16.xml"/></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chart" Target="../charts/chart18.xml"/><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chart" Target="../charts/chart17.xml"/><Relationship Id="rId5" Type="http://schemas.openxmlformats.org/officeDocument/2006/relationships/image" Target="../media/image11.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15.xml"/><Relationship Id="rId4" Type="http://schemas.openxmlformats.org/officeDocument/2006/relationships/chart" Target="../charts/chart21.xml"/></Relationships>
</file>

<file path=ppt/slides/_rels/slide14.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chart" Target="../charts/chart23.xml"/><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chart" Target="../charts/chart22.xml"/><Relationship Id="rId5" Type="http://schemas.openxmlformats.org/officeDocument/2006/relationships/image" Target="../media/image11.sv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chart" Target="../charts/chart26.xml"/><Relationship Id="rId4" Type="http://schemas.openxmlformats.org/officeDocument/2006/relationships/chart" Target="../charts/chart25.xml"/></Relationships>
</file>

<file path=ppt/slides/_rels/slide1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chart" Target="../charts/chart28.xml"/><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chart" Target="../charts/chart27.xml"/><Relationship Id="rId5" Type="http://schemas.openxmlformats.org/officeDocument/2006/relationships/image" Target="../media/image11.sv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chart" Target="../charts/chart31.xml"/><Relationship Id="rId4" Type="http://schemas.openxmlformats.org/officeDocument/2006/relationships/chart" Target="../charts/chart30.xml"/></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chart" Target="../charts/chart33.xml"/><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chart" Target="../charts/chart32.xml"/><Relationship Id="rId5" Type="http://schemas.openxmlformats.org/officeDocument/2006/relationships/image" Target="../media/image11.sv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chart" Target="../charts/chart36.xml"/><Relationship Id="rId4" Type="http://schemas.openxmlformats.org/officeDocument/2006/relationships/chart" Target="../charts/chart3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42.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4.xml"/><Relationship Id="rId7" Type="http://schemas.openxmlformats.org/officeDocument/2006/relationships/slide" Target="slide38.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slide" Target="slide30.xml"/><Relationship Id="rId5" Type="http://schemas.openxmlformats.org/officeDocument/2006/relationships/slide" Target="slide25.xml"/><Relationship Id="rId10" Type="http://schemas.openxmlformats.org/officeDocument/2006/relationships/image" Target="../media/image6.png"/><Relationship Id="rId4" Type="http://schemas.openxmlformats.org/officeDocument/2006/relationships/slide" Target="slide22.xml"/><Relationship Id="rId9" Type="http://schemas.openxmlformats.org/officeDocument/2006/relationships/slide" Target="slide49.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43.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44.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4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4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8" Type="http://schemas.openxmlformats.org/officeDocument/2006/relationships/chart" Target="../charts/chart53.xml"/><Relationship Id="rId3" Type="http://schemas.openxmlformats.org/officeDocument/2006/relationships/chart" Target="../charts/chart48.xml"/><Relationship Id="rId7" Type="http://schemas.openxmlformats.org/officeDocument/2006/relationships/chart" Target="../charts/chart52.xml"/><Relationship Id="rId2" Type="http://schemas.openxmlformats.org/officeDocument/2006/relationships/chart" Target="../charts/chart47.xml"/><Relationship Id="rId1" Type="http://schemas.openxmlformats.org/officeDocument/2006/relationships/slideLayout" Target="../slideLayouts/slideLayout15.xml"/><Relationship Id="rId6" Type="http://schemas.openxmlformats.org/officeDocument/2006/relationships/chart" Target="../charts/chart51.xml"/><Relationship Id="rId11" Type="http://schemas.openxmlformats.org/officeDocument/2006/relationships/image" Target="../media/image4.png"/><Relationship Id="rId5" Type="http://schemas.openxmlformats.org/officeDocument/2006/relationships/chart" Target="../charts/chart50.xml"/><Relationship Id="rId10" Type="http://schemas.openxmlformats.org/officeDocument/2006/relationships/chart" Target="../charts/chart55.xml"/><Relationship Id="rId4" Type="http://schemas.openxmlformats.org/officeDocument/2006/relationships/chart" Target="../charts/chart49.xml"/><Relationship Id="rId9" Type="http://schemas.openxmlformats.org/officeDocument/2006/relationships/chart" Target="../charts/chart54.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chart" Target="../charts/chart5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58.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59.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chart" Target="../charts/chart60.xml"/><Relationship Id="rId7" Type="http://schemas.openxmlformats.org/officeDocument/2006/relationships/chart" Target="../charts/chart64.xml"/><Relationship Id="rId12" Type="http://schemas.openxmlformats.org/officeDocument/2006/relationships/chart" Target="../charts/chart68.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chart" Target="../charts/chart63.xml"/><Relationship Id="rId11" Type="http://schemas.openxmlformats.org/officeDocument/2006/relationships/chart" Target="../charts/chart67.xml"/><Relationship Id="rId5" Type="http://schemas.openxmlformats.org/officeDocument/2006/relationships/chart" Target="../charts/chart62.xml"/><Relationship Id="rId10" Type="http://schemas.openxmlformats.org/officeDocument/2006/relationships/image" Target="../media/image4.png"/><Relationship Id="rId4" Type="http://schemas.openxmlformats.org/officeDocument/2006/relationships/chart" Target="../charts/chart61.xml"/><Relationship Id="rId9" Type="http://schemas.openxmlformats.org/officeDocument/2006/relationships/chart" Target="../charts/chart66.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69.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chart" Target="../charts/chart72.xml"/></Relationships>
</file>

<file path=ppt/slides/_rels/slide46.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chart" Target="../charts/chart73.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chart" Target="../charts/chart75.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76.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77.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78.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79.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80.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8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5.xml"/><Relationship Id="rId5" Type="http://schemas.openxmlformats.org/officeDocument/2006/relationships/chart" Target="../charts/chart6.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chart" Target="../charts/chart8.xml"/><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chart" Target="../charts/chart7.xml"/><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5.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3530992" y="2077490"/>
            <a:ext cx="8661008" cy="2703022"/>
          </a:xfrm>
          <a:prstGeom prst="rect">
            <a:avLst/>
          </a:prstGeom>
          <a:solidFill>
            <a:srgbClr val="42B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735549" y="2367171"/>
            <a:ext cx="4545440" cy="2308324"/>
          </a:xfrm>
          <a:prstGeom prst="rect">
            <a:avLst/>
          </a:prstGeom>
          <a:noFill/>
        </p:spPr>
        <p:txBody>
          <a:bodyPr wrap="square" rtlCol="0">
            <a:spAutoFit/>
          </a:bodyPr>
          <a:lstStyle/>
          <a:p>
            <a:pPr algn="ctr"/>
            <a:r>
              <a:rPr lang="en-US" sz="3600" b="1">
                <a:solidFill>
                  <a:schemeClr val="bg1"/>
                </a:solidFill>
                <a:latin typeface="Arial Black" panose="020B0604020202020204" pitchFamily="34" charset="0"/>
                <a:cs typeface="Arial Black" panose="020B0604020202020204" pitchFamily="34" charset="0"/>
              </a:rPr>
              <a:t>ITC Insights 2023 Consumer Supplement Survey</a:t>
            </a:r>
            <a:endParaRPr lang="en-US" sz="3600" b="1">
              <a:solidFill>
                <a:schemeClr val="accent2"/>
              </a:solidFill>
              <a:latin typeface="Arial Black" panose="020B0604020202020204" pitchFamily="34" charset="0"/>
              <a:cs typeface="Arial Black" panose="020B0604020202020204" pitchFamily="34" charset="0"/>
            </a:endParaRPr>
          </a:p>
        </p:txBody>
      </p:sp>
      <p:pic>
        <p:nvPicPr>
          <p:cNvPr id="6" name="Picture 5" descr="A picture containing graphical user interface&#10;&#10;Description automatically generated">
            <a:extLst>
              <a:ext uri="{FF2B5EF4-FFF2-40B4-BE49-F238E27FC236}">
                <a16:creationId xmlns:a16="http://schemas.microsoft.com/office/drawing/2014/main" id="{920490DF-DAB2-9A94-CD52-F9BB9C5E78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8269" y="124045"/>
            <a:ext cx="3099816" cy="914700"/>
          </a:xfrm>
          <a:prstGeom prst="rect">
            <a:avLst/>
          </a:prstGeom>
        </p:spPr>
      </p:pic>
      <p:pic>
        <p:nvPicPr>
          <p:cNvPr id="12" name="Picture Placeholder 11" descr="A person sitting on a couch&#10;&#10;Description automatically generated with medium confidence">
            <a:extLst>
              <a:ext uri="{FF2B5EF4-FFF2-40B4-BE49-F238E27FC236}">
                <a16:creationId xmlns:a16="http://schemas.microsoft.com/office/drawing/2014/main" id="{149D2C39-AB53-0548-51BA-E8898B99E54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1674" r="21674"/>
          <a:stretch>
            <a:fillRect/>
          </a:stretch>
        </p:blipFill>
        <p:spPr/>
      </p:pic>
    </p:spTree>
    <p:extLst>
      <p:ext uri="{BB962C8B-B14F-4D97-AF65-F5344CB8AC3E}">
        <p14:creationId xmlns:p14="http://schemas.microsoft.com/office/powerpoint/2010/main" val="3378247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8">
            <a:extLst>
              <a:ext uri="{FF2B5EF4-FFF2-40B4-BE49-F238E27FC236}">
                <a16:creationId xmlns:a16="http://schemas.microsoft.com/office/drawing/2014/main" id="{2F085B17-17FB-E8A2-3529-63F65A7CB42C}"/>
              </a:ext>
            </a:extLst>
          </p:cNvPr>
          <p:cNvGraphicFramePr>
            <a:graphicFrameLocks/>
          </p:cNvGraphicFramePr>
          <p:nvPr>
            <p:extLst>
              <p:ext uri="{D42A27DB-BD31-4B8C-83A1-F6EECF244321}">
                <p14:modId xmlns:p14="http://schemas.microsoft.com/office/powerpoint/2010/main" val="2199329356"/>
              </p:ext>
            </p:extLst>
          </p:nvPr>
        </p:nvGraphicFramePr>
        <p:xfrm>
          <a:off x="4018474" y="1109741"/>
          <a:ext cx="3815304" cy="3565161"/>
        </p:xfrm>
        <a:graphic>
          <a:graphicData uri="http://schemas.openxmlformats.org/drawingml/2006/chart">
            <c:chart xmlns:c="http://schemas.openxmlformats.org/drawingml/2006/chart" xmlns:r="http://schemas.openxmlformats.org/officeDocument/2006/relationships" r:id="rId2"/>
          </a:graphicData>
        </a:graphic>
      </p:graphicFrame>
      <p:pic>
        <p:nvPicPr>
          <p:cNvPr id="210" name="Graphic 209" descr="Woman">
            <a:extLst>
              <a:ext uri="{FF2B5EF4-FFF2-40B4-BE49-F238E27FC236}">
                <a16:creationId xmlns:a16="http://schemas.microsoft.com/office/drawing/2014/main" id="{0FAD86F9-38D9-FAB4-0AA8-0A50067171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159" y="2043619"/>
            <a:ext cx="1795054" cy="1795054"/>
          </a:xfrm>
          <a:prstGeom prst="rect">
            <a:avLst/>
          </a:prstGeom>
        </p:spPr>
      </p:pic>
      <p:sp>
        <p:nvSpPr>
          <p:cNvPr id="214" name="TextBox 213">
            <a:extLst>
              <a:ext uri="{FF2B5EF4-FFF2-40B4-BE49-F238E27FC236}">
                <a16:creationId xmlns:a16="http://schemas.microsoft.com/office/drawing/2014/main" id="{6AD8486B-35F6-947C-6C3B-FD04C261627E}"/>
              </a:ext>
            </a:extLst>
          </p:cNvPr>
          <p:cNvSpPr txBox="1"/>
          <p:nvPr/>
        </p:nvSpPr>
        <p:spPr>
          <a:xfrm>
            <a:off x="161580" y="6632694"/>
            <a:ext cx="4006001" cy="246221"/>
          </a:xfrm>
          <a:prstGeom prst="rect">
            <a:avLst/>
          </a:prstGeom>
          <a:noFill/>
        </p:spPr>
        <p:txBody>
          <a:bodyPr wrap="square" rtlCol="0">
            <a:spAutoFit/>
          </a:bodyPr>
          <a:lstStyle/>
          <a:p>
            <a:r>
              <a:rPr lang="en-US" sz="1000">
                <a:solidFill>
                  <a:schemeClr val="bg1">
                    <a:lumMod val="50000"/>
                  </a:schemeClr>
                </a:solidFill>
                <a:latin typeface="Arial" panose="020B0604020202020204" pitchFamily="34" charset="0"/>
                <a:cs typeface="Arial" panose="020B0604020202020204" pitchFamily="34" charset="0"/>
              </a:rPr>
              <a:t>Note: UK supplement users n=529.</a:t>
            </a:r>
          </a:p>
        </p:txBody>
      </p:sp>
      <p:sp>
        <p:nvSpPr>
          <p:cNvPr id="216" name="TextBox 215">
            <a:extLst>
              <a:ext uri="{FF2B5EF4-FFF2-40B4-BE49-F238E27FC236}">
                <a16:creationId xmlns:a16="http://schemas.microsoft.com/office/drawing/2014/main" id="{D25594E1-6826-0773-9BDD-97EE3ED01E39}"/>
              </a:ext>
            </a:extLst>
          </p:cNvPr>
          <p:cNvSpPr txBox="1"/>
          <p:nvPr/>
        </p:nvSpPr>
        <p:spPr>
          <a:xfrm>
            <a:off x="2744495" y="3080396"/>
            <a:ext cx="951749"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50%</a:t>
            </a:r>
          </a:p>
        </p:txBody>
      </p:sp>
      <p:sp>
        <p:nvSpPr>
          <p:cNvPr id="217" name="TextBox 216">
            <a:extLst>
              <a:ext uri="{FF2B5EF4-FFF2-40B4-BE49-F238E27FC236}">
                <a16:creationId xmlns:a16="http://schemas.microsoft.com/office/drawing/2014/main" id="{D41B0441-5497-16EC-2DE5-52800F14AF91}"/>
              </a:ext>
            </a:extLst>
          </p:cNvPr>
          <p:cNvSpPr txBox="1"/>
          <p:nvPr/>
        </p:nvSpPr>
        <p:spPr>
          <a:xfrm>
            <a:off x="1199320" y="3124201"/>
            <a:ext cx="951749"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50%</a:t>
            </a:r>
          </a:p>
        </p:txBody>
      </p:sp>
      <p:sp>
        <p:nvSpPr>
          <p:cNvPr id="422" name="TextBox 421">
            <a:extLst>
              <a:ext uri="{FF2B5EF4-FFF2-40B4-BE49-F238E27FC236}">
                <a16:creationId xmlns:a16="http://schemas.microsoft.com/office/drawing/2014/main" id="{AF32C592-705E-2F82-F071-214CAC093AEF}"/>
              </a:ext>
            </a:extLst>
          </p:cNvPr>
          <p:cNvSpPr txBox="1"/>
          <p:nvPr/>
        </p:nvSpPr>
        <p:spPr>
          <a:xfrm>
            <a:off x="5490535" y="2894456"/>
            <a:ext cx="877636" cy="369332"/>
          </a:xfrm>
          <a:prstGeom prst="rect">
            <a:avLst/>
          </a:prstGeom>
          <a:noFill/>
        </p:spPr>
        <p:txBody>
          <a:bodyPr wrap="square" rtlCol="0">
            <a:spAutoFit/>
          </a:bodyPr>
          <a:lstStyle/>
          <a:p>
            <a:pPr algn="ctr"/>
            <a:r>
              <a:rPr lang="en-US" b="1">
                <a:latin typeface="Arial Black" panose="020B0604020202020204" pitchFamily="34" charset="0"/>
                <a:cs typeface="Arial Black" panose="020B0604020202020204" pitchFamily="34" charset="0"/>
              </a:rPr>
              <a:t>AGE</a:t>
            </a:r>
          </a:p>
        </p:txBody>
      </p:sp>
      <p:sp>
        <p:nvSpPr>
          <p:cNvPr id="423" name="Content Placeholder 4">
            <a:extLst>
              <a:ext uri="{FF2B5EF4-FFF2-40B4-BE49-F238E27FC236}">
                <a16:creationId xmlns:a16="http://schemas.microsoft.com/office/drawing/2014/main" id="{A6FF8467-34B2-235A-49E3-DC3DC1B599ED}"/>
              </a:ext>
            </a:extLst>
          </p:cNvPr>
          <p:cNvSpPr txBox="1">
            <a:spLocks/>
          </p:cNvSpPr>
          <p:nvPr/>
        </p:nvSpPr>
        <p:spPr>
          <a:xfrm>
            <a:off x="1117600" y="331487"/>
            <a:ext cx="10764937" cy="151806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1600">
              <a:latin typeface="Arial" panose="020B0604020202020204" pitchFamily="34" charset="0"/>
              <a:cs typeface="Arial" panose="020B0604020202020204" pitchFamily="34" charset="0"/>
            </a:endParaRPr>
          </a:p>
        </p:txBody>
      </p:sp>
      <p:sp>
        <p:nvSpPr>
          <p:cNvPr id="425" name="TextBox 424">
            <a:extLst>
              <a:ext uri="{FF2B5EF4-FFF2-40B4-BE49-F238E27FC236}">
                <a16:creationId xmlns:a16="http://schemas.microsoft.com/office/drawing/2014/main" id="{976BB4AE-20F5-6883-E954-E9A58DC48B08}"/>
              </a:ext>
            </a:extLst>
          </p:cNvPr>
          <p:cNvSpPr txBox="1"/>
          <p:nvPr/>
        </p:nvSpPr>
        <p:spPr>
          <a:xfrm>
            <a:off x="9421987" y="2902718"/>
            <a:ext cx="1304024" cy="369332"/>
          </a:xfrm>
          <a:prstGeom prst="rect">
            <a:avLst/>
          </a:prstGeom>
          <a:noFill/>
        </p:spPr>
        <p:txBody>
          <a:bodyPr wrap="square" rtlCol="0">
            <a:spAutoFit/>
          </a:bodyPr>
          <a:lstStyle/>
          <a:p>
            <a:pPr algn="ctr"/>
            <a:r>
              <a:rPr lang="en-US" b="1">
                <a:latin typeface="Arial Black" panose="020B0604020202020204" pitchFamily="34" charset="0"/>
                <a:cs typeface="Arial Black" panose="020B0604020202020204" pitchFamily="34" charset="0"/>
              </a:rPr>
              <a:t>INCOME</a:t>
            </a:r>
          </a:p>
        </p:txBody>
      </p:sp>
      <p:sp>
        <p:nvSpPr>
          <p:cNvPr id="426" name="Round Same Side Corner Rectangle 58">
            <a:extLst>
              <a:ext uri="{FF2B5EF4-FFF2-40B4-BE49-F238E27FC236}">
                <a16:creationId xmlns:a16="http://schemas.microsoft.com/office/drawing/2014/main" id="{5C30B04A-2E28-FACB-FF92-0CF83490BAFD}"/>
              </a:ext>
            </a:extLst>
          </p:cNvPr>
          <p:cNvSpPr/>
          <p:nvPr/>
        </p:nvSpPr>
        <p:spPr>
          <a:xfrm rot="16200000" flipH="1">
            <a:off x="3098387" y="3161077"/>
            <a:ext cx="204543" cy="914400"/>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27" name="Round Same Side Corner Rectangle 58">
            <a:extLst>
              <a:ext uri="{FF2B5EF4-FFF2-40B4-BE49-F238E27FC236}">
                <a16:creationId xmlns:a16="http://schemas.microsoft.com/office/drawing/2014/main" id="{31F2AA34-155D-5BB6-F7F9-DE8C2141A768}"/>
              </a:ext>
            </a:extLst>
          </p:cNvPr>
          <p:cNvSpPr/>
          <p:nvPr/>
        </p:nvSpPr>
        <p:spPr>
          <a:xfrm rot="16200000" flipH="1">
            <a:off x="1566353" y="3162765"/>
            <a:ext cx="201168" cy="914400"/>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pic>
        <p:nvPicPr>
          <p:cNvPr id="428" name="Graphic 427" descr="Man">
            <a:extLst>
              <a:ext uri="{FF2B5EF4-FFF2-40B4-BE49-F238E27FC236}">
                <a16:creationId xmlns:a16="http://schemas.microsoft.com/office/drawing/2014/main" id="{826D9198-59B6-8C4D-E1B9-20C866D03E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08295" y="2030184"/>
            <a:ext cx="1795054" cy="1795054"/>
          </a:xfrm>
          <a:prstGeom prst="rect">
            <a:avLst/>
          </a:prstGeom>
        </p:spPr>
      </p:pic>
      <p:sp>
        <p:nvSpPr>
          <p:cNvPr id="429" name="Content Placeholder 4">
            <a:extLst>
              <a:ext uri="{FF2B5EF4-FFF2-40B4-BE49-F238E27FC236}">
                <a16:creationId xmlns:a16="http://schemas.microsoft.com/office/drawing/2014/main" id="{2CA8A111-F239-35FC-5890-F75C2A53ACCB}"/>
              </a:ext>
            </a:extLst>
          </p:cNvPr>
          <p:cNvSpPr txBox="1">
            <a:spLocks/>
          </p:cNvSpPr>
          <p:nvPr/>
        </p:nvSpPr>
        <p:spPr>
          <a:xfrm>
            <a:off x="455784" y="4583205"/>
            <a:ext cx="3052763" cy="11597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600">
                <a:latin typeface="Arial" panose="020B0604020202020204" pitchFamily="34" charset="0"/>
                <a:cs typeface="Arial" panose="020B0604020202020204" pitchFamily="34" charset="0"/>
              </a:rPr>
              <a:t>Even mix of men and women. </a:t>
            </a:r>
          </a:p>
          <a:p>
            <a:pPr marL="0" indent="0" algn="ctr">
              <a:lnSpc>
                <a:spcPct val="100000"/>
              </a:lnSpc>
              <a:spcBef>
                <a:spcPts val="0"/>
              </a:spcBef>
              <a:buFont typeface="Arial" panose="020B0604020202020204" pitchFamily="34" charset="0"/>
              <a:buNone/>
            </a:pPr>
            <a:r>
              <a:rPr lang="en-US" sz="1600">
                <a:latin typeface="Arial" panose="020B0604020202020204" pitchFamily="34" charset="0"/>
                <a:cs typeface="Arial" panose="020B0604020202020204" pitchFamily="34" charset="0"/>
              </a:rPr>
              <a:t>Female n = 269</a:t>
            </a:r>
          </a:p>
          <a:p>
            <a:pPr marL="0" indent="0" algn="ctr">
              <a:lnSpc>
                <a:spcPct val="100000"/>
              </a:lnSpc>
              <a:spcBef>
                <a:spcPts val="0"/>
              </a:spcBef>
              <a:buFont typeface="Arial" panose="020B0604020202020204" pitchFamily="34" charset="0"/>
              <a:buNone/>
            </a:pPr>
            <a:r>
              <a:rPr lang="en-US" sz="1600">
                <a:latin typeface="Arial" panose="020B0604020202020204" pitchFamily="34" charset="0"/>
                <a:cs typeface="Arial" panose="020B0604020202020204" pitchFamily="34" charset="0"/>
              </a:rPr>
              <a:t>Male n = 268</a:t>
            </a:r>
          </a:p>
          <a:p>
            <a:pPr marL="0" indent="0" algn="ctr">
              <a:lnSpc>
                <a:spcPct val="100000"/>
              </a:lnSpc>
              <a:spcBef>
                <a:spcPts val="0"/>
              </a:spcBef>
              <a:buFont typeface="Arial" panose="020B0604020202020204" pitchFamily="34" charset="0"/>
              <a:buNone/>
            </a:pPr>
            <a:r>
              <a:rPr lang="en-US" sz="1600">
                <a:latin typeface="Arial" panose="020B0604020202020204" pitchFamily="34" charset="0"/>
                <a:cs typeface="Arial" panose="020B0604020202020204" pitchFamily="34" charset="0"/>
              </a:rPr>
              <a:t>Non-Binary n = 3</a:t>
            </a:r>
          </a:p>
        </p:txBody>
      </p:sp>
      <p:cxnSp>
        <p:nvCxnSpPr>
          <p:cNvPr id="432" name="Straight Connector 431">
            <a:extLst>
              <a:ext uri="{FF2B5EF4-FFF2-40B4-BE49-F238E27FC236}">
                <a16:creationId xmlns:a16="http://schemas.microsoft.com/office/drawing/2014/main" id="{8551C46C-8F01-EE32-B772-33CBED408F96}"/>
              </a:ext>
            </a:extLst>
          </p:cNvPr>
          <p:cNvCxnSpPr>
            <a:cxnSpLocks/>
          </p:cNvCxnSpPr>
          <p:nvPr/>
        </p:nvCxnSpPr>
        <p:spPr>
          <a:xfrm>
            <a:off x="3929743" y="1618424"/>
            <a:ext cx="0" cy="4403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401CBE22-142E-CAF3-BA73-3EF446538F6A}"/>
              </a:ext>
            </a:extLst>
          </p:cNvPr>
          <p:cNvCxnSpPr>
            <a:cxnSpLocks/>
          </p:cNvCxnSpPr>
          <p:nvPr/>
        </p:nvCxnSpPr>
        <p:spPr>
          <a:xfrm>
            <a:off x="8010939" y="1618424"/>
            <a:ext cx="0" cy="4403792"/>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Content Placeholder 8">
            <a:extLst>
              <a:ext uri="{FF2B5EF4-FFF2-40B4-BE49-F238E27FC236}">
                <a16:creationId xmlns:a16="http://schemas.microsoft.com/office/drawing/2014/main" id="{0B1B735D-9282-33A3-A928-2C4534487472}"/>
              </a:ext>
            </a:extLst>
          </p:cNvPr>
          <p:cNvGraphicFramePr>
            <a:graphicFrameLocks/>
          </p:cNvGraphicFramePr>
          <p:nvPr>
            <p:extLst>
              <p:ext uri="{D42A27DB-BD31-4B8C-83A1-F6EECF244321}">
                <p14:modId xmlns:p14="http://schemas.microsoft.com/office/powerpoint/2010/main" val="3789937700"/>
              </p:ext>
            </p:extLst>
          </p:nvPr>
        </p:nvGraphicFramePr>
        <p:xfrm>
          <a:off x="8133573" y="1096715"/>
          <a:ext cx="3815304" cy="3565161"/>
        </p:xfrm>
        <a:graphic>
          <a:graphicData uri="http://schemas.openxmlformats.org/drawingml/2006/chart">
            <c:chart xmlns:c="http://schemas.openxmlformats.org/drawingml/2006/chart" xmlns:r="http://schemas.openxmlformats.org/officeDocument/2006/relationships" r:id="rId7"/>
          </a:graphicData>
        </a:graphic>
      </p:graphicFrame>
      <p:sp>
        <p:nvSpPr>
          <p:cNvPr id="7" name="Title 6">
            <a:extLst>
              <a:ext uri="{FF2B5EF4-FFF2-40B4-BE49-F238E27FC236}">
                <a16:creationId xmlns:a16="http://schemas.microsoft.com/office/drawing/2014/main" id="{66577B47-4483-B46F-9659-911E4F4D226C}"/>
              </a:ext>
            </a:extLst>
          </p:cNvPr>
          <p:cNvSpPr>
            <a:spLocks noGrp="1"/>
          </p:cNvSpPr>
          <p:nvPr>
            <p:ph type="title"/>
          </p:nvPr>
        </p:nvSpPr>
        <p:spPr/>
        <p:txBody>
          <a:bodyPr/>
          <a:lstStyle/>
          <a:p>
            <a:r>
              <a:rPr lang="en-US" sz="2800" b="1">
                <a:latin typeface="Arial Black"/>
              </a:rPr>
              <a:t>DEMOGRAPHICS: UK</a:t>
            </a:r>
            <a:endParaRPr lang="en-US">
              <a:latin typeface="Arial Black"/>
            </a:endParaRPr>
          </a:p>
        </p:txBody>
      </p:sp>
      <p:sp>
        <p:nvSpPr>
          <p:cNvPr id="6" name="TextBox 5">
            <a:extLst>
              <a:ext uri="{FF2B5EF4-FFF2-40B4-BE49-F238E27FC236}">
                <a16:creationId xmlns:a16="http://schemas.microsoft.com/office/drawing/2014/main" id="{BACA8C55-441A-BFC3-A8AC-10E65FA2F873}"/>
              </a:ext>
            </a:extLst>
          </p:cNvPr>
          <p:cNvSpPr txBox="1"/>
          <p:nvPr/>
        </p:nvSpPr>
        <p:spPr>
          <a:xfrm>
            <a:off x="4409237" y="4858028"/>
            <a:ext cx="3033779" cy="861774"/>
          </a:xfrm>
          <a:prstGeom prst="rect">
            <a:avLst/>
          </a:prstGeom>
          <a:noFill/>
        </p:spPr>
        <p:txBody>
          <a:bodyPr wrap="square" rtlCol="0">
            <a:spAutoFit/>
          </a:bodyPr>
          <a:lstStyle/>
          <a:p>
            <a:pPr algn="ctr"/>
            <a:r>
              <a:rPr lang="en-US" sz="1600">
                <a:solidFill>
                  <a:srgbClr val="3F3F3F"/>
                </a:solidFill>
                <a:effectLst/>
                <a:latin typeface="Arial" panose="020B0604020202020204" pitchFamily="34" charset="0"/>
                <a:cs typeface="Arial" panose="020B0604020202020204" pitchFamily="34" charset="0"/>
              </a:rPr>
              <a:t>UK users skew slightly older than the aggregate and US</a:t>
            </a:r>
          </a:p>
          <a:p>
            <a:endParaRPr lang="en-US"/>
          </a:p>
        </p:txBody>
      </p:sp>
    </p:spTree>
    <p:extLst>
      <p:ext uri="{BB962C8B-B14F-4D97-AF65-F5344CB8AC3E}">
        <p14:creationId xmlns:p14="http://schemas.microsoft.com/office/powerpoint/2010/main" val="303591983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extBox 213">
            <a:extLst>
              <a:ext uri="{FF2B5EF4-FFF2-40B4-BE49-F238E27FC236}">
                <a16:creationId xmlns:a16="http://schemas.microsoft.com/office/drawing/2014/main" id="{6AD8486B-35F6-947C-6C3B-FD04C261627E}"/>
              </a:ext>
            </a:extLst>
          </p:cNvPr>
          <p:cNvSpPr txBox="1"/>
          <p:nvPr/>
        </p:nvSpPr>
        <p:spPr>
          <a:xfrm>
            <a:off x="161580" y="6632694"/>
            <a:ext cx="4006001" cy="246221"/>
          </a:xfrm>
          <a:prstGeom prst="rect">
            <a:avLst/>
          </a:prstGeom>
          <a:noFill/>
        </p:spPr>
        <p:txBody>
          <a:bodyPr wrap="square" lIns="91440" tIns="45720" rIns="91440" bIns="45720" rtlCol="0" anchor="t">
            <a:spAutoFit/>
          </a:bodyPr>
          <a:lstStyle/>
          <a:p>
            <a:r>
              <a:rPr lang="en-US" sz="1000">
                <a:solidFill>
                  <a:schemeClr val="bg1">
                    <a:lumMod val="50000"/>
                  </a:schemeClr>
                </a:solidFill>
                <a:latin typeface="Arial"/>
                <a:cs typeface="Arial"/>
              </a:rPr>
              <a:t>Note: UK supplement users 18-34 n=142, 35-54 n=212, 55+: n=175.</a:t>
            </a:r>
          </a:p>
        </p:txBody>
      </p:sp>
      <p:sp>
        <p:nvSpPr>
          <p:cNvPr id="423" name="Content Placeholder 4">
            <a:extLst>
              <a:ext uri="{FF2B5EF4-FFF2-40B4-BE49-F238E27FC236}">
                <a16:creationId xmlns:a16="http://schemas.microsoft.com/office/drawing/2014/main" id="{A6FF8467-34B2-235A-49E3-DC3DC1B599ED}"/>
              </a:ext>
            </a:extLst>
          </p:cNvPr>
          <p:cNvSpPr txBox="1">
            <a:spLocks/>
          </p:cNvSpPr>
          <p:nvPr/>
        </p:nvSpPr>
        <p:spPr>
          <a:xfrm>
            <a:off x="1117600" y="331487"/>
            <a:ext cx="10764937" cy="151806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1600">
              <a:latin typeface="Arial" panose="020B0604020202020204" pitchFamily="34" charset="0"/>
              <a:cs typeface="Arial" panose="020B0604020202020204" pitchFamily="34" charset="0"/>
            </a:endParaRPr>
          </a:p>
        </p:txBody>
      </p:sp>
      <p:sp>
        <p:nvSpPr>
          <p:cNvPr id="471" name="Freeform 6">
            <a:extLst>
              <a:ext uri="{FF2B5EF4-FFF2-40B4-BE49-F238E27FC236}">
                <a16:creationId xmlns:a16="http://schemas.microsoft.com/office/drawing/2014/main" id="{BBA0039C-202E-6FD8-9409-0371071D7D20}"/>
              </a:ext>
            </a:extLst>
          </p:cNvPr>
          <p:cNvSpPr>
            <a:spLocks noChangeAspect="1" noEditPoints="1"/>
          </p:cNvSpPr>
          <p:nvPr/>
        </p:nvSpPr>
        <p:spPr bwMode="auto">
          <a:xfrm>
            <a:off x="2093661" y="2357632"/>
            <a:ext cx="477395" cy="1371600"/>
          </a:xfrm>
          <a:custGeom>
            <a:avLst/>
            <a:gdLst>
              <a:gd name="T0" fmla="*/ 32 w 63"/>
              <a:gd name="T1" fmla="*/ 27 h 181"/>
              <a:gd name="T2" fmla="*/ 46 w 63"/>
              <a:gd name="T3" fmla="*/ 13 h 181"/>
              <a:gd name="T4" fmla="*/ 32 w 63"/>
              <a:gd name="T5" fmla="*/ 0 h 181"/>
              <a:gd name="T6" fmla="*/ 18 w 63"/>
              <a:gd name="T7" fmla="*/ 13 h 181"/>
              <a:gd name="T8" fmla="*/ 32 w 63"/>
              <a:gd name="T9" fmla="*/ 27 h 181"/>
              <a:gd name="T10" fmla="*/ 63 w 63"/>
              <a:gd name="T11" fmla="*/ 45 h 181"/>
              <a:gd name="T12" fmla="*/ 51 w 63"/>
              <a:gd name="T13" fmla="*/ 32 h 181"/>
              <a:gd name="T14" fmla="*/ 12 w 63"/>
              <a:gd name="T15" fmla="*/ 32 h 181"/>
              <a:gd name="T16" fmla="*/ 0 w 63"/>
              <a:gd name="T17" fmla="*/ 45 h 181"/>
              <a:gd name="T18" fmla="*/ 0 w 63"/>
              <a:gd name="T19" fmla="*/ 95 h 181"/>
              <a:gd name="T20" fmla="*/ 5 w 63"/>
              <a:gd name="T21" fmla="*/ 101 h 181"/>
              <a:gd name="T22" fmla="*/ 10 w 63"/>
              <a:gd name="T23" fmla="*/ 95 h 181"/>
              <a:gd name="T24" fmla="*/ 10 w 63"/>
              <a:gd name="T25" fmla="*/ 49 h 181"/>
              <a:gd name="T26" fmla="*/ 13 w 63"/>
              <a:gd name="T27" fmla="*/ 49 h 181"/>
              <a:gd name="T28" fmla="*/ 13 w 63"/>
              <a:gd name="T29" fmla="*/ 173 h 181"/>
              <a:gd name="T30" fmla="*/ 21 w 63"/>
              <a:gd name="T31" fmla="*/ 181 h 181"/>
              <a:gd name="T32" fmla="*/ 29 w 63"/>
              <a:gd name="T33" fmla="*/ 173 h 181"/>
              <a:gd name="T34" fmla="*/ 29 w 63"/>
              <a:gd name="T35" fmla="*/ 105 h 181"/>
              <a:gd name="T36" fmla="*/ 34 w 63"/>
              <a:gd name="T37" fmla="*/ 105 h 181"/>
              <a:gd name="T38" fmla="*/ 34 w 63"/>
              <a:gd name="T39" fmla="*/ 173 h 181"/>
              <a:gd name="T40" fmla="*/ 42 w 63"/>
              <a:gd name="T41" fmla="*/ 181 h 181"/>
              <a:gd name="T42" fmla="*/ 50 w 63"/>
              <a:gd name="T43" fmla="*/ 173 h 181"/>
              <a:gd name="T44" fmla="*/ 50 w 63"/>
              <a:gd name="T45" fmla="*/ 49 h 181"/>
              <a:gd name="T46" fmla="*/ 52 w 63"/>
              <a:gd name="T47" fmla="*/ 49 h 181"/>
              <a:gd name="T48" fmla="*/ 52 w 63"/>
              <a:gd name="T49" fmla="*/ 95 h 181"/>
              <a:gd name="T50" fmla="*/ 58 w 63"/>
              <a:gd name="T51" fmla="*/ 101 h 181"/>
              <a:gd name="T52" fmla="*/ 63 w 63"/>
              <a:gd name="T53" fmla="*/ 95 h 181"/>
              <a:gd name="T54" fmla="*/ 63 w 63"/>
              <a:gd name="T55" fmla="*/ 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81">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th-TH">
              <a:solidFill>
                <a:srgbClr val="1E7466"/>
              </a:solidFill>
            </a:endParaRPr>
          </a:p>
        </p:txBody>
      </p:sp>
      <p:grpSp>
        <p:nvGrpSpPr>
          <p:cNvPr id="472" name="กลุ่ม 106">
            <a:extLst>
              <a:ext uri="{FF2B5EF4-FFF2-40B4-BE49-F238E27FC236}">
                <a16:creationId xmlns:a16="http://schemas.microsoft.com/office/drawing/2014/main" id="{BFE4D3BF-E1F4-71E3-8F6E-CEC2905F6E5D}"/>
              </a:ext>
            </a:extLst>
          </p:cNvPr>
          <p:cNvGrpSpPr>
            <a:grpSpLocks noChangeAspect="1"/>
          </p:cNvGrpSpPr>
          <p:nvPr/>
        </p:nvGrpSpPr>
        <p:grpSpPr>
          <a:xfrm>
            <a:off x="1255100" y="2357632"/>
            <a:ext cx="573107" cy="1371600"/>
            <a:chOff x="9234488" y="7932738"/>
            <a:chExt cx="1509712" cy="3613150"/>
          </a:xfrm>
          <a:solidFill>
            <a:schemeClr val="accent3"/>
          </a:solidFill>
        </p:grpSpPr>
        <p:sp>
          <p:nvSpPr>
            <p:cNvPr id="473" name="Freeform 9">
              <a:extLst>
                <a:ext uri="{FF2B5EF4-FFF2-40B4-BE49-F238E27FC236}">
                  <a16:creationId xmlns:a16="http://schemas.microsoft.com/office/drawing/2014/main" id="{58F81176-06C2-5CE6-9FFB-23075BDA6401}"/>
                </a:ext>
              </a:extLst>
            </p:cNvPr>
            <p:cNvSpPr>
              <a:spLocks/>
            </p:cNvSpPr>
            <p:nvPr/>
          </p:nvSpPr>
          <p:spPr bwMode="auto">
            <a:xfrm>
              <a:off x="9234488" y="8588375"/>
              <a:ext cx="1509712" cy="2957513"/>
            </a:xfrm>
            <a:custGeom>
              <a:avLst/>
              <a:gdLst>
                <a:gd name="T0" fmla="*/ 65 w 76"/>
                <a:gd name="T1" fmla="*/ 63 h 149"/>
                <a:gd name="T2" fmla="*/ 71 w 76"/>
                <a:gd name="T3" fmla="*/ 68 h 149"/>
                <a:gd name="T4" fmla="*/ 76 w 76"/>
                <a:gd name="T5" fmla="*/ 63 h 149"/>
                <a:gd name="T6" fmla="*/ 67 w 76"/>
                <a:gd name="T7" fmla="*/ 12 h 149"/>
                <a:gd name="T8" fmla="*/ 54 w 76"/>
                <a:gd name="T9" fmla="*/ 0 h 149"/>
                <a:gd name="T10" fmla="*/ 23 w 76"/>
                <a:gd name="T11" fmla="*/ 0 h 149"/>
                <a:gd name="T12" fmla="*/ 10 w 76"/>
                <a:gd name="T13" fmla="*/ 12 h 149"/>
                <a:gd name="T14" fmla="*/ 0 w 76"/>
                <a:gd name="T15" fmla="*/ 63 h 149"/>
                <a:gd name="T16" fmla="*/ 6 w 76"/>
                <a:gd name="T17" fmla="*/ 68 h 149"/>
                <a:gd name="T18" fmla="*/ 11 w 76"/>
                <a:gd name="T19" fmla="*/ 63 h 149"/>
                <a:gd name="T20" fmla="*/ 21 w 76"/>
                <a:gd name="T21" fmla="*/ 17 h 149"/>
                <a:gd name="T22" fmla="*/ 23 w 76"/>
                <a:gd name="T23" fmla="*/ 17 h 149"/>
                <a:gd name="T24" fmla="*/ 10 w 76"/>
                <a:gd name="T25" fmla="*/ 92 h 149"/>
                <a:gd name="T26" fmla="*/ 23 w 76"/>
                <a:gd name="T27" fmla="*/ 92 h 149"/>
                <a:gd name="T28" fmla="*/ 23 w 76"/>
                <a:gd name="T29" fmla="*/ 141 h 149"/>
                <a:gd name="T30" fmla="*/ 30 w 76"/>
                <a:gd name="T31" fmla="*/ 149 h 149"/>
                <a:gd name="T32" fmla="*/ 36 w 76"/>
                <a:gd name="T33" fmla="*/ 141 h 149"/>
                <a:gd name="T34" fmla="*/ 36 w 76"/>
                <a:gd name="T35" fmla="*/ 92 h 149"/>
                <a:gd name="T36" fmla="*/ 41 w 76"/>
                <a:gd name="T37" fmla="*/ 92 h 149"/>
                <a:gd name="T38" fmla="*/ 41 w 76"/>
                <a:gd name="T39" fmla="*/ 141 h 149"/>
                <a:gd name="T40" fmla="*/ 47 w 76"/>
                <a:gd name="T41" fmla="*/ 149 h 149"/>
                <a:gd name="T42" fmla="*/ 53 w 76"/>
                <a:gd name="T43" fmla="*/ 141 h 149"/>
                <a:gd name="T44" fmla="*/ 53 w 76"/>
                <a:gd name="T45" fmla="*/ 92 h 149"/>
                <a:gd name="T46" fmla="*/ 68 w 76"/>
                <a:gd name="T47" fmla="*/ 92 h 149"/>
                <a:gd name="T48" fmla="*/ 53 w 76"/>
                <a:gd name="T49" fmla="*/ 17 h 149"/>
                <a:gd name="T50" fmla="*/ 56 w 76"/>
                <a:gd name="T51" fmla="*/ 17 h 149"/>
                <a:gd name="T52" fmla="*/ 65 w 76"/>
                <a:gd name="T53" fmla="*/ 6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49">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474" name="Oval 10">
              <a:extLst>
                <a:ext uri="{FF2B5EF4-FFF2-40B4-BE49-F238E27FC236}">
                  <a16:creationId xmlns:a16="http://schemas.microsoft.com/office/drawing/2014/main" id="{6CA18B2C-6B8C-0BDD-230A-29E461405C10}"/>
                </a:ext>
              </a:extLst>
            </p:cNvPr>
            <p:cNvSpPr>
              <a:spLocks noChangeArrowheads="1"/>
            </p:cNvSpPr>
            <p:nvPr/>
          </p:nvSpPr>
          <p:spPr bwMode="auto">
            <a:xfrm>
              <a:off x="9731375" y="7932738"/>
              <a:ext cx="555625" cy="5556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grpSp>
      <p:sp>
        <p:nvSpPr>
          <p:cNvPr id="475" name="Round Same Side Corner Rectangle 58">
            <a:extLst>
              <a:ext uri="{FF2B5EF4-FFF2-40B4-BE49-F238E27FC236}">
                <a16:creationId xmlns:a16="http://schemas.microsoft.com/office/drawing/2014/main" id="{047726FE-3F7C-AE6C-9CBC-C4002C01395F}"/>
              </a:ext>
            </a:extLst>
          </p:cNvPr>
          <p:cNvSpPr/>
          <p:nvPr/>
        </p:nvSpPr>
        <p:spPr>
          <a:xfrm rot="16200000" flipH="1">
            <a:off x="2101529" y="1768409"/>
            <a:ext cx="461661" cy="640422"/>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76" name="Round Same Side Corner Rectangle 58">
            <a:extLst>
              <a:ext uri="{FF2B5EF4-FFF2-40B4-BE49-F238E27FC236}">
                <a16:creationId xmlns:a16="http://schemas.microsoft.com/office/drawing/2014/main" id="{FD05C4E4-1440-901B-249E-9FBE13477122}"/>
              </a:ext>
            </a:extLst>
          </p:cNvPr>
          <p:cNvSpPr/>
          <p:nvPr/>
        </p:nvSpPr>
        <p:spPr>
          <a:xfrm rot="16200000" flipH="1">
            <a:off x="1310824" y="1772013"/>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77" name="TextBox 476">
            <a:extLst>
              <a:ext uri="{FF2B5EF4-FFF2-40B4-BE49-F238E27FC236}">
                <a16:creationId xmlns:a16="http://schemas.microsoft.com/office/drawing/2014/main" id="{517215FA-77AA-4DC5-B8EC-69973DB85C96}"/>
              </a:ext>
            </a:extLst>
          </p:cNvPr>
          <p:cNvSpPr txBox="1"/>
          <p:nvPr/>
        </p:nvSpPr>
        <p:spPr>
          <a:xfrm>
            <a:off x="1884620" y="1905396"/>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41%</a:t>
            </a:r>
          </a:p>
        </p:txBody>
      </p:sp>
      <p:sp>
        <p:nvSpPr>
          <p:cNvPr id="478" name="TextBox 477">
            <a:extLst>
              <a:ext uri="{FF2B5EF4-FFF2-40B4-BE49-F238E27FC236}">
                <a16:creationId xmlns:a16="http://schemas.microsoft.com/office/drawing/2014/main" id="{9E2E395B-6967-808F-6462-093E5AD71155}"/>
              </a:ext>
            </a:extLst>
          </p:cNvPr>
          <p:cNvSpPr txBox="1"/>
          <p:nvPr/>
        </p:nvSpPr>
        <p:spPr>
          <a:xfrm>
            <a:off x="1073311" y="1905396"/>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58%</a:t>
            </a:r>
          </a:p>
        </p:txBody>
      </p:sp>
      <p:sp>
        <p:nvSpPr>
          <p:cNvPr id="479" name="Freeform 6">
            <a:extLst>
              <a:ext uri="{FF2B5EF4-FFF2-40B4-BE49-F238E27FC236}">
                <a16:creationId xmlns:a16="http://schemas.microsoft.com/office/drawing/2014/main" id="{B76D4594-C818-BDCE-1C5F-DFE9526085FC}"/>
              </a:ext>
            </a:extLst>
          </p:cNvPr>
          <p:cNvSpPr>
            <a:spLocks noChangeAspect="1" noEditPoints="1"/>
          </p:cNvSpPr>
          <p:nvPr/>
        </p:nvSpPr>
        <p:spPr bwMode="auto">
          <a:xfrm>
            <a:off x="6226436" y="2357631"/>
            <a:ext cx="477395" cy="1371600"/>
          </a:xfrm>
          <a:custGeom>
            <a:avLst/>
            <a:gdLst>
              <a:gd name="T0" fmla="*/ 32 w 63"/>
              <a:gd name="T1" fmla="*/ 27 h 181"/>
              <a:gd name="T2" fmla="*/ 46 w 63"/>
              <a:gd name="T3" fmla="*/ 13 h 181"/>
              <a:gd name="T4" fmla="*/ 32 w 63"/>
              <a:gd name="T5" fmla="*/ 0 h 181"/>
              <a:gd name="T6" fmla="*/ 18 w 63"/>
              <a:gd name="T7" fmla="*/ 13 h 181"/>
              <a:gd name="T8" fmla="*/ 32 w 63"/>
              <a:gd name="T9" fmla="*/ 27 h 181"/>
              <a:gd name="T10" fmla="*/ 63 w 63"/>
              <a:gd name="T11" fmla="*/ 45 h 181"/>
              <a:gd name="T12" fmla="*/ 51 w 63"/>
              <a:gd name="T13" fmla="*/ 32 h 181"/>
              <a:gd name="T14" fmla="*/ 12 w 63"/>
              <a:gd name="T15" fmla="*/ 32 h 181"/>
              <a:gd name="T16" fmla="*/ 0 w 63"/>
              <a:gd name="T17" fmla="*/ 45 h 181"/>
              <a:gd name="T18" fmla="*/ 0 w 63"/>
              <a:gd name="T19" fmla="*/ 95 h 181"/>
              <a:gd name="T20" fmla="*/ 5 w 63"/>
              <a:gd name="T21" fmla="*/ 101 h 181"/>
              <a:gd name="T22" fmla="*/ 10 w 63"/>
              <a:gd name="T23" fmla="*/ 95 h 181"/>
              <a:gd name="T24" fmla="*/ 10 w 63"/>
              <a:gd name="T25" fmla="*/ 49 h 181"/>
              <a:gd name="T26" fmla="*/ 13 w 63"/>
              <a:gd name="T27" fmla="*/ 49 h 181"/>
              <a:gd name="T28" fmla="*/ 13 w 63"/>
              <a:gd name="T29" fmla="*/ 173 h 181"/>
              <a:gd name="T30" fmla="*/ 21 w 63"/>
              <a:gd name="T31" fmla="*/ 181 h 181"/>
              <a:gd name="T32" fmla="*/ 29 w 63"/>
              <a:gd name="T33" fmla="*/ 173 h 181"/>
              <a:gd name="T34" fmla="*/ 29 w 63"/>
              <a:gd name="T35" fmla="*/ 105 h 181"/>
              <a:gd name="T36" fmla="*/ 34 w 63"/>
              <a:gd name="T37" fmla="*/ 105 h 181"/>
              <a:gd name="T38" fmla="*/ 34 w 63"/>
              <a:gd name="T39" fmla="*/ 173 h 181"/>
              <a:gd name="T40" fmla="*/ 42 w 63"/>
              <a:gd name="T41" fmla="*/ 181 h 181"/>
              <a:gd name="T42" fmla="*/ 50 w 63"/>
              <a:gd name="T43" fmla="*/ 173 h 181"/>
              <a:gd name="T44" fmla="*/ 50 w 63"/>
              <a:gd name="T45" fmla="*/ 49 h 181"/>
              <a:gd name="T46" fmla="*/ 52 w 63"/>
              <a:gd name="T47" fmla="*/ 49 h 181"/>
              <a:gd name="T48" fmla="*/ 52 w 63"/>
              <a:gd name="T49" fmla="*/ 95 h 181"/>
              <a:gd name="T50" fmla="*/ 58 w 63"/>
              <a:gd name="T51" fmla="*/ 101 h 181"/>
              <a:gd name="T52" fmla="*/ 63 w 63"/>
              <a:gd name="T53" fmla="*/ 95 h 181"/>
              <a:gd name="T54" fmla="*/ 63 w 63"/>
              <a:gd name="T55" fmla="*/ 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81">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th-TH">
              <a:solidFill>
                <a:srgbClr val="1E7466"/>
              </a:solidFill>
            </a:endParaRPr>
          </a:p>
        </p:txBody>
      </p:sp>
      <p:grpSp>
        <p:nvGrpSpPr>
          <p:cNvPr id="480" name="กลุ่ม 106">
            <a:extLst>
              <a:ext uri="{FF2B5EF4-FFF2-40B4-BE49-F238E27FC236}">
                <a16:creationId xmlns:a16="http://schemas.microsoft.com/office/drawing/2014/main" id="{244E2F68-05B8-4B4C-D39D-1989BF2D312B}"/>
              </a:ext>
            </a:extLst>
          </p:cNvPr>
          <p:cNvGrpSpPr>
            <a:grpSpLocks noChangeAspect="1"/>
          </p:cNvGrpSpPr>
          <p:nvPr/>
        </p:nvGrpSpPr>
        <p:grpSpPr>
          <a:xfrm>
            <a:off x="5387875" y="2357631"/>
            <a:ext cx="573107" cy="1371600"/>
            <a:chOff x="9234488" y="7932738"/>
            <a:chExt cx="1509712" cy="3613150"/>
          </a:xfrm>
          <a:solidFill>
            <a:schemeClr val="accent3"/>
          </a:solidFill>
        </p:grpSpPr>
        <p:sp>
          <p:nvSpPr>
            <p:cNvPr id="481" name="Freeform 9">
              <a:extLst>
                <a:ext uri="{FF2B5EF4-FFF2-40B4-BE49-F238E27FC236}">
                  <a16:creationId xmlns:a16="http://schemas.microsoft.com/office/drawing/2014/main" id="{2A03BFD7-F259-2CE4-63B0-F54D2801D716}"/>
                </a:ext>
              </a:extLst>
            </p:cNvPr>
            <p:cNvSpPr>
              <a:spLocks/>
            </p:cNvSpPr>
            <p:nvPr/>
          </p:nvSpPr>
          <p:spPr bwMode="auto">
            <a:xfrm>
              <a:off x="9234488" y="8588375"/>
              <a:ext cx="1509712" cy="2957513"/>
            </a:xfrm>
            <a:custGeom>
              <a:avLst/>
              <a:gdLst>
                <a:gd name="T0" fmla="*/ 65 w 76"/>
                <a:gd name="T1" fmla="*/ 63 h 149"/>
                <a:gd name="T2" fmla="*/ 71 w 76"/>
                <a:gd name="T3" fmla="*/ 68 h 149"/>
                <a:gd name="T4" fmla="*/ 76 w 76"/>
                <a:gd name="T5" fmla="*/ 63 h 149"/>
                <a:gd name="T6" fmla="*/ 67 w 76"/>
                <a:gd name="T7" fmla="*/ 12 h 149"/>
                <a:gd name="T8" fmla="*/ 54 w 76"/>
                <a:gd name="T9" fmla="*/ 0 h 149"/>
                <a:gd name="T10" fmla="*/ 23 w 76"/>
                <a:gd name="T11" fmla="*/ 0 h 149"/>
                <a:gd name="T12" fmla="*/ 10 w 76"/>
                <a:gd name="T13" fmla="*/ 12 h 149"/>
                <a:gd name="T14" fmla="*/ 0 w 76"/>
                <a:gd name="T15" fmla="*/ 63 h 149"/>
                <a:gd name="T16" fmla="*/ 6 w 76"/>
                <a:gd name="T17" fmla="*/ 68 h 149"/>
                <a:gd name="T18" fmla="*/ 11 w 76"/>
                <a:gd name="T19" fmla="*/ 63 h 149"/>
                <a:gd name="T20" fmla="*/ 21 w 76"/>
                <a:gd name="T21" fmla="*/ 17 h 149"/>
                <a:gd name="T22" fmla="*/ 23 w 76"/>
                <a:gd name="T23" fmla="*/ 17 h 149"/>
                <a:gd name="T24" fmla="*/ 10 w 76"/>
                <a:gd name="T25" fmla="*/ 92 h 149"/>
                <a:gd name="T26" fmla="*/ 23 w 76"/>
                <a:gd name="T27" fmla="*/ 92 h 149"/>
                <a:gd name="T28" fmla="*/ 23 w 76"/>
                <a:gd name="T29" fmla="*/ 141 h 149"/>
                <a:gd name="T30" fmla="*/ 30 w 76"/>
                <a:gd name="T31" fmla="*/ 149 h 149"/>
                <a:gd name="T32" fmla="*/ 36 w 76"/>
                <a:gd name="T33" fmla="*/ 141 h 149"/>
                <a:gd name="T34" fmla="*/ 36 w 76"/>
                <a:gd name="T35" fmla="*/ 92 h 149"/>
                <a:gd name="T36" fmla="*/ 41 w 76"/>
                <a:gd name="T37" fmla="*/ 92 h 149"/>
                <a:gd name="T38" fmla="*/ 41 w 76"/>
                <a:gd name="T39" fmla="*/ 141 h 149"/>
                <a:gd name="T40" fmla="*/ 47 w 76"/>
                <a:gd name="T41" fmla="*/ 149 h 149"/>
                <a:gd name="T42" fmla="*/ 53 w 76"/>
                <a:gd name="T43" fmla="*/ 141 h 149"/>
                <a:gd name="T44" fmla="*/ 53 w 76"/>
                <a:gd name="T45" fmla="*/ 92 h 149"/>
                <a:gd name="T46" fmla="*/ 68 w 76"/>
                <a:gd name="T47" fmla="*/ 92 h 149"/>
                <a:gd name="T48" fmla="*/ 53 w 76"/>
                <a:gd name="T49" fmla="*/ 17 h 149"/>
                <a:gd name="T50" fmla="*/ 56 w 76"/>
                <a:gd name="T51" fmla="*/ 17 h 149"/>
                <a:gd name="T52" fmla="*/ 65 w 76"/>
                <a:gd name="T53" fmla="*/ 6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49">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482" name="Oval 10">
              <a:extLst>
                <a:ext uri="{FF2B5EF4-FFF2-40B4-BE49-F238E27FC236}">
                  <a16:creationId xmlns:a16="http://schemas.microsoft.com/office/drawing/2014/main" id="{4374EAA1-30BB-7D40-CBAD-5C98F2FF19CE}"/>
                </a:ext>
              </a:extLst>
            </p:cNvPr>
            <p:cNvSpPr>
              <a:spLocks noChangeArrowheads="1"/>
            </p:cNvSpPr>
            <p:nvPr/>
          </p:nvSpPr>
          <p:spPr bwMode="auto">
            <a:xfrm>
              <a:off x="9731375" y="7932738"/>
              <a:ext cx="555625" cy="5556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grpSp>
      <p:sp>
        <p:nvSpPr>
          <p:cNvPr id="483" name="Round Same Side Corner Rectangle 58">
            <a:extLst>
              <a:ext uri="{FF2B5EF4-FFF2-40B4-BE49-F238E27FC236}">
                <a16:creationId xmlns:a16="http://schemas.microsoft.com/office/drawing/2014/main" id="{14B469A6-BD73-B549-E147-0101308A61AE}"/>
              </a:ext>
            </a:extLst>
          </p:cNvPr>
          <p:cNvSpPr/>
          <p:nvPr/>
        </p:nvSpPr>
        <p:spPr>
          <a:xfrm rot="16200000" flipH="1">
            <a:off x="6259704" y="1768408"/>
            <a:ext cx="461661" cy="640422"/>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84" name="Round Same Side Corner Rectangle 58">
            <a:extLst>
              <a:ext uri="{FF2B5EF4-FFF2-40B4-BE49-F238E27FC236}">
                <a16:creationId xmlns:a16="http://schemas.microsoft.com/office/drawing/2014/main" id="{25D81A08-9CB9-AC23-585D-14A56E01BA0A}"/>
              </a:ext>
            </a:extLst>
          </p:cNvPr>
          <p:cNvSpPr/>
          <p:nvPr/>
        </p:nvSpPr>
        <p:spPr>
          <a:xfrm rot="16200000" flipH="1">
            <a:off x="5468999" y="1772012"/>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85" name="TextBox 484">
            <a:extLst>
              <a:ext uri="{FF2B5EF4-FFF2-40B4-BE49-F238E27FC236}">
                <a16:creationId xmlns:a16="http://schemas.microsoft.com/office/drawing/2014/main" id="{F153B4EB-64A0-43BB-7B34-E3EC9F58B765}"/>
              </a:ext>
            </a:extLst>
          </p:cNvPr>
          <p:cNvSpPr txBox="1"/>
          <p:nvPr/>
        </p:nvSpPr>
        <p:spPr>
          <a:xfrm>
            <a:off x="6017395" y="1905396"/>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53%</a:t>
            </a:r>
          </a:p>
        </p:txBody>
      </p:sp>
      <p:sp>
        <p:nvSpPr>
          <p:cNvPr id="486" name="TextBox 485">
            <a:extLst>
              <a:ext uri="{FF2B5EF4-FFF2-40B4-BE49-F238E27FC236}">
                <a16:creationId xmlns:a16="http://schemas.microsoft.com/office/drawing/2014/main" id="{2674217A-1D01-9725-4E05-BD4F0E3C0615}"/>
              </a:ext>
            </a:extLst>
          </p:cNvPr>
          <p:cNvSpPr txBox="1"/>
          <p:nvPr/>
        </p:nvSpPr>
        <p:spPr>
          <a:xfrm>
            <a:off x="5195820" y="1905396"/>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46%</a:t>
            </a:r>
          </a:p>
        </p:txBody>
      </p:sp>
      <p:sp>
        <p:nvSpPr>
          <p:cNvPr id="487" name="Freeform 6">
            <a:extLst>
              <a:ext uri="{FF2B5EF4-FFF2-40B4-BE49-F238E27FC236}">
                <a16:creationId xmlns:a16="http://schemas.microsoft.com/office/drawing/2014/main" id="{6FC4FE11-93F9-AE95-3FA9-539E24B2B592}"/>
              </a:ext>
            </a:extLst>
          </p:cNvPr>
          <p:cNvSpPr>
            <a:spLocks noChangeAspect="1" noEditPoints="1"/>
          </p:cNvSpPr>
          <p:nvPr/>
        </p:nvSpPr>
        <p:spPr bwMode="auto">
          <a:xfrm>
            <a:off x="10315879" y="2381743"/>
            <a:ext cx="477395" cy="1371600"/>
          </a:xfrm>
          <a:custGeom>
            <a:avLst/>
            <a:gdLst>
              <a:gd name="T0" fmla="*/ 32 w 63"/>
              <a:gd name="T1" fmla="*/ 27 h 181"/>
              <a:gd name="T2" fmla="*/ 46 w 63"/>
              <a:gd name="T3" fmla="*/ 13 h 181"/>
              <a:gd name="T4" fmla="*/ 32 w 63"/>
              <a:gd name="T5" fmla="*/ 0 h 181"/>
              <a:gd name="T6" fmla="*/ 18 w 63"/>
              <a:gd name="T7" fmla="*/ 13 h 181"/>
              <a:gd name="T8" fmla="*/ 32 w 63"/>
              <a:gd name="T9" fmla="*/ 27 h 181"/>
              <a:gd name="T10" fmla="*/ 63 w 63"/>
              <a:gd name="T11" fmla="*/ 45 h 181"/>
              <a:gd name="T12" fmla="*/ 51 w 63"/>
              <a:gd name="T13" fmla="*/ 32 h 181"/>
              <a:gd name="T14" fmla="*/ 12 w 63"/>
              <a:gd name="T15" fmla="*/ 32 h 181"/>
              <a:gd name="T16" fmla="*/ 0 w 63"/>
              <a:gd name="T17" fmla="*/ 45 h 181"/>
              <a:gd name="T18" fmla="*/ 0 w 63"/>
              <a:gd name="T19" fmla="*/ 95 h 181"/>
              <a:gd name="T20" fmla="*/ 5 w 63"/>
              <a:gd name="T21" fmla="*/ 101 h 181"/>
              <a:gd name="T22" fmla="*/ 10 w 63"/>
              <a:gd name="T23" fmla="*/ 95 h 181"/>
              <a:gd name="T24" fmla="*/ 10 w 63"/>
              <a:gd name="T25" fmla="*/ 49 h 181"/>
              <a:gd name="T26" fmla="*/ 13 w 63"/>
              <a:gd name="T27" fmla="*/ 49 h 181"/>
              <a:gd name="T28" fmla="*/ 13 w 63"/>
              <a:gd name="T29" fmla="*/ 173 h 181"/>
              <a:gd name="T30" fmla="*/ 21 w 63"/>
              <a:gd name="T31" fmla="*/ 181 h 181"/>
              <a:gd name="T32" fmla="*/ 29 w 63"/>
              <a:gd name="T33" fmla="*/ 173 h 181"/>
              <a:gd name="T34" fmla="*/ 29 w 63"/>
              <a:gd name="T35" fmla="*/ 105 h 181"/>
              <a:gd name="T36" fmla="*/ 34 w 63"/>
              <a:gd name="T37" fmla="*/ 105 h 181"/>
              <a:gd name="T38" fmla="*/ 34 w 63"/>
              <a:gd name="T39" fmla="*/ 173 h 181"/>
              <a:gd name="T40" fmla="*/ 42 w 63"/>
              <a:gd name="T41" fmla="*/ 181 h 181"/>
              <a:gd name="T42" fmla="*/ 50 w 63"/>
              <a:gd name="T43" fmla="*/ 173 h 181"/>
              <a:gd name="T44" fmla="*/ 50 w 63"/>
              <a:gd name="T45" fmla="*/ 49 h 181"/>
              <a:gd name="T46" fmla="*/ 52 w 63"/>
              <a:gd name="T47" fmla="*/ 49 h 181"/>
              <a:gd name="T48" fmla="*/ 52 w 63"/>
              <a:gd name="T49" fmla="*/ 95 h 181"/>
              <a:gd name="T50" fmla="*/ 58 w 63"/>
              <a:gd name="T51" fmla="*/ 101 h 181"/>
              <a:gd name="T52" fmla="*/ 63 w 63"/>
              <a:gd name="T53" fmla="*/ 95 h 181"/>
              <a:gd name="T54" fmla="*/ 63 w 63"/>
              <a:gd name="T55" fmla="*/ 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81">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th-TH">
              <a:solidFill>
                <a:srgbClr val="1E7466"/>
              </a:solidFill>
            </a:endParaRPr>
          </a:p>
        </p:txBody>
      </p:sp>
      <p:grpSp>
        <p:nvGrpSpPr>
          <p:cNvPr id="488" name="กลุ่ม 106">
            <a:extLst>
              <a:ext uri="{FF2B5EF4-FFF2-40B4-BE49-F238E27FC236}">
                <a16:creationId xmlns:a16="http://schemas.microsoft.com/office/drawing/2014/main" id="{9635C002-4254-7C5A-FF3E-A738483F10DF}"/>
              </a:ext>
            </a:extLst>
          </p:cNvPr>
          <p:cNvGrpSpPr>
            <a:grpSpLocks noChangeAspect="1"/>
          </p:cNvGrpSpPr>
          <p:nvPr/>
        </p:nvGrpSpPr>
        <p:grpSpPr>
          <a:xfrm>
            <a:off x="9477318" y="2381743"/>
            <a:ext cx="573107" cy="1371600"/>
            <a:chOff x="9234488" y="7932738"/>
            <a:chExt cx="1509712" cy="3613150"/>
          </a:xfrm>
          <a:solidFill>
            <a:schemeClr val="accent3"/>
          </a:solidFill>
        </p:grpSpPr>
        <p:sp>
          <p:nvSpPr>
            <p:cNvPr id="489" name="Freeform 9">
              <a:extLst>
                <a:ext uri="{FF2B5EF4-FFF2-40B4-BE49-F238E27FC236}">
                  <a16:creationId xmlns:a16="http://schemas.microsoft.com/office/drawing/2014/main" id="{EE152CD1-9A10-9087-148D-678BF2C5A53E}"/>
                </a:ext>
              </a:extLst>
            </p:cNvPr>
            <p:cNvSpPr>
              <a:spLocks/>
            </p:cNvSpPr>
            <p:nvPr/>
          </p:nvSpPr>
          <p:spPr bwMode="auto">
            <a:xfrm>
              <a:off x="9234488" y="8588375"/>
              <a:ext cx="1509712" cy="2957513"/>
            </a:xfrm>
            <a:custGeom>
              <a:avLst/>
              <a:gdLst>
                <a:gd name="T0" fmla="*/ 65 w 76"/>
                <a:gd name="T1" fmla="*/ 63 h 149"/>
                <a:gd name="T2" fmla="*/ 71 w 76"/>
                <a:gd name="T3" fmla="*/ 68 h 149"/>
                <a:gd name="T4" fmla="*/ 76 w 76"/>
                <a:gd name="T5" fmla="*/ 63 h 149"/>
                <a:gd name="T6" fmla="*/ 67 w 76"/>
                <a:gd name="T7" fmla="*/ 12 h 149"/>
                <a:gd name="T8" fmla="*/ 54 w 76"/>
                <a:gd name="T9" fmla="*/ 0 h 149"/>
                <a:gd name="T10" fmla="*/ 23 w 76"/>
                <a:gd name="T11" fmla="*/ 0 h 149"/>
                <a:gd name="T12" fmla="*/ 10 w 76"/>
                <a:gd name="T13" fmla="*/ 12 h 149"/>
                <a:gd name="T14" fmla="*/ 0 w 76"/>
                <a:gd name="T15" fmla="*/ 63 h 149"/>
                <a:gd name="T16" fmla="*/ 6 w 76"/>
                <a:gd name="T17" fmla="*/ 68 h 149"/>
                <a:gd name="T18" fmla="*/ 11 w 76"/>
                <a:gd name="T19" fmla="*/ 63 h 149"/>
                <a:gd name="T20" fmla="*/ 21 w 76"/>
                <a:gd name="T21" fmla="*/ 17 h 149"/>
                <a:gd name="T22" fmla="*/ 23 w 76"/>
                <a:gd name="T23" fmla="*/ 17 h 149"/>
                <a:gd name="T24" fmla="*/ 10 w 76"/>
                <a:gd name="T25" fmla="*/ 92 h 149"/>
                <a:gd name="T26" fmla="*/ 23 w 76"/>
                <a:gd name="T27" fmla="*/ 92 h 149"/>
                <a:gd name="T28" fmla="*/ 23 w 76"/>
                <a:gd name="T29" fmla="*/ 141 h 149"/>
                <a:gd name="T30" fmla="*/ 30 w 76"/>
                <a:gd name="T31" fmla="*/ 149 h 149"/>
                <a:gd name="T32" fmla="*/ 36 w 76"/>
                <a:gd name="T33" fmla="*/ 141 h 149"/>
                <a:gd name="T34" fmla="*/ 36 w 76"/>
                <a:gd name="T35" fmla="*/ 92 h 149"/>
                <a:gd name="T36" fmla="*/ 41 w 76"/>
                <a:gd name="T37" fmla="*/ 92 h 149"/>
                <a:gd name="T38" fmla="*/ 41 w 76"/>
                <a:gd name="T39" fmla="*/ 141 h 149"/>
                <a:gd name="T40" fmla="*/ 47 w 76"/>
                <a:gd name="T41" fmla="*/ 149 h 149"/>
                <a:gd name="T42" fmla="*/ 53 w 76"/>
                <a:gd name="T43" fmla="*/ 141 h 149"/>
                <a:gd name="T44" fmla="*/ 53 w 76"/>
                <a:gd name="T45" fmla="*/ 92 h 149"/>
                <a:gd name="T46" fmla="*/ 68 w 76"/>
                <a:gd name="T47" fmla="*/ 92 h 149"/>
                <a:gd name="T48" fmla="*/ 53 w 76"/>
                <a:gd name="T49" fmla="*/ 17 h 149"/>
                <a:gd name="T50" fmla="*/ 56 w 76"/>
                <a:gd name="T51" fmla="*/ 17 h 149"/>
                <a:gd name="T52" fmla="*/ 65 w 76"/>
                <a:gd name="T53" fmla="*/ 6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49">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490" name="Oval 10">
              <a:extLst>
                <a:ext uri="{FF2B5EF4-FFF2-40B4-BE49-F238E27FC236}">
                  <a16:creationId xmlns:a16="http://schemas.microsoft.com/office/drawing/2014/main" id="{6E6146AD-CE4E-6187-ABE5-7486FBDA2131}"/>
                </a:ext>
              </a:extLst>
            </p:cNvPr>
            <p:cNvSpPr>
              <a:spLocks noChangeArrowheads="1"/>
            </p:cNvSpPr>
            <p:nvPr/>
          </p:nvSpPr>
          <p:spPr bwMode="auto">
            <a:xfrm>
              <a:off x="9731375" y="7932738"/>
              <a:ext cx="555625" cy="5556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grpSp>
      <p:sp>
        <p:nvSpPr>
          <p:cNvPr id="491" name="Round Same Side Corner Rectangle 58">
            <a:extLst>
              <a:ext uri="{FF2B5EF4-FFF2-40B4-BE49-F238E27FC236}">
                <a16:creationId xmlns:a16="http://schemas.microsoft.com/office/drawing/2014/main" id="{4DD28FD1-C751-0341-789B-402A5F476A71}"/>
              </a:ext>
            </a:extLst>
          </p:cNvPr>
          <p:cNvSpPr/>
          <p:nvPr/>
        </p:nvSpPr>
        <p:spPr>
          <a:xfrm rot="16200000" flipH="1">
            <a:off x="10323747" y="1792520"/>
            <a:ext cx="461661" cy="640422"/>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92" name="Round Same Side Corner Rectangle 58">
            <a:extLst>
              <a:ext uri="{FF2B5EF4-FFF2-40B4-BE49-F238E27FC236}">
                <a16:creationId xmlns:a16="http://schemas.microsoft.com/office/drawing/2014/main" id="{DB1517BC-D3F1-1D4D-6C39-C3D721C2490B}"/>
              </a:ext>
            </a:extLst>
          </p:cNvPr>
          <p:cNvSpPr/>
          <p:nvPr/>
        </p:nvSpPr>
        <p:spPr>
          <a:xfrm rot="16200000" flipH="1">
            <a:off x="9533042" y="1796124"/>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93" name="TextBox 492">
            <a:extLst>
              <a:ext uri="{FF2B5EF4-FFF2-40B4-BE49-F238E27FC236}">
                <a16:creationId xmlns:a16="http://schemas.microsoft.com/office/drawing/2014/main" id="{F28225E2-E16D-66A4-399A-0A4D364641C3}"/>
              </a:ext>
            </a:extLst>
          </p:cNvPr>
          <p:cNvSpPr txBox="1"/>
          <p:nvPr/>
        </p:nvSpPr>
        <p:spPr>
          <a:xfrm>
            <a:off x="10106838" y="1905396"/>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52%</a:t>
            </a:r>
          </a:p>
        </p:txBody>
      </p:sp>
      <p:sp>
        <p:nvSpPr>
          <p:cNvPr id="494" name="TextBox 493">
            <a:extLst>
              <a:ext uri="{FF2B5EF4-FFF2-40B4-BE49-F238E27FC236}">
                <a16:creationId xmlns:a16="http://schemas.microsoft.com/office/drawing/2014/main" id="{CE8A62C1-E9FE-DCFE-CA6D-7A12182D4A09}"/>
              </a:ext>
            </a:extLst>
          </p:cNvPr>
          <p:cNvSpPr txBox="1"/>
          <p:nvPr/>
        </p:nvSpPr>
        <p:spPr>
          <a:xfrm>
            <a:off x="9309598" y="1905396"/>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47%</a:t>
            </a:r>
          </a:p>
        </p:txBody>
      </p:sp>
      <p:sp>
        <p:nvSpPr>
          <p:cNvPr id="495" name="Rectangle: Rounded Corners 5">
            <a:extLst>
              <a:ext uri="{FF2B5EF4-FFF2-40B4-BE49-F238E27FC236}">
                <a16:creationId xmlns:a16="http://schemas.microsoft.com/office/drawing/2014/main" id="{E8C0FF31-AEE9-A928-FC3F-0BF13894F947}"/>
              </a:ext>
            </a:extLst>
          </p:cNvPr>
          <p:cNvSpPr/>
          <p:nvPr/>
        </p:nvSpPr>
        <p:spPr>
          <a:xfrm>
            <a:off x="94248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Arial" panose="020B0604020202020204" pitchFamily="34" charset="0"/>
                <a:cs typeface="Arial" panose="020B0604020202020204" pitchFamily="34" charset="0"/>
              </a:rPr>
              <a:t>18-34</a:t>
            </a:r>
          </a:p>
        </p:txBody>
      </p:sp>
      <p:sp>
        <p:nvSpPr>
          <p:cNvPr id="496" name="Rectangle: Rounded Corners 32">
            <a:extLst>
              <a:ext uri="{FF2B5EF4-FFF2-40B4-BE49-F238E27FC236}">
                <a16:creationId xmlns:a16="http://schemas.microsoft.com/office/drawing/2014/main" id="{1FC93035-902E-2A27-2080-FA4BDE08A10C}"/>
              </a:ext>
            </a:extLst>
          </p:cNvPr>
          <p:cNvSpPr/>
          <p:nvPr/>
        </p:nvSpPr>
        <p:spPr>
          <a:xfrm>
            <a:off x="506605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Arial" panose="020B0604020202020204" pitchFamily="34" charset="0"/>
                <a:cs typeface="Arial" panose="020B0604020202020204" pitchFamily="34" charset="0"/>
              </a:rPr>
              <a:t>35-54</a:t>
            </a:r>
          </a:p>
        </p:txBody>
      </p:sp>
      <p:sp>
        <p:nvSpPr>
          <p:cNvPr id="497" name="Rectangle: Rounded Corners 33">
            <a:extLst>
              <a:ext uri="{FF2B5EF4-FFF2-40B4-BE49-F238E27FC236}">
                <a16:creationId xmlns:a16="http://schemas.microsoft.com/office/drawing/2014/main" id="{B49F0D53-CC73-3E62-216B-EFEB1960E3BB}"/>
              </a:ext>
            </a:extLst>
          </p:cNvPr>
          <p:cNvSpPr/>
          <p:nvPr/>
        </p:nvSpPr>
        <p:spPr>
          <a:xfrm>
            <a:off x="9097188"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Arial" panose="020B0604020202020204" pitchFamily="34" charset="0"/>
                <a:cs typeface="Arial" panose="020B0604020202020204" pitchFamily="34" charset="0"/>
              </a:rPr>
              <a:t>55+</a:t>
            </a:r>
          </a:p>
        </p:txBody>
      </p:sp>
      <p:cxnSp>
        <p:nvCxnSpPr>
          <p:cNvPr id="501" name="Straight Connector 500">
            <a:extLst>
              <a:ext uri="{FF2B5EF4-FFF2-40B4-BE49-F238E27FC236}">
                <a16:creationId xmlns:a16="http://schemas.microsoft.com/office/drawing/2014/main" id="{C62A5753-EB36-7E37-D25B-DB3D82B3DBC9}"/>
              </a:ext>
            </a:extLst>
          </p:cNvPr>
          <p:cNvCxnSpPr>
            <a:cxnSpLocks/>
          </p:cNvCxnSpPr>
          <p:nvPr/>
        </p:nvCxnSpPr>
        <p:spPr>
          <a:xfrm>
            <a:off x="3846440" y="1171489"/>
            <a:ext cx="0" cy="4972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546A8CF-81F1-B7A7-C61B-2813E7064FD5}"/>
              </a:ext>
            </a:extLst>
          </p:cNvPr>
          <p:cNvCxnSpPr>
            <a:cxnSpLocks/>
          </p:cNvCxnSpPr>
          <p:nvPr/>
        </p:nvCxnSpPr>
        <p:spPr>
          <a:xfrm>
            <a:off x="8355760" y="1181100"/>
            <a:ext cx="0" cy="4972543"/>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Content Placeholder 8">
            <a:extLst>
              <a:ext uri="{FF2B5EF4-FFF2-40B4-BE49-F238E27FC236}">
                <a16:creationId xmlns:a16="http://schemas.microsoft.com/office/drawing/2014/main" id="{54208BFB-AE83-C4BC-C71A-AF64F46644C5}"/>
              </a:ext>
            </a:extLst>
          </p:cNvPr>
          <p:cNvGraphicFramePr>
            <a:graphicFrameLocks/>
          </p:cNvGraphicFramePr>
          <p:nvPr>
            <p:extLst>
              <p:ext uri="{D42A27DB-BD31-4B8C-83A1-F6EECF244321}">
                <p14:modId xmlns:p14="http://schemas.microsoft.com/office/powerpoint/2010/main" val="2152037341"/>
              </p:ext>
            </p:extLst>
          </p:nvPr>
        </p:nvGraphicFramePr>
        <p:xfrm>
          <a:off x="471220" y="3657761"/>
          <a:ext cx="2826800" cy="26989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ontent Placeholder 8">
            <a:extLst>
              <a:ext uri="{FF2B5EF4-FFF2-40B4-BE49-F238E27FC236}">
                <a16:creationId xmlns:a16="http://schemas.microsoft.com/office/drawing/2014/main" id="{DF8B984F-2C70-1D47-2989-3FBF370883C1}"/>
              </a:ext>
            </a:extLst>
          </p:cNvPr>
          <p:cNvGraphicFramePr>
            <a:graphicFrameLocks/>
          </p:cNvGraphicFramePr>
          <p:nvPr>
            <p:extLst>
              <p:ext uri="{D42A27DB-BD31-4B8C-83A1-F6EECF244321}">
                <p14:modId xmlns:p14="http://schemas.microsoft.com/office/powerpoint/2010/main" val="2031452885"/>
              </p:ext>
            </p:extLst>
          </p:nvPr>
        </p:nvGraphicFramePr>
        <p:xfrm>
          <a:off x="4594180" y="3657761"/>
          <a:ext cx="2826800" cy="26989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8">
            <a:extLst>
              <a:ext uri="{FF2B5EF4-FFF2-40B4-BE49-F238E27FC236}">
                <a16:creationId xmlns:a16="http://schemas.microsoft.com/office/drawing/2014/main" id="{42218146-D50C-7BC9-FCD6-FEA50E807276}"/>
              </a:ext>
            </a:extLst>
          </p:cNvPr>
          <p:cNvGraphicFramePr>
            <a:graphicFrameLocks/>
          </p:cNvGraphicFramePr>
          <p:nvPr>
            <p:extLst>
              <p:ext uri="{D42A27DB-BD31-4B8C-83A1-F6EECF244321}">
                <p14:modId xmlns:p14="http://schemas.microsoft.com/office/powerpoint/2010/main" val="3259562366"/>
              </p:ext>
            </p:extLst>
          </p:nvPr>
        </p:nvGraphicFramePr>
        <p:xfrm>
          <a:off x="8717140" y="3657761"/>
          <a:ext cx="2826800" cy="2698947"/>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7">
            <a:extLst>
              <a:ext uri="{FF2B5EF4-FFF2-40B4-BE49-F238E27FC236}">
                <a16:creationId xmlns:a16="http://schemas.microsoft.com/office/drawing/2014/main" id="{407620BE-F436-5A5C-B365-BBA146A57103}"/>
              </a:ext>
            </a:extLst>
          </p:cNvPr>
          <p:cNvSpPr>
            <a:spLocks noGrp="1"/>
          </p:cNvSpPr>
          <p:nvPr>
            <p:ph type="title"/>
          </p:nvPr>
        </p:nvSpPr>
        <p:spPr/>
        <p:txBody>
          <a:bodyPr/>
          <a:lstStyle/>
          <a:p>
            <a:r>
              <a:rPr lang="en-US" sz="2800" b="1">
                <a:latin typeface="Arial Black"/>
              </a:rPr>
              <a:t>DEMOGRAPHICS: UK, age &amp; gender</a:t>
            </a:r>
            <a:endParaRPr lang="en-US">
              <a:latin typeface="Arial Black"/>
            </a:endParaRPr>
          </a:p>
        </p:txBody>
      </p:sp>
    </p:spTree>
    <p:extLst>
      <p:ext uri="{BB962C8B-B14F-4D97-AF65-F5344CB8AC3E}">
        <p14:creationId xmlns:p14="http://schemas.microsoft.com/office/powerpoint/2010/main" val="22236824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Graphic 209" descr="Woman">
            <a:extLst>
              <a:ext uri="{FF2B5EF4-FFF2-40B4-BE49-F238E27FC236}">
                <a16:creationId xmlns:a16="http://schemas.microsoft.com/office/drawing/2014/main" id="{0FAD86F9-38D9-FAB4-0AA8-0A50067171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159" y="2043619"/>
            <a:ext cx="1795054" cy="1795054"/>
          </a:xfrm>
          <a:prstGeom prst="rect">
            <a:avLst/>
          </a:prstGeom>
        </p:spPr>
      </p:pic>
      <p:sp>
        <p:nvSpPr>
          <p:cNvPr id="214" name="TextBox 213">
            <a:extLst>
              <a:ext uri="{FF2B5EF4-FFF2-40B4-BE49-F238E27FC236}">
                <a16:creationId xmlns:a16="http://schemas.microsoft.com/office/drawing/2014/main" id="{6AD8486B-35F6-947C-6C3B-FD04C261627E}"/>
              </a:ext>
            </a:extLst>
          </p:cNvPr>
          <p:cNvSpPr txBox="1"/>
          <p:nvPr/>
        </p:nvSpPr>
        <p:spPr>
          <a:xfrm>
            <a:off x="161580" y="6632694"/>
            <a:ext cx="4006001" cy="246221"/>
          </a:xfrm>
          <a:prstGeom prst="rect">
            <a:avLst/>
          </a:prstGeom>
          <a:noFill/>
        </p:spPr>
        <p:txBody>
          <a:bodyPr wrap="square" rtlCol="0">
            <a:spAutoFit/>
          </a:bodyPr>
          <a:lstStyle/>
          <a:p>
            <a:r>
              <a:rPr lang="en-US" sz="1000">
                <a:solidFill>
                  <a:schemeClr val="bg1">
                    <a:lumMod val="50000"/>
                  </a:schemeClr>
                </a:solidFill>
                <a:latin typeface="Arial" panose="020B0604020202020204" pitchFamily="34" charset="0"/>
                <a:cs typeface="Arial" panose="020B0604020202020204" pitchFamily="34" charset="0"/>
              </a:rPr>
              <a:t>Note: DE supplement users n=518.</a:t>
            </a:r>
          </a:p>
        </p:txBody>
      </p:sp>
      <p:sp>
        <p:nvSpPr>
          <p:cNvPr id="216" name="TextBox 215">
            <a:extLst>
              <a:ext uri="{FF2B5EF4-FFF2-40B4-BE49-F238E27FC236}">
                <a16:creationId xmlns:a16="http://schemas.microsoft.com/office/drawing/2014/main" id="{D25594E1-6826-0773-9BDD-97EE3ED01E39}"/>
              </a:ext>
            </a:extLst>
          </p:cNvPr>
          <p:cNvSpPr txBox="1"/>
          <p:nvPr/>
        </p:nvSpPr>
        <p:spPr>
          <a:xfrm>
            <a:off x="2722461" y="3063866"/>
            <a:ext cx="951749"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52%</a:t>
            </a:r>
          </a:p>
        </p:txBody>
      </p:sp>
      <p:sp>
        <p:nvSpPr>
          <p:cNvPr id="217" name="TextBox 216">
            <a:extLst>
              <a:ext uri="{FF2B5EF4-FFF2-40B4-BE49-F238E27FC236}">
                <a16:creationId xmlns:a16="http://schemas.microsoft.com/office/drawing/2014/main" id="{D41B0441-5497-16EC-2DE5-52800F14AF91}"/>
              </a:ext>
            </a:extLst>
          </p:cNvPr>
          <p:cNvSpPr txBox="1"/>
          <p:nvPr/>
        </p:nvSpPr>
        <p:spPr>
          <a:xfrm>
            <a:off x="1199320" y="3124201"/>
            <a:ext cx="951749"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48%</a:t>
            </a:r>
          </a:p>
        </p:txBody>
      </p:sp>
      <p:sp>
        <p:nvSpPr>
          <p:cNvPr id="422" name="TextBox 421">
            <a:extLst>
              <a:ext uri="{FF2B5EF4-FFF2-40B4-BE49-F238E27FC236}">
                <a16:creationId xmlns:a16="http://schemas.microsoft.com/office/drawing/2014/main" id="{AF32C592-705E-2F82-F071-214CAC093AEF}"/>
              </a:ext>
            </a:extLst>
          </p:cNvPr>
          <p:cNvSpPr txBox="1"/>
          <p:nvPr/>
        </p:nvSpPr>
        <p:spPr>
          <a:xfrm>
            <a:off x="5386262" y="2894456"/>
            <a:ext cx="877636" cy="369332"/>
          </a:xfrm>
          <a:prstGeom prst="rect">
            <a:avLst/>
          </a:prstGeom>
          <a:noFill/>
        </p:spPr>
        <p:txBody>
          <a:bodyPr wrap="square" rtlCol="0">
            <a:spAutoFit/>
          </a:bodyPr>
          <a:lstStyle/>
          <a:p>
            <a:pPr algn="ctr"/>
            <a:r>
              <a:rPr lang="en-US" b="1">
                <a:latin typeface="Arial Black" panose="020B0604020202020204" pitchFamily="34" charset="0"/>
                <a:cs typeface="Arial Black" panose="020B0604020202020204" pitchFamily="34" charset="0"/>
              </a:rPr>
              <a:t>AGE</a:t>
            </a:r>
          </a:p>
        </p:txBody>
      </p:sp>
      <p:sp>
        <p:nvSpPr>
          <p:cNvPr id="423" name="Content Placeholder 4">
            <a:extLst>
              <a:ext uri="{FF2B5EF4-FFF2-40B4-BE49-F238E27FC236}">
                <a16:creationId xmlns:a16="http://schemas.microsoft.com/office/drawing/2014/main" id="{A6FF8467-34B2-235A-49E3-DC3DC1B599ED}"/>
              </a:ext>
            </a:extLst>
          </p:cNvPr>
          <p:cNvSpPr txBox="1">
            <a:spLocks/>
          </p:cNvSpPr>
          <p:nvPr/>
        </p:nvSpPr>
        <p:spPr>
          <a:xfrm>
            <a:off x="1117600" y="331487"/>
            <a:ext cx="10764937" cy="151806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1600">
              <a:latin typeface="Arial" panose="020B0604020202020204" pitchFamily="34" charset="0"/>
              <a:cs typeface="Arial" panose="020B0604020202020204" pitchFamily="34" charset="0"/>
            </a:endParaRPr>
          </a:p>
        </p:txBody>
      </p:sp>
      <p:sp>
        <p:nvSpPr>
          <p:cNvPr id="425" name="TextBox 424">
            <a:extLst>
              <a:ext uri="{FF2B5EF4-FFF2-40B4-BE49-F238E27FC236}">
                <a16:creationId xmlns:a16="http://schemas.microsoft.com/office/drawing/2014/main" id="{976BB4AE-20F5-6883-E954-E9A58DC48B08}"/>
              </a:ext>
            </a:extLst>
          </p:cNvPr>
          <p:cNvSpPr txBox="1"/>
          <p:nvPr/>
        </p:nvSpPr>
        <p:spPr>
          <a:xfrm>
            <a:off x="9421987" y="2902718"/>
            <a:ext cx="1304024" cy="369332"/>
          </a:xfrm>
          <a:prstGeom prst="rect">
            <a:avLst/>
          </a:prstGeom>
          <a:noFill/>
        </p:spPr>
        <p:txBody>
          <a:bodyPr wrap="square" rtlCol="0">
            <a:spAutoFit/>
          </a:bodyPr>
          <a:lstStyle/>
          <a:p>
            <a:pPr algn="ctr"/>
            <a:r>
              <a:rPr lang="en-US" b="1">
                <a:latin typeface="Arial Black" panose="020B0604020202020204" pitchFamily="34" charset="0"/>
                <a:cs typeface="Arial Black" panose="020B0604020202020204" pitchFamily="34" charset="0"/>
              </a:rPr>
              <a:t>INCOME</a:t>
            </a:r>
          </a:p>
        </p:txBody>
      </p:sp>
      <p:sp>
        <p:nvSpPr>
          <p:cNvPr id="426" name="Round Same Side Corner Rectangle 58">
            <a:extLst>
              <a:ext uri="{FF2B5EF4-FFF2-40B4-BE49-F238E27FC236}">
                <a16:creationId xmlns:a16="http://schemas.microsoft.com/office/drawing/2014/main" id="{5C30B04A-2E28-FACB-FF92-0CF83490BAFD}"/>
              </a:ext>
            </a:extLst>
          </p:cNvPr>
          <p:cNvSpPr/>
          <p:nvPr/>
        </p:nvSpPr>
        <p:spPr>
          <a:xfrm rot="16200000" flipH="1">
            <a:off x="3098387" y="3161077"/>
            <a:ext cx="204543" cy="914400"/>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27" name="Round Same Side Corner Rectangle 58">
            <a:extLst>
              <a:ext uri="{FF2B5EF4-FFF2-40B4-BE49-F238E27FC236}">
                <a16:creationId xmlns:a16="http://schemas.microsoft.com/office/drawing/2014/main" id="{31F2AA34-155D-5BB6-F7F9-DE8C2141A768}"/>
              </a:ext>
            </a:extLst>
          </p:cNvPr>
          <p:cNvSpPr/>
          <p:nvPr/>
        </p:nvSpPr>
        <p:spPr>
          <a:xfrm rot="16200000" flipH="1">
            <a:off x="1566353" y="3162765"/>
            <a:ext cx="201168" cy="914400"/>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pic>
        <p:nvPicPr>
          <p:cNvPr id="428" name="Graphic 427" descr="Man">
            <a:extLst>
              <a:ext uri="{FF2B5EF4-FFF2-40B4-BE49-F238E27FC236}">
                <a16:creationId xmlns:a16="http://schemas.microsoft.com/office/drawing/2014/main" id="{826D9198-59B6-8C4D-E1B9-20C866D03E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8295" y="2030184"/>
            <a:ext cx="1795054" cy="1795054"/>
          </a:xfrm>
          <a:prstGeom prst="rect">
            <a:avLst/>
          </a:prstGeom>
        </p:spPr>
      </p:pic>
      <p:sp>
        <p:nvSpPr>
          <p:cNvPr id="429" name="Content Placeholder 4">
            <a:extLst>
              <a:ext uri="{FF2B5EF4-FFF2-40B4-BE49-F238E27FC236}">
                <a16:creationId xmlns:a16="http://schemas.microsoft.com/office/drawing/2014/main" id="{2CA8A111-F239-35FC-5890-F75C2A53ACCB}"/>
              </a:ext>
            </a:extLst>
          </p:cNvPr>
          <p:cNvSpPr txBox="1">
            <a:spLocks/>
          </p:cNvSpPr>
          <p:nvPr/>
        </p:nvSpPr>
        <p:spPr>
          <a:xfrm>
            <a:off x="455784" y="4583205"/>
            <a:ext cx="3052763" cy="11597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600">
                <a:latin typeface="Arial" panose="020B0604020202020204" pitchFamily="34" charset="0"/>
                <a:cs typeface="Arial" panose="020B0604020202020204" pitchFamily="34" charset="0"/>
              </a:rPr>
              <a:t>Even mix of men and women. </a:t>
            </a:r>
          </a:p>
          <a:p>
            <a:pPr marL="0" indent="0" algn="ctr">
              <a:lnSpc>
                <a:spcPct val="100000"/>
              </a:lnSpc>
              <a:spcBef>
                <a:spcPts val="0"/>
              </a:spcBef>
              <a:buFont typeface="Arial" panose="020B0604020202020204" pitchFamily="34" charset="0"/>
              <a:buNone/>
            </a:pPr>
            <a:r>
              <a:rPr lang="en-US" sz="1600">
                <a:latin typeface="Arial" panose="020B0604020202020204" pitchFamily="34" charset="0"/>
                <a:cs typeface="Arial" panose="020B0604020202020204" pitchFamily="34" charset="0"/>
              </a:rPr>
              <a:t>Female n = 249</a:t>
            </a:r>
          </a:p>
          <a:p>
            <a:pPr marL="0" indent="0" algn="ctr">
              <a:lnSpc>
                <a:spcPct val="100000"/>
              </a:lnSpc>
              <a:spcBef>
                <a:spcPts val="0"/>
              </a:spcBef>
              <a:buFont typeface="Arial" panose="020B0604020202020204" pitchFamily="34" charset="0"/>
              <a:buNone/>
            </a:pPr>
            <a:r>
              <a:rPr lang="en-US" sz="1600">
                <a:latin typeface="Arial" panose="020B0604020202020204" pitchFamily="34" charset="0"/>
                <a:cs typeface="Arial" panose="020B0604020202020204" pitchFamily="34" charset="0"/>
              </a:rPr>
              <a:t>Male n = 267</a:t>
            </a:r>
          </a:p>
          <a:p>
            <a:pPr marL="0" indent="0" algn="ctr">
              <a:lnSpc>
                <a:spcPct val="100000"/>
              </a:lnSpc>
              <a:spcBef>
                <a:spcPts val="0"/>
              </a:spcBef>
              <a:buFont typeface="Arial" panose="020B0604020202020204" pitchFamily="34" charset="0"/>
              <a:buNone/>
            </a:pPr>
            <a:r>
              <a:rPr lang="en-US" sz="1600">
                <a:latin typeface="Arial" panose="020B0604020202020204" pitchFamily="34" charset="0"/>
                <a:cs typeface="Arial" panose="020B0604020202020204" pitchFamily="34" charset="0"/>
              </a:rPr>
              <a:t>Non-Binary n=2</a:t>
            </a:r>
          </a:p>
        </p:txBody>
      </p:sp>
      <p:cxnSp>
        <p:nvCxnSpPr>
          <p:cNvPr id="432" name="Straight Connector 431">
            <a:extLst>
              <a:ext uri="{FF2B5EF4-FFF2-40B4-BE49-F238E27FC236}">
                <a16:creationId xmlns:a16="http://schemas.microsoft.com/office/drawing/2014/main" id="{8551C46C-8F01-EE32-B772-33CBED408F96}"/>
              </a:ext>
            </a:extLst>
          </p:cNvPr>
          <p:cNvCxnSpPr>
            <a:cxnSpLocks/>
          </p:cNvCxnSpPr>
          <p:nvPr/>
        </p:nvCxnSpPr>
        <p:spPr>
          <a:xfrm>
            <a:off x="3929743" y="1618424"/>
            <a:ext cx="0" cy="4403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401CBE22-142E-CAF3-BA73-3EF446538F6A}"/>
              </a:ext>
            </a:extLst>
          </p:cNvPr>
          <p:cNvCxnSpPr>
            <a:cxnSpLocks/>
          </p:cNvCxnSpPr>
          <p:nvPr/>
        </p:nvCxnSpPr>
        <p:spPr>
          <a:xfrm>
            <a:off x="8010939" y="1618424"/>
            <a:ext cx="0" cy="4403792"/>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9C615269-1EC0-B10E-6C45-C2847C294D54}"/>
              </a:ext>
            </a:extLst>
          </p:cNvPr>
          <p:cNvSpPr>
            <a:spLocks noGrp="1"/>
          </p:cNvSpPr>
          <p:nvPr>
            <p:ph type="title"/>
          </p:nvPr>
        </p:nvSpPr>
        <p:spPr/>
        <p:txBody>
          <a:bodyPr/>
          <a:lstStyle/>
          <a:p>
            <a:r>
              <a:rPr lang="en-US" sz="2800" b="1">
                <a:latin typeface="Arial Black"/>
              </a:rPr>
              <a:t>DEMOGRAPHICS: DE</a:t>
            </a:r>
            <a:endParaRPr lang="en-US">
              <a:latin typeface="Arial Black"/>
            </a:endParaRPr>
          </a:p>
        </p:txBody>
      </p:sp>
      <p:graphicFrame>
        <p:nvGraphicFramePr>
          <p:cNvPr id="9" name="Content Placeholder 8">
            <a:extLst>
              <a:ext uri="{FF2B5EF4-FFF2-40B4-BE49-F238E27FC236}">
                <a16:creationId xmlns:a16="http://schemas.microsoft.com/office/drawing/2014/main" id="{B088EA8B-E3A8-D8FF-1E5F-346337C0CB0F}"/>
              </a:ext>
            </a:extLst>
          </p:cNvPr>
          <p:cNvGraphicFramePr>
            <a:graphicFrameLocks/>
          </p:cNvGraphicFramePr>
          <p:nvPr>
            <p:extLst>
              <p:ext uri="{D42A27DB-BD31-4B8C-83A1-F6EECF244321}">
                <p14:modId xmlns:p14="http://schemas.microsoft.com/office/powerpoint/2010/main" val="1507353675"/>
              </p:ext>
            </p:extLst>
          </p:nvPr>
        </p:nvGraphicFramePr>
        <p:xfrm>
          <a:off x="8133573" y="1096715"/>
          <a:ext cx="3815304" cy="356516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 name="Chart 1">
            <a:extLst>
              <a:ext uri="{FF2B5EF4-FFF2-40B4-BE49-F238E27FC236}">
                <a16:creationId xmlns:a16="http://schemas.microsoft.com/office/drawing/2014/main" id="{2D0B7705-C1A3-629C-9303-B799F41B7155}"/>
              </a:ext>
            </a:extLst>
          </p:cNvPr>
          <p:cNvGraphicFramePr/>
          <p:nvPr>
            <p:extLst>
              <p:ext uri="{D42A27DB-BD31-4B8C-83A1-F6EECF244321}">
                <p14:modId xmlns:p14="http://schemas.microsoft.com/office/powerpoint/2010/main" val="3791336237"/>
              </p:ext>
            </p:extLst>
          </p:nvPr>
        </p:nvGraphicFramePr>
        <p:xfrm>
          <a:off x="3098807" y="1267397"/>
          <a:ext cx="5512359" cy="356516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22361528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extBox 213">
            <a:extLst>
              <a:ext uri="{FF2B5EF4-FFF2-40B4-BE49-F238E27FC236}">
                <a16:creationId xmlns:a16="http://schemas.microsoft.com/office/drawing/2014/main" id="{6AD8486B-35F6-947C-6C3B-FD04C261627E}"/>
              </a:ext>
            </a:extLst>
          </p:cNvPr>
          <p:cNvSpPr txBox="1"/>
          <p:nvPr/>
        </p:nvSpPr>
        <p:spPr>
          <a:xfrm>
            <a:off x="161580" y="6632694"/>
            <a:ext cx="4006001" cy="246221"/>
          </a:xfrm>
          <a:prstGeom prst="rect">
            <a:avLst/>
          </a:prstGeom>
          <a:noFill/>
        </p:spPr>
        <p:txBody>
          <a:bodyPr wrap="square" rtlCol="0">
            <a:spAutoFit/>
          </a:bodyPr>
          <a:lstStyle/>
          <a:p>
            <a:r>
              <a:rPr lang="en-US" sz="1000">
                <a:solidFill>
                  <a:schemeClr val="bg1">
                    <a:lumMod val="50000"/>
                  </a:schemeClr>
                </a:solidFill>
                <a:latin typeface="Arial" panose="020B0604020202020204" pitchFamily="34" charset="0"/>
                <a:cs typeface="Arial" panose="020B0604020202020204" pitchFamily="34" charset="0"/>
              </a:rPr>
              <a:t>Note: DE supplement users 18-34 n=156, 35-54 n=216, 55+ n=136.</a:t>
            </a:r>
          </a:p>
        </p:txBody>
      </p:sp>
      <p:sp>
        <p:nvSpPr>
          <p:cNvPr id="423" name="Content Placeholder 4">
            <a:extLst>
              <a:ext uri="{FF2B5EF4-FFF2-40B4-BE49-F238E27FC236}">
                <a16:creationId xmlns:a16="http://schemas.microsoft.com/office/drawing/2014/main" id="{A6FF8467-34B2-235A-49E3-DC3DC1B599ED}"/>
              </a:ext>
            </a:extLst>
          </p:cNvPr>
          <p:cNvSpPr txBox="1">
            <a:spLocks/>
          </p:cNvSpPr>
          <p:nvPr/>
        </p:nvSpPr>
        <p:spPr>
          <a:xfrm>
            <a:off x="1117600" y="331487"/>
            <a:ext cx="10764937" cy="151806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1600">
              <a:latin typeface="Arial" panose="020B0604020202020204" pitchFamily="34" charset="0"/>
              <a:cs typeface="Arial" panose="020B0604020202020204" pitchFamily="34" charset="0"/>
            </a:endParaRPr>
          </a:p>
        </p:txBody>
      </p:sp>
      <p:sp>
        <p:nvSpPr>
          <p:cNvPr id="471" name="Freeform 6">
            <a:extLst>
              <a:ext uri="{FF2B5EF4-FFF2-40B4-BE49-F238E27FC236}">
                <a16:creationId xmlns:a16="http://schemas.microsoft.com/office/drawing/2014/main" id="{BBA0039C-202E-6FD8-9409-0371071D7D20}"/>
              </a:ext>
            </a:extLst>
          </p:cNvPr>
          <p:cNvSpPr>
            <a:spLocks noChangeAspect="1" noEditPoints="1"/>
          </p:cNvSpPr>
          <p:nvPr/>
        </p:nvSpPr>
        <p:spPr bwMode="auto">
          <a:xfrm>
            <a:off x="2093661" y="2357632"/>
            <a:ext cx="477395" cy="1371600"/>
          </a:xfrm>
          <a:custGeom>
            <a:avLst/>
            <a:gdLst>
              <a:gd name="T0" fmla="*/ 32 w 63"/>
              <a:gd name="T1" fmla="*/ 27 h 181"/>
              <a:gd name="T2" fmla="*/ 46 w 63"/>
              <a:gd name="T3" fmla="*/ 13 h 181"/>
              <a:gd name="T4" fmla="*/ 32 w 63"/>
              <a:gd name="T5" fmla="*/ 0 h 181"/>
              <a:gd name="T6" fmla="*/ 18 w 63"/>
              <a:gd name="T7" fmla="*/ 13 h 181"/>
              <a:gd name="T8" fmla="*/ 32 w 63"/>
              <a:gd name="T9" fmla="*/ 27 h 181"/>
              <a:gd name="T10" fmla="*/ 63 w 63"/>
              <a:gd name="T11" fmla="*/ 45 h 181"/>
              <a:gd name="T12" fmla="*/ 51 w 63"/>
              <a:gd name="T13" fmla="*/ 32 h 181"/>
              <a:gd name="T14" fmla="*/ 12 w 63"/>
              <a:gd name="T15" fmla="*/ 32 h 181"/>
              <a:gd name="T16" fmla="*/ 0 w 63"/>
              <a:gd name="T17" fmla="*/ 45 h 181"/>
              <a:gd name="T18" fmla="*/ 0 w 63"/>
              <a:gd name="T19" fmla="*/ 95 h 181"/>
              <a:gd name="T20" fmla="*/ 5 w 63"/>
              <a:gd name="T21" fmla="*/ 101 h 181"/>
              <a:gd name="T22" fmla="*/ 10 w 63"/>
              <a:gd name="T23" fmla="*/ 95 h 181"/>
              <a:gd name="T24" fmla="*/ 10 w 63"/>
              <a:gd name="T25" fmla="*/ 49 h 181"/>
              <a:gd name="T26" fmla="*/ 13 w 63"/>
              <a:gd name="T27" fmla="*/ 49 h 181"/>
              <a:gd name="T28" fmla="*/ 13 w 63"/>
              <a:gd name="T29" fmla="*/ 173 h 181"/>
              <a:gd name="T30" fmla="*/ 21 w 63"/>
              <a:gd name="T31" fmla="*/ 181 h 181"/>
              <a:gd name="T32" fmla="*/ 29 w 63"/>
              <a:gd name="T33" fmla="*/ 173 h 181"/>
              <a:gd name="T34" fmla="*/ 29 w 63"/>
              <a:gd name="T35" fmla="*/ 105 h 181"/>
              <a:gd name="T36" fmla="*/ 34 w 63"/>
              <a:gd name="T37" fmla="*/ 105 h 181"/>
              <a:gd name="T38" fmla="*/ 34 w 63"/>
              <a:gd name="T39" fmla="*/ 173 h 181"/>
              <a:gd name="T40" fmla="*/ 42 w 63"/>
              <a:gd name="T41" fmla="*/ 181 h 181"/>
              <a:gd name="T42" fmla="*/ 50 w 63"/>
              <a:gd name="T43" fmla="*/ 173 h 181"/>
              <a:gd name="T44" fmla="*/ 50 w 63"/>
              <a:gd name="T45" fmla="*/ 49 h 181"/>
              <a:gd name="T46" fmla="*/ 52 w 63"/>
              <a:gd name="T47" fmla="*/ 49 h 181"/>
              <a:gd name="T48" fmla="*/ 52 w 63"/>
              <a:gd name="T49" fmla="*/ 95 h 181"/>
              <a:gd name="T50" fmla="*/ 58 w 63"/>
              <a:gd name="T51" fmla="*/ 101 h 181"/>
              <a:gd name="T52" fmla="*/ 63 w 63"/>
              <a:gd name="T53" fmla="*/ 95 h 181"/>
              <a:gd name="T54" fmla="*/ 63 w 63"/>
              <a:gd name="T55" fmla="*/ 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81">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th-TH">
              <a:solidFill>
                <a:srgbClr val="1E7466"/>
              </a:solidFill>
            </a:endParaRPr>
          </a:p>
        </p:txBody>
      </p:sp>
      <p:grpSp>
        <p:nvGrpSpPr>
          <p:cNvPr id="472" name="กลุ่ม 106">
            <a:extLst>
              <a:ext uri="{FF2B5EF4-FFF2-40B4-BE49-F238E27FC236}">
                <a16:creationId xmlns:a16="http://schemas.microsoft.com/office/drawing/2014/main" id="{BFE4D3BF-E1F4-71E3-8F6E-CEC2905F6E5D}"/>
              </a:ext>
            </a:extLst>
          </p:cNvPr>
          <p:cNvGrpSpPr>
            <a:grpSpLocks noChangeAspect="1"/>
          </p:cNvGrpSpPr>
          <p:nvPr/>
        </p:nvGrpSpPr>
        <p:grpSpPr>
          <a:xfrm>
            <a:off x="1255100" y="2357632"/>
            <a:ext cx="573107" cy="1371600"/>
            <a:chOff x="9234488" y="7932738"/>
            <a:chExt cx="1509712" cy="3613150"/>
          </a:xfrm>
          <a:solidFill>
            <a:schemeClr val="accent3"/>
          </a:solidFill>
        </p:grpSpPr>
        <p:sp>
          <p:nvSpPr>
            <p:cNvPr id="473" name="Freeform 9">
              <a:extLst>
                <a:ext uri="{FF2B5EF4-FFF2-40B4-BE49-F238E27FC236}">
                  <a16:creationId xmlns:a16="http://schemas.microsoft.com/office/drawing/2014/main" id="{58F81176-06C2-5CE6-9FFB-23075BDA6401}"/>
                </a:ext>
              </a:extLst>
            </p:cNvPr>
            <p:cNvSpPr>
              <a:spLocks/>
            </p:cNvSpPr>
            <p:nvPr/>
          </p:nvSpPr>
          <p:spPr bwMode="auto">
            <a:xfrm>
              <a:off x="9234488" y="8588375"/>
              <a:ext cx="1509712" cy="2957513"/>
            </a:xfrm>
            <a:custGeom>
              <a:avLst/>
              <a:gdLst>
                <a:gd name="T0" fmla="*/ 65 w 76"/>
                <a:gd name="T1" fmla="*/ 63 h 149"/>
                <a:gd name="T2" fmla="*/ 71 w 76"/>
                <a:gd name="T3" fmla="*/ 68 h 149"/>
                <a:gd name="T4" fmla="*/ 76 w 76"/>
                <a:gd name="T5" fmla="*/ 63 h 149"/>
                <a:gd name="T6" fmla="*/ 67 w 76"/>
                <a:gd name="T7" fmla="*/ 12 h 149"/>
                <a:gd name="T8" fmla="*/ 54 w 76"/>
                <a:gd name="T9" fmla="*/ 0 h 149"/>
                <a:gd name="T10" fmla="*/ 23 w 76"/>
                <a:gd name="T11" fmla="*/ 0 h 149"/>
                <a:gd name="T12" fmla="*/ 10 w 76"/>
                <a:gd name="T13" fmla="*/ 12 h 149"/>
                <a:gd name="T14" fmla="*/ 0 w 76"/>
                <a:gd name="T15" fmla="*/ 63 h 149"/>
                <a:gd name="T16" fmla="*/ 6 w 76"/>
                <a:gd name="T17" fmla="*/ 68 h 149"/>
                <a:gd name="T18" fmla="*/ 11 w 76"/>
                <a:gd name="T19" fmla="*/ 63 h 149"/>
                <a:gd name="T20" fmla="*/ 21 w 76"/>
                <a:gd name="T21" fmla="*/ 17 h 149"/>
                <a:gd name="T22" fmla="*/ 23 w 76"/>
                <a:gd name="T23" fmla="*/ 17 h 149"/>
                <a:gd name="T24" fmla="*/ 10 w 76"/>
                <a:gd name="T25" fmla="*/ 92 h 149"/>
                <a:gd name="T26" fmla="*/ 23 w 76"/>
                <a:gd name="T27" fmla="*/ 92 h 149"/>
                <a:gd name="T28" fmla="*/ 23 w 76"/>
                <a:gd name="T29" fmla="*/ 141 h 149"/>
                <a:gd name="T30" fmla="*/ 30 w 76"/>
                <a:gd name="T31" fmla="*/ 149 h 149"/>
                <a:gd name="T32" fmla="*/ 36 w 76"/>
                <a:gd name="T33" fmla="*/ 141 h 149"/>
                <a:gd name="T34" fmla="*/ 36 w 76"/>
                <a:gd name="T35" fmla="*/ 92 h 149"/>
                <a:gd name="T36" fmla="*/ 41 w 76"/>
                <a:gd name="T37" fmla="*/ 92 h 149"/>
                <a:gd name="T38" fmla="*/ 41 w 76"/>
                <a:gd name="T39" fmla="*/ 141 h 149"/>
                <a:gd name="T40" fmla="*/ 47 w 76"/>
                <a:gd name="T41" fmla="*/ 149 h 149"/>
                <a:gd name="T42" fmla="*/ 53 w 76"/>
                <a:gd name="T43" fmla="*/ 141 h 149"/>
                <a:gd name="T44" fmla="*/ 53 w 76"/>
                <a:gd name="T45" fmla="*/ 92 h 149"/>
                <a:gd name="T46" fmla="*/ 68 w 76"/>
                <a:gd name="T47" fmla="*/ 92 h 149"/>
                <a:gd name="T48" fmla="*/ 53 w 76"/>
                <a:gd name="T49" fmla="*/ 17 h 149"/>
                <a:gd name="T50" fmla="*/ 56 w 76"/>
                <a:gd name="T51" fmla="*/ 17 h 149"/>
                <a:gd name="T52" fmla="*/ 65 w 76"/>
                <a:gd name="T53" fmla="*/ 6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49">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474" name="Oval 10">
              <a:extLst>
                <a:ext uri="{FF2B5EF4-FFF2-40B4-BE49-F238E27FC236}">
                  <a16:creationId xmlns:a16="http://schemas.microsoft.com/office/drawing/2014/main" id="{6CA18B2C-6B8C-0BDD-230A-29E461405C10}"/>
                </a:ext>
              </a:extLst>
            </p:cNvPr>
            <p:cNvSpPr>
              <a:spLocks noChangeArrowheads="1"/>
            </p:cNvSpPr>
            <p:nvPr/>
          </p:nvSpPr>
          <p:spPr bwMode="auto">
            <a:xfrm>
              <a:off x="9731375" y="7932738"/>
              <a:ext cx="555625" cy="5556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grpSp>
      <p:sp>
        <p:nvSpPr>
          <p:cNvPr id="475" name="Round Same Side Corner Rectangle 58">
            <a:extLst>
              <a:ext uri="{FF2B5EF4-FFF2-40B4-BE49-F238E27FC236}">
                <a16:creationId xmlns:a16="http://schemas.microsoft.com/office/drawing/2014/main" id="{047726FE-3F7C-AE6C-9CBC-C4002C01395F}"/>
              </a:ext>
            </a:extLst>
          </p:cNvPr>
          <p:cNvSpPr/>
          <p:nvPr/>
        </p:nvSpPr>
        <p:spPr>
          <a:xfrm rot="16200000" flipH="1">
            <a:off x="2101529" y="1768409"/>
            <a:ext cx="461661" cy="640422"/>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solidFill>
                <a:schemeClr val="bg1"/>
              </a:solidFill>
              <a:latin typeface="Lato Light"/>
            </a:endParaRPr>
          </a:p>
        </p:txBody>
      </p:sp>
      <p:sp>
        <p:nvSpPr>
          <p:cNvPr id="476" name="Round Same Side Corner Rectangle 58">
            <a:extLst>
              <a:ext uri="{FF2B5EF4-FFF2-40B4-BE49-F238E27FC236}">
                <a16:creationId xmlns:a16="http://schemas.microsoft.com/office/drawing/2014/main" id="{FD05C4E4-1440-901B-249E-9FBE13477122}"/>
              </a:ext>
            </a:extLst>
          </p:cNvPr>
          <p:cNvSpPr/>
          <p:nvPr/>
        </p:nvSpPr>
        <p:spPr>
          <a:xfrm rot="16200000" flipH="1">
            <a:off x="1310824" y="1772013"/>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solidFill>
                <a:schemeClr val="bg1"/>
              </a:solidFill>
              <a:latin typeface="Lato Light"/>
            </a:endParaRPr>
          </a:p>
        </p:txBody>
      </p:sp>
      <p:sp>
        <p:nvSpPr>
          <p:cNvPr id="477" name="TextBox 476">
            <a:extLst>
              <a:ext uri="{FF2B5EF4-FFF2-40B4-BE49-F238E27FC236}">
                <a16:creationId xmlns:a16="http://schemas.microsoft.com/office/drawing/2014/main" id="{517215FA-77AA-4DC5-B8EC-69973DB85C96}"/>
              </a:ext>
            </a:extLst>
          </p:cNvPr>
          <p:cNvSpPr txBox="1"/>
          <p:nvPr/>
        </p:nvSpPr>
        <p:spPr>
          <a:xfrm>
            <a:off x="1884620" y="1886542"/>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44%</a:t>
            </a:r>
          </a:p>
        </p:txBody>
      </p:sp>
      <p:sp>
        <p:nvSpPr>
          <p:cNvPr id="478" name="TextBox 477">
            <a:extLst>
              <a:ext uri="{FF2B5EF4-FFF2-40B4-BE49-F238E27FC236}">
                <a16:creationId xmlns:a16="http://schemas.microsoft.com/office/drawing/2014/main" id="{9E2E395B-6967-808F-6462-093E5AD71155}"/>
              </a:ext>
            </a:extLst>
          </p:cNvPr>
          <p:cNvSpPr txBox="1"/>
          <p:nvPr/>
        </p:nvSpPr>
        <p:spPr>
          <a:xfrm>
            <a:off x="1073311" y="1886542"/>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54%</a:t>
            </a:r>
          </a:p>
        </p:txBody>
      </p:sp>
      <p:sp>
        <p:nvSpPr>
          <p:cNvPr id="479" name="Freeform 6">
            <a:extLst>
              <a:ext uri="{FF2B5EF4-FFF2-40B4-BE49-F238E27FC236}">
                <a16:creationId xmlns:a16="http://schemas.microsoft.com/office/drawing/2014/main" id="{B76D4594-C818-BDCE-1C5F-DFE9526085FC}"/>
              </a:ext>
            </a:extLst>
          </p:cNvPr>
          <p:cNvSpPr>
            <a:spLocks noChangeAspect="1" noEditPoints="1"/>
          </p:cNvSpPr>
          <p:nvPr/>
        </p:nvSpPr>
        <p:spPr bwMode="auto">
          <a:xfrm>
            <a:off x="6226436" y="2357631"/>
            <a:ext cx="477395" cy="1371600"/>
          </a:xfrm>
          <a:custGeom>
            <a:avLst/>
            <a:gdLst>
              <a:gd name="T0" fmla="*/ 32 w 63"/>
              <a:gd name="T1" fmla="*/ 27 h 181"/>
              <a:gd name="T2" fmla="*/ 46 w 63"/>
              <a:gd name="T3" fmla="*/ 13 h 181"/>
              <a:gd name="T4" fmla="*/ 32 w 63"/>
              <a:gd name="T5" fmla="*/ 0 h 181"/>
              <a:gd name="T6" fmla="*/ 18 w 63"/>
              <a:gd name="T7" fmla="*/ 13 h 181"/>
              <a:gd name="T8" fmla="*/ 32 w 63"/>
              <a:gd name="T9" fmla="*/ 27 h 181"/>
              <a:gd name="T10" fmla="*/ 63 w 63"/>
              <a:gd name="T11" fmla="*/ 45 h 181"/>
              <a:gd name="T12" fmla="*/ 51 w 63"/>
              <a:gd name="T13" fmla="*/ 32 h 181"/>
              <a:gd name="T14" fmla="*/ 12 w 63"/>
              <a:gd name="T15" fmla="*/ 32 h 181"/>
              <a:gd name="T16" fmla="*/ 0 w 63"/>
              <a:gd name="T17" fmla="*/ 45 h 181"/>
              <a:gd name="T18" fmla="*/ 0 w 63"/>
              <a:gd name="T19" fmla="*/ 95 h 181"/>
              <a:gd name="T20" fmla="*/ 5 w 63"/>
              <a:gd name="T21" fmla="*/ 101 h 181"/>
              <a:gd name="T22" fmla="*/ 10 w 63"/>
              <a:gd name="T23" fmla="*/ 95 h 181"/>
              <a:gd name="T24" fmla="*/ 10 w 63"/>
              <a:gd name="T25" fmla="*/ 49 h 181"/>
              <a:gd name="T26" fmla="*/ 13 w 63"/>
              <a:gd name="T27" fmla="*/ 49 h 181"/>
              <a:gd name="T28" fmla="*/ 13 w 63"/>
              <a:gd name="T29" fmla="*/ 173 h 181"/>
              <a:gd name="T30" fmla="*/ 21 w 63"/>
              <a:gd name="T31" fmla="*/ 181 h 181"/>
              <a:gd name="T32" fmla="*/ 29 w 63"/>
              <a:gd name="T33" fmla="*/ 173 h 181"/>
              <a:gd name="T34" fmla="*/ 29 w 63"/>
              <a:gd name="T35" fmla="*/ 105 h 181"/>
              <a:gd name="T36" fmla="*/ 34 w 63"/>
              <a:gd name="T37" fmla="*/ 105 h 181"/>
              <a:gd name="T38" fmla="*/ 34 w 63"/>
              <a:gd name="T39" fmla="*/ 173 h 181"/>
              <a:gd name="T40" fmla="*/ 42 w 63"/>
              <a:gd name="T41" fmla="*/ 181 h 181"/>
              <a:gd name="T42" fmla="*/ 50 w 63"/>
              <a:gd name="T43" fmla="*/ 173 h 181"/>
              <a:gd name="T44" fmla="*/ 50 w 63"/>
              <a:gd name="T45" fmla="*/ 49 h 181"/>
              <a:gd name="T46" fmla="*/ 52 w 63"/>
              <a:gd name="T47" fmla="*/ 49 h 181"/>
              <a:gd name="T48" fmla="*/ 52 w 63"/>
              <a:gd name="T49" fmla="*/ 95 h 181"/>
              <a:gd name="T50" fmla="*/ 58 w 63"/>
              <a:gd name="T51" fmla="*/ 101 h 181"/>
              <a:gd name="T52" fmla="*/ 63 w 63"/>
              <a:gd name="T53" fmla="*/ 95 h 181"/>
              <a:gd name="T54" fmla="*/ 63 w 63"/>
              <a:gd name="T55" fmla="*/ 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81">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th-TH">
              <a:solidFill>
                <a:srgbClr val="1E7466"/>
              </a:solidFill>
            </a:endParaRPr>
          </a:p>
        </p:txBody>
      </p:sp>
      <p:grpSp>
        <p:nvGrpSpPr>
          <p:cNvPr id="480" name="กลุ่ม 106">
            <a:extLst>
              <a:ext uri="{FF2B5EF4-FFF2-40B4-BE49-F238E27FC236}">
                <a16:creationId xmlns:a16="http://schemas.microsoft.com/office/drawing/2014/main" id="{244E2F68-05B8-4B4C-D39D-1989BF2D312B}"/>
              </a:ext>
            </a:extLst>
          </p:cNvPr>
          <p:cNvGrpSpPr>
            <a:grpSpLocks noChangeAspect="1"/>
          </p:cNvGrpSpPr>
          <p:nvPr/>
        </p:nvGrpSpPr>
        <p:grpSpPr>
          <a:xfrm>
            <a:off x="5387875" y="2357631"/>
            <a:ext cx="573107" cy="1371600"/>
            <a:chOff x="9234488" y="7932738"/>
            <a:chExt cx="1509712" cy="3613150"/>
          </a:xfrm>
          <a:solidFill>
            <a:schemeClr val="accent3"/>
          </a:solidFill>
        </p:grpSpPr>
        <p:sp>
          <p:nvSpPr>
            <p:cNvPr id="481" name="Freeform 9">
              <a:extLst>
                <a:ext uri="{FF2B5EF4-FFF2-40B4-BE49-F238E27FC236}">
                  <a16:creationId xmlns:a16="http://schemas.microsoft.com/office/drawing/2014/main" id="{2A03BFD7-F259-2CE4-63B0-F54D2801D716}"/>
                </a:ext>
              </a:extLst>
            </p:cNvPr>
            <p:cNvSpPr>
              <a:spLocks/>
            </p:cNvSpPr>
            <p:nvPr/>
          </p:nvSpPr>
          <p:spPr bwMode="auto">
            <a:xfrm>
              <a:off x="9234488" y="8588375"/>
              <a:ext cx="1509712" cy="2957513"/>
            </a:xfrm>
            <a:custGeom>
              <a:avLst/>
              <a:gdLst>
                <a:gd name="T0" fmla="*/ 65 w 76"/>
                <a:gd name="T1" fmla="*/ 63 h 149"/>
                <a:gd name="T2" fmla="*/ 71 w 76"/>
                <a:gd name="T3" fmla="*/ 68 h 149"/>
                <a:gd name="T4" fmla="*/ 76 w 76"/>
                <a:gd name="T5" fmla="*/ 63 h 149"/>
                <a:gd name="T6" fmla="*/ 67 w 76"/>
                <a:gd name="T7" fmla="*/ 12 h 149"/>
                <a:gd name="T8" fmla="*/ 54 w 76"/>
                <a:gd name="T9" fmla="*/ 0 h 149"/>
                <a:gd name="T10" fmla="*/ 23 w 76"/>
                <a:gd name="T11" fmla="*/ 0 h 149"/>
                <a:gd name="T12" fmla="*/ 10 w 76"/>
                <a:gd name="T13" fmla="*/ 12 h 149"/>
                <a:gd name="T14" fmla="*/ 0 w 76"/>
                <a:gd name="T15" fmla="*/ 63 h 149"/>
                <a:gd name="T16" fmla="*/ 6 w 76"/>
                <a:gd name="T17" fmla="*/ 68 h 149"/>
                <a:gd name="T18" fmla="*/ 11 w 76"/>
                <a:gd name="T19" fmla="*/ 63 h 149"/>
                <a:gd name="T20" fmla="*/ 21 w 76"/>
                <a:gd name="T21" fmla="*/ 17 h 149"/>
                <a:gd name="T22" fmla="*/ 23 w 76"/>
                <a:gd name="T23" fmla="*/ 17 h 149"/>
                <a:gd name="T24" fmla="*/ 10 w 76"/>
                <a:gd name="T25" fmla="*/ 92 h 149"/>
                <a:gd name="T26" fmla="*/ 23 w 76"/>
                <a:gd name="T27" fmla="*/ 92 h 149"/>
                <a:gd name="T28" fmla="*/ 23 w 76"/>
                <a:gd name="T29" fmla="*/ 141 h 149"/>
                <a:gd name="T30" fmla="*/ 30 w 76"/>
                <a:gd name="T31" fmla="*/ 149 h 149"/>
                <a:gd name="T32" fmla="*/ 36 w 76"/>
                <a:gd name="T33" fmla="*/ 141 h 149"/>
                <a:gd name="T34" fmla="*/ 36 w 76"/>
                <a:gd name="T35" fmla="*/ 92 h 149"/>
                <a:gd name="T36" fmla="*/ 41 w 76"/>
                <a:gd name="T37" fmla="*/ 92 h 149"/>
                <a:gd name="T38" fmla="*/ 41 w 76"/>
                <a:gd name="T39" fmla="*/ 141 h 149"/>
                <a:gd name="T40" fmla="*/ 47 w 76"/>
                <a:gd name="T41" fmla="*/ 149 h 149"/>
                <a:gd name="T42" fmla="*/ 53 w 76"/>
                <a:gd name="T43" fmla="*/ 141 h 149"/>
                <a:gd name="T44" fmla="*/ 53 w 76"/>
                <a:gd name="T45" fmla="*/ 92 h 149"/>
                <a:gd name="T46" fmla="*/ 68 w 76"/>
                <a:gd name="T47" fmla="*/ 92 h 149"/>
                <a:gd name="T48" fmla="*/ 53 w 76"/>
                <a:gd name="T49" fmla="*/ 17 h 149"/>
                <a:gd name="T50" fmla="*/ 56 w 76"/>
                <a:gd name="T51" fmla="*/ 17 h 149"/>
                <a:gd name="T52" fmla="*/ 65 w 76"/>
                <a:gd name="T53" fmla="*/ 6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49">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482" name="Oval 10">
              <a:extLst>
                <a:ext uri="{FF2B5EF4-FFF2-40B4-BE49-F238E27FC236}">
                  <a16:creationId xmlns:a16="http://schemas.microsoft.com/office/drawing/2014/main" id="{4374EAA1-30BB-7D40-CBAD-5C98F2FF19CE}"/>
                </a:ext>
              </a:extLst>
            </p:cNvPr>
            <p:cNvSpPr>
              <a:spLocks noChangeArrowheads="1"/>
            </p:cNvSpPr>
            <p:nvPr/>
          </p:nvSpPr>
          <p:spPr bwMode="auto">
            <a:xfrm>
              <a:off x="9731375" y="7932738"/>
              <a:ext cx="555625" cy="5556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grpSp>
      <p:sp>
        <p:nvSpPr>
          <p:cNvPr id="483" name="Round Same Side Corner Rectangle 58">
            <a:extLst>
              <a:ext uri="{FF2B5EF4-FFF2-40B4-BE49-F238E27FC236}">
                <a16:creationId xmlns:a16="http://schemas.microsoft.com/office/drawing/2014/main" id="{14B469A6-BD73-B549-E147-0101308A61AE}"/>
              </a:ext>
            </a:extLst>
          </p:cNvPr>
          <p:cNvSpPr/>
          <p:nvPr/>
        </p:nvSpPr>
        <p:spPr>
          <a:xfrm rot="16200000" flipH="1">
            <a:off x="6259704" y="1768408"/>
            <a:ext cx="461661" cy="640422"/>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solidFill>
                <a:schemeClr val="bg1"/>
              </a:solidFill>
              <a:latin typeface="Lato Light"/>
            </a:endParaRPr>
          </a:p>
        </p:txBody>
      </p:sp>
      <p:sp>
        <p:nvSpPr>
          <p:cNvPr id="484" name="Round Same Side Corner Rectangle 58">
            <a:extLst>
              <a:ext uri="{FF2B5EF4-FFF2-40B4-BE49-F238E27FC236}">
                <a16:creationId xmlns:a16="http://schemas.microsoft.com/office/drawing/2014/main" id="{25D81A08-9CB9-AC23-585D-14A56E01BA0A}"/>
              </a:ext>
            </a:extLst>
          </p:cNvPr>
          <p:cNvSpPr/>
          <p:nvPr/>
        </p:nvSpPr>
        <p:spPr>
          <a:xfrm rot="16200000" flipH="1">
            <a:off x="5468999" y="1772012"/>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solidFill>
                <a:schemeClr val="bg1"/>
              </a:solidFill>
              <a:latin typeface="Lato Light"/>
            </a:endParaRPr>
          </a:p>
        </p:txBody>
      </p:sp>
      <p:sp>
        <p:nvSpPr>
          <p:cNvPr id="485" name="TextBox 484">
            <a:extLst>
              <a:ext uri="{FF2B5EF4-FFF2-40B4-BE49-F238E27FC236}">
                <a16:creationId xmlns:a16="http://schemas.microsoft.com/office/drawing/2014/main" id="{F153B4EB-64A0-43BB-7B34-E3EC9F58B765}"/>
              </a:ext>
            </a:extLst>
          </p:cNvPr>
          <p:cNvSpPr txBox="1"/>
          <p:nvPr/>
        </p:nvSpPr>
        <p:spPr>
          <a:xfrm>
            <a:off x="6017395" y="1886542"/>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51%</a:t>
            </a:r>
          </a:p>
        </p:txBody>
      </p:sp>
      <p:sp>
        <p:nvSpPr>
          <p:cNvPr id="486" name="TextBox 485">
            <a:extLst>
              <a:ext uri="{FF2B5EF4-FFF2-40B4-BE49-F238E27FC236}">
                <a16:creationId xmlns:a16="http://schemas.microsoft.com/office/drawing/2014/main" id="{2674217A-1D01-9725-4E05-BD4F0E3C0615}"/>
              </a:ext>
            </a:extLst>
          </p:cNvPr>
          <p:cNvSpPr txBox="1"/>
          <p:nvPr/>
        </p:nvSpPr>
        <p:spPr>
          <a:xfrm>
            <a:off x="5267256" y="1886542"/>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49%</a:t>
            </a:r>
          </a:p>
        </p:txBody>
      </p:sp>
      <p:sp>
        <p:nvSpPr>
          <p:cNvPr id="487" name="Freeform 6">
            <a:extLst>
              <a:ext uri="{FF2B5EF4-FFF2-40B4-BE49-F238E27FC236}">
                <a16:creationId xmlns:a16="http://schemas.microsoft.com/office/drawing/2014/main" id="{6FC4FE11-93F9-AE95-3FA9-539E24B2B592}"/>
              </a:ext>
            </a:extLst>
          </p:cNvPr>
          <p:cNvSpPr>
            <a:spLocks noChangeAspect="1" noEditPoints="1"/>
          </p:cNvSpPr>
          <p:nvPr/>
        </p:nvSpPr>
        <p:spPr bwMode="auto">
          <a:xfrm>
            <a:off x="10315879" y="2381743"/>
            <a:ext cx="477395" cy="1371600"/>
          </a:xfrm>
          <a:custGeom>
            <a:avLst/>
            <a:gdLst>
              <a:gd name="T0" fmla="*/ 32 w 63"/>
              <a:gd name="T1" fmla="*/ 27 h 181"/>
              <a:gd name="T2" fmla="*/ 46 w 63"/>
              <a:gd name="T3" fmla="*/ 13 h 181"/>
              <a:gd name="T4" fmla="*/ 32 w 63"/>
              <a:gd name="T5" fmla="*/ 0 h 181"/>
              <a:gd name="T6" fmla="*/ 18 w 63"/>
              <a:gd name="T7" fmla="*/ 13 h 181"/>
              <a:gd name="T8" fmla="*/ 32 w 63"/>
              <a:gd name="T9" fmla="*/ 27 h 181"/>
              <a:gd name="T10" fmla="*/ 63 w 63"/>
              <a:gd name="T11" fmla="*/ 45 h 181"/>
              <a:gd name="T12" fmla="*/ 51 w 63"/>
              <a:gd name="T13" fmla="*/ 32 h 181"/>
              <a:gd name="T14" fmla="*/ 12 w 63"/>
              <a:gd name="T15" fmla="*/ 32 h 181"/>
              <a:gd name="T16" fmla="*/ 0 w 63"/>
              <a:gd name="T17" fmla="*/ 45 h 181"/>
              <a:gd name="T18" fmla="*/ 0 w 63"/>
              <a:gd name="T19" fmla="*/ 95 h 181"/>
              <a:gd name="T20" fmla="*/ 5 w 63"/>
              <a:gd name="T21" fmla="*/ 101 h 181"/>
              <a:gd name="T22" fmla="*/ 10 w 63"/>
              <a:gd name="T23" fmla="*/ 95 h 181"/>
              <a:gd name="T24" fmla="*/ 10 w 63"/>
              <a:gd name="T25" fmla="*/ 49 h 181"/>
              <a:gd name="T26" fmla="*/ 13 w 63"/>
              <a:gd name="T27" fmla="*/ 49 h 181"/>
              <a:gd name="T28" fmla="*/ 13 w 63"/>
              <a:gd name="T29" fmla="*/ 173 h 181"/>
              <a:gd name="T30" fmla="*/ 21 w 63"/>
              <a:gd name="T31" fmla="*/ 181 h 181"/>
              <a:gd name="T32" fmla="*/ 29 w 63"/>
              <a:gd name="T33" fmla="*/ 173 h 181"/>
              <a:gd name="T34" fmla="*/ 29 w 63"/>
              <a:gd name="T35" fmla="*/ 105 h 181"/>
              <a:gd name="T36" fmla="*/ 34 w 63"/>
              <a:gd name="T37" fmla="*/ 105 h 181"/>
              <a:gd name="T38" fmla="*/ 34 w 63"/>
              <a:gd name="T39" fmla="*/ 173 h 181"/>
              <a:gd name="T40" fmla="*/ 42 w 63"/>
              <a:gd name="T41" fmla="*/ 181 h 181"/>
              <a:gd name="T42" fmla="*/ 50 w 63"/>
              <a:gd name="T43" fmla="*/ 173 h 181"/>
              <a:gd name="T44" fmla="*/ 50 w 63"/>
              <a:gd name="T45" fmla="*/ 49 h 181"/>
              <a:gd name="T46" fmla="*/ 52 w 63"/>
              <a:gd name="T47" fmla="*/ 49 h 181"/>
              <a:gd name="T48" fmla="*/ 52 w 63"/>
              <a:gd name="T49" fmla="*/ 95 h 181"/>
              <a:gd name="T50" fmla="*/ 58 w 63"/>
              <a:gd name="T51" fmla="*/ 101 h 181"/>
              <a:gd name="T52" fmla="*/ 63 w 63"/>
              <a:gd name="T53" fmla="*/ 95 h 181"/>
              <a:gd name="T54" fmla="*/ 63 w 63"/>
              <a:gd name="T55" fmla="*/ 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81">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th-TH">
              <a:solidFill>
                <a:srgbClr val="1E7466"/>
              </a:solidFill>
            </a:endParaRPr>
          </a:p>
        </p:txBody>
      </p:sp>
      <p:grpSp>
        <p:nvGrpSpPr>
          <p:cNvPr id="488" name="กลุ่ม 106">
            <a:extLst>
              <a:ext uri="{FF2B5EF4-FFF2-40B4-BE49-F238E27FC236}">
                <a16:creationId xmlns:a16="http://schemas.microsoft.com/office/drawing/2014/main" id="{9635C002-4254-7C5A-FF3E-A738483F10DF}"/>
              </a:ext>
            </a:extLst>
          </p:cNvPr>
          <p:cNvGrpSpPr>
            <a:grpSpLocks noChangeAspect="1"/>
          </p:cNvGrpSpPr>
          <p:nvPr/>
        </p:nvGrpSpPr>
        <p:grpSpPr>
          <a:xfrm>
            <a:off x="9477318" y="2381743"/>
            <a:ext cx="573107" cy="1371600"/>
            <a:chOff x="9234488" y="7932738"/>
            <a:chExt cx="1509712" cy="3613150"/>
          </a:xfrm>
          <a:solidFill>
            <a:schemeClr val="accent3"/>
          </a:solidFill>
        </p:grpSpPr>
        <p:sp>
          <p:nvSpPr>
            <p:cNvPr id="489" name="Freeform 9">
              <a:extLst>
                <a:ext uri="{FF2B5EF4-FFF2-40B4-BE49-F238E27FC236}">
                  <a16:creationId xmlns:a16="http://schemas.microsoft.com/office/drawing/2014/main" id="{EE152CD1-9A10-9087-148D-678BF2C5A53E}"/>
                </a:ext>
              </a:extLst>
            </p:cNvPr>
            <p:cNvSpPr>
              <a:spLocks/>
            </p:cNvSpPr>
            <p:nvPr/>
          </p:nvSpPr>
          <p:spPr bwMode="auto">
            <a:xfrm>
              <a:off x="9234488" y="8588375"/>
              <a:ext cx="1509712" cy="2957513"/>
            </a:xfrm>
            <a:custGeom>
              <a:avLst/>
              <a:gdLst>
                <a:gd name="T0" fmla="*/ 65 w 76"/>
                <a:gd name="T1" fmla="*/ 63 h 149"/>
                <a:gd name="T2" fmla="*/ 71 w 76"/>
                <a:gd name="T3" fmla="*/ 68 h 149"/>
                <a:gd name="T4" fmla="*/ 76 w 76"/>
                <a:gd name="T5" fmla="*/ 63 h 149"/>
                <a:gd name="T6" fmla="*/ 67 w 76"/>
                <a:gd name="T7" fmla="*/ 12 h 149"/>
                <a:gd name="T8" fmla="*/ 54 w 76"/>
                <a:gd name="T9" fmla="*/ 0 h 149"/>
                <a:gd name="T10" fmla="*/ 23 w 76"/>
                <a:gd name="T11" fmla="*/ 0 h 149"/>
                <a:gd name="T12" fmla="*/ 10 w 76"/>
                <a:gd name="T13" fmla="*/ 12 h 149"/>
                <a:gd name="T14" fmla="*/ 0 w 76"/>
                <a:gd name="T15" fmla="*/ 63 h 149"/>
                <a:gd name="T16" fmla="*/ 6 w 76"/>
                <a:gd name="T17" fmla="*/ 68 h 149"/>
                <a:gd name="T18" fmla="*/ 11 w 76"/>
                <a:gd name="T19" fmla="*/ 63 h 149"/>
                <a:gd name="T20" fmla="*/ 21 w 76"/>
                <a:gd name="T21" fmla="*/ 17 h 149"/>
                <a:gd name="T22" fmla="*/ 23 w 76"/>
                <a:gd name="T23" fmla="*/ 17 h 149"/>
                <a:gd name="T24" fmla="*/ 10 w 76"/>
                <a:gd name="T25" fmla="*/ 92 h 149"/>
                <a:gd name="T26" fmla="*/ 23 w 76"/>
                <a:gd name="T27" fmla="*/ 92 h 149"/>
                <a:gd name="T28" fmla="*/ 23 w 76"/>
                <a:gd name="T29" fmla="*/ 141 h 149"/>
                <a:gd name="T30" fmla="*/ 30 w 76"/>
                <a:gd name="T31" fmla="*/ 149 h 149"/>
                <a:gd name="T32" fmla="*/ 36 w 76"/>
                <a:gd name="T33" fmla="*/ 141 h 149"/>
                <a:gd name="T34" fmla="*/ 36 w 76"/>
                <a:gd name="T35" fmla="*/ 92 h 149"/>
                <a:gd name="T36" fmla="*/ 41 w 76"/>
                <a:gd name="T37" fmla="*/ 92 h 149"/>
                <a:gd name="T38" fmla="*/ 41 w 76"/>
                <a:gd name="T39" fmla="*/ 141 h 149"/>
                <a:gd name="T40" fmla="*/ 47 w 76"/>
                <a:gd name="T41" fmla="*/ 149 h 149"/>
                <a:gd name="T42" fmla="*/ 53 w 76"/>
                <a:gd name="T43" fmla="*/ 141 h 149"/>
                <a:gd name="T44" fmla="*/ 53 w 76"/>
                <a:gd name="T45" fmla="*/ 92 h 149"/>
                <a:gd name="T46" fmla="*/ 68 w 76"/>
                <a:gd name="T47" fmla="*/ 92 h 149"/>
                <a:gd name="T48" fmla="*/ 53 w 76"/>
                <a:gd name="T49" fmla="*/ 17 h 149"/>
                <a:gd name="T50" fmla="*/ 56 w 76"/>
                <a:gd name="T51" fmla="*/ 17 h 149"/>
                <a:gd name="T52" fmla="*/ 65 w 76"/>
                <a:gd name="T53" fmla="*/ 6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49">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490" name="Oval 10">
              <a:extLst>
                <a:ext uri="{FF2B5EF4-FFF2-40B4-BE49-F238E27FC236}">
                  <a16:creationId xmlns:a16="http://schemas.microsoft.com/office/drawing/2014/main" id="{6E6146AD-CE4E-6187-ABE5-7486FBDA2131}"/>
                </a:ext>
              </a:extLst>
            </p:cNvPr>
            <p:cNvSpPr>
              <a:spLocks noChangeArrowheads="1"/>
            </p:cNvSpPr>
            <p:nvPr/>
          </p:nvSpPr>
          <p:spPr bwMode="auto">
            <a:xfrm>
              <a:off x="9731375" y="7932738"/>
              <a:ext cx="555625" cy="5556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grpSp>
      <p:sp>
        <p:nvSpPr>
          <p:cNvPr id="491" name="Round Same Side Corner Rectangle 58">
            <a:extLst>
              <a:ext uri="{FF2B5EF4-FFF2-40B4-BE49-F238E27FC236}">
                <a16:creationId xmlns:a16="http://schemas.microsoft.com/office/drawing/2014/main" id="{4DD28FD1-C751-0341-789B-402A5F476A71}"/>
              </a:ext>
            </a:extLst>
          </p:cNvPr>
          <p:cNvSpPr/>
          <p:nvPr/>
        </p:nvSpPr>
        <p:spPr>
          <a:xfrm rot="16200000" flipH="1">
            <a:off x="10323747" y="1792520"/>
            <a:ext cx="461661" cy="640422"/>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solidFill>
                <a:schemeClr val="bg1"/>
              </a:solidFill>
              <a:latin typeface="Lato Light"/>
            </a:endParaRPr>
          </a:p>
        </p:txBody>
      </p:sp>
      <p:sp>
        <p:nvSpPr>
          <p:cNvPr id="492" name="Round Same Side Corner Rectangle 58">
            <a:extLst>
              <a:ext uri="{FF2B5EF4-FFF2-40B4-BE49-F238E27FC236}">
                <a16:creationId xmlns:a16="http://schemas.microsoft.com/office/drawing/2014/main" id="{DB1517BC-D3F1-1D4D-6C39-C3D721C2490B}"/>
              </a:ext>
            </a:extLst>
          </p:cNvPr>
          <p:cNvSpPr/>
          <p:nvPr/>
        </p:nvSpPr>
        <p:spPr>
          <a:xfrm rot="16200000" flipH="1">
            <a:off x="9533042" y="1796124"/>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solidFill>
                <a:schemeClr val="bg1"/>
              </a:solidFill>
              <a:latin typeface="Lato Light"/>
            </a:endParaRPr>
          </a:p>
        </p:txBody>
      </p:sp>
      <p:sp>
        <p:nvSpPr>
          <p:cNvPr id="493" name="TextBox 492">
            <a:extLst>
              <a:ext uri="{FF2B5EF4-FFF2-40B4-BE49-F238E27FC236}">
                <a16:creationId xmlns:a16="http://schemas.microsoft.com/office/drawing/2014/main" id="{F28225E2-E16D-66A4-399A-0A4D364641C3}"/>
              </a:ext>
            </a:extLst>
          </p:cNvPr>
          <p:cNvSpPr txBox="1"/>
          <p:nvPr/>
        </p:nvSpPr>
        <p:spPr>
          <a:xfrm>
            <a:off x="10106838" y="1886542"/>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59%</a:t>
            </a:r>
          </a:p>
        </p:txBody>
      </p:sp>
      <p:sp>
        <p:nvSpPr>
          <p:cNvPr id="494" name="TextBox 493">
            <a:extLst>
              <a:ext uri="{FF2B5EF4-FFF2-40B4-BE49-F238E27FC236}">
                <a16:creationId xmlns:a16="http://schemas.microsoft.com/office/drawing/2014/main" id="{CE8A62C1-E9FE-DCFE-CA6D-7A12182D4A09}"/>
              </a:ext>
            </a:extLst>
          </p:cNvPr>
          <p:cNvSpPr txBox="1"/>
          <p:nvPr/>
        </p:nvSpPr>
        <p:spPr>
          <a:xfrm>
            <a:off x="9309598" y="1886542"/>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41%</a:t>
            </a:r>
          </a:p>
        </p:txBody>
      </p:sp>
      <p:sp>
        <p:nvSpPr>
          <p:cNvPr id="495" name="Rectangle: Rounded Corners 5">
            <a:extLst>
              <a:ext uri="{FF2B5EF4-FFF2-40B4-BE49-F238E27FC236}">
                <a16:creationId xmlns:a16="http://schemas.microsoft.com/office/drawing/2014/main" id="{E8C0FF31-AEE9-A928-FC3F-0BF13894F947}"/>
              </a:ext>
            </a:extLst>
          </p:cNvPr>
          <p:cNvSpPr/>
          <p:nvPr/>
        </p:nvSpPr>
        <p:spPr>
          <a:xfrm>
            <a:off x="94248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Arial" panose="020B0604020202020204" pitchFamily="34" charset="0"/>
                <a:cs typeface="Arial" panose="020B0604020202020204" pitchFamily="34" charset="0"/>
              </a:rPr>
              <a:t>18-34</a:t>
            </a:r>
          </a:p>
        </p:txBody>
      </p:sp>
      <p:sp>
        <p:nvSpPr>
          <p:cNvPr id="496" name="Rectangle: Rounded Corners 32">
            <a:extLst>
              <a:ext uri="{FF2B5EF4-FFF2-40B4-BE49-F238E27FC236}">
                <a16:creationId xmlns:a16="http://schemas.microsoft.com/office/drawing/2014/main" id="{1FC93035-902E-2A27-2080-FA4BDE08A10C}"/>
              </a:ext>
            </a:extLst>
          </p:cNvPr>
          <p:cNvSpPr/>
          <p:nvPr/>
        </p:nvSpPr>
        <p:spPr>
          <a:xfrm>
            <a:off x="506605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Arial" panose="020B0604020202020204" pitchFamily="34" charset="0"/>
                <a:cs typeface="Arial" panose="020B0604020202020204" pitchFamily="34" charset="0"/>
              </a:rPr>
              <a:t>35-54</a:t>
            </a:r>
          </a:p>
        </p:txBody>
      </p:sp>
      <p:sp>
        <p:nvSpPr>
          <p:cNvPr id="497" name="Rectangle: Rounded Corners 33">
            <a:extLst>
              <a:ext uri="{FF2B5EF4-FFF2-40B4-BE49-F238E27FC236}">
                <a16:creationId xmlns:a16="http://schemas.microsoft.com/office/drawing/2014/main" id="{B49F0D53-CC73-3E62-216B-EFEB1960E3BB}"/>
              </a:ext>
            </a:extLst>
          </p:cNvPr>
          <p:cNvSpPr/>
          <p:nvPr/>
        </p:nvSpPr>
        <p:spPr>
          <a:xfrm>
            <a:off x="9097188"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Arial" panose="020B0604020202020204" pitchFamily="34" charset="0"/>
                <a:cs typeface="Arial" panose="020B0604020202020204" pitchFamily="34" charset="0"/>
              </a:rPr>
              <a:t>55+</a:t>
            </a:r>
          </a:p>
        </p:txBody>
      </p:sp>
      <p:cxnSp>
        <p:nvCxnSpPr>
          <p:cNvPr id="501" name="Straight Connector 500">
            <a:extLst>
              <a:ext uri="{FF2B5EF4-FFF2-40B4-BE49-F238E27FC236}">
                <a16:creationId xmlns:a16="http://schemas.microsoft.com/office/drawing/2014/main" id="{C62A5753-EB36-7E37-D25B-DB3D82B3DBC9}"/>
              </a:ext>
            </a:extLst>
          </p:cNvPr>
          <p:cNvCxnSpPr>
            <a:cxnSpLocks/>
          </p:cNvCxnSpPr>
          <p:nvPr/>
        </p:nvCxnSpPr>
        <p:spPr>
          <a:xfrm>
            <a:off x="3846440" y="1171489"/>
            <a:ext cx="0" cy="4972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546A8CF-81F1-B7A7-C61B-2813E7064FD5}"/>
              </a:ext>
            </a:extLst>
          </p:cNvPr>
          <p:cNvCxnSpPr>
            <a:cxnSpLocks/>
          </p:cNvCxnSpPr>
          <p:nvPr/>
        </p:nvCxnSpPr>
        <p:spPr>
          <a:xfrm>
            <a:off x="8355760" y="1181100"/>
            <a:ext cx="0" cy="4972543"/>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 name="Content Placeholder 8">
            <a:extLst>
              <a:ext uri="{FF2B5EF4-FFF2-40B4-BE49-F238E27FC236}">
                <a16:creationId xmlns:a16="http://schemas.microsoft.com/office/drawing/2014/main" id="{39DCB1CD-F85A-EE6A-381A-A9A7823FCC54}"/>
              </a:ext>
            </a:extLst>
          </p:cNvPr>
          <p:cNvGraphicFramePr>
            <a:graphicFrameLocks/>
          </p:cNvGraphicFramePr>
          <p:nvPr>
            <p:extLst>
              <p:ext uri="{D42A27DB-BD31-4B8C-83A1-F6EECF244321}">
                <p14:modId xmlns:p14="http://schemas.microsoft.com/office/powerpoint/2010/main" val="1722831001"/>
              </p:ext>
            </p:extLst>
          </p:nvPr>
        </p:nvGraphicFramePr>
        <p:xfrm>
          <a:off x="471220" y="3657761"/>
          <a:ext cx="2826800" cy="26989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ontent Placeholder 8">
            <a:extLst>
              <a:ext uri="{FF2B5EF4-FFF2-40B4-BE49-F238E27FC236}">
                <a16:creationId xmlns:a16="http://schemas.microsoft.com/office/drawing/2014/main" id="{A0F24133-5297-6D90-067E-6BBE08C585D1}"/>
              </a:ext>
            </a:extLst>
          </p:cNvPr>
          <p:cNvGraphicFramePr>
            <a:graphicFrameLocks/>
          </p:cNvGraphicFramePr>
          <p:nvPr>
            <p:extLst>
              <p:ext uri="{D42A27DB-BD31-4B8C-83A1-F6EECF244321}">
                <p14:modId xmlns:p14="http://schemas.microsoft.com/office/powerpoint/2010/main" val="1326055324"/>
              </p:ext>
            </p:extLst>
          </p:nvPr>
        </p:nvGraphicFramePr>
        <p:xfrm>
          <a:off x="4594180" y="3657761"/>
          <a:ext cx="2826800" cy="26989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ontent Placeholder 8">
            <a:extLst>
              <a:ext uri="{FF2B5EF4-FFF2-40B4-BE49-F238E27FC236}">
                <a16:creationId xmlns:a16="http://schemas.microsoft.com/office/drawing/2014/main" id="{E3D11E2B-EDCF-E177-6848-750BD4BF3967}"/>
              </a:ext>
            </a:extLst>
          </p:cNvPr>
          <p:cNvGraphicFramePr>
            <a:graphicFrameLocks/>
          </p:cNvGraphicFramePr>
          <p:nvPr>
            <p:extLst>
              <p:ext uri="{D42A27DB-BD31-4B8C-83A1-F6EECF244321}">
                <p14:modId xmlns:p14="http://schemas.microsoft.com/office/powerpoint/2010/main" val="1355412068"/>
              </p:ext>
            </p:extLst>
          </p:nvPr>
        </p:nvGraphicFramePr>
        <p:xfrm>
          <a:off x="8717140" y="3657761"/>
          <a:ext cx="2826800" cy="2698947"/>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7">
            <a:extLst>
              <a:ext uri="{FF2B5EF4-FFF2-40B4-BE49-F238E27FC236}">
                <a16:creationId xmlns:a16="http://schemas.microsoft.com/office/drawing/2014/main" id="{3C4C8451-5B2E-142A-D70C-3C32EBE6FEE0}"/>
              </a:ext>
            </a:extLst>
          </p:cNvPr>
          <p:cNvSpPr>
            <a:spLocks noGrp="1"/>
          </p:cNvSpPr>
          <p:nvPr>
            <p:ph type="title"/>
          </p:nvPr>
        </p:nvSpPr>
        <p:spPr/>
        <p:txBody>
          <a:bodyPr/>
          <a:lstStyle/>
          <a:p>
            <a:r>
              <a:rPr lang="en-US" sz="2800" b="1">
                <a:latin typeface="Arial Black"/>
              </a:rPr>
              <a:t>DEMOGRAPHICS: DE, age &amp; gender</a:t>
            </a:r>
            <a:endParaRPr lang="en-US">
              <a:latin typeface="Arial Black"/>
            </a:endParaRPr>
          </a:p>
        </p:txBody>
      </p:sp>
    </p:spTree>
    <p:extLst>
      <p:ext uri="{BB962C8B-B14F-4D97-AF65-F5344CB8AC3E}">
        <p14:creationId xmlns:p14="http://schemas.microsoft.com/office/powerpoint/2010/main" val="27365410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Graphic 209" descr="Woman">
            <a:extLst>
              <a:ext uri="{FF2B5EF4-FFF2-40B4-BE49-F238E27FC236}">
                <a16:creationId xmlns:a16="http://schemas.microsoft.com/office/drawing/2014/main" id="{0FAD86F9-38D9-FAB4-0AA8-0A50067171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159" y="2043619"/>
            <a:ext cx="1795054" cy="1795054"/>
          </a:xfrm>
          <a:prstGeom prst="rect">
            <a:avLst/>
          </a:prstGeom>
        </p:spPr>
      </p:pic>
      <p:sp>
        <p:nvSpPr>
          <p:cNvPr id="214" name="TextBox 213">
            <a:extLst>
              <a:ext uri="{FF2B5EF4-FFF2-40B4-BE49-F238E27FC236}">
                <a16:creationId xmlns:a16="http://schemas.microsoft.com/office/drawing/2014/main" id="{6AD8486B-35F6-947C-6C3B-FD04C261627E}"/>
              </a:ext>
            </a:extLst>
          </p:cNvPr>
          <p:cNvSpPr txBox="1"/>
          <p:nvPr/>
        </p:nvSpPr>
        <p:spPr>
          <a:xfrm>
            <a:off x="161580" y="6632694"/>
            <a:ext cx="4006001" cy="246221"/>
          </a:xfrm>
          <a:prstGeom prst="rect">
            <a:avLst/>
          </a:prstGeom>
          <a:noFill/>
        </p:spPr>
        <p:txBody>
          <a:bodyPr wrap="square" rtlCol="0">
            <a:spAutoFit/>
          </a:bodyPr>
          <a:lstStyle/>
          <a:p>
            <a:r>
              <a:rPr lang="en-US" sz="1000">
                <a:solidFill>
                  <a:schemeClr val="bg1">
                    <a:lumMod val="50000"/>
                  </a:schemeClr>
                </a:solidFill>
                <a:latin typeface="Arial" panose="020B0604020202020204" pitchFamily="34" charset="0"/>
                <a:cs typeface="Arial" panose="020B0604020202020204" pitchFamily="34" charset="0"/>
              </a:rPr>
              <a:t>Note: IT supplement users n=510.</a:t>
            </a:r>
          </a:p>
        </p:txBody>
      </p:sp>
      <p:sp>
        <p:nvSpPr>
          <p:cNvPr id="216" name="TextBox 215">
            <a:extLst>
              <a:ext uri="{FF2B5EF4-FFF2-40B4-BE49-F238E27FC236}">
                <a16:creationId xmlns:a16="http://schemas.microsoft.com/office/drawing/2014/main" id="{D25594E1-6826-0773-9BDD-97EE3ED01E39}"/>
              </a:ext>
            </a:extLst>
          </p:cNvPr>
          <p:cNvSpPr txBox="1"/>
          <p:nvPr/>
        </p:nvSpPr>
        <p:spPr>
          <a:xfrm>
            <a:off x="2773529" y="3087384"/>
            <a:ext cx="951749"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48%</a:t>
            </a:r>
          </a:p>
        </p:txBody>
      </p:sp>
      <p:sp>
        <p:nvSpPr>
          <p:cNvPr id="217" name="TextBox 216">
            <a:extLst>
              <a:ext uri="{FF2B5EF4-FFF2-40B4-BE49-F238E27FC236}">
                <a16:creationId xmlns:a16="http://schemas.microsoft.com/office/drawing/2014/main" id="{D41B0441-5497-16EC-2DE5-52800F14AF91}"/>
              </a:ext>
            </a:extLst>
          </p:cNvPr>
          <p:cNvSpPr txBox="1"/>
          <p:nvPr/>
        </p:nvSpPr>
        <p:spPr>
          <a:xfrm>
            <a:off x="1199320" y="3124201"/>
            <a:ext cx="951749"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52%</a:t>
            </a:r>
          </a:p>
        </p:txBody>
      </p:sp>
      <p:sp>
        <p:nvSpPr>
          <p:cNvPr id="422" name="TextBox 421">
            <a:extLst>
              <a:ext uri="{FF2B5EF4-FFF2-40B4-BE49-F238E27FC236}">
                <a16:creationId xmlns:a16="http://schemas.microsoft.com/office/drawing/2014/main" id="{AF32C592-705E-2F82-F071-214CAC093AEF}"/>
              </a:ext>
            </a:extLst>
          </p:cNvPr>
          <p:cNvSpPr txBox="1"/>
          <p:nvPr/>
        </p:nvSpPr>
        <p:spPr>
          <a:xfrm>
            <a:off x="5386262" y="2894456"/>
            <a:ext cx="877636" cy="369332"/>
          </a:xfrm>
          <a:prstGeom prst="rect">
            <a:avLst/>
          </a:prstGeom>
          <a:noFill/>
        </p:spPr>
        <p:txBody>
          <a:bodyPr wrap="square" rtlCol="0">
            <a:spAutoFit/>
          </a:bodyPr>
          <a:lstStyle/>
          <a:p>
            <a:pPr algn="ctr"/>
            <a:r>
              <a:rPr lang="en-US" b="1">
                <a:latin typeface="Arial Black" panose="020B0604020202020204" pitchFamily="34" charset="0"/>
                <a:cs typeface="Arial Black" panose="020B0604020202020204" pitchFamily="34" charset="0"/>
              </a:rPr>
              <a:t>AGE</a:t>
            </a:r>
          </a:p>
        </p:txBody>
      </p:sp>
      <p:sp>
        <p:nvSpPr>
          <p:cNvPr id="423" name="Content Placeholder 4">
            <a:extLst>
              <a:ext uri="{FF2B5EF4-FFF2-40B4-BE49-F238E27FC236}">
                <a16:creationId xmlns:a16="http://schemas.microsoft.com/office/drawing/2014/main" id="{A6FF8467-34B2-235A-49E3-DC3DC1B599ED}"/>
              </a:ext>
            </a:extLst>
          </p:cNvPr>
          <p:cNvSpPr txBox="1">
            <a:spLocks/>
          </p:cNvSpPr>
          <p:nvPr/>
        </p:nvSpPr>
        <p:spPr>
          <a:xfrm>
            <a:off x="1117600" y="331487"/>
            <a:ext cx="10764937" cy="151806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1600">
              <a:latin typeface="Arial" panose="020B0604020202020204" pitchFamily="34" charset="0"/>
              <a:cs typeface="Arial" panose="020B0604020202020204" pitchFamily="34" charset="0"/>
            </a:endParaRPr>
          </a:p>
        </p:txBody>
      </p:sp>
      <p:sp>
        <p:nvSpPr>
          <p:cNvPr id="425" name="TextBox 424">
            <a:extLst>
              <a:ext uri="{FF2B5EF4-FFF2-40B4-BE49-F238E27FC236}">
                <a16:creationId xmlns:a16="http://schemas.microsoft.com/office/drawing/2014/main" id="{976BB4AE-20F5-6883-E954-E9A58DC48B08}"/>
              </a:ext>
            </a:extLst>
          </p:cNvPr>
          <p:cNvSpPr txBox="1"/>
          <p:nvPr/>
        </p:nvSpPr>
        <p:spPr>
          <a:xfrm>
            <a:off x="9421987" y="2902718"/>
            <a:ext cx="1304024" cy="369332"/>
          </a:xfrm>
          <a:prstGeom prst="rect">
            <a:avLst/>
          </a:prstGeom>
          <a:noFill/>
        </p:spPr>
        <p:txBody>
          <a:bodyPr wrap="square" rtlCol="0">
            <a:spAutoFit/>
          </a:bodyPr>
          <a:lstStyle/>
          <a:p>
            <a:pPr algn="ctr"/>
            <a:r>
              <a:rPr lang="en-US" b="1">
                <a:latin typeface="Arial Black" panose="020B0604020202020204" pitchFamily="34" charset="0"/>
                <a:cs typeface="Arial Black" panose="020B0604020202020204" pitchFamily="34" charset="0"/>
              </a:rPr>
              <a:t>INCOME</a:t>
            </a:r>
          </a:p>
        </p:txBody>
      </p:sp>
      <p:sp>
        <p:nvSpPr>
          <p:cNvPr id="426" name="Round Same Side Corner Rectangle 58">
            <a:extLst>
              <a:ext uri="{FF2B5EF4-FFF2-40B4-BE49-F238E27FC236}">
                <a16:creationId xmlns:a16="http://schemas.microsoft.com/office/drawing/2014/main" id="{5C30B04A-2E28-FACB-FF92-0CF83490BAFD}"/>
              </a:ext>
            </a:extLst>
          </p:cNvPr>
          <p:cNvSpPr/>
          <p:nvPr/>
        </p:nvSpPr>
        <p:spPr>
          <a:xfrm rot="16200000" flipH="1">
            <a:off x="3098387" y="3161077"/>
            <a:ext cx="204543" cy="914400"/>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27" name="Round Same Side Corner Rectangle 58">
            <a:extLst>
              <a:ext uri="{FF2B5EF4-FFF2-40B4-BE49-F238E27FC236}">
                <a16:creationId xmlns:a16="http://schemas.microsoft.com/office/drawing/2014/main" id="{31F2AA34-155D-5BB6-F7F9-DE8C2141A768}"/>
              </a:ext>
            </a:extLst>
          </p:cNvPr>
          <p:cNvSpPr/>
          <p:nvPr/>
        </p:nvSpPr>
        <p:spPr>
          <a:xfrm rot="16200000" flipH="1">
            <a:off x="1566353" y="3162765"/>
            <a:ext cx="201168" cy="914400"/>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pic>
        <p:nvPicPr>
          <p:cNvPr id="428" name="Graphic 427" descr="Man">
            <a:extLst>
              <a:ext uri="{FF2B5EF4-FFF2-40B4-BE49-F238E27FC236}">
                <a16:creationId xmlns:a16="http://schemas.microsoft.com/office/drawing/2014/main" id="{826D9198-59B6-8C4D-E1B9-20C866D03E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8295" y="2030184"/>
            <a:ext cx="1795054" cy="1795054"/>
          </a:xfrm>
          <a:prstGeom prst="rect">
            <a:avLst/>
          </a:prstGeom>
        </p:spPr>
      </p:pic>
      <p:sp>
        <p:nvSpPr>
          <p:cNvPr id="429" name="Content Placeholder 4">
            <a:extLst>
              <a:ext uri="{FF2B5EF4-FFF2-40B4-BE49-F238E27FC236}">
                <a16:creationId xmlns:a16="http://schemas.microsoft.com/office/drawing/2014/main" id="{2CA8A111-F239-35FC-5890-F75C2A53ACCB}"/>
              </a:ext>
            </a:extLst>
          </p:cNvPr>
          <p:cNvSpPr txBox="1">
            <a:spLocks/>
          </p:cNvSpPr>
          <p:nvPr/>
        </p:nvSpPr>
        <p:spPr>
          <a:xfrm>
            <a:off x="455784" y="4583205"/>
            <a:ext cx="3052763" cy="11597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600">
                <a:latin typeface="Arial" panose="020B0604020202020204" pitchFamily="34" charset="0"/>
                <a:cs typeface="Arial" panose="020B0604020202020204" pitchFamily="34" charset="0"/>
              </a:rPr>
              <a:t>Mix of men and women. </a:t>
            </a:r>
          </a:p>
          <a:p>
            <a:pPr marL="0" indent="0" algn="ctr">
              <a:lnSpc>
                <a:spcPct val="100000"/>
              </a:lnSpc>
              <a:spcBef>
                <a:spcPts val="0"/>
              </a:spcBef>
              <a:buFont typeface="Arial" panose="020B0604020202020204" pitchFamily="34" charset="0"/>
              <a:buNone/>
            </a:pPr>
            <a:r>
              <a:rPr lang="en-US" sz="1600">
                <a:latin typeface="Arial" panose="020B0604020202020204" pitchFamily="34" charset="0"/>
                <a:cs typeface="Arial" panose="020B0604020202020204" pitchFamily="34" charset="0"/>
              </a:rPr>
              <a:t>Female n = 271</a:t>
            </a:r>
          </a:p>
          <a:p>
            <a:pPr marL="0" indent="0" algn="ctr">
              <a:lnSpc>
                <a:spcPct val="100000"/>
              </a:lnSpc>
              <a:spcBef>
                <a:spcPts val="0"/>
              </a:spcBef>
              <a:buFont typeface="Arial" panose="020B0604020202020204" pitchFamily="34" charset="0"/>
              <a:buNone/>
            </a:pPr>
            <a:r>
              <a:rPr lang="en-US" sz="1600">
                <a:latin typeface="Arial" panose="020B0604020202020204" pitchFamily="34" charset="0"/>
                <a:cs typeface="Arial" panose="020B0604020202020204" pitchFamily="34" charset="0"/>
              </a:rPr>
              <a:t>Male n = 251</a:t>
            </a:r>
          </a:p>
          <a:p>
            <a:pPr marL="0" indent="0" algn="ctr">
              <a:lnSpc>
                <a:spcPct val="100000"/>
              </a:lnSpc>
              <a:spcBef>
                <a:spcPts val="0"/>
              </a:spcBef>
              <a:buFont typeface="Arial" panose="020B0604020202020204" pitchFamily="34" charset="0"/>
              <a:buNone/>
            </a:pPr>
            <a:r>
              <a:rPr lang="en-US" sz="1600">
                <a:latin typeface="Arial" panose="020B0604020202020204" pitchFamily="34" charset="0"/>
                <a:cs typeface="Arial" panose="020B0604020202020204" pitchFamily="34" charset="0"/>
              </a:rPr>
              <a:t>Non-Binary n=2</a:t>
            </a:r>
          </a:p>
        </p:txBody>
      </p:sp>
      <p:sp>
        <p:nvSpPr>
          <p:cNvPr id="431" name="TextBox 430">
            <a:extLst>
              <a:ext uri="{FF2B5EF4-FFF2-40B4-BE49-F238E27FC236}">
                <a16:creationId xmlns:a16="http://schemas.microsoft.com/office/drawing/2014/main" id="{3BCA3E40-25D2-E15A-F732-59081D801C25}"/>
              </a:ext>
            </a:extLst>
          </p:cNvPr>
          <p:cNvSpPr txBox="1"/>
          <p:nvPr/>
        </p:nvSpPr>
        <p:spPr>
          <a:xfrm>
            <a:off x="4194106" y="4583205"/>
            <a:ext cx="3666051" cy="830997"/>
          </a:xfrm>
          <a:prstGeom prst="rect">
            <a:avLst/>
          </a:prstGeom>
          <a:noFill/>
        </p:spPr>
        <p:txBody>
          <a:bodyPr wrap="square" lIns="91440" tIns="45720" rIns="91440" bIns="45720" rtlCol="0" anchor="t">
            <a:spAutoFit/>
          </a:bodyPr>
          <a:lstStyle/>
          <a:p>
            <a:pPr algn="ctr"/>
            <a:r>
              <a:rPr lang="en-US" sz="1600">
                <a:latin typeface="Arial" panose="020B0604020202020204" pitchFamily="34" charset="0"/>
                <a:cs typeface="Arial" panose="020B0604020202020204" pitchFamily="34" charset="0"/>
              </a:rPr>
              <a:t>We surveyed a well-diversified set of age brackets, in this survey, across the Italy market</a:t>
            </a:r>
            <a:endParaRPr lang="en-US" sz="1600">
              <a:latin typeface="Arial"/>
              <a:cs typeface="Arial"/>
            </a:endParaRPr>
          </a:p>
        </p:txBody>
      </p:sp>
      <p:cxnSp>
        <p:nvCxnSpPr>
          <p:cNvPr id="432" name="Straight Connector 431">
            <a:extLst>
              <a:ext uri="{FF2B5EF4-FFF2-40B4-BE49-F238E27FC236}">
                <a16:creationId xmlns:a16="http://schemas.microsoft.com/office/drawing/2014/main" id="{8551C46C-8F01-EE32-B772-33CBED408F96}"/>
              </a:ext>
            </a:extLst>
          </p:cNvPr>
          <p:cNvCxnSpPr>
            <a:cxnSpLocks/>
          </p:cNvCxnSpPr>
          <p:nvPr/>
        </p:nvCxnSpPr>
        <p:spPr>
          <a:xfrm>
            <a:off x="3929743" y="1618424"/>
            <a:ext cx="0" cy="4403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401CBE22-142E-CAF3-BA73-3EF446538F6A}"/>
              </a:ext>
            </a:extLst>
          </p:cNvPr>
          <p:cNvCxnSpPr>
            <a:cxnSpLocks/>
          </p:cNvCxnSpPr>
          <p:nvPr/>
        </p:nvCxnSpPr>
        <p:spPr>
          <a:xfrm>
            <a:off x="8010939" y="1618424"/>
            <a:ext cx="0" cy="4403792"/>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Content Placeholder 8">
            <a:extLst>
              <a:ext uri="{FF2B5EF4-FFF2-40B4-BE49-F238E27FC236}">
                <a16:creationId xmlns:a16="http://schemas.microsoft.com/office/drawing/2014/main" id="{8E6C9474-C0FE-D06C-1F16-E2592BCEE402}"/>
              </a:ext>
            </a:extLst>
          </p:cNvPr>
          <p:cNvGraphicFramePr>
            <a:graphicFrameLocks/>
          </p:cNvGraphicFramePr>
          <p:nvPr>
            <p:extLst>
              <p:ext uri="{D42A27DB-BD31-4B8C-83A1-F6EECF244321}">
                <p14:modId xmlns:p14="http://schemas.microsoft.com/office/powerpoint/2010/main" val="1966943413"/>
              </p:ext>
            </p:extLst>
          </p:nvPr>
        </p:nvGraphicFramePr>
        <p:xfrm>
          <a:off x="3922222" y="1109741"/>
          <a:ext cx="3815304" cy="356516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Content Placeholder 8">
            <a:extLst>
              <a:ext uri="{FF2B5EF4-FFF2-40B4-BE49-F238E27FC236}">
                <a16:creationId xmlns:a16="http://schemas.microsoft.com/office/drawing/2014/main" id="{E508D133-56DD-91D7-3305-5541AD7F0ABC}"/>
              </a:ext>
            </a:extLst>
          </p:cNvPr>
          <p:cNvGraphicFramePr>
            <a:graphicFrameLocks/>
          </p:cNvGraphicFramePr>
          <p:nvPr>
            <p:extLst>
              <p:ext uri="{D42A27DB-BD31-4B8C-83A1-F6EECF244321}">
                <p14:modId xmlns:p14="http://schemas.microsoft.com/office/powerpoint/2010/main" val="3956707648"/>
              </p:ext>
            </p:extLst>
          </p:nvPr>
        </p:nvGraphicFramePr>
        <p:xfrm>
          <a:off x="8133573" y="1096715"/>
          <a:ext cx="3815304" cy="3565161"/>
        </p:xfrm>
        <a:graphic>
          <a:graphicData uri="http://schemas.openxmlformats.org/drawingml/2006/chart">
            <c:chart xmlns:c="http://schemas.openxmlformats.org/drawingml/2006/chart" xmlns:r="http://schemas.openxmlformats.org/officeDocument/2006/relationships" r:id="rId7"/>
          </a:graphicData>
        </a:graphic>
      </p:graphicFrame>
      <p:sp>
        <p:nvSpPr>
          <p:cNvPr id="7" name="TextBox 6">
            <a:extLst>
              <a:ext uri="{FF2B5EF4-FFF2-40B4-BE49-F238E27FC236}">
                <a16:creationId xmlns:a16="http://schemas.microsoft.com/office/drawing/2014/main" id="{8E9530EE-88E5-3999-6DBC-2333C3DECCCA}"/>
              </a:ext>
            </a:extLst>
          </p:cNvPr>
          <p:cNvSpPr txBox="1"/>
          <p:nvPr/>
        </p:nvSpPr>
        <p:spPr>
          <a:xfrm>
            <a:off x="8267704" y="4583205"/>
            <a:ext cx="3614834" cy="584775"/>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A diverse balance of all income groups was achieved</a:t>
            </a:r>
          </a:p>
        </p:txBody>
      </p:sp>
      <p:sp>
        <p:nvSpPr>
          <p:cNvPr id="8" name="Title 7">
            <a:extLst>
              <a:ext uri="{FF2B5EF4-FFF2-40B4-BE49-F238E27FC236}">
                <a16:creationId xmlns:a16="http://schemas.microsoft.com/office/drawing/2014/main" id="{76BDE64D-EEFB-1825-247E-1BC30AC85D5B}"/>
              </a:ext>
            </a:extLst>
          </p:cNvPr>
          <p:cNvSpPr>
            <a:spLocks noGrp="1"/>
          </p:cNvSpPr>
          <p:nvPr>
            <p:ph type="title"/>
          </p:nvPr>
        </p:nvSpPr>
        <p:spPr/>
        <p:txBody>
          <a:bodyPr/>
          <a:lstStyle/>
          <a:p>
            <a:r>
              <a:rPr lang="en-US" sz="2800" b="1">
                <a:latin typeface="Arial Black"/>
              </a:rPr>
              <a:t>DEMOGRAPHICS: IT</a:t>
            </a:r>
            <a:endParaRPr lang="en-US">
              <a:latin typeface="Arial Black"/>
            </a:endParaRPr>
          </a:p>
        </p:txBody>
      </p:sp>
    </p:spTree>
    <p:extLst>
      <p:ext uri="{BB962C8B-B14F-4D97-AF65-F5344CB8AC3E}">
        <p14:creationId xmlns:p14="http://schemas.microsoft.com/office/powerpoint/2010/main" val="382342843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extBox 213">
            <a:extLst>
              <a:ext uri="{FF2B5EF4-FFF2-40B4-BE49-F238E27FC236}">
                <a16:creationId xmlns:a16="http://schemas.microsoft.com/office/drawing/2014/main" id="{6AD8486B-35F6-947C-6C3B-FD04C261627E}"/>
              </a:ext>
            </a:extLst>
          </p:cNvPr>
          <p:cNvSpPr txBox="1"/>
          <p:nvPr/>
        </p:nvSpPr>
        <p:spPr>
          <a:xfrm>
            <a:off x="161580" y="6632694"/>
            <a:ext cx="4006001" cy="246221"/>
          </a:xfrm>
          <a:prstGeom prst="rect">
            <a:avLst/>
          </a:prstGeom>
          <a:noFill/>
        </p:spPr>
        <p:txBody>
          <a:bodyPr wrap="square" rtlCol="0">
            <a:spAutoFit/>
          </a:bodyPr>
          <a:lstStyle/>
          <a:p>
            <a:r>
              <a:rPr lang="en-US" sz="1000">
                <a:solidFill>
                  <a:schemeClr val="bg1">
                    <a:lumMod val="50000"/>
                  </a:schemeClr>
                </a:solidFill>
                <a:latin typeface="Arial" panose="020B0604020202020204" pitchFamily="34" charset="0"/>
                <a:cs typeface="Arial" panose="020B0604020202020204" pitchFamily="34" charset="0"/>
              </a:rPr>
              <a:t>Note: IT supplement users 18-34 n=167, 35-54 n=207, 55+ n=136.</a:t>
            </a:r>
          </a:p>
        </p:txBody>
      </p:sp>
      <p:sp>
        <p:nvSpPr>
          <p:cNvPr id="423" name="Content Placeholder 4">
            <a:extLst>
              <a:ext uri="{FF2B5EF4-FFF2-40B4-BE49-F238E27FC236}">
                <a16:creationId xmlns:a16="http://schemas.microsoft.com/office/drawing/2014/main" id="{A6FF8467-34B2-235A-49E3-DC3DC1B599ED}"/>
              </a:ext>
            </a:extLst>
          </p:cNvPr>
          <p:cNvSpPr txBox="1">
            <a:spLocks/>
          </p:cNvSpPr>
          <p:nvPr/>
        </p:nvSpPr>
        <p:spPr>
          <a:xfrm>
            <a:off x="1117600" y="331487"/>
            <a:ext cx="10764937" cy="151806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1600">
              <a:latin typeface="Arial" panose="020B0604020202020204" pitchFamily="34" charset="0"/>
              <a:cs typeface="Arial" panose="020B0604020202020204" pitchFamily="34" charset="0"/>
            </a:endParaRPr>
          </a:p>
        </p:txBody>
      </p:sp>
      <p:sp>
        <p:nvSpPr>
          <p:cNvPr id="471" name="Freeform 6">
            <a:extLst>
              <a:ext uri="{FF2B5EF4-FFF2-40B4-BE49-F238E27FC236}">
                <a16:creationId xmlns:a16="http://schemas.microsoft.com/office/drawing/2014/main" id="{BBA0039C-202E-6FD8-9409-0371071D7D20}"/>
              </a:ext>
            </a:extLst>
          </p:cNvPr>
          <p:cNvSpPr>
            <a:spLocks noChangeAspect="1" noEditPoints="1"/>
          </p:cNvSpPr>
          <p:nvPr/>
        </p:nvSpPr>
        <p:spPr bwMode="auto">
          <a:xfrm>
            <a:off x="2093661" y="2357632"/>
            <a:ext cx="477395" cy="1371600"/>
          </a:xfrm>
          <a:custGeom>
            <a:avLst/>
            <a:gdLst>
              <a:gd name="T0" fmla="*/ 32 w 63"/>
              <a:gd name="T1" fmla="*/ 27 h 181"/>
              <a:gd name="T2" fmla="*/ 46 w 63"/>
              <a:gd name="T3" fmla="*/ 13 h 181"/>
              <a:gd name="T4" fmla="*/ 32 w 63"/>
              <a:gd name="T5" fmla="*/ 0 h 181"/>
              <a:gd name="T6" fmla="*/ 18 w 63"/>
              <a:gd name="T7" fmla="*/ 13 h 181"/>
              <a:gd name="T8" fmla="*/ 32 w 63"/>
              <a:gd name="T9" fmla="*/ 27 h 181"/>
              <a:gd name="T10" fmla="*/ 63 w 63"/>
              <a:gd name="T11" fmla="*/ 45 h 181"/>
              <a:gd name="T12" fmla="*/ 51 w 63"/>
              <a:gd name="T13" fmla="*/ 32 h 181"/>
              <a:gd name="T14" fmla="*/ 12 w 63"/>
              <a:gd name="T15" fmla="*/ 32 h 181"/>
              <a:gd name="T16" fmla="*/ 0 w 63"/>
              <a:gd name="T17" fmla="*/ 45 h 181"/>
              <a:gd name="T18" fmla="*/ 0 w 63"/>
              <a:gd name="T19" fmla="*/ 95 h 181"/>
              <a:gd name="T20" fmla="*/ 5 w 63"/>
              <a:gd name="T21" fmla="*/ 101 h 181"/>
              <a:gd name="T22" fmla="*/ 10 w 63"/>
              <a:gd name="T23" fmla="*/ 95 h 181"/>
              <a:gd name="T24" fmla="*/ 10 w 63"/>
              <a:gd name="T25" fmla="*/ 49 h 181"/>
              <a:gd name="T26" fmla="*/ 13 w 63"/>
              <a:gd name="T27" fmla="*/ 49 h 181"/>
              <a:gd name="T28" fmla="*/ 13 w 63"/>
              <a:gd name="T29" fmla="*/ 173 h 181"/>
              <a:gd name="T30" fmla="*/ 21 w 63"/>
              <a:gd name="T31" fmla="*/ 181 h 181"/>
              <a:gd name="T32" fmla="*/ 29 w 63"/>
              <a:gd name="T33" fmla="*/ 173 h 181"/>
              <a:gd name="T34" fmla="*/ 29 w 63"/>
              <a:gd name="T35" fmla="*/ 105 h 181"/>
              <a:gd name="T36" fmla="*/ 34 w 63"/>
              <a:gd name="T37" fmla="*/ 105 h 181"/>
              <a:gd name="T38" fmla="*/ 34 w 63"/>
              <a:gd name="T39" fmla="*/ 173 h 181"/>
              <a:gd name="T40" fmla="*/ 42 w 63"/>
              <a:gd name="T41" fmla="*/ 181 h 181"/>
              <a:gd name="T42" fmla="*/ 50 w 63"/>
              <a:gd name="T43" fmla="*/ 173 h 181"/>
              <a:gd name="T44" fmla="*/ 50 w 63"/>
              <a:gd name="T45" fmla="*/ 49 h 181"/>
              <a:gd name="T46" fmla="*/ 52 w 63"/>
              <a:gd name="T47" fmla="*/ 49 h 181"/>
              <a:gd name="T48" fmla="*/ 52 w 63"/>
              <a:gd name="T49" fmla="*/ 95 h 181"/>
              <a:gd name="T50" fmla="*/ 58 w 63"/>
              <a:gd name="T51" fmla="*/ 101 h 181"/>
              <a:gd name="T52" fmla="*/ 63 w 63"/>
              <a:gd name="T53" fmla="*/ 95 h 181"/>
              <a:gd name="T54" fmla="*/ 63 w 63"/>
              <a:gd name="T55" fmla="*/ 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81">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th-TH">
              <a:solidFill>
                <a:srgbClr val="1E7466"/>
              </a:solidFill>
            </a:endParaRPr>
          </a:p>
        </p:txBody>
      </p:sp>
      <p:grpSp>
        <p:nvGrpSpPr>
          <p:cNvPr id="472" name="กลุ่ม 106">
            <a:extLst>
              <a:ext uri="{FF2B5EF4-FFF2-40B4-BE49-F238E27FC236}">
                <a16:creationId xmlns:a16="http://schemas.microsoft.com/office/drawing/2014/main" id="{BFE4D3BF-E1F4-71E3-8F6E-CEC2905F6E5D}"/>
              </a:ext>
            </a:extLst>
          </p:cNvPr>
          <p:cNvGrpSpPr>
            <a:grpSpLocks noChangeAspect="1"/>
          </p:cNvGrpSpPr>
          <p:nvPr/>
        </p:nvGrpSpPr>
        <p:grpSpPr>
          <a:xfrm>
            <a:off x="1255100" y="2357632"/>
            <a:ext cx="573107" cy="1371600"/>
            <a:chOff x="9234488" y="7932738"/>
            <a:chExt cx="1509712" cy="3613150"/>
          </a:xfrm>
          <a:solidFill>
            <a:schemeClr val="accent3"/>
          </a:solidFill>
        </p:grpSpPr>
        <p:sp>
          <p:nvSpPr>
            <p:cNvPr id="473" name="Freeform 9">
              <a:extLst>
                <a:ext uri="{FF2B5EF4-FFF2-40B4-BE49-F238E27FC236}">
                  <a16:creationId xmlns:a16="http://schemas.microsoft.com/office/drawing/2014/main" id="{58F81176-06C2-5CE6-9FFB-23075BDA6401}"/>
                </a:ext>
              </a:extLst>
            </p:cNvPr>
            <p:cNvSpPr>
              <a:spLocks/>
            </p:cNvSpPr>
            <p:nvPr/>
          </p:nvSpPr>
          <p:spPr bwMode="auto">
            <a:xfrm>
              <a:off x="9234488" y="8588375"/>
              <a:ext cx="1509712" cy="2957513"/>
            </a:xfrm>
            <a:custGeom>
              <a:avLst/>
              <a:gdLst>
                <a:gd name="T0" fmla="*/ 65 w 76"/>
                <a:gd name="T1" fmla="*/ 63 h 149"/>
                <a:gd name="T2" fmla="*/ 71 w 76"/>
                <a:gd name="T3" fmla="*/ 68 h 149"/>
                <a:gd name="T4" fmla="*/ 76 w 76"/>
                <a:gd name="T5" fmla="*/ 63 h 149"/>
                <a:gd name="T6" fmla="*/ 67 w 76"/>
                <a:gd name="T7" fmla="*/ 12 h 149"/>
                <a:gd name="T8" fmla="*/ 54 w 76"/>
                <a:gd name="T9" fmla="*/ 0 h 149"/>
                <a:gd name="T10" fmla="*/ 23 w 76"/>
                <a:gd name="T11" fmla="*/ 0 h 149"/>
                <a:gd name="T12" fmla="*/ 10 w 76"/>
                <a:gd name="T13" fmla="*/ 12 h 149"/>
                <a:gd name="T14" fmla="*/ 0 w 76"/>
                <a:gd name="T15" fmla="*/ 63 h 149"/>
                <a:gd name="T16" fmla="*/ 6 w 76"/>
                <a:gd name="T17" fmla="*/ 68 h 149"/>
                <a:gd name="T18" fmla="*/ 11 w 76"/>
                <a:gd name="T19" fmla="*/ 63 h 149"/>
                <a:gd name="T20" fmla="*/ 21 w 76"/>
                <a:gd name="T21" fmla="*/ 17 h 149"/>
                <a:gd name="T22" fmla="*/ 23 w 76"/>
                <a:gd name="T23" fmla="*/ 17 h 149"/>
                <a:gd name="T24" fmla="*/ 10 w 76"/>
                <a:gd name="T25" fmla="*/ 92 h 149"/>
                <a:gd name="T26" fmla="*/ 23 w 76"/>
                <a:gd name="T27" fmla="*/ 92 h 149"/>
                <a:gd name="T28" fmla="*/ 23 w 76"/>
                <a:gd name="T29" fmla="*/ 141 h 149"/>
                <a:gd name="T30" fmla="*/ 30 w 76"/>
                <a:gd name="T31" fmla="*/ 149 h 149"/>
                <a:gd name="T32" fmla="*/ 36 w 76"/>
                <a:gd name="T33" fmla="*/ 141 h 149"/>
                <a:gd name="T34" fmla="*/ 36 w 76"/>
                <a:gd name="T35" fmla="*/ 92 h 149"/>
                <a:gd name="T36" fmla="*/ 41 w 76"/>
                <a:gd name="T37" fmla="*/ 92 h 149"/>
                <a:gd name="T38" fmla="*/ 41 w 76"/>
                <a:gd name="T39" fmla="*/ 141 h 149"/>
                <a:gd name="T40" fmla="*/ 47 w 76"/>
                <a:gd name="T41" fmla="*/ 149 h 149"/>
                <a:gd name="T42" fmla="*/ 53 w 76"/>
                <a:gd name="T43" fmla="*/ 141 h 149"/>
                <a:gd name="T44" fmla="*/ 53 w 76"/>
                <a:gd name="T45" fmla="*/ 92 h 149"/>
                <a:gd name="T46" fmla="*/ 68 w 76"/>
                <a:gd name="T47" fmla="*/ 92 h 149"/>
                <a:gd name="T48" fmla="*/ 53 w 76"/>
                <a:gd name="T49" fmla="*/ 17 h 149"/>
                <a:gd name="T50" fmla="*/ 56 w 76"/>
                <a:gd name="T51" fmla="*/ 17 h 149"/>
                <a:gd name="T52" fmla="*/ 65 w 76"/>
                <a:gd name="T53" fmla="*/ 6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49">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474" name="Oval 10">
              <a:extLst>
                <a:ext uri="{FF2B5EF4-FFF2-40B4-BE49-F238E27FC236}">
                  <a16:creationId xmlns:a16="http://schemas.microsoft.com/office/drawing/2014/main" id="{6CA18B2C-6B8C-0BDD-230A-29E461405C10}"/>
                </a:ext>
              </a:extLst>
            </p:cNvPr>
            <p:cNvSpPr>
              <a:spLocks noChangeArrowheads="1"/>
            </p:cNvSpPr>
            <p:nvPr/>
          </p:nvSpPr>
          <p:spPr bwMode="auto">
            <a:xfrm>
              <a:off x="9731375" y="7932738"/>
              <a:ext cx="555625" cy="5556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grpSp>
      <p:sp>
        <p:nvSpPr>
          <p:cNvPr id="475" name="Round Same Side Corner Rectangle 58">
            <a:extLst>
              <a:ext uri="{FF2B5EF4-FFF2-40B4-BE49-F238E27FC236}">
                <a16:creationId xmlns:a16="http://schemas.microsoft.com/office/drawing/2014/main" id="{047726FE-3F7C-AE6C-9CBC-C4002C01395F}"/>
              </a:ext>
            </a:extLst>
          </p:cNvPr>
          <p:cNvSpPr/>
          <p:nvPr/>
        </p:nvSpPr>
        <p:spPr>
          <a:xfrm rot="16200000" flipH="1">
            <a:off x="2101529" y="1768409"/>
            <a:ext cx="461661" cy="640422"/>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76" name="Round Same Side Corner Rectangle 58">
            <a:extLst>
              <a:ext uri="{FF2B5EF4-FFF2-40B4-BE49-F238E27FC236}">
                <a16:creationId xmlns:a16="http://schemas.microsoft.com/office/drawing/2014/main" id="{FD05C4E4-1440-901B-249E-9FBE13477122}"/>
              </a:ext>
            </a:extLst>
          </p:cNvPr>
          <p:cNvSpPr/>
          <p:nvPr/>
        </p:nvSpPr>
        <p:spPr>
          <a:xfrm rot="16200000" flipH="1">
            <a:off x="1310824" y="1772013"/>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77" name="TextBox 476">
            <a:extLst>
              <a:ext uri="{FF2B5EF4-FFF2-40B4-BE49-F238E27FC236}">
                <a16:creationId xmlns:a16="http://schemas.microsoft.com/office/drawing/2014/main" id="{517215FA-77AA-4DC5-B8EC-69973DB85C96}"/>
              </a:ext>
            </a:extLst>
          </p:cNvPr>
          <p:cNvSpPr txBox="1"/>
          <p:nvPr/>
        </p:nvSpPr>
        <p:spPr>
          <a:xfrm>
            <a:off x="1884620" y="1886542"/>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43%</a:t>
            </a:r>
          </a:p>
        </p:txBody>
      </p:sp>
      <p:sp>
        <p:nvSpPr>
          <p:cNvPr id="478" name="TextBox 477">
            <a:extLst>
              <a:ext uri="{FF2B5EF4-FFF2-40B4-BE49-F238E27FC236}">
                <a16:creationId xmlns:a16="http://schemas.microsoft.com/office/drawing/2014/main" id="{9E2E395B-6967-808F-6462-093E5AD71155}"/>
              </a:ext>
            </a:extLst>
          </p:cNvPr>
          <p:cNvSpPr txBox="1"/>
          <p:nvPr/>
        </p:nvSpPr>
        <p:spPr>
          <a:xfrm>
            <a:off x="1073311" y="1886542"/>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57%</a:t>
            </a:r>
          </a:p>
        </p:txBody>
      </p:sp>
      <p:sp>
        <p:nvSpPr>
          <p:cNvPr id="479" name="Freeform 6">
            <a:extLst>
              <a:ext uri="{FF2B5EF4-FFF2-40B4-BE49-F238E27FC236}">
                <a16:creationId xmlns:a16="http://schemas.microsoft.com/office/drawing/2014/main" id="{B76D4594-C818-BDCE-1C5F-DFE9526085FC}"/>
              </a:ext>
            </a:extLst>
          </p:cNvPr>
          <p:cNvSpPr>
            <a:spLocks noChangeAspect="1" noEditPoints="1"/>
          </p:cNvSpPr>
          <p:nvPr/>
        </p:nvSpPr>
        <p:spPr bwMode="auto">
          <a:xfrm>
            <a:off x="6226436" y="2357631"/>
            <a:ext cx="477395" cy="1371600"/>
          </a:xfrm>
          <a:custGeom>
            <a:avLst/>
            <a:gdLst>
              <a:gd name="T0" fmla="*/ 32 w 63"/>
              <a:gd name="T1" fmla="*/ 27 h 181"/>
              <a:gd name="T2" fmla="*/ 46 w 63"/>
              <a:gd name="T3" fmla="*/ 13 h 181"/>
              <a:gd name="T4" fmla="*/ 32 w 63"/>
              <a:gd name="T5" fmla="*/ 0 h 181"/>
              <a:gd name="T6" fmla="*/ 18 w 63"/>
              <a:gd name="T7" fmla="*/ 13 h 181"/>
              <a:gd name="T8" fmla="*/ 32 w 63"/>
              <a:gd name="T9" fmla="*/ 27 h 181"/>
              <a:gd name="T10" fmla="*/ 63 w 63"/>
              <a:gd name="T11" fmla="*/ 45 h 181"/>
              <a:gd name="T12" fmla="*/ 51 w 63"/>
              <a:gd name="T13" fmla="*/ 32 h 181"/>
              <a:gd name="T14" fmla="*/ 12 w 63"/>
              <a:gd name="T15" fmla="*/ 32 h 181"/>
              <a:gd name="T16" fmla="*/ 0 w 63"/>
              <a:gd name="T17" fmla="*/ 45 h 181"/>
              <a:gd name="T18" fmla="*/ 0 w 63"/>
              <a:gd name="T19" fmla="*/ 95 h 181"/>
              <a:gd name="T20" fmla="*/ 5 w 63"/>
              <a:gd name="T21" fmla="*/ 101 h 181"/>
              <a:gd name="T22" fmla="*/ 10 w 63"/>
              <a:gd name="T23" fmla="*/ 95 h 181"/>
              <a:gd name="T24" fmla="*/ 10 w 63"/>
              <a:gd name="T25" fmla="*/ 49 h 181"/>
              <a:gd name="T26" fmla="*/ 13 w 63"/>
              <a:gd name="T27" fmla="*/ 49 h 181"/>
              <a:gd name="T28" fmla="*/ 13 w 63"/>
              <a:gd name="T29" fmla="*/ 173 h 181"/>
              <a:gd name="T30" fmla="*/ 21 w 63"/>
              <a:gd name="T31" fmla="*/ 181 h 181"/>
              <a:gd name="T32" fmla="*/ 29 w 63"/>
              <a:gd name="T33" fmla="*/ 173 h 181"/>
              <a:gd name="T34" fmla="*/ 29 w 63"/>
              <a:gd name="T35" fmla="*/ 105 h 181"/>
              <a:gd name="T36" fmla="*/ 34 w 63"/>
              <a:gd name="T37" fmla="*/ 105 h 181"/>
              <a:gd name="T38" fmla="*/ 34 w 63"/>
              <a:gd name="T39" fmla="*/ 173 h 181"/>
              <a:gd name="T40" fmla="*/ 42 w 63"/>
              <a:gd name="T41" fmla="*/ 181 h 181"/>
              <a:gd name="T42" fmla="*/ 50 w 63"/>
              <a:gd name="T43" fmla="*/ 173 h 181"/>
              <a:gd name="T44" fmla="*/ 50 w 63"/>
              <a:gd name="T45" fmla="*/ 49 h 181"/>
              <a:gd name="T46" fmla="*/ 52 w 63"/>
              <a:gd name="T47" fmla="*/ 49 h 181"/>
              <a:gd name="T48" fmla="*/ 52 w 63"/>
              <a:gd name="T49" fmla="*/ 95 h 181"/>
              <a:gd name="T50" fmla="*/ 58 w 63"/>
              <a:gd name="T51" fmla="*/ 101 h 181"/>
              <a:gd name="T52" fmla="*/ 63 w 63"/>
              <a:gd name="T53" fmla="*/ 95 h 181"/>
              <a:gd name="T54" fmla="*/ 63 w 63"/>
              <a:gd name="T55" fmla="*/ 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81">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th-TH">
              <a:solidFill>
                <a:srgbClr val="1E7466"/>
              </a:solidFill>
            </a:endParaRPr>
          </a:p>
        </p:txBody>
      </p:sp>
      <p:grpSp>
        <p:nvGrpSpPr>
          <p:cNvPr id="480" name="กลุ่ม 106">
            <a:extLst>
              <a:ext uri="{FF2B5EF4-FFF2-40B4-BE49-F238E27FC236}">
                <a16:creationId xmlns:a16="http://schemas.microsoft.com/office/drawing/2014/main" id="{244E2F68-05B8-4B4C-D39D-1989BF2D312B}"/>
              </a:ext>
            </a:extLst>
          </p:cNvPr>
          <p:cNvGrpSpPr>
            <a:grpSpLocks noChangeAspect="1"/>
          </p:cNvGrpSpPr>
          <p:nvPr/>
        </p:nvGrpSpPr>
        <p:grpSpPr>
          <a:xfrm>
            <a:off x="5387875" y="2357631"/>
            <a:ext cx="573107" cy="1371600"/>
            <a:chOff x="9234488" y="7932738"/>
            <a:chExt cx="1509712" cy="3613150"/>
          </a:xfrm>
          <a:solidFill>
            <a:schemeClr val="accent3"/>
          </a:solidFill>
        </p:grpSpPr>
        <p:sp>
          <p:nvSpPr>
            <p:cNvPr id="481" name="Freeform 9">
              <a:extLst>
                <a:ext uri="{FF2B5EF4-FFF2-40B4-BE49-F238E27FC236}">
                  <a16:creationId xmlns:a16="http://schemas.microsoft.com/office/drawing/2014/main" id="{2A03BFD7-F259-2CE4-63B0-F54D2801D716}"/>
                </a:ext>
              </a:extLst>
            </p:cNvPr>
            <p:cNvSpPr>
              <a:spLocks/>
            </p:cNvSpPr>
            <p:nvPr/>
          </p:nvSpPr>
          <p:spPr bwMode="auto">
            <a:xfrm>
              <a:off x="9234488" y="8588375"/>
              <a:ext cx="1509712" cy="2957513"/>
            </a:xfrm>
            <a:custGeom>
              <a:avLst/>
              <a:gdLst>
                <a:gd name="T0" fmla="*/ 65 w 76"/>
                <a:gd name="T1" fmla="*/ 63 h 149"/>
                <a:gd name="T2" fmla="*/ 71 w 76"/>
                <a:gd name="T3" fmla="*/ 68 h 149"/>
                <a:gd name="T4" fmla="*/ 76 w 76"/>
                <a:gd name="T5" fmla="*/ 63 h 149"/>
                <a:gd name="T6" fmla="*/ 67 w 76"/>
                <a:gd name="T7" fmla="*/ 12 h 149"/>
                <a:gd name="T8" fmla="*/ 54 w 76"/>
                <a:gd name="T9" fmla="*/ 0 h 149"/>
                <a:gd name="T10" fmla="*/ 23 w 76"/>
                <a:gd name="T11" fmla="*/ 0 h 149"/>
                <a:gd name="T12" fmla="*/ 10 w 76"/>
                <a:gd name="T13" fmla="*/ 12 h 149"/>
                <a:gd name="T14" fmla="*/ 0 w 76"/>
                <a:gd name="T15" fmla="*/ 63 h 149"/>
                <a:gd name="T16" fmla="*/ 6 w 76"/>
                <a:gd name="T17" fmla="*/ 68 h 149"/>
                <a:gd name="T18" fmla="*/ 11 w 76"/>
                <a:gd name="T19" fmla="*/ 63 h 149"/>
                <a:gd name="T20" fmla="*/ 21 w 76"/>
                <a:gd name="T21" fmla="*/ 17 h 149"/>
                <a:gd name="T22" fmla="*/ 23 w 76"/>
                <a:gd name="T23" fmla="*/ 17 h 149"/>
                <a:gd name="T24" fmla="*/ 10 w 76"/>
                <a:gd name="T25" fmla="*/ 92 h 149"/>
                <a:gd name="T26" fmla="*/ 23 w 76"/>
                <a:gd name="T27" fmla="*/ 92 h 149"/>
                <a:gd name="T28" fmla="*/ 23 w 76"/>
                <a:gd name="T29" fmla="*/ 141 h 149"/>
                <a:gd name="T30" fmla="*/ 30 w 76"/>
                <a:gd name="T31" fmla="*/ 149 h 149"/>
                <a:gd name="T32" fmla="*/ 36 w 76"/>
                <a:gd name="T33" fmla="*/ 141 h 149"/>
                <a:gd name="T34" fmla="*/ 36 w 76"/>
                <a:gd name="T35" fmla="*/ 92 h 149"/>
                <a:gd name="T36" fmla="*/ 41 w 76"/>
                <a:gd name="T37" fmla="*/ 92 h 149"/>
                <a:gd name="T38" fmla="*/ 41 w 76"/>
                <a:gd name="T39" fmla="*/ 141 h 149"/>
                <a:gd name="T40" fmla="*/ 47 w 76"/>
                <a:gd name="T41" fmla="*/ 149 h 149"/>
                <a:gd name="T42" fmla="*/ 53 w 76"/>
                <a:gd name="T43" fmla="*/ 141 h 149"/>
                <a:gd name="T44" fmla="*/ 53 w 76"/>
                <a:gd name="T45" fmla="*/ 92 h 149"/>
                <a:gd name="T46" fmla="*/ 68 w 76"/>
                <a:gd name="T47" fmla="*/ 92 h 149"/>
                <a:gd name="T48" fmla="*/ 53 w 76"/>
                <a:gd name="T49" fmla="*/ 17 h 149"/>
                <a:gd name="T50" fmla="*/ 56 w 76"/>
                <a:gd name="T51" fmla="*/ 17 h 149"/>
                <a:gd name="T52" fmla="*/ 65 w 76"/>
                <a:gd name="T53" fmla="*/ 6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49">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482" name="Oval 10">
              <a:extLst>
                <a:ext uri="{FF2B5EF4-FFF2-40B4-BE49-F238E27FC236}">
                  <a16:creationId xmlns:a16="http://schemas.microsoft.com/office/drawing/2014/main" id="{4374EAA1-30BB-7D40-CBAD-5C98F2FF19CE}"/>
                </a:ext>
              </a:extLst>
            </p:cNvPr>
            <p:cNvSpPr>
              <a:spLocks noChangeArrowheads="1"/>
            </p:cNvSpPr>
            <p:nvPr/>
          </p:nvSpPr>
          <p:spPr bwMode="auto">
            <a:xfrm>
              <a:off x="9731375" y="7932738"/>
              <a:ext cx="555625" cy="5556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grpSp>
      <p:sp>
        <p:nvSpPr>
          <p:cNvPr id="483" name="Round Same Side Corner Rectangle 58">
            <a:extLst>
              <a:ext uri="{FF2B5EF4-FFF2-40B4-BE49-F238E27FC236}">
                <a16:creationId xmlns:a16="http://schemas.microsoft.com/office/drawing/2014/main" id="{14B469A6-BD73-B549-E147-0101308A61AE}"/>
              </a:ext>
            </a:extLst>
          </p:cNvPr>
          <p:cNvSpPr/>
          <p:nvPr/>
        </p:nvSpPr>
        <p:spPr>
          <a:xfrm rot="16200000" flipH="1">
            <a:off x="6259704" y="1768408"/>
            <a:ext cx="461661" cy="640422"/>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84" name="Round Same Side Corner Rectangle 58">
            <a:extLst>
              <a:ext uri="{FF2B5EF4-FFF2-40B4-BE49-F238E27FC236}">
                <a16:creationId xmlns:a16="http://schemas.microsoft.com/office/drawing/2014/main" id="{25D81A08-9CB9-AC23-585D-14A56E01BA0A}"/>
              </a:ext>
            </a:extLst>
          </p:cNvPr>
          <p:cNvSpPr/>
          <p:nvPr/>
        </p:nvSpPr>
        <p:spPr>
          <a:xfrm rot="16200000" flipH="1">
            <a:off x="5468999" y="1772012"/>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85" name="TextBox 484">
            <a:extLst>
              <a:ext uri="{FF2B5EF4-FFF2-40B4-BE49-F238E27FC236}">
                <a16:creationId xmlns:a16="http://schemas.microsoft.com/office/drawing/2014/main" id="{F153B4EB-64A0-43BB-7B34-E3EC9F58B765}"/>
              </a:ext>
            </a:extLst>
          </p:cNvPr>
          <p:cNvSpPr txBox="1"/>
          <p:nvPr/>
        </p:nvSpPr>
        <p:spPr>
          <a:xfrm>
            <a:off x="6017395" y="1886542"/>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50%</a:t>
            </a:r>
          </a:p>
        </p:txBody>
      </p:sp>
      <p:sp>
        <p:nvSpPr>
          <p:cNvPr id="486" name="TextBox 485">
            <a:extLst>
              <a:ext uri="{FF2B5EF4-FFF2-40B4-BE49-F238E27FC236}">
                <a16:creationId xmlns:a16="http://schemas.microsoft.com/office/drawing/2014/main" id="{2674217A-1D01-9725-4E05-BD4F0E3C0615}"/>
              </a:ext>
            </a:extLst>
          </p:cNvPr>
          <p:cNvSpPr txBox="1"/>
          <p:nvPr/>
        </p:nvSpPr>
        <p:spPr>
          <a:xfrm>
            <a:off x="5195820" y="1886542"/>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50%</a:t>
            </a:r>
          </a:p>
        </p:txBody>
      </p:sp>
      <p:sp>
        <p:nvSpPr>
          <p:cNvPr id="487" name="Freeform 6">
            <a:extLst>
              <a:ext uri="{FF2B5EF4-FFF2-40B4-BE49-F238E27FC236}">
                <a16:creationId xmlns:a16="http://schemas.microsoft.com/office/drawing/2014/main" id="{6FC4FE11-93F9-AE95-3FA9-539E24B2B592}"/>
              </a:ext>
            </a:extLst>
          </p:cNvPr>
          <p:cNvSpPr>
            <a:spLocks noChangeAspect="1" noEditPoints="1"/>
          </p:cNvSpPr>
          <p:nvPr/>
        </p:nvSpPr>
        <p:spPr bwMode="auto">
          <a:xfrm>
            <a:off x="10315879" y="2381743"/>
            <a:ext cx="477395" cy="1371600"/>
          </a:xfrm>
          <a:custGeom>
            <a:avLst/>
            <a:gdLst>
              <a:gd name="T0" fmla="*/ 32 w 63"/>
              <a:gd name="T1" fmla="*/ 27 h 181"/>
              <a:gd name="T2" fmla="*/ 46 w 63"/>
              <a:gd name="T3" fmla="*/ 13 h 181"/>
              <a:gd name="T4" fmla="*/ 32 w 63"/>
              <a:gd name="T5" fmla="*/ 0 h 181"/>
              <a:gd name="T6" fmla="*/ 18 w 63"/>
              <a:gd name="T7" fmla="*/ 13 h 181"/>
              <a:gd name="T8" fmla="*/ 32 w 63"/>
              <a:gd name="T9" fmla="*/ 27 h 181"/>
              <a:gd name="T10" fmla="*/ 63 w 63"/>
              <a:gd name="T11" fmla="*/ 45 h 181"/>
              <a:gd name="T12" fmla="*/ 51 w 63"/>
              <a:gd name="T13" fmla="*/ 32 h 181"/>
              <a:gd name="T14" fmla="*/ 12 w 63"/>
              <a:gd name="T15" fmla="*/ 32 h 181"/>
              <a:gd name="T16" fmla="*/ 0 w 63"/>
              <a:gd name="T17" fmla="*/ 45 h 181"/>
              <a:gd name="T18" fmla="*/ 0 w 63"/>
              <a:gd name="T19" fmla="*/ 95 h 181"/>
              <a:gd name="T20" fmla="*/ 5 w 63"/>
              <a:gd name="T21" fmla="*/ 101 h 181"/>
              <a:gd name="T22" fmla="*/ 10 w 63"/>
              <a:gd name="T23" fmla="*/ 95 h 181"/>
              <a:gd name="T24" fmla="*/ 10 w 63"/>
              <a:gd name="T25" fmla="*/ 49 h 181"/>
              <a:gd name="T26" fmla="*/ 13 w 63"/>
              <a:gd name="T27" fmla="*/ 49 h 181"/>
              <a:gd name="T28" fmla="*/ 13 w 63"/>
              <a:gd name="T29" fmla="*/ 173 h 181"/>
              <a:gd name="T30" fmla="*/ 21 w 63"/>
              <a:gd name="T31" fmla="*/ 181 h 181"/>
              <a:gd name="T32" fmla="*/ 29 w 63"/>
              <a:gd name="T33" fmla="*/ 173 h 181"/>
              <a:gd name="T34" fmla="*/ 29 w 63"/>
              <a:gd name="T35" fmla="*/ 105 h 181"/>
              <a:gd name="T36" fmla="*/ 34 w 63"/>
              <a:gd name="T37" fmla="*/ 105 h 181"/>
              <a:gd name="T38" fmla="*/ 34 w 63"/>
              <a:gd name="T39" fmla="*/ 173 h 181"/>
              <a:gd name="T40" fmla="*/ 42 w 63"/>
              <a:gd name="T41" fmla="*/ 181 h 181"/>
              <a:gd name="T42" fmla="*/ 50 w 63"/>
              <a:gd name="T43" fmla="*/ 173 h 181"/>
              <a:gd name="T44" fmla="*/ 50 w 63"/>
              <a:gd name="T45" fmla="*/ 49 h 181"/>
              <a:gd name="T46" fmla="*/ 52 w 63"/>
              <a:gd name="T47" fmla="*/ 49 h 181"/>
              <a:gd name="T48" fmla="*/ 52 w 63"/>
              <a:gd name="T49" fmla="*/ 95 h 181"/>
              <a:gd name="T50" fmla="*/ 58 w 63"/>
              <a:gd name="T51" fmla="*/ 101 h 181"/>
              <a:gd name="T52" fmla="*/ 63 w 63"/>
              <a:gd name="T53" fmla="*/ 95 h 181"/>
              <a:gd name="T54" fmla="*/ 63 w 63"/>
              <a:gd name="T55" fmla="*/ 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81">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th-TH">
              <a:solidFill>
                <a:srgbClr val="1E7466"/>
              </a:solidFill>
            </a:endParaRPr>
          </a:p>
        </p:txBody>
      </p:sp>
      <p:grpSp>
        <p:nvGrpSpPr>
          <p:cNvPr id="488" name="กลุ่ม 106">
            <a:extLst>
              <a:ext uri="{FF2B5EF4-FFF2-40B4-BE49-F238E27FC236}">
                <a16:creationId xmlns:a16="http://schemas.microsoft.com/office/drawing/2014/main" id="{9635C002-4254-7C5A-FF3E-A738483F10DF}"/>
              </a:ext>
            </a:extLst>
          </p:cNvPr>
          <p:cNvGrpSpPr>
            <a:grpSpLocks noChangeAspect="1"/>
          </p:cNvGrpSpPr>
          <p:nvPr/>
        </p:nvGrpSpPr>
        <p:grpSpPr>
          <a:xfrm>
            <a:off x="9477318" y="2381743"/>
            <a:ext cx="573107" cy="1371600"/>
            <a:chOff x="9234488" y="7932738"/>
            <a:chExt cx="1509712" cy="3613150"/>
          </a:xfrm>
          <a:solidFill>
            <a:schemeClr val="accent3"/>
          </a:solidFill>
        </p:grpSpPr>
        <p:sp>
          <p:nvSpPr>
            <p:cNvPr id="489" name="Freeform 9">
              <a:extLst>
                <a:ext uri="{FF2B5EF4-FFF2-40B4-BE49-F238E27FC236}">
                  <a16:creationId xmlns:a16="http://schemas.microsoft.com/office/drawing/2014/main" id="{EE152CD1-9A10-9087-148D-678BF2C5A53E}"/>
                </a:ext>
              </a:extLst>
            </p:cNvPr>
            <p:cNvSpPr>
              <a:spLocks/>
            </p:cNvSpPr>
            <p:nvPr/>
          </p:nvSpPr>
          <p:spPr bwMode="auto">
            <a:xfrm>
              <a:off x="9234488" y="8588375"/>
              <a:ext cx="1509712" cy="2957513"/>
            </a:xfrm>
            <a:custGeom>
              <a:avLst/>
              <a:gdLst>
                <a:gd name="T0" fmla="*/ 65 w 76"/>
                <a:gd name="T1" fmla="*/ 63 h 149"/>
                <a:gd name="T2" fmla="*/ 71 w 76"/>
                <a:gd name="T3" fmla="*/ 68 h 149"/>
                <a:gd name="T4" fmla="*/ 76 w 76"/>
                <a:gd name="T5" fmla="*/ 63 h 149"/>
                <a:gd name="T6" fmla="*/ 67 w 76"/>
                <a:gd name="T7" fmla="*/ 12 h 149"/>
                <a:gd name="T8" fmla="*/ 54 w 76"/>
                <a:gd name="T9" fmla="*/ 0 h 149"/>
                <a:gd name="T10" fmla="*/ 23 w 76"/>
                <a:gd name="T11" fmla="*/ 0 h 149"/>
                <a:gd name="T12" fmla="*/ 10 w 76"/>
                <a:gd name="T13" fmla="*/ 12 h 149"/>
                <a:gd name="T14" fmla="*/ 0 w 76"/>
                <a:gd name="T15" fmla="*/ 63 h 149"/>
                <a:gd name="T16" fmla="*/ 6 w 76"/>
                <a:gd name="T17" fmla="*/ 68 h 149"/>
                <a:gd name="T18" fmla="*/ 11 w 76"/>
                <a:gd name="T19" fmla="*/ 63 h 149"/>
                <a:gd name="T20" fmla="*/ 21 w 76"/>
                <a:gd name="T21" fmla="*/ 17 h 149"/>
                <a:gd name="T22" fmla="*/ 23 w 76"/>
                <a:gd name="T23" fmla="*/ 17 h 149"/>
                <a:gd name="T24" fmla="*/ 10 w 76"/>
                <a:gd name="T25" fmla="*/ 92 h 149"/>
                <a:gd name="T26" fmla="*/ 23 w 76"/>
                <a:gd name="T27" fmla="*/ 92 h 149"/>
                <a:gd name="T28" fmla="*/ 23 w 76"/>
                <a:gd name="T29" fmla="*/ 141 h 149"/>
                <a:gd name="T30" fmla="*/ 30 w 76"/>
                <a:gd name="T31" fmla="*/ 149 h 149"/>
                <a:gd name="T32" fmla="*/ 36 w 76"/>
                <a:gd name="T33" fmla="*/ 141 h 149"/>
                <a:gd name="T34" fmla="*/ 36 w 76"/>
                <a:gd name="T35" fmla="*/ 92 h 149"/>
                <a:gd name="T36" fmla="*/ 41 w 76"/>
                <a:gd name="T37" fmla="*/ 92 h 149"/>
                <a:gd name="T38" fmla="*/ 41 w 76"/>
                <a:gd name="T39" fmla="*/ 141 h 149"/>
                <a:gd name="T40" fmla="*/ 47 w 76"/>
                <a:gd name="T41" fmla="*/ 149 h 149"/>
                <a:gd name="T42" fmla="*/ 53 w 76"/>
                <a:gd name="T43" fmla="*/ 141 h 149"/>
                <a:gd name="T44" fmla="*/ 53 w 76"/>
                <a:gd name="T45" fmla="*/ 92 h 149"/>
                <a:gd name="T46" fmla="*/ 68 w 76"/>
                <a:gd name="T47" fmla="*/ 92 h 149"/>
                <a:gd name="T48" fmla="*/ 53 w 76"/>
                <a:gd name="T49" fmla="*/ 17 h 149"/>
                <a:gd name="T50" fmla="*/ 56 w 76"/>
                <a:gd name="T51" fmla="*/ 17 h 149"/>
                <a:gd name="T52" fmla="*/ 65 w 76"/>
                <a:gd name="T53" fmla="*/ 6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49">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490" name="Oval 10">
              <a:extLst>
                <a:ext uri="{FF2B5EF4-FFF2-40B4-BE49-F238E27FC236}">
                  <a16:creationId xmlns:a16="http://schemas.microsoft.com/office/drawing/2014/main" id="{6E6146AD-CE4E-6187-ABE5-7486FBDA2131}"/>
                </a:ext>
              </a:extLst>
            </p:cNvPr>
            <p:cNvSpPr>
              <a:spLocks noChangeArrowheads="1"/>
            </p:cNvSpPr>
            <p:nvPr/>
          </p:nvSpPr>
          <p:spPr bwMode="auto">
            <a:xfrm>
              <a:off x="9731375" y="7932738"/>
              <a:ext cx="555625" cy="5556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grpSp>
      <p:sp>
        <p:nvSpPr>
          <p:cNvPr id="491" name="Round Same Side Corner Rectangle 58">
            <a:extLst>
              <a:ext uri="{FF2B5EF4-FFF2-40B4-BE49-F238E27FC236}">
                <a16:creationId xmlns:a16="http://schemas.microsoft.com/office/drawing/2014/main" id="{4DD28FD1-C751-0341-789B-402A5F476A71}"/>
              </a:ext>
            </a:extLst>
          </p:cNvPr>
          <p:cNvSpPr/>
          <p:nvPr/>
        </p:nvSpPr>
        <p:spPr>
          <a:xfrm rot="16200000" flipH="1">
            <a:off x="10323747" y="1792520"/>
            <a:ext cx="461661" cy="640422"/>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92" name="Round Same Side Corner Rectangle 58">
            <a:extLst>
              <a:ext uri="{FF2B5EF4-FFF2-40B4-BE49-F238E27FC236}">
                <a16:creationId xmlns:a16="http://schemas.microsoft.com/office/drawing/2014/main" id="{DB1517BC-D3F1-1D4D-6C39-C3D721C2490B}"/>
              </a:ext>
            </a:extLst>
          </p:cNvPr>
          <p:cNvSpPr/>
          <p:nvPr/>
        </p:nvSpPr>
        <p:spPr>
          <a:xfrm rot="16200000" flipH="1">
            <a:off x="9533042" y="1796124"/>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93" name="TextBox 492">
            <a:extLst>
              <a:ext uri="{FF2B5EF4-FFF2-40B4-BE49-F238E27FC236}">
                <a16:creationId xmlns:a16="http://schemas.microsoft.com/office/drawing/2014/main" id="{F28225E2-E16D-66A4-399A-0A4D364641C3}"/>
              </a:ext>
            </a:extLst>
          </p:cNvPr>
          <p:cNvSpPr txBox="1"/>
          <p:nvPr/>
        </p:nvSpPr>
        <p:spPr>
          <a:xfrm>
            <a:off x="10106838" y="1886542"/>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50%</a:t>
            </a:r>
          </a:p>
        </p:txBody>
      </p:sp>
      <p:sp>
        <p:nvSpPr>
          <p:cNvPr id="494" name="TextBox 493">
            <a:extLst>
              <a:ext uri="{FF2B5EF4-FFF2-40B4-BE49-F238E27FC236}">
                <a16:creationId xmlns:a16="http://schemas.microsoft.com/office/drawing/2014/main" id="{CE8A62C1-E9FE-DCFE-CA6D-7A12182D4A09}"/>
              </a:ext>
            </a:extLst>
          </p:cNvPr>
          <p:cNvSpPr txBox="1"/>
          <p:nvPr/>
        </p:nvSpPr>
        <p:spPr>
          <a:xfrm>
            <a:off x="9309598" y="1886542"/>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49%</a:t>
            </a:r>
          </a:p>
        </p:txBody>
      </p:sp>
      <p:sp>
        <p:nvSpPr>
          <p:cNvPr id="495" name="Rectangle: Rounded Corners 5">
            <a:extLst>
              <a:ext uri="{FF2B5EF4-FFF2-40B4-BE49-F238E27FC236}">
                <a16:creationId xmlns:a16="http://schemas.microsoft.com/office/drawing/2014/main" id="{E8C0FF31-AEE9-A928-FC3F-0BF13894F947}"/>
              </a:ext>
            </a:extLst>
          </p:cNvPr>
          <p:cNvSpPr/>
          <p:nvPr/>
        </p:nvSpPr>
        <p:spPr>
          <a:xfrm>
            <a:off x="94248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Arial" panose="020B0604020202020204" pitchFamily="34" charset="0"/>
                <a:cs typeface="Arial" panose="020B0604020202020204" pitchFamily="34" charset="0"/>
              </a:rPr>
              <a:t>18-34</a:t>
            </a:r>
          </a:p>
        </p:txBody>
      </p:sp>
      <p:sp>
        <p:nvSpPr>
          <p:cNvPr id="496" name="Rectangle: Rounded Corners 32">
            <a:extLst>
              <a:ext uri="{FF2B5EF4-FFF2-40B4-BE49-F238E27FC236}">
                <a16:creationId xmlns:a16="http://schemas.microsoft.com/office/drawing/2014/main" id="{1FC93035-902E-2A27-2080-FA4BDE08A10C}"/>
              </a:ext>
            </a:extLst>
          </p:cNvPr>
          <p:cNvSpPr/>
          <p:nvPr/>
        </p:nvSpPr>
        <p:spPr>
          <a:xfrm>
            <a:off x="506605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Arial" panose="020B0604020202020204" pitchFamily="34" charset="0"/>
                <a:cs typeface="Arial" panose="020B0604020202020204" pitchFamily="34" charset="0"/>
              </a:rPr>
              <a:t>35-54</a:t>
            </a:r>
          </a:p>
        </p:txBody>
      </p:sp>
      <p:sp>
        <p:nvSpPr>
          <p:cNvPr id="497" name="Rectangle: Rounded Corners 33">
            <a:extLst>
              <a:ext uri="{FF2B5EF4-FFF2-40B4-BE49-F238E27FC236}">
                <a16:creationId xmlns:a16="http://schemas.microsoft.com/office/drawing/2014/main" id="{B49F0D53-CC73-3E62-216B-EFEB1960E3BB}"/>
              </a:ext>
            </a:extLst>
          </p:cNvPr>
          <p:cNvSpPr/>
          <p:nvPr/>
        </p:nvSpPr>
        <p:spPr>
          <a:xfrm>
            <a:off x="9097188"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Arial" panose="020B0604020202020204" pitchFamily="34" charset="0"/>
                <a:cs typeface="Arial" panose="020B0604020202020204" pitchFamily="34" charset="0"/>
              </a:rPr>
              <a:t>55+</a:t>
            </a:r>
          </a:p>
        </p:txBody>
      </p:sp>
      <p:cxnSp>
        <p:nvCxnSpPr>
          <p:cNvPr id="501" name="Straight Connector 500">
            <a:extLst>
              <a:ext uri="{FF2B5EF4-FFF2-40B4-BE49-F238E27FC236}">
                <a16:creationId xmlns:a16="http://schemas.microsoft.com/office/drawing/2014/main" id="{C62A5753-EB36-7E37-D25B-DB3D82B3DBC9}"/>
              </a:ext>
            </a:extLst>
          </p:cNvPr>
          <p:cNvCxnSpPr>
            <a:cxnSpLocks/>
          </p:cNvCxnSpPr>
          <p:nvPr/>
        </p:nvCxnSpPr>
        <p:spPr>
          <a:xfrm>
            <a:off x="3846440" y="1171489"/>
            <a:ext cx="0" cy="4972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546A8CF-81F1-B7A7-C61B-2813E7064FD5}"/>
              </a:ext>
            </a:extLst>
          </p:cNvPr>
          <p:cNvCxnSpPr>
            <a:cxnSpLocks/>
          </p:cNvCxnSpPr>
          <p:nvPr/>
        </p:nvCxnSpPr>
        <p:spPr>
          <a:xfrm>
            <a:off x="8355760" y="1181100"/>
            <a:ext cx="0" cy="4972543"/>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Content Placeholder 8">
            <a:extLst>
              <a:ext uri="{FF2B5EF4-FFF2-40B4-BE49-F238E27FC236}">
                <a16:creationId xmlns:a16="http://schemas.microsoft.com/office/drawing/2014/main" id="{0502C5E9-DC37-9CF4-4089-4A1D351BFB95}"/>
              </a:ext>
            </a:extLst>
          </p:cNvPr>
          <p:cNvGraphicFramePr>
            <a:graphicFrameLocks/>
          </p:cNvGraphicFramePr>
          <p:nvPr>
            <p:extLst>
              <p:ext uri="{D42A27DB-BD31-4B8C-83A1-F6EECF244321}">
                <p14:modId xmlns:p14="http://schemas.microsoft.com/office/powerpoint/2010/main" val="3876090477"/>
              </p:ext>
            </p:extLst>
          </p:nvPr>
        </p:nvGraphicFramePr>
        <p:xfrm>
          <a:off x="8717140" y="3657761"/>
          <a:ext cx="2826800" cy="26989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8">
            <a:extLst>
              <a:ext uri="{FF2B5EF4-FFF2-40B4-BE49-F238E27FC236}">
                <a16:creationId xmlns:a16="http://schemas.microsoft.com/office/drawing/2014/main" id="{82DC30C7-23FF-C80A-D5DC-F3F3BB922A47}"/>
              </a:ext>
            </a:extLst>
          </p:cNvPr>
          <p:cNvGraphicFramePr>
            <a:graphicFrameLocks/>
          </p:cNvGraphicFramePr>
          <p:nvPr>
            <p:extLst>
              <p:ext uri="{D42A27DB-BD31-4B8C-83A1-F6EECF244321}">
                <p14:modId xmlns:p14="http://schemas.microsoft.com/office/powerpoint/2010/main" val="3285661207"/>
              </p:ext>
            </p:extLst>
          </p:nvPr>
        </p:nvGraphicFramePr>
        <p:xfrm>
          <a:off x="4594180" y="3657761"/>
          <a:ext cx="2826800" cy="26989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ontent Placeholder 8">
            <a:extLst>
              <a:ext uri="{FF2B5EF4-FFF2-40B4-BE49-F238E27FC236}">
                <a16:creationId xmlns:a16="http://schemas.microsoft.com/office/drawing/2014/main" id="{9881FA28-14D5-B189-F0B2-E23C5DE88A4B}"/>
              </a:ext>
            </a:extLst>
          </p:cNvPr>
          <p:cNvGraphicFramePr>
            <a:graphicFrameLocks/>
          </p:cNvGraphicFramePr>
          <p:nvPr>
            <p:extLst>
              <p:ext uri="{D42A27DB-BD31-4B8C-83A1-F6EECF244321}">
                <p14:modId xmlns:p14="http://schemas.microsoft.com/office/powerpoint/2010/main" val="3661591904"/>
              </p:ext>
            </p:extLst>
          </p:nvPr>
        </p:nvGraphicFramePr>
        <p:xfrm>
          <a:off x="471220" y="3657761"/>
          <a:ext cx="2826800" cy="2698947"/>
        </p:xfrm>
        <a:graphic>
          <a:graphicData uri="http://schemas.openxmlformats.org/drawingml/2006/chart">
            <c:chart xmlns:c="http://schemas.openxmlformats.org/drawingml/2006/chart" xmlns:r="http://schemas.openxmlformats.org/officeDocument/2006/relationships" r:id="rId5"/>
          </a:graphicData>
        </a:graphic>
      </p:graphicFrame>
      <p:sp>
        <p:nvSpPr>
          <p:cNvPr id="5" name="Title 4">
            <a:extLst>
              <a:ext uri="{FF2B5EF4-FFF2-40B4-BE49-F238E27FC236}">
                <a16:creationId xmlns:a16="http://schemas.microsoft.com/office/drawing/2014/main" id="{9004EF6E-53D8-E764-AF6D-C8060E680576}"/>
              </a:ext>
            </a:extLst>
          </p:cNvPr>
          <p:cNvSpPr>
            <a:spLocks noGrp="1"/>
          </p:cNvSpPr>
          <p:nvPr>
            <p:ph type="title"/>
          </p:nvPr>
        </p:nvSpPr>
        <p:spPr/>
        <p:txBody>
          <a:bodyPr/>
          <a:lstStyle/>
          <a:p>
            <a:r>
              <a:rPr lang="en-US" sz="2800" b="1">
                <a:latin typeface="Arial Black"/>
              </a:rPr>
              <a:t>DEMOGRAPHICS: IT, age &amp; gender</a:t>
            </a:r>
            <a:endParaRPr lang="en-US">
              <a:latin typeface="Arial Black"/>
            </a:endParaRPr>
          </a:p>
        </p:txBody>
      </p:sp>
    </p:spTree>
    <p:extLst>
      <p:ext uri="{BB962C8B-B14F-4D97-AF65-F5344CB8AC3E}">
        <p14:creationId xmlns:p14="http://schemas.microsoft.com/office/powerpoint/2010/main" val="37052904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Graphic 209" descr="Woman">
            <a:extLst>
              <a:ext uri="{FF2B5EF4-FFF2-40B4-BE49-F238E27FC236}">
                <a16:creationId xmlns:a16="http://schemas.microsoft.com/office/drawing/2014/main" id="{0FAD86F9-38D9-FAB4-0AA8-0A50067171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159" y="2043619"/>
            <a:ext cx="1795054" cy="1795054"/>
          </a:xfrm>
          <a:prstGeom prst="rect">
            <a:avLst/>
          </a:prstGeom>
        </p:spPr>
      </p:pic>
      <p:sp>
        <p:nvSpPr>
          <p:cNvPr id="214" name="TextBox 213">
            <a:extLst>
              <a:ext uri="{FF2B5EF4-FFF2-40B4-BE49-F238E27FC236}">
                <a16:creationId xmlns:a16="http://schemas.microsoft.com/office/drawing/2014/main" id="{6AD8486B-35F6-947C-6C3B-FD04C261627E}"/>
              </a:ext>
            </a:extLst>
          </p:cNvPr>
          <p:cNvSpPr txBox="1"/>
          <p:nvPr/>
        </p:nvSpPr>
        <p:spPr>
          <a:xfrm>
            <a:off x="161580" y="6632694"/>
            <a:ext cx="4006001" cy="246221"/>
          </a:xfrm>
          <a:prstGeom prst="rect">
            <a:avLst/>
          </a:prstGeom>
          <a:noFill/>
        </p:spPr>
        <p:txBody>
          <a:bodyPr wrap="square" rtlCol="0">
            <a:spAutoFit/>
          </a:bodyPr>
          <a:lstStyle/>
          <a:p>
            <a:r>
              <a:rPr lang="en-US" sz="1000">
                <a:solidFill>
                  <a:schemeClr val="bg1">
                    <a:lumMod val="50000"/>
                  </a:schemeClr>
                </a:solidFill>
                <a:latin typeface="Arial" panose="020B0604020202020204" pitchFamily="34" charset="0"/>
                <a:cs typeface="Arial" panose="020B0604020202020204" pitchFamily="34" charset="0"/>
              </a:rPr>
              <a:t>Note: KR supplement users n=511.</a:t>
            </a:r>
          </a:p>
        </p:txBody>
      </p:sp>
      <p:sp>
        <p:nvSpPr>
          <p:cNvPr id="216" name="TextBox 215">
            <a:extLst>
              <a:ext uri="{FF2B5EF4-FFF2-40B4-BE49-F238E27FC236}">
                <a16:creationId xmlns:a16="http://schemas.microsoft.com/office/drawing/2014/main" id="{D25594E1-6826-0773-9BDD-97EE3ED01E39}"/>
              </a:ext>
            </a:extLst>
          </p:cNvPr>
          <p:cNvSpPr txBox="1"/>
          <p:nvPr/>
        </p:nvSpPr>
        <p:spPr>
          <a:xfrm>
            <a:off x="2773529" y="3087384"/>
            <a:ext cx="951749"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50%</a:t>
            </a:r>
          </a:p>
        </p:txBody>
      </p:sp>
      <p:sp>
        <p:nvSpPr>
          <p:cNvPr id="217" name="TextBox 216">
            <a:extLst>
              <a:ext uri="{FF2B5EF4-FFF2-40B4-BE49-F238E27FC236}">
                <a16:creationId xmlns:a16="http://schemas.microsoft.com/office/drawing/2014/main" id="{D41B0441-5497-16EC-2DE5-52800F14AF91}"/>
              </a:ext>
            </a:extLst>
          </p:cNvPr>
          <p:cNvSpPr txBox="1"/>
          <p:nvPr/>
        </p:nvSpPr>
        <p:spPr>
          <a:xfrm>
            <a:off x="1199320" y="3124201"/>
            <a:ext cx="951749"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50%</a:t>
            </a:r>
          </a:p>
        </p:txBody>
      </p:sp>
      <p:sp>
        <p:nvSpPr>
          <p:cNvPr id="422" name="TextBox 421">
            <a:extLst>
              <a:ext uri="{FF2B5EF4-FFF2-40B4-BE49-F238E27FC236}">
                <a16:creationId xmlns:a16="http://schemas.microsoft.com/office/drawing/2014/main" id="{AF32C592-705E-2F82-F071-214CAC093AEF}"/>
              </a:ext>
            </a:extLst>
          </p:cNvPr>
          <p:cNvSpPr txBox="1"/>
          <p:nvPr/>
        </p:nvSpPr>
        <p:spPr>
          <a:xfrm>
            <a:off x="5386262" y="2894456"/>
            <a:ext cx="877636" cy="369332"/>
          </a:xfrm>
          <a:prstGeom prst="rect">
            <a:avLst/>
          </a:prstGeom>
          <a:noFill/>
        </p:spPr>
        <p:txBody>
          <a:bodyPr wrap="square" rtlCol="0">
            <a:spAutoFit/>
          </a:bodyPr>
          <a:lstStyle/>
          <a:p>
            <a:pPr algn="ctr"/>
            <a:r>
              <a:rPr lang="en-US" b="1">
                <a:latin typeface="Arial Black" panose="020B0604020202020204" pitchFamily="34" charset="0"/>
                <a:cs typeface="Arial Black" panose="020B0604020202020204" pitchFamily="34" charset="0"/>
              </a:rPr>
              <a:t>AGE</a:t>
            </a:r>
          </a:p>
        </p:txBody>
      </p:sp>
      <p:sp>
        <p:nvSpPr>
          <p:cNvPr id="423" name="Content Placeholder 4">
            <a:extLst>
              <a:ext uri="{FF2B5EF4-FFF2-40B4-BE49-F238E27FC236}">
                <a16:creationId xmlns:a16="http://schemas.microsoft.com/office/drawing/2014/main" id="{A6FF8467-34B2-235A-49E3-DC3DC1B599ED}"/>
              </a:ext>
            </a:extLst>
          </p:cNvPr>
          <p:cNvSpPr txBox="1">
            <a:spLocks/>
          </p:cNvSpPr>
          <p:nvPr/>
        </p:nvSpPr>
        <p:spPr>
          <a:xfrm>
            <a:off x="1117600" y="331487"/>
            <a:ext cx="10764937" cy="151806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1600">
              <a:latin typeface="Arial" panose="020B0604020202020204" pitchFamily="34" charset="0"/>
              <a:cs typeface="Arial" panose="020B0604020202020204" pitchFamily="34" charset="0"/>
            </a:endParaRPr>
          </a:p>
        </p:txBody>
      </p:sp>
      <p:sp>
        <p:nvSpPr>
          <p:cNvPr id="425" name="TextBox 424">
            <a:extLst>
              <a:ext uri="{FF2B5EF4-FFF2-40B4-BE49-F238E27FC236}">
                <a16:creationId xmlns:a16="http://schemas.microsoft.com/office/drawing/2014/main" id="{976BB4AE-20F5-6883-E954-E9A58DC48B08}"/>
              </a:ext>
            </a:extLst>
          </p:cNvPr>
          <p:cNvSpPr txBox="1"/>
          <p:nvPr/>
        </p:nvSpPr>
        <p:spPr>
          <a:xfrm>
            <a:off x="9421987" y="2902718"/>
            <a:ext cx="1304024" cy="369332"/>
          </a:xfrm>
          <a:prstGeom prst="rect">
            <a:avLst/>
          </a:prstGeom>
          <a:noFill/>
        </p:spPr>
        <p:txBody>
          <a:bodyPr wrap="square" rtlCol="0">
            <a:spAutoFit/>
          </a:bodyPr>
          <a:lstStyle/>
          <a:p>
            <a:pPr algn="ctr"/>
            <a:r>
              <a:rPr lang="en-US" b="1">
                <a:latin typeface="Arial Black" panose="020B0604020202020204" pitchFamily="34" charset="0"/>
                <a:cs typeface="Arial Black" panose="020B0604020202020204" pitchFamily="34" charset="0"/>
              </a:rPr>
              <a:t>INCOME</a:t>
            </a:r>
          </a:p>
        </p:txBody>
      </p:sp>
      <p:sp>
        <p:nvSpPr>
          <p:cNvPr id="426" name="Round Same Side Corner Rectangle 58">
            <a:extLst>
              <a:ext uri="{FF2B5EF4-FFF2-40B4-BE49-F238E27FC236}">
                <a16:creationId xmlns:a16="http://schemas.microsoft.com/office/drawing/2014/main" id="{5C30B04A-2E28-FACB-FF92-0CF83490BAFD}"/>
              </a:ext>
            </a:extLst>
          </p:cNvPr>
          <p:cNvSpPr/>
          <p:nvPr/>
        </p:nvSpPr>
        <p:spPr>
          <a:xfrm rot="16200000" flipH="1">
            <a:off x="3098387" y="3161077"/>
            <a:ext cx="204543" cy="914400"/>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27" name="Round Same Side Corner Rectangle 58">
            <a:extLst>
              <a:ext uri="{FF2B5EF4-FFF2-40B4-BE49-F238E27FC236}">
                <a16:creationId xmlns:a16="http://schemas.microsoft.com/office/drawing/2014/main" id="{31F2AA34-155D-5BB6-F7F9-DE8C2141A768}"/>
              </a:ext>
            </a:extLst>
          </p:cNvPr>
          <p:cNvSpPr/>
          <p:nvPr/>
        </p:nvSpPr>
        <p:spPr>
          <a:xfrm rot="16200000" flipH="1">
            <a:off x="1566353" y="3162765"/>
            <a:ext cx="201168" cy="914400"/>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pic>
        <p:nvPicPr>
          <p:cNvPr id="428" name="Graphic 427" descr="Man">
            <a:extLst>
              <a:ext uri="{FF2B5EF4-FFF2-40B4-BE49-F238E27FC236}">
                <a16:creationId xmlns:a16="http://schemas.microsoft.com/office/drawing/2014/main" id="{826D9198-59B6-8C4D-E1B9-20C866D03E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8295" y="2030184"/>
            <a:ext cx="1795054" cy="1795054"/>
          </a:xfrm>
          <a:prstGeom prst="rect">
            <a:avLst/>
          </a:prstGeom>
        </p:spPr>
      </p:pic>
      <p:sp>
        <p:nvSpPr>
          <p:cNvPr id="429" name="Content Placeholder 4">
            <a:extLst>
              <a:ext uri="{FF2B5EF4-FFF2-40B4-BE49-F238E27FC236}">
                <a16:creationId xmlns:a16="http://schemas.microsoft.com/office/drawing/2014/main" id="{2CA8A111-F239-35FC-5890-F75C2A53ACCB}"/>
              </a:ext>
            </a:extLst>
          </p:cNvPr>
          <p:cNvSpPr txBox="1">
            <a:spLocks/>
          </p:cNvSpPr>
          <p:nvPr/>
        </p:nvSpPr>
        <p:spPr>
          <a:xfrm>
            <a:off x="455784" y="4583205"/>
            <a:ext cx="3052763" cy="11597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600">
                <a:latin typeface="Arial" panose="020B0604020202020204" pitchFamily="34" charset="0"/>
                <a:cs typeface="Arial" panose="020B0604020202020204" pitchFamily="34" charset="0"/>
              </a:rPr>
              <a:t>Mix of men and women.</a:t>
            </a:r>
          </a:p>
          <a:p>
            <a:pPr marL="0" indent="0" algn="ctr">
              <a:lnSpc>
                <a:spcPct val="100000"/>
              </a:lnSpc>
              <a:spcBef>
                <a:spcPts val="0"/>
              </a:spcBef>
              <a:buFont typeface="Arial" panose="020B0604020202020204" pitchFamily="34" charset="0"/>
              <a:buNone/>
            </a:pPr>
            <a:r>
              <a:rPr lang="en-US" sz="1600">
                <a:latin typeface="Arial" panose="020B0604020202020204" pitchFamily="34" charset="0"/>
                <a:cs typeface="Arial" panose="020B0604020202020204" pitchFamily="34" charset="0"/>
              </a:rPr>
              <a:t>Female n = 255</a:t>
            </a:r>
          </a:p>
          <a:p>
            <a:pPr marL="0" indent="0" algn="ctr">
              <a:lnSpc>
                <a:spcPct val="100000"/>
              </a:lnSpc>
              <a:spcBef>
                <a:spcPts val="0"/>
              </a:spcBef>
              <a:buFont typeface="Arial" panose="020B0604020202020204" pitchFamily="34" charset="0"/>
              <a:buNone/>
            </a:pPr>
            <a:r>
              <a:rPr lang="en-US" sz="1600">
                <a:latin typeface="Arial" panose="020B0604020202020204" pitchFamily="34" charset="0"/>
                <a:cs typeface="Arial" panose="020B0604020202020204" pitchFamily="34" charset="0"/>
              </a:rPr>
              <a:t>Male n = 255</a:t>
            </a:r>
          </a:p>
        </p:txBody>
      </p:sp>
      <p:cxnSp>
        <p:nvCxnSpPr>
          <p:cNvPr id="432" name="Straight Connector 431">
            <a:extLst>
              <a:ext uri="{FF2B5EF4-FFF2-40B4-BE49-F238E27FC236}">
                <a16:creationId xmlns:a16="http://schemas.microsoft.com/office/drawing/2014/main" id="{8551C46C-8F01-EE32-B772-33CBED408F96}"/>
              </a:ext>
            </a:extLst>
          </p:cNvPr>
          <p:cNvCxnSpPr>
            <a:cxnSpLocks/>
          </p:cNvCxnSpPr>
          <p:nvPr/>
        </p:nvCxnSpPr>
        <p:spPr>
          <a:xfrm>
            <a:off x="3929743" y="1618424"/>
            <a:ext cx="0" cy="4403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401CBE22-142E-CAF3-BA73-3EF446538F6A}"/>
              </a:ext>
            </a:extLst>
          </p:cNvPr>
          <p:cNvCxnSpPr>
            <a:cxnSpLocks/>
          </p:cNvCxnSpPr>
          <p:nvPr/>
        </p:nvCxnSpPr>
        <p:spPr>
          <a:xfrm>
            <a:off x="8010939" y="1618424"/>
            <a:ext cx="0" cy="4403792"/>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Content Placeholder 8">
            <a:extLst>
              <a:ext uri="{FF2B5EF4-FFF2-40B4-BE49-F238E27FC236}">
                <a16:creationId xmlns:a16="http://schemas.microsoft.com/office/drawing/2014/main" id="{8E6C9474-C0FE-D06C-1F16-E2592BCEE402}"/>
              </a:ext>
            </a:extLst>
          </p:cNvPr>
          <p:cNvGraphicFramePr>
            <a:graphicFrameLocks/>
          </p:cNvGraphicFramePr>
          <p:nvPr>
            <p:extLst>
              <p:ext uri="{D42A27DB-BD31-4B8C-83A1-F6EECF244321}">
                <p14:modId xmlns:p14="http://schemas.microsoft.com/office/powerpoint/2010/main" val="916987691"/>
              </p:ext>
            </p:extLst>
          </p:nvPr>
        </p:nvGraphicFramePr>
        <p:xfrm>
          <a:off x="3922222" y="1109741"/>
          <a:ext cx="3815304" cy="356516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Content Placeholder 8">
            <a:extLst>
              <a:ext uri="{FF2B5EF4-FFF2-40B4-BE49-F238E27FC236}">
                <a16:creationId xmlns:a16="http://schemas.microsoft.com/office/drawing/2014/main" id="{E508D133-56DD-91D7-3305-5541AD7F0ABC}"/>
              </a:ext>
            </a:extLst>
          </p:cNvPr>
          <p:cNvGraphicFramePr>
            <a:graphicFrameLocks/>
          </p:cNvGraphicFramePr>
          <p:nvPr>
            <p:extLst>
              <p:ext uri="{D42A27DB-BD31-4B8C-83A1-F6EECF244321}">
                <p14:modId xmlns:p14="http://schemas.microsoft.com/office/powerpoint/2010/main" val="4188107753"/>
              </p:ext>
            </p:extLst>
          </p:nvPr>
        </p:nvGraphicFramePr>
        <p:xfrm>
          <a:off x="8133573" y="1096715"/>
          <a:ext cx="3815304" cy="3565161"/>
        </p:xfrm>
        <a:graphic>
          <a:graphicData uri="http://schemas.openxmlformats.org/drawingml/2006/chart">
            <c:chart xmlns:c="http://schemas.openxmlformats.org/drawingml/2006/chart" xmlns:r="http://schemas.openxmlformats.org/officeDocument/2006/relationships" r:id="rId7"/>
          </a:graphicData>
        </a:graphic>
      </p:graphicFrame>
      <p:sp>
        <p:nvSpPr>
          <p:cNvPr id="7" name="TextBox 6">
            <a:extLst>
              <a:ext uri="{FF2B5EF4-FFF2-40B4-BE49-F238E27FC236}">
                <a16:creationId xmlns:a16="http://schemas.microsoft.com/office/drawing/2014/main" id="{425C201E-53E1-EA3F-ACF7-FB2C3377C9F7}"/>
              </a:ext>
            </a:extLst>
          </p:cNvPr>
          <p:cNvSpPr txBox="1"/>
          <p:nvPr/>
        </p:nvSpPr>
        <p:spPr>
          <a:xfrm>
            <a:off x="4167582" y="4583205"/>
            <a:ext cx="3826706" cy="830997"/>
          </a:xfrm>
          <a:prstGeom prst="rect">
            <a:avLst/>
          </a:prstGeom>
          <a:noFill/>
        </p:spPr>
        <p:txBody>
          <a:bodyPr wrap="square" lIns="91440" tIns="45720" rIns="91440" bIns="45720" rtlCol="0" anchor="t">
            <a:spAutoFit/>
          </a:bodyPr>
          <a:lstStyle/>
          <a:p>
            <a:pPr algn="ctr"/>
            <a:r>
              <a:rPr lang="en-US" sz="1600">
                <a:latin typeface="Arial" panose="020B0604020202020204" pitchFamily="34" charset="0"/>
                <a:cs typeface="Arial" panose="020B0604020202020204" pitchFamily="34" charset="0"/>
              </a:rPr>
              <a:t>We surveyed a well-diversified set of age brackets, in this survey, across the South Korea market</a:t>
            </a:r>
            <a:endParaRPr lang="en-US" sz="1600">
              <a:latin typeface="Arial"/>
              <a:cs typeface="Arial"/>
            </a:endParaRPr>
          </a:p>
        </p:txBody>
      </p:sp>
      <p:sp>
        <p:nvSpPr>
          <p:cNvPr id="8" name="TextBox 7">
            <a:extLst>
              <a:ext uri="{FF2B5EF4-FFF2-40B4-BE49-F238E27FC236}">
                <a16:creationId xmlns:a16="http://schemas.microsoft.com/office/drawing/2014/main" id="{93E085B8-BFF4-43D0-51FC-9FB9407743DB}"/>
              </a:ext>
            </a:extLst>
          </p:cNvPr>
          <p:cNvSpPr txBox="1"/>
          <p:nvPr/>
        </p:nvSpPr>
        <p:spPr>
          <a:xfrm>
            <a:off x="8267704" y="4583205"/>
            <a:ext cx="3614834" cy="584775"/>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A diverse balance of all income groups was achieved</a:t>
            </a:r>
          </a:p>
        </p:txBody>
      </p:sp>
      <p:sp>
        <p:nvSpPr>
          <p:cNvPr id="9" name="Title 8">
            <a:extLst>
              <a:ext uri="{FF2B5EF4-FFF2-40B4-BE49-F238E27FC236}">
                <a16:creationId xmlns:a16="http://schemas.microsoft.com/office/drawing/2014/main" id="{B3A1570D-7D89-5BAF-8E9F-8A34049C06C3}"/>
              </a:ext>
            </a:extLst>
          </p:cNvPr>
          <p:cNvSpPr>
            <a:spLocks noGrp="1"/>
          </p:cNvSpPr>
          <p:nvPr>
            <p:ph type="title"/>
          </p:nvPr>
        </p:nvSpPr>
        <p:spPr/>
        <p:txBody>
          <a:bodyPr/>
          <a:lstStyle/>
          <a:p>
            <a:r>
              <a:rPr lang="en-US" sz="2800" b="1">
                <a:latin typeface="Arial Black"/>
              </a:rPr>
              <a:t>DEMOGRAPHICS: KR</a:t>
            </a:r>
            <a:endParaRPr lang="en-US">
              <a:latin typeface="Arial Black"/>
            </a:endParaRPr>
          </a:p>
        </p:txBody>
      </p:sp>
    </p:spTree>
    <p:extLst>
      <p:ext uri="{BB962C8B-B14F-4D97-AF65-F5344CB8AC3E}">
        <p14:creationId xmlns:p14="http://schemas.microsoft.com/office/powerpoint/2010/main" val="244291252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extBox 213">
            <a:extLst>
              <a:ext uri="{FF2B5EF4-FFF2-40B4-BE49-F238E27FC236}">
                <a16:creationId xmlns:a16="http://schemas.microsoft.com/office/drawing/2014/main" id="{6AD8486B-35F6-947C-6C3B-FD04C261627E}"/>
              </a:ext>
            </a:extLst>
          </p:cNvPr>
          <p:cNvSpPr txBox="1"/>
          <p:nvPr/>
        </p:nvSpPr>
        <p:spPr>
          <a:xfrm>
            <a:off x="161580" y="6632694"/>
            <a:ext cx="4006001" cy="246221"/>
          </a:xfrm>
          <a:prstGeom prst="rect">
            <a:avLst/>
          </a:prstGeom>
          <a:noFill/>
        </p:spPr>
        <p:txBody>
          <a:bodyPr wrap="square" rtlCol="0">
            <a:spAutoFit/>
          </a:bodyPr>
          <a:lstStyle/>
          <a:p>
            <a:r>
              <a:rPr lang="en-US" sz="1000">
                <a:solidFill>
                  <a:schemeClr val="bg1">
                    <a:lumMod val="50000"/>
                  </a:schemeClr>
                </a:solidFill>
                <a:latin typeface="Arial" panose="020B0604020202020204" pitchFamily="34" charset="0"/>
                <a:cs typeface="Arial" panose="020B0604020202020204" pitchFamily="34" charset="0"/>
              </a:rPr>
              <a:t>Note: KR supplement users 18-34 n=171, 35-54 n=204, 55+ n=136.</a:t>
            </a:r>
          </a:p>
        </p:txBody>
      </p:sp>
      <p:sp>
        <p:nvSpPr>
          <p:cNvPr id="423" name="Content Placeholder 4">
            <a:extLst>
              <a:ext uri="{FF2B5EF4-FFF2-40B4-BE49-F238E27FC236}">
                <a16:creationId xmlns:a16="http://schemas.microsoft.com/office/drawing/2014/main" id="{A6FF8467-34B2-235A-49E3-DC3DC1B599ED}"/>
              </a:ext>
            </a:extLst>
          </p:cNvPr>
          <p:cNvSpPr txBox="1">
            <a:spLocks/>
          </p:cNvSpPr>
          <p:nvPr/>
        </p:nvSpPr>
        <p:spPr>
          <a:xfrm>
            <a:off x="1117600" y="331487"/>
            <a:ext cx="10764937" cy="151806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1600">
              <a:latin typeface="Arial" panose="020B0604020202020204" pitchFamily="34" charset="0"/>
              <a:cs typeface="Arial" panose="020B0604020202020204" pitchFamily="34" charset="0"/>
            </a:endParaRPr>
          </a:p>
        </p:txBody>
      </p:sp>
      <p:sp>
        <p:nvSpPr>
          <p:cNvPr id="471" name="Freeform 6">
            <a:extLst>
              <a:ext uri="{FF2B5EF4-FFF2-40B4-BE49-F238E27FC236}">
                <a16:creationId xmlns:a16="http://schemas.microsoft.com/office/drawing/2014/main" id="{BBA0039C-202E-6FD8-9409-0371071D7D20}"/>
              </a:ext>
            </a:extLst>
          </p:cNvPr>
          <p:cNvSpPr>
            <a:spLocks noChangeAspect="1" noEditPoints="1"/>
          </p:cNvSpPr>
          <p:nvPr/>
        </p:nvSpPr>
        <p:spPr bwMode="auto">
          <a:xfrm>
            <a:off x="2093661" y="2421800"/>
            <a:ext cx="477395" cy="1371600"/>
          </a:xfrm>
          <a:custGeom>
            <a:avLst/>
            <a:gdLst>
              <a:gd name="T0" fmla="*/ 32 w 63"/>
              <a:gd name="T1" fmla="*/ 27 h 181"/>
              <a:gd name="T2" fmla="*/ 46 w 63"/>
              <a:gd name="T3" fmla="*/ 13 h 181"/>
              <a:gd name="T4" fmla="*/ 32 w 63"/>
              <a:gd name="T5" fmla="*/ 0 h 181"/>
              <a:gd name="T6" fmla="*/ 18 w 63"/>
              <a:gd name="T7" fmla="*/ 13 h 181"/>
              <a:gd name="T8" fmla="*/ 32 w 63"/>
              <a:gd name="T9" fmla="*/ 27 h 181"/>
              <a:gd name="T10" fmla="*/ 63 w 63"/>
              <a:gd name="T11" fmla="*/ 45 h 181"/>
              <a:gd name="T12" fmla="*/ 51 w 63"/>
              <a:gd name="T13" fmla="*/ 32 h 181"/>
              <a:gd name="T14" fmla="*/ 12 w 63"/>
              <a:gd name="T15" fmla="*/ 32 h 181"/>
              <a:gd name="T16" fmla="*/ 0 w 63"/>
              <a:gd name="T17" fmla="*/ 45 h 181"/>
              <a:gd name="T18" fmla="*/ 0 w 63"/>
              <a:gd name="T19" fmla="*/ 95 h 181"/>
              <a:gd name="T20" fmla="*/ 5 w 63"/>
              <a:gd name="T21" fmla="*/ 101 h 181"/>
              <a:gd name="T22" fmla="*/ 10 w 63"/>
              <a:gd name="T23" fmla="*/ 95 h 181"/>
              <a:gd name="T24" fmla="*/ 10 w 63"/>
              <a:gd name="T25" fmla="*/ 49 h 181"/>
              <a:gd name="T26" fmla="*/ 13 w 63"/>
              <a:gd name="T27" fmla="*/ 49 h 181"/>
              <a:gd name="T28" fmla="*/ 13 w 63"/>
              <a:gd name="T29" fmla="*/ 173 h 181"/>
              <a:gd name="T30" fmla="*/ 21 w 63"/>
              <a:gd name="T31" fmla="*/ 181 h 181"/>
              <a:gd name="T32" fmla="*/ 29 w 63"/>
              <a:gd name="T33" fmla="*/ 173 h 181"/>
              <a:gd name="T34" fmla="*/ 29 w 63"/>
              <a:gd name="T35" fmla="*/ 105 h 181"/>
              <a:gd name="T36" fmla="*/ 34 w 63"/>
              <a:gd name="T37" fmla="*/ 105 h 181"/>
              <a:gd name="T38" fmla="*/ 34 w 63"/>
              <a:gd name="T39" fmla="*/ 173 h 181"/>
              <a:gd name="T40" fmla="*/ 42 w 63"/>
              <a:gd name="T41" fmla="*/ 181 h 181"/>
              <a:gd name="T42" fmla="*/ 50 w 63"/>
              <a:gd name="T43" fmla="*/ 173 h 181"/>
              <a:gd name="T44" fmla="*/ 50 w 63"/>
              <a:gd name="T45" fmla="*/ 49 h 181"/>
              <a:gd name="T46" fmla="*/ 52 w 63"/>
              <a:gd name="T47" fmla="*/ 49 h 181"/>
              <a:gd name="T48" fmla="*/ 52 w 63"/>
              <a:gd name="T49" fmla="*/ 95 h 181"/>
              <a:gd name="T50" fmla="*/ 58 w 63"/>
              <a:gd name="T51" fmla="*/ 101 h 181"/>
              <a:gd name="T52" fmla="*/ 63 w 63"/>
              <a:gd name="T53" fmla="*/ 95 h 181"/>
              <a:gd name="T54" fmla="*/ 63 w 63"/>
              <a:gd name="T55" fmla="*/ 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81">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th-TH">
              <a:solidFill>
                <a:srgbClr val="1E7466"/>
              </a:solidFill>
            </a:endParaRPr>
          </a:p>
        </p:txBody>
      </p:sp>
      <p:grpSp>
        <p:nvGrpSpPr>
          <p:cNvPr id="472" name="กลุ่ม 106">
            <a:extLst>
              <a:ext uri="{FF2B5EF4-FFF2-40B4-BE49-F238E27FC236}">
                <a16:creationId xmlns:a16="http://schemas.microsoft.com/office/drawing/2014/main" id="{BFE4D3BF-E1F4-71E3-8F6E-CEC2905F6E5D}"/>
              </a:ext>
            </a:extLst>
          </p:cNvPr>
          <p:cNvGrpSpPr>
            <a:grpSpLocks noChangeAspect="1"/>
          </p:cNvGrpSpPr>
          <p:nvPr/>
        </p:nvGrpSpPr>
        <p:grpSpPr>
          <a:xfrm>
            <a:off x="1255100" y="2421800"/>
            <a:ext cx="573107" cy="1371600"/>
            <a:chOff x="9234488" y="7932738"/>
            <a:chExt cx="1509712" cy="3613150"/>
          </a:xfrm>
          <a:solidFill>
            <a:schemeClr val="accent3"/>
          </a:solidFill>
        </p:grpSpPr>
        <p:sp>
          <p:nvSpPr>
            <p:cNvPr id="473" name="Freeform 9">
              <a:extLst>
                <a:ext uri="{FF2B5EF4-FFF2-40B4-BE49-F238E27FC236}">
                  <a16:creationId xmlns:a16="http://schemas.microsoft.com/office/drawing/2014/main" id="{58F81176-06C2-5CE6-9FFB-23075BDA6401}"/>
                </a:ext>
              </a:extLst>
            </p:cNvPr>
            <p:cNvSpPr>
              <a:spLocks/>
            </p:cNvSpPr>
            <p:nvPr/>
          </p:nvSpPr>
          <p:spPr bwMode="auto">
            <a:xfrm>
              <a:off x="9234488" y="8588375"/>
              <a:ext cx="1509712" cy="2957513"/>
            </a:xfrm>
            <a:custGeom>
              <a:avLst/>
              <a:gdLst>
                <a:gd name="T0" fmla="*/ 65 w 76"/>
                <a:gd name="T1" fmla="*/ 63 h 149"/>
                <a:gd name="T2" fmla="*/ 71 w 76"/>
                <a:gd name="T3" fmla="*/ 68 h 149"/>
                <a:gd name="T4" fmla="*/ 76 w 76"/>
                <a:gd name="T5" fmla="*/ 63 h 149"/>
                <a:gd name="T6" fmla="*/ 67 w 76"/>
                <a:gd name="T7" fmla="*/ 12 h 149"/>
                <a:gd name="T8" fmla="*/ 54 w 76"/>
                <a:gd name="T9" fmla="*/ 0 h 149"/>
                <a:gd name="T10" fmla="*/ 23 w 76"/>
                <a:gd name="T11" fmla="*/ 0 h 149"/>
                <a:gd name="T12" fmla="*/ 10 w 76"/>
                <a:gd name="T13" fmla="*/ 12 h 149"/>
                <a:gd name="T14" fmla="*/ 0 w 76"/>
                <a:gd name="T15" fmla="*/ 63 h 149"/>
                <a:gd name="T16" fmla="*/ 6 w 76"/>
                <a:gd name="T17" fmla="*/ 68 h 149"/>
                <a:gd name="T18" fmla="*/ 11 w 76"/>
                <a:gd name="T19" fmla="*/ 63 h 149"/>
                <a:gd name="T20" fmla="*/ 21 w 76"/>
                <a:gd name="T21" fmla="*/ 17 h 149"/>
                <a:gd name="T22" fmla="*/ 23 w 76"/>
                <a:gd name="T23" fmla="*/ 17 h 149"/>
                <a:gd name="T24" fmla="*/ 10 w 76"/>
                <a:gd name="T25" fmla="*/ 92 h 149"/>
                <a:gd name="T26" fmla="*/ 23 w 76"/>
                <a:gd name="T27" fmla="*/ 92 h 149"/>
                <a:gd name="T28" fmla="*/ 23 w 76"/>
                <a:gd name="T29" fmla="*/ 141 h 149"/>
                <a:gd name="T30" fmla="*/ 30 w 76"/>
                <a:gd name="T31" fmla="*/ 149 h 149"/>
                <a:gd name="T32" fmla="*/ 36 w 76"/>
                <a:gd name="T33" fmla="*/ 141 h 149"/>
                <a:gd name="T34" fmla="*/ 36 w 76"/>
                <a:gd name="T35" fmla="*/ 92 h 149"/>
                <a:gd name="T36" fmla="*/ 41 w 76"/>
                <a:gd name="T37" fmla="*/ 92 h 149"/>
                <a:gd name="T38" fmla="*/ 41 w 76"/>
                <a:gd name="T39" fmla="*/ 141 h 149"/>
                <a:gd name="T40" fmla="*/ 47 w 76"/>
                <a:gd name="T41" fmla="*/ 149 h 149"/>
                <a:gd name="T42" fmla="*/ 53 w 76"/>
                <a:gd name="T43" fmla="*/ 141 h 149"/>
                <a:gd name="T44" fmla="*/ 53 w 76"/>
                <a:gd name="T45" fmla="*/ 92 h 149"/>
                <a:gd name="T46" fmla="*/ 68 w 76"/>
                <a:gd name="T47" fmla="*/ 92 h 149"/>
                <a:gd name="T48" fmla="*/ 53 w 76"/>
                <a:gd name="T49" fmla="*/ 17 h 149"/>
                <a:gd name="T50" fmla="*/ 56 w 76"/>
                <a:gd name="T51" fmla="*/ 17 h 149"/>
                <a:gd name="T52" fmla="*/ 65 w 76"/>
                <a:gd name="T53" fmla="*/ 6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49">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474" name="Oval 10">
              <a:extLst>
                <a:ext uri="{FF2B5EF4-FFF2-40B4-BE49-F238E27FC236}">
                  <a16:creationId xmlns:a16="http://schemas.microsoft.com/office/drawing/2014/main" id="{6CA18B2C-6B8C-0BDD-230A-29E461405C10}"/>
                </a:ext>
              </a:extLst>
            </p:cNvPr>
            <p:cNvSpPr>
              <a:spLocks noChangeArrowheads="1"/>
            </p:cNvSpPr>
            <p:nvPr/>
          </p:nvSpPr>
          <p:spPr bwMode="auto">
            <a:xfrm>
              <a:off x="9731375" y="7932738"/>
              <a:ext cx="555625" cy="5556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grpSp>
      <p:sp>
        <p:nvSpPr>
          <p:cNvPr id="475" name="Round Same Side Corner Rectangle 58">
            <a:extLst>
              <a:ext uri="{FF2B5EF4-FFF2-40B4-BE49-F238E27FC236}">
                <a16:creationId xmlns:a16="http://schemas.microsoft.com/office/drawing/2014/main" id="{047726FE-3F7C-AE6C-9CBC-C4002C01395F}"/>
              </a:ext>
            </a:extLst>
          </p:cNvPr>
          <p:cNvSpPr/>
          <p:nvPr/>
        </p:nvSpPr>
        <p:spPr>
          <a:xfrm rot="16200000" flipH="1">
            <a:off x="2101529" y="1848619"/>
            <a:ext cx="461661" cy="640422"/>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76" name="Round Same Side Corner Rectangle 58">
            <a:extLst>
              <a:ext uri="{FF2B5EF4-FFF2-40B4-BE49-F238E27FC236}">
                <a16:creationId xmlns:a16="http://schemas.microsoft.com/office/drawing/2014/main" id="{FD05C4E4-1440-901B-249E-9FBE13477122}"/>
              </a:ext>
            </a:extLst>
          </p:cNvPr>
          <p:cNvSpPr/>
          <p:nvPr/>
        </p:nvSpPr>
        <p:spPr>
          <a:xfrm rot="16200000" flipH="1">
            <a:off x="1310824" y="1852223"/>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77" name="TextBox 476">
            <a:extLst>
              <a:ext uri="{FF2B5EF4-FFF2-40B4-BE49-F238E27FC236}">
                <a16:creationId xmlns:a16="http://schemas.microsoft.com/office/drawing/2014/main" id="{517215FA-77AA-4DC5-B8EC-69973DB85C96}"/>
              </a:ext>
            </a:extLst>
          </p:cNvPr>
          <p:cNvSpPr txBox="1"/>
          <p:nvPr/>
        </p:nvSpPr>
        <p:spPr>
          <a:xfrm>
            <a:off x="1884620" y="1969564"/>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30%</a:t>
            </a:r>
          </a:p>
        </p:txBody>
      </p:sp>
      <p:sp>
        <p:nvSpPr>
          <p:cNvPr id="478" name="TextBox 477">
            <a:extLst>
              <a:ext uri="{FF2B5EF4-FFF2-40B4-BE49-F238E27FC236}">
                <a16:creationId xmlns:a16="http://schemas.microsoft.com/office/drawing/2014/main" id="{9E2E395B-6967-808F-6462-093E5AD71155}"/>
              </a:ext>
            </a:extLst>
          </p:cNvPr>
          <p:cNvSpPr txBox="1"/>
          <p:nvPr/>
        </p:nvSpPr>
        <p:spPr>
          <a:xfrm>
            <a:off x="1073311" y="1969564"/>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70%</a:t>
            </a:r>
          </a:p>
        </p:txBody>
      </p:sp>
      <p:sp>
        <p:nvSpPr>
          <p:cNvPr id="479" name="Freeform 6">
            <a:extLst>
              <a:ext uri="{FF2B5EF4-FFF2-40B4-BE49-F238E27FC236}">
                <a16:creationId xmlns:a16="http://schemas.microsoft.com/office/drawing/2014/main" id="{B76D4594-C818-BDCE-1C5F-DFE9526085FC}"/>
              </a:ext>
            </a:extLst>
          </p:cNvPr>
          <p:cNvSpPr>
            <a:spLocks noChangeAspect="1" noEditPoints="1"/>
          </p:cNvSpPr>
          <p:nvPr/>
        </p:nvSpPr>
        <p:spPr bwMode="auto">
          <a:xfrm>
            <a:off x="6226436" y="2421799"/>
            <a:ext cx="477395" cy="1371600"/>
          </a:xfrm>
          <a:custGeom>
            <a:avLst/>
            <a:gdLst>
              <a:gd name="T0" fmla="*/ 32 w 63"/>
              <a:gd name="T1" fmla="*/ 27 h 181"/>
              <a:gd name="T2" fmla="*/ 46 w 63"/>
              <a:gd name="T3" fmla="*/ 13 h 181"/>
              <a:gd name="T4" fmla="*/ 32 w 63"/>
              <a:gd name="T5" fmla="*/ 0 h 181"/>
              <a:gd name="T6" fmla="*/ 18 w 63"/>
              <a:gd name="T7" fmla="*/ 13 h 181"/>
              <a:gd name="T8" fmla="*/ 32 w 63"/>
              <a:gd name="T9" fmla="*/ 27 h 181"/>
              <a:gd name="T10" fmla="*/ 63 w 63"/>
              <a:gd name="T11" fmla="*/ 45 h 181"/>
              <a:gd name="T12" fmla="*/ 51 w 63"/>
              <a:gd name="T13" fmla="*/ 32 h 181"/>
              <a:gd name="T14" fmla="*/ 12 w 63"/>
              <a:gd name="T15" fmla="*/ 32 h 181"/>
              <a:gd name="T16" fmla="*/ 0 w 63"/>
              <a:gd name="T17" fmla="*/ 45 h 181"/>
              <a:gd name="T18" fmla="*/ 0 w 63"/>
              <a:gd name="T19" fmla="*/ 95 h 181"/>
              <a:gd name="T20" fmla="*/ 5 w 63"/>
              <a:gd name="T21" fmla="*/ 101 h 181"/>
              <a:gd name="T22" fmla="*/ 10 w 63"/>
              <a:gd name="T23" fmla="*/ 95 h 181"/>
              <a:gd name="T24" fmla="*/ 10 w 63"/>
              <a:gd name="T25" fmla="*/ 49 h 181"/>
              <a:gd name="T26" fmla="*/ 13 w 63"/>
              <a:gd name="T27" fmla="*/ 49 h 181"/>
              <a:gd name="T28" fmla="*/ 13 w 63"/>
              <a:gd name="T29" fmla="*/ 173 h 181"/>
              <a:gd name="T30" fmla="*/ 21 w 63"/>
              <a:gd name="T31" fmla="*/ 181 h 181"/>
              <a:gd name="T32" fmla="*/ 29 w 63"/>
              <a:gd name="T33" fmla="*/ 173 h 181"/>
              <a:gd name="T34" fmla="*/ 29 w 63"/>
              <a:gd name="T35" fmla="*/ 105 h 181"/>
              <a:gd name="T36" fmla="*/ 34 w 63"/>
              <a:gd name="T37" fmla="*/ 105 h 181"/>
              <a:gd name="T38" fmla="*/ 34 w 63"/>
              <a:gd name="T39" fmla="*/ 173 h 181"/>
              <a:gd name="T40" fmla="*/ 42 w 63"/>
              <a:gd name="T41" fmla="*/ 181 h 181"/>
              <a:gd name="T42" fmla="*/ 50 w 63"/>
              <a:gd name="T43" fmla="*/ 173 h 181"/>
              <a:gd name="T44" fmla="*/ 50 w 63"/>
              <a:gd name="T45" fmla="*/ 49 h 181"/>
              <a:gd name="T46" fmla="*/ 52 w 63"/>
              <a:gd name="T47" fmla="*/ 49 h 181"/>
              <a:gd name="T48" fmla="*/ 52 w 63"/>
              <a:gd name="T49" fmla="*/ 95 h 181"/>
              <a:gd name="T50" fmla="*/ 58 w 63"/>
              <a:gd name="T51" fmla="*/ 101 h 181"/>
              <a:gd name="T52" fmla="*/ 63 w 63"/>
              <a:gd name="T53" fmla="*/ 95 h 181"/>
              <a:gd name="T54" fmla="*/ 63 w 63"/>
              <a:gd name="T55" fmla="*/ 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81">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th-TH">
              <a:solidFill>
                <a:srgbClr val="1E7466"/>
              </a:solidFill>
            </a:endParaRPr>
          </a:p>
        </p:txBody>
      </p:sp>
      <p:grpSp>
        <p:nvGrpSpPr>
          <p:cNvPr id="480" name="กลุ่ม 106">
            <a:extLst>
              <a:ext uri="{FF2B5EF4-FFF2-40B4-BE49-F238E27FC236}">
                <a16:creationId xmlns:a16="http://schemas.microsoft.com/office/drawing/2014/main" id="{244E2F68-05B8-4B4C-D39D-1989BF2D312B}"/>
              </a:ext>
            </a:extLst>
          </p:cNvPr>
          <p:cNvGrpSpPr>
            <a:grpSpLocks noChangeAspect="1"/>
          </p:cNvGrpSpPr>
          <p:nvPr/>
        </p:nvGrpSpPr>
        <p:grpSpPr>
          <a:xfrm>
            <a:off x="5387875" y="2421799"/>
            <a:ext cx="573107" cy="1371600"/>
            <a:chOff x="9234488" y="7932738"/>
            <a:chExt cx="1509712" cy="3613150"/>
          </a:xfrm>
          <a:solidFill>
            <a:schemeClr val="accent3"/>
          </a:solidFill>
        </p:grpSpPr>
        <p:sp>
          <p:nvSpPr>
            <p:cNvPr id="481" name="Freeform 9">
              <a:extLst>
                <a:ext uri="{FF2B5EF4-FFF2-40B4-BE49-F238E27FC236}">
                  <a16:creationId xmlns:a16="http://schemas.microsoft.com/office/drawing/2014/main" id="{2A03BFD7-F259-2CE4-63B0-F54D2801D716}"/>
                </a:ext>
              </a:extLst>
            </p:cNvPr>
            <p:cNvSpPr>
              <a:spLocks/>
            </p:cNvSpPr>
            <p:nvPr/>
          </p:nvSpPr>
          <p:spPr bwMode="auto">
            <a:xfrm>
              <a:off x="9234488" y="8588375"/>
              <a:ext cx="1509712" cy="2957513"/>
            </a:xfrm>
            <a:custGeom>
              <a:avLst/>
              <a:gdLst>
                <a:gd name="T0" fmla="*/ 65 w 76"/>
                <a:gd name="T1" fmla="*/ 63 h 149"/>
                <a:gd name="T2" fmla="*/ 71 w 76"/>
                <a:gd name="T3" fmla="*/ 68 h 149"/>
                <a:gd name="T4" fmla="*/ 76 w 76"/>
                <a:gd name="T5" fmla="*/ 63 h 149"/>
                <a:gd name="T6" fmla="*/ 67 w 76"/>
                <a:gd name="T7" fmla="*/ 12 h 149"/>
                <a:gd name="T8" fmla="*/ 54 w 76"/>
                <a:gd name="T9" fmla="*/ 0 h 149"/>
                <a:gd name="T10" fmla="*/ 23 w 76"/>
                <a:gd name="T11" fmla="*/ 0 h 149"/>
                <a:gd name="T12" fmla="*/ 10 w 76"/>
                <a:gd name="T13" fmla="*/ 12 h 149"/>
                <a:gd name="T14" fmla="*/ 0 w 76"/>
                <a:gd name="T15" fmla="*/ 63 h 149"/>
                <a:gd name="T16" fmla="*/ 6 w 76"/>
                <a:gd name="T17" fmla="*/ 68 h 149"/>
                <a:gd name="T18" fmla="*/ 11 w 76"/>
                <a:gd name="T19" fmla="*/ 63 h 149"/>
                <a:gd name="T20" fmla="*/ 21 w 76"/>
                <a:gd name="T21" fmla="*/ 17 h 149"/>
                <a:gd name="T22" fmla="*/ 23 w 76"/>
                <a:gd name="T23" fmla="*/ 17 h 149"/>
                <a:gd name="T24" fmla="*/ 10 w 76"/>
                <a:gd name="T25" fmla="*/ 92 h 149"/>
                <a:gd name="T26" fmla="*/ 23 w 76"/>
                <a:gd name="T27" fmla="*/ 92 h 149"/>
                <a:gd name="T28" fmla="*/ 23 w 76"/>
                <a:gd name="T29" fmla="*/ 141 h 149"/>
                <a:gd name="T30" fmla="*/ 30 w 76"/>
                <a:gd name="T31" fmla="*/ 149 h 149"/>
                <a:gd name="T32" fmla="*/ 36 w 76"/>
                <a:gd name="T33" fmla="*/ 141 h 149"/>
                <a:gd name="T34" fmla="*/ 36 w 76"/>
                <a:gd name="T35" fmla="*/ 92 h 149"/>
                <a:gd name="T36" fmla="*/ 41 w 76"/>
                <a:gd name="T37" fmla="*/ 92 h 149"/>
                <a:gd name="T38" fmla="*/ 41 w 76"/>
                <a:gd name="T39" fmla="*/ 141 h 149"/>
                <a:gd name="T40" fmla="*/ 47 w 76"/>
                <a:gd name="T41" fmla="*/ 149 h 149"/>
                <a:gd name="T42" fmla="*/ 53 w 76"/>
                <a:gd name="T43" fmla="*/ 141 h 149"/>
                <a:gd name="T44" fmla="*/ 53 w 76"/>
                <a:gd name="T45" fmla="*/ 92 h 149"/>
                <a:gd name="T46" fmla="*/ 68 w 76"/>
                <a:gd name="T47" fmla="*/ 92 h 149"/>
                <a:gd name="T48" fmla="*/ 53 w 76"/>
                <a:gd name="T49" fmla="*/ 17 h 149"/>
                <a:gd name="T50" fmla="*/ 56 w 76"/>
                <a:gd name="T51" fmla="*/ 17 h 149"/>
                <a:gd name="T52" fmla="*/ 65 w 76"/>
                <a:gd name="T53" fmla="*/ 6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49">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482" name="Oval 10">
              <a:extLst>
                <a:ext uri="{FF2B5EF4-FFF2-40B4-BE49-F238E27FC236}">
                  <a16:creationId xmlns:a16="http://schemas.microsoft.com/office/drawing/2014/main" id="{4374EAA1-30BB-7D40-CBAD-5C98F2FF19CE}"/>
                </a:ext>
              </a:extLst>
            </p:cNvPr>
            <p:cNvSpPr>
              <a:spLocks noChangeArrowheads="1"/>
            </p:cNvSpPr>
            <p:nvPr/>
          </p:nvSpPr>
          <p:spPr bwMode="auto">
            <a:xfrm>
              <a:off x="9731375" y="7932738"/>
              <a:ext cx="555625" cy="5556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grpSp>
      <p:sp>
        <p:nvSpPr>
          <p:cNvPr id="483" name="Round Same Side Corner Rectangle 58">
            <a:extLst>
              <a:ext uri="{FF2B5EF4-FFF2-40B4-BE49-F238E27FC236}">
                <a16:creationId xmlns:a16="http://schemas.microsoft.com/office/drawing/2014/main" id="{14B469A6-BD73-B549-E147-0101308A61AE}"/>
              </a:ext>
            </a:extLst>
          </p:cNvPr>
          <p:cNvSpPr/>
          <p:nvPr/>
        </p:nvSpPr>
        <p:spPr>
          <a:xfrm rot="16200000" flipH="1">
            <a:off x="6259704" y="1848618"/>
            <a:ext cx="461661" cy="640422"/>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84" name="Round Same Side Corner Rectangle 58">
            <a:extLst>
              <a:ext uri="{FF2B5EF4-FFF2-40B4-BE49-F238E27FC236}">
                <a16:creationId xmlns:a16="http://schemas.microsoft.com/office/drawing/2014/main" id="{25D81A08-9CB9-AC23-585D-14A56E01BA0A}"/>
              </a:ext>
            </a:extLst>
          </p:cNvPr>
          <p:cNvSpPr/>
          <p:nvPr/>
        </p:nvSpPr>
        <p:spPr>
          <a:xfrm rot="16200000" flipH="1">
            <a:off x="5468999" y="1852222"/>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85" name="TextBox 484">
            <a:extLst>
              <a:ext uri="{FF2B5EF4-FFF2-40B4-BE49-F238E27FC236}">
                <a16:creationId xmlns:a16="http://schemas.microsoft.com/office/drawing/2014/main" id="{F153B4EB-64A0-43BB-7B34-E3EC9F58B765}"/>
              </a:ext>
            </a:extLst>
          </p:cNvPr>
          <p:cNvSpPr txBox="1"/>
          <p:nvPr/>
        </p:nvSpPr>
        <p:spPr>
          <a:xfrm>
            <a:off x="6017395" y="1969564"/>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53%</a:t>
            </a:r>
          </a:p>
        </p:txBody>
      </p:sp>
      <p:sp>
        <p:nvSpPr>
          <p:cNvPr id="486" name="TextBox 485">
            <a:extLst>
              <a:ext uri="{FF2B5EF4-FFF2-40B4-BE49-F238E27FC236}">
                <a16:creationId xmlns:a16="http://schemas.microsoft.com/office/drawing/2014/main" id="{2674217A-1D01-9725-4E05-BD4F0E3C0615}"/>
              </a:ext>
            </a:extLst>
          </p:cNvPr>
          <p:cNvSpPr txBox="1"/>
          <p:nvPr/>
        </p:nvSpPr>
        <p:spPr>
          <a:xfrm>
            <a:off x="5195820" y="1969564"/>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47%</a:t>
            </a:r>
          </a:p>
        </p:txBody>
      </p:sp>
      <p:sp>
        <p:nvSpPr>
          <p:cNvPr id="487" name="Freeform 6">
            <a:extLst>
              <a:ext uri="{FF2B5EF4-FFF2-40B4-BE49-F238E27FC236}">
                <a16:creationId xmlns:a16="http://schemas.microsoft.com/office/drawing/2014/main" id="{6FC4FE11-93F9-AE95-3FA9-539E24B2B592}"/>
              </a:ext>
            </a:extLst>
          </p:cNvPr>
          <p:cNvSpPr>
            <a:spLocks noChangeAspect="1" noEditPoints="1"/>
          </p:cNvSpPr>
          <p:nvPr/>
        </p:nvSpPr>
        <p:spPr bwMode="auto">
          <a:xfrm>
            <a:off x="10315879" y="2445911"/>
            <a:ext cx="477395" cy="1371600"/>
          </a:xfrm>
          <a:custGeom>
            <a:avLst/>
            <a:gdLst>
              <a:gd name="T0" fmla="*/ 32 w 63"/>
              <a:gd name="T1" fmla="*/ 27 h 181"/>
              <a:gd name="T2" fmla="*/ 46 w 63"/>
              <a:gd name="T3" fmla="*/ 13 h 181"/>
              <a:gd name="T4" fmla="*/ 32 w 63"/>
              <a:gd name="T5" fmla="*/ 0 h 181"/>
              <a:gd name="T6" fmla="*/ 18 w 63"/>
              <a:gd name="T7" fmla="*/ 13 h 181"/>
              <a:gd name="T8" fmla="*/ 32 w 63"/>
              <a:gd name="T9" fmla="*/ 27 h 181"/>
              <a:gd name="T10" fmla="*/ 63 w 63"/>
              <a:gd name="T11" fmla="*/ 45 h 181"/>
              <a:gd name="T12" fmla="*/ 51 w 63"/>
              <a:gd name="T13" fmla="*/ 32 h 181"/>
              <a:gd name="T14" fmla="*/ 12 w 63"/>
              <a:gd name="T15" fmla="*/ 32 h 181"/>
              <a:gd name="T16" fmla="*/ 0 w 63"/>
              <a:gd name="T17" fmla="*/ 45 h 181"/>
              <a:gd name="T18" fmla="*/ 0 w 63"/>
              <a:gd name="T19" fmla="*/ 95 h 181"/>
              <a:gd name="T20" fmla="*/ 5 w 63"/>
              <a:gd name="T21" fmla="*/ 101 h 181"/>
              <a:gd name="T22" fmla="*/ 10 w 63"/>
              <a:gd name="T23" fmla="*/ 95 h 181"/>
              <a:gd name="T24" fmla="*/ 10 w 63"/>
              <a:gd name="T25" fmla="*/ 49 h 181"/>
              <a:gd name="T26" fmla="*/ 13 w 63"/>
              <a:gd name="T27" fmla="*/ 49 h 181"/>
              <a:gd name="T28" fmla="*/ 13 w 63"/>
              <a:gd name="T29" fmla="*/ 173 h 181"/>
              <a:gd name="T30" fmla="*/ 21 w 63"/>
              <a:gd name="T31" fmla="*/ 181 h 181"/>
              <a:gd name="T32" fmla="*/ 29 w 63"/>
              <a:gd name="T33" fmla="*/ 173 h 181"/>
              <a:gd name="T34" fmla="*/ 29 w 63"/>
              <a:gd name="T35" fmla="*/ 105 h 181"/>
              <a:gd name="T36" fmla="*/ 34 w 63"/>
              <a:gd name="T37" fmla="*/ 105 h 181"/>
              <a:gd name="T38" fmla="*/ 34 w 63"/>
              <a:gd name="T39" fmla="*/ 173 h 181"/>
              <a:gd name="T40" fmla="*/ 42 w 63"/>
              <a:gd name="T41" fmla="*/ 181 h 181"/>
              <a:gd name="T42" fmla="*/ 50 w 63"/>
              <a:gd name="T43" fmla="*/ 173 h 181"/>
              <a:gd name="T44" fmla="*/ 50 w 63"/>
              <a:gd name="T45" fmla="*/ 49 h 181"/>
              <a:gd name="T46" fmla="*/ 52 w 63"/>
              <a:gd name="T47" fmla="*/ 49 h 181"/>
              <a:gd name="T48" fmla="*/ 52 w 63"/>
              <a:gd name="T49" fmla="*/ 95 h 181"/>
              <a:gd name="T50" fmla="*/ 58 w 63"/>
              <a:gd name="T51" fmla="*/ 101 h 181"/>
              <a:gd name="T52" fmla="*/ 63 w 63"/>
              <a:gd name="T53" fmla="*/ 95 h 181"/>
              <a:gd name="T54" fmla="*/ 63 w 63"/>
              <a:gd name="T55" fmla="*/ 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81">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th-TH">
              <a:solidFill>
                <a:srgbClr val="1E7466"/>
              </a:solidFill>
            </a:endParaRPr>
          </a:p>
        </p:txBody>
      </p:sp>
      <p:grpSp>
        <p:nvGrpSpPr>
          <p:cNvPr id="488" name="กลุ่ม 106">
            <a:extLst>
              <a:ext uri="{FF2B5EF4-FFF2-40B4-BE49-F238E27FC236}">
                <a16:creationId xmlns:a16="http://schemas.microsoft.com/office/drawing/2014/main" id="{9635C002-4254-7C5A-FF3E-A738483F10DF}"/>
              </a:ext>
            </a:extLst>
          </p:cNvPr>
          <p:cNvGrpSpPr>
            <a:grpSpLocks noChangeAspect="1"/>
          </p:cNvGrpSpPr>
          <p:nvPr/>
        </p:nvGrpSpPr>
        <p:grpSpPr>
          <a:xfrm>
            <a:off x="9477318" y="2445911"/>
            <a:ext cx="573107" cy="1371600"/>
            <a:chOff x="9234488" y="7932738"/>
            <a:chExt cx="1509712" cy="3613150"/>
          </a:xfrm>
          <a:solidFill>
            <a:schemeClr val="accent3"/>
          </a:solidFill>
        </p:grpSpPr>
        <p:sp>
          <p:nvSpPr>
            <p:cNvPr id="489" name="Freeform 9">
              <a:extLst>
                <a:ext uri="{FF2B5EF4-FFF2-40B4-BE49-F238E27FC236}">
                  <a16:creationId xmlns:a16="http://schemas.microsoft.com/office/drawing/2014/main" id="{EE152CD1-9A10-9087-148D-678BF2C5A53E}"/>
                </a:ext>
              </a:extLst>
            </p:cNvPr>
            <p:cNvSpPr>
              <a:spLocks/>
            </p:cNvSpPr>
            <p:nvPr/>
          </p:nvSpPr>
          <p:spPr bwMode="auto">
            <a:xfrm>
              <a:off x="9234488" y="8588375"/>
              <a:ext cx="1509712" cy="2957513"/>
            </a:xfrm>
            <a:custGeom>
              <a:avLst/>
              <a:gdLst>
                <a:gd name="T0" fmla="*/ 65 w 76"/>
                <a:gd name="T1" fmla="*/ 63 h 149"/>
                <a:gd name="T2" fmla="*/ 71 w 76"/>
                <a:gd name="T3" fmla="*/ 68 h 149"/>
                <a:gd name="T4" fmla="*/ 76 w 76"/>
                <a:gd name="T5" fmla="*/ 63 h 149"/>
                <a:gd name="T6" fmla="*/ 67 w 76"/>
                <a:gd name="T7" fmla="*/ 12 h 149"/>
                <a:gd name="T8" fmla="*/ 54 w 76"/>
                <a:gd name="T9" fmla="*/ 0 h 149"/>
                <a:gd name="T10" fmla="*/ 23 w 76"/>
                <a:gd name="T11" fmla="*/ 0 h 149"/>
                <a:gd name="T12" fmla="*/ 10 w 76"/>
                <a:gd name="T13" fmla="*/ 12 h 149"/>
                <a:gd name="T14" fmla="*/ 0 w 76"/>
                <a:gd name="T15" fmla="*/ 63 h 149"/>
                <a:gd name="T16" fmla="*/ 6 w 76"/>
                <a:gd name="T17" fmla="*/ 68 h 149"/>
                <a:gd name="T18" fmla="*/ 11 w 76"/>
                <a:gd name="T19" fmla="*/ 63 h 149"/>
                <a:gd name="T20" fmla="*/ 21 w 76"/>
                <a:gd name="T21" fmla="*/ 17 h 149"/>
                <a:gd name="T22" fmla="*/ 23 w 76"/>
                <a:gd name="T23" fmla="*/ 17 h 149"/>
                <a:gd name="T24" fmla="*/ 10 w 76"/>
                <a:gd name="T25" fmla="*/ 92 h 149"/>
                <a:gd name="T26" fmla="*/ 23 w 76"/>
                <a:gd name="T27" fmla="*/ 92 h 149"/>
                <a:gd name="T28" fmla="*/ 23 w 76"/>
                <a:gd name="T29" fmla="*/ 141 h 149"/>
                <a:gd name="T30" fmla="*/ 30 w 76"/>
                <a:gd name="T31" fmla="*/ 149 h 149"/>
                <a:gd name="T32" fmla="*/ 36 w 76"/>
                <a:gd name="T33" fmla="*/ 141 h 149"/>
                <a:gd name="T34" fmla="*/ 36 w 76"/>
                <a:gd name="T35" fmla="*/ 92 h 149"/>
                <a:gd name="T36" fmla="*/ 41 w 76"/>
                <a:gd name="T37" fmla="*/ 92 h 149"/>
                <a:gd name="T38" fmla="*/ 41 w 76"/>
                <a:gd name="T39" fmla="*/ 141 h 149"/>
                <a:gd name="T40" fmla="*/ 47 w 76"/>
                <a:gd name="T41" fmla="*/ 149 h 149"/>
                <a:gd name="T42" fmla="*/ 53 w 76"/>
                <a:gd name="T43" fmla="*/ 141 h 149"/>
                <a:gd name="T44" fmla="*/ 53 w 76"/>
                <a:gd name="T45" fmla="*/ 92 h 149"/>
                <a:gd name="T46" fmla="*/ 68 w 76"/>
                <a:gd name="T47" fmla="*/ 92 h 149"/>
                <a:gd name="T48" fmla="*/ 53 w 76"/>
                <a:gd name="T49" fmla="*/ 17 h 149"/>
                <a:gd name="T50" fmla="*/ 56 w 76"/>
                <a:gd name="T51" fmla="*/ 17 h 149"/>
                <a:gd name="T52" fmla="*/ 65 w 76"/>
                <a:gd name="T53" fmla="*/ 6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49">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490" name="Oval 10">
              <a:extLst>
                <a:ext uri="{FF2B5EF4-FFF2-40B4-BE49-F238E27FC236}">
                  <a16:creationId xmlns:a16="http://schemas.microsoft.com/office/drawing/2014/main" id="{6E6146AD-CE4E-6187-ABE5-7486FBDA2131}"/>
                </a:ext>
              </a:extLst>
            </p:cNvPr>
            <p:cNvSpPr>
              <a:spLocks noChangeArrowheads="1"/>
            </p:cNvSpPr>
            <p:nvPr/>
          </p:nvSpPr>
          <p:spPr bwMode="auto">
            <a:xfrm>
              <a:off x="9731375" y="7932738"/>
              <a:ext cx="555625" cy="5556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grpSp>
      <p:sp>
        <p:nvSpPr>
          <p:cNvPr id="491" name="Round Same Side Corner Rectangle 58">
            <a:extLst>
              <a:ext uri="{FF2B5EF4-FFF2-40B4-BE49-F238E27FC236}">
                <a16:creationId xmlns:a16="http://schemas.microsoft.com/office/drawing/2014/main" id="{4DD28FD1-C751-0341-789B-402A5F476A71}"/>
              </a:ext>
            </a:extLst>
          </p:cNvPr>
          <p:cNvSpPr/>
          <p:nvPr/>
        </p:nvSpPr>
        <p:spPr>
          <a:xfrm rot="16200000" flipH="1">
            <a:off x="10323747" y="1872730"/>
            <a:ext cx="461661" cy="640422"/>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92" name="Round Same Side Corner Rectangle 58">
            <a:extLst>
              <a:ext uri="{FF2B5EF4-FFF2-40B4-BE49-F238E27FC236}">
                <a16:creationId xmlns:a16="http://schemas.microsoft.com/office/drawing/2014/main" id="{DB1517BC-D3F1-1D4D-6C39-C3D721C2490B}"/>
              </a:ext>
            </a:extLst>
          </p:cNvPr>
          <p:cNvSpPr/>
          <p:nvPr/>
        </p:nvSpPr>
        <p:spPr>
          <a:xfrm rot="16200000" flipH="1">
            <a:off x="9533042" y="1876334"/>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93" name="TextBox 492">
            <a:extLst>
              <a:ext uri="{FF2B5EF4-FFF2-40B4-BE49-F238E27FC236}">
                <a16:creationId xmlns:a16="http://schemas.microsoft.com/office/drawing/2014/main" id="{F28225E2-E16D-66A4-399A-0A4D364641C3}"/>
              </a:ext>
            </a:extLst>
          </p:cNvPr>
          <p:cNvSpPr txBox="1"/>
          <p:nvPr/>
        </p:nvSpPr>
        <p:spPr>
          <a:xfrm>
            <a:off x="10106838" y="1969564"/>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70%</a:t>
            </a:r>
          </a:p>
        </p:txBody>
      </p:sp>
      <p:sp>
        <p:nvSpPr>
          <p:cNvPr id="494" name="TextBox 493">
            <a:extLst>
              <a:ext uri="{FF2B5EF4-FFF2-40B4-BE49-F238E27FC236}">
                <a16:creationId xmlns:a16="http://schemas.microsoft.com/office/drawing/2014/main" id="{CE8A62C1-E9FE-DCFE-CA6D-7A12182D4A09}"/>
              </a:ext>
            </a:extLst>
          </p:cNvPr>
          <p:cNvSpPr txBox="1"/>
          <p:nvPr/>
        </p:nvSpPr>
        <p:spPr>
          <a:xfrm>
            <a:off x="9309598" y="1969564"/>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30%</a:t>
            </a:r>
          </a:p>
        </p:txBody>
      </p:sp>
      <p:sp>
        <p:nvSpPr>
          <p:cNvPr id="495" name="Rectangle: Rounded Corners 5">
            <a:extLst>
              <a:ext uri="{FF2B5EF4-FFF2-40B4-BE49-F238E27FC236}">
                <a16:creationId xmlns:a16="http://schemas.microsoft.com/office/drawing/2014/main" id="{E8C0FF31-AEE9-A928-FC3F-0BF13894F947}"/>
              </a:ext>
            </a:extLst>
          </p:cNvPr>
          <p:cNvSpPr/>
          <p:nvPr/>
        </p:nvSpPr>
        <p:spPr>
          <a:xfrm>
            <a:off x="942480" y="1413709"/>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Arial" panose="020B0604020202020204" pitchFamily="34" charset="0"/>
                <a:cs typeface="Arial" panose="020B0604020202020204" pitchFamily="34" charset="0"/>
              </a:rPr>
              <a:t>18-34</a:t>
            </a:r>
          </a:p>
        </p:txBody>
      </p:sp>
      <p:sp>
        <p:nvSpPr>
          <p:cNvPr id="496" name="Rectangle: Rounded Corners 32">
            <a:extLst>
              <a:ext uri="{FF2B5EF4-FFF2-40B4-BE49-F238E27FC236}">
                <a16:creationId xmlns:a16="http://schemas.microsoft.com/office/drawing/2014/main" id="{1FC93035-902E-2A27-2080-FA4BDE08A10C}"/>
              </a:ext>
            </a:extLst>
          </p:cNvPr>
          <p:cNvSpPr/>
          <p:nvPr/>
        </p:nvSpPr>
        <p:spPr>
          <a:xfrm>
            <a:off x="5066050" y="1413709"/>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Arial" panose="020B0604020202020204" pitchFamily="34" charset="0"/>
                <a:cs typeface="Arial" panose="020B0604020202020204" pitchFamily="34" charset="0"/>
              </a:rPr>
              <a:t>35-54</a:t>
            </a:r>
          </a:p>
        </p:txBody>
      </p:sp>
      <p:sp>
        <p:nvSpPr>
          <p:cNvPr id="497" name="Rectangle: Rounded Corners 33">
            <a:extLst>
              <a:ext uri="{FF2B5EF4-FFF2-40B4-BE49-F238E27FC236}">
                <a16:creationId xmlns:a16="http://schemas.microsoft.com/office/drawing/2014/main" id="{B49F0D53-CC73-3E62-216B-EFEB1960E3BB}"/>
              </a:ext>
            </a:extLst>
          </p:cNvPr>
          <p:cNvSpPr/>
          <p:nvPr/>
        </p:nvSpPr>
        <p:spPr>
          <a:xfrm>
            <a:off x="9097188" y="1413709"/>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Arial" panose="020B0604020202020204" pitchFamily="34" charset="0"/>
                <a:cs typeface="Arial" panose="020B0604020202020204" pitchFamily="34" charset="0"/>
              </a:rPr>
              <a:t>55+</a:t>
            </a:r>
          </a:p>
        </p:txBody>
      </p:sp>
      <p:cxnSp>
        <p:nvCxnSpPr>
          <p:cNvPr id="501" name="Straight Connector 500">
            <a:extLst>
              <a:ext uri="{FF2B5EF4-FFF2-40B4-BE49-F238E27FC236}">
                <a16:creationId xmlns:a16="http://schemas.microsoft.com/office/drawing/2014/main" id="{C62A5753-EB36-7E37-D25B-DB3D82B3DBC9}"/>
              </a:ext>
            </a:extLst>
          </p:cNvPr>
          <p:cNvCxnSpPr>
            <a:cxnSpLocks/>
          </p:cNvCxnSpPr>
          <p:nvPr/>
        </p:nvCxnSpPr>
        <p:spPr>
          <a:xfrm>
            <a:off x="3846440" y="1413709"/>
            <a:ext cx="0" cy="473032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546A8CF-81F1-B7A7-C61B-2813E7064FD5}"/>
              </a:ext>
            </a:extLst>
          </p:cNvPr>
          <p:cNvCxnSpPr>
            <a:cxnSpLocks/>
          </p:cNvCxnSpPr>
          <p:nvPr/>
        </p:nvCxnSpPr>
        <p:spPr>
          <a:xfrm>
            <a:off x="8355760" y="1413709"/>
            <a:ext cx="0" cy="4739934"/>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Content Placeholder 8">
            <a:extLst>
              <a:ext uri="{FF2B5EF4-FFF2-40B4-BE49-F238E27FC236}">
                <a16:creationId xmlns:a16="http://schemas.microsoft.com/office/drawing/2014/main" id="{DFC6A31B-B094-B7A8-492D-FB42449F533A}"/>
              </a:ext>
            </a:extLst>
          </p:cNvPr>
          <p:cNvGraphicFramePr>
            <a:graphicFrameLocks/>
          </p:cNvGraphicFramePr>
          <p:nvPr>
            <p:extLst>
              <p:ext uri="{D42A27DB-BD31-4B8C-83A1-F6EECF244321}">
                <p14:modId xmlns:p14="http://schemas.microsoft.com/office/powerpoint/2010/main" val="3317546839"/>
              </p:ext>
            </p:extLst>
          </p:nvPr>
        </p:nvGraphicFramePr>
        <p:xfrm>
          <a:off x="8717140" y="3657761"/>
          <a:ext cx="2826800" cy="26989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8">
            <a:extLst>
              <a:ext uri="{FF2B5EF4-FFF2-40B4-BE49-F238E27FC236}">
                <a16:creationId xmlns:a16="http://schemas.microsoft.com/office/drawing/2014/main" id="{417682E1-5973-BCC8-7CE5-A3BB4491CEF2}"/>
              </a:ext>
            </a:extLst>
          </p:cNvPr>
          <p:cNvGraphicFramePr>
            <a:graphicFrameLocks/>
          </p:cNvGraphicFramePr>
          <p:nvPr>
            <p:extLst>
              <p:ext uri="{D42A27DB-BD31-4B8C-83A1-F6EECF244321}">
                <p14:modId xmlns:p14="http://schemas.microsoft.com/office/powerpoint/2010/main" val="2511324201"/>
              </p:ext>
            </p:extLst>
          </p:nvPr>
        </p:nvGraphicFramePr>
        <p:xfrm>
          <a:off x="4594180" y="3657761"/>
          <a:ext cx="2826800" cy="26989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ontent Placeholder 8">
            <a:extLst>
              <a:ext uri="{FF2B5EF4-FFF2-40B4-BE49-F238E27FC236}">
                <a16:creationId xmlns:a16="http://schemas.microsoft.com/office/drawing/2014/main" id="{1079EAB4-D93F-A230-B5DD-736C7DDA67CA}"/>
              </a:ext>
            </a:extLst>
          </p:cNvPr>
          <p:cNvGraphicFramePr>
            <a:graphicFrameLocks/>
          </p:cNvGraphicFramePr>
          <p:nvPr>
            <p:extLst>
              <p:ext uri="{D42A27DB-BD31-4B8C-83A1-F6EECF244321}">
                <p14:modId xmlns:p14="http://schemas.microsoft.com/office/powerpoint/2010/main" val="155249688"/>
              </p:ext>
            </p:extLst>
          </p:nvPr>
        </p:nvGraphicFramePr>
        <p:xfrm>
          <a:off x="471220" y="3657761"/>
          <a:ext cx="2826800" cy="2698947"/>
        </p:xfrm>
        <a:graphic>
          <a:graphicData uri="http://schemas.openxmlformats.org/drawingml/2006/chart">
            <c:chart xmlns:c="http://schemas.openxmlformats.org/drawingml/2006/chart" xmlns:r="http://schemas.openxmlformats.org/officeDocument/2006/relationships" r:id="rId5"/>
          </a:graphicData>
        </a:graphic>
      </p:graphicFrame>
      <p:sp>
        <p:nvSpPr>
          <p:cNvPr id="7" name="Title 6">
            <a:extLst>
              <a:ext uri="{FF2B5EF4-FFF2-40B4-BE49-F238E27FC236}">
                <a16:creationId xmlns:a16="http://schemas.microsoft.com/office/drawing/2014/main" id="{9DF742EF-BC5C-69C9-E59C-DB5CBC81712F}"/>
              </a:ext>
            </a:extLst>
          </p:cNvPr>
          <p:cNvSpPr>
            <a:spLocks noGrp="1"/>
          </p:cNvSpPr>
          <p:nvPr>
            <p:ph type="title"/>
          </p:nvPr>
        </p:nvSpPr>
        <p:spPr>
          <a:xfrm>
            <a:off x="838200" y="208910"/>
            <a:ext cx="10515600" cy="456750"/>
          </a:xfrm>
        </p:spPr>
        <p:txBody>
          <a:bodyPr/>
          <a:lstStyle/>
          <a:p>
            <a:r>
              <a:rPr lang="en-US" sz="2800" b="1">
                <a:latin typeface="Arial Black"/>
              </a:rPr>
              <a:t>DEMOGRAPHICS: KR, Age &amp; gender</a:t>
            </a:r>
            <a:endParaRPr lang="en-US">
              <a:latin typeface="Arial Black"/>
            </a:endParaRPr>
          </a:p>
        </p:txBody>
      </p:sp>
      <p:pic>
        <p:nvPicPr>
          <p:cNvPr id="2" name="Picture 1" descr="Icon&#10;&#10;Description automatically generated">
            <a:extLst>
              <a:ext uri="{FF2B5EF4-FFF2-40B4-BE49-F238E27FC236}">
                <a16:creationId xmlns:a16="http://schemas.microsoft.com/office/drawing/2014/main" id="{42673865-8170-8E67-B7F6-1984C147BB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656" y="621487"/>
            <a:ext cx="457200" cy="457200"/>
          </a:xfrm>
          <a:prstGeom prst="rect">
            <a:avLst/>
          </a:prstGeom>
        </p:spPr>
      </p:pic>
      <p:sp>
        <p:nvSpPr>
          <p:cNvPr id="3" name="TextBox 2">
            <a:extLst>
              <a:ext uri="{FF2B5EF4-FFF2-40B4-BE49-F238E27FC236}">
                <a16:creationId xmlns:a16="http://schemas.microsoft.com/office/drawing/2014/main" id="{9D2F22DF-1CDD-4713-2C49-79903968C0BD}"/>
              </a:ext>
            </a:extLst>
          </p:cNvPr>
          <p:cNvSpPr txBox="1"/>
          <p:nvPr/>
        </p:nvSpPr>
        <p:spPr>
          <a:xfrm>
            <a:off x="1265798" y="665660"/>
            <a:ext cx="10616735" cy="738664"/>
          </a:xfrm>
          <a:prstGeom prst="rect">
            <a:avLst/>
          </a:prstGeom>
          <a:noFill/>
        </p:spPr>
        <p:txBody>
          <a:bodyPr wrap="square" lIns="91440" tIns="45720" rIns="91440" bIns="45720" rtlCol="0" anchor="t">
            <a:spAutoFit/>
          </a:bodyPr>
          <a:lstStyle/>
          <a:p>
            <a:r>
              <a:rPr lang="en-US" sz="1400" b="1">
                <a:latin typeface="Arial" panose="020B0604020202020204" pitchFamily="34" charset="0"/>
                <a:cs typeface="Arial" panose="020B0604020202020204" pitchFamily="34" charset="0"/>
              </a:rPr>
              <a:t>Key Insights:</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Note the strong female skew in the youngest age group and the strong male skew in the oldest group making South Korea a unique country for targeting. </a:t>
            </a:r>
            <a:endParaRPr lang="en-US" sz="1400">
              <a:latin typeface="Arial"/>
              <a:cs typeface="Arial"/>
            </a:endParaRPr>
          </a:p>
        </p:txBody>
      </p:sp>
    </p:spTree>
    <p:extLst>
      <p:ext uri="{BB962C8B-B14F-4D97-AF65-F5344CB8AC3E}">
        <p14:creationId xmlns:p14="http://schemas.microsoft.com/office/powerpoint/2010/main" val="12444620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Graphic 209" descr="Woman">
            <a:extLst>
              <a:ext uri="{FF2B5EF4-FFF2-40B4-BE49-F238E27FC236}">
                <a16:creationId xmlns:a16="http://schemas.microsoft.com/office/drawing/2014/main" id="{0FAD86F9-38D9-FAB4-0AA8-0A50067171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159" y="2043619"/>
            <a:ext cx="1795054" cy="1795054"/>
          </a:xfrm>
          <a:prstGeom prst="rect">
            <a:avLst/>
          </a:prstGeom>
        </p:spPr>
      </p:pic>
      <p:sp>
        <p:nvSpPr>
          <p:cNvPr id="214" name="TextBox 213">
            <a:extLst>
              <a:ext uri="{FF2B5EF4-FFF2-40B4-BE49-F238E27FC236}">
                <a16:creationId xmlns:a16="http://schemas.microsoft.com/office/drawing/2014/main" id="{6AD8486B-35F6-947C-6C3B-FD04C261627E}"/>
              </a:ext>
            </a:extLst>
          </p:cNvPr>
          <p:cNvSpPr txBox="1"/>
          <p:nvPr/>
        </p:nvSpPr>
        <p:spPr>
          <a:xfrm>
            <a:off x="161580" y="6632694"/>
            <a:ext cx="4006001" cy="246221"/>
          </a:xfrm>
          <a:prstGeom prst="rect">
            <a:avLst/>
          </a:prstGeom>
          <a:noFill/>
        </p:spPr>
        <p:txBody>
          <a:bodyPr wrap="square" rtlCol="0">
            <a:spAutoFit/>
          </a:bodyPr>
          <a:lstStyle/>
          <a:p>
            <a:r>
              <a:rPr lang="en-US" sz="1000">
                <a:solidFill>
                  <a:schemeClr val="bg1">
                    <a:lumMod val="50000"/>
                  </a:schemeClr>
                </a:solidFill>
                <a:latin typeface="Arial" panose="020B0604020202020204" pitchFamily="34" charset="0"/>
                <a:cs typeface="Arial" panose="020B0604020202020204" pitchFamily="34" charset="0"/>
              </a:rPr>
              <a:t>Note: AU supplement users n=509.</a:t>
            </a:r>
          </a:p>
        </p:txBody>
      </p:sp>
      <p:sp>
        <p:nvSpPr>
          <p:cNvPr id="216" name="TextBox 215">
            <a:extLst>
              <a:ext uri="{FF2B5EF4-FFF2-40B4-BE49-F238E27FC236}">
                <a16:creationId xmlns:a16="http://schemas.microsoft.com/office/drawing/2014/main" id="{D25594E1-6826-0773-9BDD-97EE3ED01E39}"/>
              </a:ext>
            </a:extLst>
          </p:cNvPr>
          <p:cNvSpPr txBox="1"/>
          <p:nvPr/>
        </p:nvSpPr>
        <p:spPr>
          <a:xfrm>
            <a:off x="2773529" y="3087384"/>
            <a:ext cx="951749"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46%</a:t>
            </a:r>
          </a:p>
        </p:txBody>
      </p:sp>
      <p:sp>
        <p:nvSpPr>
          <p:cNvPr id="217" name="TextBox 216">
            <a:extLst>
              <a:ext uri="{FF2B5EF4-FFF2-40B4-BE49-F238E27FC236}">
                <a16:creationId xmlns:a16="http://schemas.microsoft.com/office/drawing/2014/main" id="{D41B0441-5497-16EC-2DE5-52800F14AF91}"/>
              </a:ext>
            </a:extLst>
          </p:cNvPr>
          <p:cNvSpPr txBox="1"/>
          <p:nvPr/>
        </p:nvSpPr>
        <p:spPr>
          <a:xfrm>
            <a:off x="1199320" y="3124201"/>
            <a:ext cx="951749"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54%</a:t>
            </a:r>
          </a:p>
        </p:txBody>
      </p:sp>
      <p:sp>
        <p:nvSpPr>
          <p:cNvPr id="422" name="TextBox 421">
            <a:extLst>
              <a:ext uri="{FF2B5EF4-FFF2-40B4-BE49-F238E27FC236}">
                <a16:creationId xmlns:a16="http://schemas.microsoft.com/office/drawing/2014/main" id="{AF32C592-705E-2F82-F071-214CAC093AEF}"/>
              </a:ext>
            </a:extLst>
          </p:cNvPr>
          <p:cNvSpPr txBox="1"/>
          <p:nvPr/>
        </p:nvSpPr>
        <p:spPr>
          <a:xfrm>
            <a:off x="5386262" y="2894456"/>
            <a:ext cx="877636" cy="369332"/>
          </a:xfrm>
          <a:prstGeom prst="rect">
            <a:avLst/>
          </a:prstGeom>
          <a:noFill/>
        </p:spPr>
        <p:txBody>
          <a:bodyPr wrap="square" rtlCol="0">
            <a:spAutoFit/>
          </a:bodyPr>
          <a:lstStyle/>
          <a:p>
            <a:pPr algn="ctr"/>
            <a:r>
              <a:rPr lang="en-US" b="1">
                <a:latin typeface="Arial Black" panose="020B0604020202020204" pitchFamily="34" charset="0"/>
                <a:cs typeface="Arial Black" panose="020B0604020202020204" pitchFamily="34" charset="0"/>
              </a:rPr>
              <a:t>AGE</a:t>
            </a:r>
          </a:p>
        </p:txBody>
      </p:sp>
      <p:sp>
        <p:nvSpPr>
          <p:cNvPr id="423" name="Content Placeholder 4">
            <a:extLst>
              <a:ext uri="{FF2B5EF4-FFF2-40B4-BE49-F238E27FC236}">
                <a16:creationId xmlns:a16="http://schemas.microsoft.com/office/drawing/2014/main" id="{A6FF8467-34B2-235A-49E3-DC3DC1B599ED}"/>
              </a:ext>
            </a:extLst>
          </p:cNvPr>
          <p:cNvSpPr txBox="1">
            <a:spLocks/>
          </p:cNvSpPr>
          <p:nvPr/>
        </p:nvSpPr>
        <p:spPr>
          <a:xfrm>
            <a:off x="1117600" y="331487"/>
            <a:ext cx="10764937" cy="151806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1600">
              <a:latin typeface="Arial" panose="020B0604020202020204" pitchFamily="34" charset="0"/>
              <a:cs typeface="Arial" panose="020B0604020202020204" pitchFamily="34" charset="0"/>
            </a:endParaRPr>
          </a:p>
        </p:txBody>
      </p:sp>
      <p:sp>
        <p:nvSpPr>
          <p:cNvPr id="425" name="TextBox 424">
            <a:extLst>
              <a:ext uri="{FF2B5EF4-FFF2-40B4-BE49-F238E27FC236}">
                <a16:creationId xmlns:a16="http://schemas.microsoft.com/office/drawing/2014/main" id="{976BB4AE-20F5-6883-E954-E9A58DC48B08}"/>
              </a:ext>
            </a:extLst>
          </p:cNvPr>
          <p:cNvSpPr txBox="1"/>
          <p:nvPr/>
        </p:nvSpPr>
        <p:spPr>
          <a:xfrm>
            <a:off x="9421987" y="2902718"/>
            <a:ext cx="1304024" cy="369332"/>
          </a:xfrm>
          <a:prstGeom prst="rect">
            <a:avLst/>
          </a:prstGeom>
          <a:noFill/>
        </p:spPr>
        <p:txBody>
          <a:bodyPr wrap="square" rtlCol="0">
            <a:spAutoFit/>
          </a:bodyPr>
          <a:lstStyle/>
          <a:p>
            <a:pPr algn="ctr"/>
            <a:r>
              <a:rPr lang="en-US" b="1">
                <a:latin typeface="Arial Black" panose="020B0604020202020204" pitchFamily="34" charset="0"/>
                <a:cs typeface="Arial Black" panose="020B0604020202020204" pitchFamily="34" charset="0"/>
              </a:rPr>
              <a:t>INCOME</a:t>
            </a:r>
          </a:p>
        </p:txBody>
      </p:sp>
      <p:sp>
        <p:nvSpPr>
          <p:cNvPr id="426" name="Round Same Side Corner Rectangle 58">
            <a:extLst>
              <a:ext uri="{FF2B5EF4-FFF2-40B4-BE49-F238E27FC236}">
                <a16:creationId xmlns:a16="http://schemas.microsoft.com/office/drawing/2014/main" id="{5C30B04A-2E28-FACB-FF92-0CF83490BAFD}"/>
              </a:ext>
            </a:extLst>
          </p:cNvPr>
          <p:cNvSpPr/>
          <p:nvPr/>
        </p:nvSpPr>
        <p:spPr>
          <a:xfrm rot="16200000" flipH="1">
            <a:off x="3098387" y="3161077"/>
            <a:ext cx="204543" cy="914400"/>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27" name="Round Same Side Corner Rectangle 58">
            <a:extLst>
              <a:ext uri="{FF2B5EF4-FFF2-40B4-BE49-F238E27FC236}">
                <a16:creationId xmlns:a16="http://schemas.microsoft.com/office/drawing/2014/main" id="{31F2AA34-155D-5BB6-F7F9-DE8C2141A768}"/>
              </a:ext>
            </a:extLst>
          </p:cNvPr>
          <p:cNvSpPr/>
          <p:nvPr/>
        </p:nvSpPr>
        <p:spPr>
          <a:xfrm rot="16200000" flipH="1">
            <a:off x="1566353" y="3162765"/>
            <a:ext cx="201168" cy="914400"/>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pic>
        <p:nvPicPr>
          <p:cNvPr id="428" name="Graphic 427" descr="Man">
            <a:extLst>
              <a:ext uri="{FF2B5EF4-FFF2-40B4-BE49-F238E27FC236}">
                <a16:creationId xmlns:a16="http://schemas.microsoft.com/office/drawing/2014/main" id="{826D9198-59B6-8C4D-E1B9-20C866D03E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8295" y="2030184"/>
            <a:ext cx="1795054" cy="1795054"/>
          </a:xfrm>
          <a:prstGeom prst="rect">
            <a:avLst/>
          </a:prstGeom>
        </p:spPr>
      </p:pic>
      <p:sp>
        <p:nvSpPr>
          <p:cNvPr id="429" name="Content Placeholder 4">
            <a:extLst>
              <a:ext uri="{FF2B5EF4-FFF2-40B4-BE49-F238E27FC236}">
                <a16:creationId xmlns:a16="http://schemas.microsoft.com/office/drawing/2014/main" id="{2CA8A111-F239-35FC-5890-F75C2A53ACCB}"/>
              </a:ext>
            </a:extLst>
          </p:cNvPr>
          <p:cNvSpPr txBox="1">
            <a:spLocks/>
          </p:cNvSpPr>
          <p:nvPr/>
        </p:nvSpPr>
        <p:spPr>
          <a:xfrm>
            <a:off x="455784" y="4583205"/>
            <a:ext cx="3052763" cy="11597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600">
                <a:latin typeface="Arial" panose="020B0604020202020204" pitchFamily="34" charset="0"/>
                <a:cs typeface="Arial" panose="020B0604020202020204" pitchFamily="34" charset="0"/>
              </a:rPr>
              <a:t>Mix of men and women. </a:t>
            </a:r>
          </a:p>
          <a:p>
            <a:pPr marL="0" indent="0" algn="ctr">
              <a:lnSpc>
                <a:spcPct val="100000"/>
              </a:lnSpc>
              <a:spcBef>
                <a:spcPts val="0"/>
              </a:spcBef>
              <a:buFont typeface="Arial" panose="020B0604020202020204" pitchFamily="34" charset="0"/>
              <a:buNone/>
            </a:pPr>
            <a:r>
              <a:rPr lang="en-US" sz="1600">
                <a:latin typeface="Arial" panose="020B0604020202020204" pitchFamily="34" charset="0"/>
                <a:cs typeface="Arial" panose="020B0604020202020204" pitchFamily="34" charset="0"/>
              </a:rPr>
              <a:t>Female n = 275</a:t>
            </a:r>
          </a:p>
          <a:p>
            <a:pPr marL="0" indent="0" algn="ctr">
              <a:lnSpc>
                <a:spcPct val="100000"/>
              </a:lnSpc>
              <a:spcBef>
                <a:spcPts val="0"/>
              </a:spcBef>
              <a:buFont typeface="Arial" panose="020B0604020202020204" pitchFamily="34" charset="0"/>
              <a:buNone/>
            </a:pPr>
            <a:r>
              <a:rPr lang="en-US" sz="1600">
                <a:latin typeface="Arial" panose="020B0604020202020204" pitchFamily="34" charset="0"/>
                <a:cs typeface="Arial" panose="020B0604020202020204" pitchFamily="34" charset="0"/>
              </a:rPr>
              <a:t>Male n = 234</a:t>
            </a:r>
          </a:p>
        </p:txBody>
      </p:sp>
      <p:cxnSp>
        <p:nvCxnSpPr>
          <p:cNvPr id="432" name="Straight Connector 431">
            <a:extLst>
              <a:ext uri="{FF2B5EF4-FFF2-40B4-BE49-F238E27FC236}">
                <a16:creationId xmlns:a16="http://schemas.microsoft.com/office/drawing/2014/main" id="{8551C46C-8F01-EE32-B772-33CBED408F96}"/>
              </a:ext>
            </a:extLst>
          </p:cNvPr>
          <p:cNvCxnSpPr>
            <a:cxnSpLocks/>
          </p:cNvCxnSpPr>
          <p:nvPr/>
        </p:nvCxnSpPr>
        <p:spPr>
          <a:xfrm>
            <a:off x="3929743" y="1618424"/>
            <a:ext cx="0" cy="4403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401CBE22-142E-CAF3-BA73-3EF446538F6A}"/>
              </a:ext>
            </a:extLst>
          </p:cNvPr>
          <p:cNvCxnSpPr>
            <a:cxnSpLocks/>
          </p:cNvCxnSpPr>
          <p:nvPr/>
        </p:nvCxnSpPr>
        <p:spPr>
          <a:xfrm>
            <a:off x="8010939" y="1618424"/>
            <a:ext cx="0" cy="4403792"/>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Content Placeholder 8">
            <a:extLst>
              <a:ext uri="{FF2B5EF4-FFF2-40B4-BE49-F238E27FC236}">
                <a16:creationId xmlns:a16="http://schemas.microsoft.com/office/drawing/2014/main" id="{8E6C9474-C0FE-D06C-1F16-E2592BCEE402}"/>
              </a:ext>
            </a:extLst>
          </p:cNvPr>
          <p:cNvGraphicFramePr>
            <a:graphicFrameLocks/>
          </p:cNvGraphicFramePr>
          <p:nvPr>
            <p:extLst>
              <p:ext uri="{D42A27DB-BD31-4B8C-83A1-F6EECF244321}">
                <p14:modId xmlns:p14="http://schemas.microsoft.com/office/powerpoint/2010/main" val="3126572490"/>
              </p:ext>
            </p:extLst>
          </p:nvPr>
        </p:nvGraphicFramePr>
        <p:xfrm>
          <a:off x="3929743" y="1059794"/>
          <a:ext cx="3815304" cy="356516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Content Placeholder 8">
            <a:extLst>
              <a:ext uri="{FF2B5EF4-FFF2-40B4-BE49-F238E27FC236}">
                <a16:creationId xmlns:a16="http://schemas.microsoft.com/office/drawing/2014/main" id="{E508D133-56DD-91D7-3305-5541AD7F0ABC}"/>
              </a:ext>
            </a:extLst>
          </p:cNvPr>
          <p:cNvGraphicFramePr>
            <a:graphicFrameLocks/>
          </p:cNvGraphicFramePr>
          <p:nvPr>
            <p:extLst>
              <p:ext uri="{D42A27DB-BD31-4B8C-83A1-F6EECF244321}">
                <p14:modId xmlns:p14="http://schemas.microsoft.com/office/powerpoint/2010/main" val="430802724"/>
              </p:ext>
            </p:extLst>
          </p:nvPr>
        </p:nvGraphicFramePr>
        <p:xfrm>
          <a:off x="8133573" y="1096715"/>
          <a:ext cx="3815304" cy="3565161"/>
        </p:xfrm>
        <a:graphic>
          <a:graphicData uri="http://schemas.openxmlformats.org/drawingml/2006/chart">
            <c:chart xmlns:c="http://schemas.openxmlformats.org/drawingml/2006/chart" xmlns:r="http://schemas.openxmlformats.org/officeDocument/2006/relationships" r:id="rId7"/>
          </a:graphicData>
        </a:graphic>
      </p:graphicFrame>
      <p:sp>
        <p:nvSpPr>
          <p:cNvPr id="6" name="TextBox 5">
            <a:extLst>
              <a:ext uri="{FF2B5EF4-FFF2-40B4-BE49-F238E27FC236}">
                <a16:creationId xmlns:a16="http://schemas.microsoft.com/office/drawing/2014/main" id="{A6E5EFEE-C695-5512-ECEC-EFEF9EBFD3B4}"/>
              </a:ext>
            </a:extLst>
          </p:cNvPr>
          <p:cNvSpPr txBox="1"/>
          <p:nvPr/>
        </p:nvSpPr>
        <p:spPr>
          <a:xfrm>
            <a:off x="4194106" y="4583205"/>
            <a:ext cx="3815301" cy="830997"/>
          </a:xfrm>
          <a:prstGeom prst="rect">
            <a:avLst/>
          </a:prstGeom>
          <a:noFill/>
        </p:spPr>
        <p:txBody>
          <a:bodyPr wrap="square" lIns="91440" tIns="45720" rIns="91440" bIns="45720" rtlCol="0" anchor="t">
            <a:spAutoFit/>
          </a:bodyPr>
          <a:lstStyle/>
          <a:p>
            <a:pPr algn="ctr"/>
            <a:r>
              <a:rPr lang="en-US" sz="1600">
                <a:latin typeface="Arial" panose="020B0604020202020204" pitchFamily="34" charset="0"/>
                <a:cs typeface="Arial" panose="020B0604020202020204" pitchFamily="34" charset="0"/>
              </a:rPr>
              <a:t>We surveyed a well-diversified set of age brackets, in this survey, across the Australia market</a:t>
            </a:r>
            <a:endParaRPr lang="en-US" sz="1600">
              <a:latin typeface="Arial"/>
              <a:cs typeface="Arial"/>
            </a:endParaRPr>
          </a:p>
        </p:txBody>
      </p:sp>
      <p:sp>
        <p:nvSpPr>
          <p:cNvPr id="7" name="TextBox 6">
            <a:extLst>
              <a:ext uri="{FF2B5EF4-FFF2-40B4-BE49-F238E27FC236}">
                <a16:creationId xmlns:a16="http://schemas.microsoft.com/office/drawing/2014/main" id="{E1EDCAFE-7300-4C40-6C97-69CC0248B065}"/>
              </a:ext>
            </a:extLst>
          </p:cNvPr>
          <p:cNvSpPr txBox="1"/>
          <p:nvPr/>
        </p:nvSpPr>
        <p:spPr>
          <a:xfrm>
            <a:off x="8267704" y="4583205"/>
            <a:ext cx="3614834" cy="584775"/>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A diverse balance of all income groups was achieved</a:t>
            </a:r>
          </a:p>
        </p:txBody>
      </p:sp>
      <p:sp>
        <p:nvSpPr>
          <p:cNvPr id="9" name="Title 8">
            <a:extLst>
              <a:ext uri="{FF2B5EF4-FFF2-40B4-BE49-F238E27FC236}">
                <a16:creationId xmlns:a16="http://schemas.microsoft.com/office/drawing/2014/main" id="{EB910872-4F54-BAD8-157A-991838FDF398}"/>
              </a:ext>
            </a:extLst>
          </p:cNvPr>
          <p:cNvSpPr>
            <a:spLocks noGrp="1"/>
          </p:cNvSpPr>
          <p:nvPr>
            <p:ph type="title"/>
          </p:nvPr>
        </p:nvSpPr>
        <p:spPr/>
        <p:txBody>
          <a:bodyPr/>
          <a:lstStyle/>
          <a:p>
            <a:r>
              <a:rPr lang="en-US" sz="2800" b="1">
                <a:latin typeface="Arial Black"/>
              </a:rPr>
              <a:t>DEMOGRAPHICS: au</a:t>
            </a:r>
            <a:endParaRPr lang="en-US">
              <a:latin typeface="Arial Black"/>
            </a:endParaRPr>
          </a:p>
        </p:txBody>
      </p:sp>
    </p:spTree>
    <p:extLst>
      <p:ext uri="{BB962C8B-B14F-4D97-AF65-F5344CB8AC3E}">
        <p14:creationId xmlns:p14="http://schemas.microsoft.com/office/powerpoint/2010/main" val="339535322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extBox 213">
            <a:extLst>
              <a:ext uri="{FF2B5EF4-FFF2-40B4-BE49-F238E27FC236}">
                <a16:creationId xmlns:a16="http://schemas.microsoft.com/office/drawing/2014/main" id="{6AD8486B-35F6-947C-6C3B-FD04C261627E}"/>
              </a:ext>
            </a:extLst>
          </p:cNvPr>
          <p:cNvSpPr txBox="1"/>
          <p:nvPr/>
        </p:nvSpPr>
        <p:spPr>
          <a:xfrm>
            <a:off x="161580" y="6632694"/>
            <a:ext cx="4006001" cy="246221"/>
          </a:xfrm>
          <a:prstGeom prst="rect">
            <a:avLst/>
          </a:prstGeom>
          <a:noFill/>
        </p:spPr>
        <p:txBody>
          <a:bodyPr wrap="square" rtlCol="0">
            <a:spAutoFit/>
          </a:bodyPr>
          <a:lstStyle/>
          <a:p>
            <a:r>
              <a:rPr lang="en-US" sz="1000">
                <a:solidFill>
                  <a:schemeClr val="bg1">
                    <a:lumMod val="50000"/>
                  </a:schemeClr>
                </a:solidFill>
                <a:latin typeface="Arial" panose="020B0604020202020204" pitchFamily="34" charset="0"/>
                <a:cs typeface="Arial" panose="020B0604020202020204" pitchFamily="34" charset="0"/>
              </a:rPr>
              <a:t>Note: AU supplement users18-34 n=173, 35-54 n=201, 55+ n=135.</a:t>
            </a:r>
          </a:p>
        </p:txBody>
      </p:sp>
      <p:sp>
        <p:nvSpPr>
          <p:cNvPr id="423" name="Content Placeholder 4">
            <a:extLst>
              <a:ext uri="{FF2B5EF4-FFF2-40B4-BE49-F238E27FC236}">
                <a16:creationId xmlns:a16="http://schemas.microsoft.com/office/drawing/2014/main" id="{A6FF8467-34B2-235A-49E3-DC3DC1B599ED}"/>
              </a:ext>
            </a:extLst>
          </p:cNvPr>
          <p:cNvSpPr txBox="1">
            <a:spLocks/>
          </p:cNvSpPr>
          <p:nvPr/>
        </p:nvSpPr>
        <p:spPr>
          <a:xfrm>
            <a:off x="1117600" y="331487"/>
            <a:ext cx="10764937" cy="151806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1600">
              <a:latin typeface="Arial" panose="020B0604020202020204" pitchFamily="34" charset="0"/>
              <a:cs typeface="Arial" panose="020B0604020202020204" pitchFamily="34" charset="0"/>
            </a:endParaRPr>
          </a:p>
        </p:txBody>
      </p:sp>
      <p:sp>
        <p:nvSpPr>
          <p:cNvPr id="471" name="Freeform 6">
            <a:extLst>
              <a:ext uri="{FF2B5EF4-FFF2-40B4-BE49-F238E27FC236}">
                <a16:creationId xmlns:a16="http://schemas.microsoft.com/office/drawing/2014/main" id="{BBA0039C-202E-6FD8-9409-0371071D7D20}"/>
              </a:ext>
            </a:extLst>
          </p:cNvPr>
          <p:cNvSpPr>
            <a:spLocks noChangeAspect="1" noEditPoints="1"/>
          </p:cNvSpPr>
          <p:nvPr/>
        </p:nvSpPr>
        <p:spPr bwMode="auto">
          <a:xfrm>
            <a:off x="2093661" y="2357632"/>
            <a:ext cx="477395" cy="1371600"/>
          </a:xfrm>
          <a:custGeom>
            <a:avLst/>
            <a:gdLst>
              <a:gd name="T0" fmla="*/ 32 w 63"/>
              <a:gd name="T1" fmla="*/ 27 h 181"/>
              <a:gd name="T2" fmla="*/ 46 w 63"/>
              <a:gd name="T3" fmla="*/ 13 h 181"/>
              <a:gd name="T4" fmla="*/ 32 w 63"/>
              <a:gd name="T5" fmla="*/ 0 h 181"/>
              <a:gd name="T6" fmla="*/ 18 w 63"/>
              <a:gd name="T7" fmla="*/ 13 h 181"/>
              <a:gd name="T8" fmla="*/ 32 w 63"/>
              <a:gd name="T9" fmla="*/ 27 h 181"/>
              <a:gd name="T10" fmla="*/ 63 w 63"/>
              <a:gd name="T11" fmla="*/ 45 h 181"/>
              <a:gd name="T12" fmla="*/ 51 w 63"/>
              <a:gd name="T13" fmla="*/ 32 h 181"/>
              <a:gd name="T14" fmla="*/ 12 w 63"/>
              <a:gd name="T15" fmla="*/ 32 h 181"/>
              <a:gd name="T16" fmla="*/ 0 w 63"/>
              <a:gd name="T17" fmla="*/ 45 h 181"/>
              <a:gd name="T18" fmla="*/ 0 w 63"/>
              <a:gd name="T19" fmla="*/ 95 h 181"/>
              <a:gd name="T20" fmla="*/ 5 w 63"/>
              <a:gd name="T21" fmla="*/ 101 h 181"/>
              <a:gd name="T22" fmla="*/ 10 w 63"/>
              <a:gd name="T23" fmla="*/ 95 h 181"/>
              <a:gd name="T24" fmla="*/ 10 w 63"/>
              <a:gd name="T25" fmla="*/ 49 h 181"/>
              <a:gd name="T26" fmla="*/ 13 w 63"/>
              <a:gd name="T27" fmla="*/ 49 h 181"/>
              <a:gd name="T28" fmla="*/ 13 w 63"/>
              <a:gd name="T29" fmla="*/ 173 h 181"/>
              <a:gd name="T30" fmla="*/ 21 w 63"/>
              <a:gd name="T31" fmla="*/ 181 h 181"/>
              <a:gd name="T32" fmla="*/ 29 w 63"/>
              <a:gd name="T33" fmla="*/ 173 h 181"/>
              <a:gd name="T34" fmla="*/ 29 w 63"/>
              <a:gd name="T35" fmla="*/ 105 h 181"/>
              <a:gd name="T36" fmla="*/ 34 w 63"/>
              <a:gd name="T37" fmla="*/ 105 h 181"/>
              <a:gd name="T38" fmla="*/ 34 w 63"/>
              <a:gd name="T39" fmla="*/ 173 h 181"/>
              <a:gd name="T40" fmla="*/ 42 w 63"/>
              <a:gd name="T41" fmla="*/ 181 h 181"/>
              <a:gd name="T42" fmla="*/ 50 w 63"/>
              <a:gd name="T43" fmla="*/ 173 h 181"/>
              <a:gd name="T44" fmla="*/ 50 w 63"/>
              <a:gd name="T45" fmla="*/ 49 h 181"/>
              <a:gd name="T46" fmla="*/ 52 w 63"/>
              <a:gd name="T47" fmla="*/ 49 h 181"/>
              <a:gd name="T48" fmla="*/ 52 w 63"/>
              <a:gd name="T49" fmla="*/ 95 h 181"/>
              <a:gd name="T50" fmla="*/ 58 w 63"/>
              <a:gd name="T51" fmla="*/ 101 h 181"/>
              <a:gd name="T52" fmla="*/ 63 w 63"/>
              <a:gd name="T53" fmla="*/ 95 h 181"/>
              <a:gd name="T54" fmla="*/ 63 w 63"/>
              <a:gd name="T55" fmla="*/ 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81">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th-TH">
              <a:solidFill>
                <a:srgbClr val="1E7466"/>
              </a:solidFill>
            </a:endParaRPr>
          </a:p>
        </p:txBody>
      </p:sp>
      <p:grpSp>
        <p:nvGrpSpPr>
          <p:cNvPr id="472" name="กลุ่ม 106">
            <a:extLst>
              <a:ext uri="{FF2B5EF4-FFF2-40B4-BE49-F238E27FC236}">
                <a16:creationId xmlns:a16="http://schemas.microsoft.com/office/drawing/2014/main" id="{BFE4D3BF-E1F4-71E3-8F6E-CEC2905F6E5D}"/>
              </a:ext>
            </a:extLst>
          </p:cNvPr>
          <p:cNvGrpSpPr>
            <a:grpSpLocks noChangeAspect="1"/>
          </p:cNvGrpSpPr>
          <p:nvPr/>
        </p:nvGrpSpPr>
        <p:grpSpPr>
          <a:xfrm>
            <a:off x="1255100" y="2357632"/>
            <a:ext cx="573107" cy="1371600"/>
            <a:chOff x="9234488" y="7932738"/>
            <a:chExt cx="1509712" cy="3613150"/>
          </a:xfrm>
          <a:solidFill>
            <a:schemeClr val="accent3"/>
          </a:solidFill>
        </p:grpSpPr>
        <p:sp>
          <p:nvSpPr>
            <p:cNvPr id="473" name="Freeform 9">
              <a:extLst>
                <a:ext uri="{FF2B5EF4-FFF2-40B4-BE49-F238E27FC236}">
                  <a16:creationId xmlns:a16="http://schemas.microsoft.com/office/drawing/2014/main" id="{58F81176-06C2-5CE6-9FFB-23075BDA6401}"/>
                </a:ext>
              </a:extLst>
            </p:cNvPr>
            <p:cNvSpPr>
              <a:spLocks/>
            </p:cNvSpPr>
            <p:nvPr/>
          </p:nvSpPr>
          <p:spPr bwMode="auto">
            <a:xfrm>
              <a:off x="9234488" y="8588375"/>
              <a:ext cx="1509712" cy="2957513"/>
            </a:xfrm>
            <a:custGeom>
              <a:avLst/>
              <a:gdLst>
                <a:gd name="T0" fmla="*/ 65 w 76"/>
                <a:gd name="T1" fmla="*/ 63 h 149"/>
                <a:gd name="T2" fmla="*/ 71 w 76"/>
                <a:gd name="T3" fmla="*/ 68 h 149"/>
                <a:gd name="T4" fmla="*/ 76 w 76"/>
                <a:gd name="T5" fmla="*/ 63 h 149"/>
                <a:gd name="T6" fmla="*/ 67 w 76"/>
                <a:gd name="T7" fmla="*/ 12 h 149"/>
                <a:gd name="T8" fmla="*/ 54 w 76"/>
                <a:gd name="T9" fmla="*/ 0 h 149"/>
                <a:gd name="T10" fmla="*/ 23 w 76"/>
                <a:gd name="T11" fmla="*/ 0 h 149"/>
                <a:gd name="T12" fmla="*/ 10 w 76"/>
                <a:gd name="T13" fmla="*/ 12 h 149"/>
                <a:gd name="T14" fmla="*/ 0 w 76"/>
                <a:gd name="T15" fmla="*/ 63 h 149"/>
                <a:gd name="T16" fmla="*/ 6 w 76"/>
                <a:gd name="T17" fmla="*/ 68 h 149"/>
                <a:gd name="T18" fmla="*/ 11 w 76"/>
                <a:gd name="T19" fmla="*/ 63 h 149"/>
                <a:gd name="T20" fmla="*/ 21 w 76"/>
                <a:gd name="T21" fmla="*/ 17 h 149"/>
                <a:gd name="T22" fmla="*/ 23 w 76"/>
                <a:gd name="T23" fmla="*/ 17 h 149"/>
                <a:gd name="T24" fmla="*/ 10 w 76"/>
                <a:gd name="T25" fmla="*/ 92 h 149"/>
                <a:gd name="T26" fmla="*/ 23 w 76"/>
                <a:gd name="T27" fmla="*/ 92 h 149"/>
                <a:gd name="T28" fmla="*/ 23 w 76"/>
                <a:gd name="T29" fmla="*/ 141 h 149"/>
                <a:gd name="T30" fmla="*/ 30 w 76"/>
                <a:gd name="T31" fmla="*/ 149 h 149"/>
                <a:gd name="T32" fmla="*/ 36 w 76"/>
                <a:gd name="T33" fmla="*/ 141 h 149"/>
                <a:gd name="T34" fmla="*/ 36 w 76"/>
                <a:gd name="T35" fmla="*/ 92 h 149"/>
                <a:gd name="T36" fmla="*/ 41 w 76"/>
                <a:gd name="T37" fmla="*/ 92 h 149"/>
                <a:gd name="T38" fmla="*/ 41 w 76"/>
                <a:gd name="T39" fmla="*/ 141 h 149"/>
                <a:gd name="T40" fmla="*/ 47 w 76"/>
                <a:gd name="T41" fmla="*/ 149 h 149"/>
                <a:gd name="T42" fmla="*/ 53 w 76"/>
                <a:gd name="T43" fmla="*/ 141 h 149"/>
                <a:gd name="T44" fmla="*/ 53 w 76"/>
                <a:gd name="T45" fmla="*/ 92 h 149"/>
                <a:gd name="T46" fmla="*/ 68 w 76"/>
                <a:gd name="T47" fmla="*/ 92 h 149"/>
                <a:gd name="T48" fmla="*/ 53 w 76"/>
                <a:gd name="T49" fmla="*/ 17 h 149"/>
                <a:gd name="T50" fmla="*/ 56 w 76"/>
                <a:gd name="T51" fmla="*/ 17 h 149"/>
                <a:gd name="T52" fmla="*/ 65 w 76"/>
                <a:gd name="T53" fmla="*/ 6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49">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474" name="Oval 10">
              <a:extLst>
                <a:ext uri="{FF2B5EF4-FFF2-40B4-BE49-F238E27FC236}">
                  <a16:creationId xmlns:a16="http://schemas.microsoft.com/office/drawing/2014/main" id="{6CA18B2C-6B8C-0BDD-230A-29E461405C10}"/>
                </a:ext>
              </a:extLst>
            </p:cNvPr>
            <p:cNvSpPr>
              <a:spLocks noChangeArrowheads="1"/>
            </p:cNvSpPr>
            <p:nvPr/>
          </p:nvSpPr>
          <p:spPr bwMode="auto">
            <a:xfrm>
              <a:off x="9731375" y="7932738"/>
              <a:ext cx="555625" cy="5556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grpSp>
      <p:sp>
        <p:nvSpPr>
          <p:cNvPr id="475" name="Round Same Side Corner Rectangle 58">
            <a:extLst>
              <a:ext uri="{FF2B5EF4-FFF2-40B4-BE49-F238E27FC236}">
                <a16:creationId xmlns:a16="http://schemas.microsoft.com/office/drawing/2014/main" id="{047726FE-3F7C-AE6C-9CBC-C4002C01395F}"/>
              </a:ext>
            </a:extLst>
          </p:cNvPr>
          <p:cNvSpPr/>
          <p:nvPr/>
        </p:nvSpPr>
        <p:spPr>
          <a:xfrm rot="16200000" flipH="1">
            <a:off x="2101529" y="1768409"/>
            <a:ext cx="461661" cy="640422"/>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76" name="Round Same Side Corner Rectangle 58">
            <a:extLst>
              <a:ext uri="{FF2B5EF4-FFF2-40B4-BE49-F238E27FC236}">
                <a16:creationId xmlns:a16="http://schemas.microsoft.com/office/drawing/2014/main" id="{FD05C4E4-1440-901B-249E-9FBE13477122}"/>
              </a:ext>
            </a:extLst>
          </p:cNvPr>
          <p:cNvSpPr/>
          <p:nvPr/>
        </p:nvSpPr>
        <p:spPr>
          <a:xfrm rot="16200000" flipH="1">
            <a:off x="1310824" y="1772013"/>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77" name="TextBox 476">
            <a:extLst>
              <a:ext uri="{FF2B5EF4-FFF2-40B4-BE49-F238E27FC236}">
                <a16:creationId xmlns:a16="http://schemas.microsoft.com/office/drawing/2014/main" id="{517215FA-77AA-4DC5-B8EC-69973DB85C96}"/>
              </a:ext>
            </a:extLst>
          </p:cNvPr>
          <p:cNvSpPr txBox="1"/>
          <p:nvPr/>
        </p:nvSpPr>
        <p:spPr>
          <a:xfrm>
            <a:off x="1884620" y="1895969"/>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53%</a:t>
            </a:r>
          </a:p>
        </p:txBody>
      </p:sp>
      <p:sp>
        <p:nvSpPr>
          <p:cNvPr id="478" name="TextBox 477">
            <a:extLst>
              <a:ext uri="{FF2B5EF4-FFF2-40B4-BE49-F238E27FC236}">
                <a16:creationId xmlns:a16="http://schemas.microsoft.com/office/drawing/2014/main" id="{9E2E395B-6967-808F-6462-093E5AD71155}"/>
              </a:ext>
            </a:extLst>
          </p:cNvPr>
          <p:cNvSpPr txBox="1"/>
          <p:nvPr/>
        </p:nvSpPr>
        <p:spPr>
          <a:xfrm>
            <a:off x="1073311" y="1895969"/>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47%</a:t>
            </a:r>
          </a:p>
        </p:txBody>
      </p:sp>
      <p:sp>
        <p:nvSpPr>
          <p:cNvPr id="479" name="Freeform 6">
            <a:extLst>
              <a:ext uri="{FF2B5EF4-FFF2-40B4-BE49-F238E27FC236}">
                <a16:creationId xmlns:a16="http://schemas.microsoft.com/office/drawing/2014/main" id="{B76D4594-C818-BDCE-1C5F-DFE9526085FC}"/>
              </a:ext>
            </a:extLst>
          </p:cNvPr>
          <p:cNvSpPr>
            <a:spLocks noChangeAspect="1" noEditPoints="1"/>
          </p:cNvSpPr>
          <p:nvPr/>
        </p:nvSpPr>
        <p:spPr bwMode="auto">
          <a:xfrm>
            <a:off x="6226436" y="2357631"/>
            <a:ext cx="477395" cy="1371600"/>
          </a:xfrm>
          <a:custGeom>
            <a:avLst/>
            <a:gdLst>
              <a:gd name="T0" fmla="*/ 32 w 63"/>
              <a:gd name="T1" fmla="*/ 27 h 181"/>
              <a:gd name="T2" fmla="*/ 46 w 63"/>
              <a:gd name="T3" fmla="*/ 13 h 181"/>
              <a:gd name="T4" fmla="*/ 32 w 63"/>
              <a:gd name="T5" fmla="*/ 0 h 181"/>
              <a:gd name="T6" fmla="*/ 18 w 63"/>
              <a:gd name="T7" fmla="*/ 13 h 181"/>
              <a:gd name="T8" fmla="*/ 32 w 63"/>
              <a:gd name="T9" fmla="*/ 27 h 181"/>
              <a:gd name="T10" fmla="*/ 63 w 63"/>
              <a:gd name="T11" fmla="*/ 45 h 181"/>
              <a:gd name="T12" fmla="*/ 51 w 63"/>
              <a:gd name="T13" fmla="*/ 32 h 181"/>
              <a:gd name="T14" fmla="*/ 12 w 63"/>
              <a:gd name="T15" fmla="*/ 32 h 181"/>
              <a:gd name="T16" fmla="*/ 0 w 63"/>
              <a:gd name="T17" fmla="*/ 45 h 181"/>
              <a:gd name="T18" fmla="*/ 0 w 63"/>
              <a:gd name="T19" fmla="*/ 95 h 181"/>
              <a:gd name="T20" fmla="*/ 5 w 63"/>
              <a:gd name="T21" fmla="*/ 101 h 181"/>
              <a:gd name="T22" fmla="*/ 10 w 63"/>
              <a:gd name="T23" fmla="*/ 95 h 181"/>
              <a:gd name="T24" fmla="*/ 10 w 63"/>
              <a:gd name="T25" fmla="*/ 49 h 181"/>
              <a:gd name="T26" fmla="*/ 13 w 63"/>
              <a:gd name="T27" fmla="*/ 49 h 181"/>
              <a:gd name="T28" fmla="*/ 13 w 63"/>
              <a:gd name="T29" fmla="*/ 173 h 181"/>
              <a:gd name="T30" fmla="*/ 21 w 63"/>
              <a:gd name="T31" fmla="*/ 181 h 181"/>
              <a:gd name="T32" fmla="*/ 29 w 63"/>
              <a:gd name="T33" fmla="*/ 173 h 181"/>
              <a:gd name="T34" fmla="*/ 29 w 63"/>
              <a:gd name="T35" fmla="*/ 105 h 181"/>
              <a:gd name="T36" fmla="*/ 34 w 63"/>
              <a:gd name="T37" fmla="*/ 105 h 181"/>
              <a:gd name="T38" fmla="*/ 34 w 63"/>
              <a:gd name="T39" fmla="*/ 173 h 181"/>
              <a:gd name="T40" fmla="*/ 42 w 63"/>
              <a:gd name="T41" fmla="*/ 181 h 181"/>
              <a:gd name="T42" fmla="*/ 50 w 63"/>
              <a:gd name="T43" fmla="*/ 173 h 181"/>
              <a:gd name="T44" fmla="*/ 50 w 63"/>
              <a:gd name="T45" fmla="*/ 49 h 181"/>
              <a:gd name="T46" fmla="*/ 52 w 63"/>
              <a:gd name="T47" fmla="*/ 49 h 181"/>
              <a:gd name="T48" fmla="*/ 52 w 63"/>
              <a:gd name="T49" fmla="*/ 95 h 181"/>
              <a:gd name="T50" fmla="*/ 58 w 63"/>
              <a:gd name="T51" fmla="*/ 101 h 181"/>
              <a:gd name="T52" fmla="*/ 63 w 63"/>
              <a:gd name="T53" fmla="*/ 95 h 181"/>
              <a:gd name="T54" fmla="*/ 63 w 63"/>
              <a:gd name="T55" fmla="*/ 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81">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th-TH">
              <a:solidFill>
                <a:srgbClr val="1E7466"/>
              </a:solidFill>
            </a:endParaRPr>
          </a:p>
        </p:txBody>
      </p:sp>
      <p:grpSp>
        <p:nvGrpSpPr>
          <p:cNvPr id="480" name="กลุ่ม 106">
            <a:extLst>
              <a:ext uri="{FF2B5EF4-FFF2-40B4-BE49-F238E27FC236}">
                <a16:creationId xmlns:a16="http://schemas.microsoft.com/office/drawing/2014/main" id="{244E2F68-05B8-4B4C-D39D-1989BF2D312B}"/>
              </a:ext>
            </a:extLst>
          </p:cNvPr>
          <p:cNvGrpSpPr>
            <a:grpSpLocks noChangeAspect="1"/>
          </p:cNvGrpSpPr>
          <p:nvPr/>
        </p:nvGrpSpPr>
        <p:grpSpPr>
          <a:xfrm>
            <a:off x="5387875" y="2357631"/>
            <a:ext cx="573107" cy="1371600"/>
            <a:chOff x="9234488" y="7932738"/>
            <a:chExt cx="1509712" cy="3613150"/>
          </a:xfrm>
          <a:solidFill>
            <a:schemeClr val="accent3"/>
          </a:solidFill>
        </p:grpSpPr>
        <p:sp>
          <p:nvSpPr>
            <p:cNvPr id="481" name="Freeform 9">
              <a:extLst>
                <a:ext uri="{FF2B5EF4-FFF2-40B4-BE49-F238E27FC236}">
                  <a16:creationId xmlns:a16="http://schemas.microsoft.com/office/drawing/2014/main" id="{2A03BFD7-F259-2CE4-63B0-F54D2801D716}"/>
                </a:ext>
              </a:extLst>
            </p:cNvPr>
            <p:cNvSpPr>
              <a:spLocks/>
            </p:cNvSpPr>
            <p:nvPr/>
          </p:nvSpPr>
          <p:spPr bwMode="auto">
            <a:xfrm>
              <a:off x="9234488" y="8588375"/>
              <a:ext cx="1509712" cy="2957513"/>
            </a:xfrm>
            <a:custGeom>
              <a:avLst/>
              <a:gdLst>
                <a:gd name="T0" fmla="*/ 65 w 76"/>
                <a:gd name="T1" fmla="*/ 63 h 149"/>
                <a:gd name="T2" fmla="*/ 71 w 76"/>
                <a:gd name="T3" fmla="*/ 68 h 149"/>
                <a:gd name="T4" fmla="*/ 76 w 76"/>
                <a:gd name="T5" fmla="*/ 63 h 149"/>
                <a:gd name="T6" fmla="*/ 67 w 76"/>
                <a:gd name="T7" fmla="*/ 12 h 149"/>
                <a:gd name="T8" fmla="*/ 54 w 76"/>
                <a:gd name="T9" fmla="*/ 0 h 149"/>
                <a:gd name="T10" fmla="*/ 23 w 76"/>
                <a:gd name="T11" fmla="*/ 0 h 149"/>
                <a:gd name="T12" fmla="*/ 10 w 76"/>
                <a:gd name="T13" fmla="*/ 12 h 149"/>
                <a:gd name="T14" fmla="*/ 0 w 76"/>
                <a:gd name="T15" fmla="*/ 63 h 149"/>
                <a:gd name="T16" fmla="*/ 6 w 76"/>
                <a:gd name="T17" fmla="*/ 68 h 149"/>
                <a:gd name="T18" fmla="*/ 11 w 76"/>
                <a:gd name="T19" fmla="*/ 63 h 149"/>
                <a:gd name="T20" fmla="*/ 21 w 76"/>
                <a:gd name="T21" fmla="*/ 17 h 149"/>
                <a:gd name="T22" fmla="*/ 23 w 76"/>
                <a:gd name="T23" fmla="*/ 17 h 149"/>
                <a:gd name="T24" fmla="*/ 10 w 76"/>
                <a:gd name="T25" fmla="*/ 92 h 149"/>
                <a:gd name="T26" fmla="*/ 23 w 76"/>
                <a:gd name="T27" fmla="*/ 92 h 149"/>
                <a:gd name="T28" fmla="*/ 23 w 76"/>
                <a:gd name="T29" fmla="*/ 141 h 149"/>
                <a:gd name="T30" fmla="*/ 30 w 76"/>
                <a:gd name="T31" fmla="*/ 149 h 149"/>
                <a:gd name="T32" fmla="*/ 36 w 76"/>
                <a:gd name="T33" fmla="*/ 141 h 149"/>
                <a:gd name="T34" fmla="*/ 36 w 76"/>
                <a:gd name="T35" fmla="*/ 92 h 149"/>
                <a:gd name="T36" fmla="*/ 41 w 76"/>
                <a:gd name="T37" fmla="*/ 92 h 149"/>
                <a:gd name="T38" fmla="*/ 41 w 76"/>
                <a:gd name="T39" fmla="*/ 141 h 149"/>
                <a:gd name="T40" fmla="*/ 47 w 76"/>
                <a:gd name="T41" fmla="*/ 149 h 149"/>
                <a:gd name="T42" fmla="*/ 53 w 76"/>
                <a:gd name="T43" fmla="*/ 141 h 149"/>
                <a:gd name="T44" fmla="*/ 53 w 76"/>
                <a:gd name="T45" fmla="*/ 92 h 149"/>
                <a:gd name="T46" fmla="*/ 68 w 76"/>
                <a:gd name="T47" fmla="*/ 92 h 149"/>
                <a:gd name="T48" fmla="*/ 53 w 76"/>
                <a:gd name="T49" fmla="*/ 17 h 149"/>
                <a:gd name="T50" fmla="*/ 56 w 76"/>
                <a:gd name="T51" fmla="*/ 17 h 149"/>
                <a:gd name="T52" fmla="*/ 65 w 76"/>
                <a:gd name="T53" fmla="*/ 6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49">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482" name="Oval 10">
              <a:extLst>
                <a:ext uri="{FF2B5EF4-FFF2-40B4-BE49-F238E27FC236}">
                  <a16:creationId xmlns:a16="http://schemas.microsoft.com/office/drawing/2014/main" id="{4374EAA1-30BB-7D40-CBAD-5C98F2FF19CE}"/>
                </a:ext>
              </a:extLst>
            </p:cNvPr>
            <p:cNvSpPr>
              <a:spLocks noChangeArrowheads="1"/>
            </p:cNvSpPr>
            <p:nvPr/>
          </p:nvSpPr>
          <p:spPr bwMode="auto">
            <a:xfrm>
              <a:off x="9731375" y="7932738"/>
              <a:ext cx="555625" cy="5556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grpSp>
      <p:sp>
        <p:nvSpPr>
          <p:cNvPr id="483" name="Round Same Side Corner Rectangle 58">
            <a:extLst>
              <a:ext uri="{FF2B5EF4-FFF2-40B4-BE49-F238E27FC236}">
                <a16:creationId xmlns:a16="http://schemas.microsoft.com/office/drawing/2014/main" id="{14B469A6-BD73-B549-E147-0101308A61AE}"/>
              </a:ext>
            </a:extLst>
          </p:cNvPr>
          <p:cNvSpPr/>
          <p:nvPr/>
        </p:nvSpPr>
        <p:spPr>
          <a:xfrm rot="16200000" flipH="1">
            <a:off x="6259704" y="1768408"/>
            <a:ext cx="461661" cy="640422"/>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84" name="Round Same Side Corner Rectangle 58">
            <a:extLst>
              <a:ext uri="{FF2B5EF4-FFF2-40B4-BE49-F238E27FC236}">
                <a16:creationId xmlns:a16="http://schemas.microsoft.com/office/drawing/2014/main" id="{25D81A08-9CB9-AC23-585D-14A56E01BA0A}"/>
              </a:ext>
            </a:extLst>
          </p:cNvPr>
          <p:cNvSpPr/>
          <p:nvPr/>
        </p:nvSpPr>
        <p:spPr>
          <a:xfrm rot="16200000" flipH="1">
            <a:off x="5468999" y="1772012"/>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85" name="TextBox 484">
            <a:extLst>
              <a:ext uri="{FF2B5EF4-FFF2-40B4-BE49-F238E27FC236}">
                <a16:creationId xmlns:a16="http://schemas.microsoft.com/office/drawing/2014/main" id="{F153B4EB-64A0-43BB-7B34-E3EC9F58B765}"/>
              </a:ext>
            </a:extLst>
          </p:cNvPr>
          <p:cNvSpPr txBox="1"/>
          <p:nvPr/>
        </p:nvSpPr>
        <p:spPr>
          <a:xfrm>
            <a:off x="6017395" y="1895969"/>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40%</a:t>
            </a:r>
          </a:p>
        </p:txBody>
      </p:sp>
      <p:sp>
        <p:nvSpPr>
          <p:cNvPr id="486" name="TextBox 485">
            <a:extLst>
              <a:ext uri="{FF2B5EF4-FFF2-40B4-BE49-F238E27FC236}">
                <a16:creationId xmlns:a16="http://schemas.microsoft.com/office/drawing/2014/main" id="{2674217A-1D01-9725-4E05-BD4F0E3C0615}"/>
              </a:ext>
            </a:extLst>
          </p:cNvPr>
          <p:cNvSpPr txBox="1"/>
          <p:nvPr/>
        </p:nvSpPr>
        <p:spPr>
          <a:xfrm>
            <a:off x="5195820" y="1895969"/>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60%</a:t>
            </a:r>
          </a:p>
        </p:txBody>
      </p:sp>
      <p:sp>
        <p:nvSpPr>
          <p:cNvPr id="487" name="Freeform 6">
            <a:extLst>
              <a:ext uri="{FF2B5EF4-FFF2-40B4-BE49-F238E27FC236}">
                <a16:creationId xmlns:a16="http://schemas.microsoft.com/office/drawing/2014/main" id="{6FC4FE11-93F9-AE95-3FA9-539E24B2B592}"/>
              </a:ext>
            </a:extLst>
          </p:cNvPr>
          <p:cNvSpPr>
            <a:spLocks noChangeAspect="1" noEditPoints="1"/>
          </p:cNvSpPr>
          <p:nvPr/>
        </p:nvSpPr>
        <p:spPr bwMode="auto">
          <a:xfrm>
            <a:off x="10315879" y="2381743"/>
            <a:ext cx="477395" cy="1371600"/>
          </a:xfrm>
          <a:custGeom>
            <a:avLst/>
            <a:gdLst>
              <a:gd name="T0" fmla="*/ 32 w 63"/>
              <a:gd name="T1" fmla="*/ 27 h 181"/>
              <a:gd name="T2" fmla="*/ 46 w 63"/>
              <a:gd name="T3" fmla="*/ 13 h 181"/>
              <a:gd name="T4" fmla="*/ 32 w 63"/>
              <a:gd name="T5" fmla="*/ 0 h 181"/>
              <a:gd name="T6" fmla="*/ 18 w 63"/>
              <a:gd name="T7" fmla="*/ 13 h 181"/>
              <a:gd name="T8" fmla="*/ 32 w 63"/>
              <a:gd name="T9" fmla="*/ 27 h 181"/>
              <a:gd name="T10" fmla="*/ 63 w 63"/>
              <a:gd name="T11" fmla="*/ 45 h 181"/>
              <a:gd name="T12" fmla="*/ 51 w 63"/>
              <a:gd name="T13" fmla="*/ 32 h 181"/>
              <a:gd name="T14" fmla="*/ 12 w 63"/>
              <a:gd name="T15" fmla="*/ 32 h 181"/>
              <a:gd name="T16" fmla="*/ 0 w 63"/>
              <a:gd name="T17" fmla="*/ 45 h 181"/>
              <a:gd name="T18" fmla="*/ 0 w 63"/>
              <a:gd name="T19" fmla="*/ 95 h 181"/>
              <a:gd name="T20" fmla="*/ 5 w 63"/>
              <a:gd name="T21" fmla="*/ 101 h 181"/>
              <a:gd name="T22" fmla="*/ 10 w 63"/>
              <a:gd name="T23" fmla="*/ 95 h 181"/>
              <a:gd name="T24" fmla="*/ 10 w 63"/>
              <a:gd name="T25" fmla="*/ 49 h 181"/>
              <a:gd name="T26" fmla="*/ 13 w 63"/>
              <a:gd name="T27" fmla="*/ 49 h 181"/>
              <a:gd name="T28" fmla="*/ 13 w 63"/>
              <a:gd name="T29" fmla="*/ 173 h 181"/>
              <a:gd name="T30" fmla="*/ 21 w 63"/>
              <a:gd name="T31" fmla="*/ 181 h 181"/>
              <a:gd name="T32" fmla="*/ 29 w 63"/>
              <a:gd name="T33" fmla="*/ 173 h 181"/>
              <a:gd name="T34" fmla="*/ 29 w 63"/>
              <a:gd name="T35" fmla="*/ 105 h 181"/>
              <a:gd name="T36" fmla="*/ 34 w 63"/>
              <a:gd name="T37" fmla="*/ 105 h 181"/>
              <a:gd name="T38" fmla="*/ 34 w 63"/>
              <a:gd name="T39" fmla="*/ 173 h 181"/>
              <a:gd name="T40" fmla="*/ 42 w 63"/>
              <a:gd name="T41" fmla="*/ 181 h 181"/>
              <a:gd name="T42" fmla="*/ 50 w 63"/>
              <a:gd name="T43" fmla="*/ 173 h 181"/>
              <a:gd name="T44" fmla="*/ 50 w 63"/>
              <a:gd name="T45" fmla="*/ 49 h 181"/>
              <a:gd name="T46" fmla="*/ 52 w 63"/>
              <a:gd name="T47" fmla="*/ 49 h 181"/>
              <a:gd name="T48" fmla="*/ 52 w 63"/>
              <a:gd name="T49" fmla="*/ 95 h 181"/>
              <a:gd name="T50" fmla="*/ 58 w 63"/>
              <a:gd name="T51" fmla="*/ 101 h 181"/>
              <a:gd name="T52" fmla="*/ 63 w 63"/>
              <a:gd name="T53" fmla="*/ 95 h 181"/>
              <a:gd name="T54" fmla="*/ 63 w 63"/>
              <a:gd name="T55" fmla="*/ 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81">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th-TH">
              <a:solidFill>
                <a:srgbClr val="1E7466"/>
              </a:solidFill>
            </a:endParaRPr>
          </a:p>
        </p:txBody>
      </p:sp>
      <p:grpSp>
        <p:nvGrpSpPr>
          <p:cNvPr id="488" name="กลุ่ม 106">
            <a:extLst>
              <a:ext uri="{FF2B5EF4-FFF2-40B4-BE49-F238E27FC236}">
                <a16:creationId xmlns:a16="http://schemas.microsoft.com/office/drawing/2014/main" id="{9635C002-4254-7C5A-FF3E-A738483F10DF}"/>
              </a:ext>
            </a:extLst>
          </p:cNvPr>
          <p:cNvGrpSpPr>
            <a:grpSpLocks noChangeAspect="1"/>
          </p:cNvGrpSpPr>
          <p:nvPr/>
        </p:nvGrpSpPr>
        <p:grpSpPr>
          <a:xfrm>
            <a:off x="9477318" y="2381743"/>
            <a:ext cx="573107" cy="1371600"/>
            <a:chOff x="9234488" y="7932738"/>
            <a:chExt cx="1509712" cy="3613150"/>
          </a:xfrm>
          <a:solidFill>
            <a:schemeClr val="accent3"/>
          </a:solidFill>
        </p:grpSpPr>
        <p:sp>
          <p:nvSpPr>
            <p:cNvPr id="489" name="Freeform 9">
              <a:extLst>
                <a:ext uri="{FF2B5EF4-FFF2-40B4-BE49-F238E27FC236}">
                  <a16:creationId xmlns:a16="http://schemas.microsoft.com/office/drawing/2014/main" id="{EE152CD1-9A10-9087-148D-678BF2C5A53E}"/>
                </a:ext>
              </a:extLst>
            </p:cNvPr>
            <p:cNvSpPr>
              <a:spLocks/>
            </p:cNvSpPr>
            <p:nvPr/>
          </p:nvSpPr>
          <p:spPr bwMode="auto">
            <a:xfrm>
              <a:off x="9234488" y="8588375"/>
              <a:ext cx="1509712" cy="2957513"/>
            </a:xfrm>
            <a:custGeom>
              <a:avLst/>
              <a:gdLst>
                <a:gd name="T0" fmla="*/ 65 w 76"/>
                <a:gd name="T1" fmla="*/ 63 h 149"/>
                <a:gd name="T2" fmla="*/ 71 w 76"/>
                <a:gd name="T3" fmla="*/ 68 h 149"/>
                <a:gd name="T4" fmla="*/ 76 w 76"/>
                <a:gd name="T5" fmla="*/ 63 h 149"/>
                <a:gd name="T6" fmla="*/ 67 w 76"/>
                <a:gd name="T7" fmla="*/ 12 h 149"/>
                <a:gd name="T8" fmla="*/ 54 w 76"/>
                <a:gd name="T9" fmla="*/ 0 h 149"/>
                <a:gd name="T10" fmla="*/ 23 w 76"/>
                <a:gd name="T11" fmla="*/ 0 h 149"/>
                <a:gd name="T12" fmla="*/ 10 w 76"/>
                <a:gd name="T13" fmla="*/ 12 h 149"/>
                <a:gd name="T14" fmla="*/ 0 w 76"/>
                <a:gd name="T15" fmla="*/ 63 h 149"/>
                <a:gd name="T16" fmla="*/ 6 w 76"/>
                <a:gd name="T17" fmla="*/ 68 h 149"/>
                <a:gd name="T18" fmla="*/ 11 w 76"/>
                <a:gd name="T19" fmla="*/ 63 h 149"/>
                <a:gd name="T20" fmla="*/ 21 w 76"/>
                <a:gd name="T21" fmla="*/ 17 h 149"/>
                <a:gd name="T22" fmla="*/ 23 w 76"/>
                <a:gd name="T23" fmla="*/ 17 h 149"/>
                <a:gd name="T24" fmla="*/ 10 w 76"/>
                <a:gd name="T25" fmla="*/ 92 h 149"/>
                <a:gd name="T26" fmla="*/ 23 w 76"/>
                <a:gd name="T27" fmla="*/ 92 h 149"/>
                <a:gd name="T28" fmla="*/ 23 w 76"/>
                <a:gd name="T29" fmla="*/ 141 h 149"/>
                <a:gd name="T30" fmla="*/ 30 w 76"/>
                <a:gd name="T31" fmla="*/ 149 h 149"/>
                <a:gd name="T32" fmla="*/ 36 w 76"/>
                <a:gd name="T33" fmla="*/ 141 h 149"/>
                <a:gd name="T34" fmla="*/ 36 w 76"/>
                <a:gd name="T35" fmla="*/ 92 h 149"/>
                <a:gd name="T36" fmla="*/ 41 w 76"/>
                <a:gd name="T37" fmla="*/ 92 h 149"/>
                <a:gd name="T38" fmla="*/ 41 w 76"/>
                <a:gd name="T39" fmla="*/ 141 h 149"/>
                <a:gd name="T40" fmla="*/ 47 w 76"/>
                <a:gd name="T41" fmla="*/ 149 h 149"/>
                <a:gd name="T42" fmla="*/ 53 w 76"/>
                <a:gd name="T43" fmla="*/ 141 h 149"/>
                <a:gd name="T44" fmla="*/ 53 w 76"/>
                <a:gd name="T45" fmla="*/ 92 h 149"/>
                <a:gd name="T46" fmla="*/ 68 w 76"/>
                <a:gd name="T47" fmla="*/ 92 h 149"/>
                <a:gd name="T48" fmla="*/ 53 w 76"/>
                <a:gd name="T49" fmla="*/ 17 h 149"/>
                <a:gd name="T50" fmla="*/ 56 w 76"/>
                <a:gd name="T51" fmla="*/ 17 h 149"/>
                <a:gd name="T52" fmla="*/ 65 w 76"/>
                <a:gd name="T53" fmla="*/ 6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49">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490" name="Oval 10">
              <a:extLst>
                <a:ext uri="{FF2B5EF4-FFF2-40B4-BE49-F238E27FC236}">
                  <a16:creationId xmlns:a16="http://schemas.microsoft.com/office/drawing/2014/main" id="{6E6146AD-CE4E-6187-ABE5-7486FBDA2131}"/>
                </a:ext>
              </a:extLst>
            </p:cNvPr>
            <p:cNvSpPr>
              <a:spLocks noChangeArrowheads="1"/>
            </p:cNvSpPr>
            <p:nvPr/>
          </p:nvSpPr>
          <p:spPr bwMode="auto">
            <a:xfrm>
              <a:off x="9731375" y="7932738"/>
              <a:ext cx="555625" cy="5556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grpSp>
      <p:sp>
        <p:nvSpPr>
          <p:cNvPr id="491" name="Round Same Side Corner Rectangle 58">
            <a:extLst>
              <a:ext uri="{FF2B5EF4-FFF2-40B4-BE49-F238E27FC236}">
                <a16:creationId xmlns:a16="http://schemas.microsoft.com/office/drawing/2014/main" id="{4DD28FD1-C751-0341-789B-402A5F476A71}"/>
              </a:ext>
            </a:extLst>
          </p:cNvPr>
          <p:cNvSpPr/>
          <p:nvPr/>
        </p:nvSpPr>
        <p:spPr>
          <a:xfrm rot="16200000" flipH="1">
            <a:off x="10323747" y="1792520"/>
            <a:ext cx="461661" cy="640422"/>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92" name="Round Same Side Corner Rectangle 58">
            <a:extLst>
              <a:ext uri="{FF2B5EF4-FFF2-40B4-BE49-F238E27FC236}">
                <a16:creationId xmlns:a16="http://schemas.microsoft.com/office/drawing/2014/main" id="{DB1517BC-D3F1-1D4D-6C39-C3D721C2490B}"/>
              </a:ext>
            </a:extLst>
          </p:cNvPr>
          <p:cNvSpPr/>
          <p:nvPr/>
        </p:nvSpPr>
        <p:spPr>
          <a:xfrm rot="16200000" flipH="1">
            <a:off x="9533042" y="1796124"/>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93" name="TextBox 492">
            <a:extLst>
              <a:ext uri="{FF2B5EF4-FFF2-40B4-BE49-F238E27FC236}">
                <a16:creationId xmlns:a16="http://schemas.microsoft.com/office/drawing/2014/main" id="{F28225E2-E16D-66A4-399A-0A4D364641C3}"/>
              </a:ext>
            </a:extLst>
          </p:cNvPr>
          <p:cNvSpPr txBox="1"/>
          <p:nvPr/>
        </p:nvSpPr>
        <p:spPr>
          <a:xfrm>
            <a:off x="10106838" y="1895969"/>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47%</a:t>
            </a:r>
          </a:p>
        </p:txBody>
      </p:sp>
      <p:sp>
        <p:nvSpPr>
          <p:cNvPr id="494" name="TextBox 493">
            <a:extLst>
              <a:ext uri="{FF2B5EF4-FFF2-40B4-BE49-F238E27FC236}">
                <a16:creationId xmlns:a16="http://schemas.microsoft.com/office/drawing/2014/main" id="{CE8A62C1-E9FE-DCFE-CA6D-7A12182D4A09}"/>
              </a:ext>
            </a:extLst>
          </p:cNvPr>
          <p:cNvSpPr txBox="1"/>
          <p:nvPr/>
        </p:nvSpPr>
        <p:spPr>
          <a:xfrm>
            <a:off x="9309598" y="1895969"/>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53%</a:t>
            </a:r>
          </a:p>
        </p:txBody>
      </p:sp>
      <p:sp>
        <p:nvSpPr>
          <p:cNvPr id="495" name="Rectangle: Rounded Corners 5">
            <a:extLst>
              <a:ext uri="{FF2B5EF4-FFF2-40B4-BE49-F238E27FC236}">
                <a16:creationId xmlns:a16="http://schemas.microsoft.com/office/drawing/2014/main" id="{E8C0FF31-AEE9-A928-FC3F-0BF13894F947}"/>
              </a:ext>
            </a:extLst>
          </p:cNvPr>
          <p:cNvSpPr/>
          <p:nvPr/>
        </p:nvSpPr>
        <p:spPr>
          <a:xfrm>
            <a:off x="94248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Arial" panose="020B0604020202020204" pitchFamily="34" charset="0"/>
                <a:cs typeface="Arial" panose="020B0604020202020204" pitchFamily="34" charset="0"/>
              </a:rPr>
              <a:t>18-34</a:t>
            </a:r>
          </a:p>
        </p:txBody>
      </p:sp>
      <p:sp>
        <p:nvSpPr>
          <p:cNvPr id="496" name="Rectangle: Rounded Corners 32">
            <a:extLst>
              <a:ext uri="{FF2B5EF4-FFF2-40B4-BE49-F238E27FC236}">
                <a16:creationId xmlns:a16="http://schemas.microsoft.com/office/drawing/2014/main" id="{1FC93035-902E-2A27-2080-FA4BDE08A10C}"/>
              </a:ext>
            </a:extLst>
          </p:cNvPr>
          <p:cNvSpPr/>
          <p:nvPr/>
        </p:nvSpPr>
        <p:spPr>
          <a:xfrm>
            <a:off x="506605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Arial" panose="020B0604020202020204" pitchFamily="34" charset="0"/>
                <a:cs typeface="Arial" panose="020B0604020202020204" pitchFamily="34" charset="0"/>
              </a:rPr>
              <a:t>35-54</a:t>
            </a:r>
          </a:p>
        </p:txBody>
      </p:sp>
      <p:sp>
        <p:nvSpPr>
          <p:cNvPr id="497" name="Rectangle: Rounded Corners 33">
            <a:extLst>
              <a:ext uri="{FF2B5EF4-FFF2-40B4-BE49-F238E27FC236}">
                <a16:creationId xmlns:a16="http://schemas.microsoft.com/office/drawing/2014/main" id="{B49F0D53-CC73-3E62-216B-EFEB1960E3BB}"/>
              </a:ext>
            </a:extLst>
          </p:cNvPr>
          <p:cNvSpPr/>
          <p:nvPr/>
        </p:nvSpPr>
        <p:spPr>
          <a:xfrm>
            <a:off x="9097188"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Arial" panose="020B0604020202020204" pitchFamily="34" charset="0"/>
                <a:cs typeface="Arial" panose="020B0604020202020204" pitchFamily="34" charset="0"/>
              </a:rPr>
              <a:t>55+</a:t>
            </a:r>
          </a:p>
        </p:txBody>
      </p:sp>
      <p:cxnSp>
        <p:nvCxnSpPr>
          <p:cNvPr id="501" name="Straight Connector 500">
            <a:extLst>
              <a:ext uri="{FF2B5EF4-FFF2-40B4-BE49-F238E27FC236}">
                <a16:creationId xmlns:a16="http://schemas.microsoft.com/office/drawing/2014/main" id="{C62A5753-EB36-7E37-D25B-DB3D82B3DBC9}"/>
              </a:ext>
            </a:extLst>
          </p:cNvPr>
          <p:cNvCxnSpPr>
            <a:cxnSpLocks/>
          </p:cNvCxnSpPr>
          <p:nvPr/>
        </p:nvCxnSpPr>
        <p:spPr>
          <a:xfrm>
            <a:off x="3846440" y="1171489"/>
            <a:ext cx="0" cy="4972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546A8CF-81F1-B7A7-C61B-2813E7064FD5}"/>
              </a:ext>
            </a:extLst>
          </p:cNvPr>
          <p:cNvCxnSpPr>
            <a:cxnSpLocks/>
          </p:cNvCxnSpPr>
          <p:nvPr/>
        </p:nvCxnSpPr>
        <p:spPr>
          <a:xfrm>
            <a:off x="8355760" y="1181100"/>
            <a:ext cx="0" cy="4972543"/>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Content Placeholder 8">
            <a:extLst>
              <a:ext uri="{FF2B5EF4-FFF2-40B4-BE49-F238E27FC236}">
                <a16:creationId xmlns:a16="http://schemas.microsoft.com/office/drawing/2014/main" id="{F58611B2-45AC-8F38-E84D-61468B1C095A}"/>
              </a:ext>
            </a:extLst>
          </p:cNvPr>
          <p:cNvGraphicFramePr>
            <a:graphicFrameLocks/>
          </p:cNvGraphicFramePr>
          <p:nvPr>
            <p:extLst>
              <p:ext uri="{D42A27DB-BD31-4B8C-83A1-F6EECF244321}">
                <p14:modId xmlns:p14="http://schemas.microsoft.com/office/powerpoint/2010/main" val="2040779256"/>
              </p:ext>
            </p:extLst>
          </p:nvPr>
        </p:nvGraphicFramePr>
        <p:xfrm>
          <a:off x="8717140" y="3657761"/>
          <a:ext cx="2826800" cy="26989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8">
            <a:extLst>
              <a:ext uri="{FF2B5EF4-FFF2-40B4-BE49-F238E27FC236}">
                <a16:creationId xmlns:a16="http://schemas.microsoft.com/office/drawing/2014/main" id="{5CA26D5D-0D3C-C642-CBED-95113E6E14BC}"/>
              </a:ext>
            </a:extLst>
          </p:cNvPr>
          <p:cNvGraphicFramePr>
            <a:graphicFrameLocks/>
          </p:cNvGraphicFramePr>
          <p:nvPr>
            <p:extLst>
              <p:ext uri="{D42A27DB-BD31-4B8C-83A1-F6EECF244321}">
                <p14:modId xmlns:p14="http://schemas.microsoft.com/office/powerpoint/2010/main" val="4134020423"/>
              </p:ext>
            </p:extLst>
          </p:nvPr>
        </p:nvGraphicFramePr>
        <p:xfrm>
          <a:off x="4594180" y="3657761"/>
          <a:ext cx="2826800" cy="26989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ontent Placeholder 8">
            <a:extLst>
              <a:ext uri="{FF2B5EF4-FFF2-40B4-BE49-F238E27FC236}">
                <a16:creationId xmlns:a16="http://schemas.microsoft.com/office/drawing/2014/main" id="{66D286D9-1E30-E38E-2F08-83BA07DC52FF}"/>
              </a:ext>
            </a:extLst>
          </p:cNvPr>
          <p:cNvGraphicFramePr>
            <a:graphicFrameLocks/>
          </p:cNvGraphicFramePr>
          <p:nvPr>
            <p:extLst>
              <p:ext uri="{D42A27DB-BD31-4B8C-83A1-F6EECF244321}">
                <p14:modId xmlns:p14="http://schemas.microsoft.com/office/powerpoint/2010/main" val="4111450620"/>
              </p:ext>
            </p:extLst>
          </p:nvPr>
        </p:nvGraphicFramePr>
        <p:xfrm>
          <a:off x="471220" y="3657761"/>
          <a:ext cx="2826800" cy="2698947"/>
        </p:xfrm>
        <a:graphic>
          <a:graphicData uri="http://schemas.openxmlformats.org/drawingml/2006/chart">
            <c:chart xmlns:c="http://schemas.openxmlformats.org/drawingml/2006/chart" xmlns:r="http://schemas.openxmlformats.org/officeDocument/2006/relationships" r:id="rId5"/>
          </a:graphicData>
        </a:graphic>
      </p:graphicFrame>
      <p:sp>
        <p:nvSpPr>
          <p:cNvPr id="7" name="Title 6">
            <a:extLst>
              <a:ext uri="{FF2B5EF4-FFF2-40B4-BE49-F238E27FC236}">
                <a16:creationId xmlns:a16="http://schemas.microsoft.com/office/drawing/2014/main" id="{065BA845-D3D7-D8AF-B646-6A1F7604D08B}"/>
              </a:ext>
            </a:extLst>
          </p:cNvPr>
          <p:cNvSpPr>
            <a:spLocks noGrp="1"/>
          </p:cNvSpPr>
          <p:nvPr>
            <p:ph type="title"/>
          </p:nvPr>
        </p:nvSpPr>
        <p:spPr/>
        <p:txBody>
          <a:bodyPr/>
          <a:lstStyle/>
          <a:p>
            <a:r>
              <a:rPr lang="en-US" sz="2800" b="1">
                <a:latin typeface="Arial Black"/>
              </a:rPr>
              <a:t>DEMOGRAPHICS: au, age &amp; gender</a:t>
            </a:r>
            <a:endParaRPr lang="en-US">
              <a:latin typeface="Arial Black"/>
            </a:endParaRPr>
          </a:p>
        </p:txBody>
      </p:sp>
    </p:spTree>
    <p:extLst>
      <p:ext uri="{BB962C8B-B14F-4D97-AF65-F5344CB8AC3E}">
        <p14:creationId xmlns:p14="http://schemas.microsoft.com/office/powerpoint/2010/main" val="11805379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Rectangle 1"/>
          <p:cNvSpPr/>
          <p:nvPr/>
        </p:nvSpPr>
        <p:spPr>
          <a:xfrm>
            <a:off x="928466" y="0"/>
            <a:ext cx="1828800" cy="6858000"/>
          </a:xfrm>
          <a:prstGeom prst="rect">
            <a:avLst/>
          </a:prstGeom>
          <a:solidFill>
            <a:srgbClr val="272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Single Corner Rectangle 3"/>
          <p:cNvSpPr/>
          <p:nvPr/>
        </p:nvSpPr>
        <p:spPr>
          <a:xfrm>
            <a:off x="3784208" y="1302587"/>
            <a:ext cx="8407792" cy="5231347"/>
          </a:xfrm>
          <a:prstGeom prst="round1Rect">
            <a:avLst/>
          </a:prstGeom>
          <a:solidFill>
            <a:srgbClr val="42B74D">
              <a:alpha val="3458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342540" y="3136613"/>
            <a:ext cx="4370812" cy="584775"/>
          </a:xfrm>
          <a:prstGeom prst="rect">
            <a:avLst/>
          </a:prstGeom>
          <a:noFill/>
        </p:spPr>
        <p:txBody>
          <a:bodyPr wrap="square" rtlCol="0">
            <a:spAutoFit/>
          </a:bodyPr>
          <a:lstStyle/>
          <a:p>
            <a:pPr algn="ctr"/>
            <a:r>
              <a:rPr lang="en-US" sz="3200" b="1">
                <a:solidFill>
                  <a:schemeClr val="bg1"/>
                </a:solidFill>
                <a:latin typeface="Arial Black" panose="020B0604020202020204" pitchFamily="34" charset="0"/>
                <a:cs typeface="Arial Black" panose="020B0604020202020204" pitchFamily="34" charset="0"/>
              </a:rPr>
              <a:t>OVERVIEW</a:t>
            </a:r>
            <a:endParaRPr lang="en-US" sz="3200" b="1">
              <a:solidFill>
                <a:srgbClr val="ED7D31"/>
              </a:solidFill>
              <a:latin typeface="Arial Black" panose="020B0604020202020204" pitchFamily="34" charset="0"/>
              <a:cs typeface="Arial Black" panose="020B0604020202020204" pitchFamily="34" charset="0"/>
            </a:endParaRPr>
          </a:p>
        </p:txBody>
      </p:sp>
      <p:sp>
        <p:nvSpPr>
          <p:cNvPr id="6" name="TextBox 5"/>
          <p:cNvSpPr txBox="1"/>
          <p:nvPr/>
        </p:nvSpPr>
        <p:spPr>
          <a:xfrm>
            <a:off x="4100986" y="1714973"/>
            <a:ext cx="6133006" cy="4259115"/>
          </a:xfrm>
          <a:prstGeom prst="rect">
            <a:avLst/>
          </a:prstGeom>
          <a:noFill/>
        </p:spPr>
        <p:txBody>
          <a:bodyPr wrap="square" rtlCol="0">
            <a:spAutoFit/>
          </a:bodyPr>
          <a:lstStyle/>
          <a:p>
            <a:pPr marL="0" marR="0" algn="l">
              <a:spcBef>
                <a:spcPts val="0"/>
              </a:spcBef>
              <a:spcAft>
                <a:spcPts val="0"/>
              </a:spcAft>
            </a:pPr>
            <a:r>
              <a:rPr lang="en-US" sz="1800" u="none" strike="noStrike">
                <a:solidFill>
                  <a:srgbClr val="212121"/>
                </a:solidFill>
                <a:effectLst/>
                <a:latin typeface="Arial" panose="020B0604020202020204" pitchFamily="34" charset="0"/>
                <a:cs typeface="Arial" panose="020B0604020202020204" pitchFamily="34" charset="0"/>
              </a:rPr>
              <a:t>The 2023 ITC Insights Consumer Supplement Survey was fielded from February to March 2023 and analyzed by the Industry Transparency Center. </a:t>
            </a:r>
          </a:p>
          <a:p>
            <a:pPr marL="0" marR="0" algn="l">
              <a:spcBef>
                <a:spcPts val="0"/>
              </a:spcBef>
              <a:spcAft>
                <a:spcPts val="0"/>
              </a:spcAft>
            </a:pPr>
            <a:endParaRPr lang="en-US">
              <a:solidFill>
                <a:srgbClr val="212121"/>
              </a:solidFill>
              <a:latin typeface="Arial" panose="020B0604020202020204" pitchFamily="34" charset="0"/>
              <a:cs typeface="Arial" panose="020B0604020202020204" pitchFamily="34" charset="0"/>
            </a:endParaRPr>
          </a:p>
          <a:p>
            <a:pPr marL="0" marR="0" algn="l">
              <a:spcBef>
                <a:spcPts val="0"/>
              </a:spcBef>
              <a:spcAft>
                <a:spcPts val="0"/>
              </a:spcAft>
            </a:pPr>
            <a:r>
              <a:rPr lang="en-US">
                <a:solidFill>
                  <a:srgbClr val="212121"/>
                </a:solidFill>
                <a:latin typeface="Arial" panose="020B0604020202020204" pitchFamily="34" charset="0"/>
                <a:cs typeface="Arial" panose="020B0604020202020204" pitchFamily="34" charset="0"/>
              </a:rPr>
              <a:t>The survey includes over </a:t>
            </a:r>
            <a:r>
              <a:rPr lang="en-US" sz="1800" u="none" strike="noStrike">
                <a:solidFill>
                  <a:srgbClr val="212121"/>
                </a:solidFill>
                <a:effectLst/>
                <a:latin typeface="Arial" panose="020B0604020202020204" pitchFamily="34" charset="0"/>
                <a:cs typeface="Arial" panose="020B0604020202020204" pitchFamily="34" charset="0"/>
              </a:rPr>
              <a:t>3500 supplement consumers ages 18+  in 6 countries: US (1000</a:t>
            </a:r>
            <a:r>
              <a:rPr lang="en-US">
                <a:solidFill>
                  <a:srgbClr val="212121"/>
                </a:solidFill>
                <a:latin typeface="Arial" panose="020B0604020202020204" pitchFamily="34" charset="0"/>
                <a:cs typeface="Arial" panose="020B0604020202020204" pitchFamily="34" charset="0"/>
              </a:rPr>
              <a:t>), </a:t>
            </a:r>
            <a:r>
              <a:rPr lang="en-US" sz="1800" u="none" strike="noStrike">
                <a:solidFill>
                  <a:srgbClr val="212121"/>
                </a:solidFill>
                <a:effectLst/>
                <a:latin typeface="Arial" panose="020B0604020202020204" pitchFamily="34" charset="0"/>
                <a:cs typeface="Arial" panose="020B0604020202020204" pitchFamily="34" charset="0"/>
              </a:rPr>
              <a:t>UK</a:t>
            </a:r>
            <a:r>
              <a:rPr lang="en-US">
                <a:solidFill>
                  <a:srgbClr val="212121"/>
                </a:solidFill>
                <a:latin typeface="Arial" panose="020B0604020202020204" pitchFamily="34" charset="0"/>
                <a:cs typeface="Arial" panose="020B0604020202020204" pitchFamily="34" charset="0"/>
              </a:rPr>
              <a:t> (</a:t>
            </a:r>
            <a:r>
              <a:rPr lang="en-US" sz="1800" u="none" strike="noStrike">
                <a:solidFill>
                  <a:srgbClr val="212121"/>
                </a:solidFill>
                <a:effectLst/>
                <a:latin typeface="Arial" panose="020B0604020202020204" pitchFamily="34" charset="0"/>
                <a:cs typeface="Arial" panose="020B0604020202020204" pitchFamily="34" charset="0"/>
              </a:rPr>
              <a:t>500), DE (500) IT: 500, KR: 500, AU:500. </a:t>
            </a:r>
          </a:p>
          <a:p>
            <a:pPr marL="0" marR="0" algn="l">
              <a:spcBef>
                <a:spcPts val="0"/>
              </a:spcBef>
              <a:spcAft>
                <a:spcPts val="0"/>
              </a:spcAft>
            </a:pPr>
            <a:endParaRPr lang="en-US">
              <a:solidFill>
                <a:srgbClr val="212121"/>
              </a:solidFill>
              <a:latin typeface="Arial" panose="020B0604020202020204" pitchFamily="34" charset="0"/>
              <a:cs typeface="Arial" panose="020B0604020202020204" pitchFamily="34" charset="0"/>
            </a:endParaRPr>
          </a:p>
          <a:p>
            <a:pPr marL="0" marR="0" algn="l">
              <a:spcBef>
                <a:spcPts val="0"/>
              </a:spcBef>
              <a:spcAft>
                <a:spcPts val="0"/>
              </a:spcAft>
            </a:pPr>
            <a:r>
              <a:rPr lang="en-US" sz="1800" u="none" strike="noStrike">
                <a:solidFill>
                  <a:srgbClr val="212121"/>
                </a:solidFill>
                <a:effectLst/>
                <a:latin typeface="Arial" panose="020B0604020202020204" pitchFamily="34" charset="0"/>
                <a:cs typeface="Arial" panose="020B0604020202020204" pitchFamily="34" charset="0"/>
              </a:rPr>
              <a:t>The survey provides insights into supplement user buying behaviors and priorities, including familiarity, usage patterns, purchase drivers, branded ingredients and the importance of values like trust, transparency and sustainability. </a:t>
            </a:r>
          </a:p>
          <a:p>
            <a:pPr marL="0" marR="0" algn="l">
              <a:spcBef>
                <a:spcPts val="0"/>
              </a:spcBef>
              <a:spcAft>
                <a:spcPts val="0"/>
              </a:spcAft>
            </a:pPr>
            <a:r>
              <a:rPr lang="en-US" sz="1800" u="none" strike="noStrike">
                <a:solidFill>
                  <a:srgbClr val="212121"/>
                </a:solidFill>
                <a:effectLst/>
                <a:latin typeface="Arial" panose="020B0604020202020204" pitchFamily="34" charset="0"/>
                <a:cs typeface="Arial" panose="020B0604020202020204" pitchFamily="34" charset="0"/>
              </a:rPr>
              <a:t> </a:t>
            </a:r>
          </a:p>
          <a:p>
            <a:pPr marL="171450" indent="-171450">
              <a:lnSpc>
                <a:spcPct val="200000"/>
              </a:lnSpc>
              <a:buFont typeface="Arial" panose="020B0604020202020204" pitchFamily="34" charset="0"/>
              <a:buChar char="•"/>
            </a:pPr>
            <a:endParaRPr lang="en-US" sz="110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10550769" y="0"/>
            <a:ext cx="815927" cy="4979963"/>
          </a:xfrm>
          <a:prstGeom prst="rect">
            <a:avLst/>
          </a:prstGeom>
          <a:solidFill>
            <a:srgbClr val="272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graphical user interface&#10;&#10;Description automatically generated">
            <a:extLst>
              <a:ext uri="{FF2B5EF4-FFF2-40B4-BE49-F238E27FC236}">
                <a16:creationId xmlns:a16="http://schemas.microsoft.com/office/drawing/2014/main" id="{55D6B23B-BA76-22DE-ABE4-17DBFDF2CD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8269" y="124045"/>
            <a:ext cx="3099816" cy="914700"/>
          </a:xfrm>
          <a:prstGeom prst="rect">
            <a:avLst/>
          </a:prstGeom>
        </p:spPr>
      </p:pic>
      <p:pic>
        <p:nvPicPr>
          <p:cNvPr id="7" name="Picture 6" descr="Icon&#10;&#10;Description automatically generated">
            <a:extLst>
              <a:ext uri="{FF2B5EF4-FFF2-40B4-BE49-F238E27FC236}">
                <a16:creationId xmlns:a16="http://schemas.microsoft.com/office/drawing/2014/main" id="{4FA24697-BED9-CD6B-01B2-B53D1F7162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0986" y="5624210"/>
            <a:ext cx="457200" cy="457200"/>
          </a:xfrm>
          <a:prstGeom prst="rect">
            <a:avLst/>
          </a:prstGeom>
        </p:spPr>
      </p:pic>
      <p:sp>
        <p:nvSpPr>
          <p:cNvPr id="9" name="TextBox 8">
            <a:extLst>
              <a:ext uri="{FF2B5EF4-FFF2-40B4-BE49-F238E27FC236}">
                <a16:creationId xmlns:a16="http://schemas.microsoft.com/office/drawing/2014/main" id="{F2823925-A6A7-EB9F-0A1C-3257A78214E0}"/>
              </a:ext>
            </a:extLst>
          </p:cNvPr>
          <p:cNvSpPr txBox="1"/>
          <p:nvPr/>
        </p:nvSpPr>
        <p:spPr>
          <a:xfrm>
            <a:off x="4608691" y="5697089"/>
            <a:ext cx="467022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panose="020B0604020202020204" pitchFamily="34" charset="0"/>
                <a:cs typeface="Arial" panose="020B0604020202020204" pitchFamily="34" charset="0"/>
              </a:rPr>
              <a:t>The ITC Insights lightbulb indicates there are key takeaways for that slide.</a:t>
            </a:r>
          </a:p>
        </p:txBody>
      </p:sp>
    </p:spTree>
    <p:extLst>
      <p:ext uri="{BB962C8B-B14F-4D97-AF65-F5344CB8AC3E}">
        <p14:creationId xmlns:p14="http://schemas.microsoft.com/office/powerpoint/2010/main" val="1980932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0D705-FCC0-3691-E618-91BC10F4AEAF}"/>
              </a:ext>
            </a:extLst>
          </p:cNvPr>
          <p:cNvSpPr>
            <a:spLocks noGrp="1"/>
          </p:cNvSpPr>
          <p:nvPr>
            <p:ph type="title"/>
          </p:nvPr>
        </p:nvSpPr>
        <p:spPr>
          <a:xfrm>
            <a:off x="838200" y="224287"/>
            <a:ext cx="10200968" cy="456750"/>
          </a:xfrm>
        </p:spPr>
        <p:txBody>
          <a:bodyPr/>
          <a:lstStyle/>
          <a:p>
            <a:r>
              <a:rPr lang="en-US">
                <a:latin typeface="Arial Black"/>
              </a:rPr>
              <a:t>Why consumers take supplements</a:t>
            </a:r>
          </a:p>
        </p:txBody>
      </p:sp>
      <p:sp>
        <p:nvSpPr>
          <p:cNvPr id="5" name="TextBox 4">
            <a:extLst>
              <a:ext uri="{FF2B5EF4-FFF2-40B4-BE49-F238E27FC236}">
                <a16:creationId xmlns:a16="http://schemas.microsoft.com/office/drawing/2014/main" id="{C9372831-94BC-486C-77C4-22A27E7B4C32}"/>
              </a:ext>
            </a:extLst>
          </p:cNvPr>
          <p:cNvSpPr txBox="1"/>
          <p:nvPr/>
        </p:nvSpPr>
        <p:spPr>
          <a:xfrm>
            <a:off x="0" y="6510602"/>
            <a:ext cx="8030497" cy="246221"/>
          </a:xfrm>
          <a:prstGeom prst="rect">
            <a:avLst/>
          </a:prstGeom>
          <a:noFill/>
        </p:spPr>
        <p:txBody>
          <a:bodyPr wrap="square" rtlCol="0">
            <a:spAutoFit/>
          </a:bodyPr>
          <a:lstStyle/>
          <a:p>
            <a:r>
              <a:rPr lang="en-US" sz="1000">
                <a:solidFill>
                  <a:schemeClr val="bg1">
                    <a:lumMod val="50000"/>
                  </a:schemeClr>
                </a:solidFill>
                <a:latin typeface="Arial" panose="020B0604020202020204" pitchFamily="34" charset="0"/>
                <a:cs typeface="Arial" panose="020B0604020202020204" pitchFamily="34" charset="0"/>
              </a:rPr>
              <a:t>Note: All supplement users n=3677. Question GS1: “Why do you take dietary supplements?” </a:t>
            </a:r>
          </a:p>
        </p:txBody>
      </p:sp>
      <p:pic>
        <p:nvPicPr>
          <p:cNvPr id="6" name="Picture 5" descr="Icon&#10;&#10;Description automatically generated">
            <a:extLst>
              <a:ext uri="{FF2B5EF4-FFF2-40B4-BE49-F238E27FC236}">
                <a16:creationId xmlns:a16="http://schemas.microsoft.com/office/drawing/2014/main" id="{176BEC25-1D6F-89C4-B54D-01EB10532E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540" y="826402"/>
            <a:ext cx="457200" cy="457200"/>
          </a:xfrm>
          <a:prstGeom prst="rect">
            <a:avLst/>
          </a:prstGeom>
        </p:spPr>
      </p:pic>
      <p:sp>
        <p:nvSpPr>
          <p:cNvPr id="7" name="TextBox 6">
            <a:extLst>
              <a:ext uri="{FF2B5EF4-FFF2-40B4-BE49-F238E27FC236}">
                <a16:creationId xmlns:a16="http://schemas.microsoft.com/office/drawing/2014/main" id="{A5E1C2A0-D493-ABB1-539E-F7322783BF68}"/>
              </a:ext>
            </a:extLst>
          </p:cNvPr>
          <p:cNvSpPr txBox="1"/>
          <p:nvPr/>
        </p:nvSpPr>
        <p:spPr>
          <a:xfrm>
            <a:off x="1158683" y="870575"/>
            <a:ext cx="2442770" cy="3323987"/>
          </a:xfrm>
          <a:prstGeom prst="rect">
            <a:avLst/>
          </a:prstGeom>
          <a:noFill/>
        </p:spPr>
        <p:txBody>
          <a:bodyPr wrap="square" lIns="91440" tIns="45720" rIns="91440" bIns="45720" rtlCol="0" anchor="t">
            <a:spAutoFit/>
          </a:bodyPr>
          <a:lstStyle/>
          <a:p>
            <a:r>
              <a:rPr lang="en-US" sz="1400" b="1">
                <a:latin typeface="Arial" panose="020B0604020202020204" pitchFamily="34" charset="0"/>
                <a:cs typeface="Arial" panose="020B0604020202020204" pitchFamily="34" charset="0"/>
              </a:rPr>
              <a:t>Key Insights:</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When looking at responses, in total, general health and well-being are overwhelmingly mentioned as reasons for taking health supplements (70%).</a:t>
            </a:r>
          </a:p>
          <a:p>
            <a:pPr marL="285750" indent="-285750">
              <a:buFont typeface="Arial" panose="020B0604020202020204" pitchFamily="34" charset="0"/>
              <a:buChar char="•"/>
            </a:pPr>
            <a:r>
              <a:rPr lang="en-US" sz="1400">
                <a:latin typeface="Arial"/>
                <a:cs typeface="Arial"/>
              </a:rPr>
              <a:t>Coming in at half of that (35%), supplement users stated that making up for dietary deficiencies was next-most important to them.</a:t>
            </a:r>
          </a:p>
        </p:txBody>
      </p:sp>
      <p:graphicFrame>
        <p:nvGraphicFramePr>
          <p:cNvPr id="8" name="Content Placeholder 7">
            <a:extLst>
              <a:ext uri="{FF2B5EF4-FFF2-40B4-BE49-F238E27FC236}">
                <a16:creationId xmlns:a16="http://schemas.microsoft.com/office/drawing/2014/main" id="{1B94DE28-C3A0-256F-F8AF-6AAE46322E29}"/>
              </a:ext>
            </a:extLst>
          </p:cNvPr>
          <p:cNvGraphicFramePr>
            <a:graphicFrameLocks noGrp="1"/>
          </p:cNvGraphicFramePr>
          <p:nvPr>
            <p:ph idx="1"/>
            <p:extLst>
              <p:ext uri="{D42A27DB-BD31-4B8C-83A1-F6EECF244321}">
                <p14:modId xmlns:p14="http://schemas.microsoft.com/office/powerpoint/2010/main" val="2012088754"/>
              </p:ext>
            </p:extLst>
          </p:nvPr>
        </p:nvGraphicFramePr>
        <p:xfrm>
          <a:off x="4596480" y="870575"/>
          <a:ext cx="7133303" cy="51471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39293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0D705-FCC0-3691-E618-91BC10F4AEAF}"/>
              </a:ext>
            </a:extLst>
          </p:cNvPr>
          <p:cNvSpPr>
            <a:spLocks noGrp="1"/>
          </p:cNvSpPr>
          <p:nvPr>
            <p:ph type="title"/>
          </p:nvPr>
        </p:nvSpPr>
        <p:spPr>
          <a:xfrm>
            <a:off x="838199" y="243808"/>
            <a:ext cx="10200968" cy="456750"/>
          </a:xfrm>
        </p:spPr>
        <p:txBody>
          <a:bodyPr/>
          <a:lstStyle/>
          <a:p>
            <a:r>
              <a:rPr lang="en-US">
                <a:latin typeface="Arial Black"/>
              </a:rPr>
              <a:t>Why consumers take supplements: COUNTRY</a:t>
            </a:r>
          </a:p>
        </p:txBody>
      </p:sp>
      <p:sp>
        <p:nvSpPr>
          <p:cNvPr id="5" name="TextBox 4">
            <a:extLst>
              <a:ext uri="{FF2B5EF4-FFF2-40B4-BE49-F238E27FC236}">
                <a16:creationId xmlns:a16="http://schemas.microsoft.com/office/drawing/2014/main" id="{C9372831-94BC-486C-77C4-22A27E7B4C32}"/>
              </a:ext>
            </a:extLst>
          </p:cNvPr>
          <p:cNvSpPr txBox="1"/>
          <p:nvPr/>
        </p:nvSpPr>
        <p:spPr>
          <a:xfrm>
            <a:off x="0" y="6457890"/>
            <a:ext cx="8030497" cy="400110"/>
          </a:xfrm>
          <a:prstGeom prst="rect">
            <a:avLst/>
          </a:prstGeom>
          <a:noFill/>
        </p:spPr>
        <p:txBody>
          <a:bodyPr wrap="square" rtlCol="0">
            <a:spAutoFit/>
          </a:bodyPr>
          <a:lstStyle/>
          <a:p>
            <a:r>
              <a:rPr lang="en-US" sz="1000">
                <a:solidFill>
                  <a:schemeClr val="bg1">
                    <a:lumMod val="50000"/>
                  </a:schemeClr>
                </a:solidFill>
                <a:latin typeface="Arial" panose="020B0604020202020204" pitchFamily="34" charset="0"/>
                <a:cs typeface="Arial" panose="020B0604020202020204" pitchFamily="34" charset="0"/>
              </a:rPr>
              <a:t>Note: US N=1110, UK n=540, DE n=518, IT n=524, KR n=524, all supplement users n=3677. Question GS1: “Why do you take dietary supplements?” </a:t>
            </a:r>
          </a:p>
        </p:txBody>
      </p:sp>
      <p:pic>
        <p:nvPicPr>
          <p:cNvPr id="6" name="Picture 5" descr="Icon&#10;&#10;Description automatically generated">
            <a:extLst>
              <a:ext uri="{FF2B5EF4-FFF2-40B4-BE49-F238E27FC236}">
                <a16:creationId xmlns:a16="http://schemas.microsoft.com/office/drawing/2014/main" id="{176BEC25-1D6F-89C4-B54D-01EB10532E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540" y="826402"/>
            <a:ext cx="457200" cy="457200"/>
          </a:xfrm>
          <a:prstGeom prst="rect">
            <a:avLst/>
          </a:prstGeom>
        </p:spPr>
      </p:pic>
      <p:sp>
        <p:nvSpPr>
          <p:cNvPr id="7" name="TextBox 6">
            <a:extLst>
              <a:ext uri="{FF2B5EF4-FFF2-40B4-BE49-F238E27FC236}">
                <a16:creationId xmlns:a16="http://schemas.microsoft.com/office/drawing/2014/main" id="{A5E1C2A0-D493-ABB1-539E-F7322783BF68}"/>
              </a:ext>
            </a:extLst>
          </p:cNvPr>
          <p:cNvSpPr txBox="1"/>
          <p:nvPr/>
        </p:nvSpPr>
        <p:spPr>
          <a:xfrm>
            <a:off x="1158683" y="870575"/>
            <a:ext cx="10716160" cy="954107"/>
          </a:xfrm>
          <a:prstGeom prst="rect">
            <a:avLst/>
          </a:prstGeom>
          <a:noFill/>
        </p:spPr>
        <p:txBody>
          <a:bodyPr wrap="square" lIns="91440" tIns="45720" rIns="91440" bIns="45720" rtlCol="0" anchor="t">
            <a:spAutoFit/>
          </a:bodyPr>
          <a:lstStyle/>
          <a:p>
            <a:r>
              <a:rPr lang="en-US" sz="1400" b="1">
                <a:latin typeface="Arial"/>
                <a:cs typeface="Arial"/>
              </a:rPr>
              <a:t>Key Insights:</a:t>
            </a:r>
          </a:p>
          <a:p>
            <a:pPr marL="285750" indent="-285750">
              <a:buFont typeface="Arial" panose="020B0604020202020204" pitchFamily="34" charset="0"/>
              <a:buChar char="•"/>
            </a:pPr>
            <a:r>
              <a:rPr lang="en-US" sz="1400">
                <a:latin typeface="Arial"/>
                <a:cs typeface="Arial"/>
              </a:rPr>
              <a:t>General health and wellbeing was the dominant response in all countries, with making up for dietary deficiencies next (46% in Germany).</a:t>
            </a:r>
          </a:p>
          <a:p>
            <a:pPr marL="285750" indent="-285750">
              <a:buFont typeface="Arial" panose="020B0604020202020204" pitchFamily="34" charset="0"/>
              <a:buChar char="•"/>
            </a:pPr>
            <a:r>
              <a:rPr lang="en-US" sz="1400">
                <a:latin typeface="Arial"/>
                <a:ea typeface="Calibri"/>
                <a:cs typeface="Arial"/>
              </a:rPr>
              <a:t>Condition-specific health benefits hit 40% in Italy, disease prevention also hit 40% in Germany and 39% in South Korea.</a:t>
            </a:r>
          </a:p>
        </p:txBody>
      </p:sp>
      <p:graphicFrame>
        <p:nvGraphicFramePr>
          <p:cNvPr id="8" name="Content Placeholder 7">
            <a:extLst>
              <a:ext uri="{FF2B5EF4-FFF2-40B4-BE49-F238E27FC236}">
                <a16:creationId xmlns:a16="http://schemas.microsoft.com/office/drawing/2014/main" id="{1B94DE28-C3A0-256F-F8AF-6AAE46322E29}"/>
              </a:ext>
            </a:extLst>
          </p:cNvPr>
          <p:cNvGraphicFramePr>
            <a:graphicFrameLocks noGrp="1"/>
          </p:cNvGraphicFramePr>
          <p:nvPr>
            <p:ph idx="1"/>
            <p:extLst>
              <p:ext uri="{D42A27DB-BD31-4B8C-83A1-F6EECF244321}">
                <p14:modId xmlns:p14="http://schemas.microsoft.com/office/powerpoint/2010/main" val="3540724507"/>
              </p:ext>
            </p:extLst>
          </p:nvPr>
        </p:nvGraphicFramePr>
        <p:xfrm>
          <a:off x="141754" y="2210143"/>
          <a:ext cx="11593859" cy="40777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76698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3F89C3-20C5-4D4E-20F0-AF7DF497CCDA}"/>
              </a:ext>
            </a:extLst>
          </p:cNvPr>
          <p:cNvSpPr/>
          <p:nvPr/>
        </p:nvSpPr>
        <p:spPr>
          <a:xfrm>
            <a:off x="884451" y="89320"/>
            <a:ext cx="4324157" cy="5964239"/>
          </a:xfrm>
          <a:prstGeom prst="rect">
            <a:avLst/>
          </a:prstGeom>
          <a:solidFill>
            <a:srgbClr val="272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E67C53A0-D8B4-7C76-6670-3E5CF72CAA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8269" y="124045"/>
            <a:ext cx="3099816" cy="914700"/>
          </a:xfrm>
          <a:prstGeom prst="rect">
            <a:avLst/>
          </a:prstGeom>
        </p:spPr>
      </p:pic>
      <p:sp>
        <p:nvSpPr>
          <p:cNvPr id="9" name="TextBox 8">
            <a:extLst>
              <a:ext uri="{FF2B5EF4-FFF2-40B4-BE49-F238E27FC236}">
                <a16:creationId xmlns:a16="http://schemas.microsoft.com/office/drawing/2014/main" id="{3F5002AE-F404-DFEB-FFB0-B409C9A9094C}"/>
              </a:ext>
            </a:extLst>
          </p:cNvPr>
          <p:cNvSpPr txBox="1"/>
          <p:nvPr/>
        </p:nvSpPr>
        <p:spPr>
          <a:xfrm>
            <a:off x="5818509" y="1986273"/>
            <a:ext cx="4728704" cy="1200329"/>
          </a:xfrm>
          <a:prstGeom prst="rect">
            <a:avLst/>
          </a:prstGeom>
          <a:noFill/>
        </p:spPr>
        <p:txBody>
          <a:bodyPr wrap="square" rtlCol="0">
            <a:spAutoFit/>
          </a:bodyPr>
          <a:lstStyle/>
          <a:p>
            <a:r>
              <a:rPr lang="en-US" sz="3600" b="1">
                <a:latin typeface="Arial Black" panose="020B0A04020102020204" pitchFamily="34" charset="0"/>
                <a:cs typeface="Arial" panose="020B0604020202020204" pitchFamily="34" charset="0"/>
              </a:rPr>
              <a:t>HEALTH CONCERNS</a:t>
            </a:r>
          </a:p>
        </p:txBody>
      </p:sp>
      <p:pic>
        <p:nvPicPr>
          <p:cNvPr id="5" name="Picture Placeholder 4" descr="A person with glasses touching her forehead&#10;&#10;Description automatically generated">
            <a:extLst>
              <a:ext uri="{FF2B5EF4-FFF2-40B4-BE49-F238E27FC236}">
                <a16:creationId xmlns:a16="http://schemas.microsoft.com/office/drawing/2014/main" id="{2901BA96-5AD5-4C6D-1E7D-E9A40976FDD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940" r="25940"/>
          <a:stretch>
            <a:fillRect/>
          </a:stretch>
        </p:blipFill>
        <p:spPr/>
      </p:pic>
      <p:sp>
        <p:nvSpPr>
          <p:cNvPr id="2" name="TextBox 1">
            <a:extLst>
              <a:ext uri="{FF2B5EF4-FFF2-40B4-BE49-F238E27FC236}">
                <a16:creationId xmlns:a16="http://schemas.microsoft.com/office/drawing/2014/main" id="{B9B48FD6-7003-CB4B-DA69-09412D373252}"/>
              </a:ext>
            </a:extLst>
          </p:cNvPr>
          <p:cNvSpPr txBox="1"/>
          <p:nvPr/>
        </p:nvSpPr>
        <p:spPr>
          <a:xfrm>
            <a:off x="5914761" y="3348233"/>
            <a:ext cx="5325978" cy="646331"/>
          </a:xfrm>
          <a:prstGeom prst="rect">
            <a:avLst/>
          </a:prstGeom>
          <a:noFill/>
        </p:spPr>
        <p:txBody>
          <a:bodyPr wrap="square" rtlCol="0">
            <a:spAutoFit/>
          </a:bodyPr>
          <a:lstStyle/>
          <a:p>
            <a:r>
              <a:rPr lang="en-US"/>
              <a:t>Deep dive into supplement user health concerns and which ones they take supplements for</a:t>
            </a:r>
          </a:p>
        </p:txBody>
      </p:sp>
    </p:spTree>
    <p:extLst>
      <p:ext uri="{BB962C8B-B14F-4D97-AF65-F5344CB8AC3E}">
        <p14:creationId xmlns:p14="http://schemas.microsoft.com/office/powerpoint/2010/main" val="4092912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0D705-FCC0-3691-E618-91BC10F4AEAF}"/>
              </a:ext>
            </a:extLst>
          </p:cNvPr>
          <p:cNvSpPr>
            <a:spLocks noGrp="1"/>
          </p:cNvSpPr>
          <p:nvPr>
            <p:ph type="title"/>
          </p:nvPr>
        </p:nvSpPr>
        <p:spPr/>
        <p:txBody>
          <a:bodyPr/>
          <a:lstStyle/>
          <a:p>
            <a:r>
              <a:rPr lang="en-US">
                <a:latin typeface="Arial Black"/>
                <a:cs typeface="Arial"/>
              </a:rPr>
              <a:t>Health concerns</a:t>
            </a:r>
          </a:p>
        </p:txBody>
      </p:sp>
      <p:sp>
        <p:nvSpPr>
          <p:cNvPr id="5" name="TextBox 4">
            <a:extLst>
              <a:ext uri="{FF2B5EF4-FFF2-40B4-BE49-F238E27FC236}">
                <a16:creationId xmlns:a16="http://schemas.microsoft.com/office/drawing/2014/main" id="{C9372831-94BC-486C-77C4-22A27E7B4C32}"/>
              </a:ext>
            </a:extLst>
          </p:cNvPr>
          <p:cNvSpPr txBox="1"/>
          <p:nvPr/>
        </p:nvSpPr>
        <p:spPr>
          <a:xfrm>
            <a:off x="0" y="6457890"/>
            <a:ext cx="8123274" cy="400110"/>
          </a:xfrm>
          <a:prstGeom prst="rect">
            <a:avLst/>
          </a:prstGeom>
          <a:noFill/>
        </p:spPr>
        <p:txBody>
          <a:bodyPr wrap="square" rtlCol="0">
            <a:spAutoFit/>
          </a:bodyPr>
          <a:lstStyle/>
          <a:p>
            <a:r>
              <a:rPr lang="en-US" sz="1000">
                <a:solidFill>
                  <a:schemeClr val="bg1">
                    <a:lumMod val="50000"/>
                  </a:schemeClr>
                </a:solidFill>
                <a:latin typeface="Arial" panose="020B0604020202020204" pitchFamily="34" charset="0"/>
                <a:cs typeface="Arial" panose="020B0604020202020204" pitchFamily="34" charset="0"/>
              </a:rPr>
              <a:t>Note: All supplement users US n=1118, UK n=540, DE n=518, IT n=524, KR n=525, AU n=522, all supplement users n=3677. Question D4: “Which of the following health conditions or concerns currently impact or impacted you within the past year?”</a:t>
            </a:r>
          </a:p>
        </p:txBody>
      </p:sp>
      <p:pic>
        <p:nvPicPr>
          <p:cNvPr id="6" name="Picture 5" descr="Icon&#10;&#10;Description automatically generated">
            <a:extLst>
              <a:ext uri="{FF2B5EF4-FFF2-40B4-BE49-F238E27FC236}">
                <a16:creationId xmlns:a16="http://schemas.microsoft.com/office/drawing/2014/main" id="{176BEC25-1D6F-89C4-B54D-01EB10532E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3212" y="680885"/>
            <a:ext cx="457200" cy="457200"/>
          </a:xfrm>
          <a:prstGeom prst="rect">
            <a:avLst/>
          </a:prstGeom>
        </p:spPr>
      </p:pic>
      <p:sp>
        <p:nvSpPr>
          <p:cNvPr id="7" name="TextBox 6">
            <a:extLst>
              <a:ext uri="{FF2B5EF4-FFF2-40B4-BE49-F238E27FC236}">
                <a16:creationId xmlns:a16="http://schemas.microsoft.com/office/drawing/2014/main" id="{A5E1C2A0-D493-ABB1-539E-F7322783BF68}"/>
              </a:ext>
            </a:extLst>
          </p:cNvPr>
          <p:cNvSpPr txBox="1"/>
          <p:nvPr/>
        </p:nvSpPr>
        <p:spPr>
          <a:xfrm>
            <a:off x="1350412" y="680044"/>
            <a:ext cx="10713769" cy="2246769"/>
          </a:xfrm>
          <a:prstGeom prst="rect">
            <a:avLst/>
          </a:prstGeom>
          <a:noFill/>
        </p:spPr>
        <p:txBody>
          <a:bodyPr wrap="square" lIns="91440" tIns="45720" rIns="91440" bIns="45720" rtlCol="0" anchor="t">
            <a:spAutoFit/>
          </a:bodyPr>
          <a:lstStyle/>
          <a:p>
            <a:r>
              <a:rPr lang="en-US" sz="1400" b="1">
                <a:latin typeface="Arial"/>
                <a:cs typeface="Arial"/>
              </a:rPr>
              <a:t>Key Insights:</a:t>
            </a:r>
          </a:p>
          <a:p>
            <a:pPr marL="285750" indent="-285750">
              <a:buFont typeface="Arial" panose="020B0604020202020204" pitchFamily="34" charset="0"/>
              <a:buChar char="•"/>
            </a:pPr>
            <a:r>
              <a:rPr lang="en-US" sz="1400">
                <a:latin typeface="Arial"/>
                <a:cs typeface="Arial"/>
              </a:rPr>
              <a:t>Anxiety or stress and lack of energy ranked highest for overall supplement users driven by supplement consumers in the US and especially Italy. Of note, only 17% of German respondents said anxiety or stress was a concern.</a:t>
            </a:r>
          </a:p>
          <a:p>
            <a:pPr marL="285750" indent="-285750">
              <a:buFont typeface="Arial" panose="020B0604020202020204" pitchFamily="34" charset="0"/>
              <a:buChar char="•"/>
            </a:pPr>
            <a:r>
              <a:rPr lang="en-US" sz="1400">
                <a:latin typeface="Arial"/>
                <a:cs typeface="Arial"/>
              </a:rPr>
              <a:t>Eye fatigue greatly over-indexes in South Korea where 49% of respondents said it was a concern. This is consistent with our Chinese respondents in 2022, so Asia is a target for eye health.</a:t>
            </a:r>
          </a:p>
          <a:p>
            <a:pPr marL="285750" indent="-285750">
              <a:buFont typeface="Arial" panose="020B0604020202020204" pitchFamily="34" charset="0"/>
              <a:buChar char="•"/>
            </a:pPr>
            <a:r>
              <a:rPr lang="en-US" sz="1400">
                <a:latin typeface="Arial"/>
                <a:cs typeface="Arial"/>
              </a:rPr>
              <a:t>Lack of energy was an issue in Australia and Italy, with the latter also getting high responses for sleep issues, digestive complaints and eye related issues; joint or other pain was the top response in the UK.</a:t>
            </a:r>
          </a:p>
          <a:p>
            <a:endParaRPr lang="en-US" sz="1400">
              <a:latin typeface="Montserrat" pitchFamily="2" charset="77"/>
            </a:endParaRPr>
          </a:p>
          <a:p>
            <a:endParaRPr lang="en-US" sz="1400">
              <a:latin typeface="Montserrat" pitchFamily="2" charset="77"/>
            </a:endParaRPr>
          </a:p>
          <a:p>
            <a:pPr marL="285750" indent="-285750">
              <a:buFont typeface="Arial" panose="020B0604020202020204" pitchFamily="34" charset="0"/>
              <a:buChar char="•"/>
            </a:pPr>
            <a:endParaRPr lang="en-US" sz="1400">
              <a:latin typeface="Montserrat" pitchFamily="2" charset="77"/>
            </a:endParaRPr>
          </a:p>
        </p:txBody>
      </p:sp>
      <p:graphicFrame>
        <p:nvGraphicFramePr>
          <p:cNvPr id="10" name="Content Placeholder 9">
            <a:extLst>
              <a:ext uri="{FF2B5EF4-FFF2-40B4-BE49-F238E27FC236}">
                <a16:creationId xmlns:a16="http://schemas.microsoft.com/office/drawing/2014/main" id="{77BE49B6-B04B-2064-9848-DBEA295434A2}"/>
              </a:ext>
            </a:extLst>
          </p:cNvPr>
          <p:cNvGraphicFramePr>
            <a:graphicFrameLocks noGrp="1"/>
          </p:cNvGraphicFramePr>
          <p:nvPr>
            <p:ph idx="1"/>
            <p:extLst>
              <p:ext uri="{D42A27DB-BD31-4B8C-83A1-F6EECF244321}">
                <p14:modId xmlns:p14="http://schemas.microsoft.com/office/powerpoint/2010/main" val="2935480845"/>
              </p:ext>
            </p:extLst>
          </p:nvPr>
        </p:nvGraphicFramePr>
        <p:xfrm>
          <a:off x="28073" y="2495926"/>
          <a:ext cx="12135853" cy="34084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50124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0D705-FCC0-3691-E618-91BC10F4AEAF}"/>
              </a:ext>
            </a:extLst>
          </p:cNvPr>
          <p:cNvSpPr>
            <a:spLocks noGrp="1"/>
          </p:cNvSpPr>
          <p:nvPr>
            <p:ph type="title"/>
          </p:nvPr>
        </p:nvSpPr>
        <p:spPr>
          <a:xfrm>
            <a:off x="838200" y="224287"/>
            <a:ext cx="10200968" cy="456750"/>
          </a:xfrm>
        </p:spPr>
        <p:txBody>
          <a:bodyPr/>
          <a:lstStyle/>
          <a:p>
            <a:r>
              <a:rPr lang="en-US">
                <a:latin typeface="Arial Black"/>
              </a:rPr>
              <a:t>Health concerns: what consumers </a:t>
            </a:r>
            <a:br>
              <a:rPr lang="en-US">
                <a:latin typeface="Arial Black" panose="020B0A04020102020204" pitchFamily="34" charset="0"/>
              </a:rPr>
            </a:br>
            <a:r>
              <a:rPr lang="en-US">
                <a:latin typeface="Arial Black"/>
              </a:rPr>
              <a:t>took supplements for</a:t>
            </a:r>
          </a:p>
        </p:txBody>
      </p:sp>
      <p:sp>
        <p:nvSpPr>
          <p:cNvPr id="5" name="TextBox 4">
            <a:extLst>
              <a:ext uri="{FF2B5EF4-FFF2-40B4-BE49-F238E27FC236}">
                <a16:creationId xmlns:a16="http://schemas.microsoft.com/office/drawing/2014/main" id="{C9372831-94BC-486C-77C4-22A27E7B4C32}"/>
              </a:ext>
            </a:extLst>
          </p:cNvPr>
          <p:cNvSpPr txBox="1"/>
          <p:nvPr/>
        </p:nvSpPr>
        <p:spPr>
          <a:xfrm>
            <a:off x="0" y="6425991"/>
            <a:ext cx="8389088" cy="400110"/>
          </a:xfrm>
          <a:prstGeom prst="rect">
            <a:avLst/>
          </a:prstGeom>
          <a:noFill/>
        </p:spPr>
        <p:txBody>
          <a:bodyPr wrap="square" rtlCol="0">
            <a:spAutoFit/>
          </a:bodyPr>
          <a:lstStyle/>
          <a:p>
            <a:r>
              <a:rPr lang="en-US" sz="1000">
                <a:solidFill>
                  <a:schemeClr val="bg1">
                    <a:lumMod val="50000"/>
                  </a:schemeClr>
                </a:solidFill>
                <a:latin typeface="Arial" panose="020B0604020202020204" pitchFamily="34" charset="0"/>
                <a:cs typeface="Arial" panose="020B0604020202020204" pitchFamily="34" charset="0"/>
              </a:rPr>
              <a:t>Note: All supplement users n=3249, US n=971, UK n=462, DE n=437, IT n=490, KR n=471, AU n=468. Question D5: “Did you take supplements for any of the following reasons over the past year?” Only asked of respondents indicating they had the health concern. </a:t>
            </a:r>
          </a:p>
        </p:txBody>
      </p:sp>
      <p:pic>
        <p:nvPicPr>
          <p:cNvPr id="6" name="Picture 5" descr="Icon&#10;&#10;Description automatically generated">
            <a:extLst>
              <a:ext uri="{FF2B5EF4-FFF2-40B4-BE49-F238E27FC236}">
                <a16:creationId xmlns:a16="http://schemas.microsoft.com/office/drawing/2014/main" id="{176BEC25-1D6F-89C4-B54D-01EB10532E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540" y="826402"/>
            <a:ext cx="457200" cy="457200"/>
          </a:xfrm>
          <a:prstGeom prst="rect">
            <a:avLst/>
          </a:prstGeom>
        </p:spPr>
      </p:pic>
      <p:sp>
        <p:nvSpPr>
          <p:cNvPr id="7" name="TextBox 6">
            <a:extLst>
              <a:ext uri="{FF2B5EF4-FFF2-40B4-BE49-F238E27FC236}">
                <a16:creationId xmlns:a16="http://schemas.microsoft.com/office/drawing/2014/main" id="{A5E1C2A0-D493-ABB1-539E-F7322783BF68}"/>
              </a:ext>
            </a:extLst>
          </p:cNvPr>
          <p:cNvSpPr txBox="1"/>
          <p:nvPr/>
        </p:nvSpPr>
        <p:spPr>
          <a:xfrm>
            <a:off x="1158683" y="870575"/>
            <a:ext cx="10827774" cy="1169551"/>
          </a:xfrm>
          <a:prstGeom prst="rect">
            <a:avLst/>
          </a:prstGeom>
          <a:noFill/>
        </p:spPr>
        <p:txBody>
          <a:bodyPr wrap="square" lIns="91440" tIns="45720" rIns="91440" bIns="45720" rtlCol="0" anchor="t">
            <a:spAutoFit/>
          </a:bodyPr>
          <a:lstStyle/>
          <a:p>
            <a:r>
              <a:rPr lang="en-US" sz="1400" b="1">
                <a:latin typeface="Arial" panose="020B0604020202020204" pitchFamily="34" charset="0"/>
                <a:cs typeface="Arial" panose="020B0604020202020204" pitchFamily="34" charset="0"/>
              </a:rPr>
              <a:t>Key Insights:</a:t>
            </a:r>
          </a:p>
          <a:p>
            <a:pPr marL="285750" indent="-285750">
              <a:buFont typeface="Arial" panose="020B0604020202020204" pitchFamily="34" charset="0"/>
              <a:buChar char="•"/>
            </a:pPr>
            <a:r>
              <a:rPr lang="en-US" sz="1400">
                <a:latin typeface="Arial"/>
                <a:cs typeface="Arial"/>
              </a:rPr>
              <a:t>Overall supplement users said they take supplements to help with lack of energy and that’s largely driven by respondents in Italy and is the top response in Australia as well; anxiety and stress is next in both countries as well as being the top response in the US.</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Eye fatigue again over-indexes strongly in South Korea; we saw this in China in 2022.</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General health is moving toward the top as a reason all supplement users take supplements.</a:t>
            </a:r>
          </a:p>
        </p:txBody>
      </p:sp>
      <p:graphicFrame>
        <p:nvGraphicFramePr>
          <p:cNvPr id="9" name="Content Placeholder 8">
            <a:extLst>
              <a:ext uri="{FF2B5EF4-FFF2-40B4-BE49-F238E27FC236}">
                <a16:creationId xmlns:a16="http://schemas.microsoft.com/office/drawing/2014/main" id="{4B59201F-5B45-8696-D423-3D4515DE655B}"/>
              </a:ext>
            </a:extLst>
          </p:cNvPr>
          <p:cNvGraphicFramePr>
            <a:graphicFrameLocks noGrp="1"/>
          </p:cNvGraphicFramePr>
          <p:nvPr>
            <p:ph idx="1"/>
            <p:extLst>
              <p:ext uri="{D42A27DB-BD31-4B8C-83A1-F6EECF244321}">
                <p14:modId xmlns:p14="http://schemas.microsoft.com/office/powerpoint/2010/main" val="639661900"/>
              </p:ext>
            </p:extLst>
          </p:nvPr>
        </p:nvGraphicFramePr>
        <p:xfrm>
          <a:off x="0" y="2106553"/>
          <a:ext cx="12125632" cy="43513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45940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3F89C3-20C5-4D4E-20F0-AF7DF497CCDA}"/>
              </a:ext>
            </a:extLst>
          </p:cNvPr>
          <p:cNvSpPr/>
          <p:nvPr/>
        </p:nvSpPr>
        <p:spPr>
          <a:xfrm>
            <a:off x="884451" y="89320"/>
            <a:ext cx="4324157" cy="5964239"/>
          </a:xfrm>
          <a:prstGeom prst="rect">
            <a:avLst/>
          </a:prstGeom>
          <a:solidFill>
            <a:srgbClr val="272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08EC89-2C21-5E85-E548-9B83C6684A4A}"/>
              </a:ext>
            </a:extLst>
          </p:cNvPr>
          <p:cNvSpPr/>
          <p:nvPr/>
        </p:nvSpPr>
        <p:spPr>
          <a:xfrm>
            <a:off x="11013757" y="6160671"/>
            <a:ext cx="815927" cy="732054"/>
          </a:xfrm>
          <a:prstGeom prst="rect">
            <a:avLst/>
          </a:prstGeom>
          <a:solidFill>
            <a:srgbClr val="272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E67C53A0-D8B4-7C76-6670-3E5CF72CAA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8269" y="124045"/>
            <a:ext cx="3099816" cy="914700"/>
          </a:xfrm>
          <a:prstGeom prst="rect">
            <a:avLst/>
          </a:prstGeom>
        </p:spPr>
      </p:pic>
      <p:sp>
        <p:nvSpPr>
          <p:cNvPr id="9" name="TextBox 8">
            <a:extLst>
              <a:ext uri="{FF2B5EF4-FFF2-40B4-BE49-F238E27FC236}">
                <a16:creationId xmlns:a16="http://schemas.microsoft.com/office/drawing/2014/main" id="{3F5002AE-F404-DFEB-FFB0-B409C9A9094C}"/>
              </a:ext>
            </a:extLst>
          </p:cNvPr>
          <p:cNvSpPr txBox="1"/>
          <p:nvPr/>
        </p:nvSpPr>
        <p:spPr>
          <a:xfrm>
            <a:off x="6356972" y="2748273"/>
            <a:ext cx="4728704" cy="1200329"/>
          </a:xfrm>
          <a:prstGeom prst="rect">
            <a:avLst/>
          </a:prstGeom>
          <a:noFill/>
        </p:spPr>
        <p:txBody>
          <a:bodyPr wrap="square" rtlCol="0">
            <a:spAutoFit/>
          </a:bodyPr>
          <a:lstStyle/>
          <a:p>
            <a:r>
              <a:rPr lang="en-US" sz="3600" b="1">
                <a:latin typeface="Montserrat Black" pitchFamily="2" charset="77"/>
              </a:rPr>
              <a:t>SUPPLEMENT USAGE</a:t>
            </a:r>
          </a:p>
        </p:txBody>
      </p:sp>
      <p:pic>
        <p:nvPicPr>
          <p:cNvPr id="4" name="Picture Placeholder 3" descr="A person holding a glass of water&#10;&#10;Description automatically generated">
            <a:extLst>
              <a:ext uri="{FF2B5EF4-FFF2-40B4-BE49-F238E27FC236}">
                <a16:creationId xmlns:a16="http://schemas.microsoft.com/office/drawing/2014/main" id="{129157BB-1778-918A-9663-E081B6E8039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842" b="3842"/>
          <a:stretch>
            <a:fillRect/>
          </a:stretch>
        </p:blipFill>
        <p:spPr/>
      </p:pic>
    </p:spTree>
    <p:extLst>
      <p:ext uri="{BB962C8B-B14F-4D97-AF65-F5344CB8AC3E}">
        <p14:creationId xmlns:p14="http://schemas.microsoft.com/office/powerpoint/2010/main" val="2653511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Content Placeholder 4">
            <a:extLst>
              <a:ext uri="{FF2B5EF4-FFF2-40B4-BE49-F238E27FC236}">
                <a16:creationId xmlns:a16="http://schemas.microsoft.com/office/drawing/2014/main" id="{36F85CA4-B603-1146-A9B0-7335D84A3360}"/>
              </a:ext>
            </a:extLst>
          </p:cNvPr>
          <p:cNvSpPr txBox="1">
            <a:spLocks/>
          </p:cNvSpPr>
          <p:nvPr/>
        </p:nvSpPr>
        <p:spPr>
          <a:xfrm>
            <a:off x="1565194" y="977774"/>
            <a:ext cx="4298195" cy="871119"/>
          </a:xfrm>
        </p:spPr>
        <p:txBody>
          <a:bodyPr lIns="91440" tIns="45720" rIns="91440" bIns="45720" anchor="t">
            <a:noAutofit/>
          </a:bodyPr>
          <a:lstStyle>
            <a:lvl1pPr marL="228600" indent="-228600" algn="l" defTabSz="914400" rtl="0" eaLnBrk="1" latinLnBrk="0" hangingPunct="1">
              <a:lnSpc>
                <a:spcPct val="90000"/>
              </a:lnSpc>
              <a:spcBef>
                <a:spcPts val="1000"/>
              </a:spcBef>
              <a:buClr>
                <a:srgbClr val="929292"/>
              </a:buClr>
              <a:buSzPct val="125000"/>
              <a:buFont typeface="Arial" panose="020B0604020202020204" pitchFamily="34" charset="0"/>
              <a:buChar char="•"/>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1">
                <a:latin typeface="Arial"/>
                <a:cs typeface="Arial"/>
              </a:rPr>
              <a:t>Key Insights:</a:t>
            </a:r>
          </a:p>
          <a:p>
            <a:pPr>
              <a:lnSpc>
                <a:spcPct val="100000"/>
              </a:lnSpc>
              <a:spcBef>
                <a:spcPts val="0"/>
              </a:spcBef>
            </a:pPr>
            <a:r>
              <a:rPr lang="en-US" sz="1400">
                <a:latin typeface="Arial"/>
                <a:cs typeface="Arial"/>
              </a:rPr>
              <a:t>60% of respondents are taking supplements 4 times a week or more, thus making them both regular users and key target consumers, although converting irregular users to regular users also boosts categories and positive experiences.</a:t>
            </a:r>
          </a:p>
          <a:p>
            <a:pPr>
              <a:lnSpc>
                <a:spcPct val="100000"/>
              </a:lnSpc>
              <a:spcBef>
                <a:spcPts val="0"/>
              </a:spcBef>
            </a:pPr>
            <a:r>
              <a:rPr lang="en-US" sz="1400">
                <a:latin typeface="Arial"/>
                <a:cs typeface="Arial"/>
              </a:rPr>
              <a:t>Daily usage is up 4% from 2022 data.  It should also be noted that there are fairly large variances among different countries.  US supplement-takers came in at the highest end (53%), whereas those in Italy came in as the least-frequent respondents who took them daily (22%). Next on the least frequent side were German users (26%).  The three remaining countries came in roughly equal in regard to daily usage.</a:t>
            </a:r>
          </a:p>
          <a:p>
            <a:pPr>
              <a:lnSpc>
                <a:spcPct val="100000"/>
              </a:lnSpc>
              <a:spcBef>
                <a:spcPts val="0"/>
              </a:spcBef>
            </a:pPr>
            <a:r>
              <a:rPr lang="en-US" sz="1400" i="1">
                <a:latin typeface="Arial"/>
                <a:cs typeface="Arial"/>
              </a:rPr>
              <a:t>Note that non-supplement users were disqualified from the survey.</a:t>
            </a:r>
          </a:p>
        </p:txBody>
      </p:sp>
      <p:pic>
        <p:nvPicPr>
          <p:cNvPr id="419" name="Picture 418" descr="Icon&#10;&#10;Description automatically generated">
            <a:extLst>
              <a:ext uri="{FF2B5EF4-FFF2-40B4-BE49-F238E27FC236}">
                <a16:creationId xmlns:a16="http://schemas.microsoft.com/office/drawing/2014/main" id="{0241E653-CF5F-3240-83C2-B7AB7DD0F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554" y="977774"/>
            <a:ext cx="548640" cy="548640"/>
          </a:xfrm>
          <a:prstGeom prst="rect">
            <a:avLst/>
          </a:prstGeom>
        </p:spPr>
      </p:pic>
      <p:graphicFrame>
        <p:nvGraphicFramePr>
          <p:cNvPr id="208" name="Chart 207">
            <a:extLst>
              <a:ext uri="{FF2B5EF4-FFF2-40B4-BE49-F238E27FC236}">
                <a16:creationId xmlns:a16="http://schemas.microsoft.com/office/drawing/2014/main" id="{6E2B8789-477B-1398-279E-4A3635634498}"/>
              </a:ext>
            </a:extLst>
          </p:cNvPr>
          <p:cNvGraphicFramePr/>
          <p:nvPr>
            <p:extLst>
              <p:ext uri="{D42A27DB-BD31-4B8C-83A1-F6EECF244321}">
                <p14:modId xmlns:p14="http://schemas.microsoft.com/office/powerpoint/2010/main" val="29374789"/>
              </p:ext>
            </p:extLst>
          </p:nvPr>
        </p:nvGraphicFramePr>
        <p:xfrm>
          <a:off x="5629104" y="1142387"/>
          <a:ext cx="6468693" cy="397069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DBEC8497-5D97-AE2C-FD42-31EA99487F1B}"/>
              </a:ext>
            </a:extLst>
          </p:cNvPr>
          <p:cNvSpPr>
            <a:spLocks noGrp="1"/>
          </p:cNvSpPr>
          <p:nvPr>
            <p:ph type="title"/>
          </p:nvPr>
        </p:nvSpPr>
        <p:spPr>
          <a:xfrm>
            <a:off x="838200" y="362363"/>
            <a:ext cx="10515600" cy="456750"/>
          </a:xfrm>
        </p:spPr>
        <p:txBody>
          <a:bodyPr/>
          <a:lstStyle/>
          <a:p>
            <a:r>
              <a:rPr lang="en-US" sz="2800" b="1">
                <a:latin typeface="Arial Black"/>
              </a:rPr>
              <a:t>SUPPLEMENT USAGE FREQUENCY </a:t>
            </a:r>
            <a:br>
              <a:rPr lang="en-US" sz="2800" b="1">
                <a:latin typeface="Arial Black" panose="020B0604020202020204" pitchFamily="34" charset="0"/>
                <a:cs typeface="Arial Black" panose="020B0604020202020204" pitchFamily="34" charset="0"/>
              </a:rPr>
            </a:br>
            <a:endParaRPr lang="en-US">
              <a:solidFill>
                <a:schemeClr val="accent3"/>
              </a:solidFill>
            </a:endParaRPr>
          </a:p>
        </p:txBody>
      </p:sp>
      <p:sp>
        <p:nvSpPr>
          <p:cNvPr id="8" name="TextBox 7">
            <a:extLst>
              <a:ext uri="{FF2B5EF4-FFF2-40B4-BE49-F238E27FC236}">
                <a16:creationId xmlns:a16="http://schemas.microsoft.com/office/drawing/2014/main" id="{69BE0098-479A-013D-FA5C-B8C0437671AE}"/>
              </a:ext>
            </a:extLst>
          </p:cNvPr>
          <p:cNvSpPr txBox="1"/>
          <p:nvPr/>
        </p:nvSpPr>
        <p:spPr>
          <a:xfrm>
            <a:off x="144560" y="6466131"/>
            <a:ext cx="6151076" cy="400110"/>
          </a:xfrm>
          <a:prstGeom prst="rect">
            <a:avLst/>
          </a:prstGeom>
          <a:noFill/>
        </p:spPr>
        <p:txBody>
          <a:bodyPr wrap="square" lIns="91440" tIns="45720" rIns="91440" bIns="45720" rtlCol="0" anchor="t">
            <a:spAutoFit/>
          </a:bodyPr>
          <a:lstStyle/>
          <a:p>
            <a:r>
              <a:rPr lang="en-US" sz="1000">
                <a:solidFill>
                  <a:schemeClr val="bg1">
                    <a:lumMod val="50000"/>
                  </a:schemeClr>
                </a:solidFill>
                <a:latin typeface="Arial"/>
                <a:cs typeface="Arial"/>
              </a:rPr>
              <a:t>Note: All supplement users n=3677. Question S1: “How often do you take vitamins, minerals, herbs or other dietary supplements (e.g., fish oil, protein powder, probiotics, melatonin, etc.)?”</a:t>
            </a:r>
          </a:p>
        </p:txBody>
      </p:sp>
    </p:spTree>
    <p:extLst>
      <p:ext uri="{BB962C8B-B14F-4D97-AF65-F5344CB8AC3E}">
        <p14:creationId xmlns:p14="http://schemas.microsoft.com/office/powerpoint/2010/main" val="103015847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4360E-ED95-933F-2171-7C952E8722B9}"/>
              </a:ext>
            </a:extLst>
          </p:cNvPr>
          <p:cNvSpPr>
            <a:spLocks noGrp="1"/>
          </p:cNvSpPr>
          <p:nvPr>
            <p:ph type="title"/>
          </p:nvPr>
        </p:nvSpPr>
        <p:spPr/>
        <p:txBody>
          <a:bodyPr/>
          <a:lstStyle/>
          <a:p>
            <a:r>
              <a:rPr lang="en-US">
                <a:latin typeface="Arial Black"/>
              </a:rPr>
              <a:t>Supplement use frequency: country</a:t>
            </a:r>
          </a:p>
        </p:txBody>
      </p:sp>
      <p:graphicFrame>
        <p:nvGraphicFramePr>
          <p:cNvPr id="8" name="Chart 7">
            <a:extLst>
              <a:ext uri="{FF2B5EF4-FFF2-40B4-BE49-F238E27FC236}">
                <a16:creationId xmlns:a16="http://schemas.microsoft.com/office/drawing/2014/main" id="{54AF7C37-48A1-581F-F443-4A4DD071FF31}"/>
              </a:ext>
            </a:extLst>
          </p:cNvPr>
          <p:cNvGraphicFramePr/>
          <p:nvPr>
            <p:extLst>
              <p:ext uri="{D42A27DB-BD31-4B8C-83A1-F6EECF244321}">
                <p14:modId xmlns:p14="http://schemas.microsoft.com/office/powerpoint/2010/main" val="1804726715"/>
              </p:ext>
            </p:extLst>
          </p:nvPr>
        </p:nvGraphicFramePr>
        <p:xfrm>
          <a:off x="0" y="2441525"/>
          <a:ext cx="11903242" cy="391504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CD114D78-1798-5EA8-9F33-04E961040B20}"/>
              </a:ext>
            </a:extLst>
          </p:cNvPr>
          <p:cNvSpPr txBox="1"/>
          <p:nvPr/>
        </p:nvSpPr>
        <p:spPr>
          <a:xfrm>
            <a:off x="0" y="6433658"/>
            <a:ext cx="8125826" cy="400110"/>
          </a:xfrm>
          <a:prstGeom prst="rect">
            <a:avLst/>
          </a:prstGeom>
          <a:noFill/>
        </p:spPr>
        <p:txBody>
          <a:bodyPr wrap="square" lIns="91440" tIns="45720" rIns="91440" bIns="45720" rtlCol="0" anchor="t">
            <a:spAutoFit/>
          </a:bodyPr>
          <a:lstStyle/>
          <a:p>
            <a:r>
              <a:rPr lang="en-US" sz="1000">
                <a:solidFill>
                  <a:schemeClr val="bg1">
                    <a:lumMod val="50000"/>
                  </a:schemeClr>
                </a:solidFill>
                <a:latin typeface="Arial"/>
                <a:cs typeface="Arial"/>
              </a:rPr>
              <a:t>Note: </a:t>
            </a:r>
            <a:r>
              <a:rPr lang="en-US" sz="1000">
                <a:solidFill>
                  <a:schemeClr val="bg1">
                    <a:lumMod val="50000"/>
                  </a:schemeClr>
                </a:solidFill>
                <a:latin typeface="Arial" panose="020B0604020202020204" pitchFamily="34" charset="0"/>
                <a:cs typeface="Arial" panose="020B0604020202020204" pitchFamily="34" charset="0"/>
              </a:rPr>
              <a:t>US n=1104, UK n=526, DE n=504, IT n=510, KR n=511, AU n=508, all supplement users n=3663. </a:t>
            </a:r>
            <a:r>
              <a:rPr lang="en-US" sz="1000">
                <a:solidFill>
                  <a:schemeClr val="bg1">
                    <a:lumMod val="50000"/>
                  </a:schemeClr>
                </a:solidFill>
                <a:latin typeface="Arial"/>
                <a:cs typeface="Arial"/>
              </a:rPr>
              <a:t>Question S1: “How often do you take vitamins, minerals, herbs or other dietary supplements (e.g., fish oil, protein powder, probiotics, melatonin, etc.)?”</a:t>
            </a:r>
          </a:p>
        </p:txBody>
      </p:sp>
      <p:pic>
        <p:nvPicPr>
          <p:cNvPr id="10" name="Picture 9" descr="Icon&#10;&#10;Description automatically generated">
            <a:extLst>
              <a:ext uri="{FF2B5EF4-FFF2-40B4-BE49-F238E27FC236}">
                <a16:creationId xmlns:a16="http://schemas.microsoft.com/office/drawing/2014/main" id="{91B7666C-B778-014F-49F6-205B795FF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885934"/>
            <a:ext cx="548640" cy="548640"/>
          </a:xfrm>
          <a:prstGeom prst="rect">
            <a:avLst/>
          </a:prstGeom>
        </p:spPr>
      </p:pic>
      <p:sp>
        <p:nvSpPr>
          <p:cNvPr id="11" name="Content Placeholder 4">
            <a:extLst>
              <a:ext uri="{FF2B5EF4-FFF2-40B4-BE49-F238E27FC236}">
                <a16:creationId xmlns:a16="http://schemas.microsoft.com/office/drawing/2014/main" id="{E83B68CE-AD30-DAB4-3F9A-79FF955B1101}"/>
              </a:ext>
            </a:extLst>
          </p:cNvPr>
          <p:cNvSpPr txBox="1">
            <a:spLocks/>
          </p:cNvSpPr>
          <p:nvPr/>
        </p:nvSpPr>
        <p:spPr>
          <a:xfrm>
            <a:off x="1386841" y="937709"/>
            <a:ext cx="10515600" cy="16834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400" b="1">
                <a:latin typeface="Arial"/>
                <a:cs typeface="Arial"/>
              </a:rPr>
              <a:t>Key Insights:</a:t>
            </a:r>
          </a:p>
          <a:p>
            <a:pPr>
              <a:lnSpc>
                <a:spcPct val="100000"/>
              </a:lnSpc>
              <a:spcBef>
                <a:spcPts val="0"/>
              </a:spcBef>
            </a:pPr>
            <a:r>
              <a:rPr lang="en-US" sz="1400">
                <a:latin typeface="Arial"/>
                <a:cs typeface="Arial"/>
              </a:rPr>
              <a:t>The US, UK, South Korea and Australia (especially the former) over-index for regular use (4x a week or more) and supplement users in Germany and Italy under-index in their usage.</a:t>
            </a:r>
            <a:endParaRPr lang="en-US" sz="1400">
              <a:solidFill>
                <a:schemeClr val="bg1">
                  <a:lumMod val="65000"/>
                </a:schemeClr>
              </a:solidFill>
            </a:endParaRPr>
          </a:p>
        </p:txBody>
      </p:sp>
    </p:spTree>
    <p:extLst>
      <p:ext uri="{BB962C8B-B14F-4D97-AF65-F5344CB8AC3E}">
        <p14:creationId xmlns:p14="http://schemas.microsoft.com/office/powerpoint/2010/main" val="3091800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1A53-7881-85EC-7BC9-CF2517FDBF25}"/>
              </a:ext>
            </a:extLst>
          </p:cNvPr>
          <p:cNvSpPr>
            <a:spLocks noGrp="1"/>
          </p:cNvSpPr>
          <p:nvPr>
            <p:ph type="title"/>
          </p:nvPr>
        </p:nvSpPr>
        <p:spPr/>
        <p:txBody>
          <a:bodyPr/>
          <a:lstStyle/>
          <a:p>
            <a:r>
              <a:rPr lang="en-US">
                <a:latin typeface="Arial Black"/>
              </a:rPr>
              <a:t>Supplement usage</a:t>
            </a:r>
          </a:p>
        </p:txBody>
      </p:sp>
      <p:graphicFrame>
        <p:nvGraphicFramePr>
          <p:cNvPr id="4" name="Table 3">
            <a:extLst>
              <a:ext uri="{FF2B5EF4-FFF2-40B4-BE49-F238E27FC236}">
                <a16:creationId xmlns:a16="http://schemas.microsoft.com/office/drawing/2014/main" id="{9B4E7B8E-8D8C-AF43-18C6-813424EC7D1E}"/>
              </a:ext>
            </a:extLst>
          </p:cNvPr>
          <p:cNvGraphicFramePr>
            <a:graphicFrameLocks noGrp="1"/>
          </p:cNvGraphicFramePr>
          <p:nvPr>
            <p:extLst>
              <p:ext uri="{D42A27DB-BD31-4B8C-83A1-F6EECF244321}">
                <p14:modId xmlns:p14="http://schemas.microsoft.com/office/powerpoint/2010/main" val="3763723547"/>
              </p:ext>
            </p:extLst>
          </p:nvPr>
        </p:nvGraphicFramePr>
        <p:xfrm>
          <a:off x="2728541" y="807954"/>
          <a:ext cx="9418318" cy="5465817"/>
        </p:xfrm>
        <a:graphic>
          <a:graphicData uri="http://schemas.openxmlformats.org/drawingml/2006/table">
            <a:tbl>
              <a:tblPr firstRow="1" bandRow="1">
                <a:tableStyleId>{F5AB1C69-6EDB-4FF4-983F-18BD219EF322}</a:tableStyleId>
              </a:tblPr>
              <a:tblGrid>
                <a:gridCol w="2329278">
                  <a:extLst>
                    <a:ext uri="{9D8B030D-6E8A-4147-A177-3AD203B41FA5}">
                      <a16:colId xmlns:a16="http://schemas.microsoft.com/office/drawing/2014/main" val="1697958489"/>
                    </a:ext>
                  </a:extLst>
                </a:gridCol>
                <a:gridCol w="1012720">
                  <a:extLst>
                    <a:ext uri="{9D8B030D-6E8A-4147-A177-3AD203B41FA5}">
                      <a16:colId xmlns:a16="http://schemas.microsoft.com/office/drawing/2014/main" val="1019013549"/>
                    </a:ext>
                  </a:extLst>
                </a:gridCol>
                <a:gridCol w="1012720">
                  <a:extLst>
                    <a:ext uri="{9D8B030D-6E8A-4147-A177-3AD203B41FA5}">
                      <a16:colId xmlns:a16="http://schemas.microsoft.com/office/drawing/2014/main" val="2981330133"/>
                    </a:ext>
                  </a:extLst>
                </a:gridCol>
                <a:gridCol w="1012720">
                  <a:extLst>
                    <a:ext uri="{9D8B030D-6E8A-4147-A177-3AD203B41FA5}">
                      <a16:colId xmlns:a16="http://schemas.microsoft.com/office/drawing/2014/main" val="2731709942"/>
                    </a:ext>
                  </a:extLst>
                </a:gridCol>
                <a:gridCol w="1012720">
                  <a:extLst>
                    <a:ext uri="{9D8B030D-6E8A-4147-A177-3AD203B41FA5}">
                      <a16:colId xmlns:a16="http://schemas.microsoft.com/office/drawing/2014/main" val="3586303706"/>
                    </a:ext>
                  </a:extLst>
                </a:gridCol>
                <a:gridCol w="1012720">
                  <a:extLst>
                    <a:ext uri="{9D8B030D-6E8A-4147-A177-3AD203B41FA5}">
                      <a16:colId xmlns:a16="http://schemas.microsoft.com/office/drawing/2014/main" val="1329092961"/>
                    </a:ext>
                  </a:extLst>
                </a:gridCol>
                <a:gridCol w="1012720">
                  <a:extLst>
                    <a:ext uri="{9D8B030D-6E8A-4147-A177-3AD203B41FA5}">
                      <a16:colId xmlns:a16="http://schemas.microsoft.com/office/drawing/2014/main" val="2378336845"/>
                    </a:ext>
                  </a:extLst>
                </a:gridCol>
                <a:gridCol w="1012720">
                  <a:extLst>
                    <a:ext uri="{9D8B030D-6E8A-4147-A177-3AD203B41FA5}">
                      <a16:colId xmlns:a16="http://schemas.microsoft.com/office/drawing/2014/main" val="2382083911"/>
                    </a:ext>
                  </a:extLst>
                </a:gridCol>
              </a:tblGrid>
              <a:tr h="467632">
                <a:tc>
                  <a:txBody>
                    <a:bodyPr/>
                    <a:lstStyle/>
                    <a:p>
                      <a:pPr algn="ctr" fontAlgn="b"/>
                      <a:endParaRPr lang="en-US" sz="8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b"/>
                </a:tc>
                <a:tc>
                  <a:txBody>
                    <a:bodyPr/>
                    <a:lstStyle/>
                    <a:p>
                      <a:pPr algn="ctr" fontAlgn="b"/>
                      <a:r>
                        <a:rPr lang="en-US" sz="1200" u="none" strike="noStrike">
                          <a:solidFill>
                            <a:schemeClr val="tx1"/>
                          </a:solidFill>
                          <a:effectLst/>
                          <a:latin typeface="Arial" panose="020B0604020202020204" pitchFamily="34" charset="0"/>
                          <a:cs typeface="Arial" panose="020B0604020202020204" pitchFamily="34" charset="0"/>
                        </a:rPr>
                        <a:t>All Usage by Those familiar</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6011" marR="6011" marT="6011" marB="0" anchor="b"/>
                </a:tc>
                <a:tc>
                  <a:txBody>
                    <a:bodyPr/>
                    <a:lstStyle/>
                    <a:p>
                      <a:pPr algn="ctr" fontAlgn="b"/>
                      <a:r>
                        <a:rPr lang="en-US" sz="1200" u="none" strike="noStrike">
                          <a:solidFill>
                            <a:schemeClr val="tx1"/>
                          </a:solidFill>
                          <a:effectLst/>
                          <a:latin typeface="Arial" panose="020B0604020202020204" pitchFamily="34" charset="0"/>
                          <a:cs typeface="Arial" panose="020B0604020202020204" pitchFamily="34" charset="0"/>
                        </a:rPr>
                        <a:t>Daily</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6011" marR="6011" marT="6011" marB="0" anchor="b"/>
                </a:tc>
                <a:tc>
                  <a:txBody>
                    <a:bodyPr/>
                    <a:lstStyle/>
                    <a:p>
                      <a:pPr algn="ctr" fontAlgn="b"/>
                      <a:r>
                        <a:rPr lang="en-US" sz="1200" u="none" strike="noStrike">
                          <a:solidFill>
                            <a:schemeClr val="tx1"/>
                          </a:solidFill>
                          <a:effectLst/>
                          <a:latin typeface="Arial" panose="020B0604020202020204" pitchFamily="34" charset="0"/>
                          <a:cs typeface="Arial" panose="020B0604020202020204" pitchFamily="34" charset="0"/>
                        </a:rPr>
                        <a:t>4-6x/week</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6011" marR="6011" marT="6011" marB="0" anchor="b"/>
                </a:tc>
                <a:tc>
                  <a:txBody>
                    <a:bodyPr/>
                    <a:lstStyle/>
                    <a:p>
                      <a:pPr algn="ctr" fontAlgn="b"/>
                      <a:r>
                        <a:rPr lang="en-US" sz="1200" u="none" strike="noStrike">
                          <a:solidFill>
                            <a:schemeClr val="tx1"/>
                          </a:solidFill>
                          <a:effectLst/>
                          <a:latin typeface="Arial" panose="020B0604020202020204" pitchFamily="34" charset="0"/>
                          <a:cs typeface="Arial" panose="020B0604020202020204" pitchFamily="34" charset="0"/>
                        </a:rPr>
                        <a:t>1-3x/week</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6011" marR="6011" marT="6011" marB="0" anchor="b"/>
                </a:tc>
                <a:tc>
                  <a:txBody>
                    <a:bodyPr/>
                    <a:lstStyle/>
                    <a:p>
                      <a:pPr algn="ctr" fontAlgn="b"/>
                      <a:r>
                        <a:rPr lang="en-US" sz="1200" u="none" strike="noStrike">
                          <a:solidFill>
                            <a:schemeClr val="tx1"/>
                          </a:solidFill>
                          <a:effectLst/>
                          <a:latin typeface="Arial" panose="020B0604020202020204" pitchFamily="34" charset="0"/>
                          <a:cs typeface="Arial" panose="020B0604020202020204" pitchFamily="34" charset="0"/>
                        </a:rPr>
                        <a:t>Seasonally/As Needed</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6011" marR="6011" marT="6011" marB="0" anchor="b"/>
                </a:tc>
                <a:tc>
                  <a:txBody>
                    <a:bodyPr/>
                    <a:lstStyle/>
                    <a:p>
                      <a:pPr algn="ctr" fontAlgn="b"/>
                      <a:r>
                        <a:rPr lang="en-US" sz="1200" u="none" strike="noStrike">
                          <a:solidFill>
                            <a:schemeClr val="tx1"/>
                          </a:solidFill>
                          <a:effectLst/>
                          <a:latin typeface="Arial" panose="020B0604020202020204" pitchFamily="34" charset="0"/>
                          <a:cs typeface="Arial" panose="020B0604020202020204" pitchFamily="34" charset="0"/>
                        </a:rPr>
                        <a:t>It's in another supplement I take</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6011" marR="6011" marT="6011" marB="0" anchor="b"/>
                </a:tc>
                <a:tc>
                  <a:txBody>
                    <a:bodyPr/>
                    <a:lstStyle/>
                    <a:p>
                      <a:pPr algn="ctr" fontAlgn="b"/>
                      <a:r>
                        <a:rPr lang="en-US" sz="1200" u="none" strike="noStrike">
                          <a:solidFill>
                            <a:schemeClr val="tx1"/>
                          </a:solidFill>
                          <a:effectLst/>
                          <a:latin typeface="Arial" panose="020B0604020202020204" pitchFamily="34" charset="0"/>
                          <a:cs typeface="Arial" panose="020B0604020202020204" pitchFamily="34" charset="0"/>
                        </a:rPr>
                        <a:t>Never</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6011" marR="6011" marT="6011" marB="0" anchor="b"/>
                </a:tc>
                <a:extLst>
                  <a:ext uri="{0D108BD9-81ED-4DB2-BD59-A6C34878D82A}">
                    <a16:rowId xmlns:a16="http://schemas.microsoft.com/office/drawing/2014/main" val="2591081606"/>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Multivitamin</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89%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35%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1287070115"/>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Vitamin D</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86%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788116618"/>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Magnesium</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75%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400939274"/>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Omega-3s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75%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2415322828"/>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Calcium</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73%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1229805866"/>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Probiotics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69%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31%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3256804542"/>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Antioxidants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67%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33%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2747813838"/>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Alpha-GPC</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63%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37%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2285378820"/>
                  </a:ext>
                </a:extLst>
              </a:tr>
              <a:tr h="188148">
                <a:tc>
                  <a:txBody>
                    <a:bodyPr/>
                    <a:lstStyle/>
                    <a:p>
                      <a:pPr algn="l" fontAlgn="b"/>
                      <a:r>
                        <a:rPr lang="en-US" sz="1200" u="none" strike="noStrike">
                          <a:effectLst/>
                          <a:latin typeface="Arial" panose="020B0604020202020204" pitchFamily="34" charset="0"/>
                          <a:cs typeface="Arial" panose="020B0604020202020204" pitchFamily="34" charset="0"/>
                        </a:rPr>
                        <a:t>Citicoline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63%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37%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1018506534"/>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Nootropics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63%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37%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1244156095"/>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Vitamin K2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60%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3173751056"/>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Astaxanthin</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59%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743940229"/>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Ashwagandha</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58%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3941480974"/>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Protein Powder</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58%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2951934733"/>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Lutein</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58%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2439382835"/>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Prebiotics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58%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2560371400"/>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Postbiotics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57%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1243759116"/>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Synbiotics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56%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2257284832"/>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CoQ10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56%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1261200233"/>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Curcumin/Turmeric</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56%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3721262227"/>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Glutathione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56%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3148286848"/>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Choline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54%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1829587737"/>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Collagen</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50%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50%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3791423840"/>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Glucosamine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50%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50%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3927192028"/>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CBD</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55%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330595972"/>
                  </a:ext>
                </a:extLst>
              </a:tr>
              <a:tr h="149373">
                <a:tc>
                  <a:txBody>
                    <a:bodyPr/>
                    <a:lstStyle/>
                    <a:p>
                      <a:pPr algn="l" fontAlgn="b"/>
                      <a:r>
                        <a:rPr lang="en-US" sz="1200" u="none" strike="noStrike">
                          <a:effectLst/>
                          <a:latin typeface="Arial" panose="020B0604020202020204" pitchFamily="34" charset="0"/>
                          <a:cs typeface="Arial" panose="020B0604020202020204" pitchFamily="34" charset="0"/>
                        </a:rPr>
                        <a:t>Mushrooms (non-psychedelic)</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745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tc>
                  <a:txBody>
                    <a:bodyPr/>
                    <a:lstStyle/>
                    <a:p>
                      <a:pPr algn="ctr" fontAlgn="b"/>
                      <a:r>
                        <a:rPr lang="en-US" sz="1200" u="none" strike="noStrike">
                          <a:effectLst/>
                          <a:latin typeface="Arial" panose="020B0604020202020204" pitchFamily="34" charset="0"/>
                          <a:cs typeface="Arial" panose="020B0604020202020204" pitchFamily="34" charset="0"/>
                        </a:rPr>
                        <a:t>58%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011" marR="6011" marT="6011" marB="0" anchor="ctr"/>
                </a:tc>
                <a:extLst>
                  <a:ext uri="{0D108BD9-81ED-4DB2-BD59-A6C34878D82A}">
                    <a16:rowId xmlns:a16="http://schemas.microsoft.com/office/drawing/2014/main" val="3742971255"/>
                  </a:ext>
                </a:extLst>
              </a:tr>
            </a:tbl>
          </a:graphicData>
        </a:graphic>
      </p:graphicFrame>
      <p:sp>
        <p:nvSpPr>
          <p:cNvPr id="5" name="TextBox 4">
            <a:extLst>
              <a:ext uri="{FF2B5EF4-FFF2-40B4-BE49-F238E27FC236}">
                <a16:creationId xmlns:a16="http://schemas.microsoft.com/office/drawing/2014/main" id="{A83B3773-3285-72A5-EE46-BF05C9330502}"/>
              </a:ext>
            </a:extLst>
          </p:cNvPr>
          <p:cNvSpPr txBox="1"/>
          <p:nvPr/>
        </p:nvSpPr>
        <p:spPr>
          <a:xfrm>
            <a:off x="80211" y="6457890"/>
            <a:ext cx="6721642" cy="400110"/>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Note: n varies by supplement. Only those familiar with the ingredient were asked about usage. Question: Which of the following best describes how frequently you are taking the following supplements?</a:t>
            </a:r>
          </a:p>
        </p:txBody>
      </p:sp>
      <p:pic>
        <p:nvPicPr>
          <p:cNvPr id="6" name="Picture 5" descr="Icon&#10;&#10;Description automatically generated">
            <a:extLst>
              <a:ext uri="{FF2B5EF4-FFF2-40B4-BE49-F238E27FC236}">
                <a16:creationId xmlns:a16="http://schemas.microsoft.com/office/drawing/2014/main" id="{25C4EC74-F537-6403-40ED-0CD485278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5" y="923055"/>
            <a:ext cx="548640" cy="548640"/>
          </a:xfrm>
          <a:prstGeom prst="rect">
            <a:avLst/>
          </a:prstGeom>
        </p:spPr>
      </p:pic>
      <p:sp>
        <p:nvSpPr>
          <p:cNvPr id="7" name="Content Placeholder 4">
            <a:extLst>
              <a:ext uri="{FF2B5EF4-FFF2-40B4-BE49-F238E27FC236}">
                <a16:creationId xmlns:a16="http://schemas.microsoft.com/office/drawing/2014/main" id="{1A01E95A-B4AE-B57F-4ECD-6291E8680814}"/>
              </a:ext>
            </a:extLst>
          </p:cNvPr>
          <p:cNvSpPr txBox="1">
            <a:spLocks/>
          </p:cNvSpPr>
          <p:nvPr/>
        </p:nvSpPr>
        <p:spPr>
          <a:xfrm>
            <a:off x="650225" y="1003924"/>
            <a:ext cx="2030291" cy="521118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400" b="1">
                <a:latin typeface="Arial"/>
                <a:cs typeface="Arial"/>
              </a:rPr>
              <a:t>Key Insights:</a:t>
            </a:r>
          </a:p>
          <a:p>
            <a:pPr>
              <a:lnSpc>
                <a:spcPct val="100000"/>
              </a:lnSpc>
              <a:spcBef>
                <a:spcPts val="0"/>
              </a:spcBef>
            </a:pPr>
            <a:r>
              <a:rPr lang="en-US" sz="1400">
                <a:latin typeface="Arial"/>
                <a:cs typeface="Arial"/>
              </a:rPr>
              <a:t>Generally, while overall users are regular users of at least one supplement, this use may be inconsistent.</a:t>
            </a:r>
          </a:p>
          <a:p>
            <a:pPr>
              <a:lnSpc>
                <a:spcPct val="100000"/>
              </a:lnSpc>
              <a:spcBef>
                <a:spcPts val="0"/>
              </a:spcBef>
            </a:pPr>
            <a:r>
              <a:rPr lang="en-US" sz="1400">
                <a:latin typeface="Arial"/>
                <a:cs typeface="Arial"/>
              </a:rPr>
              <a:t>This chart shows that on an individual basis, multivitamins at 48% are followed by vitamin D at 38% when it comes to regular use (more than 4 times per week).</a:t>
            </a:r>
          </a:p>
          <a:p>
            <a:pPr>
              <a:lnSpc>
                <a:spcPct val="100000"/>
              </a:lnSpc>
              <a:spcBef>
                <a:spcPts val="0"/>
              </a:spcBef>
            </a:pPr>
            <a:r>
              <a:rPr lang="en-US" sz="1400">
                <a:latin typeface="Arial"/>
                <a:cs typeface="Arial"/>
              </a:rPr>
              <a:t>Measuring regular use, even while less overall use, omega-3s do move to third at 33%.</a:t>
            </a:r>
            <a:endParaRPr lang="en-US" sz="1400"/>
          </a:p>
        </p:txBody>
      </p:sp>
    </p:spTree>
    <p:extLst>
      <p:ext uri="{BB962C8B-B14F-4D97-AF65-F5344CB8AC3E}">
        <p14:creationId xmlns:p14="http://schemas.microsoft.com/office/powerpoint/2010/main" val="1957203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F37F2-0A12-9ABF-0A31-A2CF716DB3AE}"/>
              </a:ext>
            </a:extLst>
          </p:cNvPr>
          <p:cNvSpPr>
            <a:spLocks noGrp="1"/>
          </p:cNvSpPr>
          <p:nvPr>
            <p:ph type="title"/>
          </p:nvPr>
        </p:nvSpPr>
        <p:spPr/>
        <p:txBody>
          <a:bodyPr/>
          <a:lstStyle/>
          <a:p>
            <a:r>
              <a:rPr lang="en-US">
                <a:latin typeface="Arial Black"/>
              </a:rPr>
              <a:t>Usage change</a:t>
            </a:r>
          </a:p>
        </p:txBody>
      </p:sp>
      <p:pic>
        <p:nvPicPr>
          <p:cNvPr id="5" name="Picture 4" descr="Icon&#10;&#10;Description automatically generated">
            <a:extLst>
              <a:ext uri="{FF2B5EF4-FFF2-40B4-BE49-F238E27FC236}">
                <a16:creationId xmlns:a16="http://schemas.microsoft.com/office/drawing/2014/main" id="{0D3C3F37-0720-F2BC-2133-932962F47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42821"/>
            <a:ext cx="548640" cy="548640"/>
          </a:xfrm>
          <a:prstGeom prst="rect">
            <a:avLst/>
          </a:prstGeom>
        </p:spPr>
      </p:pic>
      <p:sp>
        <p:nvSpPr>
          <p:cNvPr id="6" name="Content Placeholder 4">
            <a:extLst>
              <a:ext uri="{FF2B5EF4-FFF2-40B4-BE49-F238E27FC236}">
                <a16:creationId xmlns:a16="http://schemas.microsoft.com/office/drawing/2014/main" id="{C7694A45-F5AB-7457-F267-B1FE320A31C6}"/>
              </a:ext>
            </a:extLst>
          </p:cNvPr>
          <p:cNvSpPr txBox="1">
            <a:spLocks/>
          </p:cNvSpPr>
          <p:nvPr/>
        </p:nvSpPr>
        <p:spPr>
          <a:xfrm>
            <a:off x="1386839" y="823690"/>
            <a:ext cx="2991420" cy="168340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400" b="1">
                <a:latin typeface="Arial"/>
                <a:cs typeface="Arial"/>
              </a:rPr>
              <a:t>Key Insights:</a:t>
            </a:r>
          </a:p>
          <a:p>
            <a:pPr>
              <a:lnSpc>
                <a:spcPct val="100000"/>
              </a:lnSpc>
              <a:spcBef>
                <a:spcPts val="0"/>
              </a:spcBef>
            </a:pPr>
            <a:r>
              <a:rPr lang="en-US" sz="1400">
                <a:latin typeface="Arial"/>
                <a:cs typeface="Arial"/>
              </a:rPr>
              <a:t>With the exception of vitamin D and multivitamins consumers are reporting taking less, the silver lining is that it offers opportunity for education to increase usage and compliance, focusing on the need for regular use to achieve impact.</a:t>
            </a:r>
          </a:p>
          <a:p>
            <a:pPr>
              <a:lnSpc>
                <a:spcPct val="100000"/>
              </a:lnSpc>
              <a:spcBef>
                <a:spcPts val="0"/>
              </a:spcBef>
            </a:pPr>
            <a:r>
              <a:rPr lang="en-US" sz="1400">
                <a:latin typeface="Arial"/>
                <a:cs typeface="Arial"/>
              </a:rPr>
              <a:t>Several categories report numbers in the mid-twenties taking more headed by astaxanthin, CBD and ashwagandha at 25%.</a:t>
            </a:r>
          </a:p>
        </p:txBody>
      </p:sp>
      <p:sp>
        <p:nvSpPr>
          <p:cNvPr id="7" name="TextBox 6">
            <a:extLst>
              <a:ext uri="{FF2B5EF4-FFF2-40B4-BE49-F238E27FC236}">
                <a16:creationId xmlns:a16="http://schemas.microsoft.com/office/drawing/2014/main" id="{77475580-6BED-67B4-C83C-A968A8D31A98}"/>
              </a:ext>
            </a:extLst>
          </p:cNvPr>
          <p:cNvSpPr txBox="1"/>
          <p:nvPr/>
        </p:nvSpPr>
        <p:spPr>
          <a:xfrm>
            <a:off x="80211" y="6457890"/>
            <a:ext cx="6721642" cy="400110"/>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Note: n varies by supplement. Only those familiar with the ingredient were asked about usage. Question: Which of the following best describes how your use of each of these supplements compares to your usage 1 year ago?</a:t>
            </a:r>
          </a:p>
        </p:txBody>
      </p:sp>
      <p:graphicFrame>
        <p:nvGraphicFramePr>
          <p:cNvPr id="8" name="Table 7">
            <a:extLst>
              <a:ext uri="{FF2B5EF4-FFF2-40B4-BE49-F238E27FC236}">
                <a16:creationId xmlns:a16="http://schemas.microsoft.com/office/drawing/2014/main" id="{94A1B416-9B42-BD14-2A4F-BBB276147E71}"/>
              </a:ext>
            </a:extLst>
          </p:cNvPr>
          <p:cNvGraphicFramePr>
            <a:graphicFrameLocks noGrp="1"/>
          </p:cNvGraphicFramePr>
          <p:nvPr>
            <p:extLst>
              <p:ext uri="{D42A27DB-BD31-4B8C-83A1-F6EECF244321}">
                <p14:modId xmlns:p14="http://schemas.microsoft.com/office/powerpoint/2010/main" val="3901244586"/>
              </p:ext>
            </p:extLst>
          </p:nvPr>
        </p:nvGraphicFramePr>
        <p:xfrm>
          <a:off x="4529909" y="90542"/>
          <a:ext cx="5355008" cy="6367348"/>
        </p:xfrm>
        <a:graphic>
          <a:graphicData uri="http://schemas.openxmlformats.org/drawingml/2006/table">
            <a:tbl>
              <a:tblPr firstRow="1" bandRow="1">
                <a:tableStyleId>{F5AB1C69-6EDB-4FF4-983F-18BD219EF322}</a:tableStyleId>
              </a:tblPr>
              <a:tblGrid>
                <a:gridCol w="1645920">
                  <a:extLst>
                    <a:ext uri="{9D8B030D-6E8A-4147-A177-3AD203B41FA5}">
                      <a16:colId xmlns:a16="http://schemas.microsoft.com/office/drawing/2014/main" val="1022970817"/>
                    </a:ext>
                  </a:extLst>
                </a:gridCol>
                <a:gridCol w="927272">
                  <a:extLst>
                    <a:ext uri="{9D8B030D-6E8A-4147-A177-3AD203B41FA5}">
                      <a16:colId xmlns:a16="http://schemas.microsoft.com/office/drawing/2014/main" val="1041245111"/>
                    </a:ext>
                  </a:extLst>
                </a:gridCol>
                <a:gridCol w="927272">
                  <a:extLst>
                    <a:ext uri="{9D8B030D-6E8A-4147-A177-3AD203B41FA5}">
                      <a16:colId xmlns:a16="http://schemas.microsoft.com/office/drawing/2014/main" val="1202997144"/>
                    </a:ext>
                  </a:extLst>
                </a:gridCol>
                <a:gridCol w="927272">
                  <a:extLst>
                    <a:ext uri="{9D8B030D-6E8A-4147-A177-3AD203B41FA5}">
                      <a16:colId xmlns:a16="http://schemas.microsoft.com/office/drawing/2014/main" val="2475007952"/>
                    </a:ext>
                  </a:extLst>
                </a:gridCol>
                <a:gridCol w="927272">
                  <a:extLst>
                    <a:ext uri="{9D8B030D-6E8A-4147-A177-3AD203B41FA5}">
                      <a16:colId xmlns:a16="http://schemas.microsoft.com/office/drawing/2014/main" val="1665709001"/>
                    </a:ext>
                  </a:extLst>
                </a:gridCol>
              </a:tblGrid>
              <a:tr h="455650">
                <a:tc>
                  <a:txBody>
                    <a:bodyPr/>
                    <a:lstStyle/>
                    <a:p>
                      <a:pPr algn="ctr"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Taking Less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Taking the Same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Taking More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Net change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3930101714"/>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Vitamin D</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16%</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61%</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20%</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b="1" u="none" strike="noStrike">
                          <a:solidFill>
                            <a:schemeClr val="accent5">
                              <a:lumMod val="50000"/>
                            </a:schemeClr>
                          </a:solidFill>
                          <a:effectLst/>
                          <a:latin typeface="Arial" panose="020B0604020202020204" pitchFamily="34" charset="0"/>
                          <a:cs typeface="Arial" panose="020B0604020202020204" pitchFamily="34" charset="0"/>
                        </a:rPr>
                        <a:t>4%</a:t>
                      </a:r>
                      <a:endParaRPr lang="en-US" sz="1400" b="1" i="0" u="none" strike="noStrike">
                        <a:solidFill>
                          <a:schemeClr val="accent5">
                            <a:lumMod val="50000"/>
                          </a:schemeClr>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1502627262"/>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Multivitamin</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18%</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63%</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18%</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0%</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2279883915"/>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Collagen</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24%</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46%</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23%</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-1%</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3702840068"/>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Astaxanthin</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26%</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40%</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25%</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-1%</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316352223"/>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Probiotics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22%</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54%</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19%</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-3%</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2335917003"/>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Curcumin/Turmeric</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25%</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47%</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22%</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-3%</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2931038089"/>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Lutein</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26%</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45%</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23%</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-3%</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1478861165"/>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Vitamin K2</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24%</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48%</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21%</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-3%</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3754062155"/>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Calcium</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21%</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57%</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17%</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-4%</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1650097212"/>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CoQ10</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27%</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42%</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23%</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-4%</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3732219344"/>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Choline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28%</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36%</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23%</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-5%</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2027462872"/>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Magnesium</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23%</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55%</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18%</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-5%</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2650847890"/>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Protein Powder</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26%</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47%</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21%</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-5%</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2704770532"/>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Mushrooms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28%</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39%</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23%</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-5%</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417521121"/>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Alpha-GPC</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29%</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36%</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23%</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-6%</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3506321588"/>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CBD</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31%</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36%</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25%</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-6%</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1258404233"/>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Nootropics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30%</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35%</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24%</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-6%</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3502863952"/>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Prebiotics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25%</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48%</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19%</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-6%</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1234256306"/>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Glutathione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30%</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37%</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24%</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-6%</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1222458932"/>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Postbiotics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28%</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42%</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22%</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-6%</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3663091733"/>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Omega-3s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24%</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55%</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17%</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-7%</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4241744772"/>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Synbiotics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29%</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39%</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22%</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-7%</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1583907964"/>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Glucosamine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25%</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48%</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18%</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-7%</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1405593667"/>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Antioxidants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24%</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53%</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16%</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-8%</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1551716380"/>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Citicoline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31%</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35%</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23%</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-8%</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2072348739"/>
                  </a:ext>
                </a:extLst>
              </a:tr>
              <a:tr h="227373">
                <a:tc>
                  <a:txBody>
                    <a:bodyPr/>
                    <a:lstStyle/>
                    <a:p>
                      <a:pPr algn="l" fontAlgn="b"/>
                      <a:r>
                        <a:rPr lang="en-US" sz="1400" u="none" strike="noStrike">
                          <a:effectLst/>
                          <a:latin typeface="Arial" panose="020B0604020202020204" pitchFamily="34" charset="0"/>
                          <a:cs typeface="Arial" panose="020B0604020202020204" pitchFamily="34" charset="0"/>
                        </a:rPr>
                        <a:t>Ashwagandha</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34%</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33%</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effectLst/>
                          <a:latin typeface="Arial" panose="020B0604020202020204" pitchFamily="34" charset="0"/>
                          <a:cs typeface="Arial" panose="020B0604020202020204" pitchFamily="34" charset="0"/>
                        </a:rPr>
                        <a:t>25%</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40" marR="7040" marT="7040" marB="0" anchor="b"/>
                </a:tc>
                <a:tc>
                  <a:txBody>
                    <a:bodyPr/>
                    <a:lstStyle/>
                    <a:p>
                      <a:pPr algn="ctr" fontAlgn="b"/>
                      <a:r>
                        <a:rPr lang="en-US" sz="1400" u="none" strike="noStrike">
                          <a:solidFill>
                            <a:srgbClr val="C00000"/>
                          </a:solidFill>
                          <a:effectLst/>
                          <a:latin typeface="Arial" panose="020B0604020202020204" pitchFamily="34" charset="0"/>
                          <a:cs typeface="Arial" panose="020B0604020202020204" pitchFamily="34" charset="0"/>
                        </a:rPr>
                        <a:t>-9%</a:t>
                      </a:r>
                      <a:endParaRPr lang="en-US" sz="1400" b="0" i="0" u="none" strike="noStrike">
                        <a:solidFill>
                          <a:srgbClr val="C00000"/>
                        </a:solidFill>
                        <a:effectLst/>
                        <a:latin typeface="Arial" panose="020B0604020202020204" pitchFamily="34" charset="0"/>
                        <a:cs typeface="Arial" panose="020B0604020202020204" pitchFamily="34" charset="0"/>
                      </a:endParaRPr>
                    </a:p>
                  </a:txBody>
                  <a:tcPr marL="7040" marR="7040" marT="7040" marB="0" anchor="b"/>
                </a:tc>
                <a:extLst>
                  <a:ext uri="{0D108BD9-81ED-4DB2-BD59-A6C34878D82A}">
                    <a16:rowId xmlns:a16="http://schemas.microsoft.com/office/drawing/2014/main" val="603111500"/>
                  </a:ext>
                </a:extLst>
              </a:tr>
            </a:tbl>
          </a:graphicData>
        </a:graphic>
      </p:graphicFrame>
    </p:spTree>
    <p:extLst>
      <p:ext uri="{BB962C8B-B14F-4D97-AF65-F5344CB8AC3E}">
        <p14:creationId xmlns:p14="http://schemas.microsoft.com/office/powerpoint/2010/main" val="2404890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BA19AE6-FE51-7577-BFA8-D041FDCC5428}"/>
              </a:ext>
            </a:extLst>
          </p:cNvPr>
          <p:cNvSpPr/>
          <p:nvPr/>
        </p:nvSpPr>
        <p:spPr>
          <a:xfrm>
            <a:off x="8494295" y="2564340"/>
            <a:ext cx="2799347" cy="16386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rot="5400000">
            <a:off x="3115177" y="-2858911"/>
            <a:ext cx="627646" cy="6858000"/>
          </a:xfrm>
          <a:prstGeom prst="rect">
            <a:avLst/>
          </a:prstGeom>
          <a:solidFill>
            <a:srgbClr val="272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550769" y="0"/>
            <a:ext cx="815927" cy="1366463"/>
          </a:xfrm>
          <a:prstGeom prst="rect">
            <a:avLst/>
          </a:prstGeom>
          <a:solidFill>
            <a:srgbClr val="272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graphical user interface&#10;&#10;Description automatically generated">
            <a:extLst>
              <a:ext uri="{FF2B5EF4-FFF2-40B4-BE49-F238E27FC236}">
                <a16:creationId xmlns:a16="http://schemas.microsoft.com/office/drawing/2014/main" id="{55D6B23B-BA76-22DE-ABE4-17DBFDF2CD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1951" y="252017"/>
            <a:ext cx="2666134" cy="786728"/>
          </a:xfrm>
          <a:prstGeom prst="rect">
            <a:avLst/>
          </a:prstGeom>
        </p:spPr>
      </p:pic>
      <p:sp>
        <p:nvSpPr>
          <p:cNvPr id="10" name="TextBox 9">
            <a:extLst>
              <a:ext uri="{FF2B5EF4-FFF2-40B4-BE49-F238E27FC236}">
                <a16:creationId xmlns:a16="http://schemas.microsoft.com/office/drawing/2014/main" id="{226081B0-6261-3463-8CD5-254DB4DAA16D}"/>
              </a:ext>
            </a:extLst>
          </p:cNvPr>
          <p:cNvSpPr txBox="1"/>
          <p:nvPr/>
        </p:nvSpPr>
        <p:spPr>
          <a:xfrm>
            <a:off x="83915" y="376212"/>
            <a:ext cx="5513851" cy="523220"/>
          </a:xfrm>
          <a:prstGeom prst="rect">
            <a:avLst/>
          </a:prstGeom>
          <a:noFill/>
        </p:spPr>
        <p:txBody>
          <a:bodyPr wrap="square" rtlCol="0">
            <a:spAutoFit/>
          </a:bodyPr>
          <a:lstStyle/>
          <a:p>
            <a:r>
              <a:rPr lang="en-US" sz="2800" b="1" cap="all">
                <a:solidFill>
                  <a:schemeClr val="bg1"/>
                </a:solidFill>
                <a:latin typeface="Arial Black" panose="020B0604020202020204" pitchFamily="34" charset="0"/>
                <a:cs typeface="Arial Black" panose="020B0604020202020204" pitchFamily="34" charset="0"/>
              </a:rPr>
              <a:t>Table of Contents</a:t>
            </a:r>
          </a:p>
        </p:txBody>
      </p:sp>
      <p:graphicFrame>
        <p:nvGraphicFramePr>
          <p:cNvPr id="5" name="Table 5">
            <a:extLst>
              <a:ext uri="{FF2B5EF4-FFF2-40B4-BE49-F238E27FC236}">
                <a16:creationId xmlns:a16="http://schemas.microsoft.com/office/drawing/2014/main" id="{7A8F243A-6FEE-0B71-3F88-11CEB37C004E}"/>
              </a:ext>
            </a:extLst>
          </p:cNvPr>
          <p:cNvGraphicFramePr>
            <a:graphicFrameLocks noGrp="1"/>
          </p:cNvGraphicFramePr>
          <p:nvPr>
            <p:extLst>
              <p:ext uri="{D42A27DB-BD31-4B8C-83A1-F6EECF244321}">
                <p14:modId xmlns:p14="http://schemas.microsoft.com/office/powerpoint/2010/main" val="4181461811"/>
              </p:ext>
            </p:extLst>
          </p:nvPr>
        </p:nvGraphicFramePr>
        <p:xfrm>
          <a:off x="98926" y="1639681"/>
          <a:ext cx="8128000" cy="3235960"/>
        </p:xfrm>
        <a:graphic>
          <a:graphicData uri="http://schemas.openxmlformats.org/drawingml/2006/table">
            <a:tbl>
              <a:tblPr firstRow="1" bandRow="1">
                <a:tableStyleId>{F5AB1C69-6EDB-4FF4-983F-18BD219EF322}</a:tableStyleId>
              </a:tblPr>
              <a:tblGrid>
                <a:gridCol w="6975642">
                  <a:extLst>
                    <a:ext uri="{9D8B030D-6E8A-4147-A177-3AD203B41FA5}">
                      <a16:colId xmlns:a16="http://schemas.microsoft.com/office/drawing/2014/main" val="1274129738"/>
                    </a:ext>
                  </a:extLst>
                </a:gridCol>
                <a:gridCol w="1152358">
                  <a:extLst>
                    <a:ext uri="{9D8B030D-6E8A-4147-A177-3AD203B41FA5}">
                      <a16:colId xmlns:a16="http://schemas.microsoft.com/office/drawing/2014/main" val="945228403"/>
                    </a:ext>
                  </a:extLst>
                </a:gridCol>
              </a:tblGrid>
              <a:tr h="0">
                <a:tc>
                  <a:txBody>
                    <a:bodyPr/>
                    <a:lstStyle/>
                    <a:p>
                      <a:endParaRPr lang="en-US"/>
                    </a:p>
                    <a:p>
                      <a:r>
                        <a:rPr lang="en-US"/>
                        <a:t>Section</a:t>
                      </a:r>
                    </a:p>
                  </a:txBody>
                  <a:tcPr/>
                </a:tc>
                <a:tc>
                  <a:txBody>
                    <a:bodyPr/>
                    <a:lstStyle/>
                    <a:p>
                      <a:pPr algn="ctr"/>
                      <a:r>
                        <a:rPr lang="en-US"/>
                        <a:t>Page Number</a:t>
                      </a:r>
                    </a:p>
                  </a:txBody>
                  <a:tcPr/>
                </a:tc>
                <a:extLst>
                  <a:ext uri="{0D108BD9-81ED-4DB2-BD59-A6C34878D82A}">
                    <a16:rowId xmlns:a16="http://schemas.microsoft.com/office/drawing/2014/main" val="2704695430"/>
                  </a:ext>
                </a:extLst>
              </a:tr>
              <a:tr h="370840">
                <a:tc>
                  <a:txBody>
                    <a:bodyPr/>
                    <a:lstStyle/>
                    <a:p>
                      <a:r>
                        <a:rPr lang="en-US"/>
                        <a:t>Demographics</a:t>
                      </a:r>
                    </a:p>
                  </a:txBody>
                  <a:tcPr/>
                </a:tc>
                <a:tc>
                  <a:txBody>
                    <a:bodyPr/>
                    <a:lstStyle/>
                    <a:p>
                      <a:pPr algn="ctr"/>
                      <a:r>
                        <a:rPr lang="en-US" dirty="0">
                          <a:solidFill>
                            <a:schemeClr val="tx1"/>
                          </a:solidFill>
                          <a:hlinkClick r:id="rId3" action="ppaction://hlinksldjump">
                            <a:extLst>
                              <a:ext uri="{A12FA001-AC4F-418D-AE19-62706E023703}">
                                <ahyp:hlinkClr xmlns:ahyp="http://schemas.microsoft.com/office/drawing/2018/hyperlinkcolor" val="tx"/>
                              </a:ext>
                            </a:extLst>
                          </a:hlinkClick>
                        </a:rPr>
                        <a:t>4</a:t>
                      </a:r>
                      <a:endParaRPr lang="en-US" dirty="0">
                        <a:solidFill>
                          <a:schemeClr val="tx1"/>
                        </a:solidFill>
                      </a:endParaRPr>
                    </a:p>
                  </a:txBody>
                  <a:tcPr/>
                </a:tc>
                <a:extLst>
                  <a:ext uri="{0D108BD9-81ED-4DB2-BD59-A6C34878D82A}">
                    <a16:rowId xmlns:a16="http://schemas.microsoft.com/office/drawing/2014/main" val="3591214462"/>
                  </a:ext>
                </a:extLst>
              </a:tr>
              <a:tr h="370840">
                <a:tc>
                  <a:txBody>
                    <a:bodyPr/>
                    <a:lstStyle/>
                    <a:p>
                      <a:r>
                        <a:rPr lang="en-US"/>
                        <a:t>Health Concerns</a:t>
                      </a:r>
                    </a:p>
                  </a:txBody>
                  <a:tcPr/>
                </a:tc>
                <a:tc>
                  <a:txBody>
                    <a:bodyPr/>
                    <a:lstStyle/>
                    <a:p>
                      <a:pPr algn="ctr"/>
                      <a:r>
                        <a:rPr lang="en-US" dirty="0">
                          <a:solidFill>
                            <a:schemeClr val="tx1"/>
                          </a:solidFill>
                          <a:hlinkClick r:id="rId4" action="ppaction://hlinksldjump">
                            <a:extLst>
                              <a:ext uri="{A12FA001-AC4F-418D-AE19-62706E023703}">
                                <ahyp:hlinkClr xmlns:ahyp="http://schemas.microsoft.com/office/drawing/2018/hyperlinkcolor" val="tx"/>
                              </a:ext>
                            </a:extLst>
                          </a:hlinkClick>
                        </a:rPr>
                        <a:t>22</a:t>
                      </a:r>
                      <a:endParaRPr lang="en-US" dirty="0">
                        <a:solidFill>
                          <a:schemeClr val="tx1"/>
                        </a:solidFill>
                      </a:endParaRPr>
                    </a:p>
                  </a:txBody>
                  <a:tcPr/>
                </a:tc>
                <a:extLst>
                  <a:ext uri="{0D108BD9-81ED-4DB2-BD59-A6C34878D82A}">
                    <a16:rowId xmlns:a16="http://schemas.microsoft.com/office/drawing/2014/main" val="2323886324"/>
                  </a:ext>
                </a:extLst>
              </a:tr>
              <a:tr h="370840">
                <a:tc>
                  <a:txBody>
                    <a:bodyPr/>
                    <a:lstStyle/>
                    <a:p>
                      <a:r>
                        <a:rPr lang="en-US"/>
                        <a:t>Supplement Usage</a:t>
                      </a:r>
                    </a:p>
                  </a:txBody>
                  <a:tcPr/>
                </a:tc>
                <a:tc>
                  <a:txBody>
                    <a:bodyPr/>
                    <a:lstStyle/>
                    <a:p>
                      <a:pPr algn="ctr"/>
                      <a:r>
                        <a:rPr lang="en-US" dirty="0">
                          <a:solidFill>
                            <a:schemeClr val="tx1"/>
                          </a:solidFill>
                          <a:hlinkClick r:id="rId5" action="ppaction://hlinksldjump">
                            <a:extLst>
                              <a:ext uri="{A12FA001-AC4F-418D-AE19-62706E023703}">
                                <ahyp:hlinkClr xmlns:ahyp="http://schemas.microsoft.com/office/drawing/2018/hyperlinkcolor" val="tx"/>
                              </a:ext>
                            </a:extLst>
                          </a:hlinkClick>
                        </a:rPr>
                        <a:t>25</a:t>
                      </a:r>
                      <a:endParaRPr lang="en-US" dirty="0">
                        <a:solidFill>
                          <a:schemeClr val="tx1"/>
                        </a:solidFill>
                      </a:endParaRPr>
                    </a:p>
                  </a:txBody>
                  <a:tcPr/>
                </a:tc>
                <a:extLst>
                  <a:ext uri="{0D108BD9-81ED-4DB2-BD59-A6C34878D82A}">
                    <a16:rowId xmlns:a16="http://schemas.microsoft.com/office/drawing/2014/main" val="1988876511"/>
                  </a:ext>
                </a:extLst>
              </a:tr>
              <a:tr h="370840">
                <a:tc>
                  <a:txBody>
                    <a:bodyPr/>
                    <a:lstStyle/>
                    <a:p>
                      <a:r>
                        <a:rPr lang="en-US"/>
                        <a:t>Familiarity &amp; Reasons They Buy</a:t>
                      </a:r>
                    </a:p>
                  </a:txBody>
                  <a:tcPr/>
                </a:tc>
                <a:tc>
                  <a:txBody>
                    <a:bodyPr/>
                    <a:lstStyle/>
                    <a:p>
                      <a:pPr algn="ctr"/>
                      <a:r>
                        <a:rPr lang="en-US" dirty="0">
                          <a:solidFill>
                            <a:schemeClr val="tx1"/>
                          </a:solidFill>
                          <a:hlinkClick r:id="rId6" action="ppaction://hlinksldjump">
                            <a:extLst>
                              <a:ext uri="{A12FA001-AC4F-418D-AE19-62706E023703}">
                                <ahyp:hlinkClr xmlns:ahyp="http://schemas.microsoft.com/office/drawing/2018/hyperlinkcolor" val="tx"/>
                              </a:ext>
                            </a:extLst>
                          </a:hlinkClick>
                        </a:rPr>
                        <a:t>30</a:t>
                      </a:r>
                      <a:endParaRPr lang="en-US" dirty="0">
                        <a:solidFill>
                          <a:schemeClr val="tx1"/>
                        </a:solidFill>
                      </a:endParaRPr>
                    </a:p>
                  </a:txBody>
                  <a:tcPr/>
                </a:tc>
                <a:extLst>
                  <a:ext uri="{0D108BD9-81ED-4DB2-BD59-A6C34878D82A}">
                    <a16:rowId xmlns:a16="http://schemas.microsoft.com/office/drawing/2014/main" val="88503310"/>
                  </a:ext>
                </a:extLst>
              </a:tr>
              <a:tr h="370840">
                <a:tc>
                  <a:txBody>
                    <a:bodyPr/>
                    <a:lstStyle/>
                    <a:p>
                      <a:r>
                        <a:rPr lang="en-US"/>
                        <a:t>Shopping Behavior</a:t>
                      </a:r>
                    </a:p>
                  </a:txBody>
                  <a:tcPr/>
                </a:tc>
                <a:tc>
                  <a:txBody>
                    <a:bodyPr/>
                    <a:lstStyle/>
                    <a:p>
                      <a:pPr algn="ctr"/>
                      <a:r>
                        <a:rPr lang="en-US" dirty="0">
                          <a:solidFill>
                            <a:schemeClr val="tx1"/>
                          </a:solidFill>
                          <a:hlinkClick r:id="rId7" action="ppaction://hlinksldjump">
                            <a:extLst>
                              <a:ext uri="{A12FA001-AC4F-418D-AE19-62706E023703}">
                                <ahyp:hlinkClr xmlns:ahyp="http://schemas.microsoft.com/office/drawing/2018/hyperlinkcolor" val="tx"/>
                              </a:ext>
                            </a:extLst>
                          </a:hlinkClick>
                        </a:rPr>
                        <a:t>38</a:t>
                      </a:r>
                      <a:endParaRPr lang="en-US" dirty="0">
                        <a:solidFill>
                          <a:schemeClr val="tx1"/>
                        </a:solidFill>
                      </a:endParaRPr>
                    </a:p>
                  </a:txBody>
                  <a:tcPr/>
                </a:tc>
                <a:extLst>
                  <a:ext uri="{0D108BD9-81ED-4DB2-BD59-A6C34878D82A}">
                    <a16:rowId xmlns:a16="http://schemas.microsoft.com/office/drawing/2014/main" val="2712529040"/>
                  </a:ext>
                </a:extLst>
              </a:tr>
              <a:tr h="370840">
                <a:tc>
                  <a:txBody>
                    <a:bodyPr/>
                    <a:lstStyle/>
                    <a:p>
                      <a:r>
                        <a:rPr lang="en-US"/>
                        <a:t>Branded Ingredients</a:t>
                      </a:r>
                    </a:p>
                  </a:txBody>
                  <a:tcPr/>
                </a:tc>
                <a:tc>
                  <a:txBody>
                    <a:bodyPr/>
                    <a:lstStyle/>
                    <a:p>
                      <a:pPr algn="ctr"/>
                      <a:r>
                        <a:rPr lang="en-US" dirty="0">
                          <a:solidFill>
                            <a:schemeClr val="tx1"/>
                          </a:solidFill>
                          <a:hlinkClick r:id="rId8" action="ppaction://hlinksldjump">
                            <a:extLst>
                              <a:ext uri="{A12FA001-AC4F-418D-AE19-62706E023703}">
                                <ahyp:hlinkClr xmlns:ahyp="http://schemas.microsoft.com/office/drawing/2018/hyperlinkcolor" val="tx"/>
                              </a:ext>
                            </a:extLst>
                          </a:hlinkClick>
                        </a:rPr>
                        <a:t>43</a:t>
                      </a:r>
                      <a:endParaRPr lang="en-US" dirty="0">
                        <a:solidFill>
                          <a:schemeClr val="tx1"/>
                        </a:solidFill>
                      </a:endParaRPr>
                    </a:p>
                  </a:txBody>
                  <a:tcPr/>
                </a:tc>
                <a:extLst>
                  <a:ext uri="{0D108BD9-81ED-4DB2-BD59-A6C34878D82A}">
                    <a16:rowId xmlns:a16="http://schemas.microsoft.com/office/drawing/2014/main" val="1901716311"/>
                  </a:ext>
                </a:extLst>
              </a:tr>
              <a:tr h="370840">
                <a:tc>
                  <a:txBody>
                    <a:bodyPr/>
                    <a:lstStyle/>
                    <a:p>
                      <a:r>
                        <a:rPr lang="en-US"/>
                        <a:t>Values</a:t>
                      </a:r>
                    </a:p>
                  </a:txBody>
                  <a:tcPr/>
                </a:tc>
                <a:tc>
                  <a:txBody>
                    <a:bodyPr/>
                    <a:lstStyle/>
                    <a:p>
                      <a:pPr algn="ctr"/>
                      <a:r>
                        <a:rPr lang="en-US" dirty="0">
                          <a:solidFill>
                            <a:schemeClr val="tx1"/>
                          </a:solidFill>
                          <a:hlinkClick r:id="rId9" action="ppaction://hlinksldjump">
                            <a:extLst>
                              <a:ext uri="{A12FA001-AC4F-418D-AE19-62706E023703}">
                                <ahyp:hlinkClr xmlns:ahyp="http://schemas.microsoft.com/office/drawing/2018/hyperlinkcolor" val="tx"/>
                              </a:ext>
                            </a:extLst>
                          </a:hlinkClick>
                        </a:rPr>
                        <a:t>49</a:t>
                      </a:r>
                      <a:endParaRPr lang="en-US" dirty="0">
                        <a:solidFill>
                          <a:schemeClr val="tx1"/>
                        </a:solidFill>
                      </a:endParaRPr>
                    </a:p>
                  </a:txBody>
                  <a:tcPr/>
                </a:tc>
                <a:extLst>
                  <a:ext uri="{0D108BD9-81ED-4DB2-BD59-A6C34878D82A}">
                    <a16:rowId xmlns:a16="http://schemas.microsoft.com/office/drawing/2014/main" val="3157167544"/>
                  </a:ext>
                </a:extLst>
              </a:tr>
            </a:tbl>
          </a:graphicData>
        </a:graphic>
      </p:graphicFrame>
      <p:sp>
        <p:nvSpPr>
          <p:cNvPr id="6" name="TextBox 5">
            <a:extLst>
              <a:ext uri="{FF2B5EF4-FFF2-40B4-BE49-F238E27FC236}">
                <a16:creationId xmlns:a16="http://schemas.microsoft.com/office/drawing/2014/main" id="{9990ECFA-8FB9-8AF9-2E02-6F977B923D0C}"/>
              </a:ext>
            </a:extLst>
          </p:cNvPr>
          <p:cNvSpPr txBox="1"/>
          <p:nvPr/>
        </p:nvSpPr>
        <p:spPr>
          <a:xfrm>
            <a:off x="100125" y="997625"/>
            <a:ext cx="85397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This table of contents is hyperlinked to the sections. Just click the page number to jump to that section in the deck. </a:t>
            </a:r>
            <a:endParaRPr lang="en-US">
              <a:latin typeface="Arial"/>
              <a:ea typeface="Lato"/>
              <a:cs typeface="Arial"/>
            </a:endParaRPr>
          </a:p>
        </p:txBody>
      </p:sp>
      <p:pic>
        <p:nvPicPr>
          <p:cNvPr id="7" name="Picture 6" descr="Icon&#10;&#10;Description automatically generated">
            <a:extLst>
              <a:ext uri="{FF2B5EF4-FFF2-40B4-BE49-F238E27FC236}">
                <a16:creationId xmlns:a16="http://schemas.microsoft.com/office/drawing/2014/main" id="{CC992B3A-700E-2BF0-C683-869FD5A87A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44918" y="2940330"/>
            <a:ext cx="457200" cy="457200"/>
          </a:xfrm>
          <a:prstGeom prst="rect">
            <a:avLst/>
          </a:prstGeom>
        </p:spPr>
      </p:pic>
      <p:sp>
        <p:nvSpPr>
          <p:cNvPr id="9" name="TextBox 8">
            <a:extLst>
              <a:ext uri="{FF2B5EF4-FFF2-40B4-BE49-F238E27FC236}">
                <a16:creationId xmlns:a16="http://schemas.microsoft.com/office/drawing/2014/main" id="{91EB6B92-8D64-35C8-2437-071B2FBFA3D7}"/>
              </a:ext>
            </a:extLst>
          </p:cNvPr>
          <p:cNvSpPr txBox="1"/>
          <p:nvPr/>
        </p:nvSpPr>
        <p:spPr>
          <a:xfrm>
            <a:off x="9102118" y="2940330"/>
            <a:ext cx="210833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a:cs typeface="Arial"/>
              </a:rPr>
              <a:t>The ITC Insights lightbulb indicates there are key takeaways for that slide.</a:t>
            </a:r>
          </a:p>
        </p:txBody>
      </p:sp>
      <p:sp>
        <p:nvSpPr>
          <p:cNvPr id="11" name="TextBox 10">
            <a:extLst>
              <a:ext uri="{FF2B5EF4-FFF2-40B4-BE49-F238E27FC236}">
                <a16:creationId xmlns:a16="http://schemas.microsoft.com/office/drawing/2014/main" id="{8AA79E1B-B5E4-52BA-8AF0-B5581CF75599}"/>
              </a:ext>
            </a:extLst>
          </p:cNvPr>
          <p:cNvSpPr txBox="1"/>
          <p:nvPr/>
        </p:nvSpPr>
        <p:spPr>
          <a:xfrm>
            <a:off x="98926" y="5138836"/>
            <a:ext cx="11301575" cy="954107"/>
          </a:xfrm>
          <a:prstGeom prst="rect">
            <a:avLst/>
          </a:prstGeom>
          <a:noFill/>
        </p:spPr>
        <p:txBody>
          <a:bodyPr wrap="square">
            <a:spAutoFit/>
          </a:bodyPr>
          <a:lstStyle/>
          <a:p>
            <a:r>
              <a:rPr lang="en-US" sz="1400">
                <a:latin typeface="Arial"/>
                <a:ea typeface="Lato"/>
                <a:cs typeface="Arial"/>
              </a:rPr>
              <a:t>You can access primary data for charts by right clicking and opening the data in Excel.</a:t>
            </a:r>
          </a:p>
          <a:p>
            <a:endParaRPr lang="en-US" sz="1400">
              <a:latin typeface="Arial"/>
              <a:ea typeface="Lato"/>
              <a:cs typeface="Arial"/>
            </a:endParaRPr>
          </a:p>
          <a:p>
            <a:r>
              <a:rPr lang="en-US" sz="1400">
                <a:latin typeface="Arial"/>
                <a:ea typeface="Lato"/>
                <a:cs typeface="Arial"/>
              </a:rPr>
              <a:t>Country abbreviations in footers:</a:t>
            </a:r>
          </a:p>
          <a:p>
            <a:r>
              <a:rPr lang="en-US" sz="1400">
                <a:latin typeface="Arial"/>
                <a:ea typeface="Lato"/>
                <a:cs typeface="Arial"/>
              </a:rPr>
              <a:t>United States = US, United Kingdom = UK, Germany = DE, Italy = IT, South Korea = KR, Australia = AU</a:t>
            </a:r>
          </a:p>
        </p:txBody>
      </p:sp>
    </p:spTree>
    <p:extLst>
      <p:ext uri="{BB962C8B-B14F-4D97-AF65-F5344CB8AC3E}">
        <p14:creationId xmlns:p14="http://schemas.microsoft.com/office/powerpoint/2010/main" val="2869752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3F89C3-20C5-4D4E-20F0-AF7DF497CCDA}"/>
              </a:ext>
            </a:extLst>
          </p:cNvPr>
          <p:cNvSpPr/>
          <p:nvPr/>
        </p:nvSpPr>
        <p:spPr>
          <a:xfrm>
            <a:off x="884451" y="89320"/>
            <a:ext cx="4324157" cy="5964239"/>
          </a:xfrm>
          <a:prstGeom prst="rect">
            <a:avLst/>
          </a:prstGeom>
          <a:solidFill>
            <a:srgbClr val="272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08EC89-2C21-5E85-E548-9B83C6684A4A}"/>
              </a:ext>
            </a:extLst>
          </p:cNvPr>
          <p:cNvSpPr/>
          <p:nvPr/>
        </p:nvSpPr>
        <p:spPr>
          <a:xfrm>
            <a:off x="11013757" y="6160671"/>
            <a:ext cx="815927" cy="732054"/>
          </a:xfrm>
          <a:prstGeom prst="rect">
            <a:avLst/>
          </a:prstGeom>
          <a:solidFill>
            <a:srgbClr val="272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E67C53A0-D8B4-7C76-6670-3E5CF72CAA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8269" y="124045"/>
            <a:ext cx="3099816" cy="914700"/>
          </a:xfrm>
          <a:prstGeom prst="rect">
            <a:avLst/>
          </a:prstGeom>
        </p:spPr>
      </p:pic>
      <p:sp>
        <p:nvSpPr>
          <p:cNvPr id="9" name="TextBox 8">
            <a:extLst>
              <a:ext uri="{FF2B5EF4-FFF2-40B4-BE49-F238E27FC236}">
                <a16:creationId xmlns:a16="http://schemas.microsoft.com/office/drawing/2014/main" id="{3F5002AE-F404-DFEB-FFB0-B409C9A9094C}"/>
              </a:ext>
            </a:extLst>
          </p:cNvPr>
          <p:cNvSpPr txBox="1"/>
          <p:nvPr/>
        </p:nvSpPr>
        <p:spPr>
          <a:xfrm>
            <a:off x="6356972" y="2748273"/>
            <a:ext cx="4728704" cy="1754326"/>
          </a:xfrm>
          <a:prstGeom prst="rect">
            <a:avLst/>
          </a:prstGeom>
          <a:noFill/>
        </p:spPr>
        <p:txBody>
          <a:bodyPr wrap="square" rtlCol="0">
            <a:spAutoFit/>
          </a:bodyPr>
          <a:lstStyle/>
          <a:p>
            <a:r>
              <a:rPr lang="en-US" sz="3600" b="1">
                <a:latin typeface="Arial Black" panose="020B0604020202020204" pitchFamily="34" charset="0"/>
                <a:cs typeface="Arial Black" panose="020B0604020202020204" pitchFamily="34" charset="0"/>
              </a:rPr>
              <a:t>FAMILIARITY &amp; REASONS THEY BUY</a:t>
            </a:r>
          </a:p>
        </p:txBody>
      </p:sp>
      <p:pic>
        <p:nvPicPr>
          <p:cNvPr id="12" name="Picture Placeholder 11" descr="A hand holding a pile of pills&#10;&#10;Description automatically generated">
            <a:extLst>
              <a:ext uri="{FF2B5EF4-FFF2-40B4-BE49-F238E27FC236}">
                <a16:creationId xmlns:a16="http://schemas.microsoft.com/office/drawing/2014/main" id="{0D4ABCB7-6888-B2D3-4DB2-C211926750F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702" r="27702"/>
          <a:stretch>
            <a:fillRect/>
          </a:stretch>
        </p:blipFill>
        <p:spPr/>
      </p:pic>
    </p:spTree>
    <p:extLst>
      <p:ext uri="{BB962C8B-B14F-4D97-AF65-F5344CB8AC3E}">
        <p14:creationId xmlns:p14="http://schemas.microsoft.com/office/powerpoint/2010/main" val="4097146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0D705-FCC0-3691-E618-91BC10F4AEAF}"/>
              </a:ext>
            </a:extLst>
          </p:cNvPr>
          <p:cNvSpPr>
            <a:spLocks noGrp="1"/>
          </p:cNvSpPr>
          <p:nvPr>
            <p:ph type="title"/>
          </p:nvPr>
        </p:nvSpPr>
        <p:spPr>
          <a:xfrm>
            <a:off x="838200" y="224287"/>
            <a:ext cx="10200968" cy="456750"/>
          </a:xfrm>
        </p:spPr>
        <p:txBody>
          <a:bodyPr/>
          <a:lstStyle/>
          <a:p>
            <a:r>
              <a:rPr lang="en-US">
                <a:latin typeface="Arial Black"/>
              </a:rPr>
              <a:t>Overall Familiarity with ingredient categories</a:t>
            </a:r>
          </a:p>
        </p:txBody>
      </p:sp>
      <p:sp>
        <p:nvSpPr>
          <p:cNvPr id="5" name="TextBox 4">
            <a:extLst>
              <a:ext uri="{FF2B5EF4-FFF2-40B4-BE49-F238E27FC236}">
                <a16:creationId xmlns:a16="http://schemas.microsoft.com/office/drawing/2014/main" id="{C9372831-94BC-486C-77C4-22A27E7B4C32}"/>
              </a:ext>
            </a:extLst>
          </p:cNvPr>
          <p:cNvSpPr txBox="1"/>
          <p:nvPr/>
        </p:nvSpPr>
        <p:spPr>
          <a:xfrm>
            <a:off x="0" y="6457890"/>
            <a:ext cx="8030497" cy="400110"/>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Note: All supplement users n=3676, US n=1118, UK n=540, DE n=518, IT n=524, KR n=524, AU n=522. Question: “How familiar would you consider yourself regarding the use of these supplements?” All responses except ‘never’.</a:t>
            </a:r>
          </a:p>
        </p:txBody>
      </p:sp>
      <p:pic>
        <p:nvPicPr>
          <p:cNvPr id="6" name="Picture 5" descr="Icon&#10;&#10;Description automatically generated">
            <a:extLst>
              <a:ext uri="{FF2B5EF4-FFF2-40B4-BE49-F238E27FC236}">
                <a16:creationId xmlns:a16="http://schemas.microsoft.com/office/drawing/2014/main" id="{176BEC25-1D6F-89C4-B54D-01EB10532E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540" y="826402"/>
            <a:ext cx="457200" cy="457200"/>
          </a:xfrm>
          <a:prstGeom prst="rect">
            <a:avLst/>
          </a:prstGeom>
        </p:spPr>
      </p:pic>
      <p:sp>
        <p:nvSpPr>
          <p:cNvPr id="7" name="TextBox 6">
            <a:extLst>
              <a:ext uri="{FF2B5EF4-FFF2-40B4-BE49-F238E27FC236}">
                <a16:creationId xmlns:a16="http://schemas.microsoft.com/office/drawing/2014/main" id="{A5E1C2A0-D493-ABB1-539E-F7322783BF68}"/>
              </a:ext>
            </a:extLst>
          </p:cNvPr>
          <p:cNvSpPr txBox="1"/>
          <p:nvPr/>
        </p:nvSpPr>
        <p:spPr>
          <a:xfrm>
            <a:off x="1158683" y="870575"/>
            <a:ext cx="3158224" cy="4832092"/>
          </a:xfrm>
          <a:prstGeom prst="rect">
            <a:avLst/>
          </a:prstGeom>
          <a:noFill/>
        </p:spPr>
        <p:txBody>
          <a:bodyPr wrap="square" lIns="91440" tIns="45720" rIns="91440" bIns="45720" rtlCol="0" anchor="t">
            <a:spAutoFit/>
          </a:bodyPr>
          <a:lstStyle/>
          <a:p>
            <a:r>
              <a:rPr lang="en-US" sz="1400" b="1">
                <a:latin typeface="Arial"/>
                <a:cs typeface="Arial"/>
              </a:rPr>
              <a:t>Key Insights:</a:t>
            </a:r>
          </a:p>
          <a:p>
            <a:pPr marL="285750" indent="-285750">
              <a:buFont typeface="Arial" panose="020B0604020202020204" pitchFamily="34" charset="0"/>
              <a:buChar char="•"/>
            </a:pPr>
            <a:r>
              <a:rPr lang="en-US" sz="1400">
                <a:latin typeface="Arial"/>
                <a:cs typeface="Arial"/>
              </a:rPr>
              <a:t>As one would expect, familiarity with multivitamins and vitamin D tops this chart, with calcium, magnesium and omega-3s not far behind.</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a:cs typeface="Arial"/>
              </a:rPr>
              <a:t>Probiotics also have broad familiarity, with the exception of Germany, much of the reason being that the term is not allowed on labels.</a:t>
            </a:r>
          </a:p>
          <a:p>
            <a:pPr marL="285750" indent="-285750">
              <a:buFont typeface="Arial" panose="020B0604020202020204" pitchFamily="34" charset="0"/>
              <a:buChar char="•"/>
            </a:pPr>
            <a:r>
              <a:rPr lang="en-US" sz="1400">
                <a:latin typeface="Arial"/>
                <a:cs typeface="Arial"/>
              </a:rPr>
              <a:t>There is an interesting comparison between two EU countries, Italy and Germany, the former being more liberal, and this is evident in results for antioxidants and prebiotics (10% difference), mushrooms (11%), choline (11%), collagen (12%), as well as others.</a:t>
            </a:r>
          </a:p>
          <a:p>
            <a:pPr marL="285750" indent="-285750">
              <a:buFont typeface="Arial" panose="020B0604020202020204" pitchFamily="34" charset="0"/>
              <a:buChar char="•"/>
            </a:pPr>
            <a:r>
              <a:rPr lang="en-US" sz="1400">
                <a:latin typeface="Arial"/>
                <a:cs typeface="Arial"/>
              </a:rPr>
              <a:t>CBD though has higher familiarity in Germany than Italy.</a:t>
            </a:r>
          </a:p>
        </p:txBody>
      </p:sp>
      <p:graphicFrame>
        <p:nvGraphicFramePr>
          <p:cNvPr id="3" name="Table 2">
            <a:extLst>
              <a:ext uri="{FF2B5EF4-FFF2-40B4-BE49-F238E27FC236}">
                <a16:creationId xmlns:a16="http://schemas.microsoft.com/office/drawing/2014/main" id="{2EC67B76-0FE5-1F31-634F-D39401A3A5FB}"/>
              </a:ext>
            </a:extLst>
          </p:cNvPr>
          <p:cNvGraphicFramePr>
            <a:graphicFrameLocks noGrp="1"/>
          </p:cNvGraphicFramePr>
          <p:nvPr>
            <p:extLst>
              <p:ext uri="{D42A27DB-BD31-4B8C-83A1-F6EECF244321}">
                <p14:modId xmlns:p14="http://schemas.microsoft.com/office/powerpoint/2010/main" val="149679225"/>
              </p:ext>
            </p:extLst>
          </p:nvPr>
        </p:nvGraphicFramePr>
        <p:xfrm>
          <a:off x="4818571" y="705334"/>
          <a:ext cx="6423852" cy="5814167"/>
        </p:xfrm>
        <a:graphic>
          <a:graphicData uri="http://schemas.openxmlformats.org/drawingml/2006/table">
            <a:tbl>
              <a:tblPr firstRow="1" bandRow="1">
                <a:tableStyleId>{5C22544A-7EE6-4342-B048-85BDC9FD1C3A}</a:tableStyleId>
              </a:tblPr>
              <a:tblGrid>
                <a:gridCol w="2127213">
                  <a:extLst>
                    <a:ext uri="{9D8B030D-6E8A-4147-A177-3AD203B41FA5}">
                      <a16:colId xmlns:a16="http://schemas.microsoft.com/office/drawing/2014/main" val="172713561"/>
                    </a:ext>
                  </a:extLst>
                </a:gridCol>
                <a:gridCol w="906663">
                  <a:extLst>
                    <a:ext uri="{9D8B030D-6E8A-4147-A177-3AD203B41FA5}">
                      <a16:colId xmlns:a16="http://schemas.microsoft.com/office/drawing/2014/main" val="2857968709"/>
                    </a:ext>
                  </a:extLst>
                </a:gridCol>
                <a:gridCol w="564996">
                  <a:extLst>
                    <a:ext uri="{9D8B030D-6E8A-4147-A177-3AD203B41FA5}">
                      <a16:colId xmlns:a16="http://schemas.microsoft.com/office/drawing/2014/main" val="3753254083"/>
                    </a:ext>
                  </a:extLst>
                </a:gridCol>
                <a:gridCol w="564996">
                  <a:extLst>
                    <a:ext uri="{9D8B030D-6E8A-4147-A177-3AD203B41FA5}">
                      <a16:colId xmlns:a16="http://schemas.microsoft.com/office/drawing/2014/main" val="1501473354"/>
                    </a:ext>
                  </a:extLst>
                </a:gridCol>
                <a:gridCol w="564996">
                  <a:extLst>
                    <a:ext uri="{9D8B030D-6E8A-4147-A177-3AD203B41FA5}">
                      <a16:colId xmlns:a16="http://schemas.microsoft.com/office/drawing/2014/main" val="2784533132"/>
                    </a:ext>
                  </a:extLst>
                </a:gridCol>
                <a:gridCol w="564996">
                  <a:extLst>
                    <a:ext uri="{9D8B030D-6E8A-4147-A177-3AD203B41FA5}">
                      <a16:colId xmlns:a16="http://schemas.microsoft.com/office/drawing/2014/main" val="2870985119"/>
                    </a:ext>
                  </a:extLst>
                </a:gridCol>
                <a:gridCol w="564996">
                  <a:extLst>
                    <a:ext uri="{9D8B030D-6E8A-4147-A177-3AD203B41FA5}">
                      <a16:colId xmlns:a16="http://schemas.microsoft.com/office/drawing/2014/main" val="1321097394"/>
                    </a:ext>
                  </a:extLst>
                </a:gridCol>
                <a:gridCol w="564996">
                  <a:extLst>
                    <a:ext uri="{9D8B030D-6E8A-4147-A177-3AD203B41FA5}">
                      <a16:colId xmlns:a16="http://schemas.microsoft.com/office/drawing/2014/main" val="847475744"/>
                    </a:ext>
                  </a:extLst>
                </a:gridCol>
              </a:tblGrid>
              <a:tr h="163068">
                <a:tc>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1" i="0" u="none" strike="noStrike">
                          <a:effectLst/>
                          <a:latin typeface="Arial" panose="020B0604020202020204" pitchFamily="34" charset="0"/>
                          <a:cs typeface="Arial" panose="020B0604020202020204" pitchFamily="34" charset="0"/>
                        </a:rPr>
                        <a:t>All supplement users</a:t>
                      </a:r>
                      <a:endParaRPr lang="en-US" sz="1100" b="1"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1" i="0" u="none" strike="noStrike">
                          <a:effectLst/>
                          <a:latin typeface="Arial" panose="020B0604020202020204" pitchFamily="34" charset="0"/>
                          <a:cs typeface="Arial" panose="020B0604020202020204" pitchFamily="34" charset="0"/>
                        </a:rPr>
                        <a:t>US</a:t>
                      </a:r>
                      <a:endParaRPr lang="en-US" sz="1100" b="1"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1" i="0" u="none" strike="noStrike">
                          <a:effectLst/>
                          <a:latin typeface="Arial" panose="020B0604020202020204" pitchFamily="34" charset="0"/>
                          <a:cs typeface="Arial" panose="020B0604020202020204" pitchFamily="34" charset="0"/>
                        </a:rPr>
                        <a:t>UK</a:t>
                      </a:r>
                      <a:endParaRPr lang="en-US" sz="1100" b="1"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1" i="0" u="none" strike="noStrike">
                          <a:effectLst/>
                          <a:latin typeface="Arial" panose="020B0604020202020204" pitchFamily="34" charset="0"/>
                          <a:cs typeface="Arial" panose="020B0604020202020204" pitchFamily="34" charset="0"/>
                        </a:rPr>
                        <a:t>DE</a:t>
                      </a:r>
                      <a:endParaRPr lang="en-US" sz="1100" b="1"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1" i="0" u="none" strike="noStrike">
                          <a:effectLst/>
                          <a:latin typeface="Arial" panose="020B0604020202020204" pitchFamily="34" charset="0"/>
                          <a:cs typeface="Arial" panose="020B0604020202020204" pitchFamily="34" charset="0"/>
                        </a:rPr>
                        <a:t>IT</a:t>
                      </a:r>
                      <a:endParaRPr lang="en-US" sz="1100" b="1"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1" i="0" u="none" strike="noStrike">
                          <a:effectLst/>
                          <a:latin typeface="Arial" panose="020B0604020202020204" pitchFamily="34" charset="0"/>
                          <a:cs typeface="Arial" panose="020B0604020202020204" pitchFamily="34" charset="0"/>
                        </a:rPr>
                        <a:t>KR</a:t>
                      </a:r>
                      <a:endParaRPr lang="en-US" sz="1100" b="1"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1" i="0" u="none" strike="noStrike">
                          <a:effectLst/>
                          <a:latin typeface="Arial" panose="020B0604020202020204" pitchFamily="34" charset="0"/>
                          <a:cs typeface="Arial" panose="020B0604020202020204" pitchFamily="34" charset="0"/>
                        </a:rPr>
                        <a:t>AU</a:t>
                      </a:r>
                      <a:endParaRPr lang="en-US" sz="1100" b="1"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3207933151"/>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Multivitamin</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3717050218"/>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Vitamin D</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100%</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443795559"/>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Calcium</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1543449618"/>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Magnesium</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95%</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1144367621"/>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Omega-3s</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2724524352"/>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Probiotics</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95%</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94%</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87%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1099686571"/>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Antioxidants</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93%</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95%</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95%</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86%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91%</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644637671"/>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Protein Powder</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92%</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92%</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89%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91%</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92%</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90%</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4214263347"/>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Collagen</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91%</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90%</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91%</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83%</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95%</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91%</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924372880"/>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Curcumin/Turmeric</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87%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86%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89%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88%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83%</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78%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86%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1169166840"/>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Prebiotics</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81%</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83%</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77%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70%</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80%</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85%</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84%</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2594824140"/>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Glucosamine</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76%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80%</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79%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57%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67%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91%</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60%</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355482362"/>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CBD</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70%</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88%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81%</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74%</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65%</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34%</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59%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3242657552"/>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Mushrooms (non-psychedelic)</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66%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75%</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69%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50%</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61%</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61%</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69%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3643728082"/>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Vitamin K2</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65%</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65%</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62%</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67%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76%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64%</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58%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4095967427"/>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Lutein</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56%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57%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44%</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59%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96%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34%</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1678556082"/>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Postbiotics</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54%</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57%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51%</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45%</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56%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69%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43%</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1339808125"/>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CoQ10</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52%</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65%</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43%</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59%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40%</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3839852434"/>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Glutathione</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43%</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43%</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57%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66%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32%</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4066800805"/>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Synbiotics</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45%</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43%</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45%</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42%</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51%</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59%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32%</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2607752000"/>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Choline</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44%</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45%</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41%</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35%</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1496412021"/>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Ashwagandha</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40%</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51%</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32%</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45%</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34%</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27%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44%</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4124171032"/>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Astaxanthin</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33%</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33%</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45%</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59%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23%</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1493523917"/>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Alpha-GPC</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40%</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33%</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42%</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28%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2494913315"/>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Nootropics</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40%</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35%</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28%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41%</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30%</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2201078575"/>
                  </a:ext>
                </a:extLst>
              </a:tr>
              <a:tr h="204028">
                <a:tc>
                  <a:txBody>
                    <a:bodyPr/>
                    <a:lstStyle/>
                    <a:p>
                      <a:pPr algn="l" fontAlgn="b"/>
                      <a:r>
                        <a:rPr lang="en-US" sz="1100" b="0" i="0" u="none" strike="noStrike">
                          <a:effectLst/>
                          <a:latin typeface="Arial" panose="020B0604020202020204" pitchFamily="34" charset="0"/>
                          <a:cs typeface="Arial" panose="020B0604020202020204" pitchFamily="34" charset="0"/>
                        </a:rPr>
                        <a:t>Citicoline</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35%</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33%</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36%</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48%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31%</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tc>
                  <a:txBody>
                    <a:bodyPr/>
                    <a:lstStyle/>
                    <a:p>
                      <a:pPr algn="ctr" fontAlgn="b"/>
                      <a:r>
                        <a:rPr lang="en-US" sz="1100" b="0" i="0" u="none" strike="noStrike">
                          <a:effectLst/>
                          <a:latin typeface="Arial" panose="020B0604020202020204" pitchFamily="34" charset="0"/>
                          <a:cs typeface="Arial" panose="020B0604020202020204" pitchFamily="34" charset="0"/>
                        </a:rPr>
                        <a:t>23%</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519" marR="6519" marT="6519" marB="0" anchor="ctr"/>
                </a:tc>
                <a:extLst>
                  <a:ext uri="{0D108BD9-81ED-4DB2-BD59-A6C34878D82A}">
                    <a16:rowId xmlns:a16="http://schemas.microsoft.com/office/drawing/2014/main" val="2673543238"/>
                  </a:ext>
                </a:extLst>
              </a:tr>
            </a:tbl>
          </a:graphicData>
        </a:graphic>
      </p:graphicFrame>
    </p:spTree>
    <p:extLst>
      <p:ext uri="{BB962C8B-B14F-4D97-AF65-F5344CB8AC3E}">
        <p14:creationId xmlns:p14="http://schemas.microsoft.com/office/powerpoint/2010/main" val="1049687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FEDA-ED8E-B678-5A79-4819316660EE}"/>
              </a:ext>
            </a:extLst>
          </p:cNvPr>
          <p:cNvSpPr>
            <a:spLocks noGrp="1"/>
          </p:cNvSpPr>
          <p:nvPr>
            <p:ph type="title"/>
          </p:nvPr>
        </p:nvSpPr>
        <p:spPr/>
        <p:txBody>
          <a:bodyPr/>
          <a:lstStyle/>
          <a:p>
            <a:r>
              <a:rPr lang="en-US">
                <a:latin typeface="Arial Black"/>
              </a:rPr>
              <a:t>Overall Familiarity: AGE &amp; GENDER</a:t>
            </a:r>
          </a:p>
        </p:txBody>
      </p:sp>
      <p:graphicFrame>
        <p:nvGraphicFramePr>
          <p:cNvPr id="4" name="Chart 3">
            <a:extLst>
              <a:ext uri="{FF2B5EF4-FFF2-40B4-BE49-F238E27FC236}">
                <a16:creationId xmlns:a16="http://schemas.microsoft.com/office/drawing/2014/main" id="{140784A0-829E-ADF5-0EC8-9DCA8654428A}"/>
              </a:ext>
            </a:extLst>
          </p:cNvPr>
          <p:cNvGraphicFramePr/>
          <p:nvPr>
            <p:extLst>
              <p:ext uri="{D42A27DB-BD31-4B8C-83A1-F6EECF244321}">
                <p14:modId xmlns:p14="http://schemas.microsoft.com/office/powerpoint/2010/main" val="3959497227"/>
              </p:ext>
            </p:extLst>
          </p:nvPr>
        </p:nvGraphicFramePr>
        <p:xfrm>
          <a:off x="96253" y="2366210"/>
          <a:ext cx="11999494" cy="3611701"/>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descr="Icon&#10;&#10;Description automatically generated">
            <a:extLst>
              <a:ext uri="{FF2B5EF4-FFF2-40B4-BE49-F238E27FC236}">
                <a16:creationId xmlns:a16="http://schemas.microsoft.com/office/drawing/2014/main" id="{AB9EE64A-D254-3DC4-886E-B98961E6A5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540" y="826402"/>
            <a:ext cx="457200" cy="457200"/>
          </a:xfrm>
          <a:prstGeom prst="rect">
            <a:avLst/>
          </a:prstGeom>
        </p:spPr>
      </p:pic>
      <p:sp>
        <p:nvSpPr>
          <p:cNvPr id="5" name="TextBox 4">
            <a:extLst>
              <a:ext uri="{FF2B5EF4-FFF2-40B4-BE49-F238E27FC236}">
                <a16:creationId xmlns:a16="http://schemas.microsoft.com/office/drawing/2014/main" id="{94F5A8FF-3918-28DC-BBD3-7752DAE94CE1}"/>
              </a:ext>
            </a:extLst>
          </p:cNvPr>
          <p:cNvSpPr txBox="1"/>
          <p:nvPr/>
        </p:nvSpPr>
        <p:spPr>
          <a:xfrm>
            <a:off x="1158683" y="870575"/>
            <a:ext cx="10872896" cy="1169551"/>
          </a:xfrm>
          <a:prstGeom prst="rect">
            <a:avLst/>
          </a:prstGeom>
          <a:noFill/>
        </p:spPr>
        <p:txBody>
          <a:bodyPr wrap="square" lIns="91440" tIns="45720" rIns="91440" bIns="45720" rtlCol="0" anchor="t">
            <a:spAutoFit/>
          </a:bodyPr>
          <a:lstStyle/>
          <a:p>
            <a:r>
              <a:rPr lang="en-US" sz="1400" b="1">
                <a:latin typeface="Arial"/>
                <a:cs typeface="Arial"/>
              </a:rPr>
              <a:t>Key Insights:</a:t>
            </a:r>
          </a:p>
          <a:p>
            <a:pPr marL="285750" indent="-285750">
              <a:buFont typeface="Arial" panose="020B0604020202020204" pitchFamily="34" charset="0"/>
              <a:buChar char="•"/>
            </a:pPr>
            <a:r>
              <a:rPr lang="en-US" sz="1400">
                <a:latin typeface="Arial"/>
                <a:cs typeface="Arial"/>
              </a:rPr>
              <a:t>We see strong awareness among the youngest groups and even the older groups for mainstays like vitamin D, multivitamins and calcium. </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a:cs typeface="Arial"/>
              </a:rPr>
              <a:t>Familiarity starts to vary more among the specialty supplements with younger consumers tending to be more familiar than older. </a:t>
            </a:r>
          </a:p>
          <a:p>
            <a:pPr marL="285750" indent="-285750">
              <a:buFont typeface="Arial" panose="020B0604020202020204" pitchFamily="34" charset="0"/>
              <a:buChar char="•"/>
            </a:pPr>
            <a:r>
              <a:rPr lang="en-US" sz="1400">
                <a:latin typeface="Arial"/>
                <a:cs typeface="Arial"/>
              </a:rPr>
              <a:t>For mushrooms, it's younger males the most familiar, with the same for postbiotics, </a:t>
            </a:r>
            <a:r>
              <a:rPr lang="en-US" sz="1400" err="1">
                <a:latin typeface="Arial"/>
                <a:cs typeface="Arial"/>
              </a:rPr>
              <a:t>synbiotics</a:t>
            </a:r>
            <a:r>
              <a:rPr lang="en-US" sz="1400">
                <a:latin typeface="Arial"/>
                <a:cs typeface="Arial"/>
              </a:rPr>
              <a:t> and ashwagandha.</a:t>
            </a:r>
            <a:endParaRPr lang="en-US" sz="14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B6AAEEF-5068-86CC-7D91-A6E035D15964}"/>
              </a:ext>
            </a:extLst>
          </p:cNvPr>
          <p:cNvSpPr txBox="1"/>
          <p:nvPr/>
        </p:nvSpPr>
        <p:spPr>
          <a:xfrm>
            <a:off x="0" y="6242440"/>
            <a:ext cx="8030497" cy="553998"/>
          </a:xfrm>
          <a:prstGeom prst="rect">
            <a:avLst/>
          </a:prstGeom>
          <a:noFill/>
        </p:spPr>
        <p:txBody>
          <a:bodyPr wrap="square" rtlCol="0">
            <a:spAutoFit/>
          </a:bodyPr>
          <a:lstStyle/>
          <a:p>
            <a:r>
              <a:rPr lang="en-US" sz="1000">
                <a:solidFill>
                  <a:schemeClr val="tx1">
                    <a:lumMod val="50000"/>
                    <a:lumOff val="50000"/>
                  </a:schemeClr>
                </a:solidFill>
                <a:latin typeface="Arial" panose="020B0604020202020204" pitchFamily="34" charset="0"/>
                <a:cs typeface="Arial" panose="020B0604020202020204" pitchFamily="34" charset="0"/>
              </a:rPr>
              <a:t>Note: Supplement users female 18-34 n=674, male 18-34 n=487, female 35-54 n=749, male 35-54 n=712, female 55+ n=487, male 55+ n=539, all supplement users n=3677. Question: “How familiar would you consider yourself regarding the use of these supplements?” All responses except ‘never’.</a:t>
            </a:r>
          </a:p>
        </p:txBody>
      </p:sp>
    </p:spTree>
    <p:extLst>
      <p:ext uri="{BB962C8B-B14F-4D97-AF65-F5344CB8AC3E}">
        <p14:creationId xmlns:p14="http://schemas.microsoft.com/office/powerpoint/2010/main" val="3284871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EAFEA-A109-22B1-D244-81E684D271C8}"/>
              </a:ext>
            </a:extLst>
          </p:cNvPr>
          <p:cNvSpPr>
            <a:spLocks noGrp="1"/>
          </p:cNvSpPr>
          <p:nvPr>
            <p:ph type="title"/>
          </p:nvPr>
        </p:nvSpPr>
        <p:spPr/>
        <p:txBody>
          <a:bodyPr/>
          <a:lstStyle/>
          <a:p>
            <a:r>
              <a:rPr lang="en-US">
                <a:latin typeface="Arial Black"/>
              </a:rPr>
              <a:t>Familiarity:</a:t>
            </a:r>
          </a:p>
        </p:txBody>
      </p:sp>
      <p:graphicFrame>
        <p:nvGraphicFramePr>
          <p:cNvPr id="7" name="Content Placeholder 6">
            <a:extLst>
              <a:ext uri="{FF2B5EF4-FFF2-40B4-BE49-F238E27FC236}">
                <a16:creationId xmlns:a16="http://schemas.microsoft.com/office/drawing/2014/main" id="{3375BF35-74F7-3FC6-04A3-90CB071CCE63}"/>
              </a:ext>
            </a:extLst>
          </p:cNvPr>
          <p:cNvGraphicFramePr>
            <a:graphicFrameLocks noGrp="1"/>
          </p:cNvGraphicFramePr>
          <p:nvPr>
            <p:ph idx="1"/>
            <p:extLst>
              <p:ext uri="{D42A27DB-BD31-4B8C-83A1-F6EECF244321}">
                <p14:modId xmlns:p14="http://schemas.microsoft.com/office/powerpoint/2010/main" val="1838056636"/>
              </p:ext>
            </p:extLst>
          </p:nvPr>
        </p:nvGraphicFramePr>
        <p:xfrm>
          <a:off x="395416" y="1661663"/>
          <a:ext cx="10958384" cy="489769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14DB8608-03D3-A079-8CD8-01DE03094F20}"/>
              </a:ext>
            </a:extLst>
          </p:cNvPr>
          <p:cNvSpPr txBox="1"/>
          <p:nvPr/>
        </p:nvSpPr>
        <p:spPr>
          <a:xfrm>
            <a:off x="0" y="6611779"/>
            <a:ext cx="8030497" cy="246221"/>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Note: All supplement users n=3663. Question: “How familiar would you consider yourself regarding the use of these supplements?”</a:t>
            </a:r>
          </a:p>
        </p:txBody>
      </p:sp>
      <p:pic>
        <p:nvPicPr>
          <p:cNvPr id="9" name="Picture 8" descr="Icon&#10;&#10;Description automatically generated">
            <a:extLst>
              <a:ext uri="{FF2B5EF4-FFF2-40B4-BE49-F238E27FC236}">
                <a16:creationId xmlns:a16="http://schemas.microsoft.com/office/drawing/2014/main" id="{1EBB9019-C29E-95E3-05B5-3545F77508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714150"/>
            <a:ext cx="457200" cy="457200"/>
          </a:xfrm>
          <a:prstGeom prst="rect">
            <a:avLst/>
          </a:prstGeom>
        </p:spPr>
      </p:pic>
      <p:sp>
        <p:nvSpPr>
          <p:cNvPr id="10" name="TextBox 9">
            <a:extLst>
              <a:ext uri="{FF2B5EF4-FFF2-40B4-BE49-F238E27FC236}">
                <a16:creationId xmlns:a16="http://schemas.microsoft.com/office/drawing/2014/main" id="{F9B11799-2A64-4DEE-261D-87D235E5623A}"/>
              </a:ext>
            </a:extLst>
          </p:cNvPr>
          <p:cNvSpPr txBox="1"/>
          <p:nvPr/>
        </p:nvSpPr>
        <p:spPr>
          <a:xfrm>
            <a:off x="1319104" y="802018"/>
            <a:ext cx="10872896" cy="1169551"/>
          </a:xfrm>
          <a:prstGeom prst="rect">
            <a:avLst/>
          </a:prstGeom>
          <a:noFill/>
        </p:spPr>
        <p:txBody>
          <a:bodyPr wrap="square" lIns="91440" tIns="45720" rIns="91440" bIns="45720" rtlCol="0" anchor="t">
            <a:spAutoFit/>
          </a:bodyPr>
          <a:lstStyle/>
          <a:p>
            <a:r>
              <a:rPr lang="en-US" sz="1400" b="1">
                <a:latin typeface="Arial"/>
                <a:cs typeface="Arial"/>
              </a:rPr>
              <a:t>Key Insights:</a:t>
            </a:r>
          </a:p>
          <a:p>
            <a:pPr marL="285750" indent="-285750">
              <a:buFont typeface="Arial" panose="020B0604020202020204" pitchFamily="34" charset="0"/>
              <a:buChar char="•"/>
            </a:pPr>
            <a:r>
              <a:rPr lang="en-US" sz="1400">
                <a:latin typeface="Arial"/>
                <a:cs typeface="Arial"/>
              </a:rPr>
              <a:t>Multivitamins and Vitamin D have the familiarity levels all supplements aspire to reach, but omega-3s and now magnesium approach them with probiotics not far behind.</a:t>
            </a:r>
          </a:p>
          <a:p>
            <a:pPr marL="285750" indent="-285750">
              <a:buFont typeface="Arial" panose="020B0604020202020204" pitchFamily="34" charset="0"/>
              <a:buChar char="•"/>
            </a:pPr>
            <a:r>
              <a:rPr lang="en-US" sz="1400">
                <a:latin typeface="Arial"/>
                <a:cs typeface="Arial"/>
              </a:rPr>
              <a:t>Antioxidants have quite high familiarity and when it comes to Top-2, prebiotics is now well above 30%.</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863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0D705-FCC0-3691-E618-91BC10F4AEAF}"/>
              </a:ext>
            </a:extLst>
          </p:cNvPr>
          <p:cNvSpPr>
            <a:spLocks noGrp="1"/>
          </p:cNvSpPr>
          <p:nvPr>
            <p:ph type="title"/>
          </p:nvPr>
        </p:nvSpPr>
        <p:spPr>
          <a:xfrm>
            <a:off x="838200" y="224287"/>
            <a:ext cx="10200968" cy="456750"/>
          </a:xfrm>
        </p:spPr>
        <p:txBody>
          <a:bodyPr/>
          <a:lstStyle/>
          <a:p>
            <a:r>
              <a:rPr lang="en-US"/>
              <a:t>Characteristics influencing purchase</a:t>
            </a:r>
          </a:p>
        </p:txBody>
      </p:sp>
      <p:sp>
        <p:nvSpPr>
          <p:cNvPr id="5" name="TextBox 4">
            <a:extLst>
              <a:ext uri="{FF2B5EF4-FFF2-40B4-BE49-F238E27FC236}">
                <a16:creationId xmlns:a16="http://schemas.microsoft.com/office/drawing/2014/main" id="{C9372831-94BC-486C-77C4-22A27E7B4C32}"/>
              </a:ext>
            </a:extLst>
          </p:cNvPr>
          <p:cNvSpPr txBox="1"/>
          <p:nvPr/>
        </p:nvSpPr>
        <p:spPr>
          <a:xfrm>
            <a:off x="0" y="6457890"/>
            <a:ext cx="8030497" cy="400110"/>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Note: Total n=3676, US n=1110, UK n=540, DE n=518, IT n=524, KR n=524, AU n=522. Question: “Which are the most important purchase considerations for you when choosing which supplement product(s) to purchase?” </a:t>
            </a:r>
          </a:p>
        </p:txBody>
      </p:sp>
      <p:pic>
        <p:nvPicPr>
          <p:cNvPr id="6" name="Picture 5" descr="Icon&#10;&#10;Description automatically generated">
            <a:extLst>
              <a:ext uri="{FF2B5EF4-FFF2-40B4-BE49-F238E27FC236}">
                <a16:creationId xmlns:a16="http://schemas.microsoft.com/office/drawing/2014/main" id="{176BEC25-1D6F-89C4-B54D-01EB10532E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762233"/>
            <a:ext cx="457200" cy="457200"/>
          </a:xfrm>
          <a:prstGeom prst="rect">
            <a:avLst/>
          </a:prstGeom>
        </p:spPr>
      </p:pic>
      <p:sp>
        <p:nvSpPr>
          <p:cNvPr id="7" name="TextBox 6">
            <a:extLst>
              <a:ext uri="{FF2B5EF4-FFF2-40B4-BE49-F238E27FC236}">
                <a16:creationId xmlns:a16="http://schemas.microsoft.com/office/drawing/2014/main" id="{A5E1C2A0-D493-ABB1-539E-F7322783BF68}"/>
              </a:ext>
            </a:extLst>
          </p:cNvPr>
          <p:cNvSpPr txBox="1"/>
          <p:nvPr/>
        </p:nvSpPr>
        <p:spPr>
          <a:xfrm>
            <a:off x="1272343" y="806406"/>
            <a:ext cx="10827774" cy="1169551"/>
          </a:xfrm>
          <a:prstGeom prst="rect">
            <a:avLst/>
          </a:prstGeom>
          <a:noFill/>
        </p:spPr>
        <p:txBody>
          <a:bodyPr wrap="square" lIns="91440" tIns="45720" rIns="91440" bIns="45720" rtlCol="0" anchor="t">
            <a:spAutoFit/>
          </a:bodyPr>
          <a:lstStyle/>
          <a:p>
            <a:r>
              <a:rPr lang="en-US" sz="1400" b="1">
                <a:latin typeface="Arial"/>
                <a:cs typeface="Arial"/>
              </a:rPr>
              <a:t>Key Insights:</a:t>
            </a:r>
          </a:p>
          <a:p>
            <a:pPr marL="285750" indent="-285750">
              <a:buFont typeface="Arial" panose="020B0604020202020204" pitchFamily="34" charset="0"/>
              <a:buChar char="•"/>
            </a:pPr>
            <a:r>
              <a:rPr lang="en-US" sz="1400">
                <a:latin typeface="Arial"/>
                <a:cs typeface="Arial"/>
              </a:rPr>
              <a:t>When it comes to physical characteristics, easy to swallow and single pill daily dosage rank top in all countries.</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a:cs typeface="Arial"/>
              </a:rPr>
              <a:t>Taste also plays a role.</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a:cs typeface="Arial"/>
              </a:rPr>
              <a:t>Gummy preference is increasing, but newer non-pill formats are not currently considered relevant by supplement users—as more become available, we expect this to increase in importance.</a:t>
            </a:r>
            <a:endParaRPr lang="en-US" sz="1400">
              <a:latin typeface="Arial" panose="020B0604020202020204" pitchFamily="34" charset="0"/>
              <a:cs typeface="Arial" panose="020B0604020202020204" pitchFamily="34" charset="0"/>
            </a:endParaRPr>
          </a:p>
        </p:txBody>
      </p:sp>
      <p:graphicFrame>
        <p:nvGraphicFramePr>
          <p:cNvPr id="13" name="Table 12">
            <a:extLst>
              <a:ext uri="{FF2B5EF4-FFF2-40B4-BE49-F238E27FC236}">
                <a16:creationId xmlns:a16="http://schemas.microsoft.com/office/drawing/2014/main" id="{9B3851B2-88F4-2A6B-C1AC-9C4B43B3EAFE}"/>
              </a:ext>
            </a:extLst>
          </p:cNvPr>
          <p:cNvGraphicFramePr>
            <a:graphicFrameLocks noGrp="1"/>
          </p:cNvGraphicFramePr>
          <p:nvPr>
            <p:extLst>
              <p:ext uri="{D42A27DB-BD31-4B8C-83A1-F6EECF244321}">
                <p14:modId xmlns:p14="http://schemas.microsoft.com/office/powerpoint/2010/main" val="1037953891"/>
              </p:ext>
            </p:extLst>
          </p:nvPr>
        </p:nvGraphicFramePr>
        <p:xfrm>
          <a:off x="953335" y="2312459"/>
          <a:ext cx="10085833" cy="3674966"/>
        </p:xfrm>
        <a:graphic>
          <a:graphicData uri="http://schemas.openxmlformats.org/drawingml/2006/table">
            <a:tbl>
              <a:tblPr firstRow="1" bandRow="1">
                <a:tableStyleId>{9DCAF9ED-07DC-4A11-8D7F-57B35C25682E}</a:tableStyleId>
              </a:tblPr>
              <a:tblGrid>
                <a:gridCol w="4482592">
                  <a:extLst>
                    <a:ext uri="{9D8B030D-6E8A-4147-A177-3AD203B41FA5}">
                      <a16:colId xmlns:a16="http://schemas.microsoft.com/office/drawing/2014/main" val="2135225185"/>
                    </a:ext>
                  </a:extLst>
                </a:gridCol>
                <a:gridCol w="800463">
                  <a:extLst>
                    <a:ext uri="{9D8B030D-6E8A-4147-A177-3AD203B41FA5}">
                      <a16:colId xmlns:a16="http://schemas.microsoft.com/office/drawing/2014/main" val="3365148297"/>
                    </a:ext>
                  </a:extLst>
                </a:gridCol>
                <a:gridCol w="800463">
                  <a:extLst>
                    <a:ext uri="{9D8B030D-6E8A-4147-A177-3AD203B41FA5}">
                      <a16:colId xmlns:a16="http://schemas.microsoft.com/office/drawing/2014/main" val="375298262"/>
                    </a:ext>
                  </a:extLst>
                </a:gridCol>
                <a:gridCol w="800463">
                  <a:extLst>
                    <a:ext uri="{9D8B030D-6E8A-4147-A177-3AD203B41FA5}">
                      <a16:colId xmlns:a16="http://schemas.microsoft.com/office/drawing/2014/main" val="312331052"/>
                    </a:ext>
                  </a:extLst>
                </a:gridCol>
                <a:gridCol w="800463">
                  <a:extLst>
                    <a:ext uri="{9D8B030D-6E8A-4147-A177-3AD203B41FA5}">
                      <a16:colId xmlns:a16="http://schemas.microsoft.com/office/drawing/2014/main" val="518258919"/>
                    </a:ext>
                  </a:extLst>
                </a:gridCol>
                <a:gridCol w="800463">
                  <a:extLst>
                    <a:ext uri="{9D8B030D-6E8A-4147-A177-3AD203B41FA5}">
                      <a16:colId xmlns:a16="http://schemas.microsoft.com/office/drawing/2014/main" val="4173429529"/>
                    </a:ext>
                  </a:extLst>
                </a:gridCol>
                <a:gridCol w="800463">
                  <a:extLst>
                    <a:ext uri="{9D8B030D-6E8A-4147-A177-3AD203B41FA5}">
                      <a16:colId xmlns:a16="http://schemas.microsoft.com/office/drawing/2014/main" val="2037851416"/>
                    </a:ext>
                  </a:extLst>
                </a:gridCol>
                <a:gridCol w="800463">
                  <a:extLst>
                    <a:ext uri="{9D8B030D-6E8A-4147-A177-3AD203B41FA5}">
                      <a16:colId xmlns:a16="http://schemas.microsoft.com/office/drawing/2014/main" val="2208051597"/>
                    </a:ext>
                  </a:extLst>
                </a:gridCol>
              </a:tblGrid>
              <a:tr h="173533">
                <a:tc>
                  <a:txBody>
                    <a:bodyPr/>
                    <a:lstStyle/>
                    <a:p>
                      <a:pPr algn="l"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b"/>
                </a:tc>
                <a:tc>
                  <a:txBody>
                    <a:bodyPr/>
                    <a:lstStyle/>
                    <a:p>
                      <a:pPr algn="ctr" fontAlgn="b"/>
                      <a:r>
                        <a:rPr lang="en-US" sz="1200" u="none" strike="noStrike">
                          <a:effectLst/>
                          <a:latin typeface="Arial" panose="020B0604020202020204" pitchFamily="34" charset="0"/>
                          <a:cs typeface="Arial" panose="020B0604020202020204" pitchFamily="34" charset="0"/>
                        </a:rPr>
                        <a:t>Total</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b"/>
                </a:tc>
                <a:tc>
                  <a:txBody>
                    <a:bodyPr/>
                    <a:lstStyle/>
                    <a:p>
                      <a:pPr algn="ctr" fontAlgn="b"/>
                      <a:r>
                        <a:rPr lang="en-US" sz="1200" u="none" strike="noStrike">
                          <a:effectLst/>
                          <a:latin typeface="Arial" panose="020B0604020202020204" pitchFamily="34" charset="0"/>
                          <a:cs typeface="Arial" panose="020B0604020202020204" pitchFamily="34" charset="0"/>
                        </a:rPr>
                        <a:t>US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b"/>
                </a:tc>
                <a:tc>
                  <a:txBody>
                    <a:bodyPr/>
                    <a:lstStyle/>
                    <a:p>
                      <a:pPr algn="ctr" fontAlgn="b"/>
                      <a:r>
                        <a:rPr lang="en-US" sz="1200" u="none" strike="noStrike">
                          <a:effectLst/>
                          <a:latin typeface="Arial" panose="020B0604020202020204" pitchFamily="34" charset="0"/>
                          <a:cs typeface="Arial" panose="020B0604020202020204" pitchFamily="34" charset="0"/>
                        </a:rPr>
                        <a:t>UK</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b"/>
                </a:tc>
                <a:tc>
                  <a:txBody>
                    <a:bodyPr/>
                    <a:lstStyle/>
                    <a:p>
                      <a:pPr algn="ctr" fontAlgn="b"/>
                      <a:r>
                        <a:rPr lang="en-US" sz="1200" u="none" strike="noStrike">
                          <a:effectLst/>
                          <a:latin typeface="Arial" panose="020B0604020202020204" pitchFamily="34" charset="0"/>
                          <a:cs typeface="Arial" panose="020B0604020202020204" pitchFamily="34" charset="0"/>
                        </a:rPr>
                        <a:t>DE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b"/>
                </a:tc>
                <a:tc>
                  <a:txBody>
                    <a:bodyPr/>
                    <a:lstStyle/>
                    <a:p>
                      <a:pPr algn="ctr" fontAlgn="b"/>
                      <a:r>
                        <a:rPr lang="en-US" sz="1200" u="none" strike="noStrike">
                          <a:effectLst/>
                          <a:latin typeface="Arial" panose="020B0604020202020204" pitchFamily="34" charset="0"/>
                          <a:cs typeface="Arial" panose="020B0604020202020204" pitchFamily="34" charset="0"/>
                        </a:rPr>
                        <a:t>IT</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b"/>
                </a:tc>
                <a:tc>
                  <a:txBody>
                    <a:bodyPr/>
                    <a:lstStyle/>
                    <a:p>
                      <a:pPr algn="ctr" fontAlgn="b"/>
                      <a:r>
                        <a:rPr lang="en-US" sz="1200" u="none" strike="noStrike">
                          <a:effectLst/>
                          <a:latin typeface="Arial" panose="020B0604020202020204" pitchFamily="34" charset="0"/>
                          <a:cs typeface="Arial" panose="020B0604020202020204" pitchFamily="34" charset="0"/>
                        </a:rPr>
                        <a:t>KR</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b"/>
                </a:tc>
                <a:tc>
                  <a:txBody>
                    <a:bodyPr/>
                    <a:lstStyle/>
                    <a:p>
                      <a:pPr algn="ctr" fontAlgn="b"/>
                      <a:r>
                        <a:rPr lang="en-US" sz="1200" u="none" strike="noStrike">
                          <a:effectLst/>
                          <a:latin typeface="Arial" panose="020B0604020202020204" pitchFamily="34" charset="0"/>
                          <a:cs typeface="Arial" panose="020B0604020202020204" pitchFamily="34" charset="0"/>
                        </a:rPr>
                        <a:t>AU</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b"/>
                </a:tc>
                <a:extLst>
                  <a:ext uri="{0D108BD9-81ED-4DB2-BD59-A6C34878D82A}">
                    <a16:rowId xmlns:a16="http://schemas.microsoft.com/office/drawing/2014/main" val="836027003"/>
                  </a:ext>
                </a:extLst>
              </a:tr>
              <a:tr h="348407">
                <a:tc>
                  <a:txBody>
                    <a:bodyPr/>
                    <a:lstStyle/>
                    <a:p>
                      <a:pPr algn="l" fontAlgn="b"/>
                      <a:r>
                        <a:rPr lang="en-US" sz="1200" u="none" strike="noStrike">
                          <a:effectLst/>
                          <a:latin typeface="Arial" panose="020B0604020202020204" pitchFamily="34" charset="0"/>
                          <a:cs typeface="Arial" panose="020B0604020202020204" pitchFamily="34" charset="0"/>
                        </a:rPr>
                        <a:t>Easy to swallow</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b="1" u="none" strike="noStrike">
                          <a:effectLst/>
                          <a:latin typeface="Arial" panose="020B0604020202020204" pitchFamily="34" charset="0"/>
                          <a:cs typeface="Arial" panose="020B0604020202020204" pitchFamily="34" charset="0"/>
                        </a:rPr>
                        <a:t>41%</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b="1" u="none" strike="noStrike">
                          <a:effectLst/>
                          <a:latin typeface="Arial" panose="020B0604020202020204" pitchFamily="34" charset="0"/>
                          <a:cs typeface="Arial" panose="020B0604020202020204" pitchFamily="34" charset="0"/>
                        </a:rPr>
                        <a:t>49%</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b="1" u="none" strike="noStrike">
                          <a:effectLst/>
                          <a:latin typeface="Arial" panose="020B0604020202020204" pitchFamily="34" charset="0"/>
                          <a:cs typeface="Arial" panose="020B0604020202020204" pitchFamily="34" charset="0"/>
                        </a:rPr>
                        <a:t>36%</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b="1" u="none" strike="noStrike">
                          <a:effectLst/>
                          <a:latin typeface="Arial" panose="020B0604020202020204" pitchFamily="34" charset="0"/>
                          <a:cs typeface="Arial" panose="020B0604020202020204" pitchFamily="34" charset="0"/>
                        </a:rPr>
                        <a:t>34%</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b="1" u="none" strike="noStrike">
                          <a:effectLst/>
                          <a:latin typeface="Arial" panose="020B0604020202020204" pitchFamily="34" charset="0"/>
                          <a:cs typeface="Arial" panose="020B0604020202020204" pitchFamily="34" charset="0"/>
                        </a:rPr>
                        <a:t>49%</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extLst>
                  <a:ext uri="{0D108BD9-81ED-4DB2-BD59-A6C34878D82A}">
                    <a16:rowId xmlns:a16="http://schemas.microsoft.com/office/drawing/2014/main" val="2315237439"/>
                  </a:ext>
                </a:extLst>
              </a:tr>
              <a:tr h="348407">
                <a:tc>
                  <a:txBody>
                    <a:bodyPr/>
                    <a:lstStyle/>
                    <a:p>
                      <a:pPr algn="l" fontAlgn="b"/>
                      <a:r>
                        <a:rPr lang="en-US" sz="1200" u="none" strike="noStrike">
                          <a:effectLst/>
                          <a:latin typeface="Arial" panose="020B0604020202020204" pitchFamily="34" charset="0"/>
                          <a:cs typeface="Arial" panose="020B0604020202020204" pitchFamily="34" charset="0"/>
                        </a:rPr>
                        <a:t>Single pill daily dosage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b="1" u="none" strike="noStrike">
                          <a:effectLst/>
                          <a:latin typeface="Arial" panose="020B0604020202020204" pitchFamily="34" charset="0"/>
                          <a:cs typeface="Arial" panose="020B0604020202020204" pitchFamily="34" charset="0"/>
                        </a:rPr>
                        <a:t>41%</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b="1" u="none" strike="noStrike">
                          <a:effectLst/>
                          <a:latin typeface="Arial" panose="020B0604020202020204" pitchFamily="34" charset="0"/>
                          <a:cs typeface="Arial" panose="020B0604020202020204" pitchFamily="34" charset="0"/>
                        </a:rPr>
                        <a:t>36%</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b="1" u="none" strike="noStrike">
                          <a:effectLst/>
                          <a:latin typeface="Arial" panose="020B0604020202020204" pitchFamily="34" charset="0"/>
                          <a:cs typeface="Arial" panose="020B0604020202020204" pitchFamily="34" charset="0"/>
                        </a:rPr>
                        <a:t>34%</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b="1" u="none" strike="noStrike">
                          <a:effectLst/>
                          <a:latin typeface="Arial" panose="020B0604020202020204" pitchFamily="34" charset="0"/>
                          <a:cs typeface="Arial" panose="020B0604020202020204" pitchFamily="34" charset="0"/>
                        </a:rPr>
                        <a:t>46%</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b="1" u="none" strike="noStrike">
                          <a:effectLst/>
                          <a:latin typeface="Arial" panose="020B0604020202020204" pitchFamily="34" charset="0"/>
                          <a:cs typeface="Arial" panose="020B0604020202020204" pitchFamily="34" charset="0"/>
                        </a:rPr>
                        <a:t>49%</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extLst>
                  <a:ext uri="{0D108BD9-81ED-4DB2-BD59-A6C34878D82A}">
                    <a16:rowId xmlns:a16="http://schemas.microsoft.com/office/drawing/2014/main" val="2476760350"/>
                  </a:ext>
                </a:extLst>
              </a:tr>
              <a:tr h="348407">
                <a:tc>
                  <a:txBody>
                    <a:bodyPr/>
                    <a:lstStyle/>
                    <a:p>
                      <a:pPr algn="l" fontAlgn="b"/>
                      <a:r>
                        <a:rPr lang="en-US" sz="1200" u="none" strike="noStrike">
                          <a:effectLst/>
                          <a:latin typeface="Arial" panose="020B0604020202020204" pitchFamily="34" charset="0"/>
                          <a:cs typeface="Arial" panose="020B0604020202020204" pitchFamily="34" charset="0"/>
                        </a:rPr>
                        <a:t>Pleasant taste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31%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32%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extLst>
                  <a:ext uri="{0D108BD9-81ED-4DB2-BD59-A6C34878D82A}">
                    <a16:rowId xmlns:a16="http://schemas.microsoft.com/office/drawing/2014/main" val="3973577737"/>
                  </a:ext>
                </a:extLst>
              </a:tr>
              <a:tr h="348407">
                <a:tc>
                  <a:txBody>
                    <a:bodyPr/>
                    <a:lstStyle/>
                    <a:p>
                      <a:pPr algn="l" fontAlgn="b"/>
                      <a:r>
                        <a:rPr lang="en-US" sz="1200" u="none" strike="noStrike">
                          <a:effectLst/>
                          <a:latin typeface="Arial" panose="020B0604020202020204" pitchFamily="34" charset="0"/>
                          <a:cs typeface="Arial" panose="020B0604020202020204" pitchFamily="34" charset="0"/>
                        </a:rPr>
                        <a:t>Combination formulas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extLst>
                  <a:ext uri="{0D108BD9-81ED-4DB2-BD59-A6C34878D82A}">
                    <a16:rowId xmlns:a16="http://schemas.microsoft.com/office/drawing/2014/main" val="2920508372"/>
                  </a:ext>
                </a:extLst>
              </a:tr>
              <a:tr h="348407">
                <a:tc>
                  <a:txBody>
                    <a:bodyPr/>
                    <a:lstStyle/>
                    <a:p>
                      <a:pPr algn="l" fontAlgn="b"/>
                      <a:r>
                        <a:rPr lang="en-US" sz="1200" u="none" strike="noStrike">
                          <a:effectLst/>
                          <a:latin typeface="Arial" panose="020B0604020202020204" pitchFamily="34" charset="0"/>
                          <a:cs typeface="Arial" panose="020B0604020202020204" pitchFamily="34" charset="0"/>
                        </a:rPr>
                        <a:t>Gummy format</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extLst>
                  <a:ext uri="{0D108BD9-81ED-4DB2-BD59-A6C34878D82A}">
                    <a16:rowId xmlns:a16="http://schemas.microsoft.com/office/drawing/2014/main" val="4145819821"/>
                  </a:ext>
                </a:extLst>
              </a:tr>
              <a:tr h="348407">
                <a:tc>
                  <a:txBody>
                    <a:bodyPr/>
                    <a:lstStyle/>
                    <a:p>
                      <a:pPr algn="l" fontAlgn="b"/>
                      <a:r>
                        <a:rPr lang="en-US" sz="1200" u="none" strike="noStrike">
                          <a:effectLst/>
                          <a:latin typeface="Arial" panose="020B0604020202020204" pitchFamily="34" charset="0"/>
                          <a:cs typeface="Arial" panose="020B0604020202020204" pitchFamily="34" charset="0"/>
                        </a:rPr>
                        <a:t>Single ingredient formulas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extLst>
                  <a:ext uri="{0D108BD9-81ED-4DB2-BD59-A6C34878D82A}">
                    <a16:rowId xmlns:a16="http://schemas.microsoft.com/office/drawing/2014/main" val="2498063583"/>
                  </a:ext>
                </a:extLst>
              </a:tr>
              <a:tr h="348407">
                <a:tc>
                  <a:txBody>
                    <a:bodyPr/>
                    <a:lstStyle/>
                    <a:p>
                      <a:pPr algn="l" fontAlgn="b"/>
                      <a:r>
                        <a:rPr lang="en-US" sz="1200" u="none" strike="noStrike">
                          <a:effectLst/>
                          <a:latin typeface="Arial" panose="020B0604020202020204" pitchFamily="34" charset="0"/>
                          <a:cs typeface="Arial" panose="020B0604020202020204" pitchFamily="34" charset="0"/>
                        </a:rPr>
                        <a:t>Pleasant odor or no odor</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extLst>
                  <a:ext uri="{0D108BD9-81ED-4DB2-BD59-A6C34878D82A}">
                    <a16:rowId xmlns:a16="http://schemas.microsoft.com/office/drawing/2014/main" val="3852921187"/>
                  </a:ext>
                </a:extLst>
              </a:tr>
              <a:tr h="348407">
                <a:tc>
                  <a:txBody>
                    <a:bodyPr/>
                    <a:lstStyle/>
                    <a:p>
                      <a:pPr algn="l" fontAlgn="b"/>
                      <a:r>
                        <a:rPr lang="en-US" sz="1200" u="none" strike="noStrike">
                          <a:effectLst/>
                          <a:latin typeface="Arial" panose="020B0604020202020204" pitchFamily="34" charset="0"/>
                          <a:cs typeface="Arial" panose="020B0604020202020204" pitchFamily="34" charset="0"/>
                        </a:rPr>
                        <a:t>Powder format</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extLst>
                  <a:ext uri="{0D108BD9-81ED-4DB2-BD59-A6C34878D82A}">
                    <a16:rowId xmlns:a16="http://schemas.microsoft.com/office/drawing/2014/main" val="3914314299"/>
                  </a:ext>
                </a:extLst>
              </a:tr>
              <a:tr h="348407">
                <a:tc>
                  <a:txBody>
                    <a:bodyPr/>
                    <a:lstStyle/>
                    <a:p>
                      <a:pPr algn="l" fontAlgn="b"/>
                      <a:r>
                        <a:rPr lang="en-US" sz="1200" u="none" strike="noStrike">
                          <a:effectLst/>
                          <a:latin typeface="Arial" panose="020B0604020202020204" pitchFamily="34" charset="0"/>
                          <a:cs typeface="Arial" panose="020B0604020202020204" pitchFamily="34" charset="0"/>
                        </a:rPr>
                        <a:t>Liquid format</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extLst>
                  <a:ext uri="{0D108BD9-81ED-4DB2-BD59-A6C34878D82A}">
                    <a16:rowId xmlns:a16="http://schemas.microsoft.com/office/drawing/2014/main" val="637887011"/>
                  </a:ext>
                </a:extLst>
              </a:tr>
              <a:tr h="348407">
                <a:tc>
                  <a:txBody>
                    <a:bodyPr/>
                    <a:lstStyle/>
                    <a:p>
                      <a:pPr algn="l" fontAlgn="b"/>
                      <a:r>
                        <a:rPr lang="en-US" sz="1200" u="none" strike="noStrike">
                          <a:effectLst/>
                          <a:latin typeface="Arial" panose="020B0604020202020204" pitchFamily="34" charset="0"/>
                          <a:cs typeface="Arial" panose="020B0604020202020204" pitchFamily="34" charset="0"/>
                        </a:rPr>
                        <a:t>Other non-pill format (i.e., stick pack, chew, effervescent)</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tc>
                  <a:txBody>
                    <a:bodyPr/>
                    <a:lstStyle/>
                    <a:p>
                      <a:pPr algn="ctr" fontAlgn="b"/>
                      <a:r>
                        <a:rPr lang="en-US" sz="1200" u="none" strike="noStrike">
                          <a:effectLst/>
                          <a:latin typeface="Arial" panose="020B0604020202020204" pitchFamily="34" charset="0"/>
                          <a:cs typeface="Arial" panose="020B0604020202020204" pitchFamily="34" charset="0"/>
                        </a:rPr>
                        <a:t>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8016" marR="8016" marT="8016" marB="0" anchor="ctr"/>
                </a:tc>
                <a:extLst>
                  <a:ext uri="{0D108BD9-81ED-4DB2-BD59-A6C34878D82A}">
                    <a16:rowId xmlns:a16="http://schemas.microsoft.com/office/drawing/2014/main" val="1308118255"/>
                  </a:ext>
                </a:extLst>
              </a:tr>
            </a:tbl>
          </a:graphicData>
        </a:graphic>
      </p:graphicFrame>
    </p:spTree>
    <p:extLst>
      <p:ext uri="{BB962C8B-B14F-4D97-AF65-F5344CB8AC3E}">
        <p14:creationId xmlns:p14="http://schemas.microsoft.com/office/powerpoint/2010/main" val="991577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C9212-E231-AA59-2535-93F6EE9139B6}"/>
              </a:ext>
            </a:extLst>
          </p:cNvPr>
          <p:cNvSpPr>
            <a:spLocks noGrp="1"/>
          </p:cNvSpPr>
          <p:nvPr>
            <p:ph type="title"/>
          </p:nvPr>
        </p:nvSpPr>
        <p:spPr>
          <a:xfrm>
            <a:off x="838200" y="224287"/>
            <a:ext cx="8738937" cy="456750"/>
          </a:xfrm>
        </p:spPr>
        <p:txBody>
          <a:bodyPr/>
          <a:lstStyle/>
          <a:p>
            <a:r>
              <a:rPr lang="en-US">
                <a:latin typeface="Arial Black"/>
              </a:rPr>
              <a:t>Characteristics influencing purchase: country</a:t>
            </a:r>
          </a:p>
        </p:txBody>
      </p:sp>
      <p:graphicFrame>
        <p:nvGraphicFramePr>
          <p:cNvPr id="7" name="Content Placeholder 6">
            <a:extLst>
              <a:ext uri="{FF2B5EF4-FFF2-40B4-BE49-F238E27FC236}">
                <a16:creationId xmlns:a16="http://schemas.microsoft.com/office/drawing/2014/main" id="{744B4237-4DB4-F5F9-FA4A-6FF134E4D5E6}"/>
              </a:ext>
            </a:extLst>
          </p:cNvPr>
          <p:cNvGraphicFramePr>
            <a:graphicFrameLocks noGrp="1"/>
          </p:cNvGraphicFramePr>
          <p:nvPr>
            <p:ph idx="1"/>
            <p:extLst>
              <p:ext uri="{D42A27DB-BD31-4B8C-83A1-F6EECF244321}">
                <p14:modId xmlns:p14="http://schemas.microsoft.com/office/powerpoint/2010/main" val="3290794625"/>
              </p:ext>
            </p:extLst>
          </p:nvPr>
        </p:nvGraphicFramePr>
        <p:xfrm>
          <a:off x="228600" y="2053389"/>
          <a:ext cx="11734800" cy="3897730"/>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Icon&#10;&#10;Description automatically generated">
            <a:extLst>
              <a:ext uri="{FF2B5EF4-FFF2-40B4-BE49-F238E27FC236}">
                <a16:creationId xmlns:a16="http://schemas.microsoft.com/office/drawing/2014/main" id="{A9D74DFD-858B-037D-729A-33F8B13BB3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839665"/>
            <a:ext cx="457200" cy="457200"/>
          </a:xfrm>
          <a:prstGeom prst="rect">
            <a:avLst/>
          </a:prstGeom>
        </p:spPr>
      </p:pic>
      <p:sp>
        <p:nvSpPr>
          <p:cNvPr id="9" name="TextBox 8">
            <a:extLst>
              <a:ext uri="{FF2B5EF4-FFF2-40B4-BE49-F238E27FC236}">
                <a16:creationId xmlns:a16="http://schemas.microsoft.com/office/drawing/2014/main" id="{4EFDD945-3F0A-DA4D-2D33-FF0EECC57AB3}"/>
              </a:ext>
            </a:extLst>
          </p:cNvPr>
          <p:cNvSpPr txBox="1"/>
          <p:nvPr/>
        </p:nvSpPr>
        <p:spPr>
          <a:xfrm>
            <a:off x="1272343" y="883838"/>
            <a:ext cx="10827774" cy="738664"/>
          </a:xfrm>
          <a:prstGeom prst="rect">
            <a:avLst/>
          </a:prstGeom>
          <a:noFill/>
        </p:spPr>
        <p:txBody>
          <a:bodyPr wrap="square" lIns="91440" tIns="45720" rIns="91440" bIns="45720" rtlCol="0" anchor="t">
            <a:spAutoFit/>
          </a:bodyPr>
          <a:lstStyle/>
          <a:p>
            <a:r>
              <a:rPr lang="en-US" sz="1400" b="1">
                <a:latin typeface="Arial"/>
                <a:cs typeface="Arial"/>
              </a:rPr>
              <a:t>Key Insights:</a:t>
            </a:r>
          </a:p>
          <a:p>
            <a:pPr marL="285750" indent="-285750">
              <a:buFont typeface="Arial" panose="020B0604020202020204" pitchFamily="34" charset="0"/>
              <a:buChar char="•"/>
            </a:pPr>
            <a:r>
              <a:rPr lang="en-US" sz="1400">
                <a:latin typeface="Arial"/>
                <a:cs typeface="Arial"/>
              </a:rPr>
              <a:t>The UK and Australia spike for easy to swallow as well as single pill daily dosage.</a:t>
            </a:r>
          </a:p>
          <a:p>
            <a:pPr marL="285750" indent="-285750">
              <a:buFont typeface="Arial" panose="020B0604020202020204" pitchFamily="34" charset="0"/>
              <a:buChar char="•"/>
            </a:pPr>
            <a:r>
              <a:rPr lang="en-US" sz="1400">
                <a:latin typeface="Arial"/>
                <a:cs typeface="Arial"/>
              </a:rPr>
              <a:t>Germany and Italy respond the highest for pleasant taste; Italy also ranks combination formulas the highest of all countries.</a:t>
            </a:r>
          </a:p>
        </p:txBody>
      </p:sp>
      <p:sp>
        <p:nvSpPr>
          <p:cNvPr id="11" name="TextBox 10">
            <a:extLst>
              <a:ext uri="{FF2B5EF4-FFF2-40B4-BE49-F238E27FC236}">
                <a16:creationId xmlns:a16="http://schemas.microsoft.com/office/drawing/2014/main" id="{704704CD-DBC6-A53B-0862-C759FC1F8A42}"/>
              </a:ext>
            </a:extLst>
          </p:cNvPr>
          <p:cNvSpPr txBox="1"/>
          <p:nvPr/>
        </p:nvSpPr>
        <p:spPr>
          <a:xfrm>
            <a:off x="60158" y="6433658"/>
            <a:ext cx="8017042" cy="400110"/>
          </a:xfrm>
          <a:prstGeom prst="rect">
            <a:avLst/>
          </a:prstGeom>
          <a:noFill/>
        </p:spPr>
        <p:txBody>
          <a:bodyPr wrap="square">
            <a:spAutoFit/>
          </a:bodyPr>
          <a:lstStyle/>
          <a:p>
            <a:r>
              <a:rPr lang="en-US" sz="1000">
                <a:latin typeface="Arial" panose="020B0604020202020204" pitchFamily="34" charset="0"/>
                <a:cs typeface="Arial" panose="020B0604020202020204" pitchFamily="34" charset="0"/>
              </a:rPr>
              <a:t>Note: All supplement users n=3677, US n=1110, UK n=540, DE n=518, IT n=524, KR n=525, AU n=522. Question: “Which are the most important purchase considerations for you when choosing which supplement product(s) to purchase?”</a:t>
            </a:r>
          </a:p>
        </p:txBody>
      </p:sp>
    </p:spTree>
    <p:extLst>
      <p:ext uri="{BB962C8B-B14F-4D97-AF65-F5344CB8AC3E}">
        <p14:creationId xmlns:p14="http://schemas.microsoft.com/office/powerpoint/2010/main" val="156694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0CAD5-D3A2-0AD1-D38C-12C293AC769D}"/>
              </a:ext>
            </a:extLst>
          </p:cNvPr>
          <p:cNvSpPr>
            <a:spLocks noGrp="1"/>
          </p:cNvSpPr>
          <p:nvPr>
            <p:ph type="title"/>
          </p:nvPr>
        </p:nvSpPr>
        <p:spPr>
          <a:xfrm>
            <a:off x="838200" y="312519"/>
            <a:ext cx="10515600" cy="456750"/>
          </a:xfrm>
        </p:spPr>
        <p:txBody>
          <a:bodyPr/>
          <a:lstStyle/>
          <a:p>
            <a:r>
              <a:rPr lang="en-US">
                <a:latin typeface="Arial Black"/>
              </a:rPr>
              <a:t>Attributes influencing purchase: </a:t>
            </a:r>
            <a:br>
              <a:rPr lang="en-US"/>
            </a:br>
            <a:r>
              <a:rPr lang="en-US">
                <a:latin typeface="Arial Black"/>
              </a:rPr>
              <a:t>country</a:t>
            </a:r>
          </a:p>
        </p:txBody>
      </p:sp>
      <p:graphicFrame>
        <p:nvGraphicFramePr>
          <p:cNvPr id="4" name="Content Placeholder 3">
            <a:extLst>
              <a:ext uri="{FF2B5EF4-FFF2-40B4-BE49-F238E27FC236}">
                <a16:creationId xmlns:a16="http://schemas.microsoft.com/office/drawing/2014/main" id="{5C8826DE-D69F-AF49-243A-703A04F868CC}"/>
              </a:ext>
            </a:extLst>
          </p:cNvPr>
          <p:cNvGraphicFramePr>
            <a:graphicFrameLocks noGrp="1"/>
          </p:cNvGraphicFramePr>
          <p:nvPr>
            <p:ph idx="1"/>
            <p:extLst>
              <p:ext uri="{D42A27DB-BD31-4B8C-83A1-F6EECF244321}">
                <p14:modId xmlns:p14="http://schemas.microsoft.com/office/powerpoint/2010/main" val="3548606345"/>
              </p:ext>
            </p:extLst>
          </p:nvPr>
        </p:nvGraphicFramePr>
        <p:xfrm>
          <a:off x="60158" y="2406317"/>
          <a:ext cx="11967410" cy="391377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DF9CBAF7-D5C0-7066-7451-A8ECF4A471C0}"/>
              </a:ext>
            </a:extLst>
          </p:cNvPr>
          <p:cNvSpPr txBox="1"/>
          <p:nvPr/>
        </p:nvSpPr>
        <p:spPr>
          <a:xfrm>
            <a:off x="60158" y="6433658"/>
            <a:ext cx="8017042" cy="400110"/>
          </a:xfrm>
          <a:prstGeom prst="rect">
            <a:avLst/>
          </a:prstGeom>
          <a:noFill/>
        </p:spPr>
        <p:txBody>
          <a:bodyPr wrap="square">
            <a:spAutoFit/>
          </a:bodyPr>
          <a:lstStyle/>
          <a:p>
            <a:r>
              <a:rPr lang="en-US" sz="1000">
                <a:solidFill>
                  <a:schemeClr val="tx1">
                    <a:lumMod val="50000"/>
                    <a:lumOff val="50000"/>
                  </a:schemeClr>
                </a:solidFill>
                <a:latin typeface="Arial" panose="020B0604020202020204" pitchFamily="34" charset="0"/>
                <a:cs typeface="Arial" panose="020B0604020202020204" pitchFamily="34" charset="0"/>
              </a:rPr>
              <a:t>Note: All supplement users n=3677, US n=1110, UK n=540, DE n=518, IT n=524, KR n=525, AU n=522. Question: What are the most important attributes you look for when purchasing supplements?</a:t>
            </a:r>
          </a:p>
        </p:txBody>
      </p:sp>
      <p:pic>
        <p:nvPicPr>
          <p:cNvPr id="6" name="Picture 5" descr="Icon&#10;&#10;Description automatically generated">
            <a:extLst>
              <a:ext uri="{FF2B5EF4-FFF2-40B4-BE49-F238E27FC236}">
                <a16:creationId xmlns:a16="http://schemas.microsoft.com/office/drawing/2014/main" id="{F22FBC55-0EDA-518F-5211-DB8004C038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980931"/>
            <a:ext cx="457200" cy="457200"/>
          </a:xfrm>
          <a:prstGeom prst="rect">
            <a:avLst/>
          </a:prstGeom>
        </p:spPr>
      </p:pic>
      <p:sp>
        <p:nvSpPr>
          <p:cNvPr id="7" name="TextBox 6">
            <a:extLst>
              <a:ext uri="{FF2B5EF4-FFF2-40B4-BE49-F238E27FC236}">
                <a16:creationId xmlns:a16="http://schemas.microsoft.com/office/drawing/2014/main" id="{7A54D9B0-8DC8-6E99-6FB5-E6386443729E}"/>
              </a:ext>
            </a:extLst>
          </p:cNvPr>
          <p:cNvSpPr txBox="1"/>
          <p:nvPr/>
        </p:nvSpPr>
        <p:spPr>
          <a:xfrm>
            <a:off x="1272343" y="1025104"/>
            <a:ext cx="10827774" cy="954107"/>
          </a:xfrm>
          <a:prstGeom prst="rect">
            <a:avLst/>
          </a:prstGeom>
          <a:noFill/>
        </p:spPr>
        <p:txBody>
          <a:bodyPr wrap="square" lIns="91440" tIns="45720" rIns="91440" bIns="45720" rtlCol="0" anchor="t">
            <a:spAutoFit/>
          </a:bodyPr>
          <a:lstStyle/>
          <a:p>
            <a:r>
              <a:rPr lang="en-US" sz="1400" b="1">
                <a:latin typeface="Arial"/>
                <a:cs typeface="Arial"/>
              </a:rPr>
              <a:t>Key Insights:</a:t>
            </a:r>
          </a:p>
          <a:p>
            <a:pPr marL="285750" indent="-285750">
              <a:buFont typeface="Arial" panose="020B0604020202020204" pitchFamily="34" charset="0"/>
              <a:buChar char="•"/>
            </a:pPr>
            <a:r>
              <a:rPr lang="en-US" sz="1400">
                <a:latin typeface="Arial"/>
                <a:cs typeface="Arial"/>
              </a:rPr>
              <a:t>Personal experience is the most important attribute for consumers in the US,</a:t>
            </a:r>
          </a:p>
          <a:p>
            <a:pPr marL="285750" indent="-285750">
              <a:buFont typeface="Arial" panose="020B0604020202020204" pitchFamily="34" charset="0"/>
              <a:buChar char="•"/>
            </a:pPr>
            <a:r>
              <a:rPr lang="en-US" sz="1400">
                <a:latin typeface="Arial"/>
                <a:cs typeface="Arial"/>
              </a:rPr>
              <a:t>For those in Italy and Australia, a recommendation from a doctor or health care expert is key. </a:t>
            </a:r>
          </a:p>
          <a:p>
            <a:pPr marL="285750" indent="-285750">
              <a:buFont typeface="Arial" panose="020B0604020202020204" pitchFamily="34" charset="0"/>
              <a:buChar char="•"/>
            </a:pPr>
            <a:r>
              <a:rPr lang="en-US" sz="1400">
                <a:latin typeface="Arial"/>
                <a:cs typeface="Arial"/>
              </a:rPr>
              <a:t>We also see a spike for online ratings in South Korea.</a:t>
            </a:r>
          </a:p>
        </p:txBody>
      </p:sp>
    </p:spTree>
    <p:extLst>
      <p:ext uri="{BB962C8B-B14F-4D97-AF65-F5344CB8AC3E}">
        <p14:creationId xmlns:p14="http://schemas.microsoft.com/office/powerpoint/2010/main" val="2693411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9A38B-0B3F-8A63-A801-43CEBE3258CD}"/>
              </a:ext>
            </a:extLst>
          </p:cNvPr>
          <p:cNvSpPr>
            <a:spLocks noGrp="1"/>
          </p:cNvSpPr>
          <p:nvPr>
            <p:ph type="title"/>
          </p:nvPr>
        </p:nvSpPr>
        <p:spPr>
          <a:xfrm>
            <a:off x="749969" y="155078"/>
            <a:ext cx="9308432" cy="456750"/>
          </a:xfrm>
        </p:spPr>
        <p:txBody>
          <a:bodyPr/>
          <a:lstStyle/>
          <a:p>
            <a:r>
              <a:rPr lang="en-US" sz="2800" b="1" cap="all">
                <a:latin typeface="Arial Black"/>
              </a:rPr>
              <a:t>quality, safety and regulation concern: country</a:t>
            </a:r>
            <a:endParaRPr lang="en-US">
              <a:latin typeface="Arial Black"/>
            </a:endParaRPr>
          </a:p>
        </p:txBody>
      </p:sp>
      <p:graphicFrame>
        <p:nvGraphicFramePr>
          <p:cNvPr id="5" name="Chart 4">
            <a:extLst>
              <a:ext uri="{FF2B5EF4-FFF2-40B4-BE49-F238E27FC236}">
                <a16:creationId xmlns:a16="http://schemas.microsoft.com/office/drawing/2014/main" id="{009BA636-8D8D-FD1F-726E-EB7CD8159472}"/>
              </a:ext>
            </a:extLst>
          </p:cNvPr>
          <p:cNvGraphicFramePr/>
          <p:nvPr>
            <p:extLst>
              <p:ext uri="{D42A27DB-BD31-4B8C-83A1-F6EECF244321}">
                <p14:modId xmlns:p14="http://schemas.microsoft.com/office/powerpoint/2010/main" val="4128334174"/>
              </p:ext>
            </p:extLst>
          </p:nvPr>
        </p:nvGraphicFramePr>
        <p:xfrm>
          <a:off x="3080083" y="4831076"/>
          <a:ext cx="2971800" cy="19202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5560067F-9881-B59A-1979-E22EAA8A83CC}"/>
              </a:ext>
            </a:extLst>
          </p:cNvPr>
          <p:cNvGraphicFramePr/>
          <p:nvPr>
            <p:extLst>
              <p:ext uri="{D42A27DB-BD31-4B8C-83A1-F6EECF244321}">
                <p14:modId xmlns:p14="http://schemas.microsoft.com/office/powerpoint/2010/main" val="3354063149"/>
              </p:ext>
            </p:extLst>
          </p:nvPr>
        </p:nvGraphicFramePr>
        <p:xfrm>
          <a:off x="9172074" y="863104"/>
          <a:ext cx="2971800" cy="19202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4786A3FD-11D8-2B2C-BA81-42B926BAC7D4}"/>
              </a:ext>
            </a:extLst>
          </p:cNvPr>
          <p:cNvGraphicFramePr/>
          <p:nvPr>
            <p:extLst>
              <p:ext uri="{D42A27DB-BD31-4B8C-83A1-F6EECF244321}">
                <p14:modId xmlns:p14="http://schemas.microsoft.com/office/powerpoint/2010/main" val="1512256947"/>
              </p:ext>
            </p:extLst>
          </p:nvPr>
        </p:nvGraphicFramePr>
        <p:xfrm>
          <a:off x="6128752" y="863104"/>
          <a:ext cx="2971800" cy="19202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E9C510D9-7112-F68F-2227-6F073D7C1A7F}"/>
              </a:ext>
            </a:extLst>
          </p:cNvPr>
          <p:cNvGraphicFramePr/>
          <p:nvPr>
            <p:extLst>
              <p:ext uri="{D42A27DB-BD31-4B8C-83A1-F6EECF244321}">
                <p14:modId xmlns:p14="http://schemas.microsoft.com/office/powerpoint/2010/main" val="4261173444"/>
              </p:ext>
            </p:extLst>
          </p:nvPr>
        </p:nvGraphicFramePr>
        <p:xfrm>
          <a:off x="6128752" y="2839462"/>
          <a:ext cx="2971800" cy="19202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FD125409-D069-A3F2-278F-833D2430467C}"/>
              </a:ext>
            </a:extLst>
          </p:cNvPr>
          <p:cNvGraphicFramePr/>
          <p:nvPr>
            <p:extLst>
              <p:ext uri="{D42A27DB-BD31-4B8C-83A1-F6EECF244321}">
                <p14:modId xmlns:p14="http://schemas.microsoft.com/office/powerpoint/2010/main" val="2650607417"/>
              </p:ext>
            </p:extLst>
          </p:nvPr>
        </p:nvGraphicFramePr>
        <p:xfrm>
          <a:off x="6128752" y="4831076"/>
          <a:ext cx="2971800" cy="192024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7">
            <a:extLst>
              <a:ext uri="{FF2B5EF4-FFF2-40B4-BE49-F238E27FC236}">
                <a16:creationId xmlns:a16="http://schemas.microsoft.com/office/drawing/2014/main" id="{80AD0C73-94F9-EFFC-8934-AE769F75EB0D}"/>
              </a:ext>
            </a:extLst>
          </p:cNvPr>
          <p:cNvGraphicFramePr/>
          <p:nvPr>
            <p:extLst>
              <p:ext uri="{D42A27DB-BD31-4B8C-83A1-F6EECF244321}">
                <p14:modId xmlns:p14="http://schemas.microsoft.com/office/powerpoint/2010/main" val="3863508747"/>
              </p:ext>
            </p:extLst>
          </p:nvPr>
        </p:nvGraphicFramePr>
        <p:xfrm>
          <a:off x="3080083" y="863104"/>
          <a:ext cx="2971800" cy="192024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Chart 9">
            <a:extLst>
              <a:ext uri="{FF2B5EF4-FFF2-40B4-BE49-F238E27FC236}">
                <a16:creationId xmlns:a16="http://schemas.microsoft.com/office/drawing/2014/main" id="{E15D6169-3651-9354-4E47-C6CC90DDD0DF}"/>
              </a:ext>
            </a:extLst>
          </p:cNvPr>
          <p:cNvGraphicFramePr/>
          <p:nvPr>
            <p:extLst>
              <p:ext uri="{D42A27DB-BD31-4B8C-83A1-F6EECF244321}">
                <p14:modId xmlns:p14="http://schemas.microsoft.com/office/powerpoint/2010/main" val="2224355824"/>
              </p:ext>
            </p:extLst>
          </p:nvPr>
        </p:nvGraphicFramePr>
        <p:xfrm>
          <a:off x="3080083" y="2839462"/>
          <a:ext cx="2971800" cy="192024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 name="Chart 10">
            <a:extLst>
              <a:ext uri="{FF2B5EF4-FFF2-40B4-BE49-F238E27FC236}">
                <a16:creationId xmlns:a16="http://schemas.microsoft.com/office/drawing/2014/main" id="{8AC8E1BE-FBF2-EE72-334F-8C0370B77242}"/>
              </a:ext>
            </a:extLst>
          </p:cNvPr>
          <p:cNvGraphicFramePr/>
          <p:nvPr>
            <p:extLst>
              <p:ext uri="{D42A27DB-BD31-4B8C-83A1-F6EECF244321}">
                <p14:modId xmlns:p14="http://schemas.microsoft.com/office/powerpoint/2010/main" val="1475505980"/>
              </p:ext>
            </p:extLst>
          </p:nvPr>
        </p:nvGraphicFramePr>
        <p:xfrm>
          <a:off x="9172074" y="4831076"/>
          <a:ext cx="2971800" cy="192024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2" name="Chart 11">
            <a:extLst>
              <a:ext uri="{FF2B5EF4-FFF2-40B4-BE49-F238E27FC236}">
                <a16:creationId xmlns:a16="http://schemas.microsoft.com/office/drawing/2014/main" id="{C3981BF8-4065-50D3-EE83-1E3395AE1D24}"/>
              </a:ext>
            </a:extLst>
          </p:cNvPr>
          <p:cNvGraphicFramePr/>
          <p:nvPr>
            <p:extLst>
              <p:ext uri="{D42A27DB-BD31-4B8C-83A1-F6EECF244321}">
                <p14:modId xmlns:p14="http://schemas.microsoft.com/office/powerpoint/2010/main" val="2281039999"/>
              </p:ext>
            </p:extLst>
          </p:nvPr>
        </p:nvGraphicFramePr>
        <p:xfrm>
          <a:off x="9172074" y="2839462"/>
          <a:ext cx="2971800" cy="1920240"/>
        </p:xfrm>
        <a:graphic>
          <a:graphicData uri="http://schemas.openxmlformats.org/drawingml/2006/chart">
            <c:chart xmlns:c="http://schemas.openxmlformats.org/drawingml/2006/chart" xmlns:r="http://schemas.openxmlformats.org/officeDocument/2006/relationships" r:id="rId10"/>
          </a:graphicData>
        </a:graphic>
      </p:graphicFrame>
      <p:sp>
        <p:nvSpPr>
          <p:cNvPr id="13" name="TextBox 12">
            <a:extLst>
              <a:ext uri="{FF2B5EF4-FFF2-40B4-BE49-F238E27FC236}">
                <a16:creationId xmlns:a16="http://schemas.microsoft.com/office/drawing/2014/main" id="{73027A92-B1AC-35E9-61D6-31C20B20790C}"/>
              </a:ext>
            </a:extLst>
          </p:cNvPr>
          <p:cNvSpPr txBox="1"/>
          <p:nvPr/>
        </p:nvSpPr>
        <p:spPr>
          <a:xfrm>
            <a:off x="0" y="6073170"/>
            <a:ext cx="2955088" cy="784830"/>
          </a:xfrm>
          <a:prstGeom prst="rect">
            <a:avLst/>
          </a:prstGeom>
          <a:noFill/>
        </p:spPr>
        <p:txBody>
          <a:bodyPr wrap="square">
            <a:spAutoFit/>
          </a:bodyPr>
          <a:lstStyle/>
          <a:p>
            <a:r>
              <a:rPr lang="en-US" sz="900">
                <a:latin typeface="Arial" panose="020B0604020202020204" pitchFamily="34" charset="0"/>
                <a:cs typeface="Arial" panose="020B0604020202020204" pitchFamily="34" charset="0"/>
              </a:rPr>
              <a:t>Note: All supplement users US n=1110, UK n=540, DE n=518, IT n=524, KR n=525, AU n=522. Question: “Please rate your level of concern surrounding these areas related to the quality, safety and regulation of dietary supplements:”</a:t>
            </a:r>
          </a:p>
        </p:txBody>
      </p:sp>
      <p:pic>
        <p:nvPicPr>
          <p:cNvPr id="14" name="Picture 13" descr="Icon&#10;&#10;Description automatically generated">
            <a:extLst>
              <a:ext uri="{FF2B5EF4-FFF2-40B4-BE49-F238E27FC236}">
                <a16:creationId xmlns:a16="http://schemas.microsoft.com/office/drawing/2014/main" id="{765C9E0F-D8FB-7800-F1D4-B539AF2B211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2168" y="863104"/>
            <a:ext cx="457200" cy="457200"/>
          </a:xfrm>
          <a:prstGeom prst="rect">
            <a:avLst/>
          </a:prstGeom>
        </p:spPr>
      </p:pic>
      <p:sp>
        <p:nvSpPr>
          <p:cNvPr id="15" name="TextBox 14">
            <a:extLst>
              <a:ext uri="{FF2B5EF4-FFF2-40B4-BE49-F238E27FC236}">
                <a16:creationId xmlns:a16="http://schemas.microsoft.com/office/drawing/2014/main" id="{7F260147-4B3D-6672-0C1D-E81015B8E1C4}"/>
              </a:ext>
            </a:extLst>
          </p:cNvPr>
          <p:cNvSpPr txBox="1"/>
          <p:nvPr/>
        </p:nvSpPr>
        <p:spPr>
          <a:xfrm>
            <a:off x="699961" y="863104"/>
            <a:ext cx="2255632" cy="4185761"/>
          </a:xfrm>
          <a:prstGeom prst="rect">
            <a:avLst/>
          </a:prstGeom>
          <a:noFill/>
        </p:spPr>
        <p:txBody>
          <a:bodyPr wrap="square" lIns="91440" tIns="45720" rIns="91440" bIns="45720" rtlCol="0" anchor="t">
            <a:spAutoFit/>
          </a:bodyPr>
          <a:lstStyle/>
          <a:p>
            <a:r>
              <a:rPr lang="en-US" sz="1400" b="1">
                <a:latin typeface="Arial"/>
                <a:cs typeface="Arial"/>
              </a:rPr>
              <a:t>Key Insights:</a:t>
            </a:r>
          </a:p>
          <a:p>
            <a:pPr marL="285750" indent="-285750">
              <a:buFont typeface="Arial" panose="020B0604020202020204" pitchFamily="34" charset="0"/>
              <a:buChar char="•"/>
            </a:pPr>
            <a:r>
              <a:rPr lang="en-US" sz="1400">
                <a:latin typeface="Arial"/>
                <a:cs typeface="Arial"/>
              </a:rPr>
              <a:t>False or misleading claims was the biggest concern in all countries except Germany and South korea which ranked undetected contaminants ahead.</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a:cs typeface="Arial"/>
              </a:rPr>
              <a:t>Non-declared ingredients tied for the top concern in Italy.</a:t>
            </a:r>
          </a:p>
          <a:p>
            <a:pPr marL="285750" indent="-285750">
              <a:buFont typeface="Arial" panose="020B0604020202020204" pitchFamily="34" charset="0"/>
              <a:buChar char="•"/>
            </a:pPr>
            <a:r>
              <a:rPr lang="en-US" sz="1400">
                <a:latin typeface="Arial"/>
                <a:cs typeface="Arial"/>
              </a:rPr>
              <a:t>Australia ranked undetected contaminants and non-declared ingredients a close second to false or misleading claims.</a:t>
            </a:r>
          </a:p>
        </p:txBody>
      </p:sp>
    </p:spTree>
    <p:extLst>
      <p:ext uri="{BB962C8B-B14F-4D97-AF65-F5344CB8AC3E}">
        <p14:creationId xmlns:p14="http://schemas.microsoft.com/office/powerpoint/2010/main" val="2992589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3F89C3-20C5-4D4E-20F0-AF7DF497CCDA}"/>
              </a:ext>
            </a:extLst>
          </p:cNvPr>
          <p:cNvSpPr/>
          <p:nvPr/>
        </p:nvSpPr>
        <p:spPr>
          <a:xfrm>
            <a:off x="884451" y="89320"/>
            <a:ext cx="4324157" cy="5964239"/>
          </a:xfrm>
          <a:prstGeom prst="rect">
            <a:avLst/>
          </a:prstGeom>
          <a:solidFill>
            <a:srgbClr val="272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08EC89-2C21-5E85-E548-9B83C6684A4A}"/>
              </a:ext>
            </a:extLst>
          </p:cNvPr>
          <p:cNvSpPr/>
          <p:nvPr/>
        </p:nvSpPr>
        <p:spPr>
          <a:xfrm>
            <a:off x="11013757" y="6160671"/>
            <a:ext cx="815927" cy="732054"/>
          </a:xfrm>
          <a:prstGeom prst="rect">
            <a:avLst/>
          </a:prstGeom>
          <a:solidFill>
            <a:srgbClr val="272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E67C53A0-D8B4-7C76-6670-3E5CF72CAA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8269" y="124045"/>
            <a:ext cx="3099816" cy="914700"/>
          </a:xfrm>
          <a:prstGeom prst="rect">
            <a:avLst/>
          </a:prstGeom>
        </p:spPr>
      </p:pic>
      <p:sp>
        <p:nvSpPr>
          <p:cNvPr id="9" name="TextBox 8">
            <a:extLst>
              <a:ext uri="{FF2B5EF4-FFF2-40B4-BE49-F238E27FC236}">
                <a16:creationId xmlns:a16="http://schemas.microsoft.com/office/drawing/2014/main" id="{3F5002AE-F404-DFEB-FFB0-B409C9A9094C}"/>
              </a:ext>
            </a:extLst>
          </p:cNvPr>
          <p:cNvSpPr txBox="1"/>
          <p:nvPr/>
        </p:nvSpPr>
        <p:spPr>
          <a:xfrm>
            <a:off x="6356972" y="2748273"/>
            <a:ext cx="4728704" cy="1200329"/>
          </a:xfrm>
          <a:prstGeom prst="rect">
            <a:avLst/>
          </a:prstGeom>
          <a:noFill/>
        </p:spPr>
        <p:txBody>
          <a:bodyPr wrap="square" rtlCol="0">
            <a:spAutoFit/>
          </a:bodyPr>
          <a:lstStyle/>
          <a:p>
            <a:r>
              <a:rPr lang="en-US" sz="3600" b="1">
                <a:latin typeface="Arial Black" panose="020B0604020202020204" pitchFamily="34" charset="0"/>
                <a:cs typeface="Arial Black" panose="020B0604020202020204" pitchFamily="34" charset="0"/>
              </a:rPr>
              <a:t>SHOPPING BEHAVIOR</a:t>
            </a:r>
          </a:p>
        </p:txBody>
      </p:sp>
      <p:pic>
        <p:nvPicPr>
          <p:cNvPr id="4" name="Picture Placeholder 3" descr="A person in a white coat in a grocery store&#10;&#10;Description automatically generated">
            <a:extLst>
              <a:ext uri="{FF2B5EF4-FFF2-40B4-BE49-F238E27FC236}">
                <a16:creationId xmlns:a16="http://schemas.microsoft.com/office/drawing/2014/main" id="{983EB5FD-930C-FCE0-660B-08FCE704817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998" r="25998"/>
          <a:stretch>
            <a:fillRect/>
          </a:stretch>
        </p:blipFill>
        <p:spPr/>
      </p:pic>
    </p:spTree>
    <p:extLst>
      <p:ext uri="{BB962C8B-B14F-4D97-AF65-F5344CB8AC3E}">
        <p14:creationId xmlns:p14="http://schemas.microsoft.com/office/powerpoint/2010/main" val="2660479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A55904-B5B6-5B8F-21E7-E7EF266EB0D2}"/>
              </a:ext>
            </a:extLst>
          </p:cNvPr>
          <p:cNvSpPr>
            <a:spLocks noGrp="1"/>
          </p:cNvSpPr>
          <p:nvPr>
            <p:ph type="title"/>
          </p:nvPr>
        </p:nvSpPr>
        <p:spPr/>
        <p:txBody>
          <a:bodyPr/>
          <a:lstStyle/>
          <a:p>
            <a:r>
              <a:rPr lang="en-US"/>
              <a:t>Supplement Spend</a:t>
            </a:r>
          </a:p>
        </p:txBody>
      </p:sp>
      <p:sp>
        <p:nvSpPr>
          <p:cNvPr id="5" name="Content Placeholder 4">
            <a:extLst>
              <a:ext uri="{FF2B5EF4-FFF2-40B4-BE49-F238E27FC236}">
                <a16:creationId xmlns:a16="http://schemas.microsoft.com/office/drawing/2014/main" id="{F03B8912-4DDC-3FD0-075A-76626612E1AD}"/>
              </a:ext>
            </a:extLst>
          </p:cNvPr>
          <p:cNvSpPr txBox="1">
            <a:spLocks/>
          </p:cNvSpPr>
          <p:nvPr/>
        </p:nvSpPr>
        <p:spPr>
          <a:xfrm>
            <a:off x="1386840" y="716587"/>
            <a:ext cx="3153076" cy="29366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400" b="1">
                <a:latin typeface="Arial"/>
                <a:cs typeface="Arial"/>
              </a:rPr>
              <a:t>KEY ITC INSIGHTS:</a:t>
            </a:r>
          </a:p>
          <a:p>
            <a:pPr>
              <a:lnSpc>
                <a:spcPct val="100000"/>
              </a:lnSpc>
              <a:spcBef>
                <a:spcPts val="0"/>
              </a:spcBef>
            </a:pPr>
            <a:r>
              <a:rPr lang="en-US" sz="1400">
                <a:latin typeface="Arial"/>
                <a:cs typeface="Arial"/>
              </a:rPr>
              <a:t>UK supplement users spend the least on supplements and Australians spend the most.</a:t>
            </a:r>
          </a:p>
          <a:p>
            <a:pPr>
              <a:lnSpc>
                <a:spcPct val="100000"/>
              </a:lnSpc>
              <a:spcBef>
                <a:spcPts val="0"/>
              </a:spcBef>
            </a:pPr>
            <a:r>
              <a:rPr lang="en-US" sz="1400">
                <a:latin typeface="Arial"/>
                <a:cs typeface="Arial"/>
              </a:rPr>
              <a:t>Overall, supplement spend is relatively evenly split. </a:t>
            </a:r>
            <a:endParaRPr lang="en-US" sz="1400">
              <a:cs typeface="Arial"/>
            </a:endParaRPr>
          </a:p>
          <a:p>
            <a:pPr>
              <a:lnSpc>
                <a:spcPct val="100000"/>
              </a:lnSpc>
              <a:spcBef>
                <a:spcPts val="0"/>
              </a:spcBef>
            </a:pPr>
            <a:endParaRPr lang="en-US" sz="1400"/>
          </a:p>
          <a:p>
            <a:endParaRPr lang="en-US" sz="1400"/>
          </a:p>
          <a:p>
            <a:endParaRPr lang="en-US" sz="1400"/>
          </a:p>
        </p:txBody>
      </p:sp>
      <p:pic>
        <p:nvPicPr>
          <p:cNvPr id="6" name="Picture 5" descr="Icon&#10;&#10;Description automatically generated">
            <a:extLst>
              <a:ext uri="{FF2B5EF4-FFF2-40B4-BE49-F238E27FC236}">
                <a16:creationId xmlns:a16="http://schemas.microsoft.com/office/drawing/2014/main" id="{11DA8FE8-2DA5-5C53-0F54-19DF90C8A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644015"/>
            <a:ext cx="548640" cy="548640"/>
          </a:xfrm>
          <a:prstGeom prst="rect">
            <a:avLst/>
          </a:prstGeom>
        </p:spPr>
      </p:pic>
      <p:graphicFrame>
        <p:nvGraphicFramePr>
          <p:cNvPr id="7" name="Chart 6">
            <a:extLst>
              <a:ext uri="{FF2B5EF4-FFF2-40B4-BE49-F238E27FC236}">
                <a16:creationId xmlns:a16="http://schemas.microsoft.com/office/drawing/2014/main" id="{99619E6E-5CEF-2059-901A-E4D0054F56F2}"/>
              </a:ext>
            </a:extLst>
          </p:cNvPr>
          <p:cNvGraphicFramePr/>
          <p:nvPr>
            <p:extLst>
              <p:ext uri="{D42A27DB-BD31-4B8C-83A1-F6EECF244321}">
                <p14:modId xmlns:p14="http://schemas.microsoft.com/office/powerpoint/2010/main" val="4031043295"/>
              </p:ext>
            </p:extLst>
          </p:nvPr>
        </p:nvGraphicFramePr>
        <p:xfrm>
          <a:off x="5652875" y="-277425"/>
          <a:ext cx="4573968" cy="37600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DC290F64-268D-6AF4-18B2-40BF7A1084A7}"/>
              </a:ext>
            </a:extLst>
          </p:cNvPr>
          <p:cNvGraphicFramePr/>
          <p:nvPr>
            <p:extLst>
              <p:ext uri="{D42A27DB-BD31-4B8C-83A1-F6EECF244321}">
                <p14:modId xmlns:p14="http://schemas.microsoft.com/office/powerpoint/2010/main" val="4071914092"/>
              </p:ext>
            </p:extLst>
          </p:nvPr>
        </p:nvGraphicFramePr>
        <p:xfrm>
          <a:off x="537145" y="3350875"/>
          <a:ext cx="11278131" cy="3014772"/>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218CFDF3-708B-7E80-F16F-22AF52920AAD}"/>
              </a:ext>
            </a:extLst>
          </p:cNvPr>
          <p:cNvSpPr txBox="1"/>
          <p:nvPr/>
        </p:nvSpPr>
        <p:spPr>
          <a:xfrm>
            <a:off x="0" y="6457890"/>
            <a:ext cx="8030497" cy="400110"/>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Note: Total n=3677, US n=1110, UK n=540, DE n=518, IT n=524, KR n=524, AU n=522. Question: “On average, how much do you spend monthly on vitamins, minerals, herbals, or other dietary supplements for just yourself?”</a:t>
            </a:r>
          </a:p>
        </p:txBody>
      </p:sp>
      <p:sp>
        <p:nvSpPr>
          <p:cNvPr id="10" name="Rectangle 9">
            <a:extLst>
              <a:ext uri="{FF2B5EF4-FFF2-40B4-BE49-F238E27FC236}">
                <a16:creationId xmlns:a16="http://schemas.microsoft.com/office/drawing/2014/main" id="{1C20B4E2-C66D-1B4E-3994-43221A26522F}"/>
              </a:ext>
            </a:extLst>
          </p:cNvPr>
          <p:cNvSpPr/>
          <p:nvPr/>
        </p:nvSpPr>
        <p:spPr>
          <a:xfrm>
            <a:off x="5389611" y="135911"/>
            <a:ext cx="4436178" cy="3122721"/>
          </a:xfrm>
          <a:prstGeom prst="rect">
            <a:avLst/>
          </a:prstGeom>
          <a:no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8532CC4-0DA4-41FD-6916-309BE93D8A45}"/>
              </a:ext>
            </a:extLst>
          </p:cNvPr>
          <p:cNvSpPr txBox="1"/>
          <p:nvPr/>
        </p:nvSpPr>
        <p:spPr>
          <a:xfrm>
            <a:off x="5445310" y="219372"/>
            <a:ext cx="1461799" cy="830997"/>
          </a:xfrm>
          <a:prstGeom prst="rect">
            <a:avLst/>
          </a:prstGeom>
          <a:noFill/>
        </p:spPr>
        <p:txBody>
          <a:bodyPr wrap="square" rtlCol="0">
            <a:spAutoFit/>
          </a:bodyPr>
          <a:lstStyle/>
          <a:p>
            <a:r>
              <a:rPr lang="en-US" sz="1600" b="1">
                <a:latin typeface="Arial" panose="020B0604020202020204" pitchFamily="34" charset="0"/>
                <a:cs typeface="Arial" panose="020B0604020202020204" pitchFamily="34" charset="0"/>
              </a:rPr>
              <a:t>All Supplement Users</a:t>
            </a:r>
          </a:p>
        </p:txBody>
      </p:sp>
    </p:spTree>
    <p:extLst>
      <p:ext uri="{BB962C8B-B14F-4D97-AF65-F5344CB8AC3E}">
        <p14:creationId xmlns:p14="http://schemas.microsoft.com/office/powerpoint/2010/main" val="50108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3F89C3-20C5-4D4E-20F0-AF7DF497CCDA}"/>
              </a:ext>
            </a:extLst>
          </p:cNvPr>
          <p:cNvSpPr/>
          <p:nvPr/>
        </p:nvSpPr>
        <p:spPr>
          <a:xfrm>
            <a:off x="884451" y="89320"/>
            <a:ext cx="4324157" cy="5964239"/>
          </a:xfrm>
          <a:prstGeom prst="rect">
            <a:avLst/>
          </a:prstGeom>
          <a:solidFill>
            <a:srgbClr val="272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08EC89-2C21-5E85-E548-9B83C6684A4A}"/>
              </a:ext>
            </a:extLst>
          </p:cNvPr>
          <p:cNvSpPr/>
          <p:nvPr/>
        </p:nvSpPr>
        <p:spPr>
          <a:xfrm>
            <a:off x="11013757" y="6160671"/>
            <a:ext cx="815927" cy="732054"/>
          </a:xfrm>
          <a:prstGeom prst="rect">
            <a:avLst/>
          </a:prstGeom>
          <a:solidFill>
            <a:srgbClr val="272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E67C53A0-D8B4-7C76-6670-3E5CF72CAA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8269" y="124045"/>
            <a:ext cx="3099816" cy="914700"/>
          </a:xfrm>
          <a:prstGeom prst="rect">
            <a:avLst/>
          </a:prstGeom>
        </p:spPr>
      </p:pic>
      <p:sp>
        <p:nvSpPr>
          <p:cNvPr id="9" name="TextBox 8">
            <a:extLst>
              <a:ext uri="{FF2B5EF4-FFF2-40B4-BE49-F238E27FC236}">
                <a16:creationId xmlns:a16="http://schemas.microsoft.com/office/drawing/2014/main" id="{3F5002AE-F404-DFEB-FFB0-B409C9A9094C}"/>
              </a:ext>
            </a:extLst>
          </p:cNvPr>
          <p:cNvSpPr txBox="1"/>
          <p:nvPr/>
        </p:nvSpPr>
        <p:spPr>
          <a:xfrm>
            <a:off x="5871411" y="2748273"/>
            <a:ext cx="4728704" cy="646331"/>
          </a:xfrm>
          <a:prstGeom prst="rect">
            <a:avLst/>
          </a:prstGeom>
          <a:noFill/>
        </p:spPr>
        <p:txBody>
          <a:bodyPr wrap="square" rtlCol="0">
            <a:spAutoFit/>
          </a:bodyPr>
          <a:lstStyle/>
          <a:p>
            <a:r>
              <a:rPr lang="en-US" sz="3600" b="1">
                <a:latin typeface="Arial Black" panose="020B0A04020102020204" pitchFamily="34" charset="0"/>
                <a:cs typeface="Arial" panose="020B0604020202020204" pitchFamily="34" charset="0"/>
              </a:rPr>
              <a:t>DEMOGRAPHICS</a:t>
            </a:r>
          </a:p>
        </p:txBody>
      </p:sp>
      <p:pic>
        <p:nvPicPr>
          <p:cNvPr id="4" name="Picture Placeholder 3" descr="A hand holding a handful of pills&#10;&#10;Description automatically generated">
            <a:extLst>
              <a:ext uri="{FF2B5EF4-FFF2-40B4-BE49-F238E27FC236}">
                <a16:creationId xmlns:a16="http://schemas.microsoft.com/office/drawing/2014/main" id="{1109D65B-0141-C6F2-C8DE-4A5F6B12E8A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953" r="25953"/>
          <a:stretch>
            <a:fillRect/>
          </a:stretch>
        </p:blipFill>
        <p:spPr>
          <a:xfrm>
            <a:off x="717550" y="9525"/>
            <a:ext cx="4233863" cy="5865813"/>
          </a:xfrm>
        </p:spPr>
      </p:pic>
      <p:sp>
        <p:nvSpPr>
          <p:cNvPr id="2" name="TextBox 1">
            <a:extLst>
              <a:ext uri="{FF2B5EF4-FFF2-40B4-BE49-F238E27FC236}">
                <a16:creationId xmlns:a16="http://schemas.microsoft.com/office/drawing/2014/main" id="{BB9F4261-DD49-7B82-BE6F-9167777A1FEB}"/>
              </a:ext>
            </a:extLst>
          </p:cNvPr>
          <p:cNvSpPr txBox="1"/>
          <p:nvPr/>
        </p:nvSpPr>
        <p:spPr>
          <a:xfrm>
            <a:off x="5871411" y="3296653"/>
            <a:ext cx="5325978" cy="646331"/>
          </a:xfrm>
          <a:prstGeom prst="rect">
            <a:avLst/>
          </a:prstGeom>
          <a:noFill/>
        </p:spPr>
        <p:txBody>
          <a:bodyPr wrap="square" rtlCol="0">
            <a:spAutoFit/>
          </a:bodyPr>
          <a:lstStyle/>
          <a:p>
            <a:r>
              <a:rPr lang="en-US"/>
              <a:t>Age, gender and income for all respondents and by individual countries</a:t>
            </a:r>
          </a:p>
        </p:txBody>
      </p:sp>
    </p:spTree>
    <p:extLst>
      <p:ext uri="{BB962C8B-B14F-4D97-AF65-F5344CB8AC3E}">
        <p14:creationId xmlns:p14="http://schemas.microsoft.com/office/powerpoint/2010/main" val="2479005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3B87-D9ED-23A8-339E-265775F10E33}"/>
              </a:ext>
            </a:extLst>
          </p:cNvPr>
          <p:cNvSpPr>
            <a:spLocks noGrp="1"/>
          </p:cNvSpPr>
          <p:nvPr>
            <p:ph type="title"/>
          </p:nvPr>
        </p:nvSpPr>
        <p:spPr/>
        <p:txBody>
          <a:bodyPr/>
          <a:lstStyle/>
          <a:p>
            <a:r>
              <a:rPr lang="en-US">
                <a:latin typeface="Arial Black"/>
              </a:rPr>
              <a:t>Average Monthly Spend: </a:t>
            </a:r>
            <a:r>
              <a:rPr lang="en-US" err="1">
                <a:latin typeface="Arial Black"/>
              </a:rPr>
              <a:t>COuntry</a:t>
            </a:r>
            <a:endParaRPr lang="en-US">
              <a:latin typeface="Arial Black"/>
            </a:endParaRPr>
          </a:p>
        </p:txBody>
      </p:sp>
      <p:graphicFrame>
        <p:nvGraphicFramePr>
          <p:cNvPr id="4" name="Content Placeholder 3">
            <a:extLst>
              <a:ext uri="{FF2B5EF4-FFF2-40B4-BE49-F238E27FC236}">
                <a16:creationId xmlns:a16="http://schemas.microsoft.com/office/drawing/2014/main" id="{C4B90911-EEB3-04C0-A73A-33044D982665}"/>
              </a:ext>
            </a:extLst>
          </p:cNvPr>
          <p:cNvGraphicFramePr>
            <a:graphicFrameLocks noGrp="1"/>
          </p:cNvGraphicFramePr>
          <p:nvPr>
            <p:ph idx="1"/>
            <p:extLst>
              <p:ext uri="{D42A27DB-BD31-4B8C-83A1-F6EECF244321}">
                <p14:modId xmlns:p14="http://schemas.microsoft.com/office/powerpoint/2010/main" val="1677156419"/>
              </p:ext>
            </p:extLst>
          </p:nvPr>
        </p:nvGraphicFramePr>
        <p:xfrm>
          <a:off x="216569" y="2422358"/>
          <a:ext cx="11975431" cy="367314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60E9FB4C-67BA-B3F4-9DC0-87359263A067}"/>
              </a:ext>
            </a:extLst>
          </p:cNvPr>
          <p:cNvSpPr txBox="1"/>
          <p:nvPr/>
        </p:nvSpPr>
        <p:spPr>
          <a:xfrm>
            <a:off x="0" y="6488668"/>
            <a:ext cx="8108582" cy="369332"/>
          </a:xfrm>
          <a:prstGeom prst="rect">
            <a:avLst/>
          </a:prstGeom>
          <a:noFill/>
        </p:spPr>
        <p:txBody>
          <a:bodyPr wrap="square" rtlCol="0">
            <a:spAutoFit/>
          </a:bodyPr>
          <a:lstStyle/>
          <a:p>
            <a:r>
              <a:rPr lang="en-US" sz="900">
                <a:solidFill>
                  <a:schemeClr val="bg1">
                    <a:lumMod val="50000"/>
                  </a:schemeClr>
                </a:solidFill>
                <a:latin typeface="Arial" panose="020B0604020202020204" pitchFamily="34" charset="0"/>
                <a:cs typeface="Arial" panose="020B0604020202020204" pitchFamily="34" charset="0"/>
              </a:rPr>
              <a:t>Note: Answered only by those that use supplement, n=varies by supplement. Question: “Approximately how much per month do you spend on each of these supplements?”</a:t>
            </a:r>
          </a:p>
        </p:txBody>
      </p:sp>
      <p:pic>
        <p:nvPicPr>
          <p:cNvPr id="6" name="Picture 5" descr="Icon&#10;&#10;Description automatically generated">
            <a:extLst>
              <a:ext uri="{FF2B5EF4-FFF2-40B4-BE49-F238E27FC236}">
                <a16:creationId xmlns:a16="http://schemas.microsoft.com/office/drawing/2014/main" id="{E8554200-1748-89A7-305D-CA46C0E2B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839665"/>
            <a:ext cx="457200" cy="457200"/>
          </a:xfrm>
          <a:prstGeom prst="rect">
            <a:avLst/>
          </a:prstGeom>
        </p:spPr>
      </p:pic>
      <p:sp>
        <p:nvSpPr>
          <p:cNvPr id="7" name="TextBox 6">
            <a:extLst>
              <a:ext uri="{FF2B5EF4-FFF2-40B4-BE49-F238E27FC236}">
                <a16:creationId xmlns:a16="http://schemas.microsoft.com/office/drawing/2014/main" id="{AA14FE8E-9C0B-EA5C-B276-21461E5D35A3}"/>
              </a:ext>
            </a:extLst>
          </p:cNvPr>
          <p:cNvSpPr txBox="1"/>
          <p:nvPr/>
        </p:nvSpPr>
        <p:spPr>
          <a:xfrm>
            <a:off x="1272343" y="883838"/>
            <a:ext cx="10827774" cy="1384995"/>
          </a:xfrm>
          <a:prstGeom prst="rect">
            <a:avLst/>
          </a:prstGeom>
          <a:noFill/>
        </p:spPr>
        <p:txBody>
          <a:bodyPr wrap="square" lIns="91440" tIns="45720" rIns="91440" bIns="45720" rtlCol="0" anchor="t">
            <a:spAutoFit/>
          </a:bodyPr>
          <a:lstStyle/>
          <a:p>
            <a:r>
              <a:rPr lang="en-US" sz="1400" b="1">
                <a:latin typeface="Arial"/>
                <a:cs typeface="Arial"/>
              </a:rPr>
              <a:t>Key Insights:</a:t>
            </a:r>
          </a:p>
          <a:p>
            <a:pPr marL="285750" indent="-285750">
              <a:buFont typeface="Arial" panose="020B0604020202020204" pitchFamily="34" charset="0"/>
              <a:buChar char="•"/>
            </a:pPr>
            <a:r>
              <a:rPr lang="en-US" sz="1400">
                <a:latin typeface="Arial"/>
                <a:cs typeface="Arial"/>
              </a:rPr>
              <a:t>The US over-indexes on spending across all supplements. </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a:cs typeface="Arial"/>
              </a:rPr>
              <a:t>Those in Italy tend to spend the least.</a:t>
            </a:r>
          </a:p>
          <a:p>
            <a:pPr marL="285750" indent="-285750">
              <a:buFont typeface="Arial" panose="020B0604020202020204" pitchFamily="34" charset="0"/>
              <a:buChar char="•"/>
            </a:pPr>
            <a:r>
              <a:rPr lang="en-US" sz="1400">
                <a:latin typeface="Arial"/>
                <a:cs typeface="Arial"/>
              </a:rPr>
              <a:t>There are a few spikes for Australia, notably protein powder, followed by alpha-GPC, nootropics and astaxanthin.</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a:cs typeface="Arial"/>
              </a:rPr>
              <a:t>South Korea over-indexes for omega-3s and multivitamins.</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9975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707CD-D7D0-B6C9-6900-3EABA76117A7}"/>
              </a:ext>
            </a:extLst>
          </p:cNvPr>
          <p:cNvSpPr>
            <a:spLocks noGrp="1"/>
          </p:cNvSpPr>
          <p:nvPr>
            <p:ph type="title"/>
          </p:nvPr>
        </p:nvSpPr>
        <p:spPr/>
        <p:txBody>
          <a:bodyPr/>
          <a:lstStyle/>
          <a:p>
            <a:r>
              <a:rPr lang="en-US">
                <a:latin typeface="Arial Black"/>
              </a:rPr>
              <a:t>Purchase locations: country</a:t>
            </a:r>
          </a:p>
        </p:txBody>
      </p:sp>
      <p:graphicFrame>
        <p:nvGraphicFramePr>
          <p:cNvPr id="4" name="Content Placeholder 3">
            <a:extLst>
              <a:ext uri="{FF2B5EF4-FFF2-40B4-BE49-F238E27FC236}">
                <a16:creationId xmlns:a16="http://schemas.microsoft.com/office/drawing/2014/main" id="{2DA8D432-A8C5-5DE3-CFDF-511754625B48}"/>
              </a:ext>
            </a:extLst>
          </p:cNvPr>
          <p:cNvGraphicFramePr>
            <a:graphicFrameLocks noGrp="1"/>
          </p:cNvGraphicFramePr>
          <p:nvPr>
            <p:ph idx="1"/>
            <p:extLst>
              <p:ext uri="{D42A27DB-BD31-4B8C-83A1-F6EECF244321}">
                <p14:modId xmlns:p14="http://schemas.microsoft.com/office/powerpoint/2010/main" val="950307749"/>
              </p:ext>
            </p:extLst>
          </p:nvPr>
        </p:nvGraphicFramePr>
        <p:xfrm>
          <a:off x="176463" y="1631866"/>
          <a:ext cx="11790948" cy="435133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054F0AC9-FA02-A5AB-5F08-E7B2185BF8B1}"/>
              </a:ext>
            </a:extLst>
          </p:cNvPr>
          <p:cNvSpPr txBox="1"/>
          <p:nvPr/>
        </p:nvSpPr>
        <p:spPr>
          <a:xfrm>
            <a:off x="1295400" y="699753"/>
            <a:ext cx="10450784" cy="954107"/>
          </a:xfrm>
          <a:prstGeom prst="rect">
            <a:avLst/>
          </a:prstGeom>
          <a:noFill/>
        </p:spPr>
        <p:txBody>
          <a:bodyPr wrap="square" lIns="91440" tIns="45720" rIns="91440" bIns="45720" rtlCol="0" anchor="t">
            <a:spAutoFit/>
          </a:bodyPr>
          <a:lstStyle/>
          <a:p>
            <a:r>
              <a:rPr lang="en-US" sz="1400" b="1">
                <a:latin typeface="Arial"/>
                <a:cs typeface="Arial"/>
              </a:rPr>
              <a:t>Key Insights:</a:t>
            </a:r>
          </a:p>
          <a:p>
            <a:pPr marL="285750" indent="-285750">
              <a:buFont typeface="Arial" panose="020B0604020202020204" pitchFamily="34" charset="0"/>
              <a:buChar char="•"/>
            </a:pPr>
            <a:r>
              <a:rPr lang="en-US" sz="1400">
                <a:latin typeface="Arial"/>
                <a:cs typeface="Arial"/>
              </a:rPr>
              <a:t>Mass market was the top location for those in the US and Australia, but online is critical across all markets, especially South Korea. </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a:cs typeface="Arial"/>
              </a:rPr>
              <a:t>Natural food/health stores were most popular in the UK.                          </a:t>
            </a:r>
            <a:endParaRPr lang="en-US" sz="1400">
              <a:latin typeface="Arial" panose="020B0604020202020204" pitchFamily="34" charset="0"/>
              <a:cs typeface="Arial" panose="020B0604020202020204" pitchFamily="34" charset="0"/>
            </a:endParaRPr>
          </a:p>
        </p:txBody>
      </p:sp>
      <p:pic>
        <p:nvPicPr>
          <p:cNvPr id="6" name="Picture 5" descr="Icon&#10;&#10;Description automatically generated">
            <a:extLst>
              <a:ext uri="{FF2B5EF4-FFF2-40B4-BE49-F238E27FC236}">
                <a16:creationId xmlns:a16="http://schemas.microsoft.com/office/drawing/2014/main" id="{228D5042-A057-D51A-3829-6223E5D13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699251"/>
            <a:ext cx="457200" cy="457200"/>
          </a:xfrm>
          <a:prstGeom prst="rect">
            <a:avLst/>
          </a:prstGeom>
        </p:spPr>
      </p:pic>
      <p:sp>
        <p:nvSpPr>
          <p:cNvPr id="8" name="TextBox 7">
            <a:extLst>
              <a:ext uri="{FF2B5EF4-FFF2-40B4-BE49-F238E27FC236}">
                <a16:creationId xmlns:a16="http://schemas.microsoft.com/office/drawing/2014/main" id="{47BA01FC-7FFE-EBE1-6343-62E6016E87B9}"/>
              </a:ext>
            </a:extLst>
          </p:cNvPr>
          <p:cNvSpPr txBox="1"/>
          <p:nvPr/>
        </p:nvSpPr>
        <p:spPr>
          <a:xfrm>
            <a:off x="0" y="6433658"/>
            <a:ext cx="7916779" cy="400110"/>
          </a:xfrm>
          <a:prstGeom prst="rect">
            <a:avLst/>
          </a:prstGeom>
          <a:noFill/>
        </p:spPr>
        <p:txBody>
          <a:bodyPr wrap="square">
            <a:spAutoFit/>
          </a:bodyPr>
          <a:lstStyle/>
          <a:p>
            <a:r>
              <a:rPr lang="en-US" sz="1000">
                <a:solidFill>
                  <a:schemeClr val="bg1">
                    <a:lumMod val="50000"/>
                  </a:schemeClr>
                </a:solidFill>
                <a:latin typeface="Arial" panose="020B0604020202020204" pitchFamily="34" charset="0"/>
                <a:cs typeface="Arial" panose="020B0604020202020204" pitchFamily="34" charset="0"/>
              </a:rPr>
              <a:t>Note: US n=1110, UK n=540, DE n=518, IT n=524, KR n=524, AU n=522,  all supplement users n=3677. Question: “Where do you primarily purchase your vitamins, minerals, herbals &amp; other dietary supplements?”</a:t>
            </a:r>
            <a:endParaRPr lang="en-US" sz="1000">
              <a:solidFill>
                <a:schemeClr val="bg1">
                  <a:lumMod val="50000"/>
                </a:schemeClr>
              </a:solidFill>
            </a:endParaRPr>
          </a:p>
        </p:txBody>
      </p:sp>
    </p:spTree>
    <p:extLst>
      <p:ext uri="{BB962C8B-B14F-4D97-AF65-F5344CB8AC3E}">
        <p14:creationId xmlns:p14="http://schemas.microsoft.com/office/powerpoint/2010/main" val="551644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144F0B2-7FBB-8697-DD6F-D39E4A1FF379}"/>
              </a:ext>
            </a:extLst>
          </p:cNvPr>
          <p:cNvGrpSpPr/>
          <p:nvPr/>
        </p:nvGrpSpPr>
        <p:grpSpPr>
          <a:xfrm>
            <a:off x="1556084" y="4219074"/>
            <a:ext cx="9649327" cy="2062915"/>
            <a:chOff x="4411579" y="4219074"/>
            <a:chExt cx="3231274" cy="2062915"/>
          </a:xfrm>
        </p:grpSpPr>
        <p:graphicFrame>
          <p:nvGraphicFramePr>
            <p:cNvPr id="16" name="Chart 15">
              <a:extLst>
                <a:ext uri="{FF2B5EF4-FFF2-40B4-BE49-F238E27FC236}">
                  <a16:creationId xmlns:a16="http://schemas.microsoft.com/office/drawing/2014/main" id="{084D83C2-BEEE-6EE8-97FC-3BA2BF532D89}"/>
                </a:ext>
              </a:extLst>
            </p:cNvPr>
            <p:cNvGraphicFramePr>
              <a:graphicFrameLocks/>
            </p:cNvGraphicFramePr>
            <p:nvPr>
              <p:extLst>
                <p:ext uri="{D42A27DB-BD31-4B8C-83A1-F6EECF244321}">
                  <p14:modId xmlns:p14="http://schemas.microsoft.com/office/powerpoint/2010/main" val="2500150241"/>
                </p:ext>
              </p:extLst>
            </p:nvPr>
          </p:nvGraphicFramePr>
          <p:xfrm flipV="1">
            <a:off x="4421329" y="4270309"/>
            <a:ext cx="3017520" cy="2011680"/>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a16="http://schemas.microsoft.com/office/drawing/2014/main" id="{68134EDF-7529-72E2-537B-5E86140956B2}"/>
                </a:ext>
              </a:extLst>
            </p:cNvPr>
            <p:cNvSpPr/>
            <p:nvPr/>
          </p:nvSpPr>
          <p:spPr>
            <a:xfrm>
              <a:off x="4411579" y="4219074"/>
              <a:ext cx="3231274" cy="16988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F79B6F6-745D-7A5B-9B77-C79057F030D4}"/>
              </a:ext>
            </a:extLst>
          </p:cNvPr>
          <p:cNvSpPr>
            <a:spLocks noGrp="1"/>
          </p:cNvSpPr>
          <p:nvPr>
            <p:ph type="title"/>
          </p:nvPr>
        </p:nvSpPr>
        <p:spPr/>
        <p:txBody>
          <a:bodyPr/>
          <a:lstStyle/>
          <a:p>
            <a:r>
              <a:rPr lang="en-US" sz="2800" b="1">
                <a:latin typeface="Arial Black"/>
              </a:rPr>
              <a:t>PRIORITIZING SPENDING CUTS: COUNTRY</a:t>
            </a:r>
            <a:endParaRPr lang="en-US"/>
          </a:p>
        </p:txBody>
      </p:sp>
      <p:graphicFrame>
        <p:nvGraphicFramePr>
          <p:cNvPr id="4" name="Chart 3">
            <a:extLst>
              <a:ext uri="{FF2B5EF4-FFF2-40B4-BE49-F238E27FC236}">
                <a16:creationId xmlns:a16="http://schemas.microsoft.com/office/drawing/2014/main" id="{C38D2134-A0C7-B33D-7CC8-F04F219EDA47}"/>
              </a:ext>
            </a:extLst>
          </p:cNvPr>
          <p:cNvGraphicFramePr>
            <a:graphicFrameLocks noChangeAspect="1"/>
          </p:cNvGraphicFramePr>
          <p:nvPr>
            <p:extLst>
              <p:ext uri="{D42A27DB-BD31-4B8C-83A1-F6EECF244321}">
                <p14:modId xmlns:p14="http://schemas.microsoft.com/office/powerpoint/2010/main" val="3927362264"/>
              </p:ext>
            </p:extLst>
          </p:nvPr>
        </p:nvGraphicFramePr>
        <p:xfrm>
          <a:off x="3073183" y="1803208"/>
          <a:ext cx="3017520" cy="20116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B6486559-CA3D-2173-6430-1C922E479523}"/>
              </a:ext>
            </a:extLst>
          </p:cNvPr>
          <p:cNvGraphicFramePr>
            <a:graphicFrameLocks noChangeAspect="1"/>
          </p:cNvGraphicFramePr>
          <p:nvPr>
            <p:extLst>
              <p:ext uri="{D42A27DB-BD31-4B8C-83A1-F6EECF244321}">
                <p14:modId xmlns:p14="http://schemas.microsoft.com/office/powerpoint/2010/main" val="4240652670"/>
              </p:ext>
            </p:extLst>
          </p:nvPr>
        </p:nvGraphicFramePr>
        <p:xfrm>
          <a:off x="6114282" y="3906228"/>
          <a:ext cx="3017520" cy="20116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897C68BB-4A16-B2C4-17CC-4102A08123D5}"/>
              </a:ext>
            </a:extLst>
          </p:cNvPr>
          <p:cNvGraphicFramePr>
            <a:graphicFrameLocks noChangeAspect="1"/>
          </p:cNvGraphicFramePr>
          <p:nvPr>
            <p:extLst>
              <p:ext uri="{D42A27DB-BD31-4B8C-83A1-F6EECF244321}">
                <p14:modId xmlns:p14="http://schemas.microsoft.com/office/powerpoint/2010/main" val="3044373418"/>
              </p:ext>
            </p:extLst>
          </p:nvPr>
        </p:nvGraphicFramePr>
        <p:xfrm>
          <a:off x="40105" y="1803208"/>
          <a:ext cx="3017520" cy="201168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AD387F2A-02F5-9D89-B27F-7EF096DD40CF}"/>
              </a:ext>
            </a:extLst>
          </p:cNvPr>
          <p:cNvGraphicFramePr>
            <a:graphicFrameLocks/>
          </p:cNvGraphicFramePr>
          <p:nvPr>
            <p:extLst>
              <p:ext uri="{D42A27DB-BD31-4B8C-83A1-F6EECF244321}">
                <p14:modId xmlns:p14="http://schemas.microsoft.com/office/powerpoint/2010/main" val="2543730716"/>
              </p:ext>
            </p:extLst>
          </p:nvPr>
        </p:nvGraphicFramePr>
        <p:xfrm flipV="1">
          <a:off x="9158438" y="3906228"/>
          <a:ext cx="3017520" cy="201168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Chart 9">
            <a:extLst>
              <a:ext uri="{FF2B5EF4-FFF2-40B4-BE49-F238E27FC236}">
                <a16:creationId xmlns:a16="http://schemas.microsoft.com/office/drawing/2014/main" id="{E2E09127-FA02-7BB7-C25E-4419E5887FF4}"/>
              </a:ext>
            </a:extLst>
          </p:cNvPr>
          <p:cNvGraphicFramePr>
            <a:graphicFrameLocks noChangeAspect="1"/>
          </p:cNvGraphicFramePr>
          <p:nvPr>
            <p:extLst>
              <p:ext uri="{D42A27DB-BD31-4B8C-83A1-F6EECF244321}">
                <p14:modId xmlns:p14="http://schemas.microsoft.com/office/powerpoint/2010/main" val="857954327"/>
              </p:ext>
            </p:extLst>
          </p:nvPr>
        </p:nvGraphicFramePr>
        <p:xfrm>
          <a:off x="6114282" y="1803208"/>
          <a:ext cx="3017520" cy="201168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 name="Chart 11">
            <a:extLst>
              <a:ext uri="{FF2B5EF4-FFF2-40B4-BE49-F238E27FC236}">
                <a16:creationId xmlns:a16="http://schemas.microsoft.com/office/drawing/2014/main" id="{2F5B6AAB-F607-0642-EF0A-63B8195C0761}"/>
              </a:ext>
            </a:extLst>
          </p:cNvPr>
          <p:cNvGraphicFramePr>
            <a:graphicFrameLocks noChangeAspect="1"/>
          </p:cNvGraphicFramePr>
          <p:nvPr>
            <p:extLst>
              <p:ext uri="{D42A27DB-BD31-4B8C-83A1-F6EECF244321}">
                <p14:modId xmlns:p14="http://schemas.microsoft.com/office/powerpoint/2010/main" val="745824257"/>
              </p:ext>
            </p:extLst>
          </p:nvPr>
        </p:nvGraphicFramePr>
        <p:xfrm>
          <a:off x="40105" y="3906228"/>
          <a:ext cx="3017520" cy="2011680"/>
        </p:xfrm>
        <a:graphic>
          <a:graphicData uri="http://schemas.openxmlformats.org/drawingml/2006/chart">
            <c:chart xmlns:c="http://schemas.openxmlformats.org/drawingml/2006/chart" xmlns:r="http://schemas.openxmlformats.org/officeDocument/2006/relationships" r:id="rId9"/>
          </a:graphicData>
        </a:graphic>
      </p:graphicFrame>
      <p:sp>
        <p:nvSpPr>
          <p:cNvPr id="13" name="TextBox 12">
            <a:extLst>
              <a:ext uri="{FF2B5EF4-FFF2-40B4-BE49-F238E27FC236}">
                <a16:creationId xmlns:a16="http://schemas.microsoft.com/office/drawing/2014/main" id="{59DF616C-9122-C131-AB75-7BB25CE08422}"/>
              </a:ext>
            </a:extLst>
          </p:cNvPr>
          <p:cNvSpPr txBox="1"/>
          <p:nvPr/>
        </p:nvSpPr>
        <p:spPr>
          <a:xfrm>
            <a:off x="60158" y="6433658"/>
            <a:ext cx="8017042" cy="400110"/>
          </a:xfrm>
          <a:prstGeom prst="rect">
            <a:avLst/>
          </a:prstGeom>
          <a:noFill/>
        </p:spPr>
        <p:txBody>
          <a:bodyPr wrap="square">
            <a:spAutoFit/>
          </a:bodyPr>
          <a:lstStyle/>
          <a:p>
            <a:r>
              <a:rPr lang="en-US" sz="1000">
                <a:solidFill>
                  <a:schemeClr val="tx1">
                    <a:lumMod val="50000"/>
                    <a:lumOff val="50000"/>
                  </a:schemeClr>
                </a:solidFill>
                <a:latin typeface="Arial" panose="020B0604020202020204" pitchFamily="34" charset="0"/>
                <a:cs typeface="Arial" panose="020B0604020202020204" pitchFamily="34" charset="0"/>
              </a:rPr>
              <a:t>Note: US n=1110, UK n=540, DE n=518, IT n=524, KR n=525, AU n=522. Question: “If you had to cut household spending, how would you prioritize your cuts?”</a:t>
            </a:r>
          </a:p>
        </p:txBody>
      </p:sp>
      <p:pic>
        <p:nvPicPr>
          <p:cNvPr id="14" name="Picture 13" descr="Icon&#10;&#10;Description automatically generated">
            <a:extLst>
              <a:ext uri="{FF2B5EF4-FFF2-40B4-BE49-F238E27FC236}">
                <a16:creationId xmlns:a16="http://schemas.microsoft.com/office/drawing/2014/main" id="{2DE7A599-EB22-3748-F733-C57E76F345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8200" y="688129"/>
            <a:ext cx="457200" cy="457200"/>
          </a:xfrm>
          <a:prstGeom prst="rect">
            <a:avLst/>
          </a:prstGeom>
        </p:spPr>
      </p:pic>
      <p:sp>
        <p:nvSpPr>
          <p:cNvPr id="15" name="TextBox 14">
            <a:extLst>
              <a:ext uri="{FF2B5EF4-FFF2-40B4-BE49-F238E27FC236}">
                <a16:creationId xmlns:a16="http://schemas.microsoft.com/office/drawing/2014/main" id="{576EC3AD-8AF7-9F8E-4A95-C4D8E2BF9F71}"/>
              </a:ext>
            </a:extLst>
          </p:cNvPr>
          <p:cNvSpPr txBox="1"/>
          <p:nvPr/>
        </p:nvSpPr>
        <p:spPr>
          <a:xfrm>
            <a:off x="1295400" y="704243"/>
            <a:ext cx="10290363" cy="738664"/>
          </a:xfrm>
          <a:prstGeom prst="rect">
            <a:avLst/>
          </a:prstGeom>
          <a:noFill/>
        </p:spPr>
        <p:txBody>
          <a:bodyPr wrap="square" rtlCol="0">
            <a:spAutoFit/>
          </a:bodyPr>
          <a:lstStyle/>
          <a:p>
            <a:r>
              <a:rPr lang="en-US" sz="1400" b="1">
                <a:latin typeface="Arial" panose="020B0604020202020204" pitchFamily="34" charset="0"/>
                <a:cs typeface="Arial" panose="020B0604020202020204" pitchFamily="34" charset="0"/>
              </a:rPr>
              <a:t>Key Insights:</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Consumers in the US put supplements at the top of the list for an area they will not cut, and they over-index in South Korea. </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Dining out and gym memberships were the biggest areas consumers will cut.                     </a:t>
            </a:r>
          </a:p>
        </p:txBody>
      </p:sp>
      <p:graphicFrame>
        <p:nvGraphicFramePr>
          <p:cNvPr id="3" name="Chart 2">
            <a:extLst>
              <a:ext uri="{FF2B5EF4-FFF2-40B4-BE49-F238E27FC236}">
                <a16:creationId xmlns:a16="http://schemas.microsoft.com/office/drawing/2014/main" id="{A6CBF317-33D9-E688-DF24-EAD68F5ED445}"/>
              </a:ext>
            </a:extLst>
          </p:cNvPr>
          <p:cNvGraphicFramePr/>
          <p:nvPr>
            <p:extLst>
              <p:ext uri="{D42A27DB-BD31-4B8C-83A1-F6EECF244321}">
                <p14:modId xmlns:p14="http://schemas.microsoft.com/office/powerpoint/2010/main" val="1124721538"/>
              </p:ext>
            </p:extLst>
          </p:nvPr>
        </p:nvGraphicFramePr>
        <p:xfrm>
          <a:off x="9155381" y="1803208"/>
          <a:ext cx="3017520" cy="201168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315CE1BA-3DED-F3E8-20BD-7AAF70FD4865}"/>
              </a:ext>
            </a:extLst>
          </p:cNvPr>
          <p:cNvGraphicFramePr/>
          <p:nvPr>
            <p:extLst>
              <p:ext uri="{D42A27DB-BD31-4B8C-83A1-F6EECF244321}">
                <p14:modId xmlns:p14="http://schemas.microsoft.com/office/powerpoint/2010/main" val="1194701247"/>
              </p:ext>
            </p:extLst>
          </p:nvPr>
        </p:nvGraphicFramePr>
        <p:xfrm>
          <a:off x="3080720" y="3906228"/>
          <a:ext cx="3017520" cy="201168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93694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3F89C3-20C5-4D4E-20F0-AF7DF497CCDA}"/>
              </a:ext>
            </a:extLst>
          </p:cNvPr>
          <p:cNvSpPr/>
          <p:nvPr/>
        </p:nvSpPr>
        <p:spPr>
          <a:xfrm>
            <a:off x="884451" y="89320"/>
            <a:ext cx="4324157" cy="5964239"/>
          </a:xfrm>
          <a:prstGeom prst="rect">
            <a:avLst/>
          </a:prstGeom>
          <a:solidFill>
            <a:srgbClr val="272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08EC89-2C21-5E85-E548-9B83C6684A4A}"/>
              </a:ext>
            </a:extLst>
          </p:cNvPr>
          <p:cNvSpPr/>
          <p:nvPr/>
        </p:nvSpPr>
        <p:spPr>
          <a:xfrm>
            <a:off x="11013757" y="6160671"/>
            <a:ext cx="815927" cy="732054"/>
          </a:xfrm>
          <a:prstGeom prst="rect">
            <a:avLst/>
          </a:prstGeom>
          <a:solidFill>
            <a:srgbClr val="272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E67C53A0-D8B4-7C76-6670-3E5CF72CAA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8269" y="124045"/>
            <a:ext cx="3099816" cy="914700"/>
          </a:xfrm>
          <a:prstGeom prst="rect">
            <a:avLst/>
          </a:prstGeom>
        </p:spPr>
      </p:pic>
      <p:sp>
        <p:nvSpPr>
          <p:cNvPr id="9" name="TextBox 8">
            <a:extLst>
              <a:ext uri="{FF2B5EF4-FFF2-40B4-BE49-F238E27FC236}">
                <a16:creationId xmlns:a16="http://schemas.microsoft.com/office/drawing/2014/main" id="{3F5002AE-F404-DFEB-FFB0-B409C9A9094C}"/>
              </a:ext>
            </a:extLst>
          </p:cNvPr>
          <p:cNvSpPr txBox="1"/>
          <p:nvPr/>
        </p:nvSpPr>
        <p:spPr>
          <a:xfrm>
            <a:off x="6356972" y="2748273"/>
            <a:ext cx="4728704" cy="1200329"/>
          </a:xfrm>
          <a:prstGeom prst="rect">
            <a:avLst/>
          </a:prstGeom>
          <a:noFill/>
        </p:spPr>
        <p:txBody>
          <a:bodyPr wrap="square" rtlCol="0">
            <a:spAutoFit/>
          </a:bodyPr>
          <a:lstStyle/>
          <a:p>
            <a:r>
              <a:rPr lang="en-US" sz="3600" b="1">
                <a:latin typeface="Arial Black" panose="020B0604020202020204" pitchFamily="34" charset="0"/>
                <a:cs typeface="Arial Black" panose="020B0604020202020204" pitchFamily="34" charset="0"/>
              </a:rPr>
              <a:t>BRANDED INGREDIENTS</a:t>
            </a:r>
          </a:p>
        </p:txBody>
      </p:sp>
      <p:pic>
        <p:nvPicPr>
          <p:cNvPr id="4" name="Picture Placeholder 3" descr="A hand holding a handful of pills&#10;&#10;Description automatically generated">
            <a:extLst>
              <a:ext uri="{FF2B5EF4-FFF2-40B4-BE49-F238E27FC236}">
                <a16:creationId xmlns:a16="http://schemas.microsoft.com/office/drawing/2014/main" id="{6B1D917A-2316-6882-E58C-2BDB6B28C01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1190" r="31190"/>
          <a:stretch>
            <a:fillRect/>
          </a:stretch>
        </p:blipFill>
        <p:spPr/>
      </p:pic>
    </p:spTree>
    <p:extLst>
      <p:ext uri="{BB962C8B-B14F-4D97-AF65-F5344CB8AC3E}">
        <p14:creationId xmlns:p14="http://schemas.microsoft.com/office/powerpoint/2010/main" val="236871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1E9059-1A15-E9AA-028E-9EBE2E4D9EA1}"/>
              </a:ext>
            </a:extLst>
          </p:cNvPr>
          <p:cNvSpPr>
            <a:spLocks noGrp="1"/>
          </p:cNvSpPr>
          <p:nvPr>
            <p:ph type="title"/>
          </p:nvPr>
        </p:nvSpPr>
        <p:spPr/>
        <p:txBody>
          <a:bodyPr/>
          <a:lstStyle/>
          <a:p>
            <a:r>
              <a:rPr lang="en-US">
                <a:latin typeface="Arial Black"/>
              </a:rPr>
              <a:t>Branded ingredients: country</a:t>
            </a:r>
          </a:p>
        </p:txBody>
      </p:sp>
      <p:graphicFrame>
        <p:nvGraphicFramePr>
          <p:cNvPr id="5" name="Content Placeholder 4">
            <a:extLst>
              <a:ext uri="{FF2B5EF4-FFF2-40B4-BE49-F238E27FC236}">
                <a16:creationId xmlns:a16="http://schemas.microsoft.com/office/drawing/2014/main" id="{CB46031F-9FFE-89C9-F2D7-F0B086D65DF8}"/>
              </a:ext>
            </a:extLst>
          </p:cNvPr>
          <p:cNvGraphicFramePr>
            <a:graphicFrameLocks noGrp="1"/>
          </p:cNvGraphicFramePr>
          <p:nvPr>
            <p:ph idx="1"/>
            <p:extLst>
              <p:ext uri="{D42A27DB-BD31-4B8C-83A1-F6EECF244321}">
                <p14:modId xmlns:p14="http://schemas.microsoft.com/office/powerpoint/2010/main" val="3583850785"/>
              </p:ext>
            </p:extLst>
          </p:nvPr>
        </p:nvGraphicFramePr>
        <p:xfrm>
          <a:off x="233819" y="2417523"/>
          <a:ext cx="11724361" cy="355282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09325848-0425-0899-B457-72A4FF3CF3D6}"/>
              </a:ext>
            </a:extLst>
          </p:cNvPr>
          <p:cNvSpPr txBox="1"/>
          <p:nvPr/>
        </p:nvSpPr>
        <p:spPr>
          <a:xfrm>
            <a:off x="0" y="6457890"/>
            <a:ext cx="8030497" cy="400110"/>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Note: US n=673, UK n=377, DE n=311, IT n=364, KR n=335, AU n=397, all supplement users n=2417. Question: “When deciding which supplements to purchase, how important is the inclusion of branded or proprietary ingredients?” </a:t>
            </a:r>
          </a:p>
        </p:txBody>
      </p:sp>
      <p:pic>
        <p:nvPicPr>
          <p:cNvPr id="7" name="Picture 6" descr="Icon&#10;&#10;Description automatically generated">
            <a:extLst>
              <a:ext uri="{FF2B5EF4-FFF2-40B4-BE49-F238E27FC236}">
                <a16:creationId xmlns:a16="http://schemas.microsoft.com/office/drawing/2014/main" id="{BC137A3D-CFFF-F2F9-A21D-59F36F8469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369" y="869498"/>
            <a:ext cx="457200" cy="457200"/>
          </a:xfrm>
          <a:prstGeom prst="rect">
            <a:avLst/>
          </a:prstGeom>
        </p:spPr>
      </p:pic>
      <p:sp>
        <p:nvSpPr>
          <p:cNvPr id="8" name="TextBox 7">
            <a:extLst>
              <a:ext uri="{FF2B5EF4-FFF2-40B4-BE49-F238E27FC236}">
                <a16:creationId xmlns:a16="http://schemas.microsoft.com/office/drawing/2014/main" id="{144FD559-B02F-A6CE-3926-F780BD3050CD}"/>
              </a:ext>
            </a:extLst>
          </p:cNvPr>
          <p:cNvSpPr txBox="1"/>
          <p:nvPr/>
        </p:nvSpPr>
        <p:spPr>
          <a:xfrm>
            <a:off x="1295400" y="944075"/>
            <a:ext cx="10290363" cy="738664"/>
          </a:xfrm>
          <a:prstGeom prst="rect">
            <a:avLst/>
          </a:prstGeom>
          <a:noFill/>
        </p:spPr>
        <p:txBody>
          <a:bodyPr wrap="square" rtlCol="0">
            <a:spAutoFit/>
          </a:bodyPr>
          <a:lstStyle/>
          <a:p>
            <a:r>
              <a:rPr lang="en-US" sz="1400" b="1">
                <a:latin typeface="Arial" panose="020B0604020202020204" pitchFamily="34" charset="0"/>
                <a:cs typeface="Arial" panose="020B0604020202020204" pitchFamily="34" charset="0"/>
              </a:rPr>
              <a:t>Key Insights:</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68% of US supplement users appreciate and/or always look for branded ingredients.</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Consumers in Australia had the lowest appreciation of branded ingredients.                        </a:t>
            </a:r>
          </a:p>
        </p:txBody>
      </p:sp>
    </p:spTree>
    <p:extLst>
      <p:ext uri="{BB962C8B-B14F-4D97-AF65-F5344CB8AC3E}">
        <p14:creationId xmlns:p14="http://schemas.microsoft.com/office/powerpoint/2010/main" val="9273642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D64B4-D881-D7FD-D42E-6F20E0B3CD76}"/>
              </a:ext>
            </a:extLst>
          </p:cNvPr>
          <p:cNvSpPr>
            <a:spLocks noGrp="1"/>
          </p:cNvSpPr>
          <p:nvPr>
            <p:ph type="title"/>
          </p:nvPr>
        </p:nvSpPr>
        <p:spPr>
          <a:xfrm>
            <a:off x="779585" y="224287"/>
            <a:ext cx="10515600" cy="456750"/>
          </a:xfrm>
        </p:spPr>
        <p:txBody>
          <a:bodyPr/>
          <a:lstStyle/>
          <a:p>
            <a:r>
              <a:rPr lang="en-US" sz="2800" b="1" cap="all">
                <a:latin typeface="Arial Black"/>
              </a:rPr>
              <a:t>branded ingredient value proposition:</a:t>
            </a:r>
            <a:br>
              <a:rPr lang="en-US" sz="2800" b="1" cap="all">
                <a:latin typeface="Arial Black"/>
                <a:cs typeface="Arial Black" panose="020B0604020202020204" pitchFamily="34" charset="0"/>
              </a:rPr>
            </a:br>
            <a:r>
              <a:rPr lang="en-US" sz="2800" b="1" cap="all">
                <a:latin typeface="Arial Black"/>
              </a:rPr>
              <a:t>US, UK, DE</a:t>
            </a:r>
            <a:endParaRPr lang="en-US"/>
          </a:p>
        </p:txBody>
      </p:sp>
      <p:graphicFrame>
        <p:nvGraphicFramePr>
          <p:cNvPr id="4" name="Content Placeholder 3">
            <a:extLst>
              <a:ext uri="{FF2B5EF4-FFF2-40B4-BE49-F238E27FC236}">
                <a16:creationId xmlns:a16="http://schemas.microsoft.com/office/drawing/2014/main" id="{8E6295DF-3B75-C88A-D52F-1D1DEC0176D5}"/>
              </a:ext>
            </a:extLst>
          </p:cNvPr>
          <p:cNvGraphicFramePr>
            <a:graphicFrameLocks noGrp="1"/>
          </p:cNvGraphicFramePr>
          <p:nvPr>
            <p:ph idx="1"/>
            <p:extLst>
              <p:ext uri="{D42A27DB-BD31-4B8C-83A1-F6EECF244321}">
                <p14:modId xmlns:p14="http://schemas.microsoft.com/office/powerpoint/2010/main" val="3941955711"/>
              </p:ext>
            </p:extLst>
          </p:nvPr>
        </p:nvGraphicFramePr>
        <p:xfrm>
          <a:off x="111370" y="1277815"/>
          <a:ext cx="4753707" cy="52034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3">
            <a:extLst>
              <a:ext uri="{FF2B5EF4-FFF2-40B4-BE49-F238E27FC236}">
                <a16:creationId xmlns:a16="http://schemas.microsoft.com/office/drawing/2014/main" id="{DEA1C8F2-57F1-CF0D-C90A-3F85C1FCB556}"/>
              </a:ext>
            </a:extLst>
          </p:cNvPr>
          <p:cNvGraphicFramePr>
            <a:graphicFrameLocks/>
          </p:cNvGraphicFramePr>
          <p:nvPr>
            <p:extLst>
              <p:ext uri="{D42A27DB-BD31-4B8C-83A1-F6EECF244321}">
                <p14:modId xmlns:p14="http://schemas.microsoft.com/office/powerpoint/2010/main" val="2960125326"/>
              </p:ext>
            </p:extLst>
          </p:nvPr>
        </p:nvGraphicFramePr>
        <p:xfrm>
          <a:off x="3042139" y="1277815"/>
          <a:ext cx="5222632" cy="52034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3">
            <a:extLst>
              <a:ext uri="{FF2B5EF4-FFF2-40B4-BE49-F238E27FC236}">
                <a16:creationId xmlns:a16="http://schemas.microsoft.com/office/drawing/2014/main" id="{040BFF78-0B99-9C33-7C5E-657AD9F8BBC0}"/>
              </a:ext>
            </a:extLst>
          </p:cNvPr>
          <p:cNvGraphicFramePr>
            <a:graphicFrameLocks/>
          </p:cNvGraphicFramePr>
          <p:nvPr>
            <p:extLst>
              <p:ext uri="{D42A27DB-BD31-4B8C-83A1-F6EECF244321}">
                <p14:modId xmlns:p14="http://schemas.microsoft.com/office/powerpoint/2010/main" val="1412548227"/>
              </p:ext>
            </p:extLst>
          </p:nvPr>
        </p:nvGraphicFramePr>
        <p:xfrm>
          <a:off x="6600400" y="1277815"/>
          <a:ext cx="4911662" cy="5203498"/>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C4CCBA17-8F1E-1392-6486-A839D2F80DED}"/>
              </a:ext>
            </a:extLst>
          </p:cNvPr>
          <p:cNvSpPr txBox="1"/>
          <p:nvPr/>
        </p:nvSpPr>
        <p:spPr>
          <a:xfrm>
            <a:off x="0" y="6457890"/>
            <a:ext cx="8030497" cy="400110"/>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Note: US n=673, UK n=377, DE n=311. Question: “When deciding which supplements to purchase, how important are the following qualities/values related to any branded ingredient?”</a:t>
            </a:r>
          </a:p>
        </p:txBody>
      </p:sp>
      <p:sp>
        <p:nvSpPr>
          <p:cNvPr id="9" name="TextBox 8">
            <a:extLst>
              <a:ext uri="{FF2B5EF4-FFF2-40B4-BE49-F238E27FC236}">
                <a16:creationId xmlns:a16="http://schemas.microsoft.com/office/drawing/2014/main" id="{6C4C4D3D-E874-B704-3623-8D4BB8CA3630}"/>
              </a:ext>
            </a:extLst>
          </p:cNvPr>
          <p:cNvSpPr txBox="1"/>
          <p:nvPr/>
        </p:nvSpPr>
        <p:spPr>
          <a:xfrm>
            <a:off x="2907323" y="1568714"/>
            <a:ext cx="1019908" cy="276999"/>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US</a:t>
            </a:r>
          </a:p>
        </p:txBody>
      </p:sp>
      <p:sp>
        <p:nvSpPr>
          <p:cNvPr id="10" name="TextBox 9">
            <a:extLst>
              <a:ext uri="{FF2B5EF4-FFF2-40B4-BE49-F238E27FC236}">
                <a16:creationId xmlns:a16="http://schemas.microsoft.com/office/drawing/2014/main" id="{FEC1D4A4-855C-6BA0-7286-0B012897430F}"/>
              </a:ext>
            </a:extLst>
          </p:cNvPr>
          <p:cNvSpPr txBox="1"/>
          <p:nvPr/>
        </p:nvSpPr>
        <p:spPr>
          <a:xfrm>
            <a:off x="5902570" y="1568714"/>
            <a:ext cx="1019908" cy="276999"/>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UK</a:t>
            </a:r>
          </a:p>
        </p:txBody>
      </p:sp>
      <p:sp>
        <p:nvSpPr>
          <p:cNvPr id="11" name="TextBox 10">
            <a:extLst>
              <a:ext uri="{FF2B5EF4-FFF2-40B4-BE49-F238E27FC236}">
                <a16:creationId xmlns:a16="http://schemas.microsoft.com/office/drawing/2014/main" id="{1AA76CC3-7DE6-71EF-8110-585E446BCEC9}"/>
              </a:ext>
            </a:extLst>
          </p:cNvPr>
          <p:cNvSpPr txBox="1"/>
          <p:nvPr/>
        </p:nvSpPr>
        <p:spPr>
          <a:xfrm>
            <a:off x="9149861" y="1568714"/>
            <a:ext cx="1019908" cy="276999"/>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DE</a:t>
            </a:r>
          </a:p>
        </p:txBody>
      </p:sp>
      <p:pic>
        <p:nvPicPr>
          <p:cNvPr id="12" name="Picture 11" descr="Icon&#10;&#10;Description automatically generated">
            <a:extLst>
              <a:ext uri="{FF2B5EF4-FFF2-40B4-BE49-F238E27FC236}">
                <a16:creationId xmlns:a16="http://schemas.microsoft.com/office/drawing/2014/main" id="{D656FD69-CE34-F607-8322-C967A6A48F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862" y="854730"/>
            <a:ext cx="457200" cy="457200"/>
          </a:xfrm>
          <a:prstGeom prst="rect">
            <a:avLst/>
          </a:prstGeom>
        </p:spPr>
      </p:pic>
      <p:sp>
        <p:nvSpPr>
          <p:cNvPr id="13" name="TextBox 12">
            <a:extLst>
              <a:ext uri="{FF2B5EF4-FFF2-40B4-BE49-F238E27FC236}">
                <a16:creationId xmlns:a16="http://schemas.microsoft.com/office/drawing/2014/main" id="{4E703C1A-2D6C-862C-B99D-8E7C6C312AB5}"/>
              </a:ext>
            </a:extLst>
          </p:cNvPr>
          <p:cNvSpPr txBox="1"/>
          <p:nvPr/>
        </p:nvSpPr>
        <p:spPr>
          <a:xfrm>
            <a:off x="1359569" y="869442"/>
            <a:ext cx="10290363" cy="954107"/>
          </a:xfrm>
          <a:prstGeom prst="rect">
            <a:avLst/>
          </a:prstGeom>
          <a:noFill/>
        </p:spPr>
        <p:txBody>
          <a:bodyPr wrap="square" lIns="91440" tIns="45720" rIns="91440" bIns="45720" rtlCol="0" anchor="t">
            <a:spAutoFit/>
          </a:bodyPr>
          <a:lstStyle/>
          <a:p>
            <a:r>
              <a:rPr lang="en-US" sz="1400" b="1">
                <a:latin typeface="Arial"/>
                <a:cs typeface="Arial"/>
              </a:rPr>
              <a:t>Key Insights:</a:t>
            </a:r>
          </a:p>
          <a:p>
            <a:pPr marL="285750" indent="-285750">
              <a:buFont typeface="Arial" panose="020B0604020202020204" pitchFamily="34" charset="0"/>
              <a:buChar char="•"/>
            </a:pPr>
            <a:r>
              <a:rPr lang="en-US" sz="1400">
                <a:latin typeface="Arial"/>
                <a:cs typeface="Arial"/>
              </a:rPr>
              <a:t>Quality is top aspect of branded ingredients in all countries, especially Germany, followed closely by safety.</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a:cs typeface="Arial"/>
              </a:rPr>
              <a:t>Germany led the way in many responses, including efficacy.</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2061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D64B4-D881-D7FD-D42E-6F20E0B3CD76}"/>
              </a:ext>
            </a:extLst>
          </p:cNvPr>
          <p:cNvSpPr>
            <a:spLocks noGrp="1"/>
          </p:cNvSpPr>
          <p:nvPr>
            <p:ph type="title"/>
          </p:nvPr>
        </p:nvSpPr>
        <p:spPr>
          <a:xfrm>
            <a:off x="779585" y="224287"/>
            <a:ext cx="10515600" cy="456750"/>
          </a:xfrm>
        </p:spPr>
        <p:txBody>
          <a:bodyPr/>
          <a:lstStyle/>
          <a:p>
            <a:r>
              <a:rPr lang="en-US" sz="2800" b="1" cap="all">
                <a:latin typeface="Arial Black"/>
              </a:rPr>
              <a:t>branded ingredient value proposition:</a:t>
            </a:r>
            <a:br>
              <a:rPr lang="en-US" sz="2800" b="1" cap="all">
                <a:latin typeface="Arial Black"/>
                <a:cs typeface="Arial Black" panose="020B0604020202020204" pitchFamily="34" charset="0"/>
              </a:rPr>
            </a:br>
            <a:r>
              <a:rPr lang="en-US" sz="2800" b="1" cap="all">
                <a:latin typeface="Arial Black"/>
              </a:rPr>
              <a:t>IT, KR, AU</a:t>
            </a:r>
            <a:endParaRPr lang="en-US"/>
          </a:p>
        </p:txBody>
      </p:sp>
      <p:graphicFrame>
        <p:nvGraphicFramePr>
          <p:cNvPr id="4" name="Content Placeholder 3">
            <a:extLst>
              <a:ext uri="{FF2B5EF4-FFF2-40B4-BE49-F238E27FC236}">
                <a16:creationId xmlns:a16="http://schemas.microsoft.com/office/drawing/2014/main" id="{8E6295DF-3B75-C88A-D52F-1D1DEC0176D5}"/>
              </a:ext>
            </a:extLst>
          </p:cNvPr>
          <p:cNvGraphicFramePr>
            <a:graphicFrameLocks noGrp="1"/>
          </p:cNvGraphicFramePr>
          <p:nvPr>
            <p:ph idx="1"/>
            <p:extLst>
              <p:ext uri="{D42A27DB-BD31-4B8C-83A1-F6EECF244321}">
                <p14:modId xmlns:p14="http://schemas.microsoft.com/office/powerpoint/2010/main" val="748155959"/>
              </p:ext>
            </p:extLst>
          </p:nvPr>
        </p:nvGraphicFramePr>
        <p:xfrm>
          <a:off x="111370" y="1277815"/>
          <a:ext cx="4753707" cy="52034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3">
            <a:extLst>
              <a:ext uri="{FF2B5EF4-FFF2-40B4-BE49-F238E27FC236}">
                <a16:creationId xmlns:a16="http://schemas.microsoft.com/office/drawing/2014/main" id="{DEA1C8F2-57F1-CF0D-C90A-3F85C1FCB556}"/>
              </a:ext>
            </a:extLst>
          </p:cNvPr>
          <p:cNvGraphicFramePr>
            <a:graphicFrameLocks/>
          </p:cNvGraphicFramePr>
          <p:nvPr>
            <p:extLst>
              <p:ext uri="{D42A27DB-BD31-4B8C-83A1-F6EECF244321}">
                <p14:modId xmlns:p14="http://schemas.microsoft.com/office/powerpoint/2010/main" val="2920817782"/>
              </p:ext>
            </p:extLst>
          </p:nvPr>
        </p:nvGraphicFramePr>
        <p:xfrm>
          <a:off x="3042139" y="1277815"/>
          <a:ext cx="5222632" cy="52034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3">
            <a:extLst>
              <a:ext uri="{FF2B5EF4-FFF2-40B4-BE49-F238E27FC236}">
                <a16:creationId xmlns:a16="http://schemas.microsoft.com/office/drawing/2014/main" id="{040BFF78-0B99-9C33-7C5E-657AD9F8BBC0}"/>
              </a:ext>
            </a:extLst>
          </p:cNvPr>
          <p:cNvGraphicFramePr>
            <a:graphicFrameLocks/>
          </p:cNvGraphicFramePr>
          <p:nvPr>
            <p:extLst>
              <p:ext uri="{D42A27DB-BD31-4B8C-83A1-F6EECF244321}">
                <p14:modId xmlns:p14="http://schemas.microsoft.com/office/powerpoint/2010/main" val="3113342792"/>
              </p:ext>
            </p:extLst>
          </p:nvPr>
        </p:nvGraphicFramePr>
        <p:xfrm>
          <a:off x="6600400" y="1277815"/>
          <a:ext cx="4911662" cy="5203498"/>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C4CCBA17-8F1E-1392-6486-A839D2F80DED}"/>
              </a:ext>
            </a:extLst>
          </p:cNvPr>
          <p:cNvSpPr txBox="1"/>
          <p:nvPr/>
        </p:nvSpPr>
        <p:spPr>
          <a:xfrm>
            <a:off x="0" y="6457890"/>
            <a:ext cx="8030497" cy="400110"/>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Note: IT n=364, KR n=335, AU n=397. Question: “When deciding which supplements to purchase, how important are the following qualities/values related to any branded ingredient?”</a:t>
            </a:r>
          </a:p>
        </p:txBody>
      </p:sp>
      <p:sp>
        <p:nvSpPr>
          <p:cNvPr id="9" name="TextBox 8">
            <a:extLst>
              <a:ext uri="{FF2B5EF4-FFF2-40B4-BE49-F238E27FC236}">
                <a16:creationId xmlns:a16="http://schemas.microsoft.com/office/drawing/2014/main" id="{6C4C4D3D-E874-B704-3623-8D4BB8CA3630}"/>
              </a:ext>
            </a:extLst>
          </p:cNvPr>
          <p:cNvSpPr txBox="1"/>
          <p:nvPr/>
        </p:nvSpPr>
        <p:spPr>
          <a:xfrm>
            <a:off x="2907323" y="1568714"/>
            <a:ext cx="1019908" cy="276999"/>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IT</a:t>
            </a:r>
          </a:p>
        </p:txBody>
      </p:sp>
      <p:sp>
        <p:nvSpPr>
          <p:cNvPr id="10" name="TextBox 9">
            <a:extLst>
              <a:ext uri="{FF2B5EF4-FFF2-40B4-BE49-F238E27FC236}">
                <a16:creationId xmlns:a16="http://schemas.microsoft.com/office/drawing/2014/main" id="{FEC1D4A4-855C-6BA0-7286-0B012897430F}"/>
              </a:ext>
            </a:extLst>
          </p:cNvPr>
          <p:cNvSpPr txBox="1"/>
          <p:nvPr/>
        </p:nvSpPr>
        <p:spPr>
          <a:xfrm>
            <a:off x="6307017" y="1552503"/>
            <a:ext cx="1019908" cy="276999"/>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KR</a:t>
            </a:r>
          </a:p>
        </p:txBody>
      </p:sp>
      <p:sp>
        <p:nvSpPr>
          <p:cNvPr id="11" name="TextBox 10">
            <a:extLst>
              <a:ext uri="{FF2B5EF4-FFF2-40B4-BE49-F238E27FC236}">
                <a16:creationId xmlns:a16="http://schemas.microsoft.com/office/drawing/2014/main" id="{1AA76CC3-7DE6-71EF-8110-585E446BCEC9}"/>
              </a:ext>
            </a:extLst>
          </p:cNvPr>
          <p:cNvSpPr txBox="1"/>
          <p:nvPr/>
        </p:nvSpPr>
        <p:spPr>
          <a:xfrm>
            <a:off x="9706711" y="1568714"/>
            <a:ext cx="1019908" cy="276999"/>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AU</a:t>
            </a:r>
          </a:p>
        </p:txBody>
      </p:sp>
      <p:pic>
        <p:nvPicPr>
          <p:cNvPr id="12" name="Picture 11" descr="Icon&#10;&#10;Description automatically generated">
            <a:extLst>
              <a:ext uri="{FF2B5EF4-FFF2-40B4-BE49-F238E27FC236}">
                <a16:creationId xmlns:a16="http://schemas.microsoft.com/office/drawing/2014/main" id="{D656FD69-CE34-F607-8322-C967A6A48F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862" y="854730"/>
            <a:ext cx="457200" cy="457200"/>
          </a:xfrm>
          <a:prstGeom prst="rect">
            <a:avLst/>
          </a:prstGeom>
        </p:spPr>
      </p:pic>
      <p:sp>
        <p:nvSpPr>
          <p:cNvPr id="13" name="TextBox 12">
            <a:extLst>
              <a:ext uri="{FF2B5EF4-FFF2-40B4-BE49-F238E27FC236}">
                <a16:creationId xmlns:a16="http://schemas.microsoft.com/office/drawing/2014/main" id="{4E703C1A-2D6C-862C-B99D-8E7C6C312AB5}"/>
              </a:ext>
            </a:extLst>
          </p:cNvPr>
          <p:cNvSpPr txBox="1"/>
          <p:nvPr/>
        </p:nvSpPr>
        <p:spPr>
          <a:xfrm>
            <a:off x="1359569" y="869442"/>
            <a:ext cx="10290363" cy="954107"/>
          </a:xfrm>
          <a:prstGeom prst="rect">
            <a:avLst/>
          </a:prstGeom>
          <a:noFill/>
        </p:spPr>
        <p:txBody>
          <a:bodyPr wrap="square" lIns="91440" tIns="45720" rIns="91440" bIns="45720" rtlCol="0" anchor="t">
            <a:spAutoFit/>
          </a:bodyPr>
          <a:lstStyle/>
          <a:p>
            <a:r>
              <a:rPr lang="en-US" sz="1400" b="1">
                <a:latin typeface="Arial"/>
                <a:cs typeface="Arial"/>
              </a:rPr>
              <a:t>Key Insights:</a:t>
            </a:r>
          </a:p>
          <a:p>
            <a:pPr marL="285750" indent="-285750">
              <a:buFont typeface="Arial" panose="020B0604020202020204" pitchFamily="34" charset="0"/>
              <a:buChar char="•"/>
            </a:pPr>
            <a:r>
              <a:rPr lang="en-US" sz="1400">
                <a:latin typeface="Arial"/>
                <a:cs typeface="Arial"/>
              </a:rPr>
              <a:t>Efficacy was most important to those in South Korea. </a:t>
            </a:r>
          </a:p>
          <a:p>
            <a:pPr marL="285750" indent="-285750">
              <a:buFont typeface="Arial" panose="020B0604020202020204" pitchFamily="34" charset="0"/>
              <a:buChar char="•"/>
            </a:pPr>
            <a:r>
              <a:rPr lang="en-US" sz="1400">
                <a:latin typeface="Arial"/>
                <a:cs typeface="Arial"/>
              </a:rPr>
              <a:t>Regulatory compliance was important in Italy.</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519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AFF5E-4262-F381-5B5D-30BAFE69A80B}"/>
              </a:ext>
            </a:extLst>
          </p:cNvPr>
          <p:cNvSpPr>
            <a:spLocks noGrp="1"/>
          </p:cNvSpPr>
          <p:nvPr>
            <p:ph type="title"/>
          </p:nvPr>
        </p:nvSpPr>
        <p:spPr>
          <a:xfrm>
            <a:off x="838200" y="294356"/>
            <a:ext cx="10515600" cy="456750"/>
          </a:xfrm>
        </p:spPr>
        <p:txBody>
          <a:bodyPr/>
          <a:lstStyle/>
          <a:p>
            <a:r>
              <a:rPr lang="en-US">
                <a:latin typeface="Arial Black"/>
              </a:rPr>
              <a:t>Branded ingredient Price premium: </a:t>
            </a:r>
            <a:br>
              <a:rPr lang="en-US"/>
            </a:br>
            <a:r>
              <a:rPr lang="en-US">
                <a:latin typeface="Arial Black"/>
              </a:rPr>
              <a:t>country</a:t>
            </a:r>
          </a:p>
        </p:txBody>
      </p:sp>
      <p:graphicFrame>
        <p:nvGraphicFramePr>
          <p:cNvPr id="4" name="Content Placeholder 3">
            <a:extLst>
              <a:ext uri="{FF2B5EF4-FFF2-40B4-BE49-F238E27FC236}">
                <a16:creationId xmlns:a16="http://schemas.microsoft.com/office/drawing/2014/main" id="{37D3A176-4DF9-6CB6-95DD-A00D50CAFA69}"/>
              </a:ext>
            </a:extLst>
          </p:cNvPr>
          <p:cNvGraphicFramePr>
            <a:graphicFrameLocks noGrp="1"/>
          </p:cNvGraphicFramePr>
          <p:nvPr>
            <p:ph idx="1"/>
            <p:extLst>
              <p:ext uri="{D42A27DB-BD31-4B8C-83A1-F6EECF244321}">
                <p14:modId xmlns:p14="http://schemas.microsoft.com/office/powerpoint/2010/main" val="2359029368"/>
              </p:ext>
            </p:extLst>
          </p:nvPr>
        </p:nvGraphicFramePr>
        <p:xfrm>
          <a:off x="217714" y="2166257"/>
          <a:ext cx="11811000" cy="321536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D7F4E54B-6A59-F3F3-D140-9AF613E2137E}"/>
              </a:ext>
            </a:extLst>
          </p:cNvPr>
          <p:cNvSpPr txBox="1"/>
          <p:nvPr/>
        </p:nvSpPr>
        <p:spPr>
          <a:xfrm>
            <a:off x="0" y="6312847"/>
            <a:ext cx="8135600" cy="553998"/>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Note: US n=673, UK n=377, DE n=311, IT n=364, KR n=335, AU n=397, all supplement users n=2417. Question: “When deciding which supplements to purchase, how much of a premium would you be willing to pay for the inclusion of a BRANDED INGREDIENT with the following features (versus the cheapest option available)?” Top 2 responses: ’11% to 20% premium’ and ‘More than 20% premium’</a:t>
            </a:r>
          </a:p>
        </p:txBody>
      </p:sp>
      <p:pic>
        <p:nvPicPr>
          <p:cNvPr id="7" name="Picture 6" descr="Icon&#10;&#10;Description automatically generated">
            <a:extLst>
              <a:ext uri="{FF2B5EF4-FFF2-40B4-BE49-F238E27FC236}">
                <a16:creationId xmlns:a16="http://schemas.microsoft.com/office/drawing/2014/main" id="{C7F025B4-E84F-0142-C00C-F0F8EFB0C1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912251"/>
            <a:ext cx="457200" cy="457200"/>
          </a:xfrm>
          <a:prstGeom prst="rect">
            <a:avLst/>
          </a:prstGeom>
        </p:spPr>
      </p:pic>
      <p:sp>
        <p:nvSpPr>
          <p:cNvPr id="8" name="TextBox 7">
            <a:extLst>
              <a:ext uri="{FF2B5EF4-FFF2-40B4-BE49-F238E27FC236}">
                <a16:creationId xmlns:a16="http://schemas.microsoft.com/office/drawing/2014/main" id="{D7506725-2F62-6914-D10F-3D72C989BC26}"/>
              </a:ext>
            </a:extLst>
          </p:cNvPr>
          <p:cNvSpPr txBox="1"/>
          <p:nvPr/>
        </p:nvSpPr>
        <p:spPr>
          <a:xfrm>
            <a:off x="1295400" y="947827"/>
            <a:ext cx="10290363" cy="1600438"/>
          </a:xfrm>
          <a:prstGeom prst="rect">
            <a:avLst/>
          </a:prstGeom>
          <a:noFill/>
        </p:spPr>
        <p:txBody>
          <a:bodyPr wrap="square" lIns="91440" tIns="45720" rIns="91440" bIns="45720" rtlCol="0" anchor="t">
            <a:spAutoFit/>
          </a:bodyPr>
          <a:lstStyle/>
          <a:p>
            <a:r>
              <a:rPr lang="en-US" sz="1400" b="1">
                <a:latin typeface="Arial"/>
                <a:cs typeface="Arial"/>
              </a:rPr>
              <a:t>Key Insights:</a:t>
            </a:r>
          </a:p>
          <a:p>
            <a:pPr marL="285750" indent="-285750">
              <a:buFont typeface="Arial" panose="020B0604020202020204" pitchFamily="34" charset="0"/>
              <a:buChar char="•"/>
            </a:pPr>
            <a:r>
              <a:rPr lang="en-US" sz="1400">
                <a:latin typeface="Arial"/>
                <a:cs typeface="Arial"/>
              </a:rPr>
              <a:t>Supplement consumers in South Korea are most willing to pay a price premium for branded ingredients, especially for quality, efficacy and the trust associated with them.</a:t>
            </a:r>
          </a:p>
          <a:p>
            <a:pPr marL="285750" indent="-285750">
              <a:buFont typeface="Arial" panose="020B0604020202020204" pitchFamily="34" charset="0"/>
              <a:buChar char="•"/>
            </a:pPr>
            <a:r>
              <a:rPr lang="en-US" sz="1400">
                <a:latin typeface="Arial"/>
                <a:cs typeface="Arial"/>
              </a:rPr>
              <a:t>The US is also a market where they are valued, with the premium associated most with quality followed by clinical research and safety.</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a:cs typeface="Arial"/>
              </a:rPr>
              <a:t>As a branded ingredient attribute, German users do not value clinical research associated with branded ingredients.</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3742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AFF5E-4262-F381-5B5D-30BAFE69A80B}"/>
              </a:ext>
            </a:extLst>
          </p:cNvPr>
          <p:cNvSpPr>
            <a:spLocks noGrp="1"/>
          </p:cNvSpPr>
          <p:nvPr>
            <p:ph type="title"/>
          </p:nvPr>
        </p:nvSpPr>
        <p:spPr/>
        <p:txBody>
          <a:bodyPr/>
          <a:lstStyle/>
          <a:p>
            <a:r>
              <a:rPr lang="en-US">
                <a:latin typeface="Arial Black"/>
              </a:rPr>
              <a:t>Branded ingredient Price premium</a:t>
            </a:r>
          </a:p>
        </p:txBody>
      </p:sp>
      <p:graphicFrame>
        <p:nvGraphicFramePr>
          <p:cNvPr id="7" name="Content Placeholder 6">
            <a:extLst>
              <a:ext uri="{FF2B5EF4-FFF2-40B4-BE49-F238E27FC236}">
                <a16:creationId xmlns:a16="http://schemas.microsoft.com/office/drawing/2014/main" id="{A87DB2CB-205D-25AE-7F9A-3970CD4E7281}"/>
              </a:ext>
            </a:extLst>
          </p:cNvPr>
          <p:cNvGraphicFramePr>
            <a:graphicFrameLocks noGrp="1"/>
          </p:cNvGraphicFramePr>
          <p:nvPr>
            <p:ph idx="1"/>
            <p:extLst>
              <p:ext uri="{D42A27DB-BD31-4B8C-83A1-F6EECF244321}">
                <p14:modId xmlns:p14="http://schemas.microsoft.com/office/powerpoint/2010/main" val="528628271"/>
              </p:ext>
            </p:extLst>
          </p:nvPr>
        </p:nvGraphicFramePr>
        <p:xfrm>
          <a:off x="288758" y="2117558"/>
          <a:ext cx="11750842" cy="3849604"/>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Icon&#10;&#10;Description automatically generated">
            <a:extLst>
              <a:ext uri="{FF2B5EF4-FFF2-40B4-BE49-F238E27FC236}">
                <a16:creationId xmlns:a16="http://schemas.microsoft.com/office/drawing/2014/main" id="{F6C1D284-90A0-84F7-07DD-012BF62885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11" y="662238"/>
            <a:ext cx="457200" cy="457200"/>
          </a:xfrm>
          <a:prstGeom prst="rect">
            <a:avLst/>
          </a:prstGeom>
        </p:spPr>
      </p:pic>
      <p:sp>
        <p:nvSpPr>
          <p:cNvPr id="9" name="TextBox 8">
            <a:extLst>
              <a:ext uri="{FF2B5EF4-FFF2-40B4-BE49-F238E27FC236}">
                <a16:creationId xmlns:a16="http://schemas.microsoft.com/office/drawing/2014/main" id="{E484DA11-048B-66E7-94BC-F7D58EA497A1}"/>
              </a:ext>
            </a:extLst>
          </p:cNvPr>
          <p:cNvSpPr txBox="1"/>
          <p:nvPr/>
        </p:nvSpPr>
        <p:spPr>
          <a:xfrm>
            <a:off x="1455821" y="670479"/>
            <a:ext cx="10290363" cy="1169551"/>
          </a:xfrm>
          <a:prstGeom prst="rect">
            <a:avLst/>
          </a:prstGeom>
          <a:noFill/>
        </p:spPr>
        <p:txBody>
          <a:bodyPr wrap="square" lIns="91440" tIns="45720" rIns="91440" bIns="45720" rtlCol="0" anchor="t">
            <a:spAutoFit/>
          </a:bodyPr>
          <a:lstStyle/>
          <a:p>
            <a:r>
              <a:rPr lang="en-US" sz="1400" b="1">
                <a:latin typeface="Arial" panose="020B0604020202020204" pitchFamily="34" charset="0"/>
                <a:cs typeface="Arial" panose="020B0604020202020204" pitchFamily="34" charset="0"/>
              </a:rPr>
              <a:t>Key Insights:</a:t>
            </a:r>
          </a:p>
          <a:p>
            <a:pPr marL="285750" indent="-285750">
              <a:buFont typeface="Arial" panose="020B0604020202020204" pitchFamily="34" charset="0"/>
              <a:buChar char="•"/>
            </a:pPr>
            <a:r>
              <a:rPr lang="en-US" sz="1400">
                <a:latin typeface="Arial"/>
                <a:cs typeface="Arial"/>
              </a:rPr>
              <a:t>Quality was the attribute global supplement consumers were most willing to pay a premium for with over 10% of respondents willing to pay over a 20% premium.</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Clinical studies have increased in importance. </a:t>
            </a:r>
          </a:p>
          <a:p>
            <a:pPr marL="285750" indent="-285750">
              <a:buFont typeface="Arial" panose="020B0604020202020204" pitchFamily="34" charset="0"/>
              <a:buChar char="•"/>
            </a:pPr>
            <a:endParaRPr lang="en-US" sz="14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A7EB9CC-F94E-58D4-B3AF-E6B4162025C0}"/>
              </a:ext>
            </a:extLst>
          </p:cNvPr>
          <p:cNvSpPr txBox="1"/>
          <p:nvPr/>
        </p:nvSpPr>
        <p:spPr>
          <a:xfrm>
            <a:off x="0" y="6433658"/>
            <a:ext cx="8030497" cy="400110"/>
          </a:xfrm>
          <a:prstGeom prst="rect">
            <a:avLst/>
          </a:prstGeom>
          <a:noFill/>
        </p:spPr>
        <p:txBody>
          <a:bodyPr wrap="square" rtlCol="0">
            <a:spAutoFit/>
          </a:bodyPr>
          <a:lstStyle/>
          <a:p>
            <a:r>
              <a:rPr lang="en-US" sz="1000">
                <a:solidFill>
                  <a:schemeClr val="tx1">
                    <a:lumMod val="50000"/>
                    <a:lumOff val="50000"/>
                  </a:schemeClr>
                </a:solidFill>
                <a:latin typeface="Arial" panose="020B0604020202020204" pitchFamily="34" charset="0"/>
                <a:cs typeface="Arial" panose="020B0604020202020204" pitchFamily="34" charset="0"/>
              </a:rPr>
              <a:t>Note: All supplement users n=2417. Question: “When deciding which supplements to purchase, how much of a premium would you be willing to pay for the inclusion of a BRANDED INGREDIENT with the following features (versus the cheapest option available)?”</a:t>
            </a:r>
          </a:p>
        </p:txBody>
      </p:sp>
    </p:spTree>
    <p:extLst>
      <p:ext uri="{BB962C8B-B14F-4D97-AF65-F5344CB8AC3E}">
        <p14:creationId xmlns:p14="http://schemas.microsoft.com/office/powerpoint/2010/main" val="7230444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3F89C3-20C5-4D4E-20F0-AF7DF497CCDA}"/>
              </a:ext>
            </a:extLst>
          </p:cNvPr>
          <p:cNvSpPr/>
          <p:nvPr/>
        </p:nvSpPr>
        <p:spPr>
          <a:xfrm>
            <a:off x="884451" y="89320"/>
            <a:ext cx="4324157" cy="5964239"/>
          </a:xfrm>
          <a:prstGeom prst="rect">
            <a:avLst/>
          </a:prstGeom>
          <a:solidFill>
            <a:srgbClr val="272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08EC89-2C21-5E85-E548-9B83C6684A4A}"/>
              </a:ext>
            </a:extLst>
          </p:cNvPr>
          <p:cNvSpPr/>
          <p:nvPr/>
        </p:nvSpPr>
        <p:spPr>
          <a:xfrm>
            <a:off x="11013757" y="6160671"/>
            <a:ext cx="815927" cy="732054"/>
          </a:xfrm>
          <a:prstGeom prst="rect">
            <a:avLst/>
          </a:prstGeom>
          <a:solidFill>
            <a:srgbClr val="272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E67C53A0-D8B4-7C76-6670-3E5CF72CAA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8269" y="124045"/>
            <a:ext cx="3099816" cy="914700"/>
          </a:xfrm>
          <a:prstGeom prst="rect">
            <a:avLst/>
          </a:prstGeom>
        </p:spPr>
      </p:pic>
      <p:sp>
        <p:nvSpPr>
          <p:cNvPr id="9" name="TextBox 8">
            <a:extLst>
              <a:ext uri="{FF2B5EF4-FFF2-40B4-BE49-F238E27FC236}">
                <a16:creationId xmlns:a16="http://schemas.microsoft.com/office/drawing/2014/main" id="{3F5002AE-F404-DFEB-FFB0-B409C9A9094C}"/>
              </a:ext>
            </a:extLst>
          </p:cNvPr>
          <p:cNvSpPr txBox="1"/>
          <p:nvPr/>
        </p:nvSpPr>
        <p:spPr>
          <a:xfrm>
            <a:off x="6356972" y="2748273"/>
            <a:ext cx="4728704" cy="1508105"/>
          </a:xfrm>
          <a:prstGeom prst="rect">
            <a:avLst/>
          </a:prstGeom>
          <a:noFill/>
        </p:spPr>
        <p:txBody>
          <a:bodyPr wrap="square" rtlCol="0">
            <a:spAutoFit/>
          </a:bodyPr>
          <a:lstStyle/>
          <a:p>
            <a:r>
              <a:rPr lang="en-US" sz="3600" b="1">
                <a:latin typeface="Arial Black" panose="020B0604020202020204" pitchFamily="34" charset="0"/>
                <a:cs typeface="Arial Black" panose="020B0604020202020204" pitchFamily="34" charset="0"/>
              </a:rPr>
              <a:t>VALUES</a:t>
            </a:r>
          </a:p>
          <a:p>
            <a:r>
              <a:rPr lang="en-US" sz="2800">
                <a:latin typeface="Arial" panose="020B0604020202020204" pitchFamily="34" charset="0"/>
                <a:cs typeface="Arial" panose="020B0604020202020204" pitchFamily="34" charset="0"/>
              </a:rPr>
              <a:t>Trust, Transparency &amp; Sustainability</a:t>
            </a:r>
          </a:p>
        </p:txBody>
      </p:sp>
      <p:pic>
        <p:nvPicPr>
          <p:cNvPr id="4" name="Picture Placeholder 3" descr="A finger pointing at a bottle&#10;&#10;Description automatically generated">
            <a:extLst>
              <a:ext uri="{FF2B5EF4-FFF2-40B4-BE49-F238E27FC236}">
                <a16:creationId xmlns:a16="http://schemas.microsoft.com/office/drawing/2014/main" id="{45968089-E560-08A4-583B-437F882356B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285" r="27285"/>
          <a:stretch>
            <a:fillRect/>
          </a:stretch>
        </p:blipFill>
        <p:spPr/>
      </p:pic>
    </p:spTree>
    <p:extLst>
      <p:ext uri="{BB962C8B-B14F-4D97-AF65-F5344CB8AC3E}">
        <p14:creationId xmlns:p14="http://schemas.microsoft.com/office/powerpoint/2010/main" val="1978551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18DF2-2CA6-EE15-F124-119FDA431353}"/>
              </a:ext>
            </a:extLst>
          </p:cNvPr>
          <p:cNvSpPr>
            <a:spLocks noGrp="1"/>
          </p:cNvSpPr>
          <p:nvPr>
            <p:ph type="title"/>
          </p:nvPr>
        </p:nvSpPr>
        <p:spPr/>
        <p:txBody>
          <a:bodyPr/>
          <a:lstStyle/>
          <a:p>
            <a:r>
              <a:rPr lang="en-US">
                <a:latin typeface="Arial Black"/>
              </a:rPr>
              <a:t>Demographic overview</a:t>
            </a:r>
          </a:p>
        </p:txBody>
      </p:sp>
      <p:graphicFrame>
        <p:nvGraphicFramePr>
          <p:cNvPr id="5" name="Table 4">
            <a:extLst>
              <a:ext uri="{FF2B5EF4-FFF2-40B4-BE49-F238E27FC236}">
                <a16:creationId xmlns:a16="http://schemas.microsoft.com/office/drawing/2014/main" id="{19188A6C-51AC-D256-52F3-D9F245D64FE2}"/>
              </a:ext>
            </a:extLst>
          </p:cNvPr>
          <p:cNvGraphicFramePr>
            <a:graphicFrameLocks noGrp="1"/>
          </p:cNvGraphicFramePr>
          <p:nvPr>
            <p:extLst>
              <p:ext uri="{D42A27DB-BD31-4B8C-83A1-F6EECF244321}">
                <p14:modId xmlns:p14="http://schemas.microsoft.com/office/powerpoint/2010/main" val="2963408907"/>
              </p:ext>
            </p:extLst>
          </p:nvPr>
        </p:nvGraphicFramePr>
        <p:xfrm>
          <a:off x="469900" y="2686279"/>
          <a:ext cx="11252200" cy="3321685"/>
        </p:xfrm>
        <a:graphic>
          <a:graphicData uri="http://schemas.openxmlformats.org/drawingml/2006/table">
            <a:tbl>
              <a:tblPr bandRow="1">
                <a:tableStyleId>{7DF18680-E054-41AD-8BC1-D1AEF772440D}</a:tableStyleId>
              </a:tblPr>
              <a:tblGrid>
                <a:gridCol w="1828800">
                  <a:extLst>
                    <a:ext uri="{9D8B030D-6E8A-4147-A177-3AD203B41FA5}">
                      <a16:colId xmlns:a16="http://schemas.microsoft.com/office/drawing/2014/main" val="591464251"/>
                    </a:ext>
                  </a:extLst>
                </a:gridCol>
                <a:gridCol w="673100">
                  <a:extLst>
                    <a:ext uri="{9D8B030D-6E8A-4147-A177-3AD203B41FA5}">
                      <a16:colId xmlns:a16="http://schemas.microsoft.com/office/drawing/2014/main" val="1522376605"/>
                    </a:ext>
                  </a:extLst>
                </a:gridCol>
                <a:gridCol w="673100">
                  <a:extLst>
                    <a:ext uri="{9D8B030D-6E8A-4147-A177-3AD203B41FA5}">
                      <a16:colId xmlns:a16="http://schemas.microsoft.com/office/drawing/2014/main" val="262862134"/>
                    </a:ext>
                  </a:extLst>
                </a:gridCol>
                <a:gridCol w="673100">
                  <a:extLst>
                    <a:ext uri="{9D8B030D-6E8A-4147-A177-3AD203B41FA5}">
                      <a16:colId xmlns:a16="http://schemas.microsoft.com/office/drawing/2014/main" val="1145126215"/>
                    </a:ext>
                  </a:extLst>
                </a:gridCol>
                <a:gridCol w="673100">
                  <a:extLst>
                    <a:ext uri="{9D8B030D-6E8A-4147-A177-3AD203B41FA5}">
                      <a16:colId xmlns:a16="http://schemas.microsoft.com/office/drawing/2014/main" val="449237562"/>
                    </a:ext>
                  </a:extLst>
                </a:gridCol>
                <a:gridCol w="673100">
                  <a:extLst>
                    <a:ext uri="{9D8B030D-6E8A-4147-A177-3AD203B41FA5}">
                      <a16:colId xmlns:a16="http://schemas.microsoft.com/office/drawing/2014/main" val="78124236"/>
                    </a:ext>
                  </a:extLst>
                </a:gridCol>
                <a:gridCol w="673100">
                  <a:extLst>
                    <a:ext uri="{9D8B030D-6E8A-4147-A177-3AD203B41FA5}">
                      <a16:colId xmlns:a16="http://schemas.microsoft.com/office/drawing/2014/main" val="2614081674"/>
                    </a:ext>
                  </a:extLst>
                </a:gridCol>
                <a:gridCol w="673100">
                  <a:extLst>
                    <a:ext uri="{9D8B030D-6E8A-4147-A177-3AD203B41FA5}">
                      <a16:colId xmlns:a16="http://schemas.microsoft.com/office/drawing/2014/main" val="954355304"/>
                    </a:ext>
                  </a:extLst>
                </a:gridCol>
                <a:gridCol w="673100">
                  <a:extLst>
                    <a:ext uri="{9D8B030D-6E8A-4147-A177-3AD203B41FA5}">
                      <a16:colId xmlns:a16="http://schemas.microsoft.com/office/drawing/2014/main" val="3140026857"/>
                    </a:ext>
                  </a:extLst>
                </a:gridCol>
                <a:gridCol w="673100">
                  <a:extLst>
                    <a:ext uri="{9D8B030D-6E8A-4147-A177-3AD203B41FA5}">
                      <a16:colId xmlns:a16="http://schemas.microsoft.com/office/drawing/2014/main" val="1460949372"/>
                    </a:ext>
                  </a:extLst>
                </a:gridCol>
                <a:gridCol w="673100">
                  <a:extLst>
                    <a:ext uri="{9D8B030D-6E8A-4147-A177-3AD203B41FA5}">
                      <a16:colId xmlns:a16="http://schemas.microsoft.com/office/drawing/2014/main" val="4012010653"/>
                    </a:ext>
                  </a:extLst>
                </a:gridCol>
                <a:gridCol w="673100">
                  <a:extLst>
                    <a:ext uri="{9D8B030D-6E8A-4147-A177-3AD203B41FA5}">
                      <a16:colId xmlns:a16="http://schemas.microsoft.com/office/drawing/2014/main" val="2515145506"/>
                    </a:ext>
                  </a:extLst>
                </a:gridCol>
                <a:gridCol w="673100">
                  <a:extLst>
                    <a:ext uri="{9D8B030D-6E8A-4147-A177-3AD203B41FA5}">
                      <a16:colId xmlns:a16="http://schemas.microsoft.com/office/drawing/2014/main" val="3925117460"/>
                    </a:ext>
                  </a:extLst>
                </a:gridCol>
                <a:gridCol w="673100">
                  <a:extLst>
                    <a:ext uri="{9D8B030D-6E8A-4147-A177-3AD203B41FA5}">
                      <a16:colId xmlns:a16="http://schemas.microsoft.com/office/drawing/2014/main" val="1154322324"/>
                    </a:ext>
                  </a:extLst>
                </a:gridCol>
                <a:gridCol w="673100">
                  <a:extLst>
                    <a:ext uri="{9D8B030D-6E8A-4147-A177-3AD203B41FA5}">
                      <a16:colId xmlns:a16="http://schemas.microsoft.com/office/drawing/2014/main" val="2641108640"/>
                    </a:ext>
                  </a:extLst>
                </a:gridCol>
              </a:tblGrid>
              <a:tr h="203200">
                <a:tc>
                  <a:txBody>
                    <a:bodyPr/>
                    <a:lstStyle/>
                    <a:p>
                      <a:pPr algn="l"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R w="12700" cap="flat" cmpd="sng" algn="ctr">
                      <a:solidFill>
                        <a:schemeClr val="tx1"/>
                      </a:solidFill>
                      <a:prstDash val="solid"/>
                      <a:round/>
                      <a:headEnd type="none" w="med" len="med"/>
                      <a:tailEnd type="none" w="med" len="med"/>
                    </a:lnR>
                    <a:noFill/>
                  </a:tcPr>
                </a:tc>
                <a:tc gridSpan="2">
                  <a:txBody>
                    <a:bodyPr/>
                    <a:lstStyle/>
                    <a:p>
                      <a:pPr algn="ctr" fontAlgn="b"/>
                      <a:r>
                        <a:rPr lang="en-US" sz="1200" b="1" u="none" strike="noStrike">
                          <a:effectLst/>
                          <a:latin typeface="Arial" panose="020B0604020202020204" pitchFamily="34" charset="0"/>
                          <a:cs typeface="Arial" panose="020B0604020202020204" pitchFamily="34" charset="0"/>
                        </a:rPr>
                        <a:t>All Supplement Users</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gridSpan="2">
                  <a:txBody>
                    <a:bodyPr/>
                    <a:lstStyle/>
                    <a:p>
                      <a:pPr algn="ctr" fontAlgn="b"/>
                      <a:r>
                        <a:rPr lang="en-US" sz="1200" b="1" u="none" strike="noStrike">
                          <a:effectLst/>
                          <a:latin typeface="Arial" panose="020B0604020202020204" pitchFamily="34" charset="0"/>
                          <a:cs typeface="Arial" panose="020B0604020202020204" pitchFamily="34" charset="0"/>
                        </a:rPr>
                        <a:t>US Supplement Users</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gridSpan="2">
                  <a:txBody>
                    <a:bodyPr/>
                    <a:lstStyle/>
                    <a:p>
                      <a:pPr algn="ctr" fontAlgn="b"/>
                      <a:r>
                        <a:rPr lang="en-US" sz="1200" b="1" u="none" strike="noStrike">
                          <a:effectLst/>
                          <a:latin typeface="Arial" panose="020B0604020202020204" pitchFamily="34" charset="0"/>
                          <a:cs typeface="Arial" panose="020B0604020202020204" pitchFamily="34" charset="0"/>
                        </a:rPr>
                        <a:t>UK Supplement Users</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gridSpan="2">
                  <a:txBody>
                    <a:bodyPr/>
                    <a:lstStyle/>
                    <a:p>
                      <a:pPr algn="ctr" fontAlgn="b"/>
                      <a:r>
                        <a:rPr lang="en-US" sz="1200" b="1" u="none" strike="noStrike">
                          <a:effectLst/>
                          <a:latin typeface="Arial" panose="020B0604020202020204" pitchFamily="34" charset="0"/>
                          <a:cs typeface="Arial" panose="020B0604020202020204" pitchFamily="34" charset="0"/>
                        </a:rPr>
                        <a:t>DE Supplement Users</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gridSpan="2">
                  <a:txBody>
                    <a:bodyPr/>
                    <a:lstStyle/>
                    <a:p>
                      <a:pPr algn="ctr" fontAlgn="b"/>
                      <a:r>
                        <a:rPr lang="en-US" sz="1200" b="1" u="none" strike="noStrike">
                          <a:effectLst/>
                          <a:latin typeface="Arial" panose="020B0604020202020204" pitchFamily="34" charset="0"/>
                          <a:cs typeface="Arial" panose="020B0604020202020204" pitchFamily="34" charset="0"/>
                        </a:rPr>
                        <a:t>IT Supplement Users</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gridSpan="2">
                  <a:txBody>
                    <a:bodyPr/>
                    <a:lstStyle/>
                    <a:p>
                      <a:pPr algn="ctr" fontAlgn="b"/>
                      <a:r>
                        <a:rPr lang="en-US" sz="1200" b="1" u="none" strike="noStrike">
                          <a:effectLst/>
                          <a:latin typeface="Arial" panose="020B0604020202020204" pitchFamily="34" charset="0"/>
                          <a:cs typeface="Arial" panose="020B0604020202020204" pitchFamily="34" charset="0"/>
                        </a:rPr>
                        <a:t>KR Supplement Users</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gridSpan="2">
                  <a:txBody>
                    <a:bodyPr/>
                    <a:lstStyle/>
                    <a:p>
                      <a:pPr algn="ctr" fontAlgn="b"/>
                      <a:r>
                        <a:rPr lang="en-US" sz="1200" b="1" u="none" strike="noStrike">
                          <a:effectLst/>
                          <a:latin typeface="Arial" panose="020B0604020202020204" pitchFamily="34" charset="0"/>
                          <a:cs typeface="Arial" panose="020B0604020202020204" pitchFamily="34" charset="0"/>
                        </a:rPr>
                        <a:t>AU Supplement Users</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486441576"/>
                  </a:ext>
                </a:extLst>
              </a:tr>
              <a:tr h="203200">
                <a:tc>
                  <a:txBody>
                    <a:bodyPr/>
                    <a:lstStyle/>
                    <a:p>
                      <a:pPr algn="l"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2">
                  <a:txBody>
                    <a:bodyPr/>
                    <a:lstStyle/>
                    <a:p>
                      <a:pPr algn="ctr" fontAlgn="b"/>
                      <a:r>
                        <a:rPr lang="en-US" sz="1200" u="none" strike="noStrike">
                          <a:effectLst/>
                          <a:latin typeface="Arial" panose="020B0604020202020204" pitchFamily="34" charset="0"/>
                          <a:cs typeface="Arial" panose="020B0604020202020204" pitchFamily="34" charset="0"/>
                        </a:rPr>
                        <a:t>n=3677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200" u="none" strike="noStrike">
                          <a:effectLst/>
                          <a:latin typeface="Arial" panose="020B0604020202020204" pitchFamily="34" charset="0"/>
                          <a:cs typeface="Arial" panose="020B0604020202020204" pitchFamily="34" charset="0"/>
                        </a:rPr>
                        <a:t>n=1118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200" u="none" strike="noStrike">
                          <a:effectLst/>
                          <a:latin typeface="Arial" panose="020B0604020202020204" pitchFamily="34" charset="0"/>
                          <a:cs typeface="Arial" panose="020B0604020202020204" pitchFamily="34" charset="0"/>
                        </a:rPr>
                        <a:t>n=540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200" u="none" strike="noStrike">
                          <a:effectLst/>
                          <a:latin typeface="Arial" panose="020B0604020202020204" pitchFamily="34" charset="0"/>
                          <a:cs typeface="Arial" panose="020B0604020202020204" pitchFamily="34" charset="0"/>
                        </a:rPr>
                        <a:t>n=518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200" u="none" strike="noStrike">
                          <a:effectLst/>
                          <a:latin typeface="Arial" panose="020B0604020202020204" pitchFamily="34" charset="0"/>
                          <a:cs typeface="Arial" panose="020B0604020202020204" pitchFamily="34" charset="0"/>
                        </a:rPr>
                        <a:t>n=524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200" u="none" strike="noStrike">
                          <a:effectLst/>
                          <a:latin typeface="Arial" panose="020B0604020202020204" pitchFamily="34" charset="0"/>
                          <a:cs typeface="Arial" panose="020B0604020202020204" pitchFamily="34" charset="0"/>
                        </a:rPr>
                        <a:t>n=525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200" u="none" strike="noStrike">
                          <a:effectLst/>
                          <a:latin typeface="Arial" panose="020B0604020202020204" pitchFamily="34" charset="0"/>
                          <a:cs typeface="Arial" panose="020B0604020202020204" pitchFamily="34" charset="0"/>
                        </a:rPr>
                        <a:t>n=522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689319123"/>
                  </a:ext>
                </a:extLst>
              </a:tr>
              <a:tr h="457200">
                <a:tc>
                  <a:txBody>
                    <a:bodyPr/>
                    <a:lstStyle/>
                    <a:p>
                      <a:pPr algn="r" fontAlgn="b"/>
                      <a:r>
                        <a:rPr lang="en-US" sz="1200" u="none" strike="noStrike">
                          <a:effectLst/>
                          <a:latin typeface="Arial" panose="020B0604020202020204" pitchFamily="34" charset="0"/>
                          <a:cs typeface="Arial" panose="020B0604020202020204" pitchFamily="34" charset="0"/>
                        </a:rPr>
                        <a:t>Female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n=1,916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52%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n=615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55%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n=269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50%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n=249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48%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n=271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52%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n=263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50%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n=279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53%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34883863"/>
                  </a:ext>
                </a:extLst>
              </a:tr>
              <a:tr h="457200">
                <a:tc>
                  <a:txBody>
                    <a:bodyPr/>
                    <a:lstStyle/>
                    <a:p>
                      <a:pPr algn="r" fontAlgn="b"/>
                      <a:r>
                        <a:rPr lang="en-US" sz="1200" u="none" strike="noStrike">
                          <a:effectLst/>
                          <a:latin typeface="Arial" panose="020B0604020202020204" pitchFamily="34" charset="0"/>
                          <a:cs typeface="Arial" panose="020B0604020202020204" pitchFamily="34" charset="0"/>
                        </a:rPr>
                        <a:t>Male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n=1,746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47%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n=496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44%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n=268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50%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n=267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52%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n=251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48%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n=262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50%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n=242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46%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95070964"/>
                  </a:ext>
                </a:extLst>
              </a:tr>
              <a:tr h="457200">
                <a:tc>
                  <a:txBody>
                    <a:bodyPr/>
                    <a:lstStyle/>
                    <a:p>
                      <a:pPr algn="r" fontAlgn="b"/>
                      <a:r>
                        <a:rPr lang="en-US" sz="1200" u="none" strike="noStrike">
                          <a:effectLst/>
                          <a:latin typeface="Arial" panose="020B0604020202020204" pitchFamily="34" charset="0"/>
                          <a:cs typeface="Arial" panose="020B0604020202020204" pitchFamily="34" charset="0"/>
                        </a:rPr>
                        <a:t>Non-binary/prefer </a:t>
                      </a:r>
                    </a:p>
                    <a:p>
                      <a:pPr algn="r" fontAlgn="b"/>
                      <a:r>
                        <a:rPr lang="en-US" sz="1200" u="none" strike="noStrike">
                          <a:effectLst/>
                          <a:latin typeface="Arial" panose="020B0604020202020204" pitchFamily="34" charset="0"/>
                          <a:cs typeface="Arial" panose="020B0604020202020204" pitchFamily="34" charset="0"/>
                        </a:rPr>
                        <a:t>to self-describe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n=15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&lt;1%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&lt;1%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&lt;1%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&lt;1%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n/a</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&lt;1%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5924537"/>
                  </a:ext>
                </a:extLst>
              </a:tr>
              <a:tr h="457200">
                <a:tc>
                  <a:txBody>
                    <a:bodyPr/>
                    <a:lstStyle/>
                    <a:p>
                      <a:pPr algn="r" fontAlgn="b"/>
                      <a:r>
                        <a:rPr lang="en-US" sz="1200" u="none" strike="noStrike">
                          <a:effectLst/>
                          <a:latin typeface="Arial" panose="020B0604020202020204" pitchFamily="34" charset="0"/>
                          <a:cs typeface="Arial" panose="020B0604020202020204" pitchFamily="34" charset="0"/>
                        </a:rPr>
                        <a:t>18-34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n=1,175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32%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n=369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33%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n=145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27%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n=159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31%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n=171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33%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n=175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33%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n=176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a:effectLst/>
                          <a:latin typeface="Arial" panose="020B0604020202020204" pitchFamily="34" charset="0"/>
                          <a:cs typeface="Arial" panose="020B0604020202020204" pitchFamily="34" charset="0"/>
                        </a:rPr>
                        <a:t>34%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59293233"/>
                  </a:ext>
                </a:extLst>
              </a:tr>
              <a:tr h="457200">
                <a:tc>
                  <a:txBody>
                    <a:bodyPr/>
                    <a:lstStyle/>
                    <a:p>
                      <a:pPr algn="r" fontAlgn="b"/>
                      <a:r>
                        <a:rPr lang="en-US" sz="1200" u="none" strike="noStrike">
                          <a:effectLst/>
                          <a:latin typeface="Arial" panose="020B0604020202020204" pitchFamily="34" charset="0"/>
                          <a:cs typeface="Arial" panose="020B0604020202020204" pitchFamily="34" charset="0"/>
                        </a:rPr>
                        <a:t>35--54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n=1,470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40%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n=434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39%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n=217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40%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n=219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42%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n=213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40%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n=210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40%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a:effectLst/>
                          <a:latin typeface="Arial" panose="020B0604020202020204" pitchFamily="34" charset="0"/>
                          <a:cs typeface="Arial" panose="020B0604020202020204" pitchFamily="34" charset="0"/>
                        </a:rPr>
                        <a:t>n=207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a:effectLst/>
                          <a:latin typeface="Arial" panose="020B0604020202020204" pitchFamily="34" charset="0"/>
                          <a:cs typeface="Arial" panose="020B0604020202020204" pitchFamily="34" charset="0"/>
                        </a:rPr>
                        <a:t>40%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8513214"/>
                  </a:ext>
                </a:extLst>
              </a:tr>
              <a:tr h="457200">
                <a:tc>
                  <a:txBody>
                    <a:bodyPr/>
                    <a:lstStyle/>
                    <a:p>
                      <a:pPr algn="r" fontAlgn="b"/>
                      <a:r>
                        <a:rPr lang="en-US" sz="1200" u="none" strike="noStrike">
                          <a:effectLst/>
                          <a:latin typeface="Arial" panose="020B0604020202020204" pitchFamily="34" charset="0"/>
                          <a:cs typeface="Arial" panose="020B0604020202020204" pitchFamily="34" charset="0"/>
                        </a:rPr>
                        <a:t>55+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n=1,032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28%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n=315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28%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n=178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33%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n=140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27%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n=140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27%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n=140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27%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n=139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a:effectLst/>
                          <a:latin typeface="Arial" panose="020B0604020202020204" pitchFamily="34" charset="0"/>
                          <a:cs typeface="Arial" panose="020B0604020202020204" pitchFamily="34" charset="0"/>
                        </a:rPr>
                        <a:t>26%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9713426"/>
                  </a:ext>
                </a:extLst>
              </a:tr>
            </a:tbl>
          </a:graphicData>
        </a:graphic>
      </p:graphicFrame>
      <p:pic>
        <p:nvPicPr>
          <p:cNvPr id="6" name="Picture 5" descr="Icon&#10;&#10;Description automatically generated">
            <a:extLst>
              <a:ext uri="{FF2B5EF4-FFF2-40B4-BE49-F238E27FC236}">
                <a16:creationId xmlns:a16="http://schemas.microsoft.com/office/drawing/2014/main" id="{F46D07B6-DFB2-C921-ECAE-000C39F6F6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3212" y="680885"/>
            <a:ext cx="457200" cy="457200"/>
          </a:xfrm>
          <a:prstGeom prst="rect">
            <a:avLst/>
          </a:prstGeom>
        </p:spPr>
      </p:pic>
      <p:sp>
        <p:nvSpPr>
          <p:cNvPr id="7" name="TextBox 6">
            <a:extLst>
              <a:ext uri="{FF2B5EF4-FFF2-40B4-BE49-F238E27FC236}">
                <a16:creationId xmlns:a16="http://schemas.microsoft.com/office/drawing/2014/main" id="{8F7155DD-9804-C754-E129-A956FC196EC1}"/>
              </a:ext>
            </a:extLst>
          </p:cNvPr>
          <p:cNvSpPr txBox="1"/>
          <p:nvPr/>
        </p:nvSpPr>
        <p:spPr>
          <a:xfrm>
            <a:off x="1350412" y="755458"/>
            <a:ext cx="10713769" cy="1600438"/>
          </a:xfrm>
          <a:prstGeom prst="rect">
            <a:avLst/>
          </a:prstGeom>
          <a:noFill/>
        </p:spPr>
        <p:txBody>
          <a:bodyPr wrap="square" lIns="91440" tIns="45720" rIns="91440" bIns="45720" rtlCol="0" anchor="t">
            <a:spAutoFit/>
          </a:bodyPr>
          <a:lstStyle/>
          <a:p>
            <a:r>
              <a:rPr lang="en-US" sz="1400" b="1">
                <a:latin typeface="Arial" panose="020B0604020202020204" pitchFamily="34" charset="0"/>
                <a:cs typeface="Arial" panose="020B0604020202020204" pitchFamily="34" charset="0"/>
              </a:rPr>
              <a:t>Key Insights:</a:t>
            </a:r>
          </a:p>
          <a:p>
            <a:pPr marL="285750" indent="-285750">
              <a:buFont typeface="Arial" panose="020B0604020202020204" pitchFamily="34" charset="0"/>
              <a:buChar char="•"/>
            </a:pPr>
            <a:r>
              <a:rPr lang="en-US" sz="1400">
                <a:latin typeface="Arial"/>
                <a:cs typeface="Arial"/>
              </a:rPr>
              <a:t>Respondents were fairly evenly split across genders with users skewing slightly female in the US, IT and Australia and skewing slightly male in Germany; the biggest split was the US</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Quotas were set for the youngest and oldest age groups to ensure equal representation across age groups</a:t>
            </a:r>
          </a:p>
          <a:p>
            <a:endParaRPr lang="en-US" sz="1400">
              <a:latin typeface="Montserrat"/>
            </a:endParaRPr>
          </a:p>
          <a:p>
            <a:endParaRPr lang="en-US" sz="1400">
              <a:latin typeface="Montserrat" pitchFamily="2" charset="77"/>
            </a:endParaRPr>
          </a:p>
          <a:p>
            <a:pPr marL="285750" indent="-285750">
              <a:buFont typeface="Arial" panose="020B0604020202020204" pitchFamily="34" charset="0"/>
              <a:buChar char="•"/>
            </a:pPr>
            <a:endParaRPr lang="en-US" sz="1400">
              <a:latin typeface="Montserrat" pitchFamily="2" charset="77"/>
            </a:endParaRPr>
          </a:p>
        </p:txBody>
      </p:sp>
    </p:spTree>
    <p:extLst>
      <p:ext uri="{BB962C8B-B14F-4D97-AF65-F5344CB8AC3E}">
        <p14:creationId xmlns:p14="http://schemas.microsoft.com/office/powerpoint/2010/main" val="10790700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717E99-1B02-E3F5-28C4-E7F2976203B8}"/>
              </a:ext>
            </a:extLst>
          </p:cNvPr>
          <p:cNvSpPr>
            <a:spLocks noGrp="1"/>
          </p:cNvSpPr>
          <p:nvPr>
            <p:ph type="title"/>
          </p:nvPr>
        </p:nvSpPr>
        <p:spPr/>
        <p:txBody>
          <a:bodyPr/>
          <a:lstStyle/>
          <a:p>
            <a:r>
              <a:rPr lang="en-US">
                <a:latin typeface="Arial Black"/>
              </a:rPr>
              <a:t>Trust: country</a:t>
            </a:r>
          </a:p>
        </p:txBody>
      </p:sp>
      <p:graphicFrame>
        <p:nvGraphicFramePr>
          <p:cNvPr id="5" name="Content Placeholder 4">
            <a:extLst>
              <a:ext uri="{FF2B5EF4-FFF2-40B4-BE49-F238E27FC236}">
                <a16:creationId xmlns:a16="http://schemas.microsoft.com/office/drawing/2014/main" id="{2AA788A3-F435-D496-550B-FF3D7090024E}"/>
              </a:ext>
            </a:extLst>
          </p:cNvPr>
          <p:cNvGraphicFramePr>
            <a:graphicFrameLocks noGrp="1"/>
          </p:cNvGraphicFramePr>
          <p:nvPr>
            <p:ph idx="1"/>
            <p:extLst>
              <p:ext uri="{D42A27DB-BD31-4B8C-83A1-F6EECF244321}">
                <p14:modId xmlns:p14="http://schemas.microsoft.com/office/powerpoint/2010/main" val="2288037247"/>
              </p:ext>
            </p:extLst>
          </p:nvPr>
        </p:nvGraphicFramePr>
        <p:xfrm>
          <a:off x="97971" y="1933802"/>
          <a:ext cx="11996057" cy="4351337"/>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Icon&#10;&#10;Description automatically generated">
            <a:extLst>
              <a:ext uri="{FF2B5EF4-FFF2-40B4-BE49-F238E27FC236}">
                <a16:creationId xmlns:a16="http://schemas.microsoft.com/office/drawing/2014/main" id="{66D0A5DC-35F2-6E9F-7DA5-BDA3D11EAE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912251"/>
            <a:ext cx="457200" cy="457200"/>
          </a:xfrm>
          <a:prstGeom prst="rect">
            <a:avLst/>
          </a:prstGeom>
        </p:spPr>
      </p:pic>
      <p:sp>
        <p:nvSpPr>
          <p:cNvPr id="7" name="TextBox 6">
            <a:extLst>
              <a:ext uri="{FF2B5EF4-FFF2-40B4-BE49-F238E27FC236}">
                <a16:creationId xmlns:a16="http://schemas.microsoft.com/office/drawing/2014/main" id="{A8EBCB15-A1CF-6CCD-3423-62E71EC8456C}"/>
              </a:ext>
            </a:extLst>
          </p:cNvPr>
          <p:cNvSpPr txBox="1"/>
          <p:nvPr/>
        </p:nvSpPr>
        <p:spPr>
          <a:xfrm>
            <a:off x="1295400" y="947827"/>
            <a:ext cx="10290363" cy="738664"/>
          </a:xfrm>
          <a:prstGeom prst="rect">
            <a:avLst/>
          </a:prstGeom>
          <a:noFill/>
        </p:spPr>
        <p:txBody>
          <a:bodyPr wrap="square" lIns="91440" tIns="45720" rIns="91440" bIns="45720" rtlCol="0" anchor="t">
            <a:spAutoFit/>
          </a:bodyPr>
          <a:lstStyle/>
          <a:p>
            <a:r>
              <a:rPr lang="en-US" sz="1400" b="1">
                <a:latin typeface="Arial"/>
                <a:cs typeface="Arial"/>
              </a:rPr>
              <a:t>Key Insights:</a:t>
            </a:r>
          </a:p>
          <a:p>
            <a:pPr marL="285750" indent="-285750">
              <a:buFont typeface="Arial" panose="020B0604020202020204" pitchFamily="34" charset="0"/>
              <a:buChar char="•"/>
            </a:pPr>
            <a:r>
              <a:rPr lang="en-US" sz="1400">
                <a:latin typeface="Arial"/>
                <a:cs typeface="Arial"/>
              </a:rPr>
              <a:t>When it comes to trust, Italy looks to a health care professional, as does Australia.</a:t>
            </a:r>
          </a:p>
          <a:p>
            <a:pPr marL="285750" indent="-285750">
              <a:buFont typeface="Arial" panose="020B0604020202020204" pitchFamily="34" charset="0"/>
              <a:buChar char="•"/>
            </a:pPr>
            <a:r>
              <a:rPr lang="en-US" sz="1400">
                <a:latin typeface="Arial"/>
                <a:cs typeface="Arial"/>
              </a:rPr>
              <a:t>In Germany, clinical research is paramount, while in South Korea, it is a quality certification or seal.</a:t>
            </a:r>
          </a:p>
        </p:txBody>
      </p:sp>
      <p:sp>
        <p:nvSpPr>
          <p:cNvPr id="8" name="TextBox 7">
            <a:extLst>
              <a:ext uri="{FF2B5EF4-FFF2-40B4-BE49-F238E27FC236}">
                <a16:creationId xmlns:a16="http://schemas.microsoft.com/office/drawing/2014/main" id="{EDA199F7-D599-2B11-6853-C5F833FFB0E5}"/>
              </a:ext>
            </a:extLst>
          </p:cNvPr>
          <p:cNvSpPr txBox="1"/>
          <p:nvPr/>
        </p:nvSpPr>
        <p:spPr>
          <a:xfrm>
            <a:off x="0" y="6457890"/>
            <a:ext cx="8030497" cy="400110"/>
          </a:xfrm>
          <a:prstGeom prst="rect">
            <a:avLst/>
          </a:prstGeom>
          <a:noFill/>
        </p:spPr>
        <p:txBody>
          <a:bodyPr wrap="square" rtlCol="0">
            <a:spAutoFit/>
          </a:bodyPr>
          <a:lstStyle/>
          <a:p>
            <a:r>
              <a:rPr lang="en-US" sz="1000">
                <a:solidFill>
                  <a:schemeClr val="bg1">
                    <a:lumMod val="50000"/>
                  </a:schemeClr>
                </a:solidFill>
                <a:latin typeface="Arial" panose="020B0604020202020204" pitchFamily="34" charset="0"/>
                <a:cs typeface="Arial" panose="020B0604020202020204" pitchFamily="34" charset="0"/>
              </a:rPr>
              <a:t>Note: US n=1110, UK n=540, DE n=518, IT n=524, KR n=524, AU n=522,  all supplement users n=3677. Question: “What characteristics most encourage you to trust a supplement brand?” </a:t>
            </a:r>
          </a:p>
        </p:txBody>
      </p:sp>
    </p:spTree>
    <p:extLst>
      <p:ext uri="{BB962C8B-B14F-4D97-AF65-F5344CB8AC3E}">
        <p14:creationId xmlns:p14="http://schemas.microsoft.com/office/powerpoint/2010/main" val="25588162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88B9A-3BC4-2278-A63A-B69A995F2E6F}"/>
              </a:ext>
            </a:extLst>
          </p:cNvPr>
          <p:cNvSpPr>
            <a:spLocks noGrp="1"/>
          </p:cNvSpPr>
          <p:nvPr>
            <p:ph type="title"/>
          </p:nvPr>
        </p:nvSpPr>
        <p:spPr>
          <a:xfrm>
            <a:off x="918411" y="227937"/>
            <a:ext cx="10515600" cy="456750"/>
          </a:xfrm>
        </p:spPr>
        <p:txBody>
          <a:bodyPr/>
          <a:lstStyle/>
          <a:p>
            <a:r>
              <a:rPr lang="en-US">
                <a:latin typeface="Arial Black"/>
              </a:rPr>
              <a:t>Transparency purchase influence: </a:t>
            </a:r>
            <a:br>
              <a:rPr lang="en-US"/>
            </a:br>
            <a:r>
              <a:rPr lang="en-US">
                <a:latin typeface="Arial Black"/>
              </a:rPr>
              <a:t>country</a:t>
            </a:r>
          </a:p>
        </p:txBody>
      </p:sp>
      <p:graphicFrame>
        <p:nvGraphicFramePr>
          <p:cNvPr id="4" name="Content Placeholder 3">
            <a:extLst>
              <a:ext uri="{FF2B5EF4-FFF2-40B4-BE49-F238E27FC236}">
                <a16:creationId xmlns:a16="http://schemas.microsoft.com/office/drawing/2014/main" id="{2AFBD0CC-D856-9F09-E47D-C40AE159E2BF}"/>
              </a:ext>
            </a:extLst>
          </p:cNvPr>
          <p:cNvGraphicFramePr>
            <a:graphicFrameLocks noGrp="1"/>
          </p:cNvGraphicFramePr>
          <p:nvPr>
            <p:ph idx="1"/>
            <p:extLst>
              <p:ext uri="{D42A27DB-BD31-4B8C-83A1-F6EECF244321}">
                <p14:modId xmlns:p14="http://schemas.microsoft.com/office/powerpoint/2010/main" val="1968346764"/>
              </p:ext>
            </p:extLst>
          </p:nvPr>
        </p:nvGraphicFramePr>
        <p:xfrm>
          <a:off x="180474" y="2381803"/>
          <a:ext cx="11831052" cy="345657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9C701A18-CF44-A81B-A407-F279C3A0B1FE}"/>
              </a:ext>
            </a:extLst>
          </p:cNvPr>
          <p:cNvSpPr txBox="1"/>
          <p:nvPr/>
        </p:nvSpPr>
        <p:spPr>
          <a:xfrm>
            <a:off x="0" y="6304002"/>
            <a:ext cx="6096000" cy="553998"/>
          </a:xfrm>
          <a:prstGeom prst="rect">
            <a:avLst/>
          </a:prstGeom>
          <a:noFill/>
        </p:spPr>
        <p:txBody>
          <a:bodyPr wrap="square">
            <a:spAutoFit/>
          </a:bodyPr>
          <a:lstStyle/>
          <a:p>
            <a:r>
              <a:rPr lang="en-US" sz="1000">
                <a:solidFill>
                  <a:schemeClr val="bg1">
                    <a:lumMod val="50000"/>
                  </a:schemeClr>
                </a:solidFill>
                <a:latin typeface="Arial" panose="020B0604020202020204" pitchFamily="34" charset="0"/>
                <a:cs typeface="Arial" panose="020B0604020202020204" pitchFamily="34" charset="0"/>
              </a:rPr>
              <a:t>Note: US n=1110, UK n=540, DE n=518, IT n=524, KR n=524, AU n=522,  all supplement users n=3677. Question: How likely are you to purchase supplements from a manufacturer that provides transparency information on its label or website?</a:t>
            </a:r>
          </a:p>
        </p:txBody>
      </p:sp>
      <p:pic>
        <p:nvPicPr>
          <p:cNvPr id="7" name="Picture 6" descr="Icon&#10;&#10;Description automatically generated">
            <a:extLst>
              <a:ext uri="{FF2B5EF4-FFF2-40B4-BE49-F238E27FC236}">
                <a16:creationId xmlns:a16="http://schemas.microsoft.com/office/drawing/2014/main" id="{4F1801A4-6D19-7279-31AF-952AF01ADC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11" y="840062"/>
            <a:ext cx="457200" cy="457200"/>
          </a:xfrm>
          <a:prstGeom prst="rect">
            <a:avLst/>
          </a:prstGeom>
        </p:spPr>
      </p:pic>
      <p:sp>
        <p:nvSpPr>
          <p:cNvPr id="8" name="TextBox 7">
            <a:extLst>
              <a:ext uri="{FF2B5EF4-FFF2-40B4-BE49-F238E27FC236}">
                <a16:creationId xmlns:a16="http://schemas.microsoft.com/office/drawing/2014/main" id="{34BFE3B9-716B-0D2E-138F-1C1B2DC243FB}"/>
              </a:ext>
            </a:extLst>
          </p:cNvPr>
          <p:cNvSpPr txBox="1"/>
          <p:nvPr/>
        </p:nvSpPr>
        <p:spPr>
          <a:xfrm>
            <a:off x="1375611" y="875638"/>
            <a:ext cx="10290363" cy="1169551"/>
          </a:xfrm>
          <a:prstGeom prst="rect">
            <a:avLst/>
          </a:prstGeom>
          <a:noFill/>
        </p:spPr>
        <p:txBody>
          <a:bodyPr wrap="square" lIns="91440" tIns="45720" rIns="91440" bIns="45720" rtlCol="0" anchor="t">
            <a:spAutoFit/>
          </a:bodyPr>
          <a:lstStyle/>
          <a:p>
            <a:r>
              <a:rPr lang="en-US" sz="1400" b="1">
                <a:latin typeface="Arial"/>
                <a:cs typeface="Arial"/>
              </a:rPr>
              <a:t>Key Insights:</a:t>
            </a:r>
          </a:p>
          <a:p>
            <a:pPr marL="285750" indent="-285750">
              <a:buFont typeface="Arial" panose="020B0604020202020204" pitchFamily="34" charset="0"/>
              <a:buChar char="•"/>
            </a:pPr>
            <a:r>
              <a:rPr lang="en-US" sz="1400">
                <a:latin typeface="Arial"/>
                <a:cs typeface="Arial"/>
              </a:rPr>
              <a:t>Transparency is influential in all countries, but those in the US are most likely to say it “greatly influences” the chances they’ll buy. </a:t>
            </a:r>
          </a:p>
          <a:p>
            <a:pPr marL="285750" indent="-285750">
              <a:buFont typeface="Arial" panose="020B0604020202020204" pitchFamily="34" charset="0"/>
              <a:buChar char="•"/>
            </a:pPr>
            <a:r>
              <a:rPr lang="en-US" sz="1400">
                <a:latin typeface="Arial"/>
                <a:cs typeface="Arial"/>
              </a:rPr>
              <a:t>There is a strong response in South Korea for 'somewhat influences'.</a:t>
            </a: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73959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9EF91-7788-3287-ED35-4970F4C41F87}"/>
              </a:ext>
            </a:extLst>
          </p:cNvPr>
          <p:cNvSpPr>
            <a:spLocks noGrp="1"/>
          </p:cNvSpPr>
          <p:nvPr>
            <p:ph type="title"/>
          </p:nvPr>
        </p:nvSpPr>
        <p:spPr>
          <a:xfrm>
            <a:off x="838200" y="224287"/>
            <a:ext cx="8634663" cy="456750"/>
          </a:xfrm>
        </p:spPr>
        <p:txBody>
          <a:bodyPr/>
          <a:lstStyle/>
          <a:p>
            <a:r>
              <a:rPr lang="en-US">
                <a:latin typeface="Arial Black"/>
              </a:rPr>
              <a:t>Signals of brand transparency: country</a:t>
            </a:r>
          </a:p>
        </p:txBody>
      </p:sp>
      <p:graphicFrame>
        <p:nvGraphicFramePr>
          <p:cNvPr id="4" name="Content Placeholder 3">
            <a:extLst>
              <a:ext uri="{FF2B5EF4-FFF2-40B4-BE49-F238E27FC236}">
                <a16:creationId xmlns:a16="http://schemas.microsoft.com/office/drawing/2014/main" id="{6EF6C3E6-925C-146F-C166-C9608CA0DDCC}"/>
              </a:ext>
            </a:extLst>
          </p:cNvPr>
          <p:cNvGraphicFramePr>
            <a:graphicFrameLocks noGrp="1"/>
          </p:cNvGraphicFramePr>
          <p:nvPr>
            <p:ph idx="1"/>
            <p:extLst>
              <p:ext uri="{D42A27DB-BD31-4B8C-83A1-F6EECF244321}">
                <p14:modId xmlns:p14="http://schemas.microsoft.com/office/powerpoint/2010/main" val="1738603679"/>
              </p:ext>
            </p:extLst>
          </p:nvPr>
        </p:nvGraphicFramePr>
        <p:xfrm>
          <a:off x="178468" y="2903621"/>
          <a:ext cx="11835064" cy="297530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3663148-E79E-4E7D-E2A1-90022B94F703}"/>
              </a:ext>
            </a:extLst>
          </p:cNvPr>
          <p:cNvSpPr txBox="1"/>
          <p:nvPr/>
        </p:nvSpPr>
        <p:spPr>
          <a:xfrm>
            <a:off x="0" y="6457890"/>
            <a:ext cx="7980948" cy="400110"/>
          </a:xfrm>
          <a:prstGeom prst="rect">
            <a:avLst/>
          </a:prstGeom>
          <a:noFill/>
        </p:spPr>
        <p:txBody>
          <a:bodyPr wrap="square">
            <a:spAutoFit/>
          </a:bodyPr>
          <a:lstStyle/>
          <a:p>
            <a:r>
              <a:rPr lang="en-US" sz="1000">
                <a:solidFill>
                  <a:schemeClr val="tx1">
                    <a:lumMod val="50000"/>
                    <a:lumOff val="50000"/>
                  </a:schemeClr>
                </a:solidFill>
                <a:latin typeface="Arial" panose="020B0604020202020204" pitchFamily="34" charset="0"/>
                <a:cs typeface="Arial" panose="020B0604020202020204" pitchFamily="34" charset="0"/>
              </a:rPr>
              <a:t>Note: US n=1110, UK n=540, DE n=518, IT n=524, KR n=524, AU n=522,  all supplement users n=3677. Question: Which of the following items are the strongest signals that a supplement brand is operating transparently?</a:t>
            </a:r>
          </a:p>
        </p:txBody>
      </p:sp>
      <p:pic>
        <p:nvPicPr>
          <p:cNvPr id="7" name="Picture 6" descr="Icon&#10;&#10;Description automatically generated">
            <a:extLst>
              <a:ext uri="{FF2B5EF4-FFF2-40B4-BE49-F238E27FC236}">
                <a16:creationId xmlns:a16="http://schemas.microsoft.com/office/drawing/2014/main" id="{21786779-F2F6-EEB9-AF19-896DB83554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11" y="840062"/>
            <a:ext cx="457200" cy="457200"/>
          </a:xfrm>
          <a:prstGeom prst="rect">
            <a:avLst/>
          </a:prstGeom>
        </p:spPr>
      </p:pic>
      <p:sp>
        <p:nvSpPr>
          <p:cNvPr id="8" name="TextBox 7">
            <a:extLst>
              <a:ext uri="{FF2B5EF4-FFF2-40B4-BE49-F238E27FC236}">
                <a16:creationId xmlns:a16="http://schemas.microsoft.com/office/drawing/2014/main" id="{102CBF85-9217-5CFA-9A48-5AC1D8C34A03}"/>
              </a:ext>
            </a:extLst>
          </p:cNvPr>
          <p:cNvSpPr txBox="1"/>
          <p:nvPr/>
        </p:nvSpPr>
        <p:spPr>
          <a:xfrm>
            <a:off x="1375611" y="927930"/>
            <a:ext cx="10290363" cy="1169551"/>
          </a:xfrm>
          <a:prstGeom prst="rect">
            <a:avLst/>
          </a:prstGeom>
          <a:noFill/>
        </p:spPr>
        <p:txBody>
          <a:bodyPr wrap="square" rtlCol="0">
            <a:spAutoFit/>
          </a:bodyPr>
          <a:lstStyle/>
          <a:p>
            <a:r>
              <a:rPr lang="en-US" sz="1400" b="1">
                <a:latin typeface="Arial" panose="020B0604020202020204" pitchFamily="34" charset="0"/>
                <a:cs typeface="Arial" panose="020B0604020202020204" pitchFamily="34" charset="0"/>
              </a:rPr>
              <a:t>Key Insights:</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Detailed information and proof through quality seals or access to </a:t>
            </a:r>
            <a:r>
              <a:rPr lang="en-US" sz="1400" err="1">
                <a:latin typeface="Arial" panose="020B0604020202020204" pitchFamily="34" charset="0"/>
                <a:cs typeface="Arial" panose="020B0604020202020204" pitchFamily="34" charset="0"/>
              </a:rPr>
              <a:t>CofAs</a:t>
            </a:r>
            <a:r>
              <a:rPr lang="en-US" sz="1400">
                <a:latin typeface="Arial" panose="020B0604020202020204" pitchFamily="34" charset="0"/>
                <a:cs typeface="Arial" panose="020B0604020202020204" pitchFamily="34" charset="0"/>
              </a:rPr>
              <a:t> were the strongest signals of brand transparency for most countries.</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Country of origin being listed on the label was especially important to those in South Korea. </a:t>
            </a:r>
          </a:p>
          <a:p>
            <a:pPr marL="285750" indent="-285750">
              <a:buFont typeface="Arial" panose="020B0604020202020204" pitchFamily="34" charset="0"/>
              <a:buChar char="•"/>
            </a:pPr>
            <a:endParaRPr 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76394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BA04-4504-3593-05B2-7CF455C2A0C6}"/>
              </a:ext>
            </a:extLst>
          </p:cNvPr>
          <p:cNvSpPr>
            <a:spLocks noGrp="1"/>
          </p:cNvSpPr>
          <p:nvPr>
            <p:ph type="title"/>
          </p:nvPr>
        </p:nvSpPr>
        <p:spPr/>
        <p:txBody>
          <a:bodyPr/>
          <a:lstStyle/>
          <a:p>
            <a:r>
              <a:rPr lang="en-US">
                <a:latin typeface="Arial Black"/>
              </a:rPr>
              <a:t>Sustainability: country</a:t>
            </a:r>
          </a:p>
        </p:txBody>
      </p:sp>
      <p:graphicFrame>
        <p:nvGraphicFramePr>
          <p:cNvPr id="4" name="Content Placeholder 3">
            <a:extLst>
              <a:ext uri="{FF2B5EF4-FFF2-40B4-BE49-F238E27FC236}">
                <a16:creationId xmlns:a16="http://schemas.microsoft.com/office/drawing/2014/main" id="{19D4116E-2239-B0ED-779F-FF46375E37B8}"/>
              </a:ext>
            </a:extLst>
          </p:cNvPr>
          <p:cNvGraphicFramePr>
            <a:graphicFrameLocks noGrp="1"/>
          </p:cNvGraphicFramePr>
          <p:nvPr>
            <p:ph idx="1"/>
            <p:extLst>
              <p:ext uri="{D42A27DB-BD31-4B8C-83A1-F6EECF244321}">
                <p14:modId xmlns:p14="http://schemas.microsoft.com/office/powerpoint/2010/main" val="883610416"/>
              </p:ext>
            </p:extLst>
          </p:nvPr>
        </p:nvGraphicFramePr>
        <p:xfrm>
          <a:off x="200525" y="2406316"/>
          <a:ext cx="11766885" cy="2975309"/>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descr="Icon&#10;&#10;Description automatically generated">
            <a:extLst>
              <a:ext uri="{FF2B5EF4-FFF2-40B4-BE49-F238E27FC236}">
                <a16:creationId xmlns:a16="http://schemas.microsoft.com/office/drawing/2014/main" id="{8E617A5A-945E-3CCA-13BA-B48AF1FEF2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11" y="840062"/>
            <a:ext cx="457200" cy="457200"/>
          </a:xfrm>
          <a:prstGeom prst="rect">
            <a:avLst/>
          </a:prstGeom>
        </p:spPr>
      </p:pic>
      <p:sp>
        <p:nvSpPr>
          <p:cNvPr id="6" name="TextBox 5">
            <a:extLst>
              <a:ext uri="{FF2B5EF4-FFF2-40B4-BE49-F238E27FC236}">
                <a16:creationId xmlns:a16="http://schemas.microsoft.com/office/drawing/2014/main" id="{FE3B8C32-28C3-423D-9A18-884757DFA8FD}"/>
              </a:ext>
            </a:extLst>
          </p:cNvPr>
          <p:cNvSpPr txBox="1"/>
          <p:nvPr/>
        </p:nvSpPr>
        <p:spPr>
          <a:xfrm>
            <a:off x="1375611" y="927930"/>
            <a:ext cx="10290363" cy="954107"/>
          </a:xfrm>
          <a:prstGeom prst="rect">
            <a:avLst/>
          </a:prstGeom>
          <a:noFill/>
        </p:spPr>
        <p:txBody>
          <a:bodyPr wrap="square" rtlCol="0">
            <a:spAutoFit/>
          </a:bodyPr>
          <a:lstStyle/>
          <a:p>
            <a:r>
              <a:rPr lang="en-US" sz="1400" b="1">
                <a:latin typeface="Arial" panose="020B0604020202020204" pitchFamily="34" charset="0"/>
                <a:cs typeface="Arial" panose="020B0604020202020204" pitchFamily="34" charset="0"/>
              </a:rPr>
              <a:t>Key Insights:</a:t>
            </a:r>
          </a:p>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Sustainability is a purchase influence in all countries, but is most important to those in South Korea and least influential to those in the UK. </a:t>
            </a:r>
          </a:p>
          <a:p>
            <a:pPr marL="285750" indent="-285750">
              <a:buFont typeface="Arial" panose="020B0604020202020204" pitchFamily="34" charset="0"/>
              <a:buChar char="•"/>
            </a:pPr>
            <a:endParaRPr lang="en-US" sz="14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FC61E82-C9D2-6FA0-5A87-32C6B9341987}"/>
              </a:ext>
            </a:extLst>
          </p:cNvPr>
          <p:cNvSpPr txBox="1"/>
          <p:nvPr/>
        </p:nvSpPr>
        <p:spPr>
          <a:xfrm>
            <a:off x="0" y="6433658"/>
            <a:ext cx="8646695" cy="400110"/>
          </a:xfrm>
          <a:prstGeom prst="rect">
            <a:avLst/>
          </a:prstGeom>
          <a:noFill/>
        </p:spPr>
        <p:txBody>
          <a:bodyPr wrap="square">
            <a:spAutoFit/>
          </a:bodyPr>
          <a:lstStyle/>
          <a:p>
            <a:r>
              <a:rPr lang="en-US" sz="1000">
                <a:solidFill>
                  <a:schemeClr val="tx1">
                    <a:lumMod val="50000"/>
                    <a:lumOff val="50000"/>
                  </a:schemeClr>
                </a:solidFill>
                <a:latin typeface="Arial" panose="020B0604020202020204" pitchFamily="34" charset="0"/>
                <a:cs typeface="Arial" panose="020B0604020202020204" pitchFamily="34" charset="0"/>
              </a:rPr>
              <a:t>Note: US n=1110, UK n=540, DE n=518, IT n=524, KR n=524, AU n=522,  all supplement users n=3677. Question: When deciding which supplements to purchase, to what degree does the sustainability/environmental impact of a supplement ingredient influence your purchasing decision?</a:t>
            </a:r>
          </a:p>
        </p:txBody>
      </p:sp>
    </p:spTree>
    <p:extLst>
      <p:ext uri="{BB962C8B-B14F-4D97-AF65-F5344CB8AC3E}">
        <p14:creationId xmlns:p14="http://schemas.microsoft.com/office/powerpoint/2010/main" val="646150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TextBox 210">
            <a:extLst>
              <a:ext uri="{FF2B5EF4-FFF2-40B4-BE49-F238E27FC236}">
                <a16:creationId xmlns:a16="http://schemas.microsoft.com/office/drawing/2014/main" id="{E723DB41-C6AD-D81C-2E5D-725F89B9AD54}"/>
              </a:ext>
            </a:extLst>
          </p:cNvPr>
          <p:cNvSpPr txBox="1"/>
          <p:nvPr/>
        </p:nvSpPr>
        <p:spPr>
          <a:xfrm>
            <a:off x="179112" y="6526738"/>
            <a:ext cx="4977346" cy="246221"/>
          </a:xfrm>
          <a:prstGeom prst="rect">
            <a:avLst/>
          </a:prstGeom>
          <a:noFill/>
        </p:spPr>
        <p:txBody>
          <a:bodyPr wrap="square" rtlCol="0">
            <a:spAutoFit/>
          </a:bodyPr>
          <a:lstStyle/>
          <a:p>
            <a:r>
              <a:rPr lang="en-US" sz="1000">
                <a:solidFill>
                  <a:schemeClr val="bg1">
                    <a:lumMod val="50000"/>
                  </a:schemeClr>
                </a:solidFill>
                <a:latin typeface="Arial" panose="020B0604020202020204" pitchFamily="34" charset="0"/>
                <a:cs typeface="Arial" panose="020B0604020202020204" pitchFamily="34" charset="0"/>
              </a:rPr>
              <a:t>Note: All supplement users n=3677; n=2639 for income (AU and UK not included)</a:t>
            </a:r>
          </a:p>
        </p:txBody>
      </p:sp>
      <p:sp>
        <p:nvSpPr>
          <p:cNvPr id="212" name="Title 21">
            <a:extLst>
              <a:ext uri="{FF2B5EF4-FFF2-40B4-BE49-F238E27FC236}">
                <a16:creationId xmlns:a16="http://schemas.microsoft.com/office/drawing/2014/main" id="{44817D5E-F0E5-B35B-A0AD-9E4D2A202D7C}"/>
              </a:ext>
            </a:extLst>
          </p:cNvPr>
          <p:cNvSpPr txBox="1">
            <a:spLocks/>
          </p:cNvSpPr>
          <p:nvPr/>
        </p:nvSpPr>
        <p:spPr>
          <a:xfrm>
            <a:off x="406688" y="278298"/>
            <a:ext cx="11031728" cy="592602"/>
          </a:xfrm>
          <a:prstGeom prst="rect">
            <a:avLst/>
          </a:prstGeom>
        </p:spPr>
        <p:txBody>
          <a:bodyPr/>
          <a:lstStyle>
            <a:lvl1pPr algn="l" defTabSz="914400" rtl="0" eaLnBrk="1" latinLnBrk="0" hangingPunct="1">
              <a:lnSpc>
                <a:spcPct val="90000"/>
              </a:lnSpc>
              <a:spcBef>
                <a:spcPct val="0"/>
              </a:spcBef>
              <a:buNone/>
              <a:defRPr sz="2800" b="1" i="0" kern="1200" cap="all" baseline="0">
                <a:solidFill>
                  <a:schemeClr val="tx1"/>
                </a:solidFill>
                <a:latin typeface="Arial Black" panose="020B0604020202020204" pitchFamily="34" charset="0"/>
                <a:ea typeface="+mj-ea"/>
                <a:cs typeface="Arial Black" panose="020B0604020202020204" pitchFamily="34" charset="0"/>
              </a:defRPr>
            </a:lvl1pPr>
          </a:lstStyle>
          <a:p>
            <a:endParaRPr lang="en-US"/>
          </a:p>
        </p:txBody>
      </p:sp>
      <p:sp>
        <p:nvSpPr>
          <p:cNvPr id="213" name="TextBox 212">
            <a:extLst>
              <a:ext uri="{FF2B5EF4-FFF2-40B4-BE49-F238E27FC236}">
                <a16:creationId xmlns:a16="http://schemas.microsoft.com/office/drawing/2014/main" id="{25C4DCE4-4D29-2D79-E8D7-200BC5F3A12B}"/>
              </a:ext>
            </a:extLst>
          </p:cNvPr>
          <p:cNvSpPr txBox="1"/>
          <p:nvPr/>
        </p:nvSpPr>
        <p:spPr>
          <a:xfrm>
            <a:off x="2773529" y="3087384"/>
            <a:ext cx="951749"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47%</a:t>
            </a:r>
          </a:p>
        </p:txBody>
      </p:sp>
      <p:sp>
        <p:nvSpPr>
          <p:cNvPr id="214" name="TextBox 213">
            <a:extLst>
              <a:ext uri="{FF2B5EF4-FFF2-40B4-BE49-F238E27FC236}">
                <a16:creationId xmlns:a16="http://schemas.microsoft.com/office/drawing/2014/main" id="{E42E0C80-6298-C53E-AF75-0D90E7F1E911}"/>
              </a:ext>
            </a:extLst>
          </p:cNvPr>
          <p:cNvSpPr txBox="1"/>
          <p:nvPr/>
        </p:nvSpPr>
        <p:spPr>
          <a:xfrm>
            <a:off x="1199320" y="3124201"/>
            <a:ext cx="951749"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52%</a:t>
            </a:r>
          </a:p>
        </p:txBody>
      </p:sp>
      <p:graphicFrame>
        <p:nvGraphicFramePr>
          <p:cNvPr id="215" name="Content Placeholder 8">
            <a:extLst>
              <a:ext uri="{FF2B5EF4-FFF2-40B4-BE49-F238E27FC236}">
                <a16:creationId xmlns:a16="http://schemas.microsoft.com/office/drawing/2014/main" id="{9D0A2D2E-4AAD-4673-9EE5-3EB454DAFB39}"/>
              </a:ext>
            </a:extLst>
          </p:cNvPr>
          <p:cNvGraphicFramePr>
            <a:graphicFrameLocks/>
          </p:cNvGraphicFramePr>
          <p:nvPr>
            <p:extLst>
              <p:ext uri="{D42A27DB-BD31-4B8C-83A1-F6EECF244321}">
                <p14:modId xmlns:p14="http://schemas.microsoft.com/office/powerpoint/2010/main" val="3475283377"/>
              </p:ext>
            </p:extLst>
          </p:nvPr>
        </p:nvGraphicFramePr>
        <p:xfrm>
          <a:off x="3922222" y="1109741"/>
          <a:ext cx="3815304" cy="3565161"/>
        </p:xfrm>
        <a:graphic>
          <a:graphicData uri="http://schemas.openxmlformats.org/drawingml/2006/chart">
            <c:chart xmlns:c="http://schemas.openxmlformats.org/drawingml/2006/chart" xmlns:r="http://schemas.openxmlformats.org/officeDocument/2006/relationships" r:id="rId2"/>
          </a:graphicData>
        </a:graphic>
      </p:graphicFrame>
      <p:sp>
        <p:nvSpPr>
          <p:cNvPr id="216" name="TextBox 215">
            <a:extLst>
              <a:ext uri="{FF2B5EF4-FFF2-40B4-BE49-F238E27FC236}">
                <a16:creationId xmlns:a16="http://schemas.microsoft.com/office/drawing/2014/main" id="{0A815D6B-8D2C-65F2-3C56-84385990C490}"/>
              </a:ext>
            </a:extLst>
          </p:cNvPr>
          <p:cNvSpPr txBox="1"/>
          <p:nvPr/>
        </p:nvSpPr>
        <p:spPr>
          <a:xfrm>
            <a:off x="5386262" y="2894456"/>
            <a:ext cx="877636" cy="369332"/>
          </a:xfrm>
          <a:prstGeom prst="rect">
            <a:avLst/>
          </a:prstGeom>
          <a:noFill/>
        </p:spPr>
        <p:txBody>
          <a:bodyPr wrap="square" rtlCol="0">
            <a:spAutoFit/>
          </a:bodyPr>
          <a:lstStyle/>
          <a:p>
            <a:pPr algn="ctr"/>
            <a:r>
              <a:rPr lang="en-US" b="1">
                <a:latin typeface="Arial Black" panose="020B0604020202020204" pitchFamily="34" charset="0"/>
                <a:cs typeface="Arial Black" panose="020B0604020202020204" pitchFamily="34" charset="0"/>
              </a:rPr>
              <a:t>AGE</a:t>
            </a:r>
          </a:p>
        </p:txBody>
      </p:sp>
      <p:graphicFrame>
        <p:nvGraphicFramePr>
          <p:cNvPr id="221" name="Content Placeholder 8">
            <a:extLst>
              <a:ext uri="{FF2B5EF4-FFF2-40B4-BE49-F238E27FC236}">
                <a16:creationId xmlns:a16="http://schemas.microsoft.com/office/drawing/2014/main" id="{A91E2E07-F178-45D4-9F82-B3F05DF714BF}"/>
              </a:ext>
            </a:extLst>
          </p:cNvPr>
          <p:cNvGraphicFramePr>
            <a:graphicFrameLocks/>
          </p:cNvGraphicFramePr>
          <p:nvPr>
            <p:extLst>
              <p:ext uri="{D42A27DB-BD31-4B8C-83A1-F6EECF244321}">
                <p14:modId xmlns:p14="http://schemas.microsoft.com/office/powerpoint/2010/main" val="10881710"/>
              </p:ext>
            </p:extLst>
          </p:nvPr>
        </p:nvGraphicFramePr>
        <p:xfrm>
          <a:off x="8133573" y="1096715"/>
          <a:ext cx="3815304" cy="3565161"/>
        </p:xfrm>
        <a:graphic>
          <a:graphicData uri="http://schemas.openxmlformats.org/drawingml/2006/chart">
            <c:chart xmlns:c="http://schemas.openxmlformats.org/drawingml/2006/chart" xmlns:r="http://schemas.openxmlformats.org/officeDocument/2006/relationships" r:id="rId3"/>
          </a:graphicData>
        </a:graphic>
      </p:graphicFrame>
      <p:sp>
        <p:nvSpPr>
          <p:cNvPr id="422" name="TextBox 421">
            <a:extLst>
              <a:ext uri="{FF2B5EF4-FFF2-40B4-BE49-F238E27FC236}">
                <a16:creationId xmlns:a16="http://schemas.microsoft.com/office/drawing/2014/main" id="{FAC6DDE8-1384-ADCF-2BC7-44E73210D8CC}"/>
              </a:ext>
            </a:extLst>
          </p:cNvPr>
          <p:cNvSpPr txBox="1"/>
          <p:nvPr/>
        </p:nvSpPr>
        <p:spPr>
          <a:xfrm>
            <a:off x="9421987" y="2902718"/>
            <a:ext cx="1304024" cy="369332"/>
          </a:xfrm>
          <a:prstGeom prst="rect">
            <a:avLst/>
          </a:prstGeom>
          <a:noFill/>
        </p:spPr>
        <p:txBody>
          <a:bodyPr wrap="square" rtlCol="0">
            <a:spAutoFit/>
          </a:bodyPr>
          <a:lstStyle/>
          <a:p>
            <a:pPr algn="ctr"/>
            <a:r>
              <a:rPr lang="en-US" b="1">
                <a:latin typeface="Arial Black" panose="020B0604020202020204" pitchFamily="34" charset="0"/>
                <a:cs typeface="Arial Black" panose="020B0604020202020204" pitchFamily="34" charset="0"/>
              </a:rPr>
              <a:t>INCOME</a:t>
            </a:r>
          </a:p>
        </p:txBody>
      </p:sp>
      <p:sp>
        <p:nvSpPr>
          <p:cNvPr id="423" name="Round Same Side Corner Rectangle 58">
            <a:extLst>
              <a:ext uri="{FF2B5EF4-FFF2-40B4-BE49-F238E27FC236}">
                <a16:creationId xmlns:a16="http://schemas.microsoft.com/office/drawing/2014/main" id="{5463E223-8647-64DB-9BB3-1972CC232406}"/>
              </a:ext>
            </a:extLst>
          </p:cNvPr>
          <p:cNvSpPr/>
          <p:nvPr/>
        </p:nvSpPr>
        <p:spPr>
          <a:xfrm rot="16200000" flipH="1">
            <a:off x="3098387" y="3161077"/>
            <a:ext cx="204543" cy="914400"/>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24" name="Round Same Side Corner Rectangle 58">
            <a:extLst>
              <a:ext uri="{FF2B5EF4-FFF2-40B4-BE49-F238E27FC236}">
                <a16:creationId xmlns:a16="http://schemas.microsoft.com/office/drawing/2014/main" id="{9BF8F4A9-C871-00BD-3813-EB353193BD2B}"/>
              </a:ext>
            </a:extLst>
          </p:cNvPr>
          <p:cNvSpPr/>
          <p:nvPr/>
        </p:nvSpPr>
        <p:spPr>
          <a:xfrm rot="16200000" flipH="1">
            <a:off x="1566353" y="3162765"/>
            <a:ext cx="201168" cy="914400"/>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25" name="Content Placeholder 4">
            <a:extLst>
              <a:ext uri="{FF2B5EF4-FFF2-40B4-BE49-F238E27FC236}">
                <a16:creationId xmlns:a16="http://schemas.microsoft.com/office/drawing/2014/main" id="{298BC26F-F817-A5B3-8DDB-58ED29414707}"/>
              </a:ext>
            </a:extLst>
          </p:cNvPr>
          <p:cNvSpPr txBox="1">
            <a:spLocks/>
          </p:cNvSpPr>
          <p:nvPr/>
        </p:nvSpPr>
        <p:spPr>
          <a:xfrm>
            <a:off x="455784" y="4583205"/>
            <a:ext cx="3052763" cy="115973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600">
                <a:latin typeface="Arial"/>
                <a:cs typeface="Arial"/>
              </a:rPr>
              <a:t>Even mix of men and women. </a:t>
            </a:r>
            <a:endParaRPr lang="en-US" sz="1600">
              <a:latin typeface="Arial" panose="020B0604020202020204" pitchFamily="34" charset="0"/>
              <a:cs typeface="Arial" panose="020B0604020202020204" pitchFamily="34" charset="0"/>
            </a:endParaRPr>
          </a:p>
          <a:p>
            <a:pPr marL="0" indent="0" algn="ctr">
              <a:lnSpc>
                <a:spcPct val="100000"/>
              </a:lnSpc>
              <a:spcBef>
                <a:spcPts val="0"/>
              </a:spcBef>
              <a:buFont typeface="Arial" panose="020B0604020202020204" pitchFamily="34" charset="0"/>
              <a:buNone/>
            </a:pPr>
            <a:r>
              <a:rPr lang="en-US" sz="1600">
                <a:latin typeface="Arial"/>
                <a:cs typeface="Arial"/>
              </a:rPr>
              <a:t>Female n=1,916</a:t>
            </a:r>
          </a:p>
          <a:p>
            <a:pPr marL="0" indent="0" algn="ctr">
              <a:lnSpc>
                <a:spcPct val="100000"/>
              </a:lnSpc>
              <a:spcBef>
                <a:spcPts val="0"/>
              </a:spcBef>
              <a:buFont typeface="Arial" panose="020B0604020202020204" pitchFamily="34" charset="0"/>
              <a:buNone/>
            </a:pPr>
            <a:r>
              <a:rPr lang="en-US" sz="1600">
                <a:latin typeface="Arial"/>
                <a:cs typeface="Arial"/>
              </a:rPr>
              <a:t>Male n=1,746</a:t>
            </a:r>
          </a:p>
          <a:p>
            <a:pPr marL="0" indent="0" algn="ctr">
              <a:lnSpc>
                <a:spcPct val="100000"/>
              </a:lnSpc>
              <a:spcBef>
                <a:spcPts val="0"/>
              </a:spcBef>
              <a:buFont typeface="Arial" panose="020B0604020202020204" pitchFamily="34" charset="0"/>
              <a:buNone/>
            </a:pPr>
            <a:r>
              <a:rPr lang="en-US" sz="1600">
                <a:latin typeface="Arial"/>
                <a:cs typeface="Arial"/>
              </a:rPr>
              <a:t>Non-Binary n=15</a:t>
            </a:r>
            <a:endParaRPr lang="en-US" sz="1600">
              <a:latin typeface="Arial" panose="020B0604020202020204" pitchFamily="34" charset="0"/>
              <a:cs typeface="Arial" panose="020B0604020202020204" pitchFamily="34" charset="0"/>
            </a:endParaRPr>
          </a:p>
        </p:txBody>
      </p:sp>
      <p:sp>
        <p:nvSpPr>
          <p:cNvPr id="426" name="TextBox 425">
            <a:extLst>
              <a:ext uri="{FF2B5EF4-FFF2-40B4-BE49-F238E27FC236}">
                <a16:creationId xmlns:a16="http://schemas.microsoft.com/office/drawing/2014/main" id="{E73D5A7D-961A-572E-6F93-01148274D0D9}"/>
              </a:ext>
            </a:extLst>
          </p:cNvPr>
          <p:cNvSpPr txBox="1"/>
          <p:nvPr/>
        </p:nvSpPr>
        <p:spPr>
          <a:xfrm>
            <a:off x="8267704" y="4583205"/>
            <a:ext cx="3614834" cy="830997"/>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A diverse balance of all income groups was achieved, via individualized country quotas </a:t>
            </a:r>
          </a:p>
        </p:txBody>
      </p:sp>
      <p:sp>
        <p:nvSpPr>
          <p:cNvPr id="427" name="TextBox 426">
            <a:extLst>
              <a:ext uri="{FF2B5EF4-FFF2-40B4-BE49-F238E27FC236}">
                <a16:creationId xmlns:a16="http://schemas.microsoft.com/office/drawing/2014/main" id="{E323D664-3D1E-A9C2-5375-51E326B23FB7}"/>
              </a:ext>
            </a:extLst>
          </p:cNvPr>
          <p:cNvSpPr txBox="1"/>
          <p:nvPr/>
        </p:nvSpPr>
        <p:spPr>
          <a:xfrm>
            <a:off x="4194106" y="4583205"/>
            <a:ext cx="3666053" cy="830997"/>
          </a:xfrm>
          <a:prstGeom prst="rect">
            <a:avLst/>
          </a:prstGeom>
          <a:noFill/>
        </p:spPr>
        <p:txBody>
          <a:bodyPr wrap="square" lIns="91440" tIns="45720" rIns="91440" bIns="45720" rtlCol="0" anchor="t">
            <a:spAutoFit/>
          </a:bodyPr>
          <a:lstStyle/>
          <a:p>
            <a:pPr algn="ctr"/>
            <a:r>
              <a:rPr lang="en-US" sz="1600">
                <a:latin typeface="Arial"/>
                <a:cs typeface="Arial"/>
              </a:rPr>
              <a:t>We surveyed a well-diversified set of age brackets, in this survey, across all countries/markets</a:t>
            </a:r>
          </a:p>
        </p:txBody>
      </p:sp>
      <p:cxnSp>
        <p:nvCxnSpPr>
          <p:cNvPr id="428" name="Straight Connector 427">
            <a:extLst>
              <a:ext uri="{FF2B5EF4-FFF2-40B4-BE49-F238E27FC236}">
                <a16:creationId xmlns:a16="http://schemas.microsoft.com/office/drawing/2014/main" id="{8739036A-BB7F-D6C3-23CA-46F91CBA1BCF}"/>
              </a:ext>
            </a:extLst>
          </p:cNvPr>
          <p:cNvCxnSpPr>
            <a:cxnSpLocks/>
          </p:cNvCxnSpPr>
          <p:nvPr/>
        </p:nvCxnSpPr>
        <p:spPr>
          <a:xfrm>
            <a:off x="3929743" y="1618424"/>
            <a:ext cx="0" cy="4403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97B74085-2362-BD74-B72B-71A3FEA8A8D5}"/>
              </a:ext>
            </a:extLst>
          </p:cNvPr>
          <p:cNvCxnSpPr>
            <a:cxnSpLocks/>
          </p:cNvCxnSpPr>
          <p:nvPr/>
        </p:nvCxnSpPr>
        <p:spPr>
          <a:xfrm>
            <a:off x="8010939" y="1618424"/>
            <a:ext cx="0" cy="4403792"/>
          </a:xfrm>
          <a:prstGeom prst="line">
            <a:avLst/>
          </a:prstGeom>
        </p:spPr>
        <p:style>
          <a:lnRef idx="1">
            <a:schemeClr val="accent1"/>
          </a:lnRef>
          <a:fillRef idx="0">
            <a:schemeClr val="accent1"/>
          </a:fillRef>
          <a:effectRef idx="0">
            <a:schemeClr val="accent1"/>
          </a:effectRef>
          <a:fontRef idx="minor">
            <a:schemeClr val="tx1"/>
          </a:fontRef>
        </p:style>
      </p:cxnSp>
      <p:sp>
        <p:nvSpPr>
          <p:cNvPr id="430" name="Google Shape;2323;p39">
            <a:extLst>
              <a:ext uri="{FF2B5EF4-FFF2-40B4-BE49-F238E27FC236}">
                <a16:creationId xmlns:a16="http://schemas.microsoft.com/office/drawing/2014/main" id="{920A5E17-557F-E10A-0D1C-CEFEEC5A6380}"/>
              </a:ext>
            </a:extLst>
          </p:cNvPr>
          <p:cNvSpPr>
            <a:spLocks noChangeAspect="1"/>
          </p:cNvSpPr>
          <p:nvPr/>
        </p:nvSpPr>
        <p:spPr>
          <a:xfrm>
            <a:off x="267404" y="2030184"/>
            <a:ext cx="887977" cy="1685473"/>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400">
              <a:solidFill>
                <a:schemeClr val="dk1"/>
              </a:solidFill>
              <a:latin typeface="Montserrat"/>
              <a:ea typeface="Montserrat"/>
              <a:cs typeface="Montserrat"/>
              <a:sym typeface="Montserrat"/>
            </a:endParaRPr>
          </a:p>
        </p:txBody>
      </p:sp>
      <p:sp>
        <p:nvSpPr>
          <p:cNvPr id="431" name="Google Shape;2321;p39">
            <a:extLst>
              <a:ext uri="{FF2B5EF4-FFF2-40B4-BE49-F238E27FC236}">
                <a16:creationId xmlns:a16="http://schemas.microsoft.com/office/drawing/2014/main" id="{C897811D-6801-B985-8DC1-4C43AB4F14C6}"/>
              </a:ext>
            </a:extLst>
          </p:cNvPr>
          <p:cNvSpPr>
            <a:spLocks noChangeAspect="1"/>
          </p:cNvSpPr>
          <p:nvPr/>
        </p:nvSpPr>
        <p:spPr>
          <a:xfrm>
            <a:off x="2085672" y="2038076"/>
            <a:ext cx="748969" cy="166968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tx2"/>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400">
              <a:solidFill>
                <a:schemeClr val="dk1"/>
              </a:solidFill>
              <a:latin typeface="Montserrat"/>
              <a:ea typeface="Montserrat"/>
              <a:cs typeface="Montserrat"/>
              <a:sym typeface="Montserrat"/>
            </a:endParaRPr>
          </a:p>
        </p:txBody>
      </p:sp>
      <p:sp>
        <p:nvSpPr>
          <p:cNvPr id="6" name="Title 5">
            <a:extLst>
              <a:ext uri="{FF2B5EF4-FFF2-40B4-BE49-F238E27FC236}">
                <a16:creationId xmlns:a16="http://schemas.microsoft.com/office/drawing/2014/main" id="{04BE6932-3896-AAD9-60D5-1F0655695AC6}"/>
              </a:ext>
            </a:extLst>
          </p:cNvPr>
          <p:cNvSpPr>
            <a:spLocks noGrp="1"/>
          </p:cNvSpPr>
          <p:nvPr>
            <p:ph type="title"/>
          </p:nvPr>
        </p:nvSpPr>
        <p:spPr/>
        <p:txBody>
          <a:bodyPr/>
          <a:lstStyle/>
          <a:p>
            <a:r>
              <a:rPr lang="en-US">
                <a:latin typeface="Arial Black"/>
              </a:rPr>
              <a:t>demographics</a:t>
            </a:r>
          </a:p>
        </p:txBody>
      </p:sp>
    </p:spTree>
    <p:extLst>
      <p:ext uri="{BB962C8B-B14F-4D97-AF65-F5344CB8AC3E}">
        <p14:creationId xmlns:p14="http://schemas.microsoft.com/office/powerpoint/2010/main" val="14581375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Round Same Side Corner Rectangle 58">
            <a:extLst>
              <a:ext uri="{FF2B5EF4-FFF2-40B4-BE49-F238E27FC236}">
                <a16:creationId xmlns:a16="http://schemas.microsoft.com/office/drawing/2014/main" id="{53DFF8C1-D264-6B3D-5EE3-596C9C9EE820}"/>
              </a:ext>
            </a:extLst>
          </p:cNvPr>
          <p:cNvSpPr/>
          <p:nvPr/>
        </p:nvSpPr>
        <p:spPr>
          <a:xfrm rot="16200000" flipH="1">
            <a:off x="2101529" y="1768409"/>
            <a:ext cx="461661" cy="640422"/>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213" name="Round Same Side Corner Rectangle 58">
            <a:extLst>
              <a:ext uri="{FF2B5EF4-FFF2-40B4-BE49-F238E27FC236}">
                <a16:creationId xmlns:a16="http://schemas.microsoft.com/office/drawing/2014/main" id="{9764DAD0-058C-DD7A-DA9C-2CF2C291502F}"/>
              </a:ext>
            </a:extLst>
          </p:cNvPr>
          <p:cNvSpPr/>
          <p:nvPr/>
        </p:nvSpPr>
        <p:spPr>
          <a:xfrm rot="16200000" flipH="1">
            <a:off x="1310824" y="1772013"/>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214" name="TextBox 213">
            <a:extLst>
              <a:ext uri="{FF2B5EF4-FFF2-40B4-BE49-F238E27FC236}">
                <a16:creationId xmlns:a16="http://schemas.microsoft.com/office/drawing/2014/main" id="{808B2180-CB93-19E0-A510-0904D300CEA1}"/>
              </a:ext>
            </a:extLst>
          </p:cNvPr>
          <p:cNvSpPr txBox="1"/>
          <p:nvPr/>
        </p:nvSpPr>
        <p:spPr>
          <a:xfrm>
            <a:off x="1907695" y="1897949"/>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42%</a:t>
            </a:r>
          </a:p>
        </p:txBody>
      </p:sp>
      <p:sp>
        <p:nvSpPr>
          <p:cNvPr id="215" name="TextBox 214">
            <a:extLst>
              <a:ext uri="{FF2B5EF4-FFF2-40B4-BE49-F238E27FC236}">
                <a16:creationId xmlns:a16="http://schemas.microsoft.com/office/drawing/2014/main" id="{1A1E7613-66C5-6466-CBB2-F343D2D067A9}"/>
              </a:ext>
            </a:extLst>
          </p:cNvPr>
          <p:cNvSpPr txBox="1"/>
          <p:nvPr/>
        </p:nvSpPr>
        <p:spPr>
          <a:xfrm>
            <a:off x="1110338" y="1889461"/>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57%</a:t>
            </a:r>
          </a:p>
        </p:txBody>
      </p:sp>
      <p:sp>
        <p:nvSpPr>
          <p:cNvPr id="216" name="Round Same Side Corner Rectangle 58">
            <a:extLst>
              <a:ext uri="{FF2B5EF4-FFF2-40B4-BE49-F238E27FC236}">
                <a16:creationId xmlns:a16="http://schemas.microsoft.com/office/drawing/2014/main" id="{0CC36BCB-3AA0-E906-E981-CC4A77FDF1D9}"/>
              </a:ext>
            </a:extLst>
          </p:cNvPr>
          <p:cNvSpPr/>
          <p:nvPr/>
        </p:nvSpPr>
        <p:spPr>
          <a:xfrm rot="16200000" flipH="1">
            <a:off x="6259704" y="1768408"/>
            <a:ext cx="461661" cy="640422"/>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217" name="Round Same Side Corner Rectangle 58">
            <a:extLst>
              <a:ext uri="{FF2B5EF4-FFF2-40B4-BE49-F238E27FC236}">
                <a16:creationId xmlns:a16="http://schemas.microsoft.com/office/drawing/2014/main" id="{829D4CC5-66C3-5CD4-7B4C-0C1E57794367}"/>
              </a:ext>
            </a:extLst>
          </p:cNvPr>
          <p:cNvSpPr/>
          <p:nvPr/>
        </p:nvSpPr>
        <p:spPr>
          <a:xfrm rot="16200000" flipH="1">
            <a:off x="5468999" y="1772012"/>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221" name="TextBox 220">
            <a:extLst>
              <a:ext uri="{FF2B5EF4-FFF2-40B4-BE49-F238E27FC236}">
                <a16:creationId xmlns:a16="http://schemas.microsoft.com/office/drawing/2014/main" id="{EC71E6ED-31D7-D8D2-314A-37F47349AB9E}"/>
              </a:ext>
            </a:extLst>
          </p:cNvPr>
          <p:cNvSpPr txBox="1"/>
          <p:nvPr/>
        </p:nvSpPr>
        <p:spPr>
          <a:xfrm>
            <a:off x="6040470" y="1897949"/>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49%</a:t>
            </a:r>
          </a:p>
        </p:txBody>
      </p:sp>
      <p:sp>
        <p:nvSpPr>
          <p:cNvPr id="422" name="TextBox 421">
            <a:extLst>
              <a:ext uri="{FF2B5EF4-FFF2-40B4-BE49-F238E27FC236}">
                <a16:creationId xmlns:a16="http://schemas.microsoft.com/office/drawing/2014/main" id="{3F764F93-1F28-9469-DC48-BB6BE1D9E92A}"/>
              </a:ext>
            </a:extLst>
          </p:cNvPr>
          <p:cNvSpPr txBox="1"/>
          <p:nvPr/>
        </p:nvSpPr>
        <p:spPr>
          <a:xfrm>
            <a:off x="5232847" y="1889461"/>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51%</a:t>
            </a:r>
          </a:p>
        </p:txBody>
      </p:sp>
      <p:sp>
        <p:nvSpPr>
          <p:cNvPr id="423" name="Round Same Side Corner Rectangle 58">
            <a:extLst>
              <a:ext uri="{FF2B5EF4-FFF2-40B4-BE49-F238E27FC236}">
                <a16:creationId xmlns:a16="http://schemas.microsoft.com/office/drawing/2014/main" id="{904D852F-DD04-BD0A-B160-D7F9A5D60AE5}"/>
              </a:ext>
            </a:extLst>
          </p:cNvPr>
          <p:cNvSpPr/>
          <p:nvPr/>
        </p:nvSpPr>
        <p:spPr>
          <a:xfrm rot="16200000" flipH="1">
            <a:off x="10323747" y="1792520"/>
            <a:ext cx="461661" cy="640422"/>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24" name="Round Same Side Corner Rectangle 58">
            <a:extLst>
              <a:ext uri="{FF2B5EF4-FFF2-40B4-BE49-F238E27FC236}">
                <a16:creationId xmlns:a16="http://schemas.microsoft.com/office/drawing/2014/main" id="{0BB1CED9-7095-2E16-9A84-C9CDE1FE51B7}"/>
              </a:ext>
            </a:extLst>
          </p:cNvPr>
          <p:cNvSpPr/>
          <p:nvPr/>
        </p:nvSpPr>
        <p:spPr>
          <a:xfrm rot="16200000" flipH="1">
            <a:off x="9533042" y="1796124"/>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25" name="TextBox 424">
            <a:extLst>
              <a:ext uri="{FF2B5EF4-FFF2-40B4-BE49-F238E27FC236}">
                <a16:creationId xmlns:a16="http://schemas.microsoft.com/office/drawing/2014/main" id="{ED6A2349-4A6F-B0AE-A903-C11B1E46BCC7}"/>
              </a:ext>
            </a:extLst>
          </p:cNvPr>
          <p:cNvSpPr txBox="1"/>
          <p:nvPr/>
        </p:nvSpPr>
        <p:spPr>
          <a:xfrm>
            <a:off x="10129913" y="1897949"/>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53%</a:t>
            </a:r>
          </a:p>
        </p:txBody>
      </p:sp>
      <p:sp>
        <p:nvSpPr>
          <p:cNvPr id="426" name="TextBox 425">
            <a:extLst>
              <a:ext uri="{FF2B5EF4-FFF2-40B4-BE49-F238E27FC236}">
                <a16:creationId xmlns:a16="http://schemas.microsoft.com/office/drawing/2014/main" id="{93336CC4-FB83-7CB5-6241-3FF0CC830BAB}"/>
              </a:ext>
            </a:extLst>
          </p:cNvPr>
          <p:cNvSpPr txBox="1"/>
          <p:nvPr/>
        </p:nvSpPr>
        <p:spPr>
          <a:xfrm>
            <a:off x="9328337" y="1907749"/>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47%</a:t>
            </a:r>
          </a:p>
        </p:txBody>
      </p:sp>
      <p:sp>
        <p:nvSpPr>
          <p:cNvPr id="427" name="Rectangle: Rounded Corners 5">
            <a:extLst>
              <a:ext uri="{FF2B5EF4-FFF2-40B4-BE49-F238E27FC236}">
                <a16:creationId xmlns:a16="http://schemas.microsoft.com/office/drawing/2014/main" id="{96FDFF9D-62A0-6C78-F001-0962CF07718E}"/>
              </a:ext>
            </a:extLst>
          </p:cNvPr>
          <p:cNvSpPr/>
          <p:nvPr/>
        </p:nvSpPr>
        <p:spPr>
          <a:xfrm>
            <a:off x="94248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Arial" panose="020B0604020202020204" pitchFamily="34" charset="0"/>
                <a:cs typeface="Arial" panose="020B0604020202020204" pitchFamily="34" charset="0"/>
              </a:rPr>
              <a:t>18-34</a:t>
            </a:r>
          </a:p>
        </p:txBody>
      </p:sp>
      <p:sp>
        <p:nvSpPr>
          <p:cNvPr id="428" name="Rectangle: Rounded Corners 32">
            <a:extLst>
              <a:ext uri="{FF2B5EF4-FFF2-40B4-BE49-F238E27FC236}">
                <a16:creationId xmlns:a16="http://schemas.microsoft.com/office/drawing/2014/main" id="{5280CC7F-BC78-8AA3-FE89-B1E01AF7D278}"/>
              </a:ext>
            </a:extLst>
          </p:cNvPr>
          <p:cNvSpPr/>
          <p:nvPr/>
        </p:nvSpPr>
        <p:spPr>
          <a:xfrm>
            <a:off x="506605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Arial" panose="020B0604020202020204" pitchFamily="34" charset="0"/>
                <a:cs typeface="Arial" panose="020B0604020202020204" pitchFamily="34" charset="0"/>
              </a:rPr>
              <a:t>35-54</a:t>
            </a:r>
          </a:p>
        </p:txBody>
      </p:sp>
      <p:sp>
        <p:nvSpPr>
          <p:cNvPr id="429" name="Rectangle: Rounded Corners 33">
            <a:extLst>
              <a:ext uri="{FF2B5EF4-FFF2-40B4-BE49-F238E27FC236}">
                <a16:creationId xmlns:a16="http://schemas.microsoft.com/office/drawing/2014/main" id="{18237FB1-34E2-9E26-0702-3B53E60349BE}"/>
              </a:ext>
            </a:extLst>
          </p:cNvPr>
          <p:cNvSpPr/>
          <p:nvPr/>
        </p:nvSpPr>
        <p:spPr>
          <a:xfrm>
            <a:off x="9097188"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Arial" panose="020B0604020202020204" pitchFamily="34" charset="0"/>
                <a:cs typeface="Arial" panose="020B0604020202020204" pitchFamily="34" charset="0"/>
              </a:rPr>
              <a:t>55+</a:t>
            </a:r>
          </a:p>
        </p:txBody>
      </p:sp>
      <p:graphicFrame>
        <p:nvGraphicFramePr>
          <p:cNvPr id="431" name="Content Placeholder 8">
            <a:extLst>
              <a:ext uri="{FF2B5EF4-FFF2-40B4-BE49-F238E27FC236}">
                <a16:creationId xmlns:a16="http://schemas.microsoft.com/office/drawing/2014/main" id="{867A9C84-E4C1-D3A3-1903-C9DA053AB318}"/>
              </a:ext>
            </a:extLst>
          </p:cNvPr>
          <p:cNvGraphicFramePr>
            <a:graphicFrameLocks/>
          </p:cNvGraphicFramePr>
          <p:nvPr/>
        </p:nvGraphicFramePr>
        <p:xfrm>
          <a:off x="4594180" y="3657761"/>
          <a:ext cx="2826800" cy="2698947"/>
        </p:xfrm>
        <a:graphic>
          <a:graphicData uri="http://schemas.openxmlformats.org/drawingml/2006/chart">
            <c:chart xmlns:c="http://schemas.openxmlformats.org/drawingml/2006/chart" xmlns:r="http://schemas.openxmlformats.org/officeDocument/2006/relationships" r:id="rId2"/>
          </a:graphicData>
        </a:graphic>
      </p:graphicFrame>
      <p:cxnSp>
        <p:nvCxnSpPr>
          <p:cNvPr id="433" name="Straight Connector 432">
            <a:extLst>
              <a:ext uri="{FF2B5EF4-FFF2-40B4-BE49-F238E27FC236}">
                <a16:creationId xmlns:a16="http://schemas.microsoft.com/office/drawing/2014/main" id="{9DED5DFC-1F00-4360-8D52-604722034D74}"/>
              </a:ext>
            </a:extLst>
          </p:cNvPr>
          <p:cNvCxnSpPr>
            <a:cxnSpLocks/>
          </p:cNvCxnSpPr>
          <p:nvPr/>
        </p:nvCxnSpPr>
        <p:spPr>
          <a:xfrm>
            <a:off x="3846440" y="1171489"/>
            <a:ext cx="0" cy="4972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B6811DD2-2962-07AE-B542-2FE74D258EF0}"/>
              </a:ext>
            </a:extLst>
          </p:cNvPr>
          <p:cNvCxnSpPr>
            <a:cxnSpLocks/>
          </p:cNvCxnSpPr>
          <p:nvPr/>
        </p:nvCxnSpPr>
        <p:spPr>
          <a:xfrm>
            <a:off x="8355760" y="1181100"/>
            <a:ext cx="0" cy="4972543"/>
          </a:xfrm>
          <a:prstGeom prst="line">
            <a:avLst/>
          </a:prstGeom>
        </p:spPr>
        <p:style>
          <a:lnRef idx="1">
            <a:schemeClr val="accent1"/>
          </a:lnRef>
          <a:fillRef idx="0">
            <a:schemeClr val="accent1"/>
          </a:fillRef>
          <a:effectRef idx="0">
            <a:schemeClr val="accent1"/>
          </a:effectRef>
          <a:fontRef idx="minor">
            <a:schemeClr val="tx1"/>
          </a:fontRef>
        </p:style>
      </p:cxnSp>
      <p:sp>
        <p:nvSpPr>
          <p:cNvPr id="436" name="Google Shape;2323;p39">
            <a:extLst>
              <a:ext uri="{FF2B5EF4-FFF2-40B4-BE49-F238E27FC236}">
                <a16:creationId xmlns:a16="http://schemas.microsoft.com/office/drawing/2014/main" id="{51655E50-742A-E7C2-2CC5-E06CE714E1DF}"/>
              </a:ext>
            </a:extLst>
          </p:cNvPr>
          <p:cNvSpPr>
            <a:spLocks noChangeAspect="1"/>
          </p:cNvSpPr>
          <p:nvPr/>
        </p:nvSpPr>
        <p:spPr>
          <a:xfrm>
            <a:off x="5379618" y="2442174"/>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400">
              <a:solidFill>
                <a:schemeClr val="dk1"/>
              </a:solidFill>
              <a:latin typeface="Montserrat"/>
              <a:ea typeface="Montserrat"/>
              <a:cs typeface="Montserrat"/>
              <a:sym typeface="Montserrat"/>
            </a:endParaRPr>
          </a:p>
        </p:txBody>
      </p:sp>
      <p:sp>
        <p:nvSpPr>
          <p:cNvPr id="437" name="Google Shape;2323;p39">
            <a:extLst>
              <a:ext uri="{FF2B5EF4-FFF2-40B4-BE49-F238E27FC236}">
                <a16:creationId xmlns:a16="http://schemas.microsoft.com/office/drawing/2014/main" id="{3AFF7853-E51B-862F-D700-4F61B6891ED4}"/>
              </a:ext>
            </a:extLst>
          </p:cNvPr>
          <p:cNvSpPr>
            <a:spLocks noChangeAspect="1"/>
          </p:cNvSpPr>
          <p:nvPr/>
        </p:nvSpPr>
        <p:spPr>
          <a:xfrm>
            <a:off x="1211923" y="2533693"/>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400">
              <a:solidFill>
                <a:schemeClr val="dk1"/>
              </a:solidFill>
              <a:latin typeface="Montserrat"/>
              <a:ea typeface="Montserrat"/>
              <a:cs typeface="Montserrat"/>
              <a:sym typeface="Montserrat"/>
            </a:endParaRPr>
          </a:p>
        </p:txBody>
      </p:sp>
      <p:sp>
        <p:nvSpPr>
          <p:cNvPr id="438" name="Google Shape;2323;p39">
            <a:extLst>
              <a:ext uri="{FF2B5EF4-FFF2-40B4-BE49-F238E27FC236}">
                <a16:creationId xmlns:a16="http://schemas.microsoft.com/office/drawing/2014/main" id="{0F933EEB-0232-2C21-3F5B-71917D31EA03}"/>
              </a:ext>
            </a:extLst>
          </p:cNvPr>
          <p:cNvSpPr>
            <a:spLocks noChangeAspect="1"/>
          </p:cNvSpPr>
          <p:nvPr/>
        </p:nvSpPr>
        <p:spPr>
          <a:xfrm>
            <a:off x="9463657" y="2465508"/>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400">
              <a:solidFill>
                <a:schemeClr val="dk1"/>
              </a:solidFill>
              <a:latin typeface="Montserrat"/>
              <a:ea typeface="Montserrat"/>
              <a:cs typeface="Montserrat"/>
              <a:sym typeface="Montserrat"/>
            </a:endParaRPr>
          </a:p>
        </p:txBody>
      </p:sp>
      <p:sp>
        <p:nvSpPr>
          <p:cNvPr id="439" name="Google Shape;2321;p39">
            <a:extLst>
              <a:ext uri="{FF2B5EF4-FFF2-40B4-BE49-F238E27FC236}">
                <a16:creationId xmlns:a16="http://schemas.microsoft.com/office/drawing/2014/main" id="{6F457871-7692-986E-5DCB-E50ED48596DC}"/>
              </a:ext>
            </a:extLst>
          </p:cNvPr>
          <p:cNvSpPr>
            <a:spLocks noChangeAspect="1"/>
          </p:cNvSpPr>
          <p:nvPr/>
        </p:nvSpPr>
        <p:spPr>
          <a:xfrm>
            <a:off x="2037888" y="2504132"/>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tx2"/>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400">
              <a:solidFill>
                <a:schemeClr val="dk1"/>
              </a:solidFill>
              <a:latin typeface="Montserrat"/>
              <a:ea typeface="Montserrat"/>
              <a:cs typeface="Montserrat"/>
              <a:sym typeface="Montserrat"/>
            </a:endParaRPr>
          </a:p>
        </p:txBody>
      </p:sp>
      <p:sp>
        <p:nvSpPr>
          <p:cNvPr id="440" name="Google Shape;2321;p39">
            <a:extLst>
              <a:ext uri="{FF2B5EF4-FFF2-40B4-BE49-F238E27FC236}">
                <a16:creationId xmlns:a16="http://schemas.microsoft.com/office/drawing/2014/main" id="{5F8BCD87-7F68-AAC5-2F9C-25DA7D8B1521}"/>
              </a:ext>
            </a:extLst>
          </p:cNvPr>
          <p:cNvSpPr>
            <a:spLocks noChangeAspect="1"/>
          </p:cNvSpPr>
          <p:nvPr/>
        </p:nvSpPr>
        <p:spPr>
          <a:xfrm>
            <a:off x="6194763" y="2442174"/>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tx2"/>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400">
              <a:solidFill>
                <a:schemeClr val="dk1"/>
              </a:solidFill>
              <a:latin typeface="Montserrat"/>
              <a:ea typeface="Montserrat"/>
              <a:cs typeface="Montserrat"/>
              <a:sym typeface="Montserrat"/>
            </a:endParaRPr>
          </a:p>
        </p:txBody>
      </p:sp>
      <p:sp>
        <p:nvSpPr>
          <p:cNvPr id="441" name="Google Shape;2321;p39">
            <a:extLst>
              <a:ext uri="{FF2B5EF4-FFF2-40B4-BE49-F238E27FC236}">
                <a16:creationId xmlns:a16="http://schemas.microsoft.com/office/drawing/2014/main" id="{644FE8C6-0C70-B77C-013E-CE28DBF8C2A9}"/>
              </a:ext>
            </a:extLst>
          </p:cNvPr>
          <p:cNvSpPr>
            <a:spLocks noChangeAspect="1"/>
          </p:cNvSpPr>
          <p:nvPr/>
        </p:nvSpPr>
        <p:spPr>
          <a:xfrm>
            <a:off x="10293121" y="2459251"/>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tx2"/>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400">
              <a:solidFill>
                <a:schemeClr val="dk1"/>
              </a:solidFill>
              <a:latin typeface="Montserrat"/>
              <a:ea typeface="Montserrat"/>
              <a:cs typeface="Montserrat"/>
              <a:sym typeface="Montserrat"/>
            </a:endParaRPr>
          </a:p>
        </p:txBody>
      </p:sp>
      <p:graphicFrame>
        <p:nvGraphicFramePr>
          <p:cNvPr id="3" name="Content Placeholder 8">
            <a:extLst>
              <a:ext uri="{FF2B5EF4-FFF2-40B4-BE49-F238E27FC236}">
                <a16:creationId xmlns:a16="http://schemas.microsoft.com/office/drawing/2014/main" id="{15C5ECFC-58DF-0F7C-8ECE-F1CCA17D0FCF}"/>
              </a:ext>
            </a:extLst>
          </p:cNvPr>
          <p:cNvGraphicFramePr>
            <a:graphicFrameLocks/>
          </p:cNvGraphicFramePr>
          <p:nvPr>
            <p:extLst>
              <p:ext uri="{D42A27DB-BD31-4B8C-83A1-F6EECF244321}">
                <p14:modId xmlns:p14="http://schemas.microsoft.com/office/powerpoint/2010/main" val="900317668"/>
              </p:ext>
            </p:extLst>
          </p:nvPr>
        </p:nvGraphicFramePr>
        <p:xfrm>
          <a:off x="471220" y="3657760"/>
          <a:ext cx="27432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ontent Placeholder 8">
            <a:extLst>
              <a:ext uri="{FF2B5EF4-FFF2-40B4-BE49-F238E27FC236}">
                <a16:creationId xmlns:a16="http://schemas.microsoft.com/office/drawing/2014/main" id="{EC75C56A-C764-2C4D-F4C4-D5DED57D0892}"/>
              </a:ext>
            </a:extLst>
          </p:cNvPr>
          <p:cNvGraphicFramePr>
            <a:graphicFrameLocks/>
          </p:cNvGraphicFramePr>
          <p:nvPr>
            <p:extLst>
              <p:ext uri="{D42A27DB-BD31-4B8C-83A1-F6EECF244321}">
                <p14:modId xmlns:p14="http://schemas.microsoft.com/office/powerpoint/2010/main" val="1642808832"/>
              </p:ext>
            </p:extLst>
          </p:nvPr>
        </p:nvGraphicFramePr>
        <p:xfrm>
          <a:off x="4746580" y="3657600"/>
          <a:ext cx="27432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ontent Placeholder 8">
            <a:extLst>
              <a:ext uri="{FF2B5EF4-FFF2-40B4-BE49-F238E27FC236}">
                <a16:creationId xmlns:a16="http://schemas.microsoft.com/office/drawing/2014/main" id="{D91EB65C-5FED-873F-B1FB-57F8C809B846}"/>
              </a:ext>
            </a:extLst>
          </p:cNvPr>
          <p:cNvGraphicFramePr>
            <a:graphicFrameLocks/>
          </p:cNvGraphicFramePr>
          <p:nvPr>
            <p:extLst>
              <p:ext uri="{D42A27DB-BD31-4B8C-83A1-F6EECF244321}">
                <p14:modId xmlns:p14="http://schemas.microsoft.com/office/powerpoint/2010/main" val="4065146382"/>
              </p:ext>
            </p:extLst>
          </p:nvPr>
        </p:nvGraphicFramePr>
        <p:xfrm>
          <a:off x="8717140" y="3657600"/>
          <a:ext cx="27432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3F7AFCC4-361F-7691-1A90-7F11EE71B2A6}"/>
              </a:ext>
            </a:extLst>
          </p:cNvPr>
          <p:cNvSpPr txBox="1"/>
          <p:nvPr/>
        </p:nvSpPr>
        <p:spPr>
          <a:xfrm>
            <a:off x="122042" y="6625505"/>
            <a:ext cx="6151076" cy="246221"/>
          </a:xfrm>
          <a:prstGeom prst="rect">
            <a:avLst/>
          </a:prstGeom>
          <a:noFill/>
        </p:spPr>
        <p:txBody>
          <a:bodyPr wrap="square" rtlCol="0">
            <a:spAutoFit/>
          </a:bodyPr>
          <a:lstStyle/>
          <a:p>
            <a:r>
              <a:rPr lang="en-US" sz="1000">
                <a:solidFill>
                  <a:schemeClr val="bg1">
                    <a:lumMod val="50000"/>
                  </a:schemeClr>
                </a:solidFill>
                <a:latin typeface="Arial" panose="020B0604020202020204" pitchFamily="34" charset="0"/>
                <a:cs typeface="Arial" panose="020B0604020202020204" pitchFamily="34" charset="0"/>
              </a:rPr>
              <a:t>Note: 18-34 n=860, 35-54 n=1057, 55+ n=722.</a:t>
            </a:r>
          </a:p>
        </p:txBody>
      </p:sp>
      <p:sp>
        <p:nvSpPr>
          <p:cNvPr id="6" name="Title 5">
            <a:extLst>
              <a:ext uri="{FF2B5EF4-FFF2-40B4-BE49-F238E27FC236}">
                <a16:creationId xmlns:a16="http://schemas.microsoft.com/office/drawing/2014/main" id="{C7DBB0BF-F383-A9CD-1289-AD68E46EF516}"/>
              </a:ext>
            </a:extLst>
          </p:cNvPr>
          <p:cNvSpPr>
            <a:spLocks noGrp="1"/>
          </p:cNvSpPr>
          <p:nvPr>
            <p:ph type="title"/>
          </p:nvPr>
        </p:nvSpPr>
        <p:spPr/>
        <p:txBody>
          <a:bodyPr/>
          <a:lstStyle/>
          <a:p>
            <a:r>
              <a:rPr lang="en-US">
                <a:latin typeface="Arial Black"/>
                <a:cs typeface="Arial"/>
              </a:rPr>
              <a:t>Demographics: age</a:t>
            </a:r>
            <a:endParaRPr lang="en-US">
              <a:latin typeface="Arial Black"/>
            </a:endParaRPr>
          </a:p>
        </p:txBody>
      </p:sp>
    </p:spTree>
    <p:extLst>
      <p:ext uri="{BB962C8B-B14F-4D97-AF65-F5344CB8AC3E}">
        <p14:creationId xmlns:p14="http://schemas.microsoft.com/office/powerpoint/2010/main" val="2722229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Graphic 209" descr="Woman">
            <a:extLst>
              <a:ext uri="{FF2B5EF4-FFF2-40B4-BE49-F238E27FC236}">
                <a16:creationId xmlns:a16="http://schemas.microsoft.com/office/drawing/2014/main" id="{0FAD86F9-38D9-FAB4-0AA8-0A50067171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159" y="2043619"/>
            <a:ext cx="1795054" cy="1795054"/>
          </a:xfrm>
          <a:prstGeom prst="rect">
            <a:avLst/>
          </a:prstGeom>
        </p:spPr>
      </p:pic>
      <p:sp>
        <p:nvSpPr>
          <p:cNvPr id="214" name="TextBox 213">
            <a:extLst>
              <a:ext uri="{FF2B5EF4-FFF2-40B4-BE49-F238E27FC236}">
                <a16:creationId xmlns:a16="http://schemas.microsoft.com/office/drawing/2014/main" id="{6AD8486B-35F6-947C-6C3B-FD04C261627E}"/>
              </a:ext>
            </a:extLst>
          </p:cNvPr>
          <p:cNvSpPr txBox="1"/>
          <p:nvPr/>
        </p:nvSpPr>
        <p:spPr>
          <a:xfrm>
            <a:off x="161580" y="6632694"/>
            <a:ext cx="4006001" cy="246221"/>
          </a:xfrm>
          <a:prstGeom prst="rect">
            <a:avLst/>
          </a:prstGeom>
          <a:noFill/>
        </p:spPr>
        <p:txBody>
          <a:bodyPr wrap="square" rtlCol="0">
            <a:spAutoFit/>
          </a:bodyPr>
          <a:lstStyle/>
          <a:p>
            <a:r>
              <a:rPr lang="en-US" sz="1000">
                <a:solidFill>
                  <a:schemeClr val="bg1">
                    <a:lumMod val="50000"/>
                  </a:schemeClr>
                </a:solidFill>
                <a:latin typeface="Arial" panose="020B0604020202020204" pitchFamily="34" charset="0"/>
                <a:cs typeface="Arial" panose="020B0604020202020204" pitchFamily="34" charset="0"/>
              </a:rPr>
              <a:t>Note: US supplement users n=1110.</a:t>
            </a:r>
          </a:p>
        </p:txBody>
      </p:sp>
      <p:sp>
        <p:nvSpPr>
          <p:cNvPr id="216" name="TextBox 215">
            <a:extLst>
              <a:ext uri="{FF2B5EF4-FFF2-40B4-BE49-F238E27FC236}">
                <a16:creationId xmlns:a16="http://schemas.microsoft.com/office/drawing/2014/main" id="{D25594E1-6826-0773-9BDD-97EE3ED01E39}"/>
              </a:ext>
            </a:extLst>
          </p:cNvPr>
          <p:cNvSpPr txBox="1"/>
          <p:nvPr/>
        </p:nvSpPr>
        <p:spPr>
          <a:xfrm>
            <a:off x="2761880" y="3078617"/>
            <a:ext cx="951749"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44%</a:t>
            </a:r>
          </a:p>
        </p:txBody>
      </p:sp>
      <p:sp>
        <p:nvSpPr>
          <p:cNvPr id="217" name="TextBox 216">
            <a:extLst>
              <a:ext uri="{FF2B5EF4-FFF2-40B4-BE49-F238E27FC236}">
                <a16:creationId xmlns:a16="http://schemas.microsoft.com/office/drawing/2014/main" id="{D41B0441-5497-16EC-2DE5-52800F14AF91}"/>
              </a:ext>
            </a:extLst>
          </p:cNvPr>
          <p:cNvSpPr txBox="1"/>
          <p:nvPr/>
        </p:nvSpPr>
        <p:spPr>
          <a:xfrm>
            <a:off x="1199320" y="3124201"/>
            <a:ext cx="951749"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55%</a:t>
            </a:r>
          </a:p>
        </p:txBody>
      </p:sp>
      <p:sp>
        <p:nvSpPr>
          <p:cNvPr id="422" name="TextBox 421">
            <a:extLst>
              <a:ext uri="{FF2B5EF4-FFF2-40B4-BE49-F238E27FC236}">
                <a16:creationId xmlns:a16="http://schemas.microsoft.com/office/drawing/2014/main" id="{AF32C592-705E-2F82-F071-214CAC093AEF}"/>
              </a:ext>
            </a:extLst>
          </p:cNvPr>
          <p:cNvSpPr txBox="1"/>
          <p:nvPr/>
        </p:nvSpPr>
        <p:spPr>
          <a:xfrm>
            <a:off x="5386262" y="2894456"/>
            <a:ext cx="877636" cy="369332"/>
          </a:xfrm>
          <a:prstGeom prst="rect">
            <a:avLst/>
          </a:prstGeom>
          <a:noFill/>
        </p:spPr>
        <p:txBody>
          <a:bodyPr wrap="square" rtlCol="0">
            <a:spAutoFit/>
          </a:bodyPr>
          <a:lstStyle/>
          <a:p>
            <a:pPr algn="ctr"/>
            <a:r>
              <a:rPr lang="en-US" b="1">
                <a:latin typeface="Arial Black" panose="020B0604020202020204" pitchFamily="34" charset="0"/>
                <a:cs typeface="Arial Black" panose="020B0604020202020204" pitchFamily="34" charset="0"/>
              </a:rPr>
              <a:t>AGE</a:t>
            </a:r>
          </a:p>
        </p:txBody>
      </p:sp>
      <p:sp>
        <p:nvSpPr>
          <p:cNvPr id="423" name="Content Placeholder 4">
            <a:extLst>
              <a:ext uri="{FF2B5EF4-FFF2-40B4-BE49-F238E27FC236}">
                <a16:creationId xmlns:a16="http://schemas.microsoft.com/office/drawing/2014/main" id="{A6FF8467-34B2-235A-49E3-DC3DC1B599ED}"/>
              </a:ext>
            </a:extLst>
          </p:cNvPr>
          <p:cNvSpPr txBox="1">
            <a:spLocks/>
          </p:cNvSpPr>
          <p:nvPr/>
        </p:nvSpPr>
        <p:spPr>
          <a:xfrm>
            <a:off x="1117600" y="331487"/>
            <a:ext cx="10764937" cy="151806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1600">
              <a:latin typeface="Arial" panose="020B0604020202020204" pitchFamily="34" charset="0"/>
              <a:cs typeface="Arial" panose="020B0604020202020204" pitchFamily="34" charset="0"/>
            </a:endParaRPr>
          </a:p>
        </p:txBody>
      </p:sp>
      <p:sp>
        <p:nvSpPr>
          <p:cNvPr id="425" name="TextBox 424">
            <a:extLst>
              <a:ext uri="{FF2B5EF4-FFF2-40B4-BE49-F238E27FC236}">
                <a16:creationId xmlns:a16="http://schemas.microsoft.com/office/drawing/2014/main" id="{976BB4AE-20F5-6883-E954-E9A58DC48B08}"/>
              </a:ext>
            </a:extLst>
          </p:cNvPr>
          <p:cNvSpPr txBox="1"/>
          <p:nvPr/>
        </p:nvSpPr>
        <p:spPr>
          <a:xfrm>
            <a:off x="9421987" y="2902718"/>
            <a:ext cx="1304024" cy="369332"/>
          </a:xfrm>
          <a:prstGeom prst="rect">
            <a:avLst/>
          </a:prstGeom>
          <a:noFill/>
        </p:spPr>
        <p:txBody>
          <a:bodyPr wrap="square" rtlCol="0">
            <a:spAutoFit/>
          </a:bodyPr>
          <a:lstStyle/>
          <a:p>
            <a:pPr algn="ctr"/>
            <a:r>
              <a:rPr lang="en-US" b="1">
                <a:latin typeface="Arial Black" panose="020B0604020202020204" pitchFamily="34" charset="0"/>
                <a:cs typeface="Arial Black" panose="020B0604020202020204" pitchFamily="34" charset="0"/>
              </a:rPr>
              <a:t>INCOME</a:t>
            </a:r>
          </a:p>
        </p:txBody>
      </p:sp>
      <p:sp>
        <p:nvSpPr>
          <p:cNvPr id="426" name="Round Same Side Corner Rectangle 58">
            <a:extLst>
              <a:ext uri="{FF2B5EF4-FFF2-40B4-BE49-F238E27FC236}">
                <a16:creationId xmlns:a16="http://schemas.microsoft.com/office/drawing/2014/main" id="{5C30B04A-2E28-FACB-FF92-0CF83490BAFD}"/>
              </a:ext>
            </a:extLst>
          </p:cNvPr>
          <p:cNvSpPr/>
          <p:nvPr/>
        </p:nvSpPr>
        <p:spPr>
          <a:xfrm rot="16200000" flipH="1">
            <a:off x="3098387" y="3161077"/>
            <a:ext cx="204543" cy="914400"/>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27" name="Round Same Side Corner Rectangle 58">
            <a:extLst>
              <a:ext uri="{FF2B5EF4-FFF2-40B4-BE49-F238E27FC236}">
                <a16:creationId xmlns:a16="http://schemas.microsoft.com/office/drawing/2014/main" id="{31F2AA34-155D-5BB6-F7F9-DE8C2141A768}"/>
              </a:ext>
            </a:extLst>
          </p:cNvPr>
          <p:cNvSpPr/>
          <p:nvPr/>
        </p:nvSpPr>
        <p:spPr>
          <a:xfrm rot="16200000" flipH="1">
            <a:off x="1566353" y="3162765"/>
            <a:ext cx="201168" cy="914400"/>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pic>
        <p:nvPicPr>
          <p:cNvPr id="428" name="Graphic 427" descr="Man">
            <a:extLst>
              <a:ext uri="{FF2B5EF4-FFF2-40B4-BE49-F238E27FC236}">
                <a16:creationId xmlns:a16="http://schemas.microsoft.com/office/drawing/2014/main" id="{826D9198-59B6-8C4D-E1B9-20C866D03E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8295" y="2030184"/>
            <a:ext cx="1795054" cy="1795054"/>
          </a:xfrm>
          <a:prstGeom prst="rect">
            <a:avLst/>
          </a:prstGeom>
        </p:spPr>
      </p:pic>
      <p:sp>
        <p:nvSpPr>
          <p:cNvPr id="429" name="Content Placeholder 4">
            <a:extLst>
              <a:ext uri="{FF2B5EF4-FFF2-40B4-BE49-F238E27FC236}">
                <a16:creationId xmlns:a16="http://schemas.microsoft.com/office/drawing/2014/main" id="{2CA8A111-F239-35FC-5890-F75C2A53ACCB}"/>
              </a:ext>
            </a:extLst>
          </p:cNvPr>
          <p:cNvSpPr txBox="1">
            <a:spLocks/>
          </p:cNvSpPr>
          <p:nvPr/>
        </p:nvSpPr>
        <p:spPr>
          <a:xfrm>
            <a:off x="455784" y="4583205"/>
            <a:ext cx="3052763" cy="11597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600">
                <a:latin typeface="Arial" panose="020B0604020202020204" pitchFamily="34" charset="0"/>
                <a:cs typeface="Arial" panose="020B0604020202020204" pitchFamily="34" charset="0"/>
              </a:rPr>
              <a:t>Even mix of men and women. </a:t>
            </a:r>
          </a:p>
          <a:p>
            <a:pPr marL="0" indent="0" algn="ctr">
              <a:lnSpc>
                <a:spcPct val="100000"/>
              </a:lnSpc>
              <a:spcBef>
                <a:spcPts val="0"/>
              </a:spcBef>
              <a:buFont typeface="Arial" panose="020B0604020202020204" pitchFamily="34" charset="0"/>
              <a:buNone/>
            </a:pPr>
            <a:r>
              <a:rPr lang="en-US" sz="1600">
                <a:latin typeface="Arial" panose="020B0604020202020204" pitchFamily="34" charset="0"/>
                <a:cs typeface="Arial" panose="020B0604020202020204" pitchFamily="34" charset="0"/>
              </a:rPr>
              <a:t>Female n = 615</a:t>
            </a:r>
          </a:p>
          <a:p>
            <a:pPr marL="0" indent="0" algn="ctr">
              <a:lnSpc>
                <a:spcPct val="100000"/>
              </a:lnSpc>
              <a:spcBef>
                <a:spcPts val="0"/>
              </a:spcBef>
              <a:buFont typeface="Arial" panose="020B0604020202020204" pitchFamily="34" charset="0"/>
              <a:buNone/>
            </a:pPr>
            <a:r>
              <a:rPr lang="en-US" sz="1600">
                <a:latin typeface="Arial" panose="020B0604020202020204" pitchFamily="34" charset="0"/>
                <a:cs typeface="Arial" panose="020B0604020202020204" pitchFamily="34" charset="0"/>
              </a:rPr>
              <a:t>Male n = 496</a:t>
            </a:r>
          </a:p>
          <a:p>
            <a:pPr marL="0" indent="0" algn="ctr">
              <a:lnSpc>
                <a:spcPct val="100000"/>
              </a:lnSpc>
              <a:spcBef>
                <a:spcPts val="0"/>
              </a:spcBef>
              <a:buFont typeface="Arial" panose="020B0604020202020204" pitchFamily="34" charset="0"/>
              <a:buNone/>
            </a:pPr>
            <a:r>
              <a:rPr lang="en-US" sz="1600">
                <a:latin typeface="Arial" panose="020B0604020202020204" pitchFamily="34" charset="0"/>
                <a:cs typeface="Arial" panose="020B0604020202020204" pitchFamily="34" charset="0"/>
              </a:rPr>
              <a:t>Non-Binary n = 7</a:t>
            </a:r>
          </a:p>
        </p:txBody>
      </p:sp>
      <p:cxnSp>
        <p:nvCxnSpPr>
          <p:cNvPr id="432" name="Straight Connector 431">
            <a:extLst>
              <a:ext uri="{FF2B5EF4-FFF2-40B4-BE49-F238E27FC236}">
                <a16:creationId xmlns:a16="http://schemas.microsoft.com/office/drawing/2014/main" id="{8551C46C-8F01-EE32-B772-33CBED408F96}"/>
              </a:ext>
            </a:extLst>
          </p:cNvPr>
          <p:cNvCxnSpPr>
            <a:cxnSpLocks/>
          </p:cNvCxnSpPr>
          <p:nvPr/>
        </p:nvCxnSpPr>
        <p:spPr>
          <a:xfrm>
            <a:off x="3929743" y="1618424"/>
            <a:ext cx="0" cy="4403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401CBE22-142E-CAF3-BA73-3EF446538F6A}"/>
              </a:ext>
            </a:extLst>
          </p:cNvPr>
          <p:cNvCxnSpPr>
            <a:cxnSpLocks/>
          </p:cNvCxnSpPr>
          <p:nvPr/>
        </p:nvCxnSpPr>
        <p:spPr>
          <a:xfrm>
            <a:off x="8010939" y="1618424"/>
            <a:ext cx="0" cy="4403792"/>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Content Placeholder 8">
            <a:extLst>
              <a:ext uri="{FF2B5EF4-FFF2-40B4-BE49-F238E27FC236}">
                <a16:creationId xmlns:a16="http://schemas.microsoft.com/office/drawing/2014/main" id="{8659F339-6528-82EB-F202-DA8AFC92A20A}"/>
              </a:ext>
            </a:extLst>
          </p:cNvPr>
          <p:cNvGraphicFramePr>
            <a:graphicFrameLocks/>
          </p:cNvGraphicFramePr>
          <p:nvPr>
            <p:extLst>
              <p:ext uri="{D42A27DB-BD31-4B8C-83A1-F6EECF244321}">
                <p14:modId xmlns:p14="http://schemas.microsoft.com/office/powerpoint/2010/main" val="23534553"/>
              </p:ext>
            </p:extLst>
          </p:nvPr>
        </p:nvGraphicFramePr>
        <p:xfrm>
          <a:off x="3922222" y="1109741"/>
          <a:ext cx="3815304" cy="356516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Content Placeholder 8">
            <a:extLst>
              <a:ext uri="{FF2B5EF4-FFF2-40B4-BE49-F238E27FC236}">
                <a16:creationId xmlns:a16="http://schemas.microsoft.com/office/drawing/2014/main" id="{A9AF3BE7-3634-1411-BAF6-3199F0E46CE4}"/>
              </a:ext>
            </a:extLst>
          </p:cNvPr>
          <p:cNvGraphicFramePr>
            <a:graphicFrameLocks/>
          </p:cNvGraphicFramePr>
          <p:nvPr>
            <p:extLst>
              <p:ext uri="{D42A27DB-BD31-4B8C-83A1-F6EECF244321}">
                <p14:modId xmlns:p14="http://schemas.microsoft.com/office/powerpoint/2010/main" val="836637717"/>
              </p:ext>
            </p:extLst>
          </p:nvPr>
        </p:nvGraphicFramePr>
        <p:xfrm>
          <a:off x="8133573" y="1096715"/>
          <a:ext cx="3815304" cy="3565161"/>
        </p:xfrm>
        <a:graphic>
          <a:graphicData uri="http://schemas.openxmlformats.org/drawingml/2006/chart">
            <c:chart xmlns:c="http://schemas.openxmlformats.org/drawingml/2006/chart" xmlns:r="http://schemas.openxmlformats.org/officeDocument/2006/relationships" r:id="rId7"/>
          </a:graphicData>
        </a:graphic>
      </p:graphicFrame>
      <p:sp>
        <p:nvSpPr>
          <p:cNvPr id="9" name="Title 8">
            <a:extLst>
              <a:ext uri="{FF2B5EF4-FFF2-40B4-BE49-F238E27FC236}">
                <a16:creationId xmlns:a16="http://schemas.microsoft.com/office/drawing/2014/main" id="{292346ED-3609-6A7B-07F5-33F8BD6748AE}"/>
              </a:ext>
            </a:extLst>
          </p:cNvPr>
          <p:cNvSpPr>
            <a:spLocks noGrp="1"/>
          </p:cNvSpPr>
          <p:nvPr>
            <p:ph type="title"/>
          </p:nvPr>
        </p:nvSpPr>
        <p:spPr/>
        <p:txBody>
          <a:bodyPr/>
          <a:lstStyle/>
          <a:p>
            <a:r>
              <a:rPr lang="en-US" sz="2800" b="1">
                <a:latin typeface="Arial Black"/>
              </a:rPr>
              <a:t>DEMOGRAPHICS: US</a:t>
            </a:r>
            <a:endParaRPr lang="en-US">
              <a:latin typeface="Arial Black"/>
            </a:endParaRPr>
          </a:p>
        </p:txBody>
      </p:sp>
      <p:sp>
        <p:nvSpPr>
          <p:cNvPr id="11" name="Title 8">
            <a:extLst>
              <a:ext uri="{FF2B5EF4-FFF2-40B4-BE49-F238E27FC236}">
                <a16:creationId xmlns:a16="http://schemas.microsoft.com/office/drawing/2014/main" id="{960B2F8F-4774-B04D-9A4A-9C1D67B8C099}"/>
              </a:ext>
            </a:extLst>
          </p:cNvPr>
          <p:cNvSpPr txBox="1">
            <a:spLocks/>
          </p:cNvSpPr>
          <p:nvPr/>
        </p:nvSpPr>
        <p:spPr>
          <a:xfrm>
            <a:off x="838200" y="229050"/>
            <a:ext cx="10515600" cy="45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cap="all" baseline="0">
                <a:solidFill>
                  <a:schemeClr val="tx1"/>
                </a:solidFill>
                <a:latin typeface="Montserrat Black" pitchFamily="2" charset="77"/>
                <a:ea typeface="+mj-ea"/>
                <a:cs typeface="+mj-cs"/>
              </a:defRPr>
            </a:lvl1pPr>
          </a:lstStyle>
          <a:p>
            <a:endParaRPr lang="en-US"/>
          </a:p>
        </p:txBody>
      </p:sp>
    </p:spTree>
    <p:extLst>
      <p:ext uri="{BB962C8B-B14F-4D97-AF65-F5344CB8AC3E}">
        <p14:creationId xmlns:p14="http://schemas.microsoft.com/office/powerpoint/2010/main" val="325779165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Content Placeholder 4">
            <a:extLst>
              <a:ext uri="{FF2B5EF4-FFF2-40B4-BE49-F238E27FC236}">
                <a16:creationId xmlns:a16="http://schemas.microsoft.com/office/drawing/2014/main" id="{A6FF8467-34B2-235A-49E3-DC3DC1B599ED}"/>
              </a:ext>
            </a:extLst>
          </p:cNvPr>
          <p:cNvSpPr txBox="1">
            <a:spLocks/>
          </p:cNvSpPr>
          <p:nvPr/>
        </p:nvSpPr>
        <p:spPr>
          <a:xfrm>
            <a:off x="1117600" y="331487"/>
            <a:ext cx="10764937" cy="151806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1600">
              <a:latin typeface="Arial" panose="020B0604020202020204" pitchFamily="34" charset="0"/>
              <a:cs typeface="Arial" panose="020B0604020202020204" pitchFamily="34" charset="0"/>
            </a:endParaRPr>
          </a:p>
        </p:txBody>
      </p:sp>
      <p:sp>
        <p:nvSpPr>
          <p:cNvPr id="470" name="TextBox 469">
            <a:extLst>
              <a:ext uri="{FF2B5EF4-FFF2-40B4-BE49-F238E27FC236}">
                <a16:creationId xmlns:a16="http://schemas.microsoft.com/office/drawing/2014/main" id="{B74C0872-43FA-B6ED-AAB3-1BB559866076}"/>
              </a:ext>
            </a:extLst>
          </p:cNvPr>
          <p:cNvSpPr txBox="1"/>
          <p:nvPr/>
        </p:nvSpPr>
        <p:spPr>
          <a:xfrm>
            <a:off x="122042" y="6625505"/>
            <a:ext cx="6151076" cy="246221"/>
          </a:xfrm>
          <a:prstGeom prst="rect">
            <a:avLst/>
          </a:prstGeom>
          <a:noFill/>
        </p:spPr>
        <p:txBody>
          <a:bodyPr wrap="square" rtlCol="0">
            <a:spAutoFit/>
          </a:bodyPr>
          <a:lstStyle/>
          <a:p>
            <a:r>
              <a:rPr lang="en-US" sz="1000">
                <a:solidFill>
                  <a:schemeClr val="bg1">
                    <a:lumMod val="50000"/>
                  </a:schemeClr>
                </a:solidFill>
                <a:latin typeface="Arial" panose="020B0604020202020204" pitchFamily="34" charset="0"/>
                <a:cs typeface="Arial" panose="020B0604020202020204" pitchFamily="34" charset="0"/>
              </a:rPr>
              <a:t>Note: US supplement users 18-34 n=366, 35-54 n=430, 55+ n=314.</a:t>
            </a:r>
          </a:p>
        </p:txBody>
      </p:sp>
      <p:sp>
        <p:nvSpPr>
          <p:cNvPr id="471" name="Freeform 6">
            <a:extLst>
              <a:ext uri="{FF2B5EF4-FFF2-40B4-BE49-F238E27FC236}">
                <a16:creationId xmlns:a16="http://schemas.microsoft.com/office/drawing/2014/main" id="{BBA0039C-202E-6FD8-9409-0371071D7D20}"/>
              </a:ext>
            </a:extLst>
          </p:cNvPr>
          <p:cNvSpPr>
            <a:spLocks noChangeAspect="1" noEditPoints="1"/>
          </p:cNvSpPr>
          <p:nvPr/>
        </p:nvSpPr>
        <p:spPr bwMode="auto">
          <a:xfrm>
            <a:off x="2093661" y="2357632"/>
            <a:ext cx="477395" cy="1371600"/>
          </a:xfrm>
          <a:custGeom>
            <a:avLst/>
            <a:gdLst>
              <a:gd name="T0" fmla="*/ 32 w 63"/>
              <a:gd name="T1" fmla="*/ 27 h 181"/>
              <a:gd name="T2" fmla="*/ 46 w 63"/>
              <a:gd name="T3" fmla="*/ 13 h 181"/>
              <a:gd name="T4" fmla="*/ 32 w 63"/>
              <a:gd name="T5" fmla="*/ 0 h 181"/>
              <a:gd name="T6" fmla="*/ 18 w 63"/>
              <a:gd name="T7" fmla="*/ 13 h 181"/>
              <a:gd name="T8" fmla="*/ 32 w 63"/>
              <a:gd name="T9" fmla="*/ 27 h 181"/>
              <a:gd name="T10" fmla="*/ 63 w 63"/>
              <a:gd name="T11" fmla="*/ 45 h 181"/>
              <a:gd name="T12" fmla="*/ 51 w 63"/>
              <a:gd name="T13" fmla="*/ 32 h 181"/>
              <a:gd name="T14" fmla="*/ 12 w 63"/>
              <a:gd name="T15" fmla="*/ 32 h 181"/>
              <a:gd name="T16" fmla="*/ 0 w 63"/>
              <a:gd name="T17" fmla="*/ 45 h 181"/>
              <a:gd name="T18" fmla="*/ 0 w 63"/>
              <a:gd name="T19" fmla="*/ 95 h 181"/>
              <a:gd name="T20" fmla="*/ 5 w 63"/>
              <a:gd name="T21" fmla="*/ 101 h 181"/>
              <a:gd name="T22" fmla="*/ 10 w 63"/>
              <a:gd name="T23" fmla="*/ 95 h 181"/>
              <a:gd name="T24" fmla="*/ 10 w 63"/>
              <a:gd name="T25" fmla="*/ 49 h 181"/>
              <a:gd name="T26" fmla="*/ 13 w 63"/>
              <a:gd name="T27" fmla="*/ 49 h 181"/>
              <a:gd name="T28" fmla="*/ 13 w 63"/>
              <a:gd name="T29" fmla="*/ 173 h 181"/>
              <a:gd name="T30" fmla="*/ 21 w 63"/>
              <a:gd name="T31" fmla="*/ 181 h 181"/>
              <a:gd name="T32" fmla="*/ 29 w 63"/>
              <a:gd name="T33" fmla="*/ 173 h 181"/>
              <a:gd name="T34" fmla="*/ 29 w 63"/>
              <a:gd name="T35" fmla="*/ 105 h 181"/>
              <a:gd name="T36" fmla="*/ 34 w 63"/>
              <a:gd name="T37" fmla="*/ 105 h 181"/>
              <a:gd name="T38" fmla="*/ 34 w 63"/>
              <a:gd name="T39" fmla="*/ 173 h 181"/>
              <a:gd name="T40" fmla="*/ 42 w 63"/>
              <a:gd name="T41" fmla="*/ 181 h 181"/>
              <a:gd name="T42" fmla="*/ 50 w 63"/>
              <a:gd name="T43" fmla="*/ 173 h 181"/>
              <a:gd name="T44" fmla="*/ 50 w 63"/>
              <a:gd name="T45" fmla="*/ 49 h 181"/>
              <a:gd name="T46" fmla="*/ 52 w 63"/>
              <a:gd name="T47" fmla="*/ 49 h 181"/>
              <a:gd name="T48" fmla="*/ 52 w 63"/>
              <a:gd name="T49" fmla="*/ 95 h 181"/>
              <a:gd name="T50" fmla="*/ 58 w 63"/>
              <a:gd name="T51" fmla="*/ 101 h 181"/>
              <a:gd name="T52" fmla="*/ 63 w 63"/>
              <a:gd name="T53" fmla="*/ 95 h 181"/>
              <a:gd name="T54" fmla="*/ 63 w 63"/>
              <a:gd name="T55" fmla="*/ 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81">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th-TH">
              <a:solidFill>
                <a:srgbClr val="1E7466"/>
              </a:solidFill>
            </a:endParaRPr>
          </a:p>
        </p:txBody>
      </p:sp>
      <p:grpSp>
        <p:nvGrpSpPr>
          <p:cNvPr id="472" name="กลุ่ม 106">
            <a:extLst>
              <a:ext uri="{FF2B5EF4-FFF2-40B4-BE49-F238E27FC236}">
                <a16:creationId xmlns:a16="http://schemas.microsoft.com/office/drawing/2014/main" id="{BFE4D3BF-E1F4-71E3-8F6E-CEC2905F6E5D}"/>
              </a:ext>
            </a:extLst>
          </p:cNvPr>
          <p:cNvGrpSpPr>
            <a:grpSpLocks noChangeAspect="1"/>
          </p:cNvGrpSpPr>
          <p:nvPr/>
        </p:nvGrpSpPr>
        <p:grpSpPr>
          <a:xfrm>
            <a:off x="1255100" y="2357632"/>
            <a:ext cx="573107" cy="1371600"/>
            <a:chOff x="9234488" y="7932738"/>
            <a:chExt cx="1509712" cy="3613150"/>
          </a:xfrm>
          <a:solidFill>
            <a:schemeClr val="accent3"/>
          </a:solidFill>
        </p:grpSpPr>
        <p:sp>
          <p:nvSpPr>
            <p:cNvPr id="473" name="Freeform 9">
              <a:extLst>
                <a:ext uri="{FF2B5EF4-FFF2-40B4-BE49-F238E27FC236}">
                  <a16:creationId xmlns:a16="http://schemas.microsoft.com/office/drawing/2014/main" id="{58F81176-06C2-5CE6-9FFB-23075BDA6401}"/>
                </a:ext>
              </a:extLst>
            </p:cNvPr>
            <p:cNvSpPr>
              <a:spLocks/>
            </p:cNvSpPr>
            <p:nvPr/>
          </p:nvSpPr>
          <p:spPr bwMode="auto">
            <a:xfrm>
              <a:off x="9234488" y="8588375"/>
              <a:ext cx="1509712" cy="2957513"/>
            </a:xfrm>
            <a:custGeom>
              <a:avLst/>
              <a:gdLst>
                <a:gd name="T0" fmla="*/ 65 w 76"/>
                <a:gd name="T1" fmla="*/ 63 h 149"/>
                <a:gd name="T2" fmla="*/ 71 w 76"/>
                <a:gd name="T3" fmla="*/ 68 h 149"/>
                <a:gd name="T4" fmla="*/ 76 w 76"/>
                <a:gd name="T5" fmla="*/ 63 h 149"/>
                <a:gd name="T6" fmla="*/ 67 w 76"/>
                <a:gd name="T7" fmla="*/ 12 h 149"/>
                <a:gd name="T8" fmla="*/ 54 w 76"/>
                <a:gd name="T9" fmla="*/ 0 h 149"/>
                <a:gd name="T10" fmla="*/ 23 w 76"/>
                <a:gd name="T11" fmla="*/ 0 h 149"/>
                <a:gd name="T12" fmla="*/ 10 w 76"/>
                <a:gd name="T13" fmla="*/ 12 h 149"/>
                <a:gd name="T14" fmla="*/ 0 w 76"/>
                <a:gd name="T15" fmla="*/ 63 h 149"/>
                <a:gd name="T16" fmla="*/ 6 w 76"/>
                <a:gd name="T17" fmla="*/ 68 h 149"/>
                <a:gd name="T18" fmla="*/ 11 w 76"/>
                <a:gd name="T19" fmla="*/ 63 h 149"/>
                <a:gd name="T20" fmla="*/ 21 w 76"/>
                <a:gd name="T21" fmla="*/ 17 h 149"/>
                <a:gd name="T22" fmla="*/ 23 w 76"/>
                <a:gd name="T23" fmla="*/ 17 h 149"/>
                <a:gd name="T24" fmla="*/ 10 w 76"/>
                <a:gd name="T25" fmla="*/ 92 h 149"/>
                <a:gd name="T26" fmla="*/ 23 w 76"/>
                <a:gd name="T27" fmla="*/ 92 h 149"/>
                <a:gd name="T28" fmla="*/ 23 w 76"/>
                <a:gd name="T29" fmla="*/ 141 h 149"/>
                <a:gd name="T30" fmla="*/ 30 w 76"/>
                <a:gd name="T31" fmla="*/ 149 h 149"/>
                <a:gd name="T32" fmla="*/ 36 w 76"/>
                <a:gd name="T33" fmla="*/ 141 h 149"/>
                <a:gd name="T34" fmla="*/ 36 w 76"/>
                <a:gd name="T35" fmla="*/ 92 h 149"/>
                <a:gd name="T36" fmla="*/ 41 w 76"/>
                <a:gd name="T37" fmla="*/ 92 h 149"/>
                <a:gd name="T38" fmla="*/ 41 w 76"/>
                <a:gd name="T39" fmla="*/ 141 h 149"/>
                <a:gd name="T40" fmla="*/ 47 w 76"/>
                <a:gd name="T41" fmla="*/ 149 h 149"/>
                <a:gd name="T42" fmla="*/ 53 w 76"/>
                <a:gd name="T43" fmla="*/ 141 h 149"/>
                <a:gd name="T44" fmla="*/ 53 w 76"/>
                <a:gd name="T45" fmla="*/ 92 h 149"/>
                <a:gd name="T46" fmla="*/ 68 w 76"/>
                <a:gd name="T47" fmla="*/ 92 h 149"/>
                <a:gd name="T48" fmla="*/ 53 w 76"/>
                <a:gd name="T49" fmla="*/ 17 h 149"/>
                <a:gd name="T50" fmla="*/ 56 w 76"/>
                <a:gd name="T51" fmla="*/ 17 h 149"/>
                <a:gd name="T52" fmla="*/ 65 w 76"/>
                <a:gd name="T53" fmla="*/ 6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49">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474" name="Oval 10">
              <a:extLst>
                <a:ext uri="{FF2B5EF4-FFF2-40B4-BE49-F238E27FC236}">
                  <a16:creationId xmlns:a16="http://schemas.microsoft.com/office/drawing/2014/main" id="{6CA18B2C-6B8C-0BDD-230A-29E461405C10}"/>
                </a:ext>
              </a:extLst>
            </p:cNvPr>
            <p:cNvSpPr>
              <a:spLocks noChangeArrowheads="1"/>
            </p:cNvSpPr>
            <p:nvPr/>
          </p:nvSpPr>
          <p:spPr bwMode="auto">
            <a:xfrm>
              <a:off x="9731375" y="7932738"/>
              <a:ext cx="555625" cy="5556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grpSp>
      <p:sp>
        <p:nvSpPr>
          <p:cNvPr id="475" name="Round Same Side Corner Rectangle 58">
            <a:extLst>
              <a:ext uri="{FF2B5EF4-FFF2-40B4-BE49-F238E27FC236}">
                <a16:creationId xmlns:a16="http://schemas.microsoft.com/office/drawing/2014/main" id="{047726FE-3F7C-AE6C-9CBC-C4002C01395F}"/>
              </a:ext>
            </a:extLst>
          </p:cNvPr>
          <p:cNvSpPr/>
          <p:nvPr/>
        </p:nvSpPr>
        <p:spPr>
          <a:xfrm rot="16200000" flipH="1">
            <a:off x="2101529" y="1768409"/>
            <a:ext cx="461661" cy="640422"/>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76" name="Round Same Side Corner Rectangle 58">
            <a:extLst>
              <a:ext uri="{FF2B5EF4-FFF2-40B4-BE49-F238E27FC236}">
                <a16:creationId xmlns:a16="http://schemas.microsoft.com/office/drawing/2014/main" id="{FD05C4E4-1440-901B-249E-9FBE13477122}"/>
              </a:ext>
            </a:extLst>
          </p:cNvPr>
          <p:cNvSpPr/>
          <p:nvPr/>
        </p:nvSpPr>
        <p:spPr>
          <a:xfrm rot="16200000" flipH="1">
            <a:off x="1310824" y="1772013"/>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77" name="TextBox 476">
            <a:extLst>
              <a:ext uri="{FF2B5EF4-FFF2-40B4-BE49-F238E27FC236}">
                <a16:creationId xmlns:a16="http://schemas.microsoft.com/office/drawing/2014/main" id="{517215FA-77AA-4DC5-B8EC-69973DB85C96}"/>
              </a:ext>
            </a:extLst>
          </p:cNvPr>
          <p:cNvSpPr txBox="1"/>
          <p:nvPr/>
        </p:nvSpPr>
        <p:spPr>
          <a:xfrm>
            <a:off x="1884620" y="1867688"/>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41%</a:t>
            </a:r>
          </a:p>
        </p:txBody>
      </p:sp>
      <p:sp>
        <p:nvSpPr>
          <p:cNvPr id="478" name="TextBox 477">
            <a:extLst>
              <a:ext uri="{FF2B5EF4-FFF2-40B4-BE49-F238E27FC236}">
                <a16:creationId xmlns:a16="http://schemas.microsoft.com/office/drawing/2014/main" id="{9E2E395B-6967-808F-6462-093E5AD71155}"/>
              </a:ext>
            </a:extLst>
          </p:cNvPr>
          <p:cNvSpPr txBox="1"/>
          <p:nvPr/>
        </p:nvSpPr>
        <p:spPr>
          <a:xfrm>
            <a:off x="1073311" y="1867688"/>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58%</a:t>
            </a:r>
          </a:p>
        </p:txBody>
      </p:sp>
      <p:sp>
        <p:nvSpPr>
          <p:cNvPr id="479" name="Freeform 6">
            <a:extLst>
              <a:ext uri="{FF2B5EF4-FFF2-40B4-BE49-F238E27FC236}">
                <a16:creationId xmlns:a16="http://schemas.microsoft.com/office/drawing/2014/main" id="{B76D4594-C818-BDCE-1C5F-DFE9526085FC}"/>
              </a:ext>
            </a:extLst>
          </p:cNvPr>
          <p:cNvSpPr>
            <a:spLocks noChangeAspect="1" noEditPoints="1"/>
          </p:cNvSpPr>
          <p:nvPr/>
        </p:nvSpPr>
        <p:spPr bwMode="auto">
          <a:xfrm>
            <a:off x="6226436" y="2357631"/>
            <a:ext cx="477395" cy="1371600"/>
          </a:xfrm>
          <a:custGeom>
            <a:avLst/>
            <a:gdLst>
              <a:gd name="T0" fmla="*/ 32 w 63"/>
              <a:gd name="T1" fmla="*/ 27 h 181"/>
              <a:gd name="T2" fmla="*/ 46 w 63"/>
              <a:gd name="T3" fmla="*/ 13 h 181"/>
              <a:gd name="T4" fmla="*/ 32 w 63"/>
              <a:gd name="T5" fmla="*/ 0 h 181"/>
              <a:gd name="T6" fmla="*/ 18 w 63"/>
              <a:gd name="T7" fmla="*/ 13 h 181"/>
              <a:gd name="T8" fmla="*/ 32 w 63"/>
              <a:gd name="T9" fmla="*/ 27 h 181"/>
              <a:gd name="T10" fmla="*/ 63 w 63"/>
              <a:gd name="T11" fmla="*/ 45 h 181"/>
              <a:gd name="T12" fmla="*/ 51 w 63"/>
              <a:gd name="T13" fmla="*/ 32 h 181"/>
              <a:gd name="T14" fmla="*/ 12 w 63"/>
              <a:gd name="T15" fmla="*/ 32 h 181"/>
              <a:gd name="T16" fmla="*/ 0 w 63"/>
              <a:gd name="T17" fmla="*/ 45 h 181"/>
              <a:gd name="T18" fmla="*/ 0 w 63"/>
              <a:gd name="T19" fmla="*/ 95 h 181"/>
              <a:gd name="T20" fmla="*/ 5 w 63"/>
              <a:gd name="T21" fmla="*/ 101 h 181"/>
              <a:gd name="T22" fmla="*/ 10 w 63"/>
              <a:gd name="T23" fmla="*/ 95 h 181"/>
              <a:gd name="T24" fmla="*/ 10 w 63"/>
              <a:gd name="T25" fmla="*/ 49 h 181"/>
              <a:gd name="T26" fmla="*/ 13 w 63"/>
              <a:gd name="T27" fmla="*/ 49 h 181"/>
              <a:gd name="T28" fmla="*/ 13 w 63"/>
              <a:gd name="T29" fmla="*/ 173 h 181"/>
              <a:gd name="T30" fmla="*/ 21 w 63"/>
              <a:gd name="T31" fmla="*/ 181 h 181"/>
              <a:gd name="T32" fmla="*/ 29 w 63"/>
              <a:gd name="T33" fmla="*/ 173 h 181"/>
              <a:gd name="T34" fmla="*/ 29 w 63"/>
              <a:gd name="T35" fmla="*/ 105 h 181"/>
              <a:gd name="T36" fmla="*/ 34 w 63"/>
              <a:gd name="T37" fmla="*/ 105 h 181"/>
              <a:gd name="T38" fmla="*/ 34 w 63"/>
              <a:gd name="T39" fmla="*/ 173 h 181"/>
              <a:gd name="T40" fmla="*/ 42 w 63"/>
              <a:gd name="T41" fmla="*/ 181 h 181"/>
              <a:gd name="T42" fmla="*/ 50 w 63"/>
              <a:gd name="T43" fmla="*/ 173 h 181"/>
              <a:gd name="T44" fmla="*/ 50 w 63"/>
              <a:gd name="T45" fmla="*/ 49 h 181"/>
              <a:gd name="T46" fmla="*/ 52 w 63"/>
              <a:gd name="T47" fmla="*/ 49 h 181"/>
              <a:gd name="T48" fmla="*/ 52 w 63"/>
              <a:gd name="T49" fmla="*/ 95 h 181"/>
              <a:gd name="T50" fmla="*/ 58 w 63"/>
              <a:gd name="T51" fmla="*/ 101 h 181"/>
              <a:gd name="T52" fmla="*/ 63 w 63"/>
              <a:gd name="T53" fmla="*/ 95 h 181"/>
              <a:gd name="T54" fmla="*/ 63 w 63"/>
              <a:gd name="T55" fmla="*/ 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81">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th-TH">
              <a:solidFill>
                <a:srgbClr val="1E7466"/>
              </a:solidFill>
            </a:endParaRPr>
          </a:p>
        </p:txBody>
      </p:sp>
      <p:grpSp>
        <p:nvGrpSpPr>
          <p:cNvPr id="480" name="กลุ่ม 106">
            <a:extLst>
              <a:ext uri="{FF2B5EF4-FFF2-40B4-BE49-F238E27FC236}">
                <a16:creationId xmlns:a16="http://schemas.microsoft.com/office/drawing/2014/main" id="{244E2F68-05B8-4B4C-D39D-1989BF2D312B}"/>
              </a:ext>
            </a:extLst>
          </p:cNvPr>
          <p:cNvGrpSpPr>
            <a:grpSpLocks noChangeAspect="1"/>
          </p:cNvGrpSpPr>
          <p:nvPr/>
        </p:nvGrpSpPr>
        <p:grpSpPr>
          <a:xfrm>
            <a:off x="5387875" y="2357631"/>
            <a:ext cx="573107" cy="1371600"/>
            <a:chOff x="9234488" y="7932738"/>
            <a:chExt cx="1509712" cy="3613150"/>
          </a:xfrm>
          <a:solidFill>
            <a:schemeClr val="accent3"/>
          </a:solidFill>
        </p:grpSpPr>
        <p:sp>
          <p:nvSpPr>
            <p:cNvPr id="481" name="Freeform 9">
              <a:extLst>
                <a:ext uri="{FF2B5EF4-FFF2-40B4-BE49-F238E27FC236}">
                  <a16:creationId xmlns:a16="http://schemas.microsoft.com/office/drawing/2014/main" id="{2A03BFD7-F259-2CE4-63B0-F54D2801D716}"/>
                </a:ext>
              </a:extLst>
            </p:cNvPr>
            <p:cNvSpPr>
              <a:spLocks/>
            </p:cNvSpPr>
            <p:nvPr/>
          </p:nvSpPr>
          <p:spPr bwMode="auto">
            <a:xfrm>
              <a:off x="9234488" y="8588375"/>
              <a:ext cx="1509712" cy="2957513"/>
            </a:xfrm>
            <a:custGeom>
              <a:avLst/>
              <a:gdLst>
                <a:gd name="T0" fmla="*/ 65 w 76"/>
                <a:gd name="T1" fmla="*/ 63 h 149"/>
                <a:gd name="T2" fmla="*/ 71 w 76"/>
                <a:gd name="T3" fmla="*/ 68 h 149"/>
                <a:gd name="T4" fmla="*/ 76 w 76"/>
                <a:gd name="T5" fmla="*/ 63 h 149"/>
                <a:gd name="T6" fmla="*/ 67 w 76"/>
                <a:gd name="T7" fmla="*/ 12 h 149"/>
                <a:gd name="T8" fmla="*/ 54 w 76"/>
                <a:gd name="T9" fmla="*/ 0 h 149"/>
                <a:gd name="T10" fmla="*/ 23 w 76"/>
                <a:gd name="T11" fmla="*/ 0 h 149"/>
                <a:gd name="T12" fmla="*/ 10 w 76"/>
                <a:gd name="T13" fmla="*/ 12 h 149"/>
                <a:gd name="T14" fmla="*/ 0 w 76"/>
                <a:gd name="T15" fmla="*/ 63 h 149"/>
                <a:gd name="T16" fmla="*/ 6 w 76"/>
                <a:gd name="T17" fmla="*/ 68 h 149"/>
                <a:gd name="T18" fmla="*/ 11 w 76"/>
                <a:gd name="T19" fmla="*/ 63 h 149"/>
                <a:gd name="T20" fmla="*/ 21 w 76"/>
                <a:gd name="T21" fmla="*/ 17 h 149"/>
                <a:gd name="T22" fmla="*/ 23 w 76"/>
                <a:gd name="T23" fmla="*/ 17 h 149"/>
                <a:gd name="T24" fmla="*/ 10 w 76"/>
                <a:gd name="T25" fmla="*/ 92 h 149"/>
                <a:gd name="T26" fmla="*/ 23 w 76"/>
                <a:gd name="T27" fmla="*/ 92 h 149"/>
                <a:gd name="T28" fmla="*/ 23 w 76"/>
                <a:gd name="T29" fmla="*/ 141 h 149"/>
                <a:gd name="T30" fmla="*/ 30 w 76"/>
                <a:gd name="T31" fmla="*/ 149 h 149"/>
                <a:gd name="T32" fmla="*/ 36 w 76"/>
                <a:gd name="T33" fmla="*/ 141 h 149"/>
                <a:gd name="T34" fmla="*/ 36 w 76"/>
                <a:gd name="T35" fmla="*/ 92 h 149"/>
                <a:gd name="T36" fmla="*/ 41 w 76"/>
                <a:gd name="T37" fmla="*/ 92 h 149"/>
                <a:gd name="T38" fmla="*/ 41 w 76"/>
                <a:gd name="T39" fmla="*/ 141 h 149"/>
                <a:gd name="T40" fmla="*/ 47 w 76"/>
                <a:gd name="T41" fmla="*/ 149 h 149"/>
                <a:gd name="T42" fmla="*/ 53 w 76"/>
                <a:gd name="T43" fmla="*/ 141 h 149"/>
                <a:gd name="T44" fmla="*/ 53 w 76"/>
                <a:gd name="T45" fmla="*/ 92 h 149"/>
                <a:gd name="T46" fmla="*/ 68 w 76"/>
                <a:gd name="T47" fmla="*/ 92 h 149"/>
                <a:gd name="T48" fmla="*/ 53 w 76"/>
                <a:gd name="T49" fmla="*/ 17 h 149"/>
                <a:gd name="T50" fmla="*/ 56 w 76"/>
                <a:gd name="T51" fmla="*/ 17 h 149"/>
                <a:gd name="T52" fmla="*/ 65 w 76"/>
                <a:gd name="T53" fmla="*/ 6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49">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482" name="Oval 10">
              <a:extLst>
                <a:ext uri="{FF2B5EF4-FFF2-40B4-BE49-F238E27FC236}">
                  <a16:creationId xmlns:a16="http://schemas.microsoft.com/office/drawing/2014/main" id="{4374EAA1-30BB-7D40-CBAD-5C98F2FF19CE}"/>
                </a:ext>
              </a:extLst>
            </p:cNvPr>
            <p:cNvSpPr>
              <a:spLocks noChangeArrowheads="1"/>
            </p:cNvSpPr>
            <p:nvPr/>
          </p:nvSpPr>
          <p:spPr bwMode="auto">
            <a:xfrm>
              <a:off x="9731375" y="7932738"/>
              <a:ext cx="555625" cy="5556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grpSp>
      <p:sp>
        <p:nvSpPr>
          <p:cNvPr id="483" name="Round Same Side Corner Rectangle 58">
            <a:extLst>
              <a:ext uri="{FF2B5EF4-FFF2-40B4-BE49-F238E27FC236}">
                <a16:creationId xmlns:a16="http://schemas.microsoft.com/office/drawing/2014/main" id="{14B469A6-BD73-B549-E147-0101308A61AE}"/>
              </a:ext>
            </a:extLst>
          </p:cNvPr>
          <p:cNvSpPr/>
          <p:nvPr/>
        </p:nvSpPr>
        <p:spPr>
          <a:xfrm rot="16200000" flipH="1">
            <a:off x="6259704" y="1768408"/>
            <a:ext cx="461661" cy="640422"/>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84" name="Round Same Side Corner Rectangle 58">
            <a:extLst>
              <a:ext uri="{FF2B5EF4-FFF2-40B4-BE49-F238E27FC236}">
                <a16:creationId xmlns:a16="http://schemas.microsoft.com/office/drawing/2014/main" id="{25D81A08-9CB9-AC23-585D-14A56E01BA0A}"/>
              </a:ext>
            </a:extLst>
          </p:cNvPr>
          <p:cNvSpPr/>
          <p:nvPr/>
        </p:nvSpPr>
        <p:spPr>
          <a:xfrm rot="16200000" flipH="1">
            <a:off x="5468999" y="1772012"/>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85" name="TextBox 484">
            <a:extLst>
              <a:ext uri="{FF2B5EF4-FFF2-40B4-BE49-F238E27FC236}">
                <a16:creationId xmlns:a16="http://schemas.microsoft.com/office/drawing/2014/main" id="{F153B4EB-64A0-43BB-7B34-E3EC9F58B765}"/>
              </a:ext>
            </a:extLst>
          </p:cNvPr>
          <p:cNvSpPr txBox="1"/>
          <p:nvPr/>
        </p:nvSpPr>
        <p:spPr>
          <a:xfrm>
            <a:off x="6017395" y="1867688"/>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46%</a:t>
            </a:r>
          </a:p>
        </p:txBody>
      </p:sp>
      <p:sp>
        <p:nvSpPr>
          <p:cNvPr id="486" name="TextBox 485">
            <a:extLst>
              <a:ext uri="{FF2B5EF4-FFF2-40B4-BE49-F238E27FC236}">
                <a16:creationId xmlns:a16="http://schemas.microsoft.com/office/drawing/2014/main" id="{2674217A-1D01-9725-4E05-BD4F0E3C0615}"/>
              </a:ext>
            </a:extLst>
          </p:cNvPr>
          <p:cNvSpPr txBox="1"/>
          <p:nvPr/>
        </p:nvSpPr>
        <p:spPr>
          <a:xfrm>
            <a:off x="5195820" y="1867688"/>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53%</a:t>
            </a:r>
          </a:p>
        </p:txBody>
      </p:sp>
      <p:sp>
        <p:nvSpPr>
          <p:cNvPr id="487" name="Freeform 6">
            <a:extLst>
              <a:ext uri="{FF2B5EF4-FFF2-40B4-BE49-F238E27FC236}">
                <a16:creationId xmlns:a16="http://schemas.microsoft.com/office/drawing/2014/main" id="{6FC4FE11-93F9-AE95-3FA9-539E24B2B592}"/>
              </a:ext>
            </a:extLst>
          </p:cNvPr>
          <p:cNvSpPr>
            <a:spLocks noChangeAspect="1" noEditPoints="1"/>
          </p:cNvSpPr>
          <p:nvPr/>
        </p:nvSpPr>
        <p:spPr bwMode="auto">
          <a:xfrm>
            <a:off x="10315879" y="2381743"/>
            <a:ext cx="477395" cy="1371600"/>
          </a:xfrm>
          <a:custGeom>
            <a:avLst/>
            <a:gdLst>
              <a:gd name="T0" fmla="*/ 32 w 63"/>
              <a:gd name="T1" fmla="*/ 27 h 181"/>
              <a:gd name="T2" fmla="*/ 46 w 63"/>
              <a:gd name="T3" fmla="*/ 13 h 181"/>
              <a:gd name="T4" fmla="*/ 32 w 63"/>
              <a:gd name="T5" fmla="*/ 0 h 181"/>
              <a:gd name="T6" fmla="*/ 18 w 63"/>
              <a:gd name="T7" fmla="*/ 13 h 181"/>
              <a:gd name="T8" fmla="*/ 32 w 63"/>
              <a:gd name="T9" fmla="*/ 27 h 181"/>
              <a:gd name="T10" fmla="*/ 63 w 63"/>
              <a:gd name="T11" fmla="*/ 45 h 181"/>
              <a:gd name="T12" fmla="*/ 51 w 63"/>
              <a:gd name="T13" fmla="*/ 32 h 181"/>
              <a:gd name="T14" fmla="*/ 12 w 63"/>
              <a:gd name="T15" fmla="*/ 32 h 181"/>
              <a:gd name="T16" fmla="*/ 0 w 63"/>
              <a:gd name="T17" fmla="*/ 45 h 181"/>
              <a:gd name="T18" fmla="*/ 0 w 63"/>
              <a:gd name="T19" fmla="*/ 95 h 181"/>
              <a:gd name="T20" fmla="*/ 5 w 63"/>
              <a:gd name="T21" fmla="*/ 101 h 181"/>
              <a:gd name="T22" fmla="*/ 10 w 63"/>
              <a:gd name="T23" fmla="*/ 95 h 181"/>
              <a:gd name="T24" fmla="*/ 10 w 63"/>
              <a:gd name="T25" fmla="*/ 49 h 181"/>
              <a:gd name="T26" fmla="*/ 13 w 63"/>
              <a:gd name="T27" fmla="*/ 49 h 181"/>
              <a:gd name="T28" fmla="*/ 13 w 63"/>
              <a:gd name="T29" fmla="*/ 173 h 181"/>
              <a:gd name="T30" fmla="*/ 21 w 63"/>
              <a:gd name="T31" fmla="*/ 181 h 181"/>
              <a:gd name="T32" fmla="*/ 29 w 63"/>
              <a:gd name="T33" fmla="*/ 173 h 181"/>
              <a:gd name="T34" fmla="*/ 29 w 63"/>
              <a:gd name="T35" fmla="*/ 105 h 181"/>
              <a:gd name="T36" fmla="*/ 34 w 63"/>
              <a:gd name="T37" fmla="*/ 105 h 181"/>
              <a:gd name="T38" fmla="*/ 34 w 63"/>
              <a:gd name="T39" fmla="*/ 173 h 181"/>
              <a:gd name="T40" fmla="*/ 42 w 63"/>
              <a:gd name="T41" fmla="*/ 181 h 181"/>
              <a:gd name="T42" fmla="*/ 50 w 63"/>
              <a:gd name="T43" fmla="*/ 173 h 181"/>
              <a:gd name="T44" fmla="*/ 50 w 63"/>
              <a:gd name="T45" fmla="*/ 49 h 181"/>
              <a:gd name="T46" fmla="*/ 52 w 63"/>
              <a:gd name="T47" fmla="*/ 49 h 181"/>
              <a:gd name="T48" fmla="*/ 52 w 63"/>
              <a:gd name="T49" fmla="*/ 95 h 181"/>
              <a:gd name="T50" fmla="*/ 58 w 63"/>
              <a:gd name="T51" fmla="*/ 101 h 181"/>
              <a:gd name="T52" fmla="*/ 63 w 63"/>
              <a:gd name="T53" fmla="*/ 95 h 181"/>
              <a:gd name="T54" fmla="*/ 63 w 63"/>
              <a:gd name="T55" fmla="*/ 4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81">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th-TH">
              <a:solidFill>
                <a:srgbClr val="1E7466"/>
              </a:solidFill>
            </a:endParaRPr>
          </a:p>
        </p:txBody>
      </p:sp>
      <p:grpSp>
        <p:nvGrpSpPr>
          <p:cNvPr id="488" name="กลุ่ม 106">
            <a:extLst>
              <a:ext uri="{FF2B5EF4-FFF2-40B4-BE49-F238E27FC236}">
                <a16:creationId xmlns:a16="http://schemas.microsoft.com/office/drawing/2014/main" id="{9635C002-4254-7C5A-FF3E-A738483F10DF}"/>
              </a:ext>
            </a:extLst>
          </p:cNvPr>
          <p:cNvGrpSpPr>
            <a:grpSpLocks noChangeAspect="1"/>
          </p:cNvGrpSpPr>
          <p:nvPr/>
        </p:nvGrpSpPr>
        <p:grpSpPr>
          <a:xfrm>
            <a:off x="9477318" y="2381743"/>
            <a:ext cx="573107" cy="1371600"/>
            <a:chOff x="9234488" y="7932738"/>
            <a:chExt cx="1509712" cy="3613150"/>
          </a:xfrm>
          <a:solidFill>
            <a:schemeClr val="accent3"/>
          </a:solidFill>
        </p:grpSpPr>
        <p:sp>
          <p:nvSpPr>
            <p:cNvPr id="489" name="Freeform 9">
              <a:extLst>
                <a:ext uri="{FF2B5EF4-FFF2-40B4-BE49-F238E27FC236}">
                  <a16:creationId xmlns:a16="http://schemas.microsoft.com/office/drawing/2014/main" id="{EE152CD1-9A10-9087-148D-678BF2C5A53E}"/>
                </a:ext>
              </a:extLst>
            </p:cNvPr>
            <p:cNvSpPr>
              <a:spLocks/>
            </p:cNvSpPr>
            <p:nvPr/>
          </p:nvSpPr>
          <p:spPr bwMode="auto">
            <a:xfrm>
              <a:off x="9234488" y="8588375"/>
              <a:ext cx="1509712" cy="2957513"/>
            </a:xfrm>
            <a:custGeom>
              <a:avLst/>
              <a:gdLst>
                <a:gd name="T0" fmla="*/ 65 w 76"/>
                <a:gd name="T1" fmla="*/ 63 h 149"/>
                <a:gd name="T2" fmla="*/ 71 w 76"/>
                <a:gd name="T3" fmla="*/ 68 h 149"/>
                <a:gd name="T4" fmla="*/ 76 w 76"/>
                <a:gd name="T5" fmla="*/ 63 h 149"/>
                <a:gd name="T6" fmla="*/ 67 w 76"/>
                <a:gd name="T7" fmla="*/ 12 h 149"/>
                <a:gd name="T8" fmla="*/ 54 w 76"/>
                <a:gd name="T9" fmla="*/ 0 h 149"/>
                <a:gd name="T10" fmla="*/ 23 w 76"/>
                <a:gd name="T11" fmla="*/ 0 h 149"/>
                <a:gd name="T12" fmla="*/ 10 w 76"/>
                <a:gd name="T13" fmla="*/ 12 h 149"/>
                <a:gd name="T14" fmla="*/ 0 w 76"/>
                <a:gd name="T15" fmla="*/ 63 h 149"/>
                <a:gd name="T16" fmla="*/ 6 w 76"/>
                <a:gd name="T17" fmla="*/ 68 h 149"/>
                <a:gd name="T18" fmla="*/ 11 w 76"/>
                <a:gd name="T19" fmla="*/ 63 h 149"/>
                <a:gd name="T20" fmla="*/ 21 w 76"/>
                <a:gd name="T21" fmla="*/ 17 h 149"/>
                <a:gd name="T22" fmla="*/ 23 w 76"/>
                <a:gd name="T23" fmla="*/ 17 h 149"/>
                <a:gd name="T24" fmla="*/ 10 w 76"/>
                <a:gd name="T25" fmla="*/ 92 h 149"/>
                <a:gd name="T26" fmla="*/ 23 w 76"/>
                <a:gd name="T27" fmla="*/ 92 h 149"/>
                <a:gd name="T28" fmla="*/ 23 w 76"/>
                <a:gd name="T29" fmla="*/ 141 h 149"/>
                <a:gd name="T30" fmla="*/ 30 w 76"/>
                <a:gd name="T31" fmla="*/ 149 h 149"/>
                <a:gd name="T32" fmla="*/ 36 w 76"/>
                <a:gd name="T33" fmla="*/ 141 h 149"/>
                <a:gd name="T34" fmla="*/ 36 w 76"/>
                <a:gd name="T35" fmla="*/ 92 h 149"/>
                <a:gd name="T36" fmla="*/ 41 w 76"/>
                <a:gd name="T37" fmla="*/ 92 h 149"/>
                <a:gd name="T38" fmla="*/ 41 w 76"/>
                <a:gd name="T39" fmla="*/ 141 h 149"/>
                <a:gd name="T40" fmla="*/ 47 w 76"/>
                <a:gd name="T41" fmla="*/ 149 h 149"/>
                <a:gd name="T42" fmla="*/ 53 w 76"/>
                <a:gd name="T43" fmla="*/ 141 h 149"/>
                <a:gd name="T44" fmla="*/ 53 w 76"/>
                <a:gd name="T45" fmla="*/ 92 h 149"/>
                <a:gd name="T46" fmla="*/ 68 w 76"/>
                <a:gd name="T47" fmla="*/ 92 h 149"/>
                <a:gd name="T48" fmla="*/ 53 w 76"/>
                <a:gd name="T49" fmla="*/ 17 h 149"/>
                <a:gd name="T50" fmla="*/ 56 w 76"/>
                <a:gd name="T51" fmla="*/ 17 h 149"/>
                <a:gd name="T52" fmla="*/ 65 w 76"/>
                <a:gd name="T53" fmla="*/ 6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49">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490" name="Oval 10">
              <a:extLst>
                <a:ext uri="{FF2B5EF4-FFF2-40B4-BE49-F238E27FC236}">
                  <a16:creationId xmlns:a16="http://schemas.microsoft.com/office/drawing/2014/main" id="{6E6146AD-CE4E-6187-ABE5-7486FBDA2131}"/>
                </a:ext>
              </a:extLst>
            </p:cNvPr>
            <p:cNvSpPr>
              <a:spLocks noChangeArrowheads="1"/>
            </p:cNvSpPr>
            <p:nvPr/>
          </p:nvSpPr>
          <p:spPr bwMode="auto">
            <a:xfrm>
              <a:off x="9731375" y="7932738"/>
              <a:ext cx="555625" cy="5556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th-TH"/>
            </a:p>
          </p:txBody>
        </p:sp>
      </p:grpSp>
      <p:sp>
        <p:nvSpPr>
          <p:cNvPr id="491" name="Round Same Side Corner Rectangle 58">
            <a:extLst>
              <a:ext uri="{FF2B5EF4-FFF2-40B4-BE49-F238E27FC236}">
                <a16:creationId xmlns:a16="http://schemas.microsoft.com/office/drawing/2014/main" id="{4DD28FD1-C751-0341-789B-402A5F476A71}"/>
              </a:ext>
            </a:extLst>
          </p:cNvPr>
          <p:cNvSpPr/>
          <p:nvPr/>
        </p:nvSpPr>
        <p:spPr>
          <a:xfrm rot="16200000" flipH="1">
            <a:off x="10323747" y="1792520"/>
            <a:ext cx="461661" cy="640422"/>
          </a:xfrm>
          <a:prstGeom prst="round2SameRect">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92" name="Round Same Side Corner Rectangle 58">
            <a:extLst>
              <a:ext uri="{FF2B5EF4-FFF2-40B4-BE49-F238E27FC236}">
                <a16:creationId xmlns:a16="http://schemas.microsoft.com/office/drawing/2014/main" id="{DB1517BC-D3F1-1D4D-6C39-C3D721C2490B}"/>
              </a:ext>
            </a:extLst>
          </p:cNvPr>
          <p:cNvSpPr/>
          <p:nvPr/>
        </p:nvSpPr>
        <p:spPr>
          <a:xfrm rot="16200000" flipH="1">
            <a:off x="9533042" y="1796124"/>
            <a:ext cx="461661" cy="64042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a:latin typeface="Lato Light"/>
            </a:endParaRPr>
          </a:p>
        </p:txBody>
      </p:sp>
      <p:sp>
        <p:nvSpPr>
          <p:cNvPr id="493" name="TextBox 492">
            <a:extLst>
              <a:ext uri="{FF2B5EF4-FFF2-40B4-BE49-F238E27FC236}">
                <a16:creationId xmlns:a16="http://schemas.microsoft.com/office/drawing/2014/main" id="{F28225E2-E16D-66A4-399A-0A4D364641C3}"/>
              </a:ext>
            </a:extLst>
          </p:cNvPr>
          <p:cNvSpPr txBox="1"/>
          <p:nvPr/>
        </p:nvSpPr>
        <p:spPr>
          <a:xfrm>
            <a:off x="10106838" y="1867688"/>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46%</a:t>
            </a:r>
          </a:p>
        </p:txBody>
      </p:sp>
      <p:sp>
        <p:nvSpPr>
          <p:cNvPr id="494" name="TextBox 493">
            <a:extLst>
              <a:ext uri="{FF2B5EF4-FFF2-40B4-BE49-F238E27FC236}">
                <a16:creationId xmlns:a16="http://schemas.microsoft.com/office/drawing/2014/main" id="{CE8A62C1-E9FE-DCFE-CA6D-7A12182D4A09}"/>
              </a:ext>
            </a:extLst>
          </p:cNvPr>
          <p:cNvSpPr txBox="1"/>
          <p:nvPr/>
        </p:nvSpPr>
        <p:spPr>
          <a:xfrm>
            <a:off x="9309598" y="1867688"/>
            <a:ext cx="95174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54%</a:t>
            </a:r>
          </a:p>
        </p:txBody>
      </p:sp>
      <p:sp>
        <p:nvSpPr>
          <p:cNvPr id="495" name="Rectangle: Rounded Corners 5">
            <a:extLst>
              <a:ext uri="{FF2B5EF4-FFF2-40B4-BE49-F238E27FC236}">
                <a16:creationId xmlns:a16="http://schemas.microsoft.com/office/drawing/2014/main" id="{E8C0FF31-AEE9-A928-FC3F-0BF13894F947}"/>
              </a:ext>
            </a:extLst>
          </p:cNvPr>
          <p:cNvSpPr/>
          <p:nvPr/>
        </p:nvSpPr>
        <p:spPr>
          <a:xfrm>
            <a:off x="94248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Arial" panose="020B0604020202020204" pitchFamily="34" charset="0"/>
                <a:cs typeface="Arial" panose="020B0604020202020204" pitchFamily="34" charset="0"/>
              </a:rPr>
              <a:t>18-34</a:t>
            </a:r>
          </a:p>
        </p:txBody>
      </p:sp>
      <p:sp>
        <p:nvSpPr>
          <p:cNvPr id="496" name="Rectangle: Rounded Corners 32">
            <a:extLst>
              <a:ext uri="{FF2B5EF4-FFF2-40B4-BE49-F238E27FC236}">
                <a16:creationId xmlns:a16="http://schemas.microsoft.com/office/drawing/2014/main" id="{1FC93035-902E-2A27-2080-FA4BDE08A10C}"/>
              </a:ext>
            </a:extLst>
          </p:cNvPr>
          <p:cNvSpPr/>
          <p:nvPr/>
        </p:nvSpPr>
        <p:spPr>
          <a:xfrm>
            <a:off x="5066050"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Arial" panose="020B0604020202020204" pitchFamily="34" charset="0"/>
                <a:cs typeface="Arial" panose="020B0604020202020204" pitchFamily="34" charset="0"/>
              </a:rPr>
              <a:t>35-54</a:t>
            </a:r>
          </a:p>
        </p:txBody>
      </p:sp>
      <p:sp>
        <p:nvSpPr>
          <p:cNvPr id="497" name="Rectangle: Rounded Corners 33">
            <a:extLst>
              <a:ext uri="{FF2B5EF4-FFF2-40B4-BE49-F238E27FC236}">
                <a16:creationId xmlns:a16="http://schemas.microsoft.com/office/drawing/2014/main" id="{B49F0D53-CC73-3E62-216B-EFEB1960E3BB}"/>
              </a:ext>
            </a:extLst>
          </p:cNvPr>
          <p:cNvSpPr/>
          <p:nvPr/>
        </p:nvSpPr>
        <p:spPr>
          <a:xfrm>
            <a:off x="9097188" y="1181100"/>
            <a:ext cx="2070100" cy="4616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Arial" panose="020B0604020202020204" pitchFamily="34" charset="0"/>
                <a:cs typeface="Arial" panose="020B0604020202020204" pitchFamily="34" charset="0"/>
              </a:rPr>
              <a:t>55+</a:t>
            </a:r>
          </a:p>
        </p:txBody>
      </p:sp>
      <p:cxnSp>
        <p:nvCxnSpPr>
          <p:cNvPr id="501" name="Straight Connector 500">
            <a:extLst>
              <a:ext uri="{FF2B5EF4-FFF2-40B4-BE49-F238E27FC236}">
                <a16:creationId xmlns:a16="http://schemas.microsoft.com/office/drawing/2014/main" id="{C62A5753-EB36-7E37-D25B-DB3D82B3DBC9}"/>
              </a:ext>
            </a:extLst>
          </p:cNvPr>
          <p:cNvCxnSpPr>
            <a:cxnSpLocks/>
          </p:cNvCxnSpPr>
          <p:nvPr/>
        </p:nvCxnSpPr>
        <p:spPr>
          <a:xfrm>
            <a:off x="3846440" y="1171489"/>
            <a:ext cx="0" cy="4972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546A8CF-81F1-B7A7-C61B-2813E7064FD5}"/>
              </a:ext>
            </a:extLst>
          </p:cNvPr>
          <p:cNvCxnSpPr>
            <a:cxnSpLocks/>
          </p:cNvCxnSpPr>
          <p:nvPr/>
        </p:nvCxnSpPr>
        <p:spPr>
          <a:xfrm>
            <a:off x="8355760" y="1181100"/>
            <a:ext cx="0" cy="4972543"/>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Content Placeholder 8">
            <a:extLst>
              <a:ext uri="{FF2B5EF4-FFF2-40B4-BE49-F238E27FC236}">
                <a16:creationId xmlns:a16="http://schemas.microsoft.com/office/drawing/2014/main" id="{5ED7C4C9-E393-D7A6-BDAE-1566730F90F0}"/>
              </a:ext>
            </a:extLst>
          </p:cNvPr>
          <p:cNvGraphicFramePr>
            <a:graphicFrameLocks/>
          </p:cNvGraphicFramePr>
          <p:nvPr>
            <p:extLst>
              <p:ext uri="{D42A27DB-BD31-4B8C-83A1-F6EECF244321}">
                <p14:modId xmlns:p14="http://schemas.microsoft.com/office/powerpoint/2010/main" val="3018219523"/>
              </p:ext>
            </p:extLst>
          </p:nvPr>
        </p:nvGraphicFramePr>
        <p:xfrm>
          <a:off x="471220" y="3657761"/>
          <a:ext cx="2826800" cy="26989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ontent Placeholder 8">
            <a:extLst>
              <a:ext uri="{FF2B5EF4-FFF2-40B4-BE49-F238E27FC236}">
                <a16:creationId xmlns:a16="http://schemas.microsoft.com/office/drawing/2014/main" id="{371CA5D2-5844-73A1-88F5-88AEBA1787CB}"/>
              </a:ext>
            </a:extLst>
          </p:cNvPr>
          <p:cNvGraphicFramePr>
            <a:graphicFrameLocks/>
          </p:cNvGraphicFramePr>
          <p:nvPr>
            <p:extLst>
              <p:ext uri="{D42A27DB-BD31-4B8C-83A1-F6EECF244321}">
                <p14:modId xmlns:p14="http://schemas.microsoft.com/office/powerpoint/2010/main" val="3288633049"/>
              </p:ext>
            </p:extLst>
          </p:nvPr>
        </p:nvGraphicFramePr>
        <p:xfrm>
          <a:off x="4594180" y="3657761"/>
          <a:ext cx="2826800" cy="26989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8">
            <a:extLst>
              <a:ext uri="{FF2B5EF4-FFF2-40B4-BE49-F238E27FC236}">
                <a16:creationId xmlns:a16="http://schemas.microsoft.com/office/drawing/2014/main" id="{E771EFF6-3668-CE90-130D-18ACAF3055FE}"/>
              </a:ext>
            </a:extLst>
          </p:cNvPr>
          <p:cNvGraphicFramePr>
            <a:graphicFrameLocks/>
          </p:cNvGraphicFramePr>
          <p:nvPr>
            <p:extLst>
              <p:ext uri="{D42A27DB-BD31-4B8C-83A1-F6EECF244321}">
                <p14:modId xmlns:p14="http://schemas.microsoft.com/office/powerpoint/2010/main" val="2821389008"/>
              </p:ext>
            </p:extLst>
          </p:nvPr>
        </p:nvGraphicFramePr>
        <p:xfrm>
          <a:off x="8717140" y="3657761"/>
          <a:ext cx="2826800" cy="2698947"/>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7">
            <a:extLst>
              <a:ext uri="{FF2B5EF4-FFF2-40B4-BE49-F238E27FC236}">
                <a16:creationId xmlns:a16="http://schemas.microsoft.com/office/drawing/2014/main" id="{8ED59FB1-22F6-ABDC-1C70-0DBBDE6311CA}"/>
              </a:ext>
            </a:extLst>
          </p:cNvPr>
          <p:cNvSpPr>
            <a:spLocks noGrp="1"/>
          </p:cNvSpPr>
          <p:nvPr>
            <p:ph type="title"/>
          </p:nvPr>
        </p:nvSpPr>
        <p:spPr/>
        <p:txBody>
          <a:bodyPr/>
          <a:lstStyle/>
          <a:p>
            <a:r>
              <a:rPr lang="en-US" sz="2800" b="1">
                <a:latin typeface="Arial Black"/>
              </a:rPr>
              <a:t>DEMOGRAPHICS: US, Age &amp; gender</a:t>
            </a:r>
            <a:endParaRPr lang="en-US">
              <a:latin typeface="Arial Black"/>
            </a:endParaRPr>
          </a:p>
        </p:txBody>
      </p:sp>
    </p:spTree>
    <p:extLst>
      <p:ext uri="{BB962C8B-B14F-4D97-AF65-F5344CB8AC3E}">
        <p14:creationId xmlns:p14="http://schemas.microsoft.com/office/powerpoint/2010/main" val="16258450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56D236C90125844AE7A8A6D3C5A7109" ma:contentTypeVersion="2" ma:contentTypeDescription="Create a new document." ma:contentTypeScope="" ma:versionID="eb5308fa7570d0c83ab90d0a71b2be64">
  <xsd:schema xmlns:xsd="http://www.w3.org/2001/XMLSchema" xmlns:xs="http://www.w3.org/2001/XMLSchema" xmlns:p="http://schemas.microsoft.com/office/2006/metadata/properties" xmlns:ns3="46a479d9-2d41-41c4-9ff1-d3ad251c6d7d" targetNamespace="http://schemas.microsoft.com/office/2006/metadata/properties" ma:root="true" ma:fieldsID="16e96331b477bc5ac8a3e9644d94b3b0" ns3:_="">
    <xsd:import namespace="46a479d9-2d41-41c4-9ff1-d3ad251c6d7d"/>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a479d9-2d41-41c4-9ff1-d3ad251c6d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61AB1D-8B67-42A0-B87C-0B3A309F7B39}">
  <ds:schemaRefs>
    <ds:schemaRef ds:uri="http://schemas.microsoft.com/office/2006/documentManagement/types"/>
    <ds:schemaRef ds:uri="http://purl.org/dc/dcmitype/"/>
    <ds:schemaRef ds:uri="http://purl.org/dc/terms/"/>
    <ds:schemaRef ds:uri="http://www.w3.org/XML/1998/namespace"/>
    <ds:schemaRef ds:uri="http://schemas.microsoft.com/office/infopath/2007/PartnerControls"/>
    <ds:schemaRef ds:uri="http://schemas.microsoft.com/office/2006/metadata/properties"/>
    <ds:schemaRef ds:uri="http://schemas.openxmlformats.org/package/2006/metadata/core-properties"/>
    <ds:schemaRef ds:uri="46a479d9-2d41-41c4-9ff1-d3ad251c6d7d"/>
    <ds:schemaRef ds:uri="http://purl.org/dc/elements/1.1/"/>
  </ds:schemaRefs>
</ds:datastoreItem>
</file>

<file path=customXml/itemProps2.xml><?xml version="1.0" encoding="utf-8"?>
<ds:datastoreItem xmlns:ds="http://schemas.openxmlformats.org/officeDocument/2006/customXml" ds:itemID="{132B0F90-3DF5-43DB-872E-144CA648A53B}">
  <ds:schemaRefs>
    <ds:schemaRef ds:uri="http://schemas.microsoft.com/sharepoint/v3/contenttype/forms"/>
  </ds:schemaRefs>
</ds:datastoreItem>
</file>

<file path=customXml/itemProps3.xml><?xml version="1.0" encoding="utf-8"?>
<ds:datastoreItem xmlns:ds="http://schemas.openxmlformats.org/officeDocument/2006/customXml" ds:itemID="{55A4DE80-14B3-4408-BBF0-5997DAAF5C33}">
  <ds:schemaRefs>
    <ds:schemaRef ds:uri="46a479d9-2d41-41c4-9ff1-d3ad251c6d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TotalTime>
  <Words>5985</Words>
  <Application>Microsoft Macintosh PowerPoint</Application>
  <PresentationFormat>Widescreen</PresentationFormat>
  <Paragraphs>1171</Paragraphs>
  <Slides>53</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53</vt:i4>
      </vt:variant>
    </vt:vector>
  </HeadingPairs>
  <TitlesOfParts>
    <vt:vector size="62" baseType="lpstr">
      <vt:lpstr>Arial</vt:lpstr>
      <vt:lpstr>Arial Black</vt:lpstr>
      <vt:lpstr>Calibri</vt:lpstr>
      <vt:lpstr>Calibri Light</vt:lpstr>
      <vt:lpstr>Lato Light</vt:lpstr>
      <vt:lpstr>Montserrat</vt:lpstr>
      <vt:lpstr>Montserrat Black</vt:lpstr>
      <vt:lpstr>Office Theme</vt:lpstr>
      <vt:lpstr>Custom Design</vt:lpstr>
      <vt:lpstr>PowerPoint Presentation</vt:lpstr>
      <vt:lpstr>PowerPoint Presentation</vt:lpstr>
      <vt:lpstr>PowerPoint Presentation</vt:lpstr>
      <vt:lpstr>PowerPoint Presentation</vt:lpstr>
      <vt:lpstr>Demographic overview</vt:lpstr>
      <vt:lpstr>demographics</vt:lpstr>
      <vt:lpstr>Demographics: age</vt:lpstr>
      <vt:lpstr>DEMOGRAPHICS: US</vt:lpstr>
      <vt:lpstr>DEMOGRAPHICS: US, Age &amp; gender</vt:lpstr>
      <vt:lpstr>DEMOGRAPHICS: UK</vt:lpstr>
      <vt:lpstr>DEMOGRAPHICS: UK, age &amp; gender</vt:lpstr>
      <vt:lpstr>DEMOGRAPHICS: DE</vt:lpstr>
      <vt:lpstr>DEMOGRAPHICS: DE, age &amp; gender</vt:lpstr>
      <vt:lpstr>DEMOGRAPHICS: IT</vt:lpstr>
      <vt:lpstr>DEMOGRAPHICS: IT, age &amp; gender</vt:lpstr>
      <vt:lpstr>DEMOGRAPHICS: KR</vt:lpstr>
      <vt:lpstr>DEMOGRAPHICS: KR, Age &amp; gender</vt:lpstr>
      <vt:lpstr>DEMOGRAPHICS: au</vt:lpstr>
      <vt:lpstr>DEMOGRAPHICS: au, age &amp; gender</vt:lpstr>
      <vt:lpstr>Why consumers take supplements</vt:lpstr>
      <vt:lpstr>Why consumers take supplements: COUNTRY</vt:lpstr>
      <vt:lpstr>PowerPoint Presentation</vt:lpstr>
      <vt:lpstr>Health concerns</vt:lpstr>
      <vt:lpstr>Health concerns: what consumers  took supplements for</vt:lpstr>
      <vt:lpstr>PowerPoint Presentation</vt:lpstr>
      <vt:lpstr>SUPPLEMENT USAGE FREQUENCY  </vt:lpstr>
      <vt:lpstr>Supplement use frequency: country</vt:lpstr>
      <vt:lpstr>Supplement usage</vt:lpstr>
      <vt:lpstr>Usage change</vt:lpstr>
      <vt:lpstr>PowerPoint Presentation</vt:lpstr>
      <vt:lpstr>Overall Familiarity with ingredient categories</vt:lpstr>
      <vt:lpstr>Overall Familiarity: AGE &amp; GENDER</vt:lpstr>
      <vt:lpstr>Familiarity:</vt:lpstr>
      <vt:lpstr>Characteristics influencing purchase</vt:lpstr>
      <vt:lpstr>Characteristics influencing purchase: country</vt:lpstr>
      <vt:lpstr>Attributes influencing purchase:  country</vt:lpstr>
      <vt:lpstr>quality, safety and regulation concern: country</vt:lpstr>
      <vt:lpstr>PowerPoint Presentation</vt:lpstr>
      <vt:lpstr>Supplement Spend</vt:lpstr>
      <vt:lpstr>Average Monthly Spend: COuntry</vt:lpstr>
      <vt:lpstr>Purchase locations: country</vt:lpstr>
      <vt:lpstr>PRIORITIZING SPENDING CUTS: COUNTRY</vt:lpstr>
      <vt:lpstr>PowerPoint Presentation</vt:lpstr>
      <vt:lpstr>Branded ingredients: country</vt:lpstr>
      <vt:lpstr>branded ingredient value proposition: US, UK, DE</vt:lpstr>
      <vt:lpstr>branded ingredient value proposition: IT, KR, AU</vt:lpstr>
      <vt:lpstr>Branded ingredient Price premium:  country</vt:lpstr>
      <vt:lpstr>Branded ingredient Price premium</vt:lpstr>
      <vt:lpstr>PowerPoint Presentation</vt:lpstr>
      <vt:lpstr>Trust: country</vt:lpstr>
      <vt:lpstr>Transparency purchase influence:  country</vt:lpstr>
      <vt:lpstr>Signals of brand transparency: country</vt:lpstr>
      <vt:lpstr>Sustainability: country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dc:creator>
  <cp:lastModifiedBy>Traci Kantowski</cp:lastModifiedBy>
  <cp:revision>6</cp:revision>
  <cp:lastPrinted>2023-05-04T19:49:44Z</cp:lastPrinted>
  <dcterms:created xsi:type="dcterms:W3CDTF">2023-02-02T09:58:05Z</dcterms:created>
  <dcterms:modified xsi:type="dcterms:W3CDTF">2023-09-12T12:48:55Z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0x010100456D236C90125844AE7A8A6D3C5A7109</vt:lpwstr>
  </property>
</Properties>
</file>