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20.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15.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70.xml"/>
  <Override ContentType="application/vnd.ms-office.chartcolorstyle+xml" PartName="/ppt/charts/colors62.xml"/>
  <Override ContentType="application/vnd.ms-office.chartcolorstyle+xml" PartName="/ppt/charts/colors54.xml"/>
  <Override ContentType="application/vnd.ms-office.chartcolorstyle+xml" PartName="/ppt/charts/colors8.xml"/>
  <Override ContentType="application/vnd.ms-office.chartcolorstyle+xml" PartName="/ppt/charts/colors11.xml"/>
  <Override ContentType="application/vnd.ms-office.chartcolorstyle+xml" PartName="/ppt/charts/colors97.xml"/>
  <Override ContentType="application/vnd.ms-office.chartcolorstyle+xml" PartName="/ppt/charts/colors208.xml"/>
  <Override ContentType="application/vnd.ms-office.chartcolorstyle+xml" PartName="/ppt/charts/colors120.xml"/>
  <Override ContentType="application/vnd.ms-office.chartcolorstyle+xml" PartName="/ppt/charts/colors198.xml"/>
  <Override ContentType="application/vnd.ms-office.chartcolorstyle+xml" PartName="/ppt/charts/colors163.xml"/>
  <Override ContentType="application/vnd.ms-office.chartcolorstyle+xml" PartName="/ppt/charts/colors201.xml"/>
  <Override ContentType="application/vnd.ms-office.chartcolorstyle+xml" PartName="/ppt/charts/colors18.xml"/>
  <Override ContentType="application/vnd.ms-office.chartcolorstyle+xml" PartName="/ppt/charts/colors112.xml"/>
  <Override ContentType="application/vnd.ms-office.chartcolorstyle+xml" PartName="/ppt/charts/colors155.xml"/>
  <Override ContentType="application/vnd.ms-office.chartcolorstyle+xml" PartName="/ppt/charts/colors244.xml"/>
  <Override ContentType="application/vnd.ms-office.chartcolorstyle+xml" PartName="/ppt/charts/colors26.xml"/>
  <Override ContentType="application/vnd.ms-office.chartcolorstyle+xml" PartName="/ppt/charts/colors69.xml"/>
  <Override ContentType="application/vnd.ms-office.chartcolorstyle+xml" PartName="/ppt/charts/colors240.xml"/>
  <Override ContentType="application/vnd.ms-office.chartcolorstyle+xml" PartName="/ppt/charts/colors143.xml"/>
  <Override ContentType="application/vnd.ms-office.chartcolorstyle+xml" PartName="/ppt/charts/colors186.xml"/>
  <Override ContentType="application/vnd.ms-office.chartcolorstyle+xml" PartName="/ppt/charts/colors236.xml"/>
  <Override ContentType="application/vnd.ms-office.chartcolorstyle+xml" PartName="/ppt/charts/colors100.xml"/>
  <Override ContentType="application/vnd.ms-office.chartcolorstyle+xml" PartName="/ppt/charts/colors139.xml"/>
  <Override ContentType="application/vnd.ms-office.chartcolorstyle+xml" PartName="/ppt/charts/colors38.xml"/>
  <Override ContentType="application/vnd.ms-office.chartcolorstyle+xml" PartName="/ppt/charts/colors85.xml"/>
  <Override ContentType="application/vnd.ms-office.chartcolorstyle+xml" PartName="/ppt/charts/colors42.xml"/>
  <Override ContentType="application/vnd.ms-office.chartcolorstyle+xml" PartName="/ppt/charts/colors224.xml"/>
  <Override ContentType="application/vnd.ms-office.chartcolorstyle+xml" PartName="/ppt/charts/colors127.xml"/>
  <Override ContentType="application/vnd.ms-office.chartcolorstyle+xml" PartName="/ppt/charts/colors90.xml"/>
  <Override ContentType="application/vnd.ms-office.chartcolorstyle+xml" PartName="/ppt/charts/colors132.xml"/>
  <Override ContentType="application/vnd.ms-office.chartcolorstyle+xml" PartName="/ppt/charts/colors175.xml"/>
  <Override ContentType="application/vnd.ms-office.chartcolorstyle+xml" PartName="/ppt/charts/colors239.xml"/>
  <Override ContentType="application/vnd.ms-office.chartcolorstyle+xml" PartName="/ppt/charts/colors204.xml"/>
  <Override ContentType="application/vnd.ms-office.chartcolorstyle+xml" PartName="/ppt/charts/colors221.xml"/>
  <Override ContentType="application/vnd.ms-office.chartcolorstyle+xml" PartName="/ppt/charts/colors4.xml"/>
  <Override ContentType="application/vnd.ms-office.chartcolorstyle+xml" PartName="/ppt/charts/colors213.xml"/>
  <Override ContentType="application/vnd.ms-office.chartcolorstyle+xml" PartName="/ppt/charts/colors158.xml"/>
  <Override ContentType="application/vnd.ms-office.chartcolorstyle+xml" PartName="/ppt/charts/colors115.xml"/>
  <Override ContentType="application/vnd.ms-office.chartcolorstyle+xml" PartName="/ppt/charts/colors191.xml"/>
  <Override ContentType="application/vnd.ms-office.chartcolorstyle+xml" PartName="/ppt/charts/colors247.xml"/>
  <Override ContentType="application/vnd.ms-office.chartcolorstyle+xml" PartName="/ppt/charts/colors14.xml"/>
  <Override ContentType="application/vnd.ms-office.chartcolorstyle+xml" PartName="/ppt/charts/colors57.xml"/>
  <Override ContentType="application/vnd.ms-office.chartcolorstyle+xml" PartName="/ppt/charts/colors22.xml"/>
  <Override ContentType="application/vnd.ms-office.chartcolorstyle+xml" PartName="/ppt/charts/colors31.xml"/>
  <Override ContentType="application/vnd.ms-office.chartcolorstyle+xml" PartName="/ppt/charts/colors74.xml"/>
  <Override ContentType="application/vnd.ms-office.chartcolorstyle+xml" PartName="/ppt/charts/colors108.xml"/>
  <Override ContentType="application/vnd.ms-office.chartcolorstyle+xml" PartName="/ppt/charts/colors194.xml"/>
  <Override ContentType="application/vnd.ms-office.chartcolorstyle+xml" PartName="/ppt/charts/colors151.xml"/>
  <Override ContentType="application/vnd.ms-office.chartcolorstyle+xml" PartName="/ppt/charts/colors228.xml"/>
  <Override ContentType="application/vnd.ms-office.chartcolorstyle+xml" PartName="/ppt/charts/colors78.xml"/>
  <Override ContentType="application/vnd.ms-office.chartcolorstyle+xml" PartName="/ppt/charts/colors147.xml"/>
  <Override ContentType="application/vnd.ms-office.chartcolorstyle+xml" PartName="/ppt/charts/colors35.xml"/>
  <Override ContentType="application/vnd.ms-office.chartcolorstyle+xml" PartName="/ppt/charts/colors104.xml"/>
  <Override ContentType="application/vnd.ms-office.chartcolorstyle+xml" PartName="/ppt/charts/colors50.xml"/>
  <Override ContentType="application/vnd.ms-office.chartcolorstyle+xml" PartName="/ppt/charts/colors65.xml"/>
  <Override ContentType="application/vnd.ms-office.chartcolorstyle+xml" PartName="/ppt/charts/colors93.xml"/>
  <Override ContentType="application/vnd.ms-office.chartcolorstyle+xml" PartName="/ppt/charts/colors232.xml"/>
  <Override ContentType="application/vnd.ms-office.chartcolorstyle+xml" PartName="/ppt/charts/colors119.xml"/>
  <Override ContentType="application/vnd.ms-office.chartcolorstyle+xml" PartName="/ppt/charts/colors82.xml"/>
  <Override ContentType="application/vnd.ms-office.chartcolorstyle+xml" PartName="/ppt/charts/colors46.xml"/>
  <Override ContentType="application/vnd.ms-office.chartcolorstyle+xml" PartName="/ppt/charts/colors89.xml"/>
  <Override ContentType="application/vnd.ms-office.chartcolorstyle+xml" PartName="/ppt/charts/colors136.xml"/>
  <Override ContentType="application/vnd.ms-office.chartcolorstyle+xml" PartName="/ppt/charts/colors29.xml"/>
  <Override ContentType="application/vnd.ms-office.chartcolorstyle+xml" PartName="/ppt/charts/colors123.xml"/>
  <Override ContentType="application/vnd.ms-office.chartcolorstyle+xml" PartName="/ppt/charts/colors183.xml"/>
  <Override ContentType="application/vnd.ms-office.chartcolorstyle+xml" PartName="/ppt/charts/colors140.xml"/>
  <Override ContentType="application/vnd.ms-office.chartcolorstyle+xml" PartName="/ppt/charts/colors179.xml"/>
  <Override ContentType="application/vnd.ms-office.chartcolorstyle+xml" PartName="/ppt/charts/colors166.xml"/>
  <Override ContentType="application/vnd.ms-office.chartcolorstyle+xml" PartName="/ppt/charts/colors162.xml"/>
  <Override ContentType="application/vnd.ms-office.chartcolorstyle+xml" PartName="/ppt/charts/colors37.xml"/>
  <Override ContentType="application/vnd.ms-office.chartcolorstyle+xml" PartName="/ppt/charts/colors189.xml"/>
  <Override ContentType="application/vnd.ms-office.chartcolorstyle+xml" PartName="/ppt/charts/colors225.xml"/>
  <Override ContentType="application/vnd.ms-office.chartcolorstyle+xml" PartName="/ppt/charts/colors128.xml"/>
  <Override ContentType="application/vnd.ms-office.chartcolorstyle+xml" PartName="/ppt/charts/colors19.xml"/>
  <Override ContentType="application/vnd.ms-office.chartcolorstyle+xml" PartName="/ppt/charts/colors71.xml"/>
  <Override ContentType="application/vnd.ms-office.chartcolorstyle+xml" PartName="/ppt/charts/colors146.xml"/>
  <Override ContentType="application/vnd.ms-office.chartcolorstyle+xml" PartName="/ppt/charts/colors96.xml"/>
  <Override ContentType="application/vnd.ms-office.chartcolorstyle+xml" PartName="/ppt/charts/colors10.xml"/>
  <Override ContentType="application/vnd.ms-office.chartcolorstyle+xml" PartName="/ppt/charts/colors103.xml"/>
  <Override ContentType="application/vnd.ms-office.chartcolorstyle+xml" PartName="/ppt/charts/colors235.xml"/>
  <Override ContentType="application/vnd.ms-office.chartcolorstyle+xml" PartName="/ppt/charts/colors9.xml"/>
  <Override ContentType="application/vnd.ms-office.chartcolorstyle+xml" PartName="/ppt/charts/colors53.xml"/>
  <Override ContentType="application/vnd.ms-office.chartcolorstyle+xml" PartName="/ppt/charts/colors156.xml"/>
  <Override ContentType="application/vnd.ms-office.chartcolorstyle+xml" PartName="/ppt/charts/colors210.xml"/>
  <Override ContentType="application/vnd.ms-office.chartcolorstyle+xml" PartName="/ppt/charts/colors199.xml"/>
  <Override ContentType="application/vnd.ms-office.chartcolorstyle+xml" PartName="/ppt/charts/colors86.xml"/>
  <Override ContentType="application/vnd.ms-office.chartcolorstyle+xml" PartName="/ppt/charts/colors43.xml"/>
  <Override ContentType="application/vnd.ms-office.chartcolorstyle+xml" PartName="/ppt/charts/colors180.xml"/>
  <Override ContentType="application/vnd.ms-office.chartcolorstyle+xml" PartName="/ppt/charts/colors219.xml"/>
  <Override ContentType="application/vnd.ms-office.chartcolorstyle+xml" PartName="/ppt/charts/colors113.xml"/>
  <Override ContentType="application/vnd.ms-office.chartcolorstyle+xml" PartName="/ppt/charts/colors241.xml"/>
  <Override ContentType="application/vnd.ms-office.chartcolorstyle+xml" PartName="/ppt/charts/colors131.xml"/>
  <Override ContentType="application/vnd.ms-office.chartcolorstyle+xml" PartName="/ppt/charts/colors174.xml"/>
  <Override ContentType="application/vnd.ms-office.chartcolorstyle+xml" PartName="/ppt/charts/colors25.xml"/>
  <Override ContentType="application/vnd.ms-office.chartcolorstyle+xml" PartName="/ppt/charts/colors68.xml"/>
  <Override ContentType="application/vnd.ms-office.chartcolorstyle+xml" PartName="/ppt/charts/colors207.xml"/>
  <Override ContentType="application/vnd.ms-office.chartcolorstyle+xml" PartName="/ppt/charts/colors75.xml"/>
  <Override ContentType="application/vnd.ms-office.chartcolorstyle+xml" PartName="/ppt/charts/colors107.xml"/>
  <Override ContentType="application/vnd.ms-office.chartcolorstyle+xml" PartName="/ppt/charts/colors58.xml"/>
  <Override ContentType="application/vnd.ms-office.chartcolorstyle+xml" PartName="/ppt/charts/colors32.xml"/>
  <Override ContentType="application/vnd.ms-office.chartcolorstyle+xml" PartName="/ppt/charts/colors184.xml"/>
  <Override ContentType="application/vnd.ms-office.chartcolorstyle+xml" PartName="/ppt/charts/colors141.xml"/>
  <Override ContentType="application/vnd.ms-office.chartcolorstyle+xml" PartName="/ppt/charts/colors124.xml"/>
  <Override ContentType="application/vnd.ms-office.chartcolorstyle+xml" PartName="/ppt/charts/colors15.xml"/>
  <Override ContentType="application/vnd.ms-office.chartcolorstyle+xml" PartName="/ppt/charts/colors167.xml"/>
  <Override ContentType="application/vnd.ms-office.chartcolorstyle+xml" PartName="/ppt/charts/colors5.xml"/>
  <Override ContentType="application/vnd.ms-office.chartcolorstyle+xml" PartName="/ppt/charts/colors214.xml"/>
  <Override ContentType="application/vnd.ms-office.chartcolorstyle+xml" PartName="/ppt/charts/colors231.xml"/>
  <Override ContentType="application/vnd.ms-office.chartcolorstyle+xml" PartName="/ppt/charts/colors190.xml"/>
  <Override ContentType="application/vnd.ms-office.chartcolorstyle+xml" PartName="/ppt/charts/colors92.xml"/>
  <Override ContentType="application/vnd.ms-office.chartcolorstyle+xml" PartName="/ppt/charts/colors21.xml"/>
  <Override ContentType="application/vnd.ms-office.chartcolorstyle+xml" PartName="/ppt/charts/colors81.xml"/>
  <Override ContentType="application/vnd.ms-office.chartcolorstyle+xml" PartName="/ppt/charts/colors118.xml"/>
  <Override ContentType="application/vnd.ms-office.chartcolorstyle+xml" PartName="/ppt/charts/colors1.xml"/>
  <Override ContentType="application/vnd.ms-office.chartcolorstyle+xml" PartName="/ppt/charts/colors47.xml"/>
  <Override ContentType="application/vnd.ms-office.chartcolorstyle+xml" PartName="/ppt/charts/colors135.xml"/>
  <Override ContentType="application/vnd.ms-office.chartcolorstyle+xml" PartName="/ppt/charts/colors178.xml"/>
  <Override ContentType="application/vnd.ms-office.chartcolorstyle+xml" PartName="/ppt/charts/colors152.xml"/>
  <Override ContentType="application/vnd.ms-office.chartcolorstyle+xml" PartName="/ppt/charts/colors195.xml"/>
  <Override ContentType="application/vnd.ms-office.chartcolorstyle+xml" PartName="/ppt/charts/colors246.xml"/>
  <Override ContentType="application/vnd.ms-office.chartcolorstyle+xml" PartName="/ppt/charts/colors203.xml"/>
  <Override ContentType="application/vnd.ms-office.chartcolorstyle+xml" PartName="/ppt/charts/colors229.xml"/>
  <Override ContentType="application/vnd.ms-office.chartcolorstyle+xml" PartName="/ppt/charts/colors64.xml"/>
  <Override ContentType="application/vnd.ms-office.chartcolorstyle+xml" PartName="/ppt/charts/colors220.xml"/>
  <Override ContentType="application/vnd.ms-office.chartcolorstyle+xml" PartName="/ppt/charts/colors234.xml"/>
  <Override ContentType="application/vnd.ms-office.chartcolorstyle+xml" PartName="/ppt/charts/colors102.xml"/>
  <Override ContentType="application/vnd.ms-office.chartcolorstyle+xml" PartName="/ppt/charts/colors137.xml"/>
  <Override ContentType="application/vnd.ms-office.chartcolorstyle+xml" PartName="/ppt/charts/colors188.xml"/>
  <Override ContentType="application/vnd.ms-office.chartcolorstyle+xml" PartName="/ppt/charts/colors226.xml"/>
  <Override ContentType="application/vnd.ms-office.chartcolorstyle+xml" PartName="/ppt/charts/colors145.xml"/>
  <Override ContentType="application/vnd.ms-office.chartcolorstyle+xml" PartName="/ppt/charts/colors28.xml"/>
  <Override ContentType="application/vnd.ms-office.chartcolorstyle+xml" PartName="/ppt/charts/colors87.xml"/>
  <Override ContentType="application/vnd.ms-office.chartcolorstyle+xml" PartName="/ppt/charts/colors44.xml"/>
  <Override ContentType="application/vnd.ms-office.chartcolorstyle+xml" PartName="/ppt/charts/colors218.xml"/>
  <Override ContentType="application/vnd.ms-office.chartcolorstyle+xml" PartName="/ppt/charts/colors36.xml"/>
  <Override ContentType="application/vnd.ms-office.chartcolorstyle+xml" PartName="/ppt/charts/colors79.xml"/>
  <Override ContentType="application/vnd.ms-office.chartcolorstyle+xml" PartName="/ppt/charts/colors129.xml"/>
  <Override ContentType="application/vnd.ms-office.chartcolorstyle+xml" PartName="/ppt/charts/colors99.xml"/>
  <Override ContentType="application/vnd.ms-office.chartcolorstyle+xml" PartName="/ppt/charts/colors181.xml"/>
  <Override ContentType="application/vnd.ms-office.chartcolorstyle+xml" PartName="/ppt/charts/colors56.xml"/>
  <Override ContentType="application/vnd.ms-office.chartcolorstyle+xml" PartName="/ppt/charts/colors6.xml"/>
  <Override ContentType="application/vnd.ms-office.chartcolorstyle+xml" PartName="/ppt/charts/colors109.xml"/>
  <Override ContentType="application/vnd.ms-office.chartcolorstyle+xml" PartName="/ppt/charts/colors72.xml"/>
  <Override ContentType="application/vnd.ms-office.chartcolorstyle+xml" PartName="/ppt/charts/colors173.xml"/>
  <Override ContentType="application/vnd.ms-office.chartcolorstyle+xml" PartName="/ppt/charts/colors206.xml"/>
  <Override ContentType="application/vnd.ms-office.chartcolorstyle+xml" PartName="/ppt/charts/colors249.xml"/>
  <Override ContentType="application/vnd.ms-office.chartcolorstyle+xml" PartName="/ppt/charts/colors130.xml"/>
  <Override ContentType="application/vnd.ms-office.chartcolorstyle+xml" PartName="/ppt/charts/colors13.xml"/>
  <Override ContentType="application/vnd.ms-office.chartcolorstyle+xml" PartName="/ppt/charts/colors157.xml"/>
  <Override ContentType="application/vnd.ms-office.chartcolorstyle+xml" PartName="/ppt/charts/colors238.xml"/>
  <Override ContentType="application/vnd.ms-office.chartcolorstyle+xml" PartName="/ppt/charts/colors161.xml"/>
  <Override ContentType="application/vnd.ms-office.chartcolorstyle+xml" PartName="/ppt/charts/colors211.xml"/>
  <Override ContentType="application/vnd.ms-office.chartcolorstyle+xml" PartName="/ppt/charts/colors60.xml"/>
  <Override ContentType="application/vnd.ms-office.chartcolorstyle+xml" PartName="/ppt/charts/colors242.xml"/>
  <Override ContentType="application/vnd.ms-office.chartcolorstyle+xml" PartName="/ppt/charts/colors114.xml"/>
  <Override ContentType="application/vnd.ms-office.chartcolorstyle+xml" PartName="/ppt/charts/colors192.xml"/>
  <Override ContentType="application/vnd.ms-office.chartcolorstyle+xml" PartName="/ppt/charts/colors91.xml"/>
  <Override ContentType="application/vnd.ms-office.chartcolorstyle+xml" PartName="/ppt/charts/colors84.xml"/>
  <Override ContentType="application/vnd.ms-office.chartcolorstyle+xml" PartName="/ppt/charts/colors24.xml"/>
  <Override ContentType="application/vnd.ms-office.chartcolorstyle+xml" PartName="/ppt/charts/colors41.xml"/>
  <Override ContentType="application/vnd.ms-office.chartcolorstyle+xml" PartName="/ppt/charts/colors230.xml"/>
  <Override ContentType="application/vnd.ms-office.chartcolorstyle+xml" PartName="/ppt/charts/colors67.xml"/>
  <Override ContentType="application/vnd.ms-office.chartcolorstyle+xml" PartName="/ppt/charts/colors168.xml"/>
  <Override ContentType="application/vnd.ms-office.chartcolorstyle+xml" PartName="/ppt/charts/colors125.xml"/>
  <Override ContentType="application/vnd.ms-office.chartcolorstyle+xml" PartName="/ppt/charts/colors185.xml"/>
  <Override ContentType="application/vnd.ms-office.chartcolorstyle+xml" PartName="/ppt/charts/colors142.xml"/>
  <Override ContentType="application/vnd.ms-office.chartcolorstyle+xml" PartName="/ppt/charts/colors177.xml"/>
  <Override ContentType="application/vnd.ms-office.chartcolorstyle+xml" PartName="/ppt/charts/colors215.xml"/>
  <Override ContentType="application/vnd.ms-office.chartcolorstyle+xml" PartName="/ppt/charts/colors202.xml"/>
  <Override ContentType="application/vnd.ms-office.chartcolorstyle+xml" PartName="/ppt/charts/colors121.xml"/>
  <Override ContentType="application/vnd.ms-office.chartcolorstyle+xml" PartName="/ppt/charts/colors48.xml"/>
  <Override ContentType="application/vnd.ms-office.chartcolorstyle+xml" PartName="/ppt/charts/colors134.xml"/>
  <Override ContentType="application/vnd.ms-office.chartcolorstyle+xml" PartName="/ppt/charts/colors117.xml"/>
  <Override ContentType="application/vnd.ms-office.chartcolorstyle+xml" PartName="/ppt/charts/colors95.xml"/>
  <Override ContentType="application/vnd.ms-office.chartcolorstyle+xml" PartName="/ppt/charts/colors80.xml"/>
  <Override ContentType="application/vnd.ms-office.chartcolorstyle+xml" PartName="/ppt/charts/colors245.xml"/>
  <Override ContentType="application/vnd.ms-office.chartcolorstyle+xml" PartName="/ppt/charts/colors52.xml"/>
  <Override ContentType="application/vnd.ms-office.chartcolorstyle+xml" PartName="/ppt/charts/colors63.xml"/>
  <Override ContentType="application/vnd.ms-office.chartcolorstyle+xml" PartName="/ppt/charts/colors76.xml"/>
  <Override ContentType="application/vnd.ms-office.chartcolorstyle+xml" PartName="/ppt/charts/colors106.xml"/>
  <Override ContentType="application/vnd.ms-office.chartcolorstyle+xml" PartName="/ppt/charts/colors20.xml"/>
  <Override ContentType="application/vnd.ms-office.chartcolorstyle+xml" PartName="/ppt/charts/colors149.xml"/>
  <Override ContentType="application/vnd.ms-office.chartcolorstyle+xml" PartName="/ppt/charts/colors2.xml"/>
  <Override ContentType="application/vnd.ms-office.chartcolorstyle+xml" PartName="/ppt/charts/colors33.xml"/>
  <Override ContentType="application/vnd.ms-office.chartcolorstyle+xml" PartName="/ppt/charts/colors196.xml"/>
  <Override ContentType="application/vnd.ms-office.chartcolorstyle+xml" PartName="/ppt/charts/colors59.xml"/>
  <Override ContentType="application/vnd.ms-office.chartcolorstyle+xml" PartName="/ppt/charts/colors16.xml"/>
  <Override ContentType="application/vnd.ms-office.chartcolorstyle+xml" PartName="/ppt/charts/colors110.xml"/>
  <Override ContentType="application/vnd.ms-office.chartcolorstyle+xml" PartName="/ppt/charts/colors153.xml"/>
  <Override ContentType="application/vnd.ms-office.chartcolorstyle+xml" PartName="/ppt/charts/colors209.xml"/>
  <Override ContentType="application/vnd.ms-office.chartcolorstyle+xml" PartName="/ppt/charts/colors45.xml"/>
  <Override ContentType="application/vnd.ms-office.chartcolorstyle+xml" PartName="/ppt/charts/colors170.xml"/>
  <Override ContentType="application/vnd.ms-office.chartcolorstyle+xml" PartName="/ppt/charts/colors88.xml"/>
  <Override ContentType="application/vnd.ms-office.chartcolorstyle+xml" PartName="/ppt/charts/colors243.xml"/>
  <Override ContentType="application/vnd.ms-office.chartcolorstyle+xml" PartName="/ppt/charts/colors111.xml"/>
  <Override ContentType="application/vnd.ms-office.chartcolorstyle+xml" PartName="/ppt/charts/colors61.xml"/>
  <Override ContentType="application/vnd.ms-office.chartcolorstyle+xml" PartName="/ppt/charts/colors197.xml"/>
  <Override ContentType="application/vnd.ms-office.chartcolorstyle+xml" PartName="/ppt/charts/colors217.xml"/>
  <Override ContentType="application/vnd.ms-office.chartcolorstyle+xml" PartName="/ppt/charts/colors154.xml"/>
  <Override ContentType="application/vnd.ms-office.chartcolorstyle+xml" PartName="/ppt/charts/colors138.xml"/>
  <Override ContentType="application/vnd.ms-office.chartcolorstyle+xml" PartName="/ppt/charts/colors200.xml"/>
  <Override ContentType="application/vnd.ms-office.chartcolorstyle+xml" PartName="/ppt/charts/colors227.xml"/>
  <Override ContentType="application/vnd.ms-office.chartcolorstyle+xml" PartName="/ppt/charts/colors160.xml"/>
  <Override ContentType="application/vnd.ms-office.chartcolorstyle+xml" PartName="/ppt/charts/colors172.xml"/>
  <Override ContentType="application/vnd.ms-office.chartcolorstyle+xml" PartName="/ppt/charts/colors164.xml"/>
  <Override ContentType="application/vnd.ms-office.chartcolorstyle+xml" PartName="/ppt/charts/colors27.xml"/>
  <Override ContentType="application/vnd.ms-office.chartcolorstyle+xml" PartName="/ppt/charts/colors126.xml"/>
  <Override ContentType="application/vnd.ms-office.chartcolorstyle+xml" PartName="/ppt/charts/colors223.xml"/>
  <Override ContentType="application/vnd.ms-office.chartcolorstyle+xml" PartName="/ppt/charts/colors73.xml"/>
  <Override ContentType="application/vnd.ms-office.chartcolorstyle+xml" PartName="/ppt/charts/colors30.xml"/>
  <Override ContentType="application/vnd.ms-office.chartcolorstyle+xml" PartName="/ppt/charts/colors39.xml"/>
  <Override ContentType="application/vnd.ms-office.chartcolorstyle+xml" PartName="/ppt/charts/colors169.xml"/>
  <Override ContentType="application/vnd.ms-office.chartcolorstyle+xml" PartName="/ppt/charts/colors144.xml"/>
  <Override ContentType="application/vnd.ms-office.chartcolorstyle+xml" PartName="/ppt/charts/colors193.xml"/>
  <Override ContentType="application/vnd.ms-office.chartcolorstyle+xml" PartName="/ppt/charts/colors98.xml"/>
  <Override ContentType="application/vnd.ms-office.chartcolorstyle+xml" PartName="/ppt/charts/colors187.xml"/>
  <Override ContentType="application/vnd.ms-office.chartcolorstyle+xml" PartName="/ppt/charts/colors237.xml"/>
  <Override ContentType="application/vnd.ms-office.chartcolorstyle+xml" PartName="/ppt/charts/colors7.xml"/>
  <Override ContentType="application/vnd.ms-office.chartcolorstyle+xml" PartName="/ppt/charts/colors55.xml"/>
  <Override ContentType="application/vnd.ms-office.chartcolorstyle+xml" PartName="/ppt/charts/colors12.xml"/>
  <Override ContentType="application/vnd.ms-office.chartcolorstyle+xml" PartName="/ppt/charts/colors101.xml"/>
  <Override ContentType="application/vnd.ms-office.chartcolorstyle+xml" PartName="/ppt/charts/colors83.xml"/>
  <Override ContentType="application/vnd.ms-office.chartcolorstyle+xml" PartName="/ppt/charts/colors212.xml"/>
  <Override ContentType="application/vnd.ms-office.chartcolorstyle+xml" PartName="/ppt/charts/colors222.xml"/>
  <Override ContentType="application/vnd.ms-office.chartcolorstyle+xml" PartName="/ppt/charts/colors150.xml"/>
  <Override ContentType="application/vnd.ms-office.chartcolorstyle+xml" PartName="/ppt/charts/colors182.xml"/>
  <Override ContentType="application/vnd.ms-office.chartcolorstyle+xml" PartName="/ppt/charts/colors176.xml"/>
  <Override ContentType="application/vnd.ms-office.chartcolorstyle+xml" PartName="/ppt/charts/colors49.xml"/>
  <Override ContentType="application/vnd.ms-office.chartcolorstyle+xml" PartName="/ppt/charts/colors133.xml"/>
  <Override ContentType="application/vnd.ms-office.chartcolorstyle+xml" PartName="/ppt/charts/colors66.xml"/>
  <Override ContentType="application/vnd.ms-office.chartcolorstyle+xml" PartName="/ppt/charts/colors159.xml"/>
  <Override ContentType="application/vnd.ms-office.chartcolorstyle+xml" PartName="/ppt/charts/colors116.xml"/>
  <Override ContentType="application/vnd.ms-office.chartcolorstyle+xml" PartName="/ppt/charts/colors23.xml"/>
  <Override ContentType="application/vnd.ms-office.chartcolorstyle+xml" PartName="/ppt/charts/colors40.xml"/>
  <Override ContentType="application/vnd.ms-office.chartcolorstyle+xml" PartName="/ppt/charts/colors205.xml"/>
  <Override ContentType="application/vnd.ms-office.chartcolorstyle+xml" PartName="/ppt/charts/colors248.xml"/>
  <Override ContentType="application/vnd.ms-office.chartcolorstyle+xml" PartName="/ppt/charts/colors51.xml"/>
  <Override ContentType="application/vnd.ms-office.chartcolorstyle+xml" PartName="/ppt/charts/colors94.xml"/>
  <Override ContentType="application/vnd.ms-office.chartcolorstyle+xml" PartName="/ppt/charts/colors34.xml"/>
  <Override ContentType="application/vnd.ms-office.chartcolorstyle+xml" PartName="/ppt/charts/colors148.xml"/>
  <Override ContentType="application/vnd.ms-office.chartcolorstyle+xml" PartName="/ppt/charts/colors17.xml"/>
  <Override ContentType="application/vnd.ms-office.chartcolorstyle+xml" PartName="/ppt/charts/colors165.xml"/>
  <Override ContentType="application/vnd.ms-office.chartcolorstyle+xml" PartName="/ppt/charts/colors122.xml"/>
  <Override ContentType="application/vnd.ms-office.chartcolorstyle+xml" PartName="/ppt/charts/colors216.xml"/>
  <Override ContentType="application/vnd.ms-office.chartcolorstyle+xml" PartName="/ppt/charts/colors171.xml"/>
  <Override ContentType="application/vnd.ms-office.chartcolorstyle+xml" PartName="/ppt/charts/colors3.xml"/>
  <Override ContentType="application/vnd.ms-office.chartcolorstyle+xml" PartName="/ppt/charts/colors250.xml"/>
  <Override ContentType="application/vnd.ms-office.chartcolorstyle+xml" PartName="/ppt/charts/colors105.xml"/>
  <Override ContentType="application/vnd.ms-office.chartcolorstyle+xml" PartName="/ppt/charts/colors77.xml"/>
  <Override ContentType="application/vnd.ms-office.chartcolorstyle+xml" PartName="/ppt/charts/colors233.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drawingml.chart+xml" PartName="/ppt/charts/chart68.xml"/>
  <Override ContentType="application/vnd.openxmlformats-officedocument.drawingml.chart+xml" PartName="/ppt/charts/chart25.xml"/>
  <Override ContentType="application/vnd.openxmlformats-officedocument.drawingml.chart+xml" PartName="/ppt/charts/chart228.xml"/>
  <Override ContentType="application/vnd.openxmlformats-officedocument.drawingml.chart+xml" PartName="/ppt/charts/chart104.xml"/>
  <Override ContentType="application/vnd.openxmlformats-officedocument.drawingml.chart+xml" PartName="/ppt/charts/chart236.xml"/>
  <Override ContentType="application/vnd.openxmlformats-officedocument.drawingml.chart+xml" PartName="/ppt/charts/chart33.xml"/>
  <Override ContentType="application/vnd.openxmlformats-officedocument.drawingml.chart+xml" PartName="/ppt/charts/chart244.xml"/>
  <Override ContentType="application/vnd.openxmlformats-officedocument.drawingml.chart+xml" PartName="/ppt/charts/chart112.xml"/>
  <Override ContentType="application/vnd.openxmlformats-officedocument.drawingml.chart+xml" PartName="/ppt/charts/chart147.xml"/>
  <Override ContentType="application/vnd.openxmlformats-officedocument.drawingml.chart+xml" PartName="/ppt/charts/chart155.xml"/>
  <Override ContentType="application/vnd.openxmlformats-officedocument.drawingml.chart+xml" PartName="/ppt/charts/chart201.xml"/>
  <Override ContentType="application/vnd.openxmlformats-officedocument.drawingml.chart+xml" PartName="/ppt/charts/chart92.xml"/>
  <Override ContentType="application/vnd.openxmlformats-officedocument.drawingml.chart+xml" PartName="/ppt/charts/chart41.xml"/>
  <Override ContentType="application/vnd.openxmlformats-officedocument.drawingml.chart+xml" PartName="/ppt/charts/chart84.xml"/>
  <Override ContentType="application/vnd.openxmlformats-officedocument.drawingml.chart+xml" PartName="/ppt/charts/chart191.xml"/>
  <Override ContentType="application/vnd.openxmlformats-officedocument.drawingml.chart+xml" PartName="/ppt/charts/chart76.xml"/>
  <Override ContentType="application/vnd.openxmlformats-officedocument.drawingml.chart+xml" PartName="/ppt/charts/chart139.xml"/>
  <Override ContentType="application/vnd.openxmlformats-officedocument.drawingml.chart+xml" PartName="/ppt/charts/chart175.xml"/>
  <Override ContentType="application/vnd.openxmlformats-officedocument.drawingml.chart+xml" PartName="/ppt/charts/chart61.xml"/>
  <Override ContentType="application/vnd.openxmlformats-officedocument.drawingml.chart+xml" PartName="/ppt/charts/chart2.xml"/>
  <Override ContentType="application/vnd.openxmlformats-officedocument.drawingml.chart+xml" PartName="/ppt/charts/chart132.xml"/>
  <Override ContentType="application/vnd.openxmlformats-officedocument.drawingml.chart+xml" PartName="/ppt/charts/chart56.xml"/>
  <Override ContentType="application/vnd.openxmlformats-officedocument.drawingml.chart+xml" PartName="/ppt/charts/chart120.xml"/>
  <Override ContentType="application/vnd.openxmlformats-officedocument.drawingml.chart+xml" PartName="/ppt/charts/chart116.xml"/>
  <Override ContentType="application/vnd.openxmlformats-officedocument.drawingml.chart+xml" PartName="/ppt/charts/chart99.xml"/>
  <Override ContentType="application/vnd.openxmlformats-officedocument.drawingml.chart+xml" PartName="/ppt/charts/chart159.xml"/>
  <Override ContentType="application/vnd.openxmlformats-officedocument.drawingml.chart+xml" PartName="/ppt/charts/chart213.xml"/>
  <Override ContentType="application/vnd.openxmlformats-officedocument.drawingml.chart+xml" PartName="/ppt/charts/chart208.xml"/>
  <Override ContentType="application/vnd.openxmlformats-officedocument.drawingml.chart+xml" PartName="/ppt/charts/chart163.xml"/>
  <Override ContentType="application/vnd.openxmlformats-officedocument.drawingml.chart+xml" PartName="/ppt/charts/chart13.xml"/>
  <Override ContentType="application/vnd.openxmlformats-officedocument.drawingml.chart+xml" PartName="/ppt/charts/chart186.xml"/>
  <Override ContentType="application/vnd.openxmlformats-officedocument.drawingml.chart+xml" PartName="/ppt/charts/chart143.xml"/>
  <Override ContentType="application/vnd.openxmlformats-officedocument.drawingml.chart+xml" PartName="/ppt/charts/chart160.xml"/>
  <Override ContentType="application/vnd.openxmlformats-officedocument.drawingml.chart+xml" PartName="/ppt/charts/chart29.xml"/>
  <Override ContentType="application/vnd.openxmlformats-officedocument.drawingml.chart+xml" PartName="/ppt/charts/chart152.xml"/>
  <Override ContentType="application/vnd.openxmlformats-officedocument.drawingml.chart+xml" PartName="/ppt/charts/chart241.xml"/>
  <Override ContentType="application/vnd.openxmlformats-officedocument.drawingml.chart+xml" PartName="/ppt/charts/chart195.xml"/>
  <Override ContentType="application/vnd.openxmlformats-officedocument.drawingml.chart+xml" PartName="/ppt/charts/chart37.xml"/>
  <Override ContentType="application/vnd.openxmlformats-officedocument.drawingml.chart+xml" PartName="/ppt/charts/chart224.xml"/>
  <Override ContentType="application/vnd.openxmlformats-officedocument.drawingml.chart+xml" PartName="/ppt/charts/chart135.xml"/>
  <Override ContentType="application/vnd.openxmlformats-officedocument.drawingml.chart+xml" PartName="/ppt/charts/chart100.xml"/>
  <Override ContentType="application/vnd.openxmlformats-officedocument.drawingml.chart+xml" PartName="/ppt/charts/chart80.xml"/>
  <Override ContentType="application/vnd.openxmlformats-officedocument.drawingml.chart+xml" PartName="/ppt/charts/chart178.xml"/>
  <Override ContentType="application/vnd.openxmlformats-officedocument.drawingml.chart+xml" PartName="/ppt/charts/chart107.xml"/>
  <Override ContentType="application/vnd.openxmlformats-officedocument.drawingml.chart+xml" PartName="/ppt/charts/chart6.xml"/>
  <Override ContentType="application/vnd.openxmlformats-officedocument.drawingml.chart+xml" PartName="/ppt/charts/chart220.xml"/>
  <Override ContentType="application/vnd.openxmlformats-officedocument.drawingml.chart+xml" PartName="/ppt/charts/chart233.xml"/>
  <Override ContentType="application/vnd.openxmlformats-officedocument.drawingml.chart+xml" PartName="/ppt/charts/chart205.xml"/>
  <Override ContentType="application/vnd.openxmlformats-officedocument.drawingml.chart+xml" PartName="/ppt/charts/chart216.xml"/>
  <Override ContentType="application/vnd.openxmlformats-officedocument.drawingml.chart+xml" PartName="/ppt/charts/chart248.xml"/>
  <Override ContentType="application/vnd.openxmlformats-officedocument.drawingml.chart+xml" PartName="/ppt/charts/chart48.xml"/>
  <Override ContentType="application/vnd.openxmlformats-officedocument.drawingml.chart+xml" PartName="/ppt/charts/chart171.xml"/>
  <Override ContentType="application/vnd.openxmlformats-officedocument.drawingml.chart+xml" PartName="/ppt/charts/chart65.xml"/>
  <Override ContentType="application/vnd.openxmlformats-officedocument.drawingml.chart+xml" PartName="/ppt/charts/chart22.xml"/>
  <Override ContentType="application/vnd.openxmlformats-officedocument.drawingml.chart+xml" PartName="/ppt/charts/chart95.xml"/>
  <Override ContentType="application/vnd.openxmlformats-officedocument.drawingml.chart+xml" PartName="/ppt/charts/chart167.xml"/>
  <Override ContentType="application/vnd.openxmlformats-officedocument.drawingml.chart+xml" PartName="/ppt/charts/chart52.xml"/>
  <Override ContentType="application/vnd.openxmlformats-officedocument.drawingml.chart+xml" PartName="/ppt/charts/chart124.xml"/>
  <Override ContentType="application/vnd.openxmlformats-officedocument.drawingml.chart+xml" PartName="/ppt/charts/chart93.xml"/>
  <Override ContentType="application/vnd.openxmlformats-officedocument.drawingml.chart+xml" PartName="/ppt/charts/chart121.xml"/>
  <Override ContentType="application/vnd.openxmlformats-officedocument.drawingml.chart+xml" PartName="/ppt/charts/chart50.xml"/>
  <Override ContentType="application/vnd.openxmlformats-officedocument.drawingml.chart+xml" PartName="/ppt/charts/chart210.xml"/>
  <Override ContentType="application/vnd.openxmlformats-officedocument.drawingml.chart+xml" PartName="/ppt/charts/chart16.xml"/>
  <Override ContentType="application/vnd.openxmlformats-officedocument.drawingml.chart+xml" PartName="/ppt/charts/chart77.xml"/>
  <Override ContentType="application/vnd.openxmlformats-officedocument.drawingml.chart+xml" PartName="/ppt/charts/chart59.xml"/>
  <Override ContentType="application/vnd.openxmlformats-officedocument.drawingml.chart+xml" PartName="/ppt/charts/chart164.xml"/>
  <Override ContentType="application/vnd.openxmlformats-officedocument.drawingml.chart+xml" PartName="/ppt/charts/chart131.xml"/>
  <Override ContentType="application/vnd.openxmlformats-officedocument.drawingml.chart+xml" PartName="/ppt/charts/chart237.xml"/>
  <Override ContentType="application/vnd.openxmlformats-officedocument.drawingml.chart+xml" PartName="/ppt/charts/chart219.xml"/>
  <Override ContentType="application/vnd.openxmlformats-officedocument.drawingml.chart+xml" PartName="/ppt/charts/chart174.xml"/>
  <Override ContentType="application/vnd.openxmlformats-officedocument.drawingml.chart+xml" PartName="/ppt/charts/chart24.xml"/>
  <Override ContentType="application/vnd.openxmlformats-officedocument.drawingml.chart+xml" PartName="/ppt/charts/chart67.xml"/>
  <Override ContentType="application/vnd.openxmlformats-officedocument.drawingml.chart+xml" PartName="/ppt/charts/chart44.xml"/>
  <Override ContentType="application/vnd.openxmlformats-officedocument.drawingml.chart+xml" PartName="/ppt/charts/chart209.xml"/>
  <Override ContentType="application/vnd.openxmlformats-officedocument.drawingml.chart+xml" PartName="/ppt/charts/chart115.xml"/>
  <Override ContentType="application/vnd.openxmlformats-officedocument.drawingml.chart+xml" PartName="/ppt/charts/chart87.xml"/>
  <Override ContentType="application/vnd.openxmlformats-officedocument.drawingml.chart+xml" PartName="/ppt/charts/chart225.xml"/>
  <Override ContentType="application/vnd.openxmlformats-officedocument.drawingml.chart+xml" PartName="/ppt/charts/chart158.xml"/>
  <Override ContentType="application/vnd.openxmlformats-officedocument.drawingml.chart+xml" PartName="/ppt/charts/chart192.xml"/>
  <Override ContentType="application/vnd.openxmlformats-officedocument.drawingml.chart+xml" PartName="/ppt/charts/chart3.xml"/>
  <Override ContentType="application/vnd.openxmlformats-officedocument.drawingml.chart+xml" PartName="/ppt/charts/chart103.xml"/>
  <Override ContentType="application/vnd.openxmlformats-officedocument.drawingml.chart+xml" PartName="/ppt/charts/chart200.xml"/>
  <Override ContentType="application/vnd.openxmlformats-officedocument.drawingml.chart+xml" PartName="/ppt/charts/chart73.xml"/>
  <Override ContentType="application/vnd.openxmlformats-officedocument.drawingml.chart+xml" PartName="/ppt/charts/chart30.xml"/>
  <Override ContentType="application/vnd.openxmlformats-officedocument.drawingml.chart+xml" PartName="/ppt/charts/chart146.xml"/>
  <Override ContentType="application/vnd.openxmlformats-officedocument.drawingml.chart+xml" PartName="/ppt/charts/chart180.xml"/>
  <Override ContentType="application/vnd.openxmlformats-officedocument.drawingml.chart+xml" PartName="/ppt/charts/chart189.xml"/>
  <Override ContentType="application/vnd.openxmlformats-officedocument.drawingml.chart+xml" PartName="/ppt/charts/chart39.xml"/>
  <Override ContentType="application/vnd.openxmlformats-officedocument.drawingml.chart+xml" PartName="/ppt/charts/chart243.xml"/>
  <Override ContentType="application/vnd.openxmlformats-officedocument.drawingml.chart+xml" PartName="/ppt/charts/chart98.xml"/>
  <Override ContentType="application/vnd.openxmlformats-officedocument.drawingml.chart+xml" PartName="/ppt/charts/chart38.xml"/>
  <Override ContentType="application/vnd.openxmlformats-officedocument.drawingml.chart+xml" PartName="/ppt/charts/chart55.xml"/>
  <Override ContentType="application/vnd.openxmlformats-officedocument.drawingml.chart+xml" PartName="/ppt/charts/chart72.xml"/>
  <Override ContentType="application/vnd.openxmlformats-officedocument.drawingml.chart+xml" PartName="/ppt/charts/chart142.xml"/>
  <Override ContentType="application/vnd.openxmlformats-officedocument.drawingml.chart+xml" PartName="/ppt/charts/chart12.xml"/>
  <Override ContentType="application/vnd.openxmlformats-officedocument.drawingml.chart+xml" PartName="/ppt/charts/chart125.xml"/>
  <Override ContentType="application/vnd.openxmlformats-officedocument.drawingml.chart+xml" PartName="/ppt/charts/chart108.xml"/>
  <Override ContentType="application/vnd.openxmlformats-officedocument.drawingml.chart+xml" PartName="/ppt/charts/chart62.xml"/>
  <Override ContentType="application/vnd.openxmlformats-officedocument.drawingml.chart+xml" PartName="/ppt/charts/chart45.xml"/>
  <Override ContentType="application/vnd.openxmlformats-officedocument.drawingml.chart+xml" PartName="/ppt/charts/chart88.xml"/>
  <Override ContentType="application/vnd.openxmlformats-officedocument.drawingml.chart+xml" PartName="/ppt/charts/chart28.xml"/>
  <Override ContentType="application/vnd.openxmlformats-officedocument.drawingml.chart+xml" PartName="/ppt/charts/chart232.xml"/>
  <Override ContentType="application/vnd.openxmlformats-officedocument.drawingml.chart+xml" PartName="/ppt/charts/chart215.xml"/>
  <Override ContentType="application/vnd.openxmlformats-officedocument.drawingml.chart+xml" PartName="/ppt/charts/chart170.xml"/>
  <Override ContentType="application/vnd.openxmlformats-officedocument.drawingml.chart+xml" PartName="/ppt/charts/chart247.xml"/>
  <Override ContentType="application/vnd.openxmlformats-officedocument.drawingml.chart+xml" PartName="/ppt/charts/chart49.xml"/>
  <Override ContentType="application/vnd.openxmlformats-officedocument.drawingml.chart+xml" PartName="/ppt/charts/chart7.xml"/>
  <Override ContentType="application/vnd.openxmlformats-officedocument.drawingml.chart+xml" PartName="/ppt/charts/chart196.xml"/>
  <Override ContentType="application/vnd.openxmlformats-officedocument.drawingml.chart+xml" PartName="/ppt/charts/chart221.xml"/>
  <Override ContentType="application/vnd.openxmlformats-officedocument.drawingml.chart+xml" PartName="/ppt/charts/chart136.xml"/>
  <Override ContentType="application/vnd.openxmlformats-officedocument.drawingml.chart+xml" PartName="/ppt/charts/chart83.xml"/>
  <Override ContentType="application/vnd.openxmlformats-officedocument.drawingml.chart+xml" PartName="/ppt/charts/chart23.xml"/>
  <Override ContentType="application/vnd.openxmlformats-officedocument.drawingml.chart+xml" PartName="/ppt/charts/chart153.xml"/>
  <Override ContentType="application/vnd.openxmlformats-officedocument.drawingml.chart+xml" PartName="/ppt/charts/chart40.xml"/>
  <Override ContentType="application/vnd.openxmlformats-officedocument.drawingml.chart+xml" PartName="/ppt/charts/chart179.xml"/>
  <Override ContentType="application/vnd.openxmlformats-officedocument.drawingml.chart+xml" PartName="/ppt/charts/chart66.xml"/>
  <Override ContentType="application/vnd.openxmlformats-officedocument.drawingml.chart+xml" PartName="/ppt/charts/chart110.xml"/>
  <Override ContentType="application/vnd.openxmlformats-officedocument.drawingml.chart+xml" PartName="/ppt/charts/chart168.xml"/>
  <Override ContentType="application/vnd.openxmlformats-officedocument.drawingml.chart+xml" PartName="/ppt/charts/chart34.xml"/>
  <Override ContentType="application/vnd.openxmlformats-officedocument.drawingml.chart+xml" PartName="/ppt/charts/chart119.xml"/>
  <Override ContentType="application/vnd.openxmlformats-officedocument.drawingml.chart+xml" PartName="/ppt/charts/chart185.xml"/>
  <Override ContentType="application/vnd.openxmlformats-officedocument.drawingml.chart+xml" PartName="/ppt/charts/chart17.xml"/>
  <Override ContentType="application/vnd.openxmlformats-officedocument.drawingml.chart+xml" PartName="/ppt/charts/chart204.xml"/>
  <Override ContentType="application/vnd.openxmlformats-officedocument.drawingml.chart+xml" PartName="/ppt/charts/chart181.xml"/>
  <Override ContentType="application/vnd.openxmlformats-officedocument.drawingml.chart+xml" PartName="/ppt/charts/chart4.xml"/>
  <Override ContentType="application/vnd.openxmlformats-officedocument.drawingml.chart+xml" PartName="/ppt/charts/chart173.xml"/>
  <Override ContentType="application/vnd.openxmlformats-officedocument.drawingml.chart+xml" PartName="/ppt/charts/chart94.xml"/>
  <Override ContentType="application/vnd.openxmlformats-officedocument.drawingml.chart+xml" PartName="/ppt/charts/chart51.xml"/>
  <Override ContentType="application/vnd.openxmlformats-officedocument.drawingml.chart+xml" PartName="/ppt/charts/chart157.xml"/>
  <Override ContentType="application/vnd.openxmlformats-officedocument.drawingml.chart+xml" PartName="/ppt/charts/chart211.xml"/>
  <Override ContentType="application/vnd.openxmlformats-officedocument.drawingml.chart+xml" PartName="/ppt/charts/chart114.xml"/>
  <Override ContentType="application/vnd.openxmlformats-officedocument.drawingml.chart+xml" PartName="/ppt/charts/chart130.xml"/>
  <Override ContentType="application/vnd.openxmlformats-officedocument.drawingml.chart+xml" PartName="/ppt/charts/chart58.xml"/>
  <Override ContentType="application/vnd.openxmlformats-officedocument.drawingml.chart+xml" PartName="/ppt/charts/chart165.xml"/>
  <Override ContentType="application/vnd.openxmlformats-officedocument.drawingml.chart+xml" PartName="/ppt/charts/chart15.xml"/>
  <Override ContentType="application/vnd.openxmlformats-officedocument.drawingml.chart+xml" PartName="/ppt/charts/chart122.xml"/>
  <Override ContentType="application/vnd.openxmlformats-officedocument.drawingml.chart+xml" PartName="/ppt/charts/chart145.xml"/>
  <Override ContentType="application/vnd.openxmlformats-officedocument.drawingml.chart+xml" PartName="/ppt/charts/chart74.xml"/>
  <Override ContentType="application/vnd.openxmlformats-officedocument.drawingml.chart+xml" PartName="/ppt/charts/chart102.xml"/>
  <Override ContentType="application/vnd.openxmlformats-officedocument.drawingml.chart+xml" PartName="/ppt/charts/chart188.xml"/>
  <Override ContentType="application/vnd.openxmlformats-officedocument.drawingml.chart+xml" PartName="/ppt/charts/chart31.xml"/>
  <Override ContentType="application/vnd.openxmlformats-officedocument.drawingml.chart+xml" PartName="/ppt/charts/chart90.xml"/>
  <Override ContentType="application/vnd.openxmlformats-officedocument.drawingml.chart+xml" PartName="/ppt/charts/chart129.xml"/>
  <Override ContentType="application/vnd.openxmlformats-officedocument.drawingml.chart+xml" PartName="/ppt/charts/chart242.xml"/>
  <Override ContentType="application/vnd.openxmlformats-officedocument.drawingml.chart+xml" PartName="/ppt/charts/chart27.xml"/>
  <Override ContentType="application/vnd.openxmlformats-officedocument.drawingml.chart+xml" PartName="/ppt/charts/chart43.xml"/>
  <Override ContentType="application/vnd.openxmlformats-officedocument.drawingml.chart+xml" PartName="/ppt/charts/chart193.xml"/>
  <Override ContentType="application/vnd.openxmlformats-officedocument.drawingml.chart+xml" PartName="/ppt/charts/chart86.xml"/>
  <Override ContentType="application/vnd.openxmlformats-officedocument.drawingml.chart+xml" PartName="/ppt/charts/chart238.xml"/>
  <Override ContentType="application/vnd.openxmlformats-officedocument.drawingml.chart+xml" PartName="/ppt/charts/chart226.xml"/>
  <Override ContentType="application/vnd.openxmlformats-officedocument.drawingml.chart+xml" PartName="/ppt/charts/chart150.xml"/>
  <Override ContentType="application/vnd.openxmlformats-officedocument.drawingml.chart+xml" PartName="/ppt/charts/chart169.xml"/>
  <Override ContentType="application/vnd.openxmlformats-officedocument.drawingml.chart+xml" PartName="/ppt/charts/chart20.xml"/>
  <Override ContentType="application/vnd.openxmlformats-officedocument.drawingml.chart+xml" PartName="/ppt/charts/chart63.xml"/>
  <Override ContentType="application/vnd.openxmlformats-officedocument.drawingml.chart+xml" PartName="/ppt/charts/chart109.xml"/>
  <Override ContentType="application/vnd.openxmlformats-officedocument.drawingml.chart+xml" PartName="/ppt/charts/chart46.xml"/>
  <Override ContentType="application/vnd.openxmlformats-officedocument.drawingml.chart+xml" PartName="/ppt/charts/chart71.xml"/>
  <Override ContentType="application/vnd.openxmlformats-officedocument.drawingml.chart+xml" PartName="/ppt/charts/chart118.xml"/>
  <Override ContentType="application/vnd.openxmlformats-officedocument.drawingml.chart+xml" PartName="/ppt/charts/chart207.xml"/>
  <Override ContentType="application/vnd.openxmlformats-officedocument.drawingml.chart+xml" PartName="/ppt/charts/chart214.xml"/>
  <Override ContentType="application/vnd.openxmlformats-officedocument.drawingml.chart+xml" PartName="/ppt/charts/chart231.xml"/>
  <Override ContentType="application/vnd.openxmlformats-officedocument.drawingml.chart+xml" PartName="/ppt/charts/chart8.xml"/>
  <Override ContentType="application/vnd.openxmlformats-officedocument.drawingml.chart+xml" PartName="/ppt/charts/chart97.xml"/>
  <Override ContentType="application/vnd.openxmlformats-officedocument.drawingml.chart+xml" PartName="/ppt/charts/chart89.xml"/>
  <Override ContentType="application/vnd.openxmlformats-officedocument.drawingml.chart+xml" PartName="/ppt/charts/chart11.xml"/>
  <Override ContentType="application/vnd.openxmlformats-officedocument.drawingml.chart+xml" PartName="/ppt/charts/chart54.xml"/>
  <Override ContentType="application/vnd.openxmlformats-officedocument.drawingml.chart+xml" PartName="/ppt/charts/chart126.xml"/>
  <Override ContentType="application/vnd.openxmlformats-officedocument.drawingml.chart+xml" PartName="/ppt/charts/chart82.xml"/>
  <Override ContentType="application/vnd.openxmlformats-officedocument.drawingml.chart+xml" PartName="/ppt/charts/chart250.xml"/>
  <Override ContentType="application/vnd.openxmlformats-officedocument.drawingml.chart+xml" PartName="/ppt/charts/chart203.xml"/>
  <Override ContentType="application/vnd.openxmlformats-officedocument.drawingml.chart+xml" PartName="/ppt/charts/chart246.xml"/>
  <Override ContentType="application/vnd.openxmlformats-officedocument.drawingml.chart+xml" PartName="/ppt/charts/chart218.xml"/>
  <Override ContentType="application/vnd.openxmlformats-officedocument.drawingml.chart+xml" PartName="/ppt/charts/chart235.xml"/>
  <Override ContentType="application/vnd.openxmlformats-officedocument.drawingml.chart+xml" PartName="/ppt/charts/chart18.xml"/>
  <Override ContentType="application/vnd.openxmlformats-officedocument.drawingml.chart+xml" PartName="/ppt/charts/chart229.xml"/>
  <Override ContentType="application/vnd.openxmlformats-officedocument.drawingml.chart+xml" PartName="/ppt/charts/chart141.xml"/>
  <Override ContentType="application/vnd.openxmlformats-officedocument.drawingml.chart+xml" PartName="/ppt/charts/chart222.xml"/>
  <Override ContentType="application/vnd.openxmlformats-officedocument.drawingml.chart+xml" PartName="/ppt/charts/chart184.xml"/>
  <Override ContentType="application/vnd.openxmlformats-officedocument.drawingml.chart+xml" PartName="/ppt/charts/chart197.xml"/>
  <Override ContentType="application/vnd.openxmlformats-officedocument.drawingml.chart+xml" PartName="/ppt/charts/chart35.xml"/>
  <Override ContentType="application/vnd.openxmlformats-officedocument.drawingml.chart+xml" PartName="/ppt/charts/chart154.xml"/>
  <Override ContentType="application/vnd.openxmlformats-officedocument.drawingml.chart+xml" PartName="/ppt/charts/chart78.xml"/>
  <Override ContentType="application/vnd.openxmlformats-officedocument.drawingml.chart+xml" PartName="/ppt/charts/chart137.xml"/>
  <Override ContentType="application/vnd.openxmlformats-officedocument.drawingml.chart+xml" PartName="/ppt/charts/chart111.xml"/>
  <Override ContentType="application/vnd.openxmlformats-officedocument.drawingml.chart+xml" PartName="/ppt/charts/chart85.xml"/>
  <Override ContentType="application/vnd.openxmlformats-officedocument.drawingml.chart+xml" PartName="/ppt/charts/chart156.xml"/>
  <Override ContentType="application/vnd.openxmlformats-officedocument.drawingml.chart+xml" PartName="/ppt/charts/chart172.xml"/>
  <Override ContentType="application/vnd.openxmlformats-officedocument.drawingml.chart+xml" PartName="/ppt/charts/chart199.xml"/>
  <Override ContentType="application/vnd.openxmlformats-officedocument.drawingml.chart+xml" PartName="/ppt/charts/chart42.xml"/>
  <Override ContentType="application/vnd.openxmlformats-officedocument.drawingml.chart+xml" PartName="/ppt/charts/chart190.xml"/>
  <Override ContentType="application/vnd.openxmlformats-officedocument.drawingml.chart+xml" PartName="/ppt/charts/chart138.xml"/>
  <Override ContentType="application/vnd.openxmlformats-officedocument.drawingml.chart+xml" PartName="/ppt/charts/chart32.xml"/>
  <Override ContentType="application/vnd.openxmlformats-officedocument.drawingml.chart+xml" PartName="/ppt/charts/chart182.xml"/>
  <Override ContentType="application/vnd.openxmlformats-officedocument.drawingml.chart+xml" PartName="/ppt/charts/chart75.xml"/>
  <Override ContentType="application/vnd.openxmlformats-officedocument.drawingml.chart+xml" PartName="/ppt/charts/chart227.xml"/>
  <Override ContentType="application/vnd.openxmlformats-officedocument.drawingml.chart+xml" PartName="/ppt/charts/chart5.xml"/>
  <Override ContentType="application/vnd.openxmlformats-officedocument.drawingml.chart+xml" PartName="/ppt/charts/chart105.xml"/>
  <Override ContentType="application/vnd.openxmlformats-officedocument.drawingml.chart+xml" PartName="/ppt/charts/chart148.xml"/>
  <Override ContentType="application/vnd.openxmlformats-officedocument.drawingml.chart+xml" PartName="/ppt/charts/chart202.xml"/>
  <Override ContentType="application/vnd.openxmlformats-officedocument.drawingml.chart+xml" PartName="/ppt/charts/chart113.xml"/>
  <Override ContentType="application/vnd.openxmlformats-officedocument.drawingml.chart+xml" PartName="/ppt/charts/chart245.xml"/>
  <Override ContentType="application/vnd.openxmlformats-officedocument.drawingml.chart+xml" PartName="/ppt/charts/chart57.xml"/>
  <Override ContentType="application/vnd.openxmlformats-officedocument.drawingml.chart+xml" PartName="/ppt/charts/chart239.xml"/>
  <Override ContentType="application/vnd.openxmlformats-officedocument.drawingml.chart+xml" PartName="/ppt/charts/chart212.xml"/>
  <Override ContentType="application/vnd.openxmlformats-officedocument.drawingml.chart+xml" PartName="/ppt/charts/chart60.xml"/>
  <Override ContentType="application/vnd.openxmlformats-officedocument.drawingml.chart+xml" PartName="/ppt/charts/chart1.xml"/>
  <Override ContentType="application/vnd.openxmlformats-officedocument.drawingml.chart+xml" PartName="/ppt/charts/chart101.xml"/>
  <Override ContentType="application/vnd.openxmlformats-officedocument.drawingml.chart+xml" PartName="/ppt/charts/chart162.xml"/>
  <Override ContentType="application/vnd.openxmlformats-officedocument.drawingml.chart+xml" PartName="/ppt/charts/chart14.xml"/>
  <Override ContentType="application/vnd.openxmlformats-officedocument.drawingml.chart+xml" PartName="/ppt/charts/chart133.xml"/>
  <Override ContentType="application/vnd.openxmlformats-officedocument.drawingml.chart+xml" PartName="/ppt/charts/chart176.xml"/>
  <Override ContentType="application/vnd.openxmlformats-officedocument.drawingml.chart+xml" PartName="/ppt/charts/chart128.xml"/>
  <Override ContentType="application/vnd.openxmlformats-officedocument.drawingml.chart+xml" PartName="/ppt/charts/chart69.xml"/>
  <Override ContentType="application/vnd.openxmlformats-officedocument.drawingml.chart+xml" PartName="/ppt/charts/chart26.xml"/>
  <Override ContentType="application/vnd.openxmlformats-officedocument.drawingml.chart+xml" PartName="/ppt/charts/chart230.xml"/>
  <Override ContentType="application/vnd.openxmlformats-officedocument.drawingml.chart+xml" PartName="/ppt/charts/chart91.xml"/>
  <Override ContentType="application/vnd.openxmlformats-officedocument.drawingml.chart+xml" PartName="/ppt/charts/chart194.xml"/>
  <Override ContentType="application/vnd.openxmlformats-officedocument.drawingml.chart+xml" PartName="/ppt/charts/chart223.xml"/>
  <Override ContentType="application/vnd.openxmlformats-officedocument.drawingml.chart+xml" PartName="/ppt/charts/chart9.xml"/>
  <Override ContentType="application/vnd.openxmlformats-officedocument.drawingml.chart+xml" PartName="/ppt/charts/chart134.xml"/>
  <Override ContentType="application/vnd.openxmlformats-officedocument.drawingml.chart+xml" PartName="/ppt/charts/chart47.xml"/>
  <Override ContentType="application/vnd.openxmlformats-officedocument.drawingml.chart+xml" PartName="/ppt/charts/chart177.xml"/>
  <Override ContentType="application/vnd.openxmlformats-officedocument.drawingml.chart+xml" PartName="/ppt/charts/chart240.xml"/>
  <Override ContentType="application/vnd.openxmlformats-officedocument.drawingml.chart+xml" PartName="/ppt/charts/chart64.xml"/>
  <Override ContentType="application/vnd.openxmlformats-officedocument.drawingml.chart+xml" PartName="/ppt/charts/chart151.xml"/>
  <Override ContentType="application/vnd.openxmlformats-officedocument.drawingml.chart+xml" PartName="/ppt/charts/chart81.xml"/>
  <Override ContentType="application/vnd.openxmlformats-officedocument.drawingml.chart+xml" PartName="/ppt/charts/chart127.xml"/>
  <Override ContentType="application/vnd.openxmlformats-officedocument.drawingml.chart+xml" PartName="/ppt/charts/chart187.xml"/>
  <Override ContentType="application/vnd.openxmlformats-officedocument.drawingml.chart+xml" PartName="/ppt/charts/chart144.xml"/>
  <Override ContentType="application/vnd.openxmlformats-officedocument.drawingml.chart+xml" PartName="/ppt/charts/chart161.xml"/>
  <Override ContentType="application/vnd.openxmlformats-officedocument.drawingml.chart+xml" PartName="/ppt/charts/chart117.xml"/>
  <Override ContentType="application/vnd.openxmlformats-officedocument.drawingml.chart+xml" PartName="/ppt/charts/chart249.xml"/>
  <Override ContentType="application/vnd.openxmlformats-officedocument.drawingml.chart+xml" PartName="/ppt/charts/chart206.xml"/>
  <Override ContentType="application/vnd.openxmlformats-officedocument.drawingml.chart+xml" PartName="/ppt/charts/chart19.xml"/>
  <Override ContentType="application/vnd.openxmlformats-officedocument.drawingml.chart+xml" PartName="/ppt/charts/chart140.xml"/>
  <Override ContentType="application/vnd.openxmlformats-officedocument.drawingml.chart+xml" PartName="/ppt/charts/chart234.xml"/>
  <Override ContentType="application/vnd.openxmlformats-officedocument.drawingml.chart+xml" PartName="/ppt/charts/chart36.xml"/>
  <Override ContentType="application/vnd.openxmlformats-officedocument.drawingml.chart+xml" PartName="/ppt/charts/chart183.xml"/>
  <Override ContentType="application/vnd.openxmlformats-officedocument.drawingml.chart+xml" PartName="/ppt/charts/chart53.xml"/>
  <Override ContentType="application/vnd.openxmlformats-officedocument.drawingml.chart+xml" PartName="/ppt/charts/chart166.xml"/>
  <Override ContentType="application/vnd.openxmlformats-officedocument.drawingml.chart+xml" PartName="/ppt/charts/chart10.xml"/>
  <Override ContentType="application/vnd.openxmlformats-officedocument.drawingml.chart+xml" PartName="/ppt/charts/chart96.xml"/>
  <Override ContentType="application/vnd.openxmlformats-officedocument.drawingml.chart+xml" PartName="/ppt/charts/chart149.xml"/>
  <Override ContentType="application/vnd.openxmlformats-officedocument.drawingml.chart+xml" PartName="/ppt/charts/chart79.xml"/>
  <Override ContentType="application/vnd.openxmlformats-officedocument.drawingml.chart+xml" PartName="/ppt/charts/chart123.xml"/>
  <Override ContentType="application/vnd.openxmlformats-officedocument.drawingml.chart+xml" PartName="/ppt/charts/chart21.xml"/>
  <Override ContentType="application/vnd.openxmlformats-officedocument.drawingml.chart+xml" PartName="/ppt/charts/chart70.xml"/>
  <Override ContentType="application/vnd.openxmlformats-officedocument.drawingml.chart+xml" PartName="/ppt/charts/chart106.xml"/>
  <Override ContentType="application/vnd.openxmlformats-officedocument.drawingml.chart+xml" PartName="/ppt/charts/chart198.xml"/>
  <Override ContentType="application/vnd.openxmlformats-officedocument.drawingml.chart+xml" PartName="/ppt/charts/chart217.xml"/>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25.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11.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drawingml.chartshapes+xml" PartName="/ppt/drawings/drawing7.xml"/>
  <Override ContentType="application/vnd.openxmlformats-officedocument.drawingml.chartshapes+xml" PartName="/ppt/drawings/drawing6.xml"/>
  <Override ContentType="application/vnd.openxmlformats-officedocument.drawingml.chartshapes+xml" PartName="/ppt/drawings/drawing2.xml"/>
  <Override ContentType="application/vnd.openxmlformats-officedocument.drawingml.chartshapes+xml" PartName="/ppt/drawings/drawing5.xml"/>
  <Override ContentType="application/vnd.openxmlformats-officedocument.drawingml.chartshapes+xml" PartName="/ppt/drawings/drawing1.xml"/>
  <Override ContentType="application/vnd.openxmlformats-officedocument.drawingml.chartshapes+xml" PartName="/ppt/drawings/drawing9.xml"/>
  <Override ContentType="application/vnd.openxmlformats-officedocument.drawingml.chartshapes+xml" PartName="/ppt/drawings/drawing3.xml"/>
  <Override ContentType="application/vnd.openxmlformats-officedocument.drawingml.chartshapes+xml" PartName="/ppt/drawings/drawing10.xml"/>
  <Override ContentType="application/vnd.openxmlformats-officedocument.drawingml.chartshapes+xml" PartName="/ppt/drawings/drawing4.xml"/>
  <Override ContentType="application/vnd.openxmlformats-officedocument.drawingml.chartshapes+xml" PartName="/ppt/drawings/drawing8.xml"/>
  <Override ContentType="application/vnd.ms-office.chartstyle+xml" PartName="/ppt/charts/style185.xml"/>
  <Override ContentType="application/vnd.ms-office.chartstyle+xml" PartName="/ppt/charts/style59.xml"/>
  <Override ContentType="application/vnd.ms-office.chartstyle+xml" PartName="/ppt/charts/style142.xml"/>
  <Override ContentType="application/vnd.ms-office.chartstyle+xml" PartName="/ppt/charts/style177.xml"/>
  <Override ContentType="application/vnd.ms-office.chartstyle+xml" PartName="/ppt/charts/style16.xml"/>
  <Override ContentType="application/vnd.ms-office.chartstyle+xml" PartName="/ppt/charts/style231.xml"/>
  <Override ContentType="application/vnd.ms-office.chartstyle+xml" PartName="/ppt/charts/style169.xml"/>
  <Override ContentType="application/vnd.ms-office.chartstyle+xml" PartName="/ppt/charts/style223.xml"/>
  <Override ContentType="application/vnd.ms-office.chartstyle+xml" PartName="/ppt/charts/style75.xml"/>
  <Override ContentType="application/vnd.ms-office.chartstyle+xml" PartName="/ppt/charts/style215.xml"/>
  <Override ContentType="application/vnd.ms-office.chartstyle+xml" PartName="/ppt/charts/style32.xml"/>
  <Override ContentType="application/vnd.ms-office.chartstyle+xml" PartName="/ppt/charts/style134.xml"/>
  <Override ContentType="application/vnd.ms-office.chartstyle+xml" PartName="/ppt/charts/style24.xml"/>
  <Override ContentType="application/vnd.ms-office.chartstyle+xml" PartName="/ppt/charts/style67.xml"/>
  <Override ContentType="application/vnd.ms-office.chartstyle+xml" PartName="/ppt/charts/style126.xml"/>
  <Override ContentType="application/vnd.ms-office.chartstyle+xml" PartName="/ppt/charts/style157.xml"/>
  <Override ContentType="application/vnd.ms-office.chartstyle+xml" PartName="/ppt/charts/style211.xml"/>
  <Override ContentType="application/vnd.ms-office.chartstyle+xml" PartName="/ppt/charts/style5.xml"/>
  <Override ContentType="application/vnd.ms-office.chartstyle+xml" PartName="/ppt/charts/style207.xml"/>
  <Override ContentType="application/vnd.ms-office.chartstyle+xml" PartName="/ppt/charts/style36.xml"/>
  <Override ContentType="application/vnd.ms-office.chartstyle+xml" PartName="/ppt/charts/style79.xml"/>
  <Override ContentType="application/vnd.ms-office.chartstyle+xml" PartName="/ppt/charts/style40.xml"/>
  <Override ContentType="application/vnd.ms-office.chartstyle+xml" PartName="/ppt/charts/style114.xml"/>
  <Override ContentType="application/vnd.ms-office.chartstyle+xml" PartName="/ppt/charts/style83.xml"/>
  <Override ContentType="application/vnd.ms-office.chartstyle+xml" PartName="/ppt/charts/style181.xml"/>
  <Override ContentType="application/vnd.ms-office.chartstyle+xml" PartName="/ppt/charts/style47.xml"/>
  <Override ContentType="application/vnd.ms-office.chartstyle+xml" PartName="/ppt/charts/style238.xml"/>
  <Override ContentType="application/vnd.ms-office.chartstyle+xml" PartName="/ppt/charts/style95.xml"/>
  <Override ContentType="application/vnd.ms-office.chartstyle+xml" PartName="/ppt/charts/style150.xml"/>
  <Override ContentType="application/vnd.ms-office.chartstyle+xml" PartName="/ppt/charts/style193.xml"/>
  <Override ContentType="application/vnd.ms-office.chartstyle+xml" PartName="/ppt/charts/style243.xml"/>
  <Override ContentType="application/vnd.ms-office.chartstyle+xml" PartName="/ppt/charts/style52.xml"/>
  <Override ContentType="application/vnd.ms-office.chartstyle+xml" PartName="/ppt/charts/style138.xml"/>
  <Override ContentType="application/vnd.ms-office.chartstyle+xml" PartName="/ppt/charts/style71.xml"/>
  <Override ContentType="application/vnd.ms-office.chartstyle+xml" PartName="/ppt/charts/style200.xml"/>
  <Override ContentType="application/vnd.ms-office.chartstyle+xml" PartName="/ppt/charts/style8.xml"/>
  <Override ContentType="application/vnd.ms-office.chartstyle+xml" PartName="/ppt/charts/style170.xml"/>
  <Override ContentType="application/vnd.ms-office.chartstyle+xml" PartName="/ppt/charts/style161.xml"/>
  <Override ContentType="application/vnd.ms-office.chartstyle+xml" PartName="/ppt/charts/style219.xml"/>
  <Override ContentType="application/vnd.ms-office.chartstyle+xml" PartName="/ppt/charts/style28.xml"/>
  <Override ContentType="application/vnd.ms-office.chartstyle+xml" PartName="/ppt/charts/style149.xml"/>
  <Override ContentType="application/vnd.ms-office.chartstyle+xml" PartName="/ppt/charts/style60.xml"/>
  <Override ContentType="application/vnd.ms-office.chartstyle+xml" PartName="/ppt/charts/style106.xml"/>
  <Override ContentType="application/vnd.ms-office.chartstyle+xml" PartName="/ppt/charts/style1.xml"/>
  <Override ContentType="application/vnd.ms-office.chartstyle+xml" PartName="/ppt/charts/style123.xml"/>
  <Override ContentType="application/vnd.ms-office.chartstyle+xml" PartName="/ppt/charts/style196.xml"/>
  <Override ContentType="application/vnd.ms-office.chartstyle+xml" PartName="/ppt/charts/style153.xml"/>
  <Override ContentType="application/vnd.ms-office.chartstyle+xml" PartName="/ppt/charts/style110.xml"/>
  <Override ContentType="application/vnd.ms-office.chartstyle+xml" PartName="/ppt/charts/style166.xml"/>
  <Override ContentType="application/vnd.ms-office.chartstyle+xml" PartName="/ppt/charts/style247.xml"/>
  <Override ContentType="application/vnd.ms-office.chartstyle+xml" PartName="/ppt/charts/style99.xml"/>
  <Override ContentType="application/vnd.ms-office.chartstyle+xml" PartName="/ppt/charts/style204.xml"/>
  <Override ContentType="application/vnd.ms-office.chartstyle+xml" PartName="/ppt/charts/style39.xml"/>
  <Override ContentType="application/vnd.ms-office.chartstyle+xml" PartName="/ppt/charts/style86.xml"/>
  <Override ContentType="application/vnd.ms-office.chartstyle+xml" PartName="/ppt/charts/style43.xml"/>
  <Override ContentType="application/vnd.ms-office.chartstyle+xml" PartName="/ppt/charts/style13.xml"/>
  <Override ContentType="application/vnd.ms-office.chartstyle+xml" PartName="/ppt/charts/style56.xml"/>
  <Override ContentType="application/vnd.ms-office.chartstyle+xml" PartName="/ppt/charts/style234.xml"/>
  <Override ContentType="application/vnd.ms-office.chartstyle+xml" PartName="/ppt/charts/style33.xml"/>
  <Override ContentType="application/vnd.ms-office.chartstyle+xml" PartName="/ppt/charts/style133.xml"/>
  <Override ContentType="application/vnd.ms-office.chartstyle+xml" PartName="/ppt/charts/style76.xml"/>
  <Override ContentType="application/vnd.ms-office.chartstyle+xml" PartName="/ppt/charts/style222.xml"/>
  <Override ContentType="application/vnd.ms-office.chartstyle+xml" PartName="/ppt/charts/style176.xml"/>
  <Override ContentType="application/vnd.ms-office.chartstyle+xml" PartName="/ppt/charts/style192.xml"/>
  <Override ContentType="application/vnd.ms-office.chartstyle+xml" PartName="/ppt/charts/style94.xml"/>
  <Override ContentType="application/vnd.ms-office.chartstyle+xml" PartName="/ppt/charts/style4.xml"/>
  <Override ContentType="application/vnd.ms-office.chartstyle+xml" PartName="/ppt/charts/style240.xml"/>
  <Override ContentType="application/vnd.ms-office.chartstyle+xml" PartName="/ppt/charts/style109.xml"/>
  <Override ContentType="application/vnd.ms-office.chartstyle+xml" PartName="/ppt/charts/style186.xml"/>
  <Override ContentType="application/vnd.ms-office.chartstyle+xml" PartName="/ppt/charts/style232.xml"/>
  <Override ContentType="application/vnd.ms-office.chartstyle+xml" PartName="/ppt/charts/style100.xml"/>
  <Override ContentType="application/vnd.ms-office.chartstyle+xml" PartName="/ppt/charts/style143.xml"/>
  <Override ContentType="application/vnd.ms-office.chartstyle+xml" PartName="/ppt/charts/style249.xml"/>
  <Override ContentType="application/vnd.ms-office.chartstyle+xml" PartName="/ppt/charts/style206.xml"/>
  <Override ContentType="application/vnd.ms-office.chartstyle+xml" PartName="/ppt/charts/style82.xml"/>
  <Override ContentType="application/vnd.ms-office.chartstyle+xml" PartName="/ppt/charts/style182.xml"/>
  <Override ContentType="application/vnd.ms-office.chartstyle+xml" PartName="/ppt/charts/style66.xml"/>
  <Override ContentType="application/vnd.ms-office.chartstyle+xml" PartName="/ppt/charts/style23.xml"/>
  <Override ContentType="application/vnd.ms-office.chartstyle+xml" PartName="/ppt/charts/style237.xml"/>
  <Override ContentType="application/vnd.ms-office.chartstyle+xml" PartName="/ppt/charts/style127.xml"/>
  <Override ContentType="application/vnd.ms-office.chartstyle+xml" PartName="/ppt/charts/style51.xml"/>
  <Override ContentType="application/vnd.ms-office.chartstyle+xml" PartName="/ppt/charts/style115.xml"/>
  <Override ContentType="application/vnd.ms-office.chartstyle+xml" PartName="/ppt/charts/style158.xml"/>
  <Override ContentType="application/vnd.ms-office.chartstyle+xml" PartName="/ppt/charts/style48.xml"/>
  <Override ContentType="application/vnd.ms-office.chartstyle+xml" PartName="/ppt/charts/style212.xml"/>
  <Override ContentType="application/vnd.ms-office.chartstyle+xml" PartName="/ppt/charts/style226.xml"/>
  <Override ContentType="application/vnd.ms-office.chartstyle+xml" PartName="/ppt/charts/style17.xml"/>
  <Override ContentType="application/vnd.ms-office.chartstyle+xml" PartName="/ppt/charts/style38.xml"/>
  <Override ContentType="application/vnd.ms-office.chartstyle+xml" PartName="/ppt/charts/style98.xml"/>
  <Override ContentType="application/vnd.ms-office.chartstyle+xml" PartName="/ppt/charts/style227.xml"/>
  <Override ContentType="application/vnd.ms-office.chartstyle+xml" PartName="/ppt/charts/style171.xml"/>
  <Override ContentType="application/vnd.ms-office.chartstyle+xml" PartName="/ppt/charts/style244.xml"/>
  <Override ContentType="application/vnd.ms-office.chartstyle+xml" PartName="/ppt/charts/style12.xml"/>
  <Override ContentType="application/vnd.ms-office.chartstyle+xml" PartName="/ppt/charts/style201.xml"/>
  <Override ContentType="application/vnd.ms-office.chartstyle+xml" PartName="/ppt/charts/style55.xml"/>
  <Override ContentType="application/vnd.ms-office.chartstyle+xml" PartName="/ppt/charts/style9.xml"/>
  <Override ContentType="application/vnd.ms-office.chartstyle+xml" PartName="/ppt/charts/style72.xml"/>
  <Override ContentType="application/vnd.ms-office.chartstyle+xml" PartName="/ppt/charts/style250.xml"/>
  <Override ContentType="application/vnd.ms-office.chartstyle+xml" PartName="/ppt/charts/style148.xml"/>
  <Override ContentType="application/vnd.ms-office.chartstyle+xml" PartName="/ppt/charts/style165.xml"/>
  <Override ContentType="application/vnd.ms-office.chartstyle+xml" PartName="/ppt/charts/style44.xml"/>
  <Override ContentType="application/vnd.ms-office.chartstyle+xml" PartName="/ppt/charts/style122.xml"/>
  <Override ContentType="application/vnd.ms-office.chartstyle+xml" PartName="/ppt/charts/style216.xml"/>
  <Override ContentType="application/vnd.ms-office.chartstyle+xml" PartName="/ppt/charts/style87.xml"/>
  <Override ContentType="application/vnd.ms-office.chartstyle+xml" PartName="/ppt/charts/style105.xml"/>
  <Override ContentType="application/vnd.ms-office.chartstyle+xml" PartName="/ppt/charts/style160.xml"/>
  <Override ContentType="application/vnd.ms-office.chartstyle+xml" PartName="/ppt/charts/style233.xml"/>
  <Override ContentType="application/vnd.ms-office.chartstyle+xml" PartName="/ppt/charts/style27.xml"/>
  <Override ContentType="application/vnd.ms-office.chartstyle+xml" PartName="/ppt/charts/style197.xml"/>
  <Override ContentType="application/vnd.ms-office.chartstyle+xml" PartName="/ppt/charts/style61.xml"/>
  <Override ContentType="application/vnd.ms-office.chartstyle+xml" PartName="/ppt/charts/style154.xml"/>
  <Override ContentType="application/vnd.ms-office.chartstyle+xml" PartName="/ppt/charts/style137.xml"/>
  <Override ContentType="application/vnd.ms-office.chartstyle+xml" PartName="/ppt/charts/style111.xml"/>
  <Override ContentType="application/vnd.ms-office.chartstyle+xml" PartName="/ppt/charts/style108.xml"/>
  <Override ContentType="application/vnd.ms-office.chartstyle+xml" PartName="/ppt/charts/style3.xml"/>
  <Override ContentType="application/vnd.ms-office.chartstyle+xml" PartName="/ppt/charts/style159.xml"/>
  <Override ContentType="application/vnd.ms-office.chartstyle+xml" PartName="/ppt/charts/style213.xml"/>
  <Override ContentType="application/vnd.ms-office.chartstyle+xml" PartName="/ppt/charts/style42.xml"/>
  <Override ContentType="application/vnd.ms-office.chartstyle+xml" PartName="/ppt/charts/style85.xml"/>
  <Override ContentType="application/vnd.ms-office.chartstyle+xml" PartName="/ppt/charts/style116.xml"/>
  <Override ContentType="application/vnd.ms-office.chartstyle+xml" PartName="/ppt/charts/style248.xml"/>
  <Override ContentType="application/vnd.ms-office.chartstyle+xml" PartName="/ppt/charts/style205.xml"/>
  <Override ContentType="application/vnd.ms-office.chartstyle+xml" PartName="/ppt/charts/style140.xml"/>
  <Override ContentType="application/vnd.ms-office.chartstyle+xml" PartName="/ppt/charts/style183.xml"/>
  <Override ContentType="application/vnd.ms-office.chartstyle+xml" PartName="/ppt/charts/style50.xml"/>
  <Override ContentType="application/vnd.ms-office.chartstyle+xml" PartName="/ppt/charts/style93.xml"/>
  <Override ContentType="application/vnd.ms-office.chartstyle+xml" PartName="/ppt/charts/style152.xml"/>
  <Override ContentType="application/vnd.ms-office.chartstyle+xml" PartName="/ppt/charts/style191.xml"/>
  <Override ContentType="application/vnd.ms-office.chartstyle+xml" PartName="/ppt/charts/style195.xml"/>
  <Override ContentType="application/vnd.ms-office.chartstyle+xml" PartName="/ppt/charts/style241.xml"/>
  <Override ContentType="application/vnd.ms-office.chartstyle+xml" PartName="/ppt/charts/style49.xml"/>
  <Override ContentType="application/vnd.ms-office.chartstyle+xml" PartName="/ppt/charts/style22.xml"/>
  <Override ContentType="application/vnd.ms-office.chartstyle+xml" PartName="/ppt/charts/style144.xml"/>
  <Override ContentType="application/vnd.ms-office.chartstyle+xml" PartName="/ppt/charts/style187.xml"/>
  <Override ContentType="application/vnd.ms-office.chartstyle+xml" PartName="/ppt/charts/style18.xml"/>
  <Override ContentType="application/vnd.ms-office.chartstyle+xml" PartName="/ppt/charts/style101.xml"/>
  <Override ContentType="application/vnd.ms-office.chartstyle+xml" PartName="/ppt/charts/style81.xml"/>
  <Override ContentType="application/vnd.ms-office.chartstyle+xml" PartName="/ppt/charts/style70.xml"/>
  <Override ContentType="application/vnd.ms-office.chartstyle+xml" PartName="/ppt/charts/style175.xml"/>
  <Override ContentType="application/vnd.ms-office.chartstyle+xml" PartName="/ppt/charts/style209.xml"/>
  <Override ContentType="application/vnd.ms-office.chartstyle+xml" PartName="/ppt/charts/style77.xml"/>
  <Override ContentType="application/vnd.ms-office.chartstyle+xml" PartName="/ppt/charts/style7.xml"/>
  <Override ContentType="application/vnd.ms-office.chartstyle+xml" PartName="/ppt/charts/style225.xml"/>
  <Override ContentType="application/vnd.ms-office.chartstyle+xml" PartName="/ppt/charts/style34.xml"/>
  <Override ContentType="application/vnd.ms-office.chartstyle+xml" PartName="/ppt/charts/style132.xml"/>
  <Override ContentType="application/vnd.ms-office.chartstyle+xml" PartName="/ppt/charts/style65.xml"/>
  <Override ContentType="application/vnd.ms-office.chartstyle+xml" PartName="/ppt/charts/style128.xml"/>
  <Override ContentType="application/vnd.ms-office.chartstyle+xml" PartName="/ppt/charts/style198.xml"/>
  <Override ContentType="application/vnd.ms-office.chartstyle+xml" PartName="/ppt/charts/style155.xml"/>
  <Override ContentType="application/vnd.ms-office.chartstyle+xml" PartName="/ppt/charts/style112.xml"/>
  <Override ContentType="application/vnd.ms-office.chartstyle+xml" PartName="/ppt/charts/style45.xml"/>
  <Override ContentType="application/vnd.ms-office.chartstyle+xml" PartName="/ppt/charts/style121.xml"/>
  <Override ContentType="application/vnd.ms-office.chartstyle+xml" PartName="/ppt/charts/style164.xml"/>
  <Override ContentType="application/vnd.ms-office.chartstyle+xml" PartName="/ppt/charts/style228.xml"/>
  <Override ContentType="application/vnd.ms-office.chartstyle+xml" PartName="/ppt/charts/style236.xml"/>
  <Override ContentType="application/vnd.ms-office.chartstyle+xml" PartName="/ppt/charts/style37.xml"/>
  <Override ContentType="application/vnd.ms-office.chartstyle+xml" PartName="/ppt/charts/style62.xml"/>
  <Override ContentType="application/vnd.ms-office.chartstyle+xml" PartName="/ppt/charts/style104.xml"/>
  <Override ContentType="application/vnd.ms-office.chartstyle+xml" PartName="/ppt/charts/style88.xml"/>
  <Override ContentType="application/vnd.ms-office.chartstyle+xml" PartName="/ppt/charts/style147.xml"/>
  <Override ContentType="application/vnd.ms-office.chartstyle+xml" PartName="/ppt/charts/style210.xml"/>
  <Override ContentType="application/vnd.ms-office.chartstyle+xml" PartName="/ppt/charts/style11.xml"/>
  <Override ContentType="application/vnd.ms-office.chartstyle+xml" PartName="/ppt/charts/style97.xml"/>
  <Override ContentType="application/vnd.ms-office.chartstyle+xml" PartName="/ppt/charts/style202.xml"/>
  <Override ContentType="application/vnd.ms-office.chartstyle+xml" PartName="/ppt/charts/style54.xml"/>
  <Override ContentType="application/vnd.ms-office.chartstyle+xml" PartName="/ppt/charts/style245.xml"/>
  <Override ContentType="application/vnd.ms-office.chartstyle+xml" PartName="/ppt/charts/style119.xml"/>
  <Override ContentType="application/vnd.ms-office.chartstyle+xml" PartName="/ppt/charts/style136.xml"/>
  <Override ContentType="application/vnd.ms-office.chartstyle+xml" PartName="/ppt/charts/style90.xml"/>
  <Override ContentType="application/vnd.ms-office.chartstyle+xml" PartName="/ppt/charts/style179.xml"/>
  <Override ContentType="application/vnd.ms-office.chartstyle+xml" PartName="/ppt/charts/style69.xml"/>
  <Override ContentType="application/vnd.ms-office.chartstyle+xml" PartName="/ppt/charts/style26.xml"/>
  <Override ContentType="application/vnd.ms-office.chartstyle+xml" PartName="/ppt/charts/style217.xml"/>
  <Override ContentType="application/vnd.ms-office.chartstyle+xml" PartName="/ppt/charts/style172.xml"/>
  <Override ContentType="application/vnd.ms-office.chartstyle+xml" PartName="/ppt/charts/style73.xml"/>
  <Override ContentType="application/vnd.ms-office.chartstyle+xml" PartName="/ppt/charts/style30.xml"/>
  <Override ContentType="application/vnd.ms-office.chartstyle+xml" PartName="/ppt/charts/style221.xml"/>
  <Override ContentType="application/vnd.ms-office.chartstyle+xml" PartName="/ppt/charts/style184.xml"/>
  <Override ContentType="application/vnd.ms-office.chartstyle+xml" PartName="/ppt/charts/style214.xml"/>
  <Override ContentType="application/vnd.ms-office.chartstyle+xml" PartName="/ppt/charts/style25.xml"/>
  <Override ContentType="application/vnd.ms-office.chartstyle+xml" PartName="/ppt/charts/style125.xml"/>
  <Override ContentType="application/vnd.ms-office.chartstyle+xml" PartName="/ppt/charts/style168.xml"/>
  <Override ContentType="application/vnd.ms-office.chartstyle+xml" PartName="/ppt/charts/style92.xml"/>
  <Override ContentType="application/vnd.ms-office.chartstyle+xml" PartName="/ppt/charts/style68.xml"/>
  <Override ContentType="application/vnd.ms-office.chartstyle+xml" PartName="/ppt/charts/style58.xml"/>
  <Override ContentType="application/vnd.ms-office.chartstyle+xml" PartName="/ppt/charts/style178.xml"/>
  <Override ContentType="application/vnd.ms-office.chartstyle+xml" PartName="/ppt/charts/style84.xml"/>
  <Override ContentType="application/vnd.ms-office.chartstyle+xml" PartName="/ppt/charts/style135.xml"/>
  <Override ContentType="application/vnd.ms-office.chartstyle+xml" PartName="/ppt/charts/style117.xml"/>
  <Override ContentType="application/vnd.ms-office.chartstyle+xml" PartName="/ppt/charts/style41.xml"/>
  <Override ContentType="application/vnd.ms-office.chartstyle+xml" PartName="/ppt/charts/style15.xml"/>
  <Override ContentType="application/vnd.ms-office.chartstyle+xml" PartName="/ppt/charts/style19.xml"/>
  <Override ContentType="application/vnd.ms-office.chartstyle+xml" PartName="/ppt/charts/style174.xml"/>
  <Override ContentType="application/vnd.ms-office.chartstyle+xml" PartName="/ppt/charts/style224.xml"/>
  <Override ContentType="application/vnd.ms-office.chartstyle+xml" PartName="/ppt/charts/style35.xml"/>
  <Override ContentType="application/vnd.ms-office.chartstyle+xml" PartName="/ppt/charts/style131.xml"/>
  <Override ContentType="application/vnd.ms-office.chartstyle+xml" PartName="/ppt/charts/style96.xml"/>
  <Override ContentType="application/vnd.ms-office.chartstyle+xml" PartName="/ppt/charts/style151.xml"/>
  <Override ContentType="application/vnd.ms-office.chartstyle+xml" PartName="/ppt/charts/style53.xml"/>
  <Override ContentType="application/vnd.ms-office.chartstyle+xml" PartName="/ppt/charts/style21.xml"/>
  <Override ContentType="application/vnd.ms-office.chartstyle+xml" PartName="/ppt/charts/style145.xml"/>
  <Override ContentType="application/vnd.ms-office.chartstyle+xml" PartName="/ppt/charts/style194.xml"/>
  <Override ContentType="application/vnd.ms-office.chartstyle+xml" PartName="/ppt/charts/style188.xml"/>
  <Override ContentType="application/vnd.ms-office.chartstyle+xml" PartName="/ppt/charts/style64.xml"/>
  <Override ContentType="application/vnd.ms-office.chartstyle+xml" PartName="/ppt/charts/style102.xml"/>
  <Override ContentType="application/vnd.ms-office.chartstyle+xml" PartName="/ppt/charts/style242.xml"/>
  <Override ContentType="application/vnd.ms-office.chartstyle+xml" PartName="/ppt/charts/style239.xml"/>
  <Override ContentType="application/vnd.ms-office.chartstyle+xml" PartName="/ppt/charts/style6.xml"/>
  <Override ContentType="application/vnd.ms-office.chartstyle+xml" PartName="/ppt/charts/style180.xml"/>
  <Override ContentType="application/vnd.ms-office.chartstyle+xml" PartName="/ppt/charts/style78.xml"/>
  <Override ContentType="application/vnd.ms-office.chartstyle+xml" PartName="/ppt/charts/style208.xml"/>
  <Override ContentType="application/vnd.ms-office.chartstyle+xml" PartName="/ppt/charts/style230.xml"/>
  <Override ContentType="application/vnd.ms-office.chartstyle+xml" PartName="/ppt/charts/style235.xml"/>
  <Override ContentType="application/vnd.ms-office.chartstyle+xml" PartName="/ppt/charts/style163.xml"/>
  <Override ContentType="application/vnd.ms-office.chartstyle+xml" PartName="/ppt/charts/style63.xml"/>
  <Override ContentType="application/vnd.ms-office.chartstyle+xml" PartName="/ppt/charts/style103.xml"/>
  <Override ContentType="application/vnd.ms-office.chartstyle+xml" PartName="/ppt/charts/style89.xml"/>
  <Override ContentType="application/vnd.ms-office.chartstyle+xml" PartName="/ppt/charts/style189.xml"/>
  <Override ContentType="application/vnd.ms-office.chartstyle+xml" PartName="/ppt/charts/style46.xml"/>
  <Override ContentType="application/vnd.ms-office.chartstyle+xml" PartName="/ppt/charts/style120.xml"/>
  <Override ContentType="application/vnd.ms-office.chartstyle+xml" PartName="/ppt/charts/style20.xml"/>
  <Override ContentType="application/vnd.ms-office.chartstyle+xml" PartName="/ppt/charts/style146.xml"/>
  <Override ContentType="application/vnd.ms-office.chartstyle+xml" PartName="/ppt/charts/style29.xml"/>
  <Override ContentType="application/vnd.ms-office.chartstyle+xml" PartName="/ppt/charts/style129.xml"/>
  <Override ContentType="application/vnd.ms-office.chartstyle+xml" PartName="/ppt/charts/style162.xml"/>
  <Override ContentType="application/vnd.ms-office.chartstyle+xml" PartName="/ppt/charts/style218.xml"/>
  <Override ContentType="application/vnd.ms-office.chartstyle+xml" PartName="/ppt/charts/style139.xml"/>
  <Override ContentType="application/vnd.ms-office.chartstyle+xml" PartName="/ppt/charts/style10.xml"/>
  <Override ContentType="application/vnd.ms-office.chartstyle+xml" PartName="/ppt/charts/style156.xml"/>
  <Override ContentType="application/vnd.ms-office.chartstyle+xml" PartName="/ppt/charts/style199.xml"/>
  <Override ContentType="application/vnd.ms-office.chartstyle+xml" PartName="/ppt/charts/style130.xml"/>
  <Override ContentType="application/vnd.ms-office.chartstyle+xml" PartName="/ppt/charts/style113.xml"/>
  <Override ContentType="application/vnd.ms-office.chartstyle+xml" PartName="/ppt/charts/style80.xml"/>
  <Override ContentType="application/vnd.ms-office.chartstyle+xml" PartName="/ppt/charts/style57.xml"/>
  <Override ContentType="application/vnd.ms-office.chartstyle+xml" PartName="/ppt/charts/style229.xml"/>
  <Override ContentType="application/vnd.ms-office.chartstyle+xml" PartName="/ppt/charts/style74.xml"/>
  <Override ContentType="application/vnd.ms-office.chartstyle+xml" PartName="/ppt/charts/style173.xml"/>
  <Override ContentType="application/vnd.ms-office.chartstyle+xml" PartName="/ppt/charts/style220.xml"/>
  <Override ContentType="application/vnd.ms-office.chartstyle+xml" PartName="/ppt/charts/style31.xml"/>
  <Override ContentType="application/vnd.ms-office.chartstyle+xml" PartName="/ppt/charts/style118.xml"/>
  <Override ContentType="application/vnd.ms-office.chartstyle+xml" PartName="/ppt/charts/style190.xml"/>
  <Override ContentType="application/vnd.ms-office.chartstyle+xml" PartName="/ppt/charts/style203.xml"/>
  <Override ContentType="application/vnd.ms-office.chartstyle+xml" PartName="/ppt/charts/style14.xml"/>
  <Override ContentType="application/vnd.ms-office.chartstyle+xml" PartName="/ppt/charts/style246.xml"/>
  <Override ContentType="application/vnd.ms-office.chartstyle+xml" PartName="/ppt/charts/style107.xml"/>
  <Override ContentType="application/vnd.ms-office.chartstyle+xml" PartName="/ppt/charts/style91.xml"/>
  <Override ContentType="application/vnd.ms-office.chartstyle+xml" PartName="/ppt/charts/style124.xml"/>
  <Override ContentType="application/vnd.ms-office.chartstyle+xml" PartName="/ppt/charts/style2.xml"/>
  <Override ContentType="application/vnd.ms-office.chartstyle+xml" PartName="/ppt/charts/style141.xml"/>
  <Override ContentType="application/vnd.ms-office.chartstyle+xml" PartName="/ppt/charts/style167.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468" r:id="rId219"/>
    <p:sldId id="469"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Lst>
  <p:sldSz cy="6858000" cx="12192000"/>
  <p:notesSz cx="6858000" cy="9313850"/>
  <p:embeddedFontLst>
    <p:embeddedFont>
      <p:font typeface="Montserrat"/>
      <p:regular r:id="rId233"/>
      <p:bold r:id="rId234"/>
      <p:italic r:id="rId235"/>
      <p:boldItalic r:id="rId236"/>
    </p:embeddedFont>
    <p:embeddedFont>
      <p:font typeface="Montserrat Black"/>
      <p:bold r:id="rId237"/>
      <p:boldItalic r:id="rId238"/>
    </p:embeddedFont>
    <p:embeddedFont>
      <p:font typeface="Lato Light"/>
      <p:regular r:id="rId239"/>
      <p:bold r:id="rId240"/>
      <p:italic r:id="rId241"/>
      <p:boldItalic r:id="rId242"/>
    </p:embeddedFont>
    <p:embeddedFont>
      <p:font typeface="Arial Black"/>
      <p:regular r:id="rId2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44" roundtripDataSignature="AMtx7mjcA3ji7g2euP0kX+0mKs0W36mZY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6D57FBB-DC63-4C23-A16A-1ECE8D42DC54}">
  <a:tblStyle styleId="{86D57FBB-DC63-4C23-A16A-1ECE8D42DC54}"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0F0F0"/>
          </a:solidFill>
        </a:fill>
      </a:tcStyle>
    </a:wholeTbl>
    <a:band1H>
      <a:tcTxStyle/>
      <a:tcStyle>
        <a:fill>
          <a:solidFill>
            <a:srgbClr val="E0E0E0"/>
          </a:solidFill>
        </a:fill>
      </a:tcStyle>
    </a:band1H>
    <a:band2H>
      <a:tcTxStyle/>
    </a:band2H>
    <a:band1V>
      <a:tcTxStyle/>
      <a:tcStyle>
        <a:fill>
          <a:solidFill>
            <a:srgbClr val="E0E0E0"/>
          </a:solidFill>
        </a:fill>
      </a:tcStyle>
    </a:band1V>
    <a:band2V>
      <a:tcTxStyle/>
    </a:band2V>
    <a:lastCol>
      <a:tcTxStyle b="on" i="off">
        <a:font>
          <a:latin typeface="Arial"/>
          <a:ea typeface="Arial"/>
          <a:cs typeface="Arial"/>
        </a:font>
        <a:schemeClr val="lt1"/>
      </a:tcTxStyle>
      <a:tcStyle>
        <a:fill>
          <a:solidFill>
            <a:schemeClr val="accent3"/>
          </a:solidFill>
        </a:fill>
      </a:tcStyle>
    </a:lastCol>
    <a:firstCol>
      <a:tcTxStyle b="on" i="off">
        <a:font>
          <a:latin typeface="Arial"/>
          <a:ea typeface="Arial"/>
          <a:cs typeface="Arial"/>
        </a:font>
        <a:schemeClr val="lt1"/>
      </a:tcTxStyle>
      <a:tcStyle>
        <a:fill>
          <a:solidFill>
            <a:schemeClr val="accent3"/>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3"/>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3"/>
          </a:solidFill>
        </a:fill>
      </a:tcStyle>
    </a:firstRow>
    <a:neCell>
      <a:tcTxStyle/>
    </a:neCell>
    <a:nwCell>
      <a:tcTxStyle/>
    </a:nwCell>
  </a:tblStyle>
  <a:tblStyle styleId="{AF03CD8A-E898-4B45-9AAD-DB2BAB28C731}"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CF5EA"/>
          </a:solidFill>
        </a:fill>
      </a:tcStyle>
    </a:wholeTbl>
    <a:band1H>
      <a:tcTxStyle/>
      <a:tcStyle>
        <a:fill>
          <a:solidFill>
            <a:srgbClr val="D6ECD1"/>
          </a:solidFill>
        </a:fill>
      </a:tcStyle>
    </a:band1H>
    <a:band2H>
      <a:tcTxStyle/>
    </a:band2H>
    <a:band1V>
      <a:tcTxStyle/>
      <a:tcStyle>
        <a:fill>
          <a:solidFill>
            <a:srgbClr val="D6ECD1"/>
          </a:solidFill>
        </a:fill>
      </a:tcStyle>
    </a:band1V>
    <a:band2V>
      <a:tcTxStyle/>
    </a:band2V>
    <a:lastCol>
      <a:tcTxStyle b="on" i="off">
        <a:font>
          <a:latin typeface="Calibri"/>
          <a:ea typeface="Calibri"/>
          <a:cs typeface="Calibri"/>
        </a:font>
        <a:schemeClr val="lt1"/>
      </a:tcTxStyle>
      <a:tcStyle>
        <a:fill>
          <a:solidFill>
            <a:schemeClr val="accent5"/>
          </a:solidFill>
        </a:fill>
      </a:tcStyle>
    </a:lastCol>
    <a:firstCol>
      <a:tcTxStyle b="on" i="off">
        <a:font>
          <a:latin typeface="Calibri"/>
          <a:ea typeface="Calibri"/>
          <a:cs typeface="Calibri"/>
        </a:font>
        <a:schemeClr val="lt1"/>
      </a:tcTxStyle>
      <a:tcStyle>
        <a:fill>
          <a:solidFill>
            <a:schemeClr val="accent5"/>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5"/>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5"/>
          </a:solidFill>
        </a:fill>
      </a:tcStyle>
    </a:firstRow>
    <a:neCell>
      <a:tcTxStyle/>
    </a:neCell>
    <a:nwCell>
      <a:tcTxStyle/>
    </a:nwCell>
  </a:tblStyle>
  <a:tblStyle styleId="{3E32864E-059A-49CB-92E2-56B1A9A3CE25}" styleName="Table_2">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1531F0C-9A76-4585-80BB-96DC6D4CD6C5}" styleName="Table_3">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DC889B9-62C1-4689-ACBD-D6311FA2352D}" styleName="Table_4">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BF5"/>
          </a:solidFill>
        </a:fill>
      </a:tcStyle>
    </a:wholeTbl>
    <a:band1H>
      <a:tcTxStyle/>
      <a:tcStyle>
        <a:fill>
          <a:solidFill>
            <a:srgbClr val="CAD4EA"/>
          </a:solidFill>
        </a:fill>
      </a:tcStyle>
    </a:band1H>
    <a:band2H>
      <a:tcTxStyle/>
    </a:band2H>
    <a:band1V>
      <a:tcTxStyle/>
      <a:tcStyle>
        <a:fill>
          <a:solidFill>
            <a:srgbClr val="CA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77A6032E-2C21-4E06-B038-DB82A97FD216}" styleName="Table_5">
    <a:wholeTbl>
      <a:tcTxStyle b="off" i="off">
        <a:font>
          <a:latin typeface="Calibri"/>
          <a:ea typeface="Calibri"/>
          <a:cs typeface="Calibri"/>
        </a:font>
        <a:schemeClr val="dk1"/>
      </a:tcTxStyle>
      <a:tcStyle>
        <a:tcBdr>
          <a:left>
            <a:ln cap="flat" cmpd="sng" w="12700">
              <a:solidFill>
                <a:schemeClr val="accent2"/>
              </a:solidFill>
              <a:prstDash val="solid"/>
              <a:round/>
              <a:headEnd len="sm" w="sm" type="none"/>
              <a:tailEnd len="sm" w="sm" type="none"/>
            </a:ln>
          </a:left>
          <a:right>
            <a:ln cap="flat" cmpd="sng" w="12700">
              <a:solidFill>
                <a:schemeClr val="accent2"/>
              </a:solidFill>
              <a:prstDash val="solid"/>
              <a:round/>
              <a:headEnd len="sm" w="sm" type="none"/>
              <a:tailEnd len="sm" w="sm" type="none"/>
            </a:ln>
          </a:right>
          <a:top>
            <a:ln cap="flat" cmpd="sng" w="12700">
              <a:solidFill>
                <a:schemeClr val="accent2"/>
              </a:solidFill>
              <a:prstDash val="solid"/>
              <a:round/>
              <a:headEnd len="sm" w="sm" type="none"/>
              <a:tailEnd len="sm" w="sm" type="none"/>
            </a:ln>
          </a:top>
          <a:bottom>
            <a:ln cap="flat" cmpd="sng" w="12700">
              <a:solidFill>
                <a:schemeClr val="accent2"/>
              </a:solidFill>
              <a:prstDash val="solid"/>
              <a:round/>
              <a:headEnd len="sm" w="sm" type="none"/>
              <a:tailEnd len="sm" w="sm" type="none"/>
            </a:ln>
          </a:bottom>
          <a:insideH>
            <a:ln cap="flat" cmpd="sng" w="12700">
              <a:solidFill>
                <a:schemeClr val="accent2"/>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a:tcStyle>
        <a:fill>
          <a:solidFill>
            <a:srgbClr val="E6EFF8"/>
          </a:solidFill>
        </a:fill>
      </a:tcStyle>
    </a:band1H>
    <a:band2H>
      <a:tcTxStyle/>
    </a:band2H>
    <a:band1V>
      <a:tcTxStyle/>
      <a:tcStyle>
        <a:fill>
          <a:solidFill>
            <a:srgbClr val="E6EFF8"/>
          </a:solidFill>
        </a:fill>
      </a:tcStyle>
    </a:band1V>
    <a:band2V>
      <a:tcTxStyle/>
    </a:band2V>
    <a:lastCol>
      <a:tcTxStyle b="on" i="off"/>
    </a:lastCol>
    <a:firstCol>
      <a:tcTxStyle b="on" i="off"/>
    </a:firstCol>
    <a:lastRow>
      <a:tcTxStyle b="on" i="off"/>
      <a:tcStyle>
        <a:tcBdr>
          <a:top>
            <a:ln cap="flat" cmpd="sng" w="50800">
              <a:solidFill>
                <a:schemeClr val="accent2"/>
              </a:solidFill>
              <a:prstDash val="solid"/>
              <a:round/>
              <a:headEnd len="sm" w="sm" type="none"/>
              <a:tailEnd len="sm" w="sm" type="none"/>
            </a:ln>
          </a:top>
        </a:tcBdr>
        <a:fill>
          <a:solidFill>
            <a:schemeClr val="lt1"/>
          </a:solidFill>
        </a:fill>
      </a:tcStyle>
    </a:lastRow>
    <a:seCell>
      <a:tcTxStyle/>
    </a:seCell>
    <a:swCell>
      <a:tcTxStyle/>
    </a:swCell>
    <a:firstRow>
      <a:tcTxStyle b="on" i="off">
        <a:font>
          <a:latin typeface="Calibri"/>
          <a:ea typeface="Calibri"/>
          <a:cs typeface="Calibri"/>
        </a:font>
        <a:schemeClr val="lt1"/>
      </a:tcTxStyle>
      <a:tcStyle>
        <a:fill>
          <a:solidFill>
            <a:schemeClr val="accent2"/>
          </a:solidFill>
        </a:fill>
      </a:tcStyle>
    </a:firstRow>
    <a:neCell>
      <a:tcTxStyle/>
    </a:neCell>
    <a:nwCell>
      <a:tcTxStyle/>
    </a:nwCell>
  </a:tblStyle>
  <a:tblStyle styleId="{623B4B6B-F702-4933-9A3A-884B5F9F2727}" styleName="Table_6">
    <a:wholeTbl>
      <a:tcTxStyle b="off" i="off">
        <a:font>
          <a:latin typeface="Calibri"/>
          <a:ea typeface="Calibri"/>
          <a:cs typeface="Calibri"/>
        </a:font>
        <a:schemeClr val="dk1"/>
      </a:tcTxStyle>
      <a:tcStyle>
        <a:tcBdr>
          <a:left>
            <a:ln cap="flat" cmpd="sng" w="12700">
              <a:solidFill>
                <a:schemeClr val="accent3"/>
              </a:solidFill>
              <a:prstDash val="solid"/>
              <a:round/>
              <a:headEnd len="sm" w="sm" type="none"/>
              <a:tailEnd len="sm" w="sm" type="none"/>
            </a:ln>
          </a:left>
          <a:right>
            <a:ln cap="flat" cmpd="sng" w="12700">
              <a:solidFill>
                <a:schemeClr val="accent3"/>
              </a:solidFill>
              <a:prstDash val="solid"/>
              <a:round/>
              <a:headEnd len="sm" w="sm" type="none"/>
              <a:tailEnd len="sm" w="sm" type="none"/>
            </a:ln>
          </a:right>
          <a:top>
            <a:ln cap="flat" cmpd="sng" w="12700">
              <a:solidFill>
                <a:schemeClr val="accent3"/>
              </a:solidFill>
              <a:prstDash val="solid"/>
              <a:round/>
              <a:headEnd len="sm" w="sm" type="none"/>
              <a:tailEnd len="sm" w="sm" type="none"/>
            </a:ln>
          </a:top>
          <a:bottom>
            <a:ln cap="flat" cmpd="sng" w="12700">
              <a:solidFill>
                <a:schemeClr val="accent3"/>
              </a:solidFill>
              <a:prstDash val="solid"/>
              <a:round/>
              <a:headEnd len="sm" w="sm" type="none"/>
              <a:tailEnd len="sm" w="sm" type="none"/>
            </a:ln>
          </a:bottom>
          <a:insideH>
            <a:ln cap="flat" cmpd="sng" w="12700">
              <a:solidFill>
                <a:schemeClr val="accent3"/>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a:tcStyle>
        <a:fill>
          <a:solidFill>
            <a:srgbClr val="E6F6F8"/>
          </a:solidFill>
        </a:fill>
      </a:tcStyle>
    </a:band1H>
    <a:band2H>
      <a:tcTxStyle/>
    </a:band2H>
    <a:band1V>
      <a:tcTxStyle/>
      <a:tcStyle>
        <a:fill>
          <a:solidFill>
            <a:srgbClr val="E6F6F8"/>
          </a:solidFill>
        </a:fill>
      </a:tcStyle>
    </a:band1V>
    <a:band2V>
      <a:tcTxStyle/>
    </a:band2V>
    <a:lastCol>
      <a:tcTxStyle b="on" i="off"/>
    </a:lastCol>
    <a:firstCol>
      <a:tcTxStyle b="on" i="off"/>
    </a:firstCol>
    <a:lastRow>
      <a:tcTxStyle b="on" i="off"/>
      <a:tcStyle>
        <a:tcBdr>
          <a:top>
            <a:ln cap="flat" cmpd="sng" w="50800">
              <a:solidFill>
                <a:schemeClr val="accent3"/>
              </a:solidFill>
              <a:prstDash val="solid"/>
              <a:round/>
              <a:headEnd len="sm" w="sm" type="none"/>
              <a:tailEnd len="sm" w="sm" type="none"/>
            </a:ln>
          </a:top>
        </a:tcBdr>
        <a:fill>
          <a:solidFill>
            <a:schemeClr val="lt1"/>
          </a:solidFill>
        </a:fill>
      </a:tcStyle>
    </a:lastRow>
    <a:seCell>
      <a:tcTxStyle/>
    </a:seCell>
    <a:swCell>
      <a:tcTxStyle/>
    </a:swCell>
    <a:firstRow>
      <a:tcTxStyle b="on" i="off">
        <a:font>
          <a:latin typeface="Calibri"/>
          <a:ea typeface="Calibri"/>
          <a:cs typeface="Calibri"/>
        </a:font>
        <a:schemeClr val="lt1"/>
      </a:tcTxStyle>
      <a:tcStyle>
        <a:fill>
          <a:solidFill>
            <a:schemeClr val="accent3"/>
          </a:solidFill>
        </a:fill>
      </a:tcStyle>
    </a:firstRow>
    <a:neCell>
      <a:tcTxStyle/>
    </a:neCell>
    <a:nwCell>
      <a:tcTxStyle/>
    </a:nwCell>
  </a:tblStyle>
  <a:tblStyle styleId="{70DF27BE-6A0B-4F0F-BA48-2B204D3B0C99}" styleName="Table_7">
    <a:wholeTbl>
      <a:tcTxStyle b="off" i="off">
        <a:font>
          <a:latin typeface="Calibri"/>
          <a:ea typeface="Calibri"/>
          <a:cs typeface="Calibri"/>
        </a:font>
        <a:schemeClr val="dk1"/>
      </a:tcTxStyle>
      <a:tcStyle>
        <a:tcBdr>
          <a:left>
            <a:ln cap="flat" cmpd="sng" w="12700">
              <a:solidFill>
                <a:schemeClr val="accent4"/>
              </a:solidFill>
              <a:prstDash val="solid"/>
              <a:round/>
              <a:headEnd len="sm" w="sm" type="none"/>
              <a:tailEnd len="sm" w="sm" type="none"/>
            </a:ln>
          </a:left>
          <a:right>
            <a:ln cap="flat" cmpd="sng" w="12700">
              <a:solidFill>
                <a:schemeClr val="accent4"/>
              </a:solidFill>
              <a:prstDash val="solid"/>
              <a:round/>
              <a:headEnd len="sm" w="sm" type="none"/>
              <a:tailEnd len="sm" w="sm" type="none"/>
            </a:ln>
          </a:right>
          <a:top>
            <a:ln cap="flat" cmpd="sng" w="12700">
              <a:solidFill>
                <a:schemeClr val="accent4"/>
              </a:solidFill>
              <a:prstDash val="solid"/>
              <a:round/>
              <a:headEnd len="sm" w="sm" type="none"/>
              <a:tailEnd len="sm" w="sm" type="none"/>
            </a:ln>
          </a:top>
          <a:bottom>
            <a:ln cap="flat" cmpd="sng" w="12700">
              <a:solidFill>
                <a:schemeClr val="accent4"/>
              </a:solidFill>
              <a:prstDash val="solid"/>
              <a:round/>
              <a:headEnd len="sm" w="sm" type="none"/>
              <a:tailEnd len="sm" w="sm" type="none"/>
            </a:ln>
          </a:bottom>
          <a:insideH>
            <a:ln cap="flat" cmpd="sng" w="12700">
              <a:solidFill>
                <a:schemeClr val="accent4"/>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a:tcStyle>
        <a:fill>
          <a:solidFill>
            <a:srgbClr val="E6F6EF"/>
          </a:solidFill>
        </a:fill>
      </a:tcStyle>
    </a:band1H>
    <a:band2H>
      <a:tcTxStyle/>
    </a:band2H>
    <a:band1V>
      <a:tcTxStyle/>
      <a:tcStyle>
        <a:fill>
          <a:solidFill>
            <a:srgbClr val="E6F6EF"/>
          </a:solidFill>
        </a:fill>
      </a:tcStyle>
    </a:band1V>
    <a:band2V>
      <a:tcTxStyle/>
    </a:band2V>
    <a:lastCol>
      <a:tcTxStyle b="on" i="off"/>
    </a:lastCol>
    <a:firstCol>
      <a:tcTxStyle b="on" i="off"/>
    </a:firstCol>
    <a:lastRow>
      <a:tcTxStyle b="on" i="off"/>
      <a:tcStyle>
        <a:tcBdr>
          <a:top>
            <a:ln cap="flat" cmpd="sng" w="50800">
              <a:solidFill>
                <a:schemeClr val="accent4"/>
              </a:solidFill>
              <a:prstDash val="solid"/>
              <a:round/>
              <a:headEnd len="sm" w="sm" type="none"/>
              <a:tailEnd len="sm" w="sm" type="none"/>
            </a:ln>
          </a:top>
        </a:tcBdr>
        <a:fill>
          <a:solidFill>
            <a:schemeClr val="lt1"/>
          </a:solidFill>
        </a:fill>
      </a:tcStyle>
    </a:lastRow>
    <a:seCell>
      <a:tcTxStyle/>
    </a:seCell>
    <a:swCell>
      <a:tcTxStyle/>
    </a:swCell>
    <a:firstRow>
      <a:tcTxStyle b="on" i="off">
        <a:font>
          <a:latin typeface="Calibri"/>
          <a:ea typeface="Calibri"/>
          <a:cs typeface="Calibri"/>
        </a:font>
        <a:schemeClr val="lt1"/>
      </a:tcTxStyle>
      <a:tcStyle>
        <a:fill>
          <a:solidFill>
            <a:schemeClr val="accent4"/>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slide" Target="slides/slide18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slide" Target="slides/slide188.xml"/><Relationship Id="rId43" Type="http://schemas.openxmlformats.org/officeDocument/2006/relationships/slide" Target="slides/slide37.xml"/><Relationship Id="rId193" Type="http://schemas.openxmlformats.org/officeDocument/2006/relationships/slide" Target="slides/slide187.xml"/><Relationship Id="rId46" Type="http://schemas.openxmlformats.org/officeDocument/2006/relationships/slide" Target="slides/slide40.xml"/><Relationship Id="rId192" Type="http://schemas.openxmlformats.org/officeDocument/2006/relationships/slide" Target="slides/slide186.xml"/><Relationship Id="rId45" Type="http://schemas.openxmlformats.org/officeDocument/2006/relationships/slide" Target="slides/slide39.xml"/><Relationship Id="rId191" Type="http://schemas.openxmlformats.org/officeDocument/2006/relationships/slide" Target="slides/slide185.xml"/><Relationship Id="rId48" Type="http://schemas.openxmlformats.org/officeDocument/2006/relationships/slide" Target="slides/slide42.xml"/><Relationship Id="rId187" Type="http://schemas.openxmlformats.org/officeDocument/2006/relationships/slide" Target="slides/slide181.xml"/><Relationship Id="rId47" Type="http://schemas.openxmlformats.org/officeDocument/2006/relationships/slide" Target="slides/slide41.xml"/><Relationship Id="rId186" Type="http://schemas.openxmlformats.org/officeDocument/2006/relationships/slide" Target="slides/slide180.xml"/><Relationship Id="rId185" Type="http://schemas.openxmlformats.org/officeDocument/2006/relationships/slide" Target="slides/slide179.xml"/><Relationship Id="rId49" Type="http://schemas.openxmlformats.org/officeDocument/2006/relationships/slide" Target="slides/slide43.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slide" Target="slides/slide177.xml"/><Relationship Id="rId32" Type="http://schemas.openxmlformats.org/officeDocument/2006/relationships/slide" Target="slides/slide26.xml"/><Relationship Id="rId182" Type="http://schemas.openxmlformats.org/officeDocument/2006/relationships/slide" Target="slides/slide176.xml"/><Relationship Id="rId35" Type="http://schemas.openxmlformats.org/officeDocument/2006/relationships/slide" Target="slides/slide29.xml"/><Relationship Id="rId181" Type="http://schemas.openxmlformats.org/officeDocument/2006/relationships/slide" Target="slides/slide175.xml"/><Relationship Id="rId34" Type="http://schemas.openxmlformats.org/officeDocument/2006/relationships/slide" Target="slides/slide28.xml"/><Relationship Id="rId180" Type="http://schemas.openxmlformats.org/officeDocument/2006/relationships/slide" Target="slides/slide174.xml"/><Relationship Id="rId37" Type="http://schemas.openxmlformats.org/officeDocument/2006/relationships/slide" Target="slides/slide31.xml"/><Relationship Id="rId176" Type="http://schemas.openxmlformats.org/officeDocument/2006/relationships/slide" Target="slides/slide170.xml"/><Relationship Id="rId36" Type="http://schemas.openxmlformats.org/officeDocument/2006/relationships/slide" Target="slides/slide30.xml"/><Relationship Id="rId175" Type="http://schemas.openxmlformats.org/officeDocument/2006/relationships/slide" Target="slides/slide169.xml"/><Relationship Id="rId39" Type="http://schemas.openxmlformats.org/officeDocument/2006/relationships/slide" Target="slides/slide33.xml"/><Relationship Id="rId174" Type="http://schemas.openxmlformats.org/officeDocument/2006/relationships/slide" Target="slides/slide168.xml"/><Relationship Id="rId38" Type="http://schemas.openxmlformats.org/officeDocument/2006/relationships/slide" Target="slides/slide32.xml"/><Relationship Id="rId173" Type="http://schemas.openxmlformats.org/officeDocument/2006/relationships/slide" Target="slides/slide167.xml"/><Relationship Id="rId179" Type="http://schemas.openxmlformats.org/officeDocument/2006/relationships/slide" Target="slides/slide173.xml"/><Relationship Id="rId178" Type="http://schemas.openxmlformats.org/officeDocument/2006/relationships/slide" Target="slides/slide172.xml"/><Relationship Id="rId177" Type="http://schemas.openxmlformats.org/officeDocument/2006/relationships/slide" Target="slides/slide171.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98" Type="http://schemas.openxmlformats.org/officeDocument/2006/relationships/slide" Target="slides/slide192.xml"/><Relationship Id="rId14" Type="http://schemas.openxmlformats.org/officeDocument/2006/relationships/slide" Target="slides/slide8.xml"/><Relationship Id="rId197" Type="http://schemas.openxmlformats.org/officeDocument/2006/relationships/slide" Target="slides/slide191.xml"/><Relationship Id="rId17" Type="http://schemas.openxmlformats.org/officeDocument/2006/relationships/slide" Target="slides/slide11.xml"/><Relationship Id="rId196" Type="http://schemas.openxmlformats.org/officeDocument/2006/relationships/slide" Target="slides/slide190.xml"/><Relationship Id="rId16" Type="http://schemas.openxmlformats.org/officeDocument/2006/relationships/slide" Target="slides/slide10.xml"/><Relationship Id="rId195" Type="http://schemas.openxmlformats.org/officeDocument/2006/relationships/slide" Target="slides/slide189.xml"/><Relationship Id="rId19" Type="http://schemas.openxmlformats.org/officeDocument/2006/relationships/slide" Target="slides/slide13.xml"/><Relationship Id="rId18" Type="http://schemas.openxmlformats.org/officeDocument/2006/relationships/slide" Target="slides/slide12.xml"/><Relationship Id="rId199" Type="http://schemas.openxmlformats.org/officeDocument/2006/relationships/slide" Target="slides/slide193.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43.xml"/><Relationship Id="rId4" Type="http://schemas.openxmlformats.org/officeDocument/2006/relationships/slideMaster" Target="slideMasters/slideMaster1.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2.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65" Type="http://schemas.openxmlformats.org/officeDocument/2006/relationships/slide" Target="slides/slide59.xml"/><Relationship Id="rId171" Type="http://schemas.openxmlformats.org/officeDocument/2006/relationships/slide" Target="slides/slide165.xml"/><Relationship Id="rId68" Type="http://schemas.openxmlformats.org/officeDocument/2006/relationships/slide" Target="slides/slide62.xml"/><Relationship Id="rId170" Type="http://schemas.openxmlformats.org/officeDocument/2006/relationships/slide" Target="slides/slide164.xml"/><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slide" Target="slides/slide159.xml"/><Relationship Id="rId69" Type="http://schemas.openxmlformats.org/officeDocument/2006/relationships/slide" Target="slides/slide63.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9" Type="http://schemas.openxmlformats.org/officeDocument/2006/relationships/slide" Target="slides/slide163.xml"/><Relationship Id="rId168" Type="http://schemas.openxmlformats.org/officeDocument/2006/relationships/slide" Target="slides/slide162.xml"/><Relationship Id="rId167" Type="http://schemas.openxmlformats.org/officeDocument/2006/relationships/slide" Target="slides/slide161.xml"/><Relationship Id="rId166" Type="http://schemas.openxmlformats.org/officeDocument/2006/relationships/slide" Target="slides/slide160.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54" Type="http://schemas.openxmlformats.org/officeDocument/2006/relationships/slide" Target="slides/slide48.xml"/><Relationship Id="rId160" Type="http://schemas.openxmlformats.org/officeDocument/2006/relationships/slide" Target="slides/slide154.xml"/><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 Id="rId107" Type="http://schemas.openxmlformats.org/officeDocument/2006/relationships/slide" Target="slides/slide101.xml"/><Relationship Id="rId228" Type="http://schemas.openxmlformats.org/officeDocument/2006/relationships/slide" Target="slides/slide222.xml"/><Relationship Id="rId106" Type="http://schemas.openxmlformats.org/officeDocument/2006/relationships/slide" Target="slides/slide100.xml"/><Relationship Id="rId227" Type="http://schemas.openxmlformats.org/officeDocument/2006/relationships/slide" Target="slides/slide221.xml"/><Relationship Id="rId105" Type="http://schemas.openxmlformats.org/officeDocument/2006/relationships/slide" Target="slides/slide99.xml"/><Relationship Id="rId226" Type="http://schemas.openxmlformats.org/officeDocument/2006/relationships/slide" Target="slides/slide220.xml"/><Relationship Id="rId104" Type="http://schemas.openxmlformats.org/officeDocument/2006/relationships/slide" Target="slides/slide98.xml"/><Relationship Id="rId225" Type="http://schemas.openxmlformats.org/officeDocument/2006/relationships/slide" Target="slides/slide219.xml"/><Relationship Id="rId109" Type="http://schemas.openxmlformats.org/officeDocument/2006/relationships/slide" Target="slides/slide103.xml"/><Relationship Id="rId108" Type="http://schemas.openxmlformats.org/officeDocument/2006/relationships/slide" Target="slides/slide102.xml"/><Relationship Id="rId229" Type="http://schemas.openxmlformats.org/officeDocument/2006/relationships/slide" Target="slides/slide223.xml"/><Relationship Id="rId220" Type="http://schemas.openxmlformats.org/officeDocument/2006/relationships/slide" Target="slides/slide214.xml"/><Relationship Id="rId103" Type="http://schemas.openxmlformats.org/officeDocument/2006/relationships/slide" Target="slides/slide97.xml"/><Relationship Id="rId224" Type="http://schemas.openxmlformats.org/officeDocument/2006/relationships/slide" Target="slides/slide218.xml"/><Relationship Id="rId102" Type="http://schemas.openxmlformats.org/officeDocument/2006/relationships/slide" Target="slides/slide96.xml"/><Relationship Id="rId223" Type="http://schemas.openxmlformats.org/officeDocument/2006/relationships/slide" Target="slides/slide217.xml"/><Relationship Id="rId101" Type="http://schemas.openxmlformats.org/officeDocument/2006/relationships/slide" Target="slides/slide95.xml"/><Relationship Id="rId222" Type="http://schemas.openxmlformats.org/officeDocument/2006/relationships/slide" Target="slides/slide216.xml"/><Relationship Id="rId100" Type="http://schemas.openxmlformats.org/officeDocument/2006/relationships/slide" Target="slides/slide94.xml"/><Relationship Id="rId221" Type="http://schemas.openxmlformats.org/officeDocument/2006/relationships/slide" Target="slides/slide215.xml"/><Relationship Id="rId217" Type="http://schemas.openxmlformats.org/officeDocument/2006/relationships/slide" Target="slides/slide211.xml"/><Relationship Id="rId216" Type="http://schemas.openxmlformats.org/officeDocument/2006/relationships/slide" Target="slides/slide210.xml"/><Relationship Id="rId215" Type="http://schemas.openxmlformats.org/officeDocument/2006/relationships/slide" Target="slides/slide209.xml"/><Relationship Id="rId214" Type="http://schemas.openxmlformats.org/officeDocument/2006/relationships/slide" Target="slides/slide208.xml"/><Relationship Id="rId219" Type="http://schemas.openxmlformats.org/officeDocument/2006/relationships/slide" Target="slides/slide213.xml"/><Relationship Id="rId218" Type="http://schemas.openxmlformats.org/officeDocument/2006/relationships/slide" Target="slides/slide212.xml"/><Relationship Id="rId213" Type="http://schemas.openxmlformats.org/officeDocument/2006/relationships/slide" Target="slides/slide207.xml"/><Relationship Id="rId212" Type="http://schemas.openxmlformats.org/officeDocument/2006/relationships/slide" Target="slides/slide206.xml"/><Relationship Id="rId211" Type="http://schemas.openxmlformats.org/officeDocument/2006/relationships/slide" Target="slides/slide205.xml"/><Relationship Id="rId210" Type="http://schemas.openxmlformats.org/officeDocument/2006/relationships/slide" Target="slides/slide204.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121" Type="http://schemas.openxmlformats.org/officeDocument/2006/relationships/slide" Target="slides/slide115.xml"/><Relationship Id="rId242" Type="http://schemas.openxmlformats.org/officeDocument/2006/relationships/font" Target="fonts/LatoLight-boldItalic.fntdata"/><Relationship Id="rId120" Type="http://schemas.openxmlformats.org/officeDocument/2006/relationships/slide" Target="slides/slide114.xml"/><Relationship Id="rId241" Type="http://schemas.openxmlformats.org/officeDocument/2006/relationships/font" Target="fonts/LatoLight-italic.fntdata"/><Relationship Id="rId240" Type="http://schemas.openxmlformats.org/officeDocument/2006/relationships/font" Target="fonts/LatoLight-bold.fntdata"/><Relationship Id="rId125" Type="http://schemas.openxmlformats.org/officeDocument/2006/relationships/slide" Target="slides/slide119.xml"/><Relationship Id="rId124" Type="http://schemas.openxmlformats.org/officeDocument/2006/relationships/slide" Target="slides/slide118.xml"/><Relationship Id="rId123" Type="http://schemas.openxmlformats.org/officeDocument/2006/relationships/slide" Target="slides/slide117.xml"/><Relationship Id="rId244" Type="http://customschemas.google.com/relationships/presentationmetadata" Target="metadata"/><Relationship Id="rId122" Type="http://schemas.openxmlformats.org/officeDocument/2006/relationships/slide" Target="slides/slide116.xml"/><Relationship Id="rId243" Type="http://schemas.openxmlformats.org/officeDocument/2006/relationships/font" Target="fonts/ArialBlack-regular.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239" Type="http://schemas.openxmlformats.org/officeDocument/2006/relationships/font" Target="fonts/LatoLight-regular.fntdata"/><Relationship Id="rId117" Type="http://schemas.openxmlformats.org/officeDocument/2006/relationships/slide" Target="slides/slide111.xml"/><Relationship Id="rId238" Type="http://schemas.openxmlformats.org/officeDocument/2006/relationships/font" Target="fonts/MontserratBlack-boldItalic.fntdata"/><Relationship Id="rId116" Type="http://schemas.openxmlformats.org/officeDocument/2006/relationships/slide" Target="slides/slide110.xml"/><Relationship Id="rId237" Type="http://schemas.openxmlformats.org/officeDocument/2006/relationships/font" Target="fonts/MontserratBlack-bold.fntdata"/><Relationship Id="rId115" Type="http://schemas.openxmlformats.org/officeDocument/2006/relationships/slide" Target="slides/slide109.xml"/><Relationship Id="rId236" Type="http://schemas.openxmlformats.org/officeDocument/2006/relationships/font" Target="fonts/Montserrat-boldItalic.fntdata"/><Relationship Id="rId119" Type="http://schemas.openxmlformats.org/officeDocument/2006/relationships/slide" Target="slides/slide113.xml"/><Relationship Id="rId110" Type="http://schemas.openxmlformats.org/officeDocument/2006/relationships/slide" Target="slides/slide104.xml"/><Relationship Id="rId231" Type="http://schemas.openxmlformats.org/officeDocument/2006/relationships/slide" Target="slides/slide225.xml"/><Relationship Id="rId230" Type="http://schemas.openxmlformats.org/officeDocument/2006/relationships/slide" Target="slides/slide224.xml"/><Relationship Id="rId114" Type="http://schemas.openxmlformats.org/officeDocument/2006/relationships/slide" Target="slides/slide108.xml"/><Relationship Id="rId235" Type="http://schemas.openxmlformats.org/officeDocument/2006/relationships/font" Target="fonts/Montserrat-italic.fntdata"/><Relationship Id="rId113" Type="http://schemas.openxmlformats.org/officeDocument/2006/relationships/slide" Target="slides/slide107.xml"/><Relationship Id="rId234" Type="http://schemas.openxmlformats.org/officeDocument/2006/relationships/font" Target="fonts/Montserrat-bold.fntdata"/><Relationship Id="rId112" Type="http://schemas.openxmlformats.org/officeDocument/2006/relationships/slide" Target="slides/slide106.xml"/><Relationship Id="rId233" Type="http://schemas.openxmlformats.org/officeDocument/2006/relationships/font" Target="fonts/Montserrat-regular.fntdata"/><Relationship Id="rId111" Type="http://schemas.openxmlformats.org/officeDocument/2006/relationships/slide" Target="slides/slide105.xml"/><Relationship Id="rId232" Type="http://schemas.openxmlformats.org/officeDocument/2006/relationships/slide" Target="slides/slide226.xml"/><Relationship Id="rId206" Type="http://schemas.openxmlformats.org/officeDocument/2006/relationships/slide" Target="slides/slide200.xml"/><Relationship Id="rId205" Type="http://schemas.openxmlformats.org/officeDocument/2006/relationships/slide" Target="slides/slide199.xml"/><Relationship Id="rId204" Type="http://schemas.openxmlformats.org/officeDocument/2006/relationships/slide" Target="slides/slide198.xml"/><Relationship Id="rId203" Type="http://schemas.openxmlformats.org/officeDocument/2006/relationships/slide" Target="slides/slide197.xml"/><Relationship Id="rId209" Type="http://schemas.openxmlformats.org/officeDocument/2006/relationships/slide" Target="slides/slide203.xml"/><Relationship Id="rId208" Type="http://schemas.openxmlformats.org/officeDocument/2006/relationships/slide" Target="slides/slide202.xml"/><Relationship Id="rId207" Type="http://schemas.openxmlformats.org/officeDocument/2006/relationships/slide" Target="slides/slide201.xml"/><Relationship Id="rId202" Type="http://schemas.openxmlformats.org/officeDocument/2006/relationships/slide" Target="slides/slide196.xml"/><Relationship Id="rId201" Type="http://schemas.openxmlformats.org/officeDocument/2006/relationships/slide" Target="slides/slide195.xml"/><Relationship Id="rId200" Type="http://schemas.openxmlformats.org/officeDocument/2006/relationships/slide" Target="slides/slide194.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package" Target="../embeddings/Microsoft_Excel_Sheet10.xlsx"/></Relationships>
</file>

<file path=ppt/charts/_rels/chart100.xml.rels><?xml version="1.0" encoding="UTF-8" standalone="yes"?><Relationships xmlns="http://schemas.openxmlformats.org/package/2006/relationships"><Relationship Id="rId1" Type="http://schemas.microsoft.com/office/2011/relationships/chartStyle" Target="style100.xml"/><Relationship Id="rId2" Type="http://schemas.microsoft.com/office/2011/relationships/chartColorStyle" Target="colors100.xml"/><Relationship Id="rId3" Type="http://schemas.openxmlformats.org/officeDocument/2006/relationships/package" Target="../embeddings/Microsoft_Excel_Sheet100.xlsx"/></Relationships>
</file>

<file path=ppt/charts/_rels/chart101.xml.rels><?xml version="1.0" encoding="UTF-8" standalone="yes"?><Relationships xmlns="http://schemas.openxmlformats.org/package/2006/relationships"><Relationship Id="rId1" Type="http://schemas.microsoft.com/office/2011/relationships/chartStyle" Target="style101.xml"/><Relationship Id="rId2" Type="http://schemas.microsoft.com/office/2011/relationships/chartColorStyle" Target="colors101.xml"/><Relationship Id="rId3" Type="http://schemas.openxmlformats.org/officeDocument/2006/relationships/package" Target="../embeddings/Microsoft_Excel_Sheet101.xlsx"/></Relationships>
</file>

<file path=ppt/charts/_rels/chart102.xml.rels><?xml version="1.0" encoding="UTF-8" standalone="yes"?><Relationships xmlns="http://schemas.openxmlformats.org/package/2006/relationships"><Relationship Id="rId1" Type="http://schemas.microsoft.com/office/2011/relationships/chartStyle" Target="style102.xml"/><Relationship Id="rId2" Type="http://schemas.microsoft.com/office/2011/relationships/chartColorStyle" Target="colors102.xml"/><Relationship Id="rId3" Type="http://schemas.openxmlformats.org/officeDocument/2006/relationships/package" Target="../embeddings/Microsoft_Excel_Sheet102.xlsx"/></Relationships>
</file>

<file path=ppt/charts/_rels/chart103.xml.rels><?xml version="1.0" encoding="UTF-8" standalone="yes"?><Relationships xmlns="http://schemas.openxmlformats.org/package/2006/relationships"><Relationship Id="rId1" Type="http://schemas.microsoft.com/office/2011/relationships/chartStyle" Target="style103.xml"/><Relationship Id="rId2" Type="http://schemas.microsoft.com/office/2011/relationships/chartColorStyle" Target="colors103.xml"/><Relationship Id="rId3" Type="http://schemas.openxmlformats.org/officeDocument/2006/relationships/package" Target="../embeddings/Microsoft_Excel_Sheet103.xlsx"/></Relationships>
</file>

<file path=ppt/charts/_rels/chart104.xml.rels><?xml version="1.0" encoding="UTF-8" standalone="yes"?><Relationships xmlns="http://schemas.openxmlformats.org/package/2006/relationships"><Relationship Id="rId1" Type="http://schemas.microsoft.com/office/2011/relationships/chartStyle" Target="style104.xml"/><Relationship Id="rId2" Type="http://schemas.microsoft.com/office/2011/relationships/chartColorStyle" Target="colors104.xml"/><Relationship Id="rId3" Type="http://schemas.openxmlformats.org/officeDocument/2006/relationships/package" Target="../embeddings/Microsoft_Excel_Sheet104.xlsx"/></Relationships>
</file>

<file path=ppt/charts/_rels/chart105.xml.rels><?xml version="1.0" encoding="UTF-8" standalone="yes"?><Relationships xmlns="http://schemas.openxmlformats.org/package/2006/relationships"><Relationship Id="rId1" Type="http://schemas.microsoft.com/office/2011/relationships/chartStyle" Target="style105.xml"/><Relationship Id="rId2" Type="http://schemas.microsoft.com/office/2011/relationships/chartColorStyle" Target="colors105.xml"/><Relationship Id="rId3" Type="http://schemas.openxmlformats.org/officeDocument/2006/relationships/package" Target="../embeddings/Microsoft_Excel_Sheet105.xlsx"/></Relationships>
</file>

<file path=ppt/charts/_rels/chart106.xml.rels><?xml version="1.0" encoding="UTF-8" standalone="yes"?><Relationships xmlns="http://schemas.openxmlformats.org/package/2006/relationships"><Relationship Id="rId1" Type="http://schemas.microsoft.com/office/2011/relationships/chartStyle" Target="style106.xml"/><Relationship Id="rId2" Type="http://schemas.microsoft.com/office/2011/relationships/chartColorStyle" Target="colors106.xml"/><Relationship Id="rId3" Type="http://schemas.openxmlformats.org/officeDocument/2006/relationships/package" Target="../embeddings/Microsoft_Excel_Sheet106.xlsx"/></Relationships>
</file>

<file path=ppt/charts/_rels/chart107.xml.rels><?xml version="1.0" encoding="UTF-8" standalone="yes"?><Relationships xmlns="http://schemas.openxmlformats.org/package/2006/relationships"><Relationship Id="rId1" Type="http://schemas.microsoft.com/office/2011/relationships/chartStyle" Target="style107.xml"/><Relationship Id="rId2" Type="http://schemas.microsoft.com/office/2011/relationships/chartColorStyle" Target="colors107.xml"/><Relationship Id="rId3" Type="http://schemas.openxmlformats.org/officeDocument/2006/relationships/package" Target="../embeddings/Microsoft_Excel_Sheet107.xlsx"/></Relationships>
</file>

<file path=ppt/charts/_rels/chart108.xml.rels><?xml version="1.0" encoding="UTF-8" standalone="yes"?><Relationships xmlns="http://schemas.openxmlformats.org/package/2006/relationships"><Relationship Id="rId1" Type="http://schemas.microsoft.com/office/2011/relationships/chartStyle" Target="style108.xml"/><Relationship Id="rId2" Type="http://schemas.microsoft.com/office/2011/relationships/chartColorStyle" Target="colors108.xml"/><Relationship Id="rId3" Type="http://schemas.openxmlformats.org/officeDocument/2006/relationships/package" Target="../embeddings/Microsoft_Excel_Sheet108.xlsx"/></Relationships>
</file>

<file path=ppt/charts/_rels/chart109.xml.rels><?xml version="1.0" encoding="UTF-8" standalone="yes"?><Relationships xmlns="http://schemas.openxmlformats.org/package/2006/relationships"><Relationship Id="rId1" Type="http://schemas.microsoft.com/office/2011/relationships/chartStyle" Target="style109.xml"/><Relationship Id="rId2" Type="http://schemas.microsoft.com/office/2011/relationships/chartColorStyle" Target="colors109.xml"/><Relationship Id="rId3" Type="http://schemas.openxmlformats.org/officeDocument/2006/relationships/package" Target="../embeddings/Microsoft_Excel_Sheet109.xlsx"/></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package" Target="../embeddings/Microsoft_Excel_Sheet11.xlsx"/></Relationships>
</file>

<file path=ppt/charts/_rels/chart110.xml.rels><?xml version="1.0" encoding="UTF-8" standalone="yes"?><Relationships xmlns="http://schemas.openxmlformats.org/package/2006/relationships"><Relationship Id="rId1" Type="http://schemas.microsoft.com/office/2011/relationships/chartStyle" Target="style110.xml"/><Relationship Id="rId2" Type="http://schemas.microsoft.com/office/2011/relationships/chartColorStyle" Target="colors110.xml"/><Relationship Id="rId3" Type="http://schemas.openxmlformats.org/officeDocument/2006/relationships/package" Target="../embeddings/Microsoft_Excel_Sheet110.xlsx"/></Relationships>
</file>

<file path=ppt/charts/_rels/chart111.xml.rels><?xml version="1.0" encoding="UTF-8" standalone="yes"?><Relationships xmlns="http://schemas.openxmlformats.org/package/2006/relationships"><Relationship Id="rId1" Type="http://schemas.microsoft.com/office/2011/relationships/chartStyle" Target="style111.xml"/><Relationship Id="rId2" Type="http://schemas.microsoft.com/office/2011/relationships/chartColorStyle" Target="colors111.xml"/><Relationship Id="rId3" Type="http://schemas.openxmlformats.org/officeDocument/2006/relationships/package" Target="../embeddings/Microsoft_Excel_Sheet111.xlsx"/></Relationships>
</file>

<file path=ppt/charts/_rels/chart112.xml.rels><?xml version="1.0" encoding="UTF-8" standalone="yes"?><Relationships xmlns="http://schemas.openxmlformats.org/package/2006/relationships"><Relationship Id="rId1" Type="http://schemas.microsoft.com/office/2011/relationships/chartStyle" Target="style112.xml"/><Relationship Id="rId2" Type="http://schemas.microsoft.com/office/2011/relationships/chartColorStyle" Target="colors112.xml"/><Relationship Id="rId3" Type="http://schemas.openxmlformats.org/officeDocument/2006/relationships/package" Target="../embeddings/Microsoft_Excel_Sheet112.xlsx"/></Relationships>
</file>

<file path=ppt/charts/_rels/chart113.xml.rels><?xml version="1.0" encoding="UTF-8" standalone="yes"?><Relationships xmlns="http://schemas.openxmlformats.org/package/2006/relationships"><Relationship Id="rId1" Type="http://schemas.microsoft.com/office/2011/relationships/chartStyle" Target="style113.xml"/><Relationship Id="rId2" Type="http://schemas.microsoft.com/office/2011/relationships/chartColorStyle" Target="colors113.xml"/><Relationship Id="rId3" Type="http://schemas.openxmlformats.org/officeDocument/2006/relationships/package" Target="../embeddings/Microsoft_Excel_Sheet113.xlsx"/></Relationships>
</file>

<file path=ppt/charts/_rels/chart114.xml.rels><?xml version="1.0" encoding="UTF-8" standalone="yes"?><Relationships xmlns="http://schemas.openxmlformats.org/package/2006/relationships"><Relationship Id="rId1" Type="http://schemas.microsoft.com/office/2011/relationships/chartStyle" Target="style114.xml"/><Relationship Id="rId2" Type="http://schemas.microsoft.com/office/2011/relationships/chartColorStyle" Target="colors114.xml"/><Relationship Id="rId3" Type="http://schemas.openxmlformats.org/officeDocument/2006/relationships/package" Target="../embeddings/Microsoft_Excel_Sheet114.xlsx"/></Relationships>
</file>

<file path=ppt/charts/_rels/chart115.xml.rels><?xml version="1.0" encoding="UTF-8" standalone="yes"?><Relationships xmlns="http://schemas.openxmlformats.org/package/2006/relationships"><Relationship Id="rId1" Type="http://schemas.microsoft.com/office/2011/relationships/chartStyle" Target="style115.xml"/><Relationship Id="rId2" Type="http://schemas.microsoft.com/office/2011/relationships/chartColorStyle" Target="colors115.xml"/><Relationship Id="rId3" Type="http://schemas.openxmlformats.org/officeDocument/2006/relationships/package" Target="../embeddings/Microsoft_Excel_Sheet115.xlsx"/></Relationships>
</file>

<file path=ppt/charts/_rels/chart116.xml.rels><?xml version="1.0" encoding="UTF-8" standalone="yes"?><Relationships xmlns="http://schemas.openxmlformats.org/package/2006/relationships"><Relationship Id="rId1" Type="http://schemas.microsoft.com/office/2011/relationships/chartStyle" Target="style116.xml"/><Relationship Id="rId2" Type="http://schemas.microsoft.com/office/2011/relationships/chartColorStyle" Target="colors116.xml"/><Relationship Id="rId3" Type="http://schemas.openxmlformats.org/officeDocument/2006/relationships/package" Target="../embeddings/Microsoft_Excel_Sheet116.xlsx"/></Relationships>
</file>

<file path=ppt/charts/_rels/chart117.xml.rels><?xml version="1.0" encoding="UTF-8" standalone="yes"?><Relationships xmlns="http://schemas.openxmlformats.org/package/2006/relationships"><Relationship Id="rId1" Type="http://schemas.microsoft.com/office/2011/relationships/chartStyle" Target="style117.xml"/><Relationship Id="rId2" Type="http://schemas.microsoft.com/office/2011/relationships/chartColorStyle" Target="colors117.xml"/><Relationship Id="rId3" Type="http://schemas.openxmlformats.org/officeDocument/2006/relationships/package" Target="../embeddings/Microsoft_Excel_Sheet117.xlsx"/></Relationships>
</file>

<file path=ppt/charts/_rels/chart118.xml.rels><?xml version="1.0" encoding="UTF-8" standalone="yes"?><Relationships xmlns="http://schemas.openxmlformats.org/package/2006/relationships"><Relationship Id="rId1" Type="http://schemas.microsoft.com/office/2011/relationships/chartStyle" Target="style118.xml"/><Relationship Id="rId2" Type="http://schemas.microsoft.com/office/2011/relationships/chartColorStyle" Target="colors118.xml"/><Relationship Id="rId3" Type="http://schemas.openxmlformats.org/officeDocument/2006/relationships/package" Target="../embeddings/Microsoft_Excel_Sheet118.xlsx"/></Relationships>
</file>

<file path=ppt/charts/_rels/chart119.xml.rels><?xml version="1.0" encoding="UTF-8" standalone="yes"?><Relationships xmlns="http://schemas.openxmlformats.org/package/2006/relationships"><Relationship Id="rId1" Type="http://schemas.microsoft.com/office/2011/relationships/chartStyle" Target="style119.xml"/><Relationship Id="rId2" Type="http://schemas.microsoft.com/office/2011/relationships/chartColorStyle" Target="colors119.xml"/><Relationship Id="rId3" Type="http://schemas.openxmlformats.org/officeDocument/2006/relationships/package" Target="../embeddings/Microsoft_Excel_Sheet119.xlsx"/></Relationships>
</file>

<file path=ppt/charts/_rels/chart12.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package" Target="../embeddings/Microsoft_Excel_Sheet12.xlsx"/></Relationships>
</file>

<file path=ppt/charts/_rels/chart120.xml.rels><?xml version="1.0" encoding="UTF-8" standalone="yes"?><Relationships xmlns="http://schemas.openxmlformats.org/package/2006/relationships"><Relationship Id="rId1" Type="http://schemas.microsoft.com/office/2011/relationships/chartStyle" Target="style120.xml"/><Relationship Id="rId2" Type="http://schemas.microsoft.com/office/2011/relationships/chartColorStyle" Target="colors120.xml"/><Relationship Id="rId3" Type="http://schemas.openxmlformats.org/officeDocument/2006/relationships/package" Target="../embeddings/Microsoft_Excel_Sheet120.xlsx"/></Relationships>
</file>

<file path=ppt/charts/_rels/chart121.xml.rels><?xml version="1.0" encoding="UTF-8" standalone="yes"?><Relationships xmlns="http://schemas.openxmlformats.org/package/2006/relationships"><Relationship Id="rId1" Type="http://schemas.microsoft.com/office/2011/relationships/chartStyle" Target="style121.xml"/><Relationship Id="rId2" Type="http://schemas.microsoft.com/office/2011/relationships/chartColorStyle" Target="colors121.xml"/><Relationship Id="rId3" Type="http://schemas.openxmlformats.org/officeDocument/2006/relationships/package" Target="../embeddings/Microsoft_Excel_Sheet121.xlsx"/></Relationships>
</file>

<file path=ppt/charts/_rels/chart122.xml.rels><?xml version="1.0" encoding="UTF-8" standalone="yes"?><Relationships xmlns="http://schemas.openxmlformats.org/package/2006/relationships"><Relationship Id="rId1" Type="http://schemas.microsoft.com/office/2011/relationships/chartStyle" Target="style122.xml"/><Relationship Id="rId2" Type="http://schemas.microsoft.com/office/2011/relationships/chartColorStyle" Target="colors122.xml"/><Relationship Id="rId3" Type="http://schemas.openxmlformats.org/officeDocument/2006/relationships/package" Target="../embeddings/Microsoft_Excel_Sheet122.xlsx"/></Relationships>
</file>

<file path=ppt/charts/_rels/chart123.xml.rels><?xml version="1.0" encoding="UTF-8" standalone="yes"?><Relationships xmlns="http://schemas.openxmlformats.org/package/2006/relationships"><Relationship Id="rId1" Type="http://schemas.microsoft.com/office/2011/relationships/chartStyle" Target="style123.xml"/><Relationship Id="rId2" Type="http://schemas.microsoft.com/office/2011/relationships/chartColorStyle" Target="colors123.xml"/><Relationship Id="rId3" Type="http://schemas.openxmlformats.org/officeDocument/2006/relationships/package" Target="../embeddings/Microsoft_Excel_Sheet123.xlsx"/></Relationships>
</file>

<file path=ppt/charts/_rels/chart124.xml.rels><?xml version="1.0" encoding="UTF-8" standalone="yes"?><Relationships xmlns="http://schemas.openxmlformats.org/package/2006/relationships"><Relationship Id="rId1" Type="http://schemas.microsoft.com/office/2011/relationships/chartStyle" Target="style124.xml"/><Relationship Id="rId2" Type="http://schemas.microsoft.com/office/2011/relationships/chartColorStyle" Target="colors124.xml"/><Relationship Id="rId3" Type="http://schemas.openxmlformats.org/officeDocument/2006/relationships/package" Target="../embeddings/Microsoft_Excel_Sheet124.xlsx"/></Relationships>
</file>

<file path=ppt/charts/_rels/chart125.xml.rels><?xml version="1.0" encoding="UTF-8" standalone="yes"?><Relationships xmlns="http://schemas.openxmlformats.org/package/2006/relationships"><Relationship Id="rId1" Type="http://schemas.microsoft.com/office/2011/relationships/chartStyle" Target="style125.xml"/><Relationship Id="rId2" Type="http://schemas.microsoft.com/office/2011/relationships/chartColorStyle" Target="colors125.xml"/><Relationship Id="rId3" Type="http://schemas.openxmlformats.org/officeDocument/2006/relationships/package" Target="../embeddings/Microsoft_Excel_Sheet125.xlsx"/></Relationships>
</file>

<file path=ppt/charts/_rels/chart126.xml.rels><?xml version="1.0" encoding="UTF-8" standalone="yes"?><Relationships xmlns="http://schemas.openxmlformats.org/package/2006/relationships"><Relationship Id="rId1" Type="http://schemas.microsoft.com/office/2011/relationships/chartStyle" Target="style126.xml"/><Relationship Id="rId2" Type="http://schemas.microsoft.com/office/2011/relationships/chartColorStyle" Target="colors126.xml"/><Relationship Id="rId3" Type="http://schemas.openxmlformats.org/officeDocument/2006/relationships/package" Target="../embeddings/Microsoft_Excel_Sheet126.xlsx"/></Relationships>
</file>

<file path=ppt/charts/_rels/chart127.xml.rels><?xml version="1.0" encoding="UTF-8" standalone="yes"?><Relationships xmlns="http://schemas.openxmlformats.org/package/2006/relationships"><Relationship Id="rId1" Type="http://schemas.microsoft.com/office/2011/relationships/chartStyle" Target="style127.xml"/><Relationship Id="rId2" Type="http://schemas.microsoft.com/office/2011/relationships/chartColorStyle" Target="colors127.xml"/><Relationship Id="rId3" Type="http://schemas.openxmlformats.org/officeDocument/2006/relationships/package" Target="../embeddings/Microsoft_Excel_Sheet127.xlsx"/></Relationships>
</file>

<file path=ppt/charts/_rels/chart128.xml.rels><?xml version="1.0" encoding="UTF-8" standalone="yes"?><Relationships xmlns="http://schemas.openxmlformats.org/package/2006/relationships"><Relationship Id="rId1" Type="http://schemas.microsoft.com/office/2011/relationships/chartStyle" Target="style128.xml"/><Relationship Id="rId2" Type="http://schemas.microsoft.com/office/2011/relationships/chartColorStyle" Target="colors128.xml"/><Relationship Id="rId3" Type="http://schemas.openxmlformats.org/officeDocument/2006/relationships/package" Target="../embeddings/Microsoft_Excel_Sheet128.xlsx"/></Relationships>
</file>

<file path=ppt/charts/_rels/chart129.xml.rels><?xml version="1.0" encoding="UTF-8" standalone="yes"?><Relationships xmlns="http://schemas.openxmlformats.org/package/2006/relationships"><Relationship Id="rId1" Type="http://schemas.microsoft.com/office/2011/relationships/chartStyle" Target="style129.xml"/><Relationship Id="rId2" Type="http://schemas.microsoft.com/office/2011/relationships/chartColorStyle" Target="colors129.xml"/><Relationship Id="rId3" Type="http://schemas.openxmlformats.org/officeDocument/2006/relationships/package" Target="../embeddings/Microsoft_Excel_Sheet129.xlsx"/></Relationships>
</file>

<file path=ppt/charts/_rels/chart13.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package" Target="../embeddings/Microsoft_Excel_Sheet13.xlsx"/></Relationships>
</file>

<file path=ppt/charts/_rels/chart130.xml.rels><?xml version="1.0" encoding="UTF-8" standalone="yes"?><Relationships xmlns="http://schemas.openxmlformats.org/package/2006/relationships"><Relationship Id="rId1" Type="http://schemas.microsoft.com/office/2011/relationships/chartStyle" Target="style130.xml"/><Relationship Id="rId2" Type="http://schemas.microsoft.com/office/2011/relationships/chartColorStyle" Target="colors130.xml"/><Relationship Id="rId3" Type="http://schemas.openxmlformats.org/officeDocument/2006/relationships/package" Target="../embeddings/Microsoft_Excel_Sheet130.xlsx"/></Relationships>
</file>

<file path=ppt/charts/_rels/chart131.xml.rels><?xml version="1.0" encoding="UTF-8" standalone="yes"?><Relationships xmlns="http://schemas.openxmlformats.org/package/2006/relationships"><Relationship Id="rId1" Type="http://schemas.microsoft.com/office/2011/relationships/chartStyle" Target="style131.xml"/><Relationship Id="rId2" Type="http://schemas.microsoft.com/office/2011/relationships/chartColorStyle" Target="colors131.xml"/><Relationship Id="rId3" Type="http://schemas.openxmlformats.org/officeDocument/2006/relationships/package" Target="../embeddings/Microsoft_Excel_Sheet131.xlsx"/></Relationships>
</file>

<file path=ppt/charts/_rels/chart132.xml.rels><?xml version="1.0" encoding="UTF-8" standalone="yes"?><Relationships xmlns="http://schemas.openxmlformats.org/package/2006/relationships"><Relationship Id="rId1" Type="http://schemas.microsoft.com/office/2011/relationships/chartStyle" Target="style132.xml"/><Relationship Id="rId2" Type="http://schemas.microsoft.com/office/2011/relationships/chartColorStyle" Target="colors132.xml"/><Relationship Id="rId3" Type="http://schemas.openxmlformats.org/officeDocument/2006/relationships/package" Target="../embeddings/Microsoft_Excel_Sheet132.xlsx"/></Relationships>
</file>

<file path=ppt/charts/_rels/chart133.xml.rels><?xml version="1.0" encoding="UTF-8" standalone="yes"?><Relationships xmlns="http://schemas.openxmlformats.org/package/2006/relationships"><Relationship Id="rId1" Type="http://schemas.microsoft.com/office/2011/relationships/chartStyle" Target="style133.xml"/><Relationship Id="rId2" Type="http://schemas.microsoft.com/office/2011/relationships/chartColorStyle" Target="colors133.xml"/><Relationship Id="rId3" Type="http://schemas.openxmlformats.org/officeDocument/2006/relationships/package" Target="../embeddings/Microsoft_Excel_Sheet133.xlsx"/></Relationships>
</file>

<file path=ppt/charts/_rels/chart134.xml.rels><?xml version="1.0" encoding="UTF-8" standalone="yes"?><Relationships xmlns="http://schemas.openxmlformats.org/package/2006/relationships"><Relationship Id="rId1" Type="http://schemas.microsoft.com/office/2011/relationships/chartStyle" Target="style134.xml"/><Relationship Id="rId2" Type="http://schemas.microsoft.com/office/2011/relationships/chartColorStyle" Target="colors134.xml"/><Relationship Id="rId3" Type="http://schemas.openxmlformats.org/officeDocument/2006/relationships/package" Target="../embeddings/Microsoft_Excel_Sheet134.xlsx"/></Relationships>
</file>

<file path=ppt/charts/_rels/chart135.xml.rels><?xml version="1.0" encoding="UTF-8" standalone="yes"?><Relationships xmlns="http://schemas.openxmlformats.org/package/2006/relationships"><Relationship Id="rId1" Type="http://schemas.microsoft.com/office/2011/relationships/chartStyle" Target="style135.xml"/><Relationship Id="rId2" Type="http://schemas.microsoft.com/office/2011/relationships/chartColorStyle" Target="colors135.xml"/><Relationship Id="rId3" Type="http://schemas.openxmlformats.org/officeDocument/2006/relationships/package" Target="../embeddings/Microsoft_Excel_Sheet135.xlsx"/></Relationships>
</file>

<file path=ppt/charts/_rels/chart136.xml.rels><?xml version="1.0" encoding="UTF-8" standalone="yes"?><Relationships xmlns="http://schemas.openxmlformats.org/package/2006/relationships"><Relationship Id="rId1" Type="http://schemas.microsoft.com/office/2011/relationships/chartStyle" Target="style136.xml"/><Relationship Id="rId2" Type="http://schemas.microsoft.com/office/2011/relationships/chartColorStyle" Target="colors136.xml"/><Relationship Id="rId3" Type="http://schemas.openxmlformats.org/officeDocument/2006/relationships/package" Target="../embeddings/Microsoft_Excel_Sheet136.xlsx"/></Relationships>
</file>

<file path=ppt/charts/_rels/chart137.xml.rels><?xml version="1.0" encoding="UTF-8" standalone="yes"?><Relationships xmlns="http://schemas.openxmlformats.org/package/2006/relationships"><Relationship Id="rId1" Type="http://schemas.microsoft.com/office/2011/relationships/chartStyle" Target="style137.xml"/><Relationship Id="rId2" Type="http://schemas.microsoft.com/office/2011/relationships/chartColorStyle" Target="colors137.xml"/><Relationship Id="rId3" Type="http://schemas.openxmlformats.org/officeDocument/2006/relationships/package" Target="../embeddings/Microsoft_Excel_Sheet137.xlsx"/></Relationships>
</file>

<file path=ppt/charts/_rels/chart138.xml.rels><?xml version="1.0" encoding="UTF-8" standalone="yes"?><Relationships xmlns="http://schemas.openxmlformats.org/package/2006/relationships"><Relationship Id="rId1" Type="http://schemas.microsoft.com/office/2011/relationships/chartStyle" Target="style138.xml"/><Relationship Id="rId2" Type="http://schemas.microsoft.com/office/2011/relationships/chartColorStyle" Target="colors138.xml"/><Relationship Id="rId3" Type="http://schemas.openxmlformats.org/officeDocument/2006/relationships/package" Target="../embeddings/Microsoft_Excel_Sheet138.xlsx"/></Relationships>
</file>

<file path=ppt/charts/_rels/chart139.xml.rels><?xml version="1.0" encoding="UTF-8" standalone="yes"?><Relationships xmlns="http://schemas.openxmlformats.org/package/2006/relationships"><Relationship Id="rId1" Type="http://schemas.microsoft.com/office/2011/relationships/chartStyle" Target="style139.xml"/><Relationship Id="rId2" Type="http://schemas.microsoft.com/office/2011/relationships/chartColorStyle" Target="colors139.xml"/><Relationship Id="rId3" Type="http://schemas.openxmlformats.org/officeDocument/2006/relationships/package" Target="../embeddings/Microsoft_Excel_Sheet139.xlsx"/></Relationships>
</file>

<file path=ppt/charts/_rels/chart14.xml.rels><?xml version="1.0" encoding="UTF-8" standalone="yes"?><Relationships xmlns="http://schemas.openxmlformats.org/package/2006/relationships"><Relationship Id="rId1" Type="http://schemas.microsoft.com/office/2011/relationships/chartStyle" Target="style14.xml"/><Relationship Id="rId2" Type="http://schemas.microsoft.com/office/2011/relationships/chartColorStyle" Target="colors14.xml"/><Relationship Id="rId3" Type="http://schemas.openxmlformats.org/officeDocument/2006/relationships/package" Target="../embeddings/Microsoft_Excel_Sheet14.xlsx"/></Relationships>
</file>

<file path=ppt/charts/_rels/chart140.xml.rels><?xml version="1.0" encoding="UTF-8" standalone="yes"?><Relationships xmlns="http://schemas.openxmlformats.org/package/2006/relationships"><Relationship Id="rId1" Type="http://schemas.microsoft.com/office/2011/relationships/chartStyle" Target="style140.xml"/><Relationship Id="rId2" Type="http://schemas.microsoft.com/office/2011/relationships/chartColorStyle" Target="colors140.xml"/><Relationship Id="rId3" Type="http://schemas.openxmlformats.org/officeDocument/2006/relationships/package" Target="../embeddings/Microsoft_Excel_Sheet140.xlsx"/></Relationships>
</file>

<file path=ppt/charts/_rels/chart141.xml.rels><?xml version="1.0" encoding="UTF-8" standalone="yes"?><Relationships xmlns="http://schemas.openxmlformats.org/package/2006/relationships"><Relationship Id="rId1" Type="http://schemas.microsoft.com/office/2011/relationships/chartStyle" Target="style141.xml"/><Relationship Id="rId2" Type="http://schemas.microsoft.com/office/2011/relationships/chartColorStyle" Target="colors141.xml"/><Relationship Id="rId3" Type="http://schemas.openxmlformats.org/officeDocument/2006/relationships/package" Target="../embeddings/Microsoft_Excel_Sheet141.xlsx"/></Relationships>
</file>

<file path=ppt/charts/_rels/chart142.xml.rels><?xml version="1.0" encoding="UTF-8" standalone="yes"?><Relationships xmlns="http://schemas.openxmlformats.org/package/2006/relationships"><Relationship Id="rId1" Type="http://schemas.microsoft.com/office/2011/relationships/chartStyle" Target="style142.xml"/><Relationship Id="rId2" Type="http://schemas.microsoft.com/office/2011/relationships/chartColorStyle" Target="colors142.xml"/><Relationship Id="rId3" Type="http://schemas.openxmlformats.org/officeDocument/2006/relationships/package" Target="../embeddings/Microsoft_Excel_Sheet142.xlsx"/></Relationships>
</file>

<file path=ppt/charts/_rels/chart143.xml.rels><?xml version="1.0" encoding="UTF-8" standalone="yes"?><Relationships xmlns="http://schemas.openxmlformats.org/package/2006/relationships"><Relationship Id="rId1" Type="http://schemas.microsoft.com/office/2011/relationships/chartStyle" Target="style143.xml"/><Relationship Id="rId2" Type="http://schemas.microsoft.com/office/2011/relationships/chartColorStyle" Target="colors143.xml"/><Relationship Id="rId3" Type="http://schemas.openxmlformats.org/officeDocument/2006/relationships/package" Target="../embeddings/Microsoft_Excel_Sheet143.xlsx"/></Relationships>
</file>

<file path=ppt/charts/_rels/chart144.xml.rels><?xml version="1.0" encoding="UTF-8" standalone="yes"?><Relationships xmlns="http://schemas.openxmlformats.org/package/2006/relationships"><Relationship Id="rId1" Type="http://schemas.microsoft.com/office/2011/relationships/chartStyle" Target="style144.xml"/><Relationship Id="rId2" Type="http://schemas.microsoft.com/office/2011/relationships/chartColorStyle" Target="colors144.xml"/><Relationship Id="rId3" Type="http://schemas.openxmlformats.org/officeDocument/2006/relationships/package" Target="../embeddings/Microsoft_Excel_Sheet144.xlsx"/></Relationships>
</file>

<file path=ppt/charts/_rels/chart145.xml.rels><?xml version="1.0" encoding="UTF-8" standalone="yes"?><Relationships xmlns="http://schemas.openxmlformats.org/package/2006/relationships"><Relationship Id="rId1" Type="http://schemas.microsoft.com/office/2011/relationships/chartStyle" Target="style145.xml"/><Relationship Id="rId2" Type="http://schemas.microsoft.com/office/2011/relationships/chartColorStyle" Target="colors145.xml"/><Relationship Id="rId3" Type="http://schemas.openxmlformats.org/officeDocument/2006/relationships/package" Target="../embeddings/Microsoft_Excel_Sheet145.xlsx"/></Relationships>
</file>

<file path=ppt/charts/_rels/chart146.xml.rels><?xml version="1.0" encoding="UTF-8" standalone="yes"?><Relationships xmlns="http://schemas.openxmlformats.org/package/2006/relationships"><Relationship Id="rId1" Type="http://schemas.microsoft.com/office/2011/relationships/chartStyle" Target="style146.xml"/><Relationship Id="rId2" Type="http://schemas.microsoft.com/office/2011/relationships/chartColorStyle" Target="colors146.xml"/><Relationship Id="rId3" Type="http://schemas.openxmlformats.org/officeDocument/2006/relationships/package" Target="../embeddings/Microsoft_Excel_Sheet146.xlsx"/></Relationships>
</file>

<file path=ppt/charts/_rels/chart147.xml.rels><?xml version="1.0" encoding="UTF-8" standalone="yes"?><Relationships xmlns="http://schemas.openxmlformats.org/package/2006/relationships"><Relationship Id="rId1" Type="http://schemas.microsoft.com/office/2011/relationships/chartStyle" Target="style147.xml"/><Relationship Id="rId2" Type="http://schemas.microsoft.com/office/2011/relationships/chartColorStyle" Target="colors147.xml"/><Relationship Id="rId3" Type="http://schemas.openxmlformats.org/officeDocument/2006/relationships/package" Target="../embeddings/Microsoft_Excel_Sheet147.xlsx"/></Relationships>
</file>

<file path=ppt/charts/_rels/chart148.xml.rels><?xml version="1.0" encoding="UTF-8" standalone="yes"?><Relationships xmlns="http://schemas.openxmlformats.org/package/2006/relationships"><Relationship Id="rId1" Type="http://schemas.microsoft.com/office/2011/relationships/chartStyle" Target="style148.xml"/><Relationship Id="rId2" Type="http://schemas.microsoft.com/office/2011/relationships/chartColorStyle" Target="colors148.xml"/><Relationship Id="rId3" Type="http://schemas.openxmlformats.org/officeDocument/2006/relationships/package" Target="../embeddings/Microsoft_Excel_Sheet148.xlsx"/></Relationships>
</file>

<file path=ppt/charts/_rels/chart149.xml.rels><?xml version="1.0" encoding="UTF-8" standalone="yes"?><Relationships xmlns="http://schemas.openxmlformats.org/package/2006/relationships"><Relationship Id="rId1" Type="http://schemas.microsoft.com/office/2011/relationships/chartStyle" Target="style149.xml"/><Relationship Id="rId2" Type="http://schemas.microsoft.com/office/2011/relationships/chartColorStyle" Target="colors149.xml"/><Relationship Id="rId3" Type="http://schemas.openxmlformats.org/officeDocument/2006/relationships/package" Target="../embeddings/Microsoft_Excel_Sheet149.xlsx"/></Relationships>
</file>

<file path=ppt/charts/_rels/chart15.xml.rels><?xml version="1.0" encoding="UTF-8" standalone="yes"?><Relationships xmlns="http://schemas.openxmlformats.org/package/2006/relationships"><Relationship Id="rId1" Type="http://schemas.microsoft.com/office/2011/relationships/chartStyle" Target="style15.xml"/><Relationship Id="rId2" Type="http://schemas.microsoft.com/office/2011/relationships/chartColorStyle" Target="colors15.xml"/><Relationship Id="rId3" Type="http://schemas.openxmlformats.org/officeDocument/2006/relationships/package" Target="../embeddings/Microsoft_Excel_Sheet15.xlsx"/></Relationships>
</file>

<file path=ppt/charts/_rels/chart150.xml.rels><?xml version="1.0" encoding="UTF-8" standalone="yes"?><Relationships xmlns="http://schemas.openxmlformats.org/package/2006/relationships"><Relationship Id="rId1" Type="http://schemas.microsoft.com/office/2011/relationships/chartStyle" Target="style150.xml"/><Relationship Id="rId2" Type="http://schemas.microsoft.com/office/2011/relationships/chartColorStyle" Target="colors150.xml"/><Relationship Id="rId3" Type="http://schemas.openxmlformats.org/officeDocument/2006/relationships/package" Target="../embeddings/Microsoft_Excel_Sheet150.xlsx"/></Relationships>
</file>

<file path=ppt/charts/_rels/chart151.xml.rels><?xml version="1.0" encoding="UTF-8" standalone="yes"?><Relationships xmlns="http://schemas.openxmlformats.org/package/2006/relationships"><Relationship Id="rId1" Type="http://schemas.microsoft.com/office/2011/relationships/chartStyle" Target="style151.xml"/><Relationship Id="rId2" Type="http://schemas.microsoft.com/office/2011/relationships/chartColorStyle" Target="colors151.xml"/><Relationship Id="rId3" Type="http://schemas.openxmlformats.org/officeDocument/2006/relationships/package" Target="../embeddings/Microsoft_Excel_Sheet151.xlsx"/></Relationships>
</file>

<file path=ppt/charts/_rels/chart152.xml.rels><?xml version="1.0" encoding="UTF-8" standalone="yes"?><Relationships xmlns="http://schemas.openxmlformats.org/package/2006/relationships"><Relationship Id="rId1" Type="http://schemas.microsoft.com/office/2011/relationships/chartStyle" Target="style152.xml"/><Relationship Id="rId2" Type="http://schemas.microsoft.com/office/2011/relationships/chartColorStyle" Target="colors152.xml"/><Relationship Id="rId3" Type="http://schemas.openxmlformats.org/officeDocument/2006/relationships/package" Target="../embeddings/Microsoft_Excel_Sheet152.xlsx"/></Relationships>
</file>

<file path=ppt/charts/_rels/chart153.xml.rels><?xml version="1.0" encoding="UTF-8" standalone="yes"?><Relationships xmlns="http://schemas.openxmlformats.org/package/2006/relationships"><Relationship Id="rId1" Type="http://schemas.microsoft.com/office/2011/relationships/chartStyle" Target="style153.xml"/><Relationship Id="rId2" Type="http://schemas.microsoft.com/office/2011/relationships/chartColorStyle" Target="colors153.xml"/><Relationship Id="rId3" Type="http://schemas.openxmlformats.org/officeDocument/2006/relationships/package" Target="../embeddings/Microsoft_Excel_Sheet153.xlsx"/></Relationships>
</file>

<file path=ppt/charts/_rels/chart154.xml.rels><?xml version="1.0" encoding="UTF-8" standalone="yes"?><Relationships xmlns="http://schemas.openxmlformats.org/package/2006/relationships"><Relationship Id="rId1" Type="http://schemas.microsoft.com/office/2011/relationships/chartStyle" Target="style154.xml"/><Relationship Id="rId2" Type="http://schemas.microsoft.com/office/2011/relationships/chartColorStyle" Target="colors154.xml"/><Relationship Id="rId3" Type="http://schemas.openxmlformats.org/officeDocument/2006/relationships/package" Target="../embeddings/Microsoft_Excel_Sheet154.xlsx"/></Relationships>
</file>

<file path=ppt/charts/_rels/chart155.xml.rels><?xml version="1.0" encoding="UTF-8" standalone="yes"?><Relationships xmlns="http://schemas.openxmlformats.org/package/2006/relationships"><Relationship Id="rId1" Type="http://schemas.microsoft.com/office/2011/relationships/chartStyle" Target="style155.xml"/><Relationship Id="rId2" Type="http://schemas.microsoft.com/office/2011/relationships/chartColorStyle" Target="colors155.xml"/><Relationship Id="rId3" Type="http://schemas.openxmlformats.org/officeDocument/2006/relationships/package" Target="../embeddings/Microsoft_Excel_Sheet155.xlsx"/></Relationships>
</file>

<file path=ppt/charts/_rels/chart156.xml.rels><?xml version="1.0" encoding="UTF-8" standalone="yes"?><Relationships xmlns="http://schemas.openxmlformats.org/package/2006/relationships"><Relationship Id="rId1" Type="http://schemas.microsoft.com/office/2011/relationships/chartStyle" Target="style156.xml"/><Relationship Id="rId2" Type="http://schemas.microsoft.com/office/2011/relationships/chartColorStyle" Target="colors156.xml"/><Relationship Id="rId3" Type="http://schemas.openxmlformats.org/officeDocument/2006/relationships/package" Target="../embeddings/Microsoft_Excel_Sheet156.xlsx"/></Relationships>
</file>

<file path=ppt/charts/_rels/chart157.xml.rels><?xml version="1.0" encoding="UTF-8" standalone="yes"?><Relationships xmlns="http://schemas.openxmlformats.org/package/2006/relationships"><Relationship Id="rId1" Type="http://schemas.microsoft.com/office/2011/relationships/chartStyle" Target="style157.xml"/><Relationship Id="rId2" Type="http://schemas.microsoft.com/office/2011/relationships/chartColorStyle" Target="colors157.xml"/><Relationship Id="rId3" Type="http://schemas.openxmlformats.org/officeDocument/2006/relationships/package" Target="../embeddings/Microsoft_Excel_Sheet157.xlsx"/></Relationships>
</file>

<file path=ppt/charts/_rels/chart158.xml.rels><?xml version="1.0" encoding="UTF-8" standalone="yes"?><Relationships xmlns="http://schemas.openxmlformats.org/package/2006/relationships"><Relationship Id="rId1" Type="http://schemas.microsoft.com/office/2011/relationships/chartStyle" Target="style158.xml"/><Relationship Id="rId2" Type="http://schemas.microsoft.com/office/2011/relationships/chartColorStyle" Target="colors158.xml"/><Relationship Id="rId3" Type="http://schemas.openxmlformats.org/officeDocument/2006/relationships/package" Target="../embeddings/Microsoft_Excel_Sheet158.xlsx"/></Relationships>
</file>

<file path=ppt/charts/_rels/chart159.xml.rels><?xml version="1.0" encoding="UTF-8" standalone="yes"?><Relationships xmlns="http://schemas.openxmlformats.org/package/2006/relationships"><Relationship Id="rId1" Type="http://schemas.microsoft.com/office/2011/relationships/chartStyle" Target="style159.xml"/><Relationship Id="rId2" Type="http://schemas.microsoft.com/office/2011/relationships/chartColorStyle" Target="colors159.xml"/><Relationship Id="rId3" Type="http://schemas.openxmlformats.org/officeDocument/2006/relationships/package" Target="../embeddings/Microsoft_Excel_Sheet159.xlsx"/></Relationships>
</file>

<file path=ppt/charts/_rels/chart16.xml.rels><?xml version="1.0" encoding="UTF-8" standalone="yes"?><Relationships xmlns="http://schemas.openxmlformats.org/package/2006/relationships"><Relationship Id="rId1" Type="http://schemas.microsoft.com/office/2011/relationships/chartStyle" Target="style16.xml"/><Relationship Id="rId2" Type="http://schemas.microsoft.com/office/2011/relationships/chartColorStyle" Target="colors16.xml"/><Relationship Id="rId3" Type="http://schemas.openxmlformats.org/officeDocument/2006/relationships/package" Target="../embeddings/Microsoft_Excel_Sheet16.xlsx"/></Relationships>
</file>

<file path=ppt/charts/_rels/chart160.xml.rels><?xml version="1.0" encoding="UTF-8" standalone="yes"?><Relationships xmlns="http://schemas.openxmlformats.org/package/2006/relationships"><Relationship Id="rId1" Type="http://schemas.microsoft.com/office/2011/relationships/chartStyle" Target="style160.xml"/><Relationship Id="rId2" Type="http://schemas.microsoft.com/office/2011/relationships/chartColorStyle" Target="colors160.xml"/><Relationship Id="rId3" Type="http://schemas.openxmlformats.org/officeDocument/2006/relationships/package" Target="../embeddings/Microsoft_Excel_Sheet160.xlsx"/></Relationships>
</file>

<file path=ppt/charts/_rels/chart161.xml.rels><?xml version="1.0" encoding="UTF-8" standalone="yes"?><Relationships xmlns="http://schemas.openxmlformats.org/package/2006/relationships"><Relationship Id="rId1" Type="http://schemas.microsoft.com/office/2011/relationships/chartStyle" Target="style161.xml"/><Relationship Id="rId2" Type="http://schemas.microsoft.com/office/2011/relationships/chartColorStyle" Target="colors161.xml"/><Relationship Id="rId3" Type="http://schemas.openxmlformats.org/officeDocument/2006/relationships/package" Target="../embeddings/Microsoft_Excel_Sheet161.xlsx"/></Relationships>
</file>

<file path=ppt/charts/_rels/chart162.xml.rels><?xml version="1.0" encoding="UTF-8" standalone="yes"?><Relationships xmlns="http://schemas.openxmlformats.org/package/2006/relationships"><Relationship Id="rId1" Type="http://schemas.microsoft.com/office/2011/relationships/chartStyle" Target="style162.xml"/><Relationship Id="rId2" Type="http://schemas.microsoft.com/office/2011/relationships/chartColorStyle" Target="colors162.xml"/><Relationship Id="rId3" Type="http://schemas.openxmlformats.org/officeDocument/2006/relationships/package" Target="../embeddings/Microsoft_Excel_Sheet162.xlsx"/></Relationships>
</file>

<file path=ppt/charts/_rels/chart163.xml.rels><?xml version="1.0" encoding="UTF-8" standalone="yes"?><Relationships xmlns="http://schemas.openxmlformats.org/package/2006/relationships"><Relationship Id="rId1" Type="http://schemas.microsoft.com/office/2011/relationships/chartStyle" Target="style163.xml"/><Relationship Id="rId2" Type="http://schemas.microsoft.com/office/2011/relationships/chartColorStyle" Target="colors163.xml"/><Relationship Id="rId3" Type="http://schemas.openxmlformats.org/officeDocument/2006/relationships/package" Target="../embeddings/Microsoft_Excel_Sheet163.xlsx"/></Relationships>
</file>

<file path=ppt/charts/_rels/chart164.xml.rels><?xml version="1.0" encoding="UTF-8" standalone="yes"?><Relationships xmlns="http://schemas.openxmlformats.org/package/2006/relationships"><Relationship Id="rId1" Type="http://schemas.microsoft.com/office/2011/relationships/chartStyle" Target="style164.xml"/><Relationship Id="rId2" Type="http://schemas.microsoft.com/office/2011/relationships/chartColorStyle" Target="colors164.xml"/><Relationship Id="rId3" Type="http://schemas.openxmlformats.org/officeDocument/2006/relationships/package" Target="../embeddings/Microsoft_Excel_Sheet164.xlsx"/></Relationships>
</file>

<file path=ppt/charts/_rels/chart165.xml.rels><?xml version="1.0" encoding="UTF-8" standalone="yes"?><Relationships xmlns="http://schemas.openxmlformats.org/package/2006/relationships"><Relationship Id="rId1" Type="http://schemas.microsoft.com/office/2011/relationships/chartStyle" Target="style165.xml"/><Relationship Id="rId2" Type="http://schemas.microsoft.com/office/2011/relationships/chartColorStyle" Target="colors165.xml"/><Relationship Id="rId3" Type="http://schemas.openxmlformats.org/officeDocument/2006/relationships/package" Target="../embeddings/Microsoft_Excel_Sheet165.xlsx"/></Relationships>
</file>

<file path=ppt/charts/_rels/chart166.xml.rels><?xml version="1.0" encoding="UTF-8" standalone="yes"?><Relationships xmlns="http://schemas.openxmlformats.org/package/2006/relationships"><Relationship Id="rId1" Type="http://schemas.microsoft.com/office/2011/relationships/chartStyle" Target="style166.xml"/><Relationship Id="rId2" Type="http://schemas.microsoft.com/office/2011/relationships/chartColorStyle" Target="colors166.xml"/><Relationship Id="rId3" Type="http://schemas.openxmlformats.org/officeDocument/2006/relationships/package" Target="../embeddings/Microsoft_Excel_Sheet166.xlsx"/></Relationships>
</file>

<file path=ppt/charts/_rels/chart167.xml.rels><?xml version="1.0" encoding="UTF-8" standalone="yes"?><Relationships xmlns="http://schemas.openxmlformats.org/package/2006/relationships"><Relationship Id="rId1" Type="http://schemas.microsoft.com/office/2011/relationships/chartStyle" Target="style167.xml"/><Relationship Id="rId2" Type="http://schemas.microsoft.com/office/2011/relationships/chartColorStyle" Target="colors167.xml"/><Relationship Id="rId3" Type="http://schemas.openxmlformats.org/officeDocument/2006/relationships/package" Target="../embeddings/Microsoft_Excel_Sheet167.xlsx"/></Relationships>
</file>

<file path=ppt/charts/_rels/chart168.xml.rels><?xml version="1.0" encoding="UTF-8" standalone="yes"?><Relationships xmlns="http://schemas.openxmlformats.org/package/2006/relationships"><Relationship Id="rId1" Type="http://schemas.microsoft.com/office/2011/relationships/chartStyle" Target="style168.xml"/><Relationship Id="rId2" Type="http://schemas.microsoft.com/office/2011/relationships/chartColorStyle" Target="colors168.xml"/><Relationship Id="rId3" Type="http://schemas.openxmlformats.org/officeDocument/2006/relationships/package" Target="../embeddings/Microsoft_Excel_Sheet168.xlsx"/></Relationships>
</file>

<file path=ppt/charts/_rels/chart169.xml.rels><?xml version="1.0" encoding="UTF-8" standalone="yes"?><Relationships xmlns="http://schemas.openxmlformats.org/package/2006/relationships"><Relationship Id="rId1" Type="http://schemas.microsoft.com/office/2011/relationships/chartStyle" Target="style169.xml"/><Relationship Id="rId2" Type="http://schemas.microsoft.com/office/2011/relationships/chartColorStyle" Target="colors169.xml"/><Relationship Id="rId3" Type="http://schemas.openxmlformats.org/officeDocument/2006/relationships/package" Target="../embeddings/Microsoft_Excel_Sheet169.xlsx"/><Relationship Id="rId4" Type="http://schemas.openxmlformats.org/officeDocument/2006/relationships/chartUserShapes" Target="../drawings/drawing1.xml"/></Relationships>
</file>

<file path=ppt/charts/_rels/chart17.xml.rels><?xml version="1.0" encoding="UTF-8" standalone="yes"?><Relationships xmlns="http://schemas.openxmlformats.org/package/2006/relationships"><Relationship Id="rId1" Type="http://schemas.microsoft.com/office/2011/relationships/chartStyle" Target="style17.xml"/><Relationship Id="rId2" Type="http://schemas.microsoft.com/office/2011/relationships/chartColorStyle" Target="colors17.xml"/><Relationship Id="rId3" Type="http://schemas.openxmlformats.org/officeDocument/2006/relationships/package" Target="../embeddings/Microsoft_Excel_Sheet17.xlsx"/></Relationships>
</file>

<file path=ppt/charts/_rels/chart170.xml.rels><?xml version="1.0" encoding="UTF-8" standalone="yes"?><Relationships xmlns="http://schemas.openxmlformats.org/package/2006/relationships"><Relationship Id="rId1" Type="http://schemas.microsoft.com/office/2011/relationships/chartStyle" Target="style170.xml"/><Relationship Id="rId2" Type="http://schemas.microsoft.com/office/2011/relationships/chartColorStyle" Target="colors170.xml"/><Relationship Id="rId3" Type="http://schemas.openxmlformats.org/officeDocument/2006/relationships/package" Target="../embeddings/Microsoft_Excel_Sheet170.xlsx"/><Relationship Id="rId4" Type="http://schemas.openxmlformats.org/officeDocument/2006/relationships/chartUserShapes" Target="../drawings/drawing2.xml"/></Relationships>
</file>

<file path=ppt/charts/_rels/chart171.xml.rels><?xml version="1.0" encoding="UTF-8" standalone="yes"?><Relationships xmlns="http://schemas.openxmlformats.org/package/2006/relationships"><Relationship Id="rId1" Type="http://schemas.microsoft.com/office/2011/relationships/chartStyle" Target="style171.xml"/><Relationship Id="rId2" Type="http://schemas.microsoft.com/office/2011/relationships/chartColorStyle" Target="colors171.xml"/><Relationship Id="rId3" Type="http://schemas.openxmlformats.org/officeDocument/2006/relationships/package" Target="../embeddings/Microsoft_Excel_Sheet171.xlsx"/><Relationship Id="rId4" Type="http://schemas.openxmlformats.org/officeDocument/2006/relationships/chartUserShapes" Target="../drawings/drawing3.xml"/></Relationships>
</file>

<file path=ppt/charts/_rels/chart172.xml.rels><?xml version="1.0" encoding="UTF-8" standalone="yes"?><Relationships xmlns="http://schemas.openxmlformats.org/package/2006/relationships"><Relationship Id="rId1" Type="http://schemas.microsoft.com/office/2011/relationships/chartStyle" Target="style172.xml"/><Relationship Id="rId2" Type="http://schemas.microsoft.com/office/2011/relationships/chartColorStyle" Target="colors172.xml"/><Relationship Id="rId3" Type="http://schemas.openxmlformats.org/officeDocument/2006/relationships/package" Target="../embeddings/Microsoft_Excel_Sheet172.xlsx"/><Relationship Id="rId4" Type="http://schemas.openxmlformats.org/officeDocument/2006/relationships/chartUserShapes" Target="../drawings/drawing4.xml"/></Relationships>
</file>

<file path=ppt/charts/_rels/chart173.xml.rels><?xml version="1.0" encoding="UTF-8" standalone="yes"?><Relationships xmlns="http://schemas.openxmlformats.org/package/2006/relationships"><Relationship Id="rId1" Type="http://schemas.microsoft.com/office/2011/relationships/chartStyle" Target="style173.xml"/><Relationship Id="rId2" Type="http://schemas.microsoft.com/office/2011/relationships/chartColorStyle" Target="colors173.xml"/><Relationship Id="rId3" Type="http://schemas.openxmlformats.org/officeDocument/2006/relationships/package" Target="../embeddings/Microsoft_Excel_Sheet173.xlsx"/></Relationships>
</file>

<file path=ppt/charts/_rels/chart174.xml.rels><?xml version="1.0" encoding="UTF-8" standalone="yes"?><Relationships xmlns="http://schemas.openxmlformats.org/package/2006/relationships"><Relationship Id="rId1" Type="http://schemas.microsoft.com/office/2011/relationships/chartStyle" Target="style174.xml"/><Relationship Id="rId2" Type="http://schemas.microsoft.com/office/2011/relationships/chartColorStyle" Target="colors174.xml"/><Relationship Id="rId3" Type="http://schemas.openxmlformats.org/officeDocument/2006/relationships/package" Target="../embeddings/Microsoft_Excel_Sheet174.xlsx"/></Relationships>
</file>

<file path=ppt/charts/_rels/chart175.xml.rels><?xml version="1.0" encoding="UTF-8" standalone="yes"?><Relationships xmlns="http://schemas.openxmlformats.org/package/2006/relationships"><Relationship Id="rId1" Type="http://schemas.microsoft.com/office/2011/relationships/chartStyle" Target="style175.xml"/><Relationship Id="rId2" Type="http://schemas.microsoft.com/office/2011/relationships/chartColorStyle" Target="colors175.xml"/><Relationship Id="rId3" Type="http://schemas.openxmlformats.org/officeDocument/2006/relationships/package" Target="../embeddings/Microsoft_Excel_Sheet175.xlsx"/></Relationships>
</file>

<file path=ppt/charts/_rels/chart176.xml.rels><?xml version="1.0" encoding="UTF-8" standalone="yes"?><Relationships xmlns="http://schemas.openxmlformats.org/package/2006/relationships"><Relationship Id="rId1" Type="http://schemas.microsoft.com/office/2011/relationships/chartStyle" Target="style176.xml"/><Relationship Id="rId2" Type="http://schemas.microsoft.com/office/2011/relationships/chartColorStyle" Target="colors176.xml"/><Relationship Id="rId3" Type="http://schemas.openxmlformats.org/officeDocument/2006/relationships/package" Target="../embeddings/Microsoft_Excel_Sheet176.xlsx"/></Relationships>
</file>

<file path=ppt/charts/_rels/chart177.xml.rels><?xml version="1.0" encoding="UTF-8" standalone="yes"?><Relationships xmlns="http://schemas.openxmlformats.org/package/2006/relationships"><Relationship Id="rId1" Type="http://schemas.microsoft.com/office/2011/relationships/chartStyle" Target="style177.xml"/><Relationship Id="rId2" Type="http://schemas.microsoft.com/office/2011/relationships/chartColorStyle" Target="colors177.xml"/><Relationship Id="rId3" Type="http://schemas.openxmlformats.org/officeDocument/2006/relationships/package" Target="../embeddings/Microsoft_Excel_Sheet177.xlsx"/></Relationships>
</file>

<file path=ppt/charts/_rels/chart178.xml.rels><?xml version="1.0" encoding="UTF-8" standalone="yes"?><Relationships xmlns="http://schemas.openxmlformats.org/package/2006/relationships"><Relationship Id="rId1" Type="http://schemas.microsoft.com/office/2011/relationships/chartStyle" Target="style178.xml"/><Relationship Id="rId2" Type="http://schemas.microsoft.com/office/2011/relationships/chartColorStyle" Target="colors178.xml"/><Relationship Id="rId3" Type="http://schemas.openxmlformats.org/officeDocument/2006/relationships/package" Target="../embeddings/Microsoft_Excel_Sheet178.xlsx"/></Relationships>
</file>

<file path=ppt/charts/_rels/chart179.xml.rels><?xml version="1.0" encoding="UTF-8" standalone="yes"?><Relationships xmlns="http://schemas.openxmlformats.org/package/2006/relationships"><Relationship Id="rId1" Type="http://schemas.microsoft.com/office/2011/relationships/chartStyle" Target="style179.xml"/><Relationship Id="rId2" Type="http://schemas.microsoft.com/office/2011/relationships/chartColorStyle" Target="colors179.xml"/><Relationship Id="rId3" Type="http://schemas.openxmlformats.org/officeDocument/2006/relationships/package" Target="../embeddings/Microsoft_Excel_Sheet179.xlsx"/></Relationships>
</file>

<file path=ppt/charts/_rels/chart18.xml.rels><?xml version="1.0" encoding="UTF-8" standalone="yes"?><Relationships xmlns="http://schemas.openxmlformats.org/package/2006/relationships"><Relationship Id="rId1" Type="http://schemas.microsoft.com/office/2011/relationships/chartStyle" Target="style18.xml"/><Relationship Id="rId2" Type="http://schemas.microsoft.com/office/2011/relationships/chartColorStyle" Target="colors18.xml"/><Relationship Id="rId3" Type="http://schemas.openxmlformats.org/officeDocument/2006/relationships/package" Target="../embeddings/Microsoft_Excel_Sheet18.xlsx"/></Relationships>
</file>

<file path=ppt/charts/_rels/chart180.xml.rels><?xml version="1.0" encoding="UTF-8" standalone="yes"?><Relationships xmlns="http://schemas.openxmlformats.org/package/2006/relationships"><Relationship Id="rId1" Type="http://schemas.microsoft.com/office/2011/relationships/chartStyle" Target="style180.xml"/><Relationship Id="rId2" Type="http://schemas.microsoft.com/office/2011/relationships/chartColorStyle" Target="colors180.xml"/><Relationship Id="rId3" Type="http://schemas.openxmlformats.org/officeDocument/2006/relationships/package" Target="../embeddings/Microsoft_Excel_Sheet180.xlsx"/></Relationships>
</file>

<file path=ppt/charts/_rels/chart181.xml.rels><?xml version="1.0" encoding="UTF-8" standalone="yes"?><Relationships xmlns="http://schemas.openxmlformats.org/package/2006/relationships"><Relationship Id="rId1" Type="http://schemas.microsoft.com/office/2011/relationships/chartStyle" Target="style181.xml"/><Relationship Id="rId2" Type="http://schemas.microsoft.com/office/2011/relationships/chartColorStyle" Target="colors181.xml"/><Relationship Id="rId3" Type="http://schemas.openxmlformats.org/officeDocument/2006/relationships/package" Target="../embeddings/Microsoft_Excel_Sheet181.xlsx"/></Relationships>
</file>

<file path=ppt/charts/_rels/chart182.xml.rels><?xml version="1.0" encoding="UTF-8" standalone="yes"?><Relationships xmlns="http://schemas.openxmlformats.org/package/2006/relationships"><Relationship Id="rId1" Type="http://schemas.microsoft.com/office/2011/relationships/chartStyle" Target="style182.xml"/><Relationship Id="rId2" Type="http://schemas.microsoft.com/office/2011/relationships/chartColorStyle" Target="colors182.xml"/><Relationship Id="rId3" Type="http://schemas.openxmlformats.org/officeDocument/2006/relationships/package" Target="../embeddings/Microsoft_Excel_Sheet182.xlsx"/></Relationships>
</file>

<file path=ppt/charts/_rels/chart183.xml.rels><?xml version="1.0" encoding="UTF-8" standalone="yes"?><Relationships xmlns="http://schemas.openxmlformats.org/package/2006/relationships"><Relationship Id="rId1" Type="http://schemas.microsoft.com/office/2011/relationships/chartStyle" Target="style183.xml"/><Relationship Id="rId2" Type="http://schemas.microsoft.com/office/2011/relationships/chartColorStyle" Target="colors183.xml"/><Relationship Id="rId3" Type="http://schemas.openxmlformats.org/officeDocument/2006/relationships/package" Target="../embeddings/Microsoft_Excel_Sheet183.xlsx"/></Relationships>
</file>

<file path=ppt/charts/_rels/chart184.xml.rels><?xml version="1.0" encoding="UTF-8" standalone="yes"?><Relationships xmlns="http://schemas.openxmlformats.org/package/2006/relationships"><Relationship Id="rId1" Type="http://schemas.microsoft.com/office/2011/relationships/chartStyle" Target="style184.xml"/><Relationship Id="rId2" Type="http://schemas.microsoft.com/office/2011/relationships/chartColorStyle" Target="colors184.xml"/><Relationship Id="rId3" Type="http://schemas.openxmlformats.org/officeDocument/2006/relationships/package" Target="../embeddings/Microsoft_Excel_Sheet184.xlsx"/></Relationships>
</file>

<file path=ppt/charts/_rels/chart185.xml.rels><?xml version="1.0" encoding="UTF-8" standalone="yes"?><Relationships xmlns="http://schemas.openxmlformats.org/package/2006/relationships"><Relationship Id="rId1" Type="http://schemas.microsoft.com/office/2011/relationships/chartStyle" Target="style185.xml"/><Relationship Id="rId2" Type="http://schemas.microsoft.com/office/2011/relationships/chartColorStyle" Target="colors185.xml"/><Relationship Id="rId3" Type="http://schemas.openxmlformats.org/officeDocument/2006/relationships/package" Target="../embeddings/Microsoft_Excel_Sheet185.xlsx"/></Relationships>
</file>

<file path=ppt/charts/_rels/chart186.xml.rels><?xml version="1.0" encoding="UTF-8" standalone="yes"?><Relationships xmlns="http://schemas.openxmlformats.org/package/2006/relationships"><Relationship Id="rId1" Type="http://schemas.microsoft.com/office/2011/relationships/chartStyle" Target="style186.xml"/><Relationship Id="rId2" Type="http://schemas.microsoft.com/office/2011/relationships/chartColorStyle" Target="colors186.xml"/><Relationship Id="rId3" Type="http://schemas.openxmlformats.org/officeDocument/2006/relationships/package" Target="../embeddings/Microsoft_Excel_Sheet186.xlsx"/></Relationships>
</file>

<file path=ppt/charts/_rels/chart187.xml.rels><?xml version="1.0" encoding="UTF-8" standalone="yes"?><Relationships xmlns="http://schemas.openxmlformats.org/package/2006/relationships"><Relationship Id="rId1" Type="http://schemas.microsoft.com/office/2011/relationships/chartStyle" Target="style187.xml"/><Relationship Id="rId2" Type="http://schemas.microsoft.com/office/2011/relationships/chartColorStyle" Target="colors187.xml"/><Relationship Id="rId3" Type="http://schemas.openxmlformats.org/officeDocument/2006/relationships/package" Target="../embeddings/Microsoft_Excel_Sheet187.xlsx"/></Relationships>
</file>

<file path=ppt/charts/_rels/chart188.xml.rels><?xml version="1.0" encoding="UTF-8" standalone="yes"?><Relationships xmlns="http://schemas.openxmlformats.org/package/2006/relationships"><Relationship Id="rId1" Type="http://schemas.microsoft.com/office/2011/relationships/chartStyle" Target="style188.xml"/><Relationship Id="rId2" Type="http://schemas.microsoft.com/office/2011/relationships/chartColorStyle" Target="colors188.xml"/><Relationship Id="rId3" Type="http://schemas.openxmlformats.org/officeDocument/2006/relationships/package" Target="../embeddings/Microsoft_Excel_Sheet188.xlsx"/></Relationships>
</file>

<file path=ppt/charts/_rels/chart189.xml.rels><?xml version="1.0" encoding="UTF-8" standalone="yes"?><Relationships xmlns="http://schemas.openxmlformats.org/package/2006/relationships"><Relationship Id="rId1" Type="http://schemas.microsoft.com/office/2011/relationships/chartStyle" Target="style189.xml"/><Relationship Id="rId2" Type="http://schemas.microsoft.com/office/2011/relationships/chartColorStyle" Target="colors189.xml"/><Relationship Id="rId3" Type="http://schemas.openxmlformats.org/officeDocument/2006/relationships/package" Target="../embeddings/Microsoft_Excel_Sheet189.xlsx"/></Relationships>
</file>

<file path=ppt/charts/_rels/chart19.xml.rels><?xml version="1.0" encoding="UTF-8" standalone="yes"?><Relationships xmlns="http://schemas.openxmlformats.org/package/2006/relationships"><Relationship Id="rId1" Type="http://schemas.microsoft.com/office/2011/relationships/chartStyle" Target="style19.xml"/><Relationship Id="rId2" Type="http://schemas.microsoft.com/office/2011/relationships/chartColorStyle" Target="colors19.xml"/><Relationship Id="rId3" Type="http://schemas.openxmlformats.org/officeDocument/2006/relationships/package" Target="../embeddings/Microsoft_Excel_Sheet19.xlsx"/></Relationships>
</file>

<file path=ppt/charts/_rels/chart190.xml.rels><?xml version="1.0" encoding="UTF-8" standalone="yes"?><Relationships xmlns="http://schemas.openxmlformats.org/package/2006/relationships"><Relationship Id="rId1" Type="http://schemas.microsoft.com/office/2011/relationships/chartStyle" Target="style190.xml"/><Relationship Id="rId2" Type="http://schemas.microsoft.com/office/2011/relationships/chartColorStyle" Target="colors190.xml"/><Relationship Id="rId3" Type="http://schemas.openxmlformats.org/officeDocument/2006/relationships/package" Target="../embeddings/Microsoft_Excel_Sheet190.xlsx"/><Relationship Id="rId4" Type="http://schemas.openxmlformats.org/officeDocument/2006/relationships/chartUserShapes" Target="../drawings/drawing5.xml"/></Relationships>
</file>

<file path=ppt/charts/_rels/chart191.xml.rels><?xml version="1.0" encoding="UTF-8" standalone="yes"?><Relationships xmlns="http://schemas.openxmlformats.org/package/2006/relationships"><Relationship Id="rId1" Type="http://schemas.microsoft.com/office/2011/relationships/chartStyle" Target="style191.xml"/><Relationship Id="rId2" Type="http://schemas.microsoft.com/office/2011/relationships/chartColorStyle" Target="colors191.xml"/><Relationship Id="rId3" Type="http://schemas.openxmlformats.org/officeDocument/2006/relationships/package" Target="../embeddings/Microsoft_Excel_Sheet191.xlsx"/><Relationship Id="rId4" Type="http://schemas.openxmlformats.org/officeDocument/2006/relationships/chartUserShapes" Target="../drawings/drawing6.xml"/></Relationships>
</file>

<file path=ppt/charts/_rels/chart192.xml.rels><?xml version="1.0" encoding="UTF-8" standalone="yes"?><Relationships xmlns="http://schemas.openxmlformats.org/package/2006/relationships"><Relationship Id="rId1" Type="http://schemas.microsoft.com/office/2011/relationships/chartStyle" Target="style192.xml"/><Relationship Id="rId2" Type="http://schemas.microsoft.com/office/2011/relationships/chartColorStyle" Target="colors192.xml"/><Relationship Id="rId3" Type="http://schemas.openxmlformats.org/officeDocument/2006/relationships/package" Target="../embeddings/Microsoft_Excel_Sheet192.xlsx"/><Relationship Id="rId4" Type="http://schemas.openxmlformats.org/officeDocument/2006/relationships/chartUserShapes" Target="../drawings/drawing7.xml"/></Relationships>
</file>

<file path=ppt/charts/_rels/chart193.xml.rels><?xml version="1.0" encoding="UTF-8" standalone="yes"?><Relationships xmlns="http://schemas.openxmlformats.org/package/2006/relationships"><Relationship Id="rId1" Type="http://schemas.microsoft.com/office/2011/relationships/chartStyle" Target="style193.xml"/><Relationship Id="rId2" Type="http://schemas.microsoft.com/office/2011/relationships/chartColorStyle" Target="colors193.xml"/><Relationship Id="rId3" Type="http://schemas.openxmlformats.org/officeDocument/2006/relationships/package" Target="../embeddings/Microsoft_Excel_Sheet193.xlsx"/><Relationship Id="rId4" Type="http://schemas.openxmlformats.org/officeDocument/2006/relationships/chartUserShapes" Target="../drawings/drawing8.xml"/></Relationships>
</file>

<file path=ppt/charts/_rels/chart194.xml.rels><?xml version="1.0" encoding="UTF-8" standalone="yes"?><Relationships xmlns="http://schemas.openxmlformats.org/package/2006/relationships"><Relationship Id="rId1" Type="http://schemas.microsoft.com/office/2011/relationships/chartStyle" Target="style194.xml"/><Relationship Id="rId2" Type="http://schemas.microsoft.com/office/2011/relationships/chartColorStyle" Target="colors194.xml"/><Relationship Id="rId3" Type="http://schemas.openxmlformats.org/officeDocument/2006/relationships/package" Target="../embeddings/Microsoft_Excel_Sheet194.xlsx"/></Relationships>
</file>

<file path=ppt/charts/_rels/chart195.xml.rels><?xml version="1.0" encoding="UTF-8" standalone="yes"?><Relationships xmlns="http://schemas.openxmlformats.org/package/2006/relationships"><Relationship Id="rId1" Type="http://schemas.microsoft.com/office/2011/relationships/chartStyle" Target="style195.xml"/><Relationship Id="rId2" Type="http://schemas.microsoft.com/office/2011/relationships/chartColorStyle" Target="colors195.xml"/><Relationship Id="rId3" Type="http://schemas.openxmlformats.org/officeDocument/2006/relationships/package" Target="../embeddings/Microsoft_Excel_Sheet195.xlsx"/></Relationships>
</file>

<file path=ppt/charts/_rels/chart196.xml.rels><?xml version="1.0" encoding="UTF-8" standalone="yes"?><Relationships xmlns="http://schemas.openxmlformats.org/package/2006/relationships"><Relationship Id="rId1" Type="http://schemas.microsoft.com/office/2011/relationships/chartStyle" Target="style196.xml"/><Relationship Id="rId2" Type="http://schemas.microsoft.com/office/2011/relationships/chartColorStyle" Target="colors196.xml"/><Relationship Id="rId3" Type="http://schemas.openxmlformats.org/officeDocument/2006/relationships/package" Target="../embeddings/Microsoft_Excel_Sheet196.xlsx"/></Relationships>
</file>

<file path=ppt/charts/_rels/chart197.xml.rels><?xml version="1.0" encoding="UTF-8" standalone="yes"?><Relationships xmlns="http://schemas.openxmlformats.org/package/2006/relationships"><Relationship Id="rId1" Type="http://schemas.microsoft.com/office/2011/relationships/chartStyle" Target="style197.xml"/><Relationship Id="rId2" Type="http://schemas.microsoft.com/office/2011/relationships/chartColorStyle" Target="colors197.xml"/><Relationship Id="rId3" Type="http://schemas.openxmlformats.org/officeDocument/2006/relationships/package" Target="../embeddings/Microsoft_Excel_Sheet197.xlsx"/></Relationships>
</file>

<file path=ppt/charts/_rels/chart198.xml.rels><?xml version="1.0" encoding="UTF-8" standalone="yes"?><Relationships xmlns="http://schemas.openxmlformats.org/package/2006/relationships"><Relationship Id="rId1" Type="http://schemas.microsoft.com/office/2011/relationships/chartStyle" Target="style198.xml"/><Relationship Id="rId2" Type="http://schemas.microsoft.com/office/2011/relationships/chartColorStyle" Target="colors198.xml"/><Relationship Id="rId3" Type="http://schemas.openxmlformats.org/officeDocument/2006/relationships/package" Target="../embeddings/Microsoft_Excel_Sheet198.xlsx"/></Relationships>
</file>

<file path=ppt/charts/_rels/chart199.xml.rels><?xml version="1.0" encoding="UTF-8" standalone="yes"?><Relationships xmlns="http://schemas.openxmlformats.org/package/2006/relationships"><Relationship Id="rId1" Type="http://schemas.microsoft.com/office/2011/relationships/chartStyle" Target="style199.xml"/><Relationship Id="rId2" Type="http://schemas.microsoft.com/office/2011/relationships/chartColorStyle" Target="colors199.xml"/><Relationship Id="rId3" Type="http://schemas.openxmlformats.org/officeDocument/2006/relationships/package" Target="../embeddings/Microsoft_Excel_Sheet199.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_rels/chart20.xml.rels><?xml version="1.0" encoding="UTF-8" standalone="yes"?><Relationships xmlns="http://schemas.openxmlformats.org/package/2006/relationships"><Relationship Id="rId1" Type="http://schemas.microsoft.com/office/2011/relationships/chartStyle" Target="style20.xml"/><Relationship Id="rId2" Type="http://schemas.microsoft.com/office/2011/relationships/chartColorStyle" Target="colors20.xml"/><Relationship Id="rId3" Type="http://schemas.openxmlformats.org/officeDocument/2006/relationships/package" Target="../embeddings/Microsoft_Excel_Sheet20.xlsx"/></Relationships>
</file>

<file path=ppt/charts/_rels/chart200.xml.rels><?xml version="1.0" encoding="UTF-8" standalone="yes"?><Relationships xmlns="http://schemas.openxmlformats.org/package/2006/relationships"><Relationship Id="rId1" Type="http://schemas.microsoft.com/office/2011/relationships/chartStyle" Target="style200.xml"/><Relationship Id="rId2" Type="http://schemas.microsoft.com/office/2011/relationships/chartColorStyle" Target="colors200.xml"/><Relationship Id="rId3" Type="http://schemas.openxmlformats.org/officeDocument/2006/relationships/package" Target="../embeddings/Microsoft_Excel_Sheet200.xlsx"/></Relationships>
</file>

<file path=ppt/charts/_rels/chart201.xml.rels><?xml version="1.0" encoding="UTF-8" standalone="yes"?><Relationships xmlns="http://schemas.openxmlformats.org/package/2006/relationships"><Relationship Id="rId1" Type="http://schemas.microsoft.com/office/2011/relationships/chartStyle" Target="style201.xml"/><Relationship Id="rId2" Type="http://schemas.microsoft.com/office/2011/relationships/chartColorStyle" Target="colors201.xml"/><Relationship Id="rId3" Type="http://schemas.openxmlformats.org/officeDocument/2006/relationships/package" Target="../embeddings/Microsoft_Excel_Sheet201.xlsx"/></Relationships>
</file>

<file path=ppt/charts/_rels/chart202.xml.rels><?xml version="1.0" encoding="UTF-8" standalone="yes"?><Relationships xmlns="http://schemas.openxmlformats.org/package/2006/relationships"><Relationship Id="rId1" Type="http://schemas.microsoft.com/office/2011/relationships/chartStyle" Target="style202.xml"/><Relationship Id="rId2" Type="http://schemas.microsoft.com/office/2011/relationships/chartColorStyle" Target="colors202.xml"/><Relationship Id="rId3" Type="http://schemas.openxmlformats.org/officeDocument/2006/relationships/package" Target="../embeddings/Microsoft_Excel_Sheet202.xlsx"/></Relationships>
</file>

<file path=ppt/charts/_rels/chart203.xml.rels><?xml version="1.0" encoding="UTF-8" standalone="yes"?><Relationships xmlns="http://schemas.openxmlformats.org/package/2006/relationships"><Relationship Id="rId1" Type="http://schemas.microsoft.com/office/2011/relationships/chartStyle" Target="style203.xml"/><Relationship Id="rId2" Type="http://schemas.microsoft.com/office/2011/relationships/chartColorStyle" Target="colors203.xml"/><Relationship Id="rId3" Type="http://schemas.openxmlformats.org/officeDocument/2006/relationships/package" Target="../embeddings/Microsoft_Excel_Sheet203.xlsx"/><Relationship Id="rId4" Type="http://schemas.openxmlformats.org/officeDocument/2006/relationships/chartUserShapes" Target="../drawings/drawing9.xml"/></Relationships>
</file>

<file path=ppt/charts/_rels/chart204.xml.rels><?xml version="1.0" encoding="UTF-8" standalone="yes"?><Relationships xmlns="http://schemas.openxmlformats.org/package/2006/relationships"><Relationship Id="rId1" Type="http://schemas.microsoft.com/office/2011/relationships/chartStyle" Target="style204.xml"/><Relationship Id="rId2" Type="http://schemas.microsoft.com/office/2011/relationships/chartColorStyle" Target="colors204.xml"/><Relationship Id="rId3" Type="http://schemas.openxmlformats.org/officeDocument/2006/relationships/package" Target="../embeddings/Microsoft_Excel_Sheet204.xlsx"/></Relationships>
</file>

<file path=ppt/charts/_rels/chart205.xml.rels><?xml version="1.0" encoding="UTF-8" standalone="yes"?><Relationships xmlns="http://schemas.openxmlformats.org/package/2006/relationships"><Relationship Id="rId1" Type="http://schemas.microsoft.com/office/2011/relationships/chartStyle" Target="style205.xml"/><Relationship Id="rId2" Type="http://schemas.microsoft.com/office/2011/relationships/chartColorStyle" Target="colors205.xml"/><Relationship Id="rId3" Type="http://schemas.openxmlformats.org/officeDocument/2006/relationships/package" Target="../embeddings/Microsoft_Excel_Sheet205.xlsx"/></Relationships>
</file>

<file path=ppt/charts/_rels/chart206.xml.rels><?xml version="1.0" encoding="UTF-8" standalone="yes"?><Relationships xmlns="http://schemas.openxmlformats.org/package/2006/relationships"><Relationship Id="rId1" Type="http://schemas.microsoft.com/office/2011/relationships/chartStyle" Target="style206.xml"/><Relationship Id="rId2" Type="http://schemas.microsoft.com/office/2011/relationships/chartColorStyle" Target="colors206.xml"/><Relationship Id="rId3" Type="http://schemas.openxmlformats.org/officeDocument/2006/relationships/package" Target="../embeddings/Microsoft_Excel_Sheet206.xlsx"/></Relationships>
</file>

<file path=ppt/charts/_rels/chart207.xml.rels><?xml version="1.0" encoding="UTF-8" standalone="yes"?><Relationships xmlns="http://schemas.openxmlformats.org/package/2006/relationships"><Relationship Id="rId1" Type="http://schemas.microsoft.com/office/2011/relationships/chartStyle" Target="style207.xml"/><Relationship Id="rId2" Type="http://schemas.microsoft.com/office/2011/relationships/chartColorStyle" Target="colors207.xml"/><Relationship Id="rId3" Type="http://schemas.openxmlformats.org/officeDocument/2006/relationships/package" Target="../embeddings/Microsoft_Excel_Sheet207.xlsx"/></Relationships>
</file>

<file path=ppt/charts/_rels/chart208.xml.rels><?xml version="1.0" encoding="UTF-8" standalone="yes"?><Relationships xmlns="http://schemas.openxmlformats.org/package/2006/relationships"><Relationship Id="rId1" Type="http://schemas.microsoft.com/office/2011/relationships/chartStyle" Target="style208.xml"/><Relationship Id="rId2" Type="http://schemas.microsoft.com/office/2011/relationships/chartColorStyle" Target="colors208.xml"/><Relationship Id="rId3" Type="http://schemas.openxmlformats.org/officeDocument/2006/relationships/package" Target="../embeddings/Microsoft_Excel_Sheet208.xlsx"/></Relationships>
</file>

<file path=ppt/charts/_rels/chart209.xml.rels><?xml version="1.0" encoding="UTF-8" standalone="yes"?><Relationships xmlns="http://schemas.openxmlformats.org/package/2006/relationships"><Relationship Id="rId1" Type="http://schemas.microsoft.com/office/2011/relationships/chartStyle" Target="style209.xml"/><Relationship Id="rId2" Type="http://schemas.microsoft.com/office/2011/relationships/chartColorStyle" Target="colors209.xml"/><Relationship Id="rId3" Type="http://schemas.openxmlformats.org/officeDocument/2006/relationships/package" Target="../embeddings/Microsoft_Excel_Sheet209.xlsx"/></Relationships>
</file>

<file path=ppt/charts/_rels/chart21.xml.rels><?xml version="1.0" encoding="UTF-8" standalone="yes"?><Relationships xmlns="http://schemas.openxmlformats.org/package/2006/relationships"><Relationship Id="rId1" Type="http://schemas.microsoft.com/office/2011/relationships/chartStyle" Target="style21.xml"/><Relationship Id="rId2" Type="http://schemas.microsoft.com/office/2011/relationships/chartColorStyle" Target="colors21.xml"/><Relationship Id="rId3" Type="http://schemas.openxmlformats.org/officeDocument/2006/relationships/package" Target="../embeddings/Microsoft_Excel_Sheet21.xlsx"/></Relationships>
</file>

<file path=ppt/charts/_rels/chart210.xml.rels><?xml version="1.0" encoding="UTF-8" standalone="yes"?><Relationships xmlns="http://schemas.openxmlformats.org/package/2006/relationships"><Relationship Id="rId1" Type="http://schemas.microsoft.com/office/2011/relationships/chartStyle" Target="style210.xml"/><Relationship Id="rId2" Type="http://schemas.microsoft.com/office/2011/relationships/chartColorStyle" Target="colors210.xml"/><Relationship Id="rId3" Type="http://schemas.openxmlformats.org/officeDocument/2006/relationships/package" Target="../embeddings/Microsoft_Excel_Sheet210.xlsx"/></Relationships>
</file>

<file path=ppt/charts/_rels/chart211.xml.rels><?xml version="1.0" encoding="UTF-8" standalone="yes"?><Relationships xmlns="http://schemas.openxmlformats.org/package/2006/relationships"><Relationship Id="rId1" Type="http://schemas.microsoft.com/office/2011/relationships/chartStyle" Target="style211.xml"/><Relationship Id="rId2" Type="http://schemas.microsoft.com/office/2011/relationships/chartColorStyle" Target="colors211.xml"/><Relationship Id="rId3" Type="http://schemas.openxmlformats.org/officeDocument/2006/relationships/package" Target="../embeddings/Microsoft_Excel_Sheet211.xlsx"/></Relationships>
</file>

<file path=ppt/charts/_rels/chart212.xml.rels><?xml version="1.0" encoding="UTF-8" standalone="yes"?><Relationships xmlns="http://schemas.openxmlformats.org/package/2006/relationships"><Relationship Id="rId1" Type="http://schemas.microsoft.com/office/2011/relationships/chartStyle" Target="style212.xml"/><Relationship Id="rId2" Type="http://schemas.microsoft.com/office/2011/relationships/chartColorStyle" Target="colors212.xml"/><Relationship Id="rId3" Type="http://schemas.openxmlformats.org/officeDocument/2006/relationships/package" Target="../embeddings/Microsoft_Excel_Sheet212.xlsx"/></Relationships>
</file>

<file path=ppt/charts/_rels/chart213.xml.rels><?xml version="1.0" encoding="UTF-8" standalone="yes"?><Relationships xmlns="http://schemas.openxmlformats.org/package/2006/relationships"><Relationship Id="rId1" Type="http://schemas.microsoft.com/office/2011/relationships/chartStyle" Target="style213.xml"/><Relationship Id="rId2" Type="http://schemas.microsoft.com/office/2011/relationships/chartColorStyle" Target="colors213.xml"/><Relationship Id="rId3" Type="http://schemas.openxmlformats.org/officeDocument/2006/relationships/package" Target="../embeddings/Microsoft_Excel_Sheet213.xlsx"/></Relationships>
</file>

<file path=ppt/charts/_rels/chart214.xml.rels><?xml version="1.0" encoding="UTF-8" standalone="yes"?><Relationships xmlns="http://schemas.openxmlformats.org/package/2006/relationships"><Relationship Id="rId1" Type="http://schemas.microsoft.com/office/2011/relationships/chartStyle" Target="style214.xml"/><Relationship Id="rId2" Type="http://schemas.microsoft.com/office/2011/relationships/chartColorStyle" Target="colors214.xml"/><Relationship Id="rId3" Type="http://schemas.openxmlformats.org/officeDocument/2006/relationships/package" Target="../embeddings/Microsoft_Excel_Sheet214.xlsx"/></Relationships>
</file>

<file path=ppt/charts/_rels/chart215.xml.rels><?xml version="1.0" encoding="UTF-8" standalone="yes"?><Relationships xmlns="http://schemas.openxmlformats.org/package/2006/relationships"><Relationship Id="rId1" Type="http://schemas.microsoft.com/office/2011/relationships/chartStyle" Target="style215.xml"/><Relationship Id="rId2" Type="http://schemas.microsoft.com/office/2011/relationships/chartColorStyle" Target="colors215.xml"/><Relationship Id="rId3" Type="http://schemas.openxmlformats.org/officeDocument/2006/relationships/package" Target="../embeddings/Microsoft_Excel_Sheet215.xlsx"/></Relationships>
</file>

<file path=ppt/charts/_rels/chart216.xml.rels><?xml version="1.0" encoding="UTF-8" standalone="yes"?><Relationships xmlns="http://schemas.openxmlformats.org/package/2006/relationships"><Relationship Id="rId1" Type="http://schemas.microsoft.com/office/2011/relationships/chartStyle" Target="style216.xml"/><Relationship Id="rId2" Type="http://schemas.microsoft.com/office/2011/relationships/chartColorStyle" Target="colors216.xml"/><Relationship Id="rId3" Type="http://schemas.openxmlformats.org/officeDocument/2006/relationships/package" Target="../embeddings/Microsoft_Excel_Sheet216.xlsx"/></Relationships>
</file>

<file path=ppt/charts/_rels/chart217.xml.rels><?xml version="1.0" encoding="UTF-8" standalone="yes"?><Relationships xmlns="http://schemas.openxmlformats.org/package/2006/relationships"><Relationship Id="rId1" Type="http://schemas.microsoft.com/office/2011/relationships/chartStyle" Target="style217.xml"/><Relationship Id="rId2" Type="http://schemas.microsoft.com/office/2011/relationships/chartColorStyle" Target="colors217.xml"/><Relationship Id="rId3" Type="http://schemas.openxmlformats.org/officeDocument/2006/relationships/package" Target="../embeddings/Microsoft_Excel_Sheet217.xlsx"/></Relationships>
</file>

<file path=ppt/charts/_rels/chart218.xml.rels><?xml version="1.0" encoding="UTF-8" standalone="yes"?><Relationships xmlns="http://schemas.openxmlformats.org/package/2006/relationships"><Relationship Id="rId1" Type="http://schemas.microsoft.com/office/2011/relationships/chartStyle" Target="style218.xml"/><Relationship Id="rId2" Type="http://schemas.microsoft.com/office/2011/relationships/chartColorStyle" Target="colors218.xml"/><Relationship Id="rId3" Type="http://schemas.openxmlformats.org/officeDocument/2006/relationships/package" Target="../embeddings/Microsoft_Excel_Sheet218.xlsx"/></Relationships>
</file>

<file path=ppt/charts/_rels/chart219.xml.rels><?xml version="1.0" encoding="UTF-8" standalone="yes"?><Relationships xmlns="http://schemas.openxmlformats.org/package/2006/relationships"><Relationship Id="rId1" Type="http://schemas.microsoft.com/office/2011/relationships/chartStyle" Target="style219.xml"/><Relationship Id="rId2" Type="http://schemas.microsoft.com/office/2011/relationships/chartColorStyle" Target="colors219.xml"/><Relationship Id="rId3" Type="http://schemas.openxmlformats.org/officeDocument/2006/relationships/package" Target="../embeddings/Microsoft_Excel_Sheet219.xlsx"/></Relationships>
</file>

<file path=ppt/charts/_rels/chart22.xml.rels><?xml version="1.0" encoding="UTF-8" standalone="yes"?><Relationships xmlns="http://schemas.openxmlformats.org/package/2006/relationships"><Relationship Id="rId1" Type="http://schemas.microsoft.com/office/2011/relationships/chartStyle" Target="style22.xml"/><Relationship Id="rId2" Type="http://schemas.microsoft.com/office/2011/relationships/chartColorStyle" Target="colors22.xml"/><Relationship Id="rId3" Type="http://schemas.openxmlformats.org/officeDocument/2006/relationships/package" Target="../embeddings/Microsoft_Excel_Sheet22.xlsx"/></Relationships>
</file>

<file path=ppt/charts/_rels/chart220.xml.rels><?xml version="1.0" encoding="UTF-8" standalone="yes"?><Relationships xmlns="http://schemas.openxmlformats.org/package/2006/relationships"><Relationship Id="rId1" Type="http://schemas.microsoft.com/office/2011/relationships/chartStyle" Target="style220.xml"/><Relationship Id="rId2" Type="http://schemas.microsoft.com/office/2011/relationships/chartColorStyle" Target="colors220.xml"/><Relationship Id="rId3" Type="http://schemas.openxmlformats.org/officeDocument/2006/relationships/package" Target="../embeddings/Microsoft_Excel_Sheet220.xlsx"/></Relationships>
</file>

<file path=ppt/charts/_rels/chart221.xml.rels><?xml version="1.0" encoding="UTF-8" standalone="yes"?><Relationships xmlns="http://schemas.openxmlformats.org/package/2006/relationships"><Relationship Id="rId1" Type="http://schemas.microsoft.com/office/2011/relationships/chartStyle" Target="style221.xml"/><Relationship Id="rId2" Type="http://schemas.microsoft.com/office/2011/relationships/chartColorStyle" Target="colors221.xml"/><Relationship Id="rId3" Type="http://schemas.openxmlformats.org/officeDocument/2006/relationships/package" Target="../embeddings/Microsoft_Excel_Sheet221.xlsx"/></Relationships>
</file>

<file path=ppt/charts/_rels/chart222.xml.rels><?xml version="1.0" encoding="UTF-8" standalone="yes"?><Relationships xmlns="http://schemas.openxmlformats.org/package/2006/relationships"><Relationship Id="rId1" Type="http://schemas.microsoft.com/office/2011/relationships/chartStyle" Target="style222.xml"/><Relationship Id="rId2" Type="http://schemas.microsoft.com/office/2011/relationships/chartColorStyle" Target="colors222.xml"/><Relationship Id="rId3" Type="http://schemas.openxmlformats.org/officeDocument/2006/relationships/package" Target="../embeddings/Microsoft_Excel_Sheet222.xlsx"/></Relationships>
</file>

<file path=ppt/charts/_rels/chart223.xml.rels><?xml version="1.0" encoding="UTF-8" standalone="yes"?><Relationships xmlns="http://schemas.openxmlformats.org/package/2006/relationships"><Relationship Id="rId1" Type="http://schemas.microsoft.com/office/2011/relationships/chartStyle" Target="style223.xml"/><Relationship Id="rId2" Type="http://schemas.microsoft.com/office/2011/relationships/chartColorStyle" Target="colors223.xml"/><Relationship Id="rId3" Type="http://schemas.openxmlformats.org/officeDocument/2006/relationships/package" Target="../embeddings/Microsoft_Excel_Sheet223.xlsx"/></Relationships>
</file>

<file path=ppt/charts/_rels/chart224.xml.rels><?xml version="1.0" encoding="UTF-8" standalone="yes"?><Relationships xmlns="http://schemas.openxmlformats.org/package/2006/relationships"><Relationship Id="rId1" Type="http://schemas.microsoft.com/office/2011/relationships/chartStyle" Target="style224.xml"/><Relationship Id="rId2" Type="http://schemas.microsoft.com/office/2011/relationships/chartColorStyle" Target="colors224.xml"/><Relationship Id="rId3" Type="http://schemas.openxmlformats.org/officeDocument/2006/relationships/package" Target="../embeddings/Microsoft_Excel_Sheet224.xlsx"/></Relationships>
</file>

<file path=ppt/charts/_rels/chart225.xml.rels><?xml version="1.0" encoding="UTF-8" standalone="yes"?><Relationships xmlns="http://schemas.openxmlformats.org/package/2006/relationships"><Relationship Id="rId1" Type="http://schemas.microsoft.com/office/2011/relationships/chartStyle" Target="style225.xml"/><Relationship Id="rId2" Type="http://schemas.microsoft.com/office/2011/relationships/chartColorStyle" Target="colors225.xml"/><Relationship Id="rId3" Type="http://schemas.openxmlformats.org/officeDocument/2006/relationships/package" Target="../embeddings/Microsoft_Excel_Sheet225.xlsx"/></Relationships>
</file>

<file path=ppt/charts/_rels/chart226.xml.rels><?xml version="1.0" encoding="UTF-8" standalone="yes"?><Relationships xmlns="http://schemas.openxmlformats.org/package/2006/relationships"><Relationship Id="rId1" Type="http://schemas.microsoft.com/office/2011/relationships/chartStyle" Target="style226.xml"/><Relationship Id="rId2" Type="http://schemas.microsoft.com/office/2011/relationships/chartColorStyle" Target="colors226.xml"/><Relationship Id="rId3" Type="http://schemas.openxmlformats.org/officeDocument/2006/relationships/package" Target="../embeddings/Microsoft_Excel_Sheet226.xlsx"/></Relationships>
</file>

<file path=ppt/charts/_rels/chart227.xml.rels><?xml version="1.0" encoding="UTF-8" standalone="yes"?><Relationships xmlns="http://schemas.openxmlformats.org/package/2006/relationships"><Relationship Id="rId1" Type="http://schemas.microsoft.com/office/2011/relationships/chartStyle" Target="style227.xml"/><Relationship Id="rId2" Type="http://schemas.microsoft.com/office/2011/relationships/chartColorStyle" Target="colors227.xml"/><Relationship Id="rId3" Type="http://schemas.openxmlformats.org/officeDocument/2006/relationships/package" Target="../embeddings/Microsoft_Excel_Sheet227.xlsx"/></Relationships>
</file>

<file path=ppt/charts/_rels/chart228.xml.rels><?xml version="1.0" encoding="UTF-8" standalone="yes"?><Relationships xmlns="http://schemas.openxmlformats.org/package/2006/relationships"><Relationship Id="rId1" Type="http://schemas.microsoft.com/office/2011/relationships/chartStyle" Target="style228.xml"/><Relationship Id="rId2" Type="http://schemas.microsoft.com/office/2011/relationships/chartColorStyle" Target="colors228.xml"/><Relationship Id="rId3" Type="http://schemas.openxmlformats.org/officeDocument/2006/relationships/package" Target="../embeddings/Microsoft_Excel_Sheet228.xlsx"/></Relationships>
</file>

<file path=ppt/charts/_rels/chart229.xml.rels><?xml version="1.0" encoding="UTF-8" standalone="yes"?><Relationships xmlns="http://schemas.openxmlformats.org/package/2006/relationships"><Relationship Id="rId1" Type="http://schemas.microsoft.com/office/2011/relationships/chartStyle" Target="style229.xml"/><Relationship Id="rId2" Type="http://schemas.microsoft.com/office/2011/relationships/chartColorStyle" Target="colors229.xml"/><Relationship Id="rId3" Type="http://schemas.openxmlformats.org/officeDocument/2006/relationships/package" Target="../embeddings/Microsoft_Excel_Sheet229.xlsx"/></Relationships>
</file>

<file path=ppt/charts/_rels/chart23.xml.rels><?xml version="1.0" encoding="UTF-8" standalone="yes"?><Relationships xmlns="http://schemas.openxmlformats.org/package/2006/relationships"><Relationship Id="rId1" Type="http://schemas.microsoft.com/office/2011/relationships/chartStyle" Target="style23.xml"/><Relationship Id="rId2" Type="http://schemas.microsoft.com/office/2011/relationships/chartColorStyle" Target="colors23.xml"/><Relationship Id="rId3" Type="http://schemas.openxmlformats.org/officeDocument/2006/relationships/package" Target="../embeddings/Microsoft_Excel_Sheet23.xlsx"/></Relationships>
</file>

<file path=ppt/charts/_rels/chart230.xml.rels><?xml version="1.0" encoding="UTF-8" standalone="yes"?><Relationships xmlns="http://schemas.openxmlformats.org/package/2006/relationships"><Relationship Id="rId1" Type="http://schemas.microsoft.com/office/2011/relationships/chartStyle" Target="style230.xml"/><Relationship Id="rId2" Type="http://schemas.microsoft.com/office/2011/relationships/chartColorStyle" Target="colors230.xml"/><Relationship Id="rId3" Type="http://schemas.openxmlformats.org/officeDocument/2006/relationships/package" Target="../embeddings/Microsoft_Excel_Sheet230.xlsx"/></Relationships>
</file>

<file path=ppt/charts/_rels/chart231.xml.rels><?xml version="1.0" encoding="UTF-8" standalone="yes"?><Relationships xmlns="http://schemas.openxmlformats.org/package/2006/relationships"><Relationship Id="rId1" Type="http://schemas.microsoft.com/office/2011/relationships/chartStyle" Target="style231.xml"/><Relationship Id="rId2" Type="http://schemas.microsoft.com/office/2011/relationships/chartColorStyle" Target="colors231.xml"/><Relationship Id="rId3" Type="http://schemas.openxmlformats.org/officeDocument/2006/relationships/package" Target="../embeddings/Microsoft_Excel_Sheet231.xlsx"/></Relationships>
</file>

<file path=ppt/charts/_rels/chart232.xml.rels><?xml version="1.0" encoding="UTF-8" standalone="yes"?><Relationships xmlns="http://schemas.openxmlformats.org/package/2006/relationships"><Relationship Id="rId1" Type="http://schemas.microsoft.com/office/2011/relationships/chartStyle" Target="style232.xml"/><Relationship Id="rId2" Type="http://schemas.microsoft.com/office/2011/relationships/chartColorStyle" Target="colors232.xml"/><Relationship Id="rId3" Type="http://schemas.openxmlformats.org/officeDocument/2006/relationships/package" Target="../embeddings/Microsoft_Excel_Sheet232.xlsx"/></Relationships>
</file>

<file path=ppt/charts/_rels/chart233.xml.rels><?xml version="1.0" encoding="UTF-8" standalone="yes"?><Relationships xmlns="http://schemas.openxmlformats.org/package/2006/relationships"><Relationship Id="rId1" Type="http://schemas.microsoft.com/office/2011/relationships/chartStyle" Target="style233.xml"/><Relationship Id="rId2" Type="http://schemas.microsoft.com/office/2011/relationships/chartColorStyle" Target="colors233.xml"/><Relationship Id="rId3" Type="http://schemas.openxmlformats.org/officeDocument/2006/relationships/package" Target="../embeddings/Microsoft_Excel_Sheet233.xlsx"/></Relationships>
</file>

<file path=ppt/charts/_rels/chart234.xml.rels><?xml version="1.0" encoding="UTF-8" standalone="yes"?><Relationships xmlns="http://schemas.openxmlformats.org/package/2006/relationships"><Relationship Id="rId1" Type="http://schemas.microsoft.com/office/2011/relationships/chartStyle" Target="style234.xml"/><Relationship Id="rId2" Type="http://schemas.microsoft.com/office/2011/relationships/chartColorStyle" Target="colors234.xml"/><Relationship Id="rId3" Type="http://schemas.openxmlformats.org/officeDocument/2006/relationships/package" Target="../embeddings/Microsoft_Excel_Sheet234.xlsx"/></Relationships>
</file>

<file path=ppt/charts/_rels/chart235.xml.rels><?xml version="1.0" encoding="UTF-8" standalone="yes"?><Relationships xmlns="http://schemas.openxmlformats.org/package/2006/relationships"><Relationship Id="rId1" Type="http://schemas.microsoft.com/office/2011/relationships/chartStyle" Target="style235.xml"/><Relationship Id="rId2" Type="http://schemas.microsoft.com/office/2011/relationships/chartColorStyle" Target="colors235.xml"/><Relationship Id="rId3" Type="http://schemas.openxmlformats.org/officeDocument/2006/relationships/package" Target="../embeddings/Microsoft_Excel_Sheet235.xlsx"/></Relationships>
</file>

<file path=ppt/charts/_rels/chart236.xml.rels><?xml version="1.0" encoding="UTF-8" standalone="yes"?><Relationships xmlns="http://schemas.openxmlformats.org/package/2006/relationships"><Relationship Id="rId1" Type="http://schemas.microsoft.com/office/2011/relationships/chartStyle" Target="style236.xml"/><Relationship Id="rId2" Type="http://schemas.microsoft.com/office/2011/relationships/chartColorStyle" Target="colors236.xml"/><Relationship Id="rId3" Type="http://schemas.openxmlformats.org/officeDocument/2006/relationships/package" Target="../embeddings/Microsoft_Excel_Sheet236.xlsx"/></Relationships>
</file>

<file path=ppt/charts/_rels/chart237.xml.rels><?xml version="1.0" encoding="UTF-8" standalone="yes"?><Relationships xmlns="http://schemas.openxmlformats.org/package/2006/relationships"><Relationship Id="rId1" Type="http://schemas.microsoft.com/office/2011/relationships/chartStyle" Target="style237.xml"/><Relationship Id="rId2" Type="http://schemas.microsoft.com/office/2011/relationships/chartColorStyle" Target="colors237.xml"/><Relationship Id="rId3" Type="http://schemas.openxmlformats.org/officeDocument/2006/relationships/package" Target="../embeddings/Microsoft_Excel_Sheet237.xlsx"/></Relationships>
</file>

<file path=ppt/charts/_rels/chart238.xml.rels><?xml version="1.0" encoding="UTF-8" standalone="yes"?><Relationships xmlns="http://schemas.openxmlformats.org/package/2006/relationships"><Relationship Id="rId1" Type="http://schemas.microsoft.com/office/2011/relationships/chartStyle" Target="style238.xml"/><Relationship Id="rId2" Type="http://schemas.microsoft.com/office/2011/relationships/chartColorStyle" Target="colors238.xml"/><Relationship Id="rId3" Type="http://schemas.openxmlformats.org/officeDocument/2006/relationships/package" Target="../embeddings/Microsoft_Excel_Sheet238.xlsx"/></Relationships>
</file>

<file path=ppt/charts/_rels/chart239.xml.rels><?xml version="1.0" encoding="UTF-8" standalone="yes"?><Relationships xmlns="http://schemas.openxmlformats.org/package/2006/relationships"><Relationship Id="rId1" Type="http://schemas.microsoft.com/office/2011/relationships/chartStyle" Target="style239.xml"/><Relationship Id="rId2" Type="http://schemas.microsoft.com/office/2011/relationships/chartColorStyle" Target="colors239.xml"/><Relationship Id="rId3" Type="http://schemas.openxmlformats.org/officeDocument/2006/relationships/package" Target="../embeddings/Microsoft_Excel_Sheet239.xlsx"/></Relationships>
</file>

<file path=ppt/charts/_rels/chart24.xml.rels><?xml version="1.0" encoding="UTF-8" standalone="yes"?><Relationships xmlns="http://schemas.openxmlformats.org/package/2006/relationships"><Relationship Id="rId1" Type="http://schemas.microsoft.com/office/2011/relationships/chartStyle" Target="style24.xml"/><Relationship Id="rId2" Type="http://schemas.microsoft.com/office/2011/relationships/chartColorStyle" Target="colors24.xml"/><Relationship Id="rId3" Type="http://schemas.openxmlformats.org/officeDocument/2006/relationships/package" Target="../embeddings/Microsoft_Excel_Sheet24.xlsx"/></Relationships>
</file>

<file path=ppt/charts/_rels/chart240.xml.rels><?xml version="1.0" encoding="UTF-8" standalone="yes"?><Relationships xmlns="http://schemas.openxmlformats.org/package/2006/relationships"><Relationship Id="rId1" Type="http://schemas.microsoft.com/office/2011/relationships/chartStyle" Target="style240.xml"/><Relationship Id="rId2" Type="http://schemas.microsoft.com/office/2011/relationships/chartColorStyle" Target="colors240.xml"/><Relationship Id="rId3" Type="http://schemas.openxmlformats.org/officeDocument/2006/relationships/package" Target="../embeddings/Microsoft_Excel_Sheet240.xlsx"/></Relationships>
</file>

<file path=ppt/charts/_rels/chart241.xml.rels><?xml version="1.0" encoding="UTF-8" standalone="yes"?><Relationships xmlns="http://schemas.openxmlformats.org/package/2006/relationships"><Relationship Id="rId1" Type="http://schemas.microsoft.com/office/2011/relationships/chartStyle" Target="style241.xml"/><Relationship Id="rId2" Type="http://schemas.microsoft.com/office/2011/relationships/chartColorStyle" Target="colors241.xml"/><Relationship Id="rId3" Type="http://schemas.openxmlformats.org/officeDocument/2006/relationships/package" Target="../embeddings/Microsoft_Excel_Sheet241.xlsx"/><Relationship Id="rId4" Type="http://schemas.openxmlformats.org/officeDocument/2006/relationships/chartUserShapes" Target="../drawings/drawing10.xml"/></Relationships>
</file>

<file path=ppt/charts/_rels/chart242.xml.rels><?xml version="1.0" encoding="UTF-8" standalone="yes"?><Relationships xmlns="http://schemas.openxmlformats.org/package/2006/relationships"><Relationship Id="rId1" Type="http://schemas.microsoft.com/office/2011/relationships/chartStyle" Target="style242.xml"/><Relationship Id="rId2" Type="http://schemas.microsoft.com/office/2011/relationships/chartColorStyle" Target="colors242.xml"/><Relationship Id="rId3" Type="http://schemas.openxmlformats.org/officeDocument/2006/relationships/package" Target="../embeddings/Microsoft_Excel_Sheet242.xlsx"/></Relationships>
</file>

<file path=ppt/charts/_rels/chart243.xml.rels><?xml version="1.0" encoding="UTF-8" standalone="yes"?><Relationships xmlns="http://schemas.openxmlformats.org/package/2006/relationships"><Relationship Id="rId1" Type="http://schemas.microsoft.com/office/2011/relationships/chartStyle" Target="style243.xml"/><Relationship Id="rId2" Type="http://schemas.microsoft.com/office/2011/relationships/chartColorStyle" Target="colors243.xml"/><Relationship Id="rId3" Type="http://schemas.openxmlformats.org/officeDocument/2006/relationships/package" Target="../embeddings/Microsoft_Excel_Sheet243.xlsx"/></Relationships>
</file>

<file path=ppt/charts/_rels/chart244.xml.rels><?xml version="1.0" encoding="UTF-8" standalone="yes"?><Relationships xmlns="http://schemas.openxmlformats.org/package/2006/relationships"><Relationship Id="rId1" Type="http://schemas.microsoft.com/office/2011/relationships/chartStyle" Target="style244.xml"/><Relationship Id="rId2" Type="http://schemas.microsoft.com/office/2011/relationships/chartColorStyle" Target="colors244.xml"/><Relationship Id="rId3" Type="http://schemas.openxmlformats.org/officeDocument/2006/relationships/package" Target="../embeddings/Microsoft_Excel_Sheet244.xlsx"/></Relationships>
</file>

<file path=ppt/charts/_rels/chart245.xml.rels><?xml version="1.0" encoding="UTF-8" standalone="yes"?><Relationships xmlns="http://schemas.openxmlformats.org/package/2006/relationships"><Relationship Id="rId1" Type="http://schemas.microsoft.com/office/2011/relationships/chartStyle" Target="style245.xml"/><Relationship Id="rId2" Type="http://schemas.microsoft.com/office/2011/relationships/chartColorStyle" Target="colors245.xml"/><Relationship Id="rId3" Type="http://schemas.openxmlformats.org/officeDocument/2006/relationships/package" Target="../embeddings/Microsoft_Excel_Sheet245.xlsx"/></Relationships>
</file>

<file path=ppt/charts/_rels/chart246.xml.rels><?xml version="1.0" encoding="UTF-8" standalone="yes"?><Relationships xmlns="http://schemas.openxmlformats.org/package/2006/relationships"><Relationship Id="rId1" Type="http://schemas.microsoft.com/office/2011/relationships/chartStyle" Target="style246.xml"/><Relationship Id="rId2" Type="http://schemas.microsoft.com/office/2011/relationships/chartColorStyle" Target="colors246.xml"/><Relationship Id="rId3" Type="http://schemas.openxmlformats.org/officeDocument/2006/relationships/package" Target="../embeddings/Microsoft_Excel_Sheet246.xlsx"/></Relationships>
</file>

<file path=ppt/charts/_rels/chart247.xml.rels><?xml version="1.0" encoding="UTF-8" standalone="yes"?><Relationships xmlns="http://schemas.openxmlformats.org/package/2006/relationships"><Relationship Id="rId1" Type="http://schemas.microsoft.com/office/2011/relationships/chartStyle" Target="style247.xml"/><Relationship Id="rId2" Type="http://schemas.microsoft.com/office/2011/relationships/chartColorStyle" Target="colors247.xml"/><Relationship Id="rId3" Type="http://schemas.openxmlformats.org/officeDocument/2006/relationships/package" Target="../embeddings/Microsoft_Excel_Sheet247.xlsx"/></Relationships>
</file>

<file path=ppt/charts/_rels/chart248.xml.rels><?xml version="1.0" encoding="UTF-8" standalone="yes"?><Relationships xmlns="http://schemas.openxmlformats.org/package/2006/relationships"><Relationship Id="rId1" Type="http://schemas.microsoft.com/office/2011/relationships/chartStyle" Target="style248.xml"/><Relationship Id="rId2" Type="http://schemas.microsoft.com/office/2011/relationships/chartColorStyle" Target="colors248.xml"/><Relationship Id="rId3" Type="http://schemas.openxmlformats.org/officeDocument/2006/relationships/package" Target="../embeddings/Microsoft_Excel_Sheet248.xlsx"/></Relationships>
</file>

<file path=ppt/charts/_rels/chart249.xml.rels><?xml version="1.0" encoding="UTF-8" standalone="yes"?><Relationships xmlns="http://schemas.openxmlformats.org/package/2006/relationships"><Relationship Id="rId1" Type="http://schemas.microsoft.com/office/2011/relationships/chartStyle" Target="style249.xml"/><Relationship Id="rId2" Type="http://schemas.microsoft.com/office/2011/relationships/chartColorStyle" Target="colors249.xml"/><Relationship Id="rId3" Type="http://schemas.openxmlformats.org/officeDocument/2006/relationships/package" Target="../embeddings/Microsoft_Excel_Sheet249.xlsx"/></Relationships>
</file>

<file path=ppt/charts/_rels/chart25.xml.rels><?xml version="1.0" encoding="UTF-8" standalone="yes"?><Relationships xmlns="http://schemas.openxmlformats.org/package/2006/relationships"><Relationship Id="rId1" Type="http://schemas.microsoft.com/office/2011/relationships/chartStyle" Target="style25.xml"/><Relationship Id="rId2" Type="http://schemas.microsoft.com/office/2011/relationships/chartColorStyle" Target="colors25.xml"/><Relationship Id="rId3" Type="http://schemas.openxmlformats.org/officeDocument/2006/relationships/package" Target="../embeddings/Microsoft_Excel_Sheet25.xlsx"/></Relationships>
</file>

<file path=ppt/charts/_rels/chart250.xml.rels><?xml version="1.0" encoding="UTF-8" standalone="yes"?><Relationships xmlns="http://schemas.openxmlformats.org/package/2006/relationships"><Relationship Id="rId1" Type="http://schemas.microsoft.com/office/2011/relationships/chartStyle" Target="style250.xml"/><Relationship Id="rId2" Type="http://schemas.microsoft.com/office/2011/relationships/chartColorStyle" Target="colors250.xml"/><Relationship Id="rId3" Type="http://schemas.openxmlformats.org/officeDocument/2006/relationships/package" Target="../embeddings/Microsoft_Excel_Sheet250.xlsx"/></Relationships>
</file>

<file path=ppt/charts/_rels/chart26.xml.rels><?xml version="1.0" encoding="UTF-8" standalone="yes"?><Relationships xmlns="http://schemas.openxmlformats.org/package/2006/relationships"><Relationship Id="rId1" Type="http://schemas.microsoft.com/office/2011/relationships/chartStyle" Target="style26.xml"/><Relationship Id="rId2" Type="http://schemas.microsoft.com/office/2011/relationships/chartColorStyle" Target="colors26.xml"/><Relationship Id="rId3" Type="http://schemas.openxmlformats.org/officeDocument/2006/relationships/package" Target="../embeddings/Microsoft_Excel_Sheet26.xlsx"/></Relationships>
</file>

<file path=ppt/charts/_rels/chart27.xml.rels><?xml version="1.0" encoding="UTF-8" standalone="yes"?><Relationships xmlns="http://schemas.openxmlformats.org/package/2006/relationships"><Relationship Id="rId1" Type="http://schemas.microsoft.com/office/2011/relationships/chartStyle" Target="style27.xml"/><Relationship Id="rId2" Type="http://schemas.microsoft.com/office/2011/relationships/chartColorStyle" Target="colors27.xml"/><Relationship Id="rId3" Type="http://schemas.openxmlformats.org/officeDocument/2006/relationships/package" Target="../embeddings/Microsoft_Excel_Sheet27.xlsx"/></Relationships>
</file>

<file path=ppt/charts/_rels/chart28.xml.rels><?xml version="1.0" encoding="UTF-8" standalone="yes"?><Relationships xmlns="http://schemas.openxmlformats.org/package/2006/relationships"><Relationship Id="rId1" Type="http://schemas.microsoft.com/office/2011/relationships/chartStyle" Target="style28.xml"/><Relationship Id="rId2" Type="http://schemas.microsoft.com/office/2011/relationships/chartColorStyle" Target="colors28.xml"/><Relationship Id="rId3" Type="http://schemas.openxmlformats.org/officeDocument/2006/relationships/package" Target="../embeddings/Microsoft_Excel_Sheet28.xlsx"/></Relationships>
</file>

<file path=ppt/charts/_rels/chart29.xml.rels><?xml version="1.0" encoding="UTF-8" standalone="yes"?><Relationships xmlns="http://schemas.openxmlformats.org/package/2006/relationships"><Relationship Id="rId1" Type="http://schemas.microsoft.com/office/2011/relationships/chartStyle" Target="style29.xml"/><Relationship Id="rId2" Type="http://schemas.microsoft.com/office/2011/relationships/chartColorStyle" Target="colors29.xml"/><Relationship Id="rId3" Type="http://schemas.openxmlformats.org/officeDocument/2006/relationships/package" Target="../embeddings/Microsoft_Excel_Sheet29.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Sheet3.xlsx"/></Relationships>
</file>

<file path=ppt/charts/_rels/chart30.xml.rels><?xml version="1.0" encoding="UTF-8" standalone="yes"?><Relationships xmlns="http://schemas.openxmlformats.org/package/2006/relationships"><Relationship Id="rId1" Type="http://schemas.microsoft.com/office/2011/relationships/chartStyle" Target="style30.xml"/><Relationship Id="rId2" Type="http://schemas.microsoft.com/office/2011/relationships/chartColorStyle" Target="colors30.xml"/><Relationship Id="rId3" Type="http://schemas.openxmlformats.org/officeDocument/2006/relationships/package" Target="../embeddings/Microsoft_Excel_Sheet30.xlsx"/></Relationships>
</file>

<file path=ppt/charts/_rels/chart31.xml.rels><?xml version="1.0" encoding="UTF-8" standalone="yes"?><Relationships xmlns="http://schemas.openxmlformats.org/package/2006/relationships"><Relationship Id="rId1" Type="http://schemas.microsoft.com/office/2011/relationships/chartStyle" Target="style31.xml"/><Relationship Id="rId2" Type="http://schemas.microsoft.com/office/2011/relationships/chartColorStyle" Target="colors31.xml"/><Relationship Id="rId3" Type="http://schemas.openxmlformats.org/officeDocument/2006/relationships/package" Target="../embeddings/Microsoft_Excel_Sheet31.xlsx"/></Relationships>
</file>

<file path=ppt/charts/_rels/chart32.xml.rels><?xml version="1.0" encoding="UTF-8" standalone="yes"?><Relationships xmlns="http://schemas.openxmlformats.org/package/2006/relationships"><Relationship Id="rId1" Type="http://schemas.microsoft.com/office/2011/relationships/chartStyle" Target="style32.xml"/><Relationship Id="rId2" Type="http://schemas.microsoft.com/office/2011/relationships/chartColorStyle" Target="colors32.xml"/><Relationship Id="rId3" Type="http://schemas.openxmlformats.org/officeDocument/2006/relationships/package" Target="../embeddings/Microsoft_Excel_Sheet32.xlsx"/></Relationships>
</file>

<file path=ppt/charts/_rels/chart33.xml.rels><?xml version="1.0" encoding="UTF-8" standalone="yes"?><Relationships xmlns="http://schemas.openxmlformats.org/package/2006/relationships"><Relationship Id="rId1" Type="http://schemas.microsoft.com/office/2011/relationships/chartStyle" Target="style33.xml"/><Relationship Id="rId2" Type="http://schemas.microsoft.com/office/2011/relationships/chartColorStyle" Target="colors33.xml"/><Relationship Id="rId3" Type="http://schemas.openxmlformats.org/officeDocument/2006/relationships/package" Target="../embeddings/Microsoft_Excel_Sheet33.xlsx"/></Relationships>
</file>

<file path=ppt/charts/_rels/chart34.xml.rels><?xml version="1.0" encoding="UTF-8" standalone="yes"?><Relationships xmlns="http://schemas.openxmlformats.org/package/2006/relationships"><Relationship Id="rId1" Type="http://schemas.microsoft.com/office/2011/relationships/chartStyle" Target="style34.xml"/><Relationship Id="rId2" Type="http://schemas.microsoft.com/office/2011/relationships/chartColorStyle" Target="colors34.xml"/><Relationship Id="rId3" Type="http://schemas.openxmlformats.org/officeDocument/2006/relationships/package" Target="../embeddings/Microsoft_Excel_Sheet34.xlsx"/></Relationships>
</file>

<file path=ppt/charts/_rels/chart35.xml.rels><?xml version="1.0" encoding="UTF-8" standalone="yes"?><Relationships xmlns="http://schemas.openxmlformats.org/package/2006/relationships"><Relationship Id="rId1" Type="http://schemas.microsoft.com/office/2011/relationships/chartStyle" Target="style35.xml"/><Relationship Id="rId2" Type="http://schemas.microsoft.com/office/2011/relationships/chartColorStyle" Target="colors35.xml"/><Relationship Id="rId3" Type="http://schemas.openxmlformats.org/officeDocument/2006/relationships/package" Target="../embeddings/Microsoft_Excel_Sheet35.xlsx"/></Relationships>
</file>

<file path=ppt/charts/_rels/chart36.xml.rels><?xml version="1.0" encoding="UTF-8" standalone="yes"?><Relationships xmlns="http://schemas.openxmlformats.org/package/2006/relationships"><Relationship Id="rId1" Type="http://schemas.microsoft.com/office/2011/relationships/chartStyle" Target="style36.xml"/><Relationship Id="rId2" Type="http://schemas.microsoft.com/office/2011/relationships/chartColorStyle" Target="colors36.xml"/><Relationship Id="rId3" Type="http://schemas.openxmlformats.org/officeDocument/2006/relationships/package" Target="../embeddings/Microsoft_Excel_Sheet36.xlsx"/></Relationships>
</file>

<file path=ppt/charts/_rels/chart37.xml.rels><?xml version="1.0" encoding="UTF-8" standalone="yes"?><Relationships xmlns="http://schemas.openxmlformats.org/package/2006/relationships"><Relationship Id="rId1" Type="http://schemas.microsoft.com/office/2011/relationships/chartStyle" Target="style37.xml"/><Relationship Id="rId2" Type="http://schemas.microsoft.com/office/2011/relationships/chartColorStyle" Target="colors37.xml"/><Relationship Id="rId3" Type="http://schemas.openxmlformats.org/officeDocument/2006/relationships/package" Target="../embeddings/Microsoft_Excel_Sheet37.xlsx"/></Relationships>
</file>

<file path=ppt/charts/_rels/chart38.xml.rels><?xml version="1.0" encoding="UTF-8" standalone="yes"?><Relationships xmlns="http://schemas.openxmlformats.org/package/2006/relationships"><Relationship Id="rId1" Type="http://schemas.microsoft.com/office/2011/relationships/chartStyle" Target="style38.xml"/><Relationship Id="rId2" Type="http://schemas.microsoft.com/office/2011/relationships/chartColorStyle" Target="colors38.xml"/><Relationship Id="rId3" Type="http://schemas.openxmlformats.org/officeDocument/2006/relationships/package" Target="../embeddings/Microsoft_Excel_Sheet38.xlsx"/></Relationships>
</file>

<file path=ppt/charts/_rels/chart39.xml.rels><?xml version="1.0" encoding="UTF-8" standalone="yes"?><Relationships xmlns="http://schemas.openxmlformats.org/package/2006/relationships"><Relationship Id="rId1" Type="http://schemas.microsoft.com/office/2011/relationships/chartStyle" Target="style39.xml"/><Relationship Id="rId2" Type="http://schemas.microsoft.com/office/2011/relationships/chartColorStyle" Target="colors39.xml"/><Relationship Id="rId3" Type="http://schemas.openxmlformats.org/officeDocument/2006/relationships/package" Target="../embeddings/Microsoft_Excel_Sheet39.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Sheet4.xlsx"/></Relationships>
</file>

<file path=ppt/charts/_rels/chart40.xml.rels><?xml version="1.0" encoding="UTF-8" standalone="yes"?><Relationships xmlns="http://schemas.openxmlformats.org/package/2006/relationships"><Relationship Id="rId1" Type="http://schemas.microsoft.com/office/2011/relationships/chartStyle" Target="style40.xml"/><Relationship Id="rId2" Type="http://schemas.microsoft.com/office/2011/relationships/chartColorStyle" Target="colors40.xml"/><Relationship Id="rId3" Type="http://schemas.openxmlformats.org/officeDocument/2006/relationships/package" Target="../embeddings/Microsoft_Excel_Sheet40.xlsx"/></Relationships>
</file>

<file path=ppt/charts/_rels/chart41.xml.rels><?xml version="1.0" encoding="UTF-8" standalone="yes"?><Relationships xmlns="http://schemas.openxmlformats.org/package/2006/relationships"><Relationship Id="rId1" Type="http://schemas.microsoft.com/office/2011/relationships/chartStyle" Target="style41.xml"/><Relationship Id="rId2" Type="http://schemas.microsoft.com/office/2011/relationships/chartColorStyle" Target="colors41.xml"/><Relationship Id="rId3" Type="http://schemas.openxmlformats.org/officeDocument/2006/relationships/package" Target="../embeddings/Microsoft_Excel_Sheet41.xlsx"/></Relationships>
</file>

<file path=ppt/charts/_rels/chart42.xml.rels><?xml version="1.0" encoding="UTF-8" standalone="yes"?><Relationships xmlns="http://schemas.openxmlformats.org/package/2006/relationships"><Relationship Id="rId1" Type="http://schemas.microsoft.com/office/2011/relationships/chartStyle" Target="style42.xml"/><Relationship Id="rId2" Type="http://schemas.microsoft.com/office/2011/relationships/chartColorStyle" Target="colors42.xml"/><Relationship Id="rId3" Type="http://schemas.openxmlformats.org/officeDocument/2006/relationships/package" Target="../embeddings/Microsoft_Excel_Sheet42.xlsx"/></Relationships>
</file>

<file path=ppt/charts/_rels/chart43.xml.rels><?xml version="1.0" encoding="UTF-8" standalone="yes"?><Relationships xmlns="http://schemas.openxmlformats.org/package/2006/relationships"><Relationship Id="rId1" Type="http://schemas.microsoft.com/office/2011/relationships/chartStyle" Target="style43.xml"/><Relationship Id="rId2" Type="http://schemas.microsoft.com/office/2011/relationships/chartColorStyle" Target="colors43.xml"/><Relationship Id="rId3" Type="http://schemas.openxmlformats.org/officeDocument/2006/relationships/package" Target="../embeddings/Microsoft_Excel_Sheet43.xlsx"/></Relationships>
</file>

<file path=ppt/charts/_rels/chart44.xml.rels><?xml version="1.0" encoding="UTF-8" standalone="yes"?><Relationships xmlns="http://schemas.openxmlformats.org/package/2006/relationships"><Relationship Id="rId1" Type="http://schemas.microsoft.com/office/2011/relationships/chartStyle" Target="style44.xml"/><Relationship Id="rId2" Type="http://schemas.microsoft.com/office/2011/relationships/chartColorStyle" Target="colors44.xml"/><Relationship Id="rId3" Type="http://schemas.openxmlformats.org/officeDocument/2006/relationships/package" Target="../embeddings/Microsoft_Excel_Sheet44.xlsx"/></Relationships>
</file>

<file path=ppt/charts/_rels/chart45.xml.rels><?xml version="1.0" encoding="UTF-8" standalone="yes"?><Relationships xmlns="http://schemas.openxmlformats.org/package/2006/relationships"><Relationship Id="rId1" Type="http://schemas.microsoft.com/office/2011/relationships/chartStyle" Target="style45.xml"/><Relationship Id="rId2" Type="http://schemas.microsoft.com/office/2011/relationships/chartColorStyle" Target="colors45.xml"/><Relationship Id="rId3" Type="http://schemas.openxmlformats.org/officeDocument/2006/relationships/package" Target="../embeddings/Microsoft_Excel_Sheet45.xlsx"/></Relationships>
</file>

<file path=ppt/charts/_rels/chart46.xml.rels><?xml version="1.0" encoding="UTF-8" standalone="yes"?><Relationships xmlns="http://schemas.openxmlformats.org/package/2006/relationships"><Relationship Id="rId1" Type="http://schemas.microsoft.com/office/2011/relationships/chartStyle" Target="style46.xml"/><Relationship Id="rId2" Type="http://schemas.microsoft.com/office/2011/relationships/chartColorStyle" Target="colors46.xml"/><Relationship Id="rId3" Type="http://schemas.openxmlformats.org/officeDocument/2006/relationships/package" Target="../embeddings/Microsoft_Excel_Sheet46.xlsx"/></Relationships>
</file>

<file path=ppt/charts/_rels/chart47.xml.rels><?xml version="1.0" encoding="UTF-8" standalone="yes"?><Relationships xmlns="http://schemas.openxmlformats.org/package/2006/relationships"><Relationship Id="rId1" Type="http://schemas.microsoft.com/office/2011/relationships/chartStyle" Target="style47.xml"/><Relationship Id="rId2" Type="http://schemas.microsoft.com/office/2011/relationships/chartColorStyle" Target="colors47.xml"/><Relationship Id="rId3" Type="http://schemas.openxmlformats.org/officeDocument/2006/relationships/package" Target="../embeddings/Microsoft_Excel_Sheet47.xlsx"/></Relationships>
</file>

<file path=ppt/charts/_rels/chart48.xml.rels><?xml version="1.0" encoding="UTF-8" standalone="yes"?><Relationships xmlns="http://schemas.openxmlformats.org/package/2006/relationships"><Relationship Id="rId1" Type="http://schemas.microsoft.com/office/2011/relationships/chartStyle" Target="style48.xml"/><Relationship Id="rId2" Type="http://schemas.microsoft.com/office/2011/relationships/chartColorStyle" Target="colors48.xml"/><Relationship Id="rId3" Type="http://schemas.openxmlformats.org/officeDocument/2006/relationships/package" Target="../embeddings/Microsoft_Excel_Sheet48.xlsx"/></Relationships>
</file>

<file path=ppt/charts/_rels/chart49.xml.rels><?xml version="1.0" encoding="UTF-8" standalone="yes"?><Relationships xmlns="http://schemas.openxmlformats.org/package/2006/relationships"><Relationship Id="rId1" Type="http://schemas.microsoft.com/office/2011/relationships/chartStyle" Target="style49.xml"/><Relationship Id="rId2" Type="http://schemas.microsoft.com/office/2011/relationships/chartColorStyle" Target="colors49.xml"/><Relationship Id="rId3" Type="http://schemas.openxmlformats.org/officeDocument/2006/relationships/package" Target="../embeddings/Microsoft_Excel_Sheet49.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Sheet5.xlsx"/></Relationships>
</file>

<file path=ppt/charts/_rels/chart50.xml.rels><?xml version="1.0" encoding="UTF-8" standalone="yes"?><Relationships xmlns="http://schemas.openxmlformats.org/package/2006/relationships"><Relationship Id="rId1" Type="http://schemas.microsoft.com/office/2011/relationships/chartStyle" Target="style50.xml"/><Relationship Id="rId2" Type="http://schemas.microsoft.com/office/2011/relationships/chartColorStyle" Target="colors50.xml"/><Relationship Id="rId3" Type="http://schemas.openxmlformats.org/officeDocument/2006/relationships/package" Target="../embeddings/Microsoft_Excel_Sheet50.xlsx"/></Relationships>
</file>

<file path=ppt/charts/_rels/chart51.xml.rels><?xml version="1.0" encoding="UTF-8" standalone="yes"?><Relationships xmlns="http://schemas.openxmlformats.org/package/2006/relationships"><Relationship Id="rId1" Type="http://schemas.microsoft.com/office/2011/relationships/chartStyle" Target="style51.xml"/><Relationship Id="rId2" Type="http://schemas.microsoft.com/office/2011/relationships/chartColorStyle" Target="colors51.xml"/><Relationship Id="rId3" Type="http://schemas.openxmlformats.org/officeDocument/2006/relationships/package" Target="../embeddings/Microsoft_Excel_Sheet51.xlsx"/></Relationships>
</file>

<file path=ppt/charts/_rels/chart52.xml.rels><?xml version="1.0" encoding="UTF-8" standalone="yes"?><Relationships xmlns="http://schemas.openxmlformats.org/package/2006/relationships"><Relationship Id="rId1" Type="http://schemas.microsoft.com/office/2011/relationships/chartStyle" Target="style52.xml"/><Relationship Id="rId2" Type="http://schemas.microsoft.com/office/2011/relationships/chartColorStyle" Target="colors52.xml"/><Relationship Id="rId3" Type="http://schemas.openxmlformats.org/officeDocument/2006/relationships/package" Target="../embeddings/Microsoft_Excel_Sheet52.xlsx"/></Relationships>
</file>

<file path=ppt/charts/_rels/chart53.xml.rels><?xml version="1.0" encoding="UTF-8" standalone="yes"?><Relationships xmlns="http://schemas.openxmlformats.org/package/2006/relationships"><Relationship Id="rId1" Type="http://schemas.microsoft.com/office/2011/relationships/chartStyle" Target="style53.xml"/><Relationship Id="rId2" Type="http://schemas.microsoft.com/office/2011/relationships/chartColorStyle" Target="colors53.xml"/><Relationship Id="rId3" Type="http://schemas.openxmlformats.org/officeDocument/2006/relationships/package" Target="../embeddings/Microsoft_Excel_Sheet53.xlsx"/></Relationships>
</file>

<file path=ppt/charts/_rels/chart54.xml.rels><?xml version="1.0" encoding="UTF-8" standalone="yes"?><Relationships xmlns="http://schemas.openxmlformats.org/package/2006/relationships"><Relationship Id="rId1" Type="http://schemas.microsoft.com/office/2011/relationships/chartStyle" Target="style54.xml"/><Relationship Id="rId2" Type="http://schemas.microsoft.com/office/2011/relationships/chartColorStyle" Target="colors54.xml"/><Relationship Id="rId3" Type="http://schemas.openxmlformats.org/officeDocument/2006/relationships/package" Target="../embeddings/Microsoft_Excel_Sheet54.xlsx"/></Relationships>
</file>

<file path=ppt/charts/_rels/chart55.xml.rels><?xml version="1.0" encoding="UTF-8" standalone="yes"?><Relationships xmlns="http://schemas.openxmlformats.org/package/2006/relationships"><Relationship Id="rId1" Type="http://schemas.microsoft.com/office/2011/relationships/chartStyle" Target="style55.xml"/><Relationship Id="rId2" Type="http://schemas.microsoft.com/office/2011/relationships/chartColorStyle" Target="colors55.xml"/><Relationship Id="rId3" Type="http://schemas.openxmlformats.org/officeDocument/2006/relationships/package" Target="../embeddings/Microsoft_Excel_Sheet55.xlsx"/></Relationships>
</file>

<file path=ppt/charts/_rels/chart56.xml.rels><?xml version="1.0" encoding="UTF-8" standalone="yes"?><Relationships xmlns="http://schemas.openxmlformats.org/package/2006/relationships"><Relationship Id="rId1" Type="http://schemas.microsoft.com/office/2011/relationships/chartStyle" Target="style56.xml"/><Relationship Id="rId2" Type="http://schemas.microsoft.com/office/2011/relationships/chartColorStyle" Target="colors56.xml"/><Relationship Id="rId3" Type="http://schemas.openxmlformats.org/officeDocument/2006/relationships/package" Target="../embeddings/Microsoft_Excel_Sheet56.xlsx"/></Relationships>
</file>

<file path=ppt/charts/_rels/chart57.xml.rels><?xml version="1.0" encoding="UTF-8" standalone="yes"?><Relationships xmlns="http://schemas.openxmlformats.org/package/2006/relationships"><Relationship Id="rId1" Type="http://schemas.microsoft.com/office/2011/relationships/chartStyle" Target="style57.xml"/><Relationship Id="rId2" Type="http://schemas.microsoft.com/office/2011/relationships/chartColorStyle" Target="colors57.xml"/><Relationship Id="rId3" Type="http://schemas.openxmlformats.org/officeDocument/2006/relationships/package" Target="../embeddings/Microsoft_Excel_Sheet57.xlsx"/></Relationships>
</file>

<file path=ppt/charts/_rels/chart58.xml.rels><?xml version="1.0" encoding="UTF-8" standalone="yes"?><Relationships xmlns="http://schemas.openxmlformats.org/package/2006/relationships"><Relationship Id="rId1" Type="http://schemas.microsoft.com/office/2011/relationships/chartStyle" Target="style58.xml"/><Relationship Id="rId2" Type="http://schemas.microsoft.com/office/2011/relationships/chartColorStyle" Target="colors58.xml"/><Relationship Id="rId3" Type="http://schemas.openxmlformats.org/officeDocument/2006/relationships/package" Target="../embeddings/Microsoft_Excel_Sheet58.xlsx"/></Relationships>
</file>

<file path=ppt/charts/_rels/chart59.xml.rels><?xml version="1.0" encoding="UTF-8" standalone="yes"?><Relationships xmlns="http://schemas.openxmlformats.org/package/2006/relationships"><Relationship Id="rId1" Type="http://schemas.microsoft.com/office/2011/relationships/chartStyle" Target="style59.xml"/><Relationship Id="rId2" Type="http://schemas.microsoft.com/office/2011/relationships/chartColorStyle" Target="colors59.xml"/><Relationship Id="rId3" Type="http://schemas.openxmlformats.org/officeDocument/2006/relationships/package" Target="../embeddings/Microsoft_Excel_Sheet59.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Sheet6.xlsx"/></Relationships>
</file>

<file path=ppt/charts/_rels/chart60.xml.rels><?xml version="1.0" encoding="UTF-8" standalone="yes"?><Relationships xmlns="http://schemas.openxmlformats.org/package/2006/relationships"><Relationship Id="rId1" Type="http://schemas.microsoft.com/office/2011/relationships/chartStyle" Target="style60.xml"/><Relationship Id="rId2" Type="http://schemas.microsoft.com/office/2011/relationships/chartColorStyle" Target="colors60.xml"/><Relationship Id="rId3" Type="http://schemas.openxmlformats.org/officeDocument/2006/relationships/package" Target="../embeddings/Microsoft_Excel_Sheet60.xlsx"/></Relationships>
</file>

<file path=ppt/charts/_rels/chart61.xml.rels><?xml version="1.0" encoding="UTF-8" standalone="yes"?><Relationships xmlns="http://schemas.openxmlformats.org/package/2006/relationships"><Relationship Id="rId1" Type="http://schemas.microsoft.com/office/2011/relationships/chartStyle" Target="style61.xml"/><Relationship Id="rId2" Type="http://schemas.microsoft.com/office/2011/relationships/chartColorStyle" Target="colors61.xml"/><Relationship Id="rId3" Type="http://schemas.openxmlformats.org/officeDocument/2006/relationships/package" Target="../embeddings/Microsoft_Excel_Sheet61.xlsx"/></Relationships>
</file>

<file path=ppt/charts/_rels/chart62.xml.rels><?xml version="1.0" encoding="UTF-8" standalone="yes"?><Relationships xmlns="http://schemas.openxmlformats.org/package/2006/relationships"><Relationship Id="rId1" Type="http://schemas.microsoft.com/office/2011/relationships/chartStyle" Target="style62.xml"/><Relationship Id="rId2" Type="http://schemas.microsoft.com/office/2011/relationships/chartColorStyle" Target="colors62.xml"/><Relationship Id="rId3" Type="http://schemas.openxmlformats.org/officeDocument/2006/relationships/package" Target="../embeddings/Microsoft_Excel_Sheet62.xlsx"/></Relationships>
</file>

<file path=ppt/charts/_rels/chart63.xml.rels><?xml version="1.0" encoding="UTF-8" standalone="yes"?><Relationships xmlns="http://schemas.openxmlformats.org/package/2006/relationships"><Relationship Id="rId1" Type="http://schemas.microsoft.com/office/2011/relationships/chartStyle" Target="style63.xml"/><Relationship Id="rId2" Type="http://schemas.microsoft.com/office/2011/relationships/chartColorStyle" Target="colors63.xml"/><Relationship Id="rId3" Type="http://schemas.openxmlformats.org/officeDocument/2006/relationships/package" Target="../embeddings/Microsoft_Excel_Sheet63.xlsx"/></Relationships>
</file>

<file path=ppt/charts/_rels/chart64.xml.rels><?xml version="1.0" encoding="UTF-8" standalone="yes"?><Relationships xmlns="http://schemas.openxmlformats.org/package/2006/relationships"><Relationship Id="rId1" Type="http://schemas.microsoft.com/office/2011/relationships/chartStyle" Target="style64.xml"/><Relationship Id="rId2" Type="http://schemas.microsoft.com/office/2011/relationships/chartColorStyle" Target="colors64.xml"/><Relationship Id="rId3" Type="http://schemas.openxmlformats.org/officeDocument/2006/relationships/package" Target="../embeddings/Microsoft_Excel_Sheet64.xlsx"/></Relationships>
</file>

<file path=ppt/charts/_rels/chart65.xml.rels><?xml version="1.0" encoding="UTF-8" standalone="yes"?><Relationships xmlns="http://schemas.openxmlformats.org/package/2006/relationships"><Relationship Id="rId1" Type="http://schemas.microsoft.com/office/2011/relationships/chartStyle" Target="style65.xml"/><Relationship Id="rId2" Type="http://schemas.microsoft.com/office/2011/relationships/chartColorStyle" Target="colors65.xml"/><Relationship Id="rId3" Type="http://schemas.openxmlformats.org/officeDocument/2006/relationships/package" Target="../embeddings/Microsoft_Excel_Sheet65.xlsx"/></Relationships>
</file>

<file path=ppt/charts/_rels/chart66.xml.rels><?xml version="1.0" encoding="UTF-8" standalone="yes"?><Relationships xmlns="http://schemas.openxmlformats.org/package/2006/relationships"><Relationship Id="rId1" Type="http://schemas.microsoft.com/office/2011/relationships/chartStyle" Target="style66.xml"/><Relationship Id="rId2" Type="http://schemas.microsoft.com/office/2011/relationships/chartColorStyle" Target="colors66.xml"/><Relationship Id="rId3" Type="http://schemas.openxmlformats.org/officeDocument/2006/relationships/package" Target="../embeddings/Microsoft_Excel_Sheet66.xlsx"/></Relationships>
</file>

<file path=ppt/charts/_rels/chart67.xml.rels><?xml version="1.0" encoding="UTF-8" standalone="yes"?><Relationships xmlns="http://schemas.openxmlformats.org/package/2006/relationships"><Relationship Id="rId1" Type="http://schemas.microsoft.com/office/2011/relationships/chartStyle" Target="style67.xml"/><Relationship Id="rId2" Type="http://schemas.microsoft.com/office/2011/relationships/chartColorStyle" Target="colors67.xml"/><Relationship Id="rId3" Type="http://schemas.openxmlformats.org/officeDocument/2006/relationships/package" Target="../embeddings/Microsoft_Excel_Sheet67.xlsx"/></Relationships>
</file>

<file path=ppt/charts/_rels/chart68.xml.rels><?xml version="1.0" encoding="UTF-8" standalone="yes"?><Relationships xmlns="http://schemas.openxmlformats.org/package/2006/relationships"><Relationship Id="rId1" Type="http://schemas.microsoft.com/office/2011/relationships/chartStyle" Target="style68.xml"/><Relationship Id="rId2" Type="http://schemas.microsoft.com/office/2011/relationships/chartColorStyle" Target="colors68.xml"/><Relationship Id="rId3" Type="http://schemas.openxmlformats.org/officeDocument/2006/relationships/package" Target="../embeddings/Microsoft_Excel_Sheet68.xlsx"/></Relationships>
</file>

<file path=ppt/charts/_rels/chart69.xml.rels><?xml version="1.0" encoding="UTF-8" standalone="yes"?><Relationships xmlns="http://schemas.openxmlformats.org/package/2006/relationships"><Relationship Id="rId1" Type="http://schemas.microsoft.com/office/2011/relationships/chartStyle" Target="style69.xml"/><Relationship Id="rId2" Type="http://schemas.microsoft.com/office/2011/relationships/chartColorStyle" Target="colors69.xml"/><Relationship Id="rId3" Type="http://schemas.openxmlformats.org/officeDocument/2006/relationships/package" Target="../embeddings/Microsoft_Excel_Sheet69.xlsx"/></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Sheet7.xlsx"/></Relationships>
</file>

<file path=ppt/charts/_rels/chart70.xml.rels><?xml version="1.0" encoding="UTF-8" standalone="yes"?><Relationships xmlns="http://schemas.openxmlformats.org/package/2006/relationships"><Relationship Id="rId1" Type="http://schemas.microsoft.com/office/2011/relationships/chartStyle" Target="style70.xml"/><Relationship Id="rId2" Type="http://schemas.microsoft.com/office/2011/relationships/chartColorStyle" Target="colors70.xml"/><Relationship Id="rId3" Type="http://schemas.openxmlformats.org/officeDocument/2006/relationships/package" Target="../embeddings/Microsoft_Excel_Sheet70.xlsx"/></Relationships>
</file>

<file path=ppt/charts/_rels/chart71.xml.rels><?xml version="1.0" encoding="UTF-8" standalone="yes"?><Relationships xmlns="http://schemas.openxmlformats.org/package/2006/relationships"><Relationship Id="rId1" Type="http://schemas.microsoft.com/office/2011/relationships/chartStyle" Target="style71.xml"/><Relationship Id="rId2" Type="http://schemas.microsoft.com/office/2011/relationships/chartColorStyle" Target="colors71.xml"/><Relationship Id="rId3" Type="http://schemas.openxmlformats.org/officeDocument/2006/relationships/package" Target="../embeddings/Microsoft_Excel_Sheet71.xlsx"/></Relationships>
</file>

<file path=ppt/charts/_rels/chart72.xml.rels><?xml version="1.0" encoding="UTF-8" standalone="yes"?><Relationships xmlns="http://schemas.openxmlformats.org/package/2006/relationships"><Relationship Id="rId1" Type="http://schemas.microsoft.com/office/2011/relationships/chartStyle" Target="style72.xml"/><Relationship Id="rId2" Type="http://schemas.microsoft.com/office/2011/relationships/chartColorStyle" Target="colors72.xml"/><Relationship Id="rId3" Type="http://schemas.openxmlformats.org/officeDocument/2006/relationships/package" Target="../embeddings/Microsoft_Excel_Sheet72.xlsx"/></Relationships>
</file>

<file path=ppt/charts/_rels/chart73.xml.rels><?xml version="1.0" encoding="UTF-8" standalone="yes"?><Relationships xmlns="http://schemas.openxmlformats.org/package/2006/relationships"><Relationship Id="rId1" Type="http://schemas.microsoft.com/office/2011/relationships/chartStyle" Target="style73.xml"/><Relationship Id="rId2" Type="http://schemas.microsoft.com/office/2011/relationships/chartColorStyle" Target="colors73.xml"/><Relationship Id="rId3" Type="http://schemas.openxmlformats.org/officeDocument/2006/relationships/package" Target="../embeddings/Microsoft_Excel_Sheet73.xlsx"/></Relationships>
</file>

<file path=ppt/charts/_rels/chart74.xml.rels><?xml version="1.0" encoding="UTF-8" standalone="yes"?><Relationships xmlns="http://schemas.openxmlformats.org/package/2006/relationships"><Relationship Id="rId1" Type="http://schemas.microsoft.com/office/2011/relationships/chartStyle" Target="style74.xml"/><Relationship Id="rId2" Type="http://schemas.microsoft.com/office/2011/relationships/chartColorStyle" Target="colors74.xml"/><Relationship Id="rId3" Type="http://schemas.openxmlformats.org/officeDocument/2006/relationships/package" Target="../embeddings/Microsoft_Excel_Sheet74.xlsx"/></Relationships>
</file>

<file path=ppt/charts/_rels/chart75.xml.rels><?xml version="1.0" encoding="UTF-8" standalone="yes"?><Relationships xmlns="http://schemas.openxmlformats.org/package/2006/relationships"><Relationship Id="rId1" Type="http://schemas.microsoft.com/office/2011/relationships/chartStyle" Target="style75.xml"/><Relationship Id="rId2" Type="http://schemas.microsoft.com/office/2011/relationships/chartColorStyle" Target="colors75.xml"/><Relationship Id="rId3" Type="http://schemas.openxmlformats.org/officeDocument/2006/relationships/package" Target="../embeddings/Microsoft_Excel_Sheet75.xlsx"/></Relationships>
</file>

<file path=ppt/charts/_rels/chart76.xml.rels><?xml version="1.0" encoding="UTF-8" standalone="yes"?><Relationships xmlns="http://schemas.openxmlformats.org/package/2006/relationships"><Relationship Id="rId1" Type="http://schemas.microsoft.com/office/2011/relationships/chartStyle" Target="style76.xml"/><Relationship Id="rId2" Type="http://schemas.microsoft.com/office/2011/relationships/chartColorStyle" Target="colors76.xml"/><Relationship Id="rId3" Type="http://schemas.openxmlformats.org/officeDocument/2006/relationships/package" Target="../embeddings/Microsoft_Excel_Sheet76.xlsx"/></Relationships>
</file>

<file path=ppt/charts/_rels/chart77.xml.rels><?xml version="1.0" encoding="UTF-8" standalone="yes"?><Relationships xmlns="http://schemas.openxmlformats.org/package/2006/relationships"><Relationship Id="rId1" Type="http://schemas.microsoft.com/office/2011/relationships/chartStyle" Target="style77.xml"/><Relationship Id="rId2" Type="http://schemas.microsoft.com/office/2011/relationships/chartColorStyle" Target="colors77.xml"/><Relationship Id="rId3" Type="http://schemas.openxmlformats.org/officeDocument/2006/relationships/package" Target="../embeddings/Microsoft_Excel_Sheet77.xlsx"/></Relationships>
</file>

<file path=ppt/charts/_rels/chart78.xml.rels><?xml version="1.0" encoding="UTF-8" standalone="yes"?><Relationships xmlns="http://schemas.openxmlformats.org/package/2006/relationships"><Relationship Id="rId1" Type="http://schemas.microsoft.com/office/2011/relationships/chartStyle" Target="style78.xml"/><Relationship Id="rId2" Type="http://schemas.microsoft.com/office/2011/relationships/chartColorStyle" Target="colors78.xml"/><Relationship Id="rId3" Type="http://schemas.openxmlformats.org/officeDocument/2006/relationships/package" Target="../embeddings/Microsoft_Excel_Sheet78.xlsx"/></Relationships>
</file>

<file path=ppt/charts/_rels/chart79.xml.rels><?xml version="1.0" encoding="UTF-8" standalone="yes"?><Relationships xmlns="http://schemas.openxmlformats.org/package/2006/relationships"><Relationship Id="rId1" Type="http://schemas.microsoft.com/office/2011/relationships/chartStyle" Target="style79.xml"/><Relationship Id="rId2" Type="http://schemas.microsoft.com/office/2011/relationships/chartColorStyle" Target="colors79.xml"/><Relationship Id="rId3" Type="http://schemas.openxmlformats.org/officeDocument/2006/relationships/package" Target="../embeddings/Microsoft_Excel_Sheet79.xlsx"/></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Sheet8.xlsx"/></Relationships>
</file>

<file path=ppt/charts/_rels/chart80.xml.rels><?xml version="1.0" encoding="UTF-8" standalone="yes"?><Relationships xmlns="http://schemas.openxmlformats.org/package/2006/relationships"><Relationship Id="rId1" Type="http://schemas.microsoft.com/office/2011/relationships/chartStyle" Target="style80.xml"/><Relationship Id="rId2" Type="http://schemas.microsoft.com/office/2011/relationships/chartColorStyle" Target="colors80.xml"/><Relationship Id="rId3" Type="http://schemas.openxmlformats.org/officeDocument/2006/relationships/package" Target="../embeddings/Microsoft_Excel_Sheet80.xlsx"/></Relationships>
</file>

<file path=ppt/charts/_rels/chart81.xml.rels><?xml version="1.0" encoding="UTF-8" standalone="yes"?><Relationships xmlns="http://schemas.openxmlformats.org/package/2006/relationships"><Relationship Id="rId1" Type="http://schemas.microsoft.com/office/2011/relationships/chartStyle" Target="style81.xml"/><Relationship Id="rId2" Type="http://schemas.microsoft.com/office/2011/relationships/chartColorStyle" Target="colors81.xml"/><Relationship Id="rId3" Type="http://schemas.openxmlformats.org/officeDocument/2006/relationships/package" Target="../embeddings/Microsoft_Excel_Sheet81.xlsx"/></Relationships>
</file>

<file path=ppt/charts/_rels/chart82.xml.rels><?xml version="1.0" encoding="UTF-8" standalone="yes"?><Relationships xmlns="http://schemas.openxmlformats.org/package/2006/relationships"><Relationship Id="rId1" Type="http://schemas.microsoft.com/office/2011/relationships/chartStyle" Target="style82.xml"/><Relationship Id="rId2" Type="http://schemas.microsoft.com/office/2011/relationships/chartColorStyle" Target="colors82.xml"/><Relationship Id="rId3" Type="http://schemas.openxmlformats.org/officeDocument/2006/relationships/package" Target="../embeddings/Microsoft_Excel_Sheet82.xlsx"/></Relationships>
</file>

<file path=ppt/charts/_rels/chart83.xml.rels><?xml version="1.0" encoding="UTF-8" standalone="yes"?><Relationships xmlns="http://schemas.openxmlformats.org/package/2006/relationships"><Relationship Id="rId1" Type="http://schemas.microsoft.com/office/2011/relationships/chartStyle" Target="style83.xml"/><Relationship Id="rId2" Type="http://schemas.microsoft.com/office/2011/relationships/chartColorStyle" Target="colors83.xml"/><Relationship Id="rId3" Type="http://schemas.openxmlformats.org/officeDocument/2006/relationships/package" Target="../embeddings/Microsoft_Excel_Sheet83.xlsx"/></Relationships>
</file>

<file path=ppt/charts/_rels/chart84.xml.rels><?xml version="1.0" encoding="UTF-8" standalone="yes"?><Relationships xmlns="http://schemas.openxmlformats.org/package/2006/relationships"><Relationship Id="rId1" Type="http://schemas.microsoft.com/office/2011/relationships/chartStyle" Target="style84.xml"/><Relationship Id="rId2" Type="http://schemas.microsoft.com/office/2011/relationships/chartColorStyle" Target="colors84.xml"/><Relationship Id="rId3" Type="http://schemas.openxmlformats.org/officeDocument/2006/relationships/package" Target="../embeddings/Microsoft_Excel_Sheet84.xlsx"/></Relationships>
</file>

<file path=ppt/charts/_rels/chart85.xml.rels><?xml version="1.0" encoding="UTF-8" standalone="yes"?><Relationships xmlns="http://schemas.openxmlformats.org/package/2006/relationships"><Relationship Id="rId1" Type="http://schemas.microsoft.com/office/2011/relationships/chartStyle" Target="style85.xml"/><Relationship Id="rId2" Type="http://schemas.microsoft.com/office/2011/relationships/chartColorStyle" Target="colors85.xml"/><Relationship Id="rId3" Type="http://schemas.openxmlformats.org/officeDocument/2006/relationships/package" Target="../embeddings/Microsoft_Excel_Sheet85.xlsx"/></Relationships>
</file>

<file path=ppt/charts/_rels/chart86.xml.rels><?xml version="1.0" encoding="UTF-8" standalone="yes"?><Relationships xmlns="http://schemas.openxmlformats.org/package/2006/relationships"><Relationship Id="rId1" Type="http://schemas.microsoft.com/office/2011/relationships/chartStyle" Target="style86.xml"/><Relationship Id="rId2" Type="http://schemas.microsoft.com/office/2011/relationships/chartColorStyle" Target="colors86.xml"/><Relationship Id="rId3" Type="http://schemas.openxmlformats.org/officeDocument/2006/relationships/package" Target="../embeddings/Microsoft_Excel_Sheet86.xlsx"/></Relationships>
</file>

<file path=ppt/charts/_rels/chart87.xml.rels><?xml version="1.0" encoding="UTF-8" standalone="yes"?><Relationships xmlns="http://schemas.openxmlformats.org/package/2006/relationships"><Relationship Id="rId1" Type="http://schemas.microsoft.com/office/2011/relationships/chartStyle" Target="style87.xml"/><Relationship Id="rId2" Type="http://schemas.microsoft.com/office/2011/relationships/chartColorStyle" Target="colors87.xml"/><Relationship Id="rId3" Type="http://schemas.openxmlformats.org/officeDocument/2006/relationships/package" Target="../embeddings/Microsoft_Excel_Sheet87.xlsx"/></Relationships>
</file>

<file path=ppt/charts/_rels/chart88.xml.rels><?xml version="1.0" encoding="UTF-8" standalone="yes"?><Relationships xmlns="http://schemas.openxmlformats.org/package/2006/relationships"><Relationship Id="rId1" Type="http://schemas.microsoft.com/office/2011/relationships/chartStyle" Target="style88.xml"/><Relationship Id="rId2" Type="http://schemas.microsoft.com/office/2011/relationships/chartColorStyle" Target="colors88.xml"/><Relationship Id="rId3" Type="http://schemas.openxmlformats.org/officeDocument/2006/relationships/package" Target="../embeddings/Microsoft_Excel_Sheet88.xlsx"/></Relationships>
</file>

<file path=ppt/charts/_rels/chart89.xml.rels><?xml version="1.0" encoding="UTF-8" standalone="yes"?><Relationships xmlns="http://schemas.openxmlformats.org/package/2006/relationships"><Relationship Id="rId1" Type="http://schemas.microsoft.com/office/2011/relationships/chartStyle" Target="style89.xml"/><Relationship Id="rId2" Type="http://schemas.microsoft.com/office/2011/relationships/chartColorStyle" Target="colors89.xml"/><Relationship Id="rId3" Type="http://schemas.openxmlformats.org/officeDocument/2006/relationships/package" Target="../embeddings/Microsoft_Excel_Sheet89.xlsx"/></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package" Target="../embeddings/Microsoft_Excel_Sheet9.xlsx"/></Relationships>
</file>

<file path=ppt/charts/_rels/chart90.xml.rels><?xml version="1.0" encoding="UTF-8" standalone="yes"?><Relationships xmlns="http://schemas.openxmlformats.org/package/2006/relationships"><Relationship Id="rId1" Type="http://schemas.microsoft.com/office/2011/relationships/chartStyle" Target="style90.xml"/><Relationship Id="rId2" Type="http://schemas.microsoft.com/office/2011/relationships/chartColorStyle" Target="colors90.xml"/><Relationship Id="rId3" Type="http://schemas.openxmlformats.org/officeDocument/2006/relationships/package" Target="../embeddings/Microsoft_Excel_Sheet90.xlsx"/></Relationships>
</file>

<file path=ppt/charts/_rels/chart91.xml.rels><?xml version="1.0" encoding="UTF-8" standalone="yes"?><Relationships xmlns="http://schemas.openxmlformats.org/package/2006/relationships"><Relationship Id="rId1" Type="http://schemas.microsoft.com/office/2011/relationships/chartStyle" Target="style91.xml"/><Relationship Id="rId2" Type="http://schemas.microsoft.com/office/2011/relationships/chartColorStyle" Target="colors91.xml"/><Relationship Id="rId3" Type="http://schemas.openxmlformats.org/officeDocument/2006/relationships/package" Target="../embeddings/Microsoft_Excel_Sheet91.xlsx"/></Relationships>
</file>

<file path=ppt/charts/_rels/chart92.xml.rels><?xml version="1.0" encoding="UTF-8" standalone="yes"?><Relationships xmlns="http://schemas.openxmlformats.org/package/2006/relationships"><Relationship Id="rId1" Type="http://schemas.microsoft.com/office/2011/relationships/chartStyle" Target="style92.xml"/><Relationship Id="rId2" Type="http://schemas.microsoft.com/office/2011/relationships/chartColorStyle" Target="colors92.xml"/><Relationship Id="rId3" Type="http://schemas.openxmlformats.org/officeDocument/2006/relationships/package" Target="../embeddings/Microsoft_Excel_Sheet92.xlsx"/></Relationships>
</file>

<file path=ppt/charts/_rels/chart93.xml.rels><?xml version="1.0" encoding="UTF-8" standalone="yes"?><Relationships xmlns="http://schemas.openxmlformats.org/package/2006/relationships"><Relationship Id="rId1" Type="http://schemas.microsoft.com/office/2011/relationships/chartStyle" Target="style93.xml"/><Relationship Id="rId2" Type="http://schemas.microsoft.com/office/2011/relationships/chartColorStyle" Target="colors93.xml"/><Relationship Id="rId3" Type="http://schemas.openxmlformats.org/officeDocument/2006/relationships/package" Target="../embeddings/Microsoft_Excel_Sheet93.xlsx"/></Relationships>
</file>

<file path=ppt/charts/_rels/chart94.xml.rels><?xml version="1.0" encoding="UTF-8" standalone="yes"?><Relationships xmlns="http://schemas.openxmlformats.org/package/2006/relationships"><Relationship Id="rId1" Type="http://schemas.microsoft.com/office/2011/relationships/chartStyle" Target="style94.xml"/><Relationship Id="rId2" Type="http://schemas.microsoft.com/office/2011/relationships/chartColorStyle" Target="colors94.xml"/><Relationship Id="rId3" Type="http://schemas.openxmlformats.org/officeDocument/2006/relationships/package" Target="../embeddings/Microsoft_Excel_Sheet94.xlsx"/></Relationships>
</file>

<file path=ppt/charts/_rels/chart95.xml.rels><?xml version="1.0" encoding="UTF-8" standalone="yes"?><Relationships xmlns="http://schemas.openxmlformats.org/package/2006/relationships"><Relationship Id="rId1" Type="http://schemas.microsoft.com/office/2011/relationships/chartStyle" Target="style95.xml"/><Relationship Id="rId2" Type="http://schemas.microsoft.com/office/2011/relationships/chartColorStyle" Target="colors95.xml"/><Relationship Id="rId3" Type="http://schemas.openxmlformats.org/officeDocument/2006/relationships/package" Target="../embeddings/Microsoft_Excel_Sheet95.xlsx"/></Relationships>
</file>

<file path=ppt/charts/_rels/chart96.xml.rels><?xml version="1.0" encoding="UTF-8" standalone="yes"?><Relationships xmlns="http://schemas.openxmlformats.org/package/2006/relationships"><Relationship Id="rId1" Type="http://schemas.microsoft.com/office/2011/relationships/chartStyle" Target="style96.xml"/><Relationship Id="rId2" Type="http://schemas.microsoft.com/office/2011/relationships/chartColorStyle" Target="colors96.xml"/><Relationship Id="rId3" Type="http://schemas.openxmlformats.org/officeDocument/2006/relationships/package" Target="../embeddings/Microsoft_Excel_Sheet96.xlsx"/></Relationships>
</file>

<file path=ppt/charts/_rels/chart97.xml.rels><?xml version="1.0" encoding="UTF-8" standalone="yes"?><Relationships xmlns="http://schemas.openxmlformats.org/package/2006/relationships"><Relationship Id="rId1" Type="http://schemas.microsoft.com/office/2011/relationships/chartStyle" Target="style97.xml"/><Relationship Id="rId2" Type="http://schemas.microsoft.com/office/2011/relationships/chartColorStyle" Target="colors97.xml"/><Relationship Id="rId3" Type="http://schemas.openxmlformats.org/officeDocument/2006/relationships/package" Target="../embeddings/Microsoft_Excel_Sheet97.xlsx"/></Relationships>
</file>

<file path=ppt/charts/_rels/chart98.xml.rels><?xml version="1.0" encoding="UTF-8" standalone="yes"?><Relationships xmlns="http://schemas.openxmlformats.org/package/2006/relationships"><Relationship Id="rId1" Type="http://schemas.microsoft.com/office/2011/relationships/chartStyle" Target="style98.xml"/><Relationship Id="rId2" Type="http://schemas.microsoft.com/office/2011/relationships/chartColorStyle" Target="colors98.xml"/><Relationship Id="rId3" Type="http://schemas.openxmlformats.org/officeDocument/2006/relationships/package" Target="../embeddings/Microsoft_Excel_Sheet98.xlsx"/></Relationships>
</file>

<file path=ppt/charts/_rels/chart99.xml.rels><?xml version="1.0" encoding="UTF-8" standalone="yes"?><Relationships xmlns="http://schemas.openxmlformats.org/package/2006/relationships"><Relationship Id="rId1" Type="http://schemas.microsoft.com/office/2011/relationships/chartStyle" Target="style99.xml"/><Relationship Id="rId2" Type="http://schemas.microsoft.com/office/2011/relationships/chartColorStyle" Target="colors99.xml"/><Relationship Id="rId3" Type="http://schemas.openxmlformats.org/officeDocument/2006/relationships/package" Target="../embeddings/Microsoft_Excel_Sheet9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6CD1-4CCF-9F94-076537480E71}"/>
              </c:ext>
            </c:extLst>
          </c:dPt>
          <c:dPt>
            <c:idx val="1"/>
            <c:bubble3D val="0"/>
            <c:spPr>
              <a:solidFill>
                <a:schemeClr val="accent2"/>
              </a:solidFill>
              <a:ln w="19050">
                <a:noFill/>
              </a:ln>
              <a:effectLst/>
            </c:spPr>
            <c:extLst>
              <c:ext xmlns:c16="http://schemas.microsoft.com/office/drawing/2014/chart" uri="{C3380CC4-5D6E-409C-BE32-E72D297353CC}">
                <c16:uniqueId val="{00000003-6CD1-4CCF-9F94-076537480E71}"/>
              </c:ext>
            </c:extLst>
          </c:dPt>
          <c:dPt>
            <c:idx val="2"/>
            <c:bubble3D val="0"/>
            <c:spPr>
              <a:solidFill>
                <a:schemeClr val="accent3"/>
              </a:solidFill>
              <a:ln w="19050">
                <a:noFill/>
              </a:ln>
              <a:effectLst/>
            </c:spPr>
            <c:extLst>
              <c:ext xmlns:c16="http://schemas.microsoft.com/office/drawing/2014/chart" uri="{C3380CC4-5D6E-409C-BE32-E72D297353CC}">
                <c16:uniqueId val="{00000005-6CD1-4CCF-9F94-076537480E71}"/>
              </c:ext>
            </c:extLst>
          </c:dPt>
          <c:dPt>
            <c:idx val="3"/>
            <c:bubble3D val="0"/>
            <c:spPr>
              <a:solidFill>
                <a:schemeClr val="accent4"/>
              </a:solidFill>
              <a:ln w="19050">
                <a:noFill/>
              </a:ln>
              <a:effectLst/>
            </c:spPr>
            <c:extLst>
              <c:ext xmlns:c16="http://schemas.microsoft.com/office/drawing/2014/chart" uri="{C3380CC4-5D6E-409C-BE32-E72D297353CC}">
                <c16:uniqueId val="{00000007-6CD1-4CCF-9F94-076537480E71}"/>
              </c:ext>
            </c:extLst>
          </c:dPt>
          <c:dPt>
            <c:idx val="4"/>
            <c:bubble3D val="0"/>
            <c:spPr>
              <a:solidFill>
                <a:schemeClr val="accent5"/>
              </a:solidFill>
              <a:ln w="19050">
                <a:noFill/>
              </a:ln>
              <a:effectLst/>
            </c:spPr>
            <c:extLst>
              <c:ext xmlns:c16="http://schemas.microsoft.com/office/drawing/2014/chart" uri="{C3380CC4-5D6E-409C-BE32-E72D297353CC}">
                <c16:uniqueId val="{00000009-6CD1-4CCF-9F94-076537480E71}"/>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0.13</c:v>
                </c:pt>
                <c:pt idx="1">
                  <c:v>0.25</c:v>
                </c:pt>
                <c:pt idx="2">
                  <c:v>0.43</c:v>
                </c:pt>
                <c:pt idx="3">
                  <c:v>0.13</c:v>
                </c:pt>
                <c:pt idx="4">
                  <c:v>0.06</c:v>
                </c:pt>
              </c:numCache>
            </c:numRef>
          </c:val>
          <c:extLst>
            <c:ext xmlns:c16="http://schemas.microsoft.com/office/drawing/2014/chart" uri="{C3380CC4-5D6E-409C-BE32-E72D297353CC}">
              <c16:uniqueId val="{0000000A-6CD1-4CCF-9F94-076537480E71}"/>
            </c:ext>
          </c:extLst>
        </c:ser>
        <c:dLbls>
          <c:showLegendKey val="0"/>
          <c:showVal val="1"/>
          <c:showCatName val="0"/>
          <c:showSerName val="0"/>
          <c:showPercent val="0"/>
          <c:showBubbleSize val="0"/>
          <c:showLeaderLines val="1"/>
        </c:dLbls>
        <c:firstSliceAng val="11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0BDA-411D-A1F4-4CF7302B82C6}"/>
              </c:ext>
            </c:extLst>
          </c:dPt>
          <c:dPt>
            <c:idx val="1"/>
            <c:bubble3D val="0"/>
            <c:spPr>
              <a:solidFill>
                <a:schemeClr val="accent2"/>
              </a:solidFill>
              <a:ln w="19050">
                <a:noFill/>
              </a:ln>
              <a:effectLst/>
            </c:spPr>
            <c:extLst>
              <c:ext xmlns:c16="http://schemas.microsoft.com/office/drawing/2014/chart" uri="{C3380CC4-5D6E-409C-BE32-E72D297353CC}">
                <c16:uniqueId val="{00000003-0BDA-411D-A1F4-4CF7302B82C6}"/>
              </c:ext>
            </c:extLst>
          </c:dPt>
          <c:dPt>
            <c:idx val="2"/>
            <c:bubble3D val="0"/>
            <c:spPr>
              <a:solidFill>
                <a:schemeClr val="accent3"/>
              </a:solidFill>
              <a:ln w="19050">
                <a:noFill/>
              </a:ln>
              <a:effectLst/>
            </c:spPr>
            <c:extLst>
              <c:ext xmlns:c16="http://schemas.microsoft.com/office/drawing/2014/chart" uri="{C3380CC4-5D6E-409C-BE32-E72D297353CC}">
                <c16:uniqueId val="{00000005-0BDA-411D-A1F4-4CF7302B82C6}"/>
              </c:ext>
            </c:extLst>
          </c:dPt>
          <c:dPt>
            <c:idx val="3"/>
            <c:bubble3D val="0"/>
            <c:spPr>
              <a:solidFill>
                <a:schemeClr val="accent4"/>
              </a:solidFill>
              <a:ln w="19050">
                <a:noFill/>
              </a:ln>
              <a:effectLst/>
            </c:spPr>
            <c:extLst>
              <c:ext xmlns:c16="http://schemas.microsoft.com/office/drawing/2014/chart" uri="{C3380CC4-5D6E-409C-BE32-E72D297353CC}">
                <c16:uniqueId val="{00000007-0BDA-411D-A1F4-4CF7302B82C6}"/>
              </c:ext>
            </c:extLst>
          </c:dPt>
          <c:dPt>
            <c:idx val="4"/>
            <c:bubble3D val="0"/>
            <c:spPr>
              <a:solidFill>
                <a:schemeClr val="accent5"/>
              </a:solidFill>
              <a:ln w="19050">
                <a:noFill/>
              </a:ln>
              <a:effectLst/>
            </c:spPr>
            <c:extLst>
              <c:ext xmlns:c16="http://schemas.microsoft.com/office/drawing/2014/chart" uri="{C3380CC4-5D6E-409C-BE32-E72D297353CC}">
                <c16:uniqueId val="{00000009-0BDA-411D-A1F4-4CF7302B82C6}"/>
              </c:ext>
            </c:extLst>
          </c:dPt>
          <c:dPt>
            <c:idx val="5"/>
            <c:bubble3D val="0"/>
            <c:spPr>
              <a:solidFill>
                <a:schemeClr val="accent6"/>
              </a:solidFill>
              <a:ln w="19050">
                <a:noFill/>
              </a:ln>
              <a:effectLst/>
            </c:spPr>
            <c:extLst>
              <c:ext xmlns:c16="http://schemas.microsoft.com/office/drawing/2014/chart" uri="{C3380CC4-5D6E-409C-BE32-E72D297353CC}">
                <c16:uniqueId val="{0000000B-0BDA-411D-A1F4-4CF7302B82C6}"/>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0.15</c:v>
                </c:pt>
                <c:pt idx="1">
                  <c:v>0.26</c:v>
                </c:pt>
                <c:pt idx="2">
                  <c:v>0.17</c:v>
                </c:pt>
                <c:pt idx="3">
                  <c:v>0.21</c:v>
                </c:pt>
                <c:pt idx="4">
                  <c:v>0.14000000000000001</c:v>
                </c:pt>
                <c:pt idx="5">
                  <c:v>0.08</c:v>
                </c:pt>
              </c:numCache>
            </c:numRef>
          </c:val>
          <c:extLst>
            <c:ext xmlns:c16="http://schemas.microsoft.com/office/drawing/2014/chart" uri="{C3380CC4-5D6E-409C-BE32-E72D297353CC}">
              <c16:uniqueId val="{0000000C-0BDA-411D-A1F4-4CF7302B82C6}"/>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Unclear description of benefits</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0.41082163999999999</c:v>
                </c:pt>
                <c:pt idx="1">
                  <c:v>0.42885772000000011</c:v>
                </c:pt>
                <c:pt idx="2">
                  <c:v>0.13226452999999999</c:v>
                </c:pt>
                <c:pt idx="3">
                  <c:v>2.8056109999999999E-2</c:v>
                </c:pt>
              </c:numCache>
            </c:numRef>
          </c:val>
          <c:extLst>
            <c:ext xmlns:c16="http://schemas.microsoft.com/office/drawing/2014/chart" uri="{C3380CC4-5D6E-409C-BE32-E72D297353CC}">
              <c16:uniqueId val="{00000000-91C8-F844-ACB5-769B96410ABB}"/>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0.35680750999999999</c:v>
                </c:pt>
                <c:pt idx="1">
                  <c:v>0.45070422999999998</c:v>
                </c:pt>
                <c:pt idx="2">
                  <c:v>0.16431925</c:v>
                </c:pt>
                <c:pt idx="3">
                  <c:v>2.8169010000000001E-2</c:v>
                </c:pt>
              </c:numCache>
            </c:numRef>
          </c:val>
          <c:extLst>
            <c:ext xmlns:c16="http://schemas.microsoft.com/office/drawing/2014/chart" uri="{C3380CC4-5D6E-409C-BE32-E72D297353CC}">
              <c16:uniqueId val="{00000001-91C8-F844-ACB5-769B96410ABB}"/>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0.26020408</c:v>
                </c:pt>
                <c:pt idx="1">
                  <c:v>0.50510204000000003</c:v>
                </c:pt>
                <c:pt idx="2">
                  <c:v>0.22959183999999999</c:v>
                </c:pt>
                <c:pt idx="3">
                  <c:v>5.1020400000000004E-3</c:v>
                </c:pt>
              </c:numCache>
            </c:numRef>
          </c:val>
          <c:extLst>
            <c:ext xmlns:c16="http://schemas.microsoft.com/office/drawing/2014/chart" uri="{C3380CC4-5D6E-409C-BE32-E72D297353CC}">
              <c16:uniqueId val="{00000002-91C8-F844-ACB5-769B96410ABB}"/>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0.35172414000000002</c:v>
                </c:pt>
                <c:pt idx="1">
                  <c:v>0.50344827999999997</c:v>
                </c:pt>
                <c:pt idx="2">
                  <c:v>0.13103448000000001</c:v>
                </c:pt>
                <c:pt idx="3">
                  <c:v>1.3793100000000001E-2</c:v>
                </c:pt>
              </c:numCache>
            </c:numRef>
          </c:val>
          <c:extLst>
            <c:ext xmlns:c16="http://schemas.microsoft.com/office/drawing/2014/chart" uri="{C3380CC4-5D6E-409C-BE32-E72D297353CC}">
              <c16:uniqueId val="{00000003-91C8-F844-ACB5-769B96410ABB}"/>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0.33898305000000001</c:v>
                </c:pt>
                <c:pt idx="1">
                  <c:v>0.49491524999999997</c:v>
                </c:pt>
                <c:pt idx="2">
                  <c:v>0.13220339</c:v>
                </c:pt>
                <c:pt idx="3">
                  <c:v>3.3898310000000001E-2</c:v>
                </c:pt>
              </c:numCache>
            </c:numRef>
          </c:val>
          <c:extLst>
            <c:ext xmlns:c16="http://schemas.microsoft.com/office/drawing/2014/chart" uri="{C3380CC4-5D6E-409C-BE32-E72D297353CC}">
              <c16:uniqueId val="{00000004-91C8-F844-ACB5-769B96410ABB}"/>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0.42660550000000003</c:v>
                </c:pt>
                <c:pt idx="1">
                  <c:v>0.42660550000000003</c:v>
                </c:pt>
                <c:pt idx="2">
                  <c:v>0.12844037</c:v>
                </c:pt>
                <c:pt idx="3">
                  <c:v>1.834862E-2</c:v>
                </c:pt>
              </c:numCache>
            </c:numRef>
          </c:val>
          <c:extLst>
            <c:ext xmlns:c16="http://schemas.microsoft.com/office/drawing/2014/chart" uri="{C3380CC4-5D6E-409C-BE32-E72D297353CC}">
              <c16:uniqueId val="{00000005-91C8-F844-ACB5-769B96410ABB}"/>
            </c:ext>
          </c:extLst>
        </c:ser>
        <c:dLbls>
          <c:showLegendKey val="0"/>
          <c:showVal val="0"/>
          <c:showCatName val="0"/>
          <c:showSerName val="0"/>
          <c:showPercent val="0"/>
          <c:showBubbleSize val="0"/>
        </c:dLbls>
        <c:gapWidth val="219"/>
        <c:overlap val="-27"/>
        <c:axId val="264114496"/>
        <c:axId val="264116224"/>
      </c:barChart>
      <c:catAx>
        <c:axId val="26411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6224"/>
        <c:crosses val="autoZero"/>
        <c:auto val="1"/>
        <c:lblAlgn val="ctr"/>
        <c:lblOffset val="100"/>
        <c:noMultiLvlLbl val="0"/>
      </c:catAx>
      <c:valAx>
        <c:axId val="264116224"/>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lumMod val="50000"/>
          <a:lumOff val="50000"/>
        </a:schemeClr>
      </a:solid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False or misleading claims</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0.52905811999999997</c:v>
                </c:pt>
                <c:pt idx="1">
                  <c:v>0.34068135999999999</c:v>
                </c:pt>
                <c:pt idx="2">
                  <c:v>9.6192379999999994E-2</c:v>
                </c:pt>
                <c:pt idx="3">
                  <c:v>3.4068139999999997E-2</c:v>
                </c:pt>
              </c:numCache>
            </c:numRef>
          </c:val>
          <c:extLst>
            <c:ext xmlns:c16="http://schemas.microsoft.com/office/drawing/2014/chart" uri="{C3380CC4-5D6E-409C-BE32-E72D297353CC}">
              <c16:uniqueId val="{00000000-D207-ED4E-B39B-452D4D2C1230}"/>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0.58215961999999999</c:v>
                </c:pt>
                <c:pt idx="1">
                  <c:v>0.25821596000000002</c:v>
                </c:pt>
                <c:pt idx="2">
                  <c:v>0.13615023000000001</c:v>
                </c:pt>
                <c:pt idx="3">
                  <c:v>2.3474180000000001E-2</c:v>
                </c:pt>
              </c:numCache>
            </c:numRef>
          </c:val>
          <c:extLst>
            <c:ext xmlns:c16="http://schemas.microsoft.com/office/drawing/2014/chart" uri="{C3380CC4-5D6E-409C-BE32-E72D297353CC}">
              <c16:uniqueId val="{00000001-D207-ED4E-B39B-452D4D2C1230}"/>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0.35204081999999998</c:v>
                </c:pt>
                <c:pt idx="1">
                  <c:v>0.43877550999999998</c:v>
                </c:pt>
                <c:pt idx="2">
                  <c:v>0.18877551000000001</c:v>
                </c:pt>
                <c:pt idx="3">
                  <c:v>2.0408160000000002E-2</c:v>
                </c:pt>
              </c:numCache>
            </c:numRef>
          </c:val>
          <c:extLst>
            <c:ext xmlns:c16="http://schemas.microsoft.com/office/drawing/2014/chart" uri="{C3380CC4-5D6E-409C-BE32-E72D297353CC}">
              <c16:uniqueId val="{00000002-D207-ED4E-B39B-452D4D2C1230}"/>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0.62413792999999995</c:v>
                </c:pt>
                <c:pt idx="1">
                  <c:v>0.25517241000000002</c:v>
                </c:pt>
                <c:pt idx="2">
                  <c:v>9.6551720000000008E-2</c:v>
                </c:pt>
                <c:pt idx="3">
                  <c:v>2.4137929999999998E-2</c:v>
                </c:pt>
              </c:numCache>
            </c:numRef>
          </c:val>
          <c:extLst>
            <c:ext xmlns:c16="http://schemas.microsoft.com/office/drawing/2014/chart" uri="{C3380CC4-5D6E-409C-BE32-E72D297353CC}">
              <c16:uniqueId val="{00000003-D207-ED4E-B39B-452D4D2C1230}"/>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0.45084745999999998</c:v>
                </c:pt>
                <c:pt idx="1">
                  <c:v>0.41016949000000003</c:v>
                </c:pt>
                <c:pt idx="2">
                  <c:v>0.10847458</c:v>
                </c:pt>
                <c:pt idx="3">
                  <c:v>3.0508469999999999E-2</c:v>
                </c:pt>
              </c:numCache>
            </c:numRef>
          </c:val>
          <c:extLst>
            <c:ext xmlns:c16="http://schemas.microsoft.com/office/drawing/2014/chart" uri="{C3380CC4-5D6E-409C-BE32-E72D297353CC}">
              <c16:uniqueId val="{00000004-D207-ED4E-B39B-452D4D2C1230}"/>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0.64678899000000001</c:v>
                </c:pt>
                <c:pt idx="1">
                  <c:v>0.23853210999999999</c:v>
                </c:pt>
                <c:pt idx="2">
                  <c:v>6.8807340000000008E-2</c:v>
                </c:pt>
                <c:pt idx="3">
                  <c:v>4.5871560000000013E-2</c:v>
                </c:pt>
              </c:numCache>
            </c:numRef>
          </c:val>
          <c:extLst>
            <c:ext xmlns:c16="http://schemas.microsoft.com/office/drawing/2014/chart" uri="{C3380CC4-5D6E-409C-BE32-E72D297353CC}">
              <c16:uniqueId val="{00000005-D207-ED4E-B39B-452D4D2C1230}"/>
            </c:ext>
          </c:extLst>
        </c:ser>
        <c:dLbls>
          <c:showLegendKey val="0"/>
          <c:showVal val="0"/>
          <c:showCatName val="0"/>
          <c:showSerName val="0"/>
          <c:showPercent val="0"/>
          <c:showBubbleSize val="0"/>
        </c:dLbls>
        <c:gapWidth val="219"/>
        <c:overlap val="-27"/>
        <c:axId val="264114496"/>
        <c:axId val="264116224"/>
      </c:barChart>
      <c:catAx>
        <c:axId val="26411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6224"/>
        <c:crosses val="autoZero"/>
        <c:auto val="1"/>
        <c:lblAlgn val="ctr"/>
        <c:lblOffset val="100"/>
        <c:noMultiLvlLbl val="0"/>
      </c:catAx>
      <c:valAx>
        <c:axId val="264116224"/>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lumMod val="50000"/>
          <a:lumOff val="50000"/>
        </a:schemeClr>
      </a:solid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Lack of clinical evidence</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0.45691383000000002</c:v>
                </c:pt>
                <c:pt idx="1">
                  <c:v>0.39278556999999997</c:v>
                </c:pt>
                <c:pt idx="2">
                  <c:v>0.13026051999999999</c:v>
                </c:pt>
                <c:pt idx="3">
                  <c:v>2.0040079999999998E-2</c:v>
                </c:pt>
              </c:numCache>
            </c:numRef>
          </c:val>
          <c:extLst>
            <c:ext xmlns:c16="http://schemas.microsoft.com/office/drawing/2014/chart" uri="{C3380CC4-5D6E-409C-BE32-E72D297353CC}">
              <c16:uniqueId val="{00000000-5A30-134C-B96A-918CD4885D78}"/>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0.43192488000000001</c:v>
                </c:pt>
                <c:pt idx="1">
                  <c:v>0.41784038000000001</c:v>
                </c:pt>
                <c:pt idx="2">
                  <c:v>0.1314554</c:v>
                </c:pt>
                <c:pt idx="3">
                  <c:v>1.8779339999999999E-2</c:v>
                </c:pt>
              </c:numCache>
            </c:numRef>
          </c:val>
          <c:extLst>
            <c:ext xmlns:c16="http://schemas.microsoft.com/office/drawing/2014/chart" uri="{C3380CC4-5D6E-409C-BE32-E72D297353CC}">
              <c16:uniqueId val="{00000001-5A30-134C-B96A-918CD4885D78}"/>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0.29081633000000001</c:v>
                </c:pt>
                <c:pt idx="1">
                  <c:v>0.49489796000000003</c:v>
                </c:pt>
                <c:pt idx="2">
                  <c:v>0.20918366999999999</c:v>
                </c:pt>
                <c:pt idx="3">
                  <c:v>5.1020400000000004E-3</c:v>
                </c:pt>
              </c:numCache>
            </c:numRef>
          </c:val>
          <c:extLst>
            <c:ext xmlns:c16="http://schemas.microsoft.com/office/drawing/2014/chart" uri="{C3380CC4-5D6E-409C-BE32-E72D297353CC}">
              <c16:uniqueId val="{00000002-5A30-134C-B96A-918CD4885D78}"/>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0.55172414000000003</c:v>
                </c:pt>
                <c:pt idx="1">
                  <c:v>0.31379309999999999</c:v>
                </c:pt>
                <c:pt idx="2">
                  <c:v>0.11724138000000001</c:v>
                </c:pt>
                <c:pt idx="3">
                  <c:v>1.7241380000000001E-2</c:v>
                </c:pt>
              </c:numCache>
            </c:numRef>
          </c:val>
          <c:extLst>
            <c:ext xmlns:c16="http://schemas.microsoft.com/office/drawing/2014/chart" uri="{C3380CC4-5D6E-409C-BE32-E72D297353CC}">
              <c16:uniqueId val="{00000003-5A30-134C-B96A-918CD4885D78}"/>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0.47457627000000002</c:v>
                </c:pt>
                <c:pt idx="1">
                  <c:v>0.39322034</c:v>
                </c:pt>
                <c:pt idx="2">
                  <c:v>0.10169491999999999</c:v>
                </c:pt>
                <c:pt idx="3">
                  <c:v>3.0508469999999999E-2</c:v>
                </c:pt>
              </c:numCache>
            </c:numRef>
          </c:val>
          <c:extLst>
            <c:ext xmlns:c16="http://schemas.microsoft.com/office/drawing/2014/chart" uri="{C3380CC4-5D6E-409C-BE32-E72D297353CC}">
              <c16:uniqueId val="{00000004-5A30-134C-B96A-918CD4885D78}"/>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0.46788991000000002</c:v>
                </c:pt>
                <c:pt idx="1">
                  <c:v>0.39449540999999999</c:v>
                </c:pt>
                <c:pt idx="2">
                  <c:v>0.12844037</c:v>
                </c:pt>
                <c:pt idx="3">
                  <c:v>9.1743099999999998E-3</c:v>
                </c:pt>
              </c:numCache>
            </c:numRef>
          </c:val>
          <c:extLst>
            <c:ext xmlns:c16="http://schemas.microsoft.com/office/drawing/2014/chart" uri="{C3380CC4-5D6E-409C-BE32-E72D297353CC}">
              <c16:uniqueId val="{00000005-5A30-134C-B96A-918CD4885D78}"/>
            </c:ext>
          </c:extLst>
        </c:ser>
        <c:dLbls>
          <c:showLegendKey val="0"/>
          <c:showVal val="0"/>
          <c:showCatName val="0"/>
          <c:showSerName val="0"/>
          <c:showPercent val="0"/>
          <c:showBubbleSize val="0"/>
        </c:dLbls>
        <c:gapWidth val="219"/>
        <c:overlap val="-27"/>
        <c:axId val="264114496"/>
        <c:axId val="264116224"/>
      </c:barChart>
      <c:catAx>
        <c:axId val="26411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6224"/>
        <c:crosses val="autoZero"/>
        <c:auto val="1"/>
        <c:lblAlgn val="ctr"/>
        <c:lblOffset val="100"/>
        <c:noMultiLvlLbl val="0"/>
      </c:catAx>
      <c:valAx>
        <c:axId val="264116224"/>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lumMod val="50000"/>
          <a:lumOff val="50000"/>
        </a:schemeClr>
      </a:solid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Undisclosed GMO ingredients</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0.41282564999999999</c:v>
                </c:pt>
                <c:pt idx="1">
                  <c:v>0.39679358999999997</c:v>
                </c:pt>
                <c:pt idx="2">
                  <c:v>0.16633266999999999</c:v>
                </c:pt>
                <c:pt idx="3">
                  <c:v>2.4048099999999999E-2</c:v>
                </c:pt>
              </c:numCache>
            </c:numRef>
          </c:val>
          <c:extLst>
            <c:ext xmlns:c16="http://schemas.microsoft.com/office/drawing/2014/chart" uri="{C3380CC4-5D6E-409C-BE32-E72D297353CC}">
              <c16:uniqueId val="{00000000-77DD-C247-8BC5-0866673DBEE3}"/>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0.36619718000000001</c:v>
                </c:pt>
                <c:pt idx="1">
                  <c:v>0.44600939000000001</c:v>
                </c:pt>
                <c:pt idx="2">
                  <c:v>0.16901408000000001</c:v>
                </c:pt>
                <c:pt idx="3">
                  <c:v>1.8779339999999999E-2</c:v>
                </c:pt>
              </c:numCache>
            </c:numRef>
          </c:val>
          <c:extLst>
            <c:ext xmlns:c16="http://schemas.microsoft.com/office/drawing/2014/chart" uri="{C3380CC4-5D6E-409C-BE32-E72D297353CC}">
              <c16:uniqueId val="{00000001-77DD-C247-8BC5-0866673DBEE3}"/>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0.36224489999999998</c:v>
                </c:pt>
                <c:pt idx="1">
                  <c:v>0.38775510000000002</c:v>
                </c:pt>
                <c:pt idx="2">
                  <c:v>0.22448979999999999</c:v>
                </c:pt>
                <c:pt idx="3">
                  <c:v>2.55102E-2</c:v>
                </c:pt>
              </c:numCache>
            </c:numRef>
          </c:val>
          <c:extLst>
            <c:ext xmlns:c16="http://schemas.microsoft.com/office/drawing/2014/chart" uri="{C3380CC4-5D6E-409C-BE32-E72D297353CC}">
              <c16:uniqueId val="{00000002-77DD-C247-8BC5-0866673DBEE3}"/>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0.47586207000000003</c:v>
                </c:pt>
                <c:pt idx="1">
                  <c:v>0.36551724000000002</c:v>
                </c:pt>
                <c:pt idx="2">
                  <c:v>0.14827586000000001</c:v>
                </c:pt>
                <c:pt idx="3">
                  <c:v>1.0344829999999999E-2</c:v>
                </c:pt>
              </c:numCache>
            </c:numRef>
          </c:val>
          <c:extLst>
            <c:ext xmlns:c16="http://schemas.microsoft.com/office/drawing/2014/chart" uri="{C3380CC4-5D6E-409C-BE32-E72D297353CC}">
              <c16:uniqueId val="{00000003-77DD-C247-8BC5-0866673DBEE3}"/>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0.42033897999999997</c:v>
                </c:pt>
                <c:pt idx="1">
                  <c:v>0.43728813999999999</c:v>
                </c:pt>
                <c:pt idx="2">
                  <c:v>0.10847458</c:v>
                </c:pt>
                <c:pt idx="3">
                  <c:v>3.3898310000000001E-2</c:v>
                </c:pt>
              </c:numCache>
            </c:numRef>
          </c:val>
          <c:extLst>
            <c:ext xmlns:c16="http://schemas.microsoft.com/office/drawing/2014/chart" uri="{C3380CC4-5D6E-409C-BE32-E72D297353CC}">
              <c16:uniqueId val="{00000004-77DD-C247-8BC5-0866673DBEE3}"/>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0.45412844000000002</c:v>
                </c:pt>
                <c:pt idx="1">
                  <c:v>0.34403669999999997</c:v>
                </c:pt>
                <c:pt idx="2">
                  <c:v>0.16972477</c:v>
                </c:pt>
                <c:pt idx="3">
                  <c:v>3.2110090000000001E-2</c:v>
                </c:pt>
              </c:numCache>
            </c:numRef>
          </c:val>
          <c:extLst>
            <c:ext xmlns:c16="http://schemas.microsoft.com/office/drawing/2014/chart" uri="{C3380CC4-5D6E-409C-BE32-E72D297353CC}">
              <c16:uniqueId val="{00000005-77DD-C247-8BC5-0866673DBEE3}"/>
            </c:ext>
          </c:extLst>
        </c:ser>
        <c:dLbls>
          <c:showLegendKey val="0"/>
          <c:showVal val="0"/>
          <c:showCatName val="0"/>
          <c:showSerName val="0"/>
          <c:showPercent val="0"/>
          <c:showBubbleSize val="0"/>
        </c:dLbls>
        <c:gapWidth val="219"/>
        <c:overlap val="-27"/>
        <c:axId val="264114496"/>
        <c:axId val="264116224"/>
      </c:barChart>
      <c:catAx>
        <c:axId val="26411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6224"/>
        <c:crosses val="autoZero"/>
        <c:auto val="1"/>
        <c:lblAlgn val="ctr"/>
        <c:lblOffset val="100"/>
        <c:noMultiLvlLbl val="0"/>
      </c:catAx>
      <c:valAx>
        <c:axId val="264116224"/>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lumMod val="50000"/>
          <a:lumOff val="50000"/>
        </a:schemeClr>
      </a:solid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Lack of FDA Enforcement</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0.43486973999999989</c:v>
                </c:pt>
                <c:pt idx="1">
                  <c:v>0.39679358999999997</c:v>
                </c:pt>
                <c:pt idx="2">
                  <c:v>0.14028056</c:v>
                </c:pt>
                <c:pt idx="3">
                  <c:v>2.8056109999999999E-2</c:v>
                </c:pt>
              </c:numCache>
            </c:numRef>
          </c:val>
          <c:extLst>
            <c:ext xmlns:c16="http://schemas.microsoft.com/office/drawing/2014/chart" uri="{C3380CC4-5D6E-409C-BE32-E72D297353CC}">
              <c16:uniqueId val="{00000000-9CAA-7345-B293-C1C2B4FA7418}"/>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0.38028169000000001</c:v>
                </c:pt>
                <c:pt idx="1">
                  <c:v>0.39906102999999998</c:v>
                </c:pt>
                <c:pt idx="2">
                  <c:v>0.15962440999999999</c:v>
                </c:pt>
                <c:pt idx="3">
                  <c:v>6.1032859999999987E-2</c:v>
                </c:pt>
              </c:numCache>
            </c:numRef>
          </c:val>
          <c:extLst>
            <c:ext xmlns:c16="http://schemas.microsoft.com/office/drawing/2014/chart" uri="{C3380CC4-5D6E-409C-BE32-E72D297353CC}">
              <c16:uniqueId val="{00000001-9CAA-7345-B293-C1C2B4FA7418}"/>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0.31122449000000002</c:v>
                </c:pt>
                <c:pt idx="1">
                  <c:v>0.46428571000000002</c:v>
                </c:pt>
                <c:pt idx="2">
                  <c:v>0.20918366999999999</c:v>
                </c:pt>
                <c:pt idx="3">
                  <c:v>1.5306119999999999E-2</c:v>
                </c:pt>
              </c:numCache>
            </c:numRef>
          </c:val>
          <c:extLst>
            <c:ext xmlns:c16="http://schemas.microsoft.com/office/drawing/2014/chart" uri="{C3380CC4-5D6E-409C-BE32-E72D297353CC}">
              <c16:uniqueId val="{00000002-9CAA-7345-B293-C1C2B4FA7418}"/>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0.51724138000000008</c:v>
                </c:pt>
                <c:pt idx="1">
                  <c:v>0.29310344999999999</c:v>
                </c:pt>
                <c:pt idx="2">
                  <c:v>0.14137931000000001</c:v>
                </c:pt>
                <c:pt idx="3">
                  <c:v>4.8275859999999997E-2</c:v>
                </c:pt>
              </c:numCache>
            </c:numRef>
          </c:val>
          <c:extLst>
            <c:ext xmlns:c16="http://schemas.microsoft.com/office/drawing/2014/chart" uri="{C3380CC4-5D6E-409C-BE32-E72D297353CC}">
              <c16:uniqueId val="{00000003-9CAA-7345-B293-C1C2B4FA7418}"/>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0.27457627000000001</c:v>
                </c:pt>
                <c:pt idx="1">
                  <c:v>0.49491524999999997</c:v>
                </c:pt>
                <c:pt idx="2">
                  <c:v>0.15593219999999999</c:v>
                </c:pt>
                <c:pt idx="3">
                  <c:v>7.457627E-2</c:v>
                </c:pt>
              </c:numCache>
            </c:numRef>
          </c:val>
          <c:extLst>
            <c:ext xmlns:c16="http://schemas.microsoft.com/office/drawing/2014/chart" uri="{C3380CC4-5D6E-409C-BE32-E72D297353CC}">
              <c16:uniqueId val="{00000004-9CAA-7345-B293-C1C2B4FA7418}"/>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0.38990826000000001</c:v>
                </c:pt>
                <c:pt idx="1">
                  <c:v>0.35779817000000003</c:v>
                </c:pt>
                <c:pt idx="2">
                  <c:v>0.1559633</c:v>
                </c:pt>
                <c:pt idx="3">
                  <c:v>9.633027999999999E-2</c:v>
                </c:pt>
              </c:numCache>
            </c:numRef>
          </c:val>
          <c:extLst>
            <c:ext xmlns:c16="http://schemas.microsoft.com/office/drawing/2014/chart" uri="{C3380CC4-5D6E-409C-BE32-E72D297353CC}">
              <c16:uniqueId val="{00000005-9CAA-7345-B293-C1C2B4FA7418}"/>
            </c:ext>
          </c:extLst>
        </c:ser>
        <c:dLbls>
          <c:showLegendKey val="0"/>
          <c:showVal val="0"/>
          <c:showCatName val="0"/>
          <c:showSerName val="0"/>
          <c:showPercent val="0"/>
          <c:showBubbleSize val="0"/>
        </c:dLbls>
        <c:gapWidth val="219"/>
        <c:overlap val="-27"/>
        <c:axId val="264114496"/>
        <c:axId val="264116224"/>
      </c:barChart>
      <c:catAx>
        <c:axId val="26411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6224"/>
        <c:crosses val="autoZero"/>
        <c:auto val="1"/>
        <c:lblAlgn val="ctr"/>
        <c:lblOffset val="100"/>
        <c:noMultiLvlLbl val="0"/>
      </c:catAx>
      <c:valAx>
        <c:axId val="264116224"/>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lumMod val="50000"/>
          <a:lumOff val="50000"/>
        </a:schemeClr>
      </a:solid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83308497129846"/>
          <c:y val="0.14207422107603246"/>
          <c:w val="0.6659828618270266"/>
          <c:h val="0.89682335263783641"/>
        </c:manualLayout>
      </c:layout>
      <c:pieChart>
        <c:varyColors val="1"/>
        <c:ser>
          <c:idx val="0"/>
          <c:order val="0"/>
          <c:tx>
            <c:strRef>
              <c:f>Sheet1!$B$1</c:f>
              <c:strCache>
                <c:ptCount val="1"/>
                <c:pt idx="0">
                  <c:v>Average montly spend</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E6F3-DA46-91B2-ADAB2A65D388}"/>
              </c:ext>
            </c:extLst>
          </c:dPt>
          <c:dPt>
            <c:idx val="1"/>
            <c:bubble3D val="0"/>
            <c:spPr>
              <a:solidFill>
                <a:schemeClr val="accent3"/>
              </a:solidFill>
              <a:ln w="19050">
                <a:noFill/>
              </a:ln>
              <a:effectLst/>
            </c:spPr>
            <c:extLst>
              <c:ext xmlns:c16="http://schemas.microsoft.com/office/drawing/2014/chart" uri="{C3380CC4-5D6E-409C-BE32-E72D297353CC}">
                <c16:uniqueId val="{00000003-E6F3-DA46-91B2-ADAB2A65D388}"/>
              </c:ext>
            </c:extLst>
          </c:dPt>
          <c:dPt>
            <c:idx val="2"/>
            <c:bubble3D val="0"/>
            <c:spPr>
              <a:solidFill>
                <a:schemeClr val="accent5"/>
              </a:solidFill>
              <a:ln w="19050">
                <a:noFill/>
              </a:ln>
              <a:effectLst/>
            </c:spPr>
            <c:extLst>
              <c:ext xmlns:c16="http://schemas.microsoft.com/office/drawing/2014/chart" uri="{C3380CC4-5D6E-409C-BE32-E72D297353CC}">
                <c16:uniqueId val="{00000005-E6F3-DA46-91B2-ADAB2A65D388}"/>
              </c:ext>
            </c:extLst>
          </c:dPt>
          <c:dPt>
            <c:idx val="3"/>
            <c:bubble3D val="0"/>
            <c:spPr>
              <a:solidFill>
                <a:schemeClr val="accent1">
                  <a:lumMod val="60000"/>
                </a:schemeClr>
              </a:solidFill>
              <a:ln w="19050">
                <a:noFill/>
              </a:ln>
              <a:effectLst/>
            </c:spPr>
            <c:extLst>
              <c:ext xmlns:c16="http://schemas.microsoft.com/office/drawing/2014/chart" uri="{C3380CC4-5D6E-409C-BE32-E72D297353CC}">
                <c16:uniqueId val="{00000007-E6F3-DA46-91B2-ADAB2A65D388}"/>
              </c:ext>
            </c:extLst>
          </c:dPt>
          <c:dPt>
            <c:idx val="4"/>
            <c:bubble3D val="0"/>
            <c:spPr>
              <a:solidFill>
                <a:schemeClr val="accent3">
                  <a:lumMod val="60000"/>
                </a:schemeClr>
              </a:solidFill>
              <a:ln w="19050">
                <a:noFill/>
              </a:ln>
              <a:effectLst/>
            </c:spPr>
            <c:extLst>
              <c:ext xmlns:c16="http://schemas.microsoft.com/office/drawing/2014/chart" uri="{C3380CC4-5D6E-409C-BE32-E72D297353CC}">
                <c16:uniqueId val="{00000009-E6F3-DA46-91B2-ADAB2A65D388}"/>
              </c:ext>
            </c:extLst>
          </c:dPt>
          <c:dPt>
            <c:idx val="5"/>
            <c:bubble3D val="0"/>
            <c:spPr>
              <a:solidFill>
                <a:schemeClr val="accent5">
                  <a:lumMod val="60000"/>
                </a:schemeClr>
              </a:solidFill>
              <a:ln w="19050">
                <a:noFill/>
              </a:ln>
              <a:effectLst/>
            </c:spPr>
            <c:extLst>
              <c:ext xmlns:c16="http://schemas.microsoft.com/office/drawing/2014/chart" uri="{C3380CC4-5D6E-409C-BE32-E72D297353CC}">
                <c16:uniqueId val="{0000000B-E6F3-DA46-91B2-ADAB2A65D388}"/>
              </c:ext>
            </c:extLst>
          </c:dPt>
          <c:dPt>
            <c:idx val="6"/>
            <c:bubble3D val="0"/>
            <c:spPr>
              <a:solidFill>
                <a:schemeClr val="accent1">
                  <a:lumMod val="80000"/>
                  <a:lumOff val="20000"/>
                </a:schemeClr>
              </a:solidFill>
              <a:ln w="19050">
                <a:noFill/>
              </a:ln>
              <a:effectLst/>
            </c:spPr>
            <c:extLst>
              <c:ext xmlns:c16="http://schemas.microsoft.com/office/drawing/2014/chart" uri="{C3380CC4-5D6E-409C-BE32-E72D297353CC}">
                <c16:uniqueId val="{0000000C-4E38-4C23-A9B3-F13B3CD1668B}"/>
              </c:ext>
            </c:extLst>
          </c:dPt>
          <c:dPt>
            <c:idx val="7"/>
            <c:bubble3D val="0"/>
            <c:spPr>
              <a:solidFill>
                <a:schemeClr val="accent3">
                  <a:lumMod val="80000"/>
                  <a:lumOff val="20000"/>
                </a:schemeClr>
              </a:solidFill>
              <a:ln w="19050">
                <a:noFill/>
              </a:ln>
              <a:effectLst/>
            </c:spPr>
            <c:extLst>
              <c:ext xmlns:c16="http://schemas.microsoft.com/office/drawing/2014/chart" uri="{C3380CC4-5D6E-409C-BE32-E72D297353CC}">
                <c16:uniqueId val="{0000000E-4E38-4C23-A9B3-F13B3CD1668B}"/>
              </c:ext>
            </c:extLst>
          </c:dPt>
          <c:dPt>
            <c:idx val="8"/>
            <c:bubble3D val="0"/>
            <c:spPr>
              <a:solidFill>
                <a:schemeClr val="accent5">
                  <a:lumMod val="80000"/>
                  <a:lumOff val="20000"/>
                </a:schemeClr>
              </a:solidFill>
              <a:ln w="19050">
                <a:noFill/>
              </a:ln>
              <a:effectLst/>
            </c:spPr>
            <c:extLst>
              <c:ext xmlns:c16="http://schemas.microsoft.com/office/drawing/2014/chart" uri="{C3380CC4-5D6E-409C-BE32-E72D297353CC}">
                <c16:uniqueId val="{0000000D-4E38-4C23-A9B3-F13B3CD1668B}"/>
              </c:ext>
            </c:extLst>
          </c:dPt>
          <c:dLbls>
            <c:dLbl>
              <c:idx val="0"/>
              <c:layout>
                <c:manualLayout>
                  <c:x val="-4.2800255707954232E-2"/>
                  <c:y val="0.200329726062480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6F3-DA46-91B2-ADAB2A65D388}"/>
                </c:ext>
              </c:extLst>
            </c:dLbl>
            <c:dLbl>
              <c:idx val="1"/>
              <c:layout>
                <c:manualLayout>
                  <c:x val="-0.16655144941984737"/>
                  <c:y val="0.1754324562889567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6F3-DA46-91B2-ADAB2A65D388}"/>
                </c:ext>
              </c:extLst>
            </c:dLbl>
            <c:dLbl>
              <c:idx val="2"/>
              <c:layout>
                <c:manualLayout>
                  <c:x val="-0.20032934205049097"/>
                  <c:y val="-5.24652195917599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6F3-DA46-91B2-ADAB2A65D388}"/>
                </c:ext>
              </c:extLst>
            </c:dLbl>
            <c:dLbl>
              <c:idx val="3"/>
              <c:layout>
                <c:manualLayout>
                  <c:x val="-3.2554228625998258E-2"/>
                  <c:y val="-0.2180795624361218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6F3-DA46-91B2-ADAB2A65D388}"/>
                </c:ext>
              </c:extLst>
            </c:dLbl>
            <c:dLbl>
              <c:idx val="5"/>
              <c:layout>
                <c:manualLayout>
                  <c:x val="0.2162745782217978"/>
                  <c:y val="0.11054506393595255"/>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4303074868897186"/>
                      <c:h val="0.14839767911582338"/>
                    </c:manualLayout>
                  </c15:layout>
                </c:ext>
                <c:ext xmlns:c16="http://schemas.microsoft.com/office/drawing/2014/chart" uri="{C3380CC4-5D6E-409C-BE32-E72D297353CC}">
                  <c16:uniqueId val="{0000000B-E6F3-DA46-91B2-ADAB2A65D388}"/>
                </c:ext>
              </c:extLst>
            </c:dLbl>
            <c:dLbl>
              <c:idx val="6"/>
              <c:layout>
                <c:manualLayout>
                  <c:x val="0.16274425181811503"/>
                  <c:y val="0.2243413789719450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4E38-4C23-A9B3-F13B3CD1668B}"/>
                </c:ext>
              </c:extLst>
            </c:dLbl>
            <c:dLbl>
              <c:idx val="7"/>
              <c:layout>
                <c:manualLayout>
                  <c:x val="6.1323122505448226E-2"/>
                  <c:y val="0.2052386498092732"/>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4E38-4C23-A9B3-F13B3CD1668B}"/>
                </c:ext>
              </c:extLst>
            </c:dLbl>
            <c:dLbl>
              <c:idx val="8"/>
              <c:layout>
                <c:manualLayout>
                  <c:x val="-3.2977930759463168E-2"/>
                  <c:y val="7.8406878982450162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4E38-4C23-A9B3-F13B3CD1668B}"/>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&lt;$10</c:v>
                </c:pt>
                <c:pt idx="1">
                  <c:v>$10 - $19</c:v>
                </c:pt>
                <c:pt idx="2">
                  <c:v>$20 - $29</c:v>
                </c:pt>
                <c:pt idx="3">
                  <c:v>$30 - $39</c:v>
                </c:pt>
                <c:pt idx="4">
                  <c:v>$40 - $59</c:v>
                </c:pt>
                <c:pt idx="5">
                  <c:v>$60 - $79.99</c:v>
                </c:pt>
                <c:pt idx="6">
                  <c:v>$80 - $99.99</c:v>
                </c:pt>
                <c:pt idx="7">
                  <c:v>$100 - $149.99</c:v>
                </c:pt>
                <c:pt idx="8">
                  <c:v>$150 or more</c:v>
                </c:pt>
              </c:strCache>
            </c:strRef>
          </c:cat>
          <c:val>
            <c:numRef>
              <c:f>Sheet1!$B$2:$B$10</c:f>
              <c:numCache>
                <c:formatCode>0%</c:formatCode>
                <c:ptCount val="9"/>
                <c:pt idx="0">
                  <c:v>6.0156250000000001E-2</c:v>
                </c:pt>
                <c:pt idx="1">
                  <c:v>0.13359375000000001</c:v>
                </c:pt>
                <c:pt idx="2">
                  <c:v>0.17812500000000001</c:v>
                </c:pt>
                <c:pt idx="3">
                  <c:v>0.21484375</c:v>
                </c:pt>
                <c:pt idx="4">
                  <c:v>0.16328124999999999</c:v>
                </c:pt>
                <c:pt idx="5">
                  <c:v>0.11015625</c:v>
                </c:pt>
                <c:pt idx="6">
                  <c:v>7.6562500000000006E-2</c:v>
                </c:pt>
                <c:pt idx="7">
                  <c:v>3.9843749999999997E-2</c:v>
                </c:pt>
                <c:pt idx="8">
                  <c:v>2.34375E-2</c:v>
                </c:pt>
              </c:numCache>
            </c:numRef>
          </c:val>
          <c:extLst>
            <c:ext xmlns:c16="http://schemas.microsoft.com/office/drawing/2014/chart" uri="{C3380CC4-5D6E-409C-BE32-E72D297353CC}">
              <c16:uniqueId val="{0000000C-E6F3-DA46-91B2-ADAB2A65D388}"/>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Sheet1!$B$2:$B$10</c:f>
              <c:numCache>
                <c:formatCode>0%</c:formatCode>
                <c:ptCount val="9"/>
                <c:pt idx="0">
                  <c:v>5.4108219999999999E-2</c:v>
                </c:pt>
                <c:pt idx="1">
                  <c:v>0.11022044</c:v>
                </c:pt>
                <c:pt idx="2">
                  <c:v>0.15831663000000001</c:v>
                </c:pt>
                <c:pt idx="3">
                  <c:v>0.18436874</c:v>
                </c:pt>
                <c:pt idx="4">
                  <c:v>0.17234468999999999</c:v>
                </c:pt>
                <c:pt idx="5">
                  <c:v>0.11823647</c:v>
                </c:pt>
                <c:pt idx="6">
                  <c:v>0.10821643</c:v>
                </c:pt>
                <c:pt idx="7">
                  <c:v>6.6132259999999998E-2</c:v>
                </c:pt>
                <c:pt idx="8">
                  <c:v>2.8056109999999999E-2</c:v>
                </c:pt>
              </c:numCache>
            </c:numRef>
          </c:val>
          <c:extLst>
            <c:ext xmlns:c16="http://schemas.microsoft.com/office/drawing/2014/chart" uri="{C3380CC4-5D6E-409C-BE32-E72D297353CC}">
              <c16:uniqueId val="{00000000-4D4C-1F4D-AAD8-B912D7A877D5}"/>
            </c:ext>
          </c:extLst>
        </c:ser>
        <c:ser>
          <c:idx val="1"/>
          <c:order val="1"/>
          <c:tx>
            <c:strRef>
              <c:f>Sheet1!$C$1</c:f>
              <c:strCache>
                <c:ptCount val="1"/>
                <c:pt idx="0">
                  <c:v>DE</c:v>
                </c:pt>
              </c:strCache>
            </c:strRef>
          </c:tx>
          <c:spPr>
            <a:solidFill>
              <a:schemeClr val="accent2"/>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Sheet1!$C$2:$C$10</c:f>
              <c:numCache>
                <c:formatCode>0%</c:formatCode>
                <c:ptCount val="9"/>
                <c:pt idx="0">
                  <c:v>8.6734690000000003E-2</c:v>
                </c:pt>
                <c:pt idx="1">
                  <c:v>0.16836735</c:v>
                </c:pt>
                <c:pt idx="2">
                  <c:v>0.20918366999999999</c:v>
                </c:pt>
                <c:pt idx="3">
                  <c:v>0.22959183999999999</c:v>
                </c:pt>
                <c:pt idx="4">
                  <c:v>0.17346939</c:v>
                </c:pt>
                <c:pt idx="5">
                  <c:v>7.1428569999999997E-2</c:v>
                </c:pt>
                <c:pt idx="6">
                  <c:v>3.0612239999999999E-2</c:v>
                </c:pt>
                <c:pt idx="7">
                  <c:v>5.1020400000000004E-3</c:v>
                </c:pt>
                <c:pt idx="8">
                  <c:v>2.55102E-2</c:v>
                </c:pt>
              </c:numCache>
            </c:numRef>
          </c:val>
          <c:extLst>
            <c:ext xmlns:c16="http://schemas.microsoft.com/office/drawing/2014/chart" uri="{C3380CC4-5D6E-409C-BE32-E72D297353CC}">
              <c16:uniqueId val="{00000001-4D4C-1F4D-AAD8-B912D7A877D5}"/>
            </c:ext>
          </c:extLst>
        </c:ser>
        <c:ser>
          <c:idx val="2"/>
          <c:order val="2"/>
          <c:tx>
            <c:strRef>
              <c:f>Sheet1!$D$1</c:f>
              <c:strCache>
                <c:ptCount val="1"/>
                <c:pt idx="0">
                  <c:v>IT</c:v>
                </c:pt>
              </c:strCache>
            </c:strRef>
          </c:tx>
          <c:spPr>
            <a:solidFill>
              <a:schemeClr val="accent3"/>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Sheet1!$D$2:$D$10</c:f>
              <c:numCache>
                <c:formatCode>0%</c:formatCode>
                <c:ptCount val="9"/>
                <c:pt idx="0">
                  <c:v>4.482759E-2</c:v>
                </c:pt>
                <c:pt idx="1">
                  <c:v>0.14137931000000001</c:v>
                </c:pt>
                <c:pt idx="2">
                  <c:v>0.20689655000000001</c:v>
                </c:pt>
                <c:pt idx="3">
                  <c:v>0.27586207000000001</c:v>
                </c:pt>
                <c:pt idx="4">
                  <c:v>0.15517241000000001</c:v>
                </c:pt>
                <c:pt idx="5">
                  <c:v>0.1</c:v>
                </c:pt>
                <c:pt idx="6">
                  <c:v>4.482759E-2</c:v>
                </c:pt>
                <c:pt idx="7">
                  <c:v>2.4137929999999998E-2</c:v>
                </c:pt>
                <c:pt idx="8">
                  <c:v>6.8965500000000004E-3</c:v>
                </c:pt>
              </c:numCache>
            </c:numRef>
          </c:val>
          <c:extLst>
            <c:ext xmlns:c16="http://schemas.microsoft.com/office/drawing/2014/chart" uri="{C3380CC4-5D6E-409C-BE32-E72D297353CC}">
              <c16:uniqueId val="{00000002-4D4C-1F4D-AAD8-B912D7A877D5}"/>
            </c:ext>
          </c:extLst>
        </c:ser>
        <c:ser>
          <c:idx val="3"/>
          <c:order val="3"/>
          <c:tx>
            <c:strRef>
              <c:f>Sheet1!$E$1</c:f>
              <c:strCache>
                <c:ptCount val="1"/>
                <c:pt idx="0">
                  <c:v>KR</c:v>
                </c:pt>
              </c:strCache>
            </c:strRef>
          </c:tx>
          <c:spPr>
            <a:solidFill>
              <a:schemeClr val="accent4"/>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Sheet1!$E$2:$E$10</c:f>
              <c:numCache>
                <c:formatCode>0%</c:formatCode>
                <c:ptCount val="9"/>
                <c:pt idx="0">
                  <c:v>6.7796609999999993E-2</c:v>
                </c:pt>
                <c:pt idx="1">
                  <c:v>0.14237288000000001</c:v>
                </c:pt>
                <c:pt idx="2">
                  <c:v>0.16271186000000001</c:v>
                </c:pt>
                <c:pt idx="3">
                  <c:v>0.19661017</c:v>
                </c:pt>
                <c:pt idx="4">
                  <c:v>0.14915254</c:v>
                </c:pt>
                <c:pt idx="5">
                  <c:v>0.13220339</c:v>
                </c:pt>
                <c:pt idx="6">
                  <c:v>8.4745760000000003E-2</c:v>
                </c:pt>
                <c:pt idx="7">
                  <c:v>3.3898310000000001E-2</c:v>
                </c:pt>
                <c:pt idx="8">
                  <c:v>3.0508469999999999E-2</c:v>
                </c:pt>
              </c:numCache>
            </c:numRef>
          </c:val>
          <c:extLst>
            <c:ext xmlns:c16="http://schemas.microsoft.com/office/drawing/2014/chart" uri="{C3380CC4-5D6E-409C-BE32-E72D297353CC}">
              <c16:uniqueId val="{00000003-4D4C-1F4D-AAD8-B912D7A877D5}"/>
            </c:ext>
          </c:extLst>
        </c:ser>
        <c:dLbls>
          <c:showLegendKey val="0"/>
          <c:showVal val="0"/>
          <c:showCatName val="0"/>
          <c:showSerName val="0"/>
          <c:showPercent val="0"/>
          <c:showBubbleSize val="0"/>
        </c:dLbls>
        <c:gapWidth val="219"/>
        <c:overlap val="-27"/>
        <c:axId val="1597309456"/>
        <c:axId val="747361536"/>
      </c:barChart>
      <c:catAx>
        <c:axId val="159730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7361536"/>
        <c:crosses val="autoZero"/>
        <c:auto val="1"/>
        <c:lblAlgn val="ctr"/>
        <c:lblOffset val="100"/>
        <c:noMultiLvlLbl val="0"/>
      </c:catAx>
      <c:valAx>
        <c:axId val="7473615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9730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Sheet1!$A$2:$A$27</c:f>
              <c:strCache>
                <c:ptCount val="26"/>
                <c:pt idx="0">
                  <c:v>Synbiotics</c:v>
                </c:pt>
                <c:pt idx="1">
                  <c:v>Alpha-GPC</c:v>
                </c:pt>
                <c:pt idx="2">
                  <c:v>Astaxanthin</c:v>
                </c:pt>
                <c:pt idx="3">
                  <c:v>CBD</c:v>
                </c:pt>
                <c:pt idx="4">
                  <c:v>Nootropics</c:v>
                </c:pt>
                <c:pt idx="5">
                  <c:v>Protein Powder</c:v>
                </c:pt>
                <c:pt idx="6">
                  <c:v>Citicoline</c:v>
                </c:pt>
                <c:pt idx="7">
                  <c:v>Glutathione</c:v>
                </c:pt>
                <c:pt idx="8">
                  <c:v>Choline</c:v>
                </c:pt>
                <c:pt idx="9">
                  <c:v>Ashwagandha</c:v>
                </c:pt>
                <c:pt idx="10">
                  <c:v>Mushrooms</c:v>
                </c:pt>
                <c:pt idx="11">
                  <c:v>Postbiotics</c:v>
                </c:pt>
                <c:pt idx="12">
                  <c:v>CoQ10</c:v>
                </c:pt>
                <c:pt idx="13">
                  <c:v>Lutein</c:v>
                </c:pt>
                <c:pt idx="14">
                  <c:v>Glucosamine</c:v>
                </c:pt>
                <c:pt idx="15">
                  <c:v>Collagen</c:v>
                </c:pt>
                <c:pt idx="16">
                  <c:v>Vitamin K2</c:v>
                </c:pt>
                <c:pt idx="17">
                  <c:v>Prebiotics</c:v>
                </c:pt>
                <c:pt idx="18">
                  <c:v>Curcumin/Turmeric</c:v>
                </c:pt>
                <c:pt idx="19">
                  <c:v>Probiotics</c:v>
                </c:pt>
                <c:pt idx="20">
                  <c:v>Omega-3s</c:v>
                </c:pt>
                <c:pt idx="21">
                  <c:v>Antioxidants</c:v>
                </c:pt>
                <c:pt idx="22">
                  <c:v>Multivitamin</c:v>
                </c:pt>
                <c:pt idx="23">
                  <c:v>Magnesium</c:v>
                </c:pt>
                <c:pt idx="24">
                  <c:v>Calcium</c:v>
                </c:pt>
                <c:pt idx="25">
                  <c:v>Vitamin D</c:v>
                </c:pt>
              </c:strCache>
            </c:strRef>
          </c:cat>
          <c:val>
            <c:numRef>
              <c:f>Sheet1!$B$2:$B$27</c:f>
              <c:numCache>
                <c:formatCode>"$"#,##0.00</c:formatCode>
                <c:ptCount val="26"/>
                <c:pt idx="0">
                  <c:v>27.68</c:v>
                </c:pt>
                <c:pt idx="1">
                  <c:v>27.55</c:v>
                </c:pt>
                <c:pt idx="2">
                  <c:v>27.22</c:v>
                </c:pt>
                <c:pt idx="3">
                  <c:v>27.19</c:v>
                </c:pt>
                <c:pt idx="4">
                  <c:v>27.09</c:v>
                </c:pt>
                <c:pt idx="5">
                  <c:v>27.07</c:v>
                </c:pt>
                <c:pt idx="6">
                  <c:v>26.86</c:v>
                </c:pt>
                <c:pt idx="7">
                  <c:v>26.76</c:v>
                </c:pt>
                <c:pt idx="8">
                  <c:v>26.45</c:v>
                </c:pt>
                <c:pt idx="9">
                  <c:v>25.64</c:v>
                </c:pt>
                <c:pt idx="10">
                  <c:v>24.61</c:v>
                </c:pt>
                <c:pt idx="11">
                  <c:v>24.61</c:v>
                </c:pt>
                <c:pt idx="12">
                  <c:v>24.28</c:v>
                </c:pt>
                <c:pt idx="13">
                  <c:v>23.94</c:v>
                </c:pt>
                <c:pt idx="14">
                  <c:v>23.32</c:v>
                </c:pt>
                <c:pt idx="15">
                  <c:v>23.13</c:v>
                </c:pt>
                <c:pt idx="16">
                  <c:v>23.08</c:v>
                </c:pt>
                <c:pt idx="17">
                  <c:v>22.86</c:v>
                </c:pt>
                <c:pt idx="18">
                  <c:v>21.7</c:v>
                </c:pt>
                <c:pt idx="19">
                  <c:v>21.69</c:v>
                </c:pt>
                <c:pt idx="20">
                  <c:v>21.33</c:v>
                </c:pt>
                <c:pt idx="21">
                  <c:v>20.91</c:v>
                </c:pt>
                <c:pt idx="22">
                  <c:v>20.34</c:v>
                </c:pt>
                <c:pt idx="23">
                  <c:v>19.97</c:v>
                </c:pt>
                <c:pt idx="24">
                  <c:v>19.04</c:v>
                </c:pt>
                <c:pt idx="25">
                  <c:v>18.96</c:v>
                </c:pt>
              </c:numCache>
            </c:numRef>
          </c:val>
          <c:extLst>
            <c:ext xmlns:c16="http://schemas.microsoft.com/office/drawing/2014/chart" uri="{C3380CC4-5D6E-409C-BE32-E72D297353CC}">
              <c16:uniqueId val="{00000000-B77E-E947-84A1-ABC3EB5F9328}"/>
            </c:ext>
          </c:extLst>
        </c:ser>
        <c:ser>
          <c:idx val="1"/>
          <c:order val="1"/>
          <c:tx>
            <c:strRef>
              <c:f>Sheet1!$C$1</c:f>
              <c:strCache>
                <c:ptCount val="1"/>
                <c:pt idx="0">
                  <c:v>DE</c:v>
                </c:pt>
              </c:strCache>
            </c:strRef>
          </c:tx>
          <c:spPr>
            <a:solidFill>
              <a:schemeClr val="accent2"/>
            </a:solidFill>
            <a:ln>
              <a:noFill/>
            </a:ln>
            <a:effectLst/>
          </c:spPr>
          <c:invertIfNegative val="0"/>
          <c:cat>
            <c:strRef>
              <c:f>Sheet1!$A$2:$A$27</c:f>
              <c:strCache>
                <c:ptCount val="26"/>
                <c:pt idx="0">
                  <c:v>Synbiotics</c:v>
                </c:pt>
                <c:pt idx="1">
                  <c:v>Alpha-GPC</c:v>
                </c:pt>
                <c:pt idx="2">
                  <c:v>Astaxanthin</c:v>
                </c:pt>
                <c:pt idx="3">
                  <c:v>CBD</c:v>
                </c:pt>
                <c:pt idx="4">
                  <c:v>Nootropics</c:v>
                </c:pt>
                <c:pt idx="5">
                  <c:v>Protein Powder</c:v>
                </c:pt>
                <c:pt idx="6">
                  <c:v>Citicoline</c:v>
                </c:pt>
                <c:pt idx="7">
                  <c:v>Glutathione</c:v>
                </c:pt>
                <c:pt idx="8">
                  <c:v>Choline</c:v>
                </c:pt>
                <c:pt idx="9">
                  <c:v>Ashwagandha</c:v>
                </c:pt>
                <c:pt idx="10">
                  <c:v>Mushrooms</c:v>
                </c:pt>
                <c:pt idx="11">
                  <c:v>Postbiotics</c:v>
                </c:pt>
                <c:pt idx="12">
                  <c:v>CoQ10</c:v>
                </c:pt>
                <c:pt idx="13">
                  <c:v>Lutein</c:v>
                </c:pt>
                <c:pt idx="14">
                  <c:v>Glucosamine</c:v>
                </c:pt>
                <c:pt idx="15">
                  <c:v>Collagen</c:v>
                </c:pt>
                <c:pt idx="16">
                  <c:v>Vitamin K2</c:v>
                </c:pt>
                <c:pt idx="17">
                  <c:v>Prebiotics</c:v>
                </c:pt>
                <c:pt idx="18">
                  <c:v>Curcumin/Turmeric</c:v>
                </c:pt>
                <c:pt idx="19">
                  <c:v>Probiotics</c:v>
                </c:pt>
                <c:pt idx="20">
                  <c:v>Omega-3s</c:v>
                </c:pt>
                <c:pt idx="21">
                  <c:v>Antioxidants</c:v>
                </c:pt>
                <c:pt idx="22">
                  <c:v>Multivitamin</c:v>
                </c:pt>
                <c:pt idx="23">
                  <c:v>Magnesium</c:v>
                </c:pt>
                <c:pt idx="24">
                  <c:v>Calcium</c:v>
                </c:pt>
                <c:pt idx="25">
                  <c:v>Vitamin D</c:v>
                </c:pt>
              </c:strCache>
            </c:strRef>
          </c:cat>
          <c:val>
            <c:numRef>
              <c:f>Sheet1!$C$2:$C$27</c:f>
              <c:numCache>
                <c:formatCode>"$"#,##0.00</c:formatCode>
                <c:ptCount val="26"/>
                <c:pt idx="0">
                  <c:v>22.79</c:v>
                </c:pt>
                <c:pt idx="1">
                  <c:v>21.85</c:v>
                </c:pt>
                <c:pt idx="2">
                  <c:v>22.49</c:v>
                </c:pt>
                <c:pt idx="3">
                  <c:v>21.63</c:v>
                </c:pt>
                <c:pt idx="4">
                  <c:v>23.29</c:v>
                </c:pt>
                <c:pt idx="5">
                  <c:v>22.08</c:v>
                </c:pt>
                <c:pt idx="6">
                  <c:v>20.88</c:v>
                </c:pt>
                <c:pt idx="7">
                  <c:v>22.73</c:v>
                </c:pt>
                <c:pt idx="8">
                  <c:v>21.62</c:v>
                </c:pt>
                <c:pt idx="9">
                  <c:v>25.26</c:v>
                </c:pt>
                <c:pt idx="10">
                  <c:v>20.32</c:v>
                </c:pt>
                <c:pt idx="11">
                  <c:v>20.32</c:v>
                </c:pt>
                <c:pt idx="12">
                  <c:v>21.26</c:v>
                </c:pt>
                <c:pt idx="13">
                  <c:v>21.81</c:v>
                </c:pt>
                <c:pt idx="14">
                  <c:v>16.170000000000002</c:v>
                </c:pt>
                <c:pt idx="15">
                  <c:v>21.5</c:v>
                </c:pt>
                <c:pt idx="16">
                  <c:v>19.100000000000001</c:v>
                </c:pt>
                <c:pt idx="17">
                  <c:v>19.37</c:v>
                </c:pt>
                <c:pt idx="18">
                  <c:v>17.04</c:v>
                </c:pt>
                <c:pt idx="19">
                  <c:v>17.03</c:v>
                </c:pt>
                <c:pt idx="20">
                  <c:v>16.079999999999998</c:v>
                </c:pt>
                <c:pt idx="21">
                  <c:v>16.260000000000002</c:v>
                </c:pt>
                <c:pt idx="22">
                  <c:v>15.69</c:v>
                </c:pt>
                <c:pt idx="23">
                  <c:v>15.96</c:v>
                </c:pt>
                <c:pt idx="24">
                  <c:v>15.86</c:v>
                </c:pt>
                <c:pt idx="25">
                  <c:v>14.73</c:v>
                </c:pt>
              </c:numCache>
            </c:numRef>
          </c:val>
          <c:extLst>
            <c:ext xmlns:c16="http://schemas.microsoft.com/office/drawing/2014/chart" uri="{C3380CC4-5D6E-409C-BE32-E72D297353CC}">
              <c16:uniqueId val="{00000001-B77E-E947-84A1-ABC3EB5F9328}"/>
            </c:ext>
          </c:extLst>
        </c:ser>
        <c:ser>
          <c:idx val="2"/>
          <c:order val="2"/>
          <c:tx>
            <c:strRef>
              <c:f>Sheet1!$D$1</c:f>
              <c:strCache>
                <c:ptCount val="1"/>
                <c:pt idx="0">
                  <c:v>IT</c:v>
                </c:pt>
              </c:strCache>
            </c:strRef>
          </c:tx>
          <c:spPr>
            <a:solidFill>
              <a:schemeClr val="accent3"/>
            </a:solidFill>
            <a:ln>
              <a:noFill/>
            </a:ln>
            <a:effectLst/>
          </c:spPr>
          <c:invertIfNegative val="0"/>
          <c:cat>
            <c:strRef>
              <c:f>Sheet1!$A$2:$A$27</c:f>
              <c:strCache>
                <c:ptCount val="26"/>
                <c:pt idx="0">
                  <c:v>Synbiotics</c:v>
                </c:pt>
                <c:pt idx="1">
                  <c:v>Alpha-GPC</c:v>
                </c:pt>
                <c:pt idx="2">
                  <c:v>Astaxanthin</c:v>
                </c:pt>
                <c:pt idx="3">
                  <c:v>CBD</c:v>
                </c:pt>
                <c:pt idx="4">
                  <c:v>Nootropics</c:v>
                </c:pt>
                <c:pt idx="5">
                  <c:v>Protein Powder</c:v>
                </c:pt>
                <c:pt idx="6">
                  <c:v>Citicoline</c:v>
                </c:pt>
                <c:pt idx="7">
                  <c:v>Glutathione</c:v>
                </c:pt>
                <c:pt idx="8">
                  <c:v>Choline</c:v>
                </c:pt>
                <c:pt idx="9">
                  <c:v>Ashwagandha</c:v>
                </c:pt>
                <c:pt idx="10">
                  <c:v>Mushrooms</c:v>
                </c:pt>
                <c:pt idx="11">
                  <c:v>Postbiotics</c:v>
                </c:pt>
                <c:pt idx="12">
                  <c:v>CoQ10</c:v>
                </c:pt>
                <c:pt idx="13">
                  <c:v>Lutein</c:v>
                </c:pt>
                <c:pt idx="14">
                  <c:v>Glucosamine</c:v>
                </c:pt>
                <c:pt idx="15">
                  <c:v>Collagen</c:v>
                </c:pt>
                <c:pt idx="16">
                  <c:v>Vitamin K2</c:v>
                </c:pt>
                <c:pt idx="17">
                  <c:v>Prebiotics</c:v>
                </c:pt>
                <c:pt idx="18">
                  <c:v>Curcumin/Turmeric</c:v>
                </c:pt>
                <c:pt idx="19">
                  <c:v>Probiotics</c:v>
                </c:pt>
                <c:pt idx="20">
                  <c:v>Omega-3s</c:v>
                </c:pt>
                <c:pt idx="21">
                  <c:v>Antioxidants</c:v>
                </c:pt>
                <c:pt idx="22">
                  <c:v>Multivitamin</c:v>
                </c:pt>
                <c:pt idx="23">
                  <c:v>Magnesium</c:v>
                </c:pt>
                <c:pt idx="24">
                  <c:v>Calcium</c:v>
                </c:pt>
                <c:pt idx="25">
                  <c:v>Vitamin D</c:v>
                </c:pt>
              </c:strCache>
            </c:strRef>
          </c:cat>
          <c:val>
            <c:numRef>
              <c:f>Sheet1!$D$2:$D$27</c:f>
              <c:numCache>
                <c:formatCode>"$"#,##0.00</c:formatCode>
                <c:ptCount val="26"/>
                <c:pt idx="0">
                  <c:v>20.260000000000002</c:v>
                </c:pt>
                <c:pt idx="1">
                  <c:v>21.52</c:v>
                </c:pt>
                <c:pt idx="2">
                  <c:v>22.56</c:v>
                </c:pt>
                <c:pt idx="3">
                  <c:v>21.26</c:v>
                </c:pt>
                <c:pt idx="4">
                  <c:v>21.15</c:v>
                </c:pt>
                <c:pt idx="5">
                  <c:v>21.78</c:v>
                </c:pt>
                <c:pt idx="6">
                  <c:v>23.46</c:v>
                </c:pt>
                <c:pt idx="7">
                  <c:v>18.78</c:v>
                </c:pt>
                <c:pt idx="8">
                  <c:v>21.32</c:v>
                </c:pt>
                <c:pt idx="9">
                  <c:v>19.760000000000002</c:v>
                </c:pt>
                <c:pt idx="10">
                  <c:v>20.2</c:v>
                </c:pt>
                <c:pt idx="11">
                  <c:v>20.2</c:v>
                </c:pt>
                <c:pt idx="12">
                  <c:v>18.82</c:v>
                </c:pt>
                <c:pt idx="13">
                  <c:v>19.02</c:v>
                </c:pt>
                <c:pt idx="14">
                  <c:v>18.61</c:v>
                </c:pt>
                <c:pt idx="15">
                  <c:v>19.68</c:v>
                </c:pt>
                <c:pt idx="16">
                  <c:v>16.62</c:v>
                </c:pt>
                <c:pt idx="17">
                  <c:v>17.920000000000002</c:v>
                </c:pt>
                <c:pt idx="18">
                  <c:v>15.21</c:v>
                </c:pt>
                <c:pt idx="19">
                  <c:v>15.27</c:v>
                </c:pt>
                <c:pt idx="20">
                  <c:v>16.440000000000001</c:v>
                </c:pt>
                <c:pt idx="21">
                  <c:v>16.239999999999998</c:v>
                </c:pt>
                <c:pt idx="22">
                  <c:v>14.69</c:v>
                </c:pt>
                <c:pt idx="23">
                  <c:v>13.67</c:v>
                </c:pt>
                <c:pt idx="24">
                  <c:v>13.57</c:v>
                </c:pt>
                <c:pt idx="25">
                  <c:v>14.78</c:v>
                </c:pt>
              </c:numCache>
            </c:numRef>
          </c:val>
          <c:extLst>
            <c:ext xmlns:c16="http://schemas.microsoft.com/office/drawing/2014/chart" uri="{C3380CC4-5D6E-409C-BE32-E72D297353CC}">
              <c16:uniqueId val="{00000002-B77E-E947-84A1-ABC3EB5F9328}"/>
            </c:ext>
          </c:extLst>
        </c:ser>
        <c:ser>
          <c:idx val="3"/>
          <c:order val="3"/>
          <c:tx>
            <c:strRef>
              <c:f>Sheet1!$E$1</c:f>
              <c:strCache>
                <c:ptCount val="1"/>
                <c:pt idx="0">
                  <c:v>KR</c:v>
                </c:pt>
              </c:strCache>
            </c:strRef>
          </c:tx>
          <c:spPr>
            <a:solidFill>
              <a:schemeClr val="tx2"/>
            </a:solidFill>
            <a:ln>
              <a:noFill/>
            </a:ln>
            <a:effectLst/>
          </c:spPr>
          <c:invertIfNegative val="0"/>
          <c:cat>
            <c:strRef>
              <c:f>Sheet1!$A$2:$A$27</c:f>
              <c:strCache>
                <c:ptCount val="26"/>
                <c:pt idx="0">
                  <c:v>Synbiotics</c:v>
                </c:pt>
                <c:pt idx="1">
                  <c:v>Alpha-GPC</c:v>
                </c:pt>
                <c:pt idx="2">
                  <c:v>Astaxanthin</c:v>
                </c:pt>
                <c:pt idx="3">
                  <c:v>CBD</c:v>
                </c:pt>
                <c:pt idx="4">
                  <c:v>Nootropics</c:v>
                </c:pt>
                <c:pt idx="5">
                  <c:v>Protein Powder</c:v>
                </c:pt>
                <c:pt idx="6">
                  <c:v>Citicoline</c:v>
                </c:pt>
                <c:pt idx="7">
                  <c:v>Glutathione</c:v>
                </c:pt>
                <c:pt idx="8">
                  <c:v>Choline</c:v>
                </c:pt>
                <c:pt idx="9">
                  <c:v>Ashwagandha</c:v>
                </c:pt>
                <c:pt idx="10">
                  <c:v>Mushrooms</c:v>
                </c:pt>
                <c:pt idx="11">
                  <c:v>Postbiotics</c:v>
                </c:pt>
                <c:pt idx="12">
                  <c:v>CoQ10</c:v>
                </c:pt>
                <c:pt idx="13">
                  <c:v>Lutein</c:v>
                </c:pt>
                <c:pt idx="14">
                  <c:v>Glucosamine</c:v>
                </c:pt>
                <c:pt idx="15">
                  <c:v>Collagen</c:v>
                </c:pt>
                <c:pt idx="16">
                  <c:v>Vitamin K2</c:v>
                </c:pt>
                <c:pt idx="17">
                  <c:v>Prebiotics</c:v>
                </c:pt>
                <c:pt idx="18">
                  <c:v>Curcumin/Turmeric</c:v>
                </c:pt>
                <c:pt idx="19">
                  <c:v>Probiotics</c:v>
                </c:pt>
                <c:pt idx="20">
                  <c:v>Omega-3s</c:v>
                </c:pt>
                <c:pt idx="21">
                  <c:v>Antioxidants</c:v>
                </c:pt>
                <c:pt idx="22">
                  <c:v>Multivitamin</c:v>
                </c:pt>
                <c:pt idx="23">
                  <c:v>Magnesium</c:v>
                </c:pt>
                <c:pt idx="24">
                  <c:v>Calcium</c:v>
                </c:pt>
                <c:pt idx="25">
                  <c:v>Vitamin D</c:v>
                </c:pt>
              </c:strCache>
            </c:strRef>
          </c:cat>
          <c:val>
            <c:numRef>
              <c:f>Sheet1!$E$2:$E$27</c:f>
              <c:numCache>
                <c:formatCode>"$"#,##0.00</c:formatCode>
                <c:ptCount val="26"/>
                <c:pt idx="0">
                  <c:v>18.87</c:v>
                </c:pt>
                <c:pt idx="1">
                  <c:v>19.190000000000001</c:v>
                </c:pt>
                <c:pt idx="2">
                  <c:v>20.440000000000001</c:v>
                </c:pt>
                <c:pt idx="3">
                  <c:v>19.11</c:v>
                </c:pt>
                <c:pt idx="4">
                  <c:v>17.62</c:v>
                </c:pt>
                <c:pt idx="5">
                  <c:v>21.7</c:v>
                </c:pt>
                <c:pt idx="6">
                  <c:v>18.309999999999999</c:v>
                </c:pt>
                <c:pt idx="7">
                  <c:v>17.670000000000002</c:v>
                </c:pt>
                <c:pt idx="8">
                  <c:v>19.989999999999998</c:v>
                </c:pt>
                <c:pt idx="9">
                  <c:v>18.32</c:v>
                </c:pt>
                <c:pt idx="10">
                  <c:v>17.75</c:v>
                </c:pt>
                <c:pt idx="11">
                  <c:v>17.75</c:v>
                </c:pt>
                <c:pt idx="12">
                  <c:v>18.2</c:v>
                </c:pt>
                <c:pt idx="13">
                  <c:v>17.47</c:v>
                </c:pt>
                <c:pt idx="14">
                  <c:v>17.41</c:v>
                </c:pt>
                <c:pt idx="15">
                  <c:v>19.53</c:v>
                </c:pt>
                <c:pt idx="16">
                  <c:v>17.399999999999999</c:v>
                </c:pt>
                <c:pt idx="17">
                  <c:v>16.82</c:v>
                </c:pt>
                <c:pt idx="18">
                  <c:v>15.34</c:v>
                </c:pt>
                <c:pt idx="19">
                  <c:v>17.38</c:v>
                </c:pt>
                <c:pt idx="20">
                  <c:v>19.25</c:v>
                </c:pt>
                <c:pt idx="21">
                  <c:v>18.579999999999998</c:v>
                </c:pt>
                <c:pt idx="22">
                  <c:v>19.52</c:v>
                </c:pt>
                <c:pt idx="23">
                  <c:v>17.95</c:v>
                </c:pt>
                <c:pt idx="24">
                  <c:v>16.760000000000002</c:v>
                </c:pt>
                <c:pt idx="25">
                  <c:v>17.489999999999998</c:v>
                </c:pt>
              </c:numCache>
            </c:numRef>
          </c:val>
          <c:extLst>
            <c:ext xmlns:c16="http://schemas.microsoft.com/office/drawing/2014/chart" uri="{C3380CC4-5D6E-409C-BE32-E72D297353CC}">
              <c16:uniqueId val="{00000003-B77E-E947-84A1-ABC3EB5F9328}"/>
            </c:ext>
          </c:extLst>
        </c:ser>
        <c:ser>
          <c:idx val="4"/>
          <c:order val="4"/>
          <c:tx>
            <c:strRef>
              <c:f>Sheet1!$F$1</c:f>
              <c:strCache>
                <c:ptCount val="1"/>
                <c:pt idx="0">
                  <c:v>All Prebiotic Users</c:v>
                </c:pt>
              </c:strCache>
            </c:strRef>
          </c:tx>
          <c:spPr>
            <a:solidFill>
              <a:schemeClr val="accent6">
                <a:lumMod val="40000"/>
                <a:lumOff val="60000"/>
              </a:schemeClr>
            </a:solidFill>
            <a:ln>
              <a:noFill/>
            </a:ln>
            <a:effectLst/>
          </c:spPr>
          <c:invertIfNegative val="0"/>
          <c:cat>
            <c:strRef>
              <c:f>Sheet1!$A$2:$A$27</c:f>
              <c:strCache>
                <c:ptCount val="26"/>
                <c:pt idx="0">
                  <c:v>Synbiotics</c:v>
                </c:pt>
                <c:pt idx="1">
                  <c:v>Alpha-GPC</c:v>
                </c:pt>
                <c:pt idx="2">
                  <c:v>Astaxanthin</c:v>
                </c:pt>
                <c:pt idx="3">
                  <c:v>CBD</c:v>
                </c:pt>
                <c:pt idx="4">
                  <c:v>Nootropics</c:v>
                </c:pt>
                <c:pt idx="5">
                  <c:v>Protein Powder</c:v>
                </c:pt>
                <c:pt idx="6">
                  <c:v>Citicoline</c:v>
                </c:pt>
                <c:pt idx="7">
                  <c:v>Glutathione</c:v>
                </c:pt>
                <c:pt idx="8">
                  <c:v>Choline</c:v>
                </c:pt>
                <c:pt idx="9">
                  <c:v>Ashwagandha</c:v>
                </c:pt>
                <c:pt idx="10">
                  <c:v>Mushrooms</c:v>
                </c:pt>
                <c:pt idx="11">
                  <c:v>Postbiotics</c:v>
                </c:pt>
                <c:pt idx="12">
                  <c:v>CoQ10</c:v>
                </c:pt>
                <c:pt idx="13">
                  <c:v>Lutein</c:v>
                </c:pt>
                <c:pt idx="14">
                  <c:v>Glucosamine</c:v>
                </c:pt>
                <c:pt idx="15">
                  <c:v>Collagen</c:v>
                </c:pt>
                <c:pt idx="16">
                  <c:v>Vitamin K2</c:v>
                </c:pt>
                <c:pt idx="17">
                  <c:v>Prebiotics</c:v>
                </c:pt>
                <c:pt idx="18">
                  <c:v>Curcumin/Turmeric</c:v>
                </c:pt>
                <c:pt idx="19">
                  <c:v>Probiotics</c:v>
                </c:pt>
                <c:pt idx="20">
                  <c:v>Omega-3s</c:v>
                </c:pt>
                <c:pt idx="21">
                  <c:v>Antioxidants</c:v>
                </c:pt>
                <c:pt idx="22">
                  <c:v>Multivitamin</c:v>
                </c:pt>
                <c:pt idx="23">
                  <c:v>Magnesium</c:v>
                </c:pt>
                <c:pt idx="24">
                  <c:v>Calcium</c:v>
                </c:pt>
                <c:pt idx="25">
                  <c:v>Vitamin D</c:v>
                </c:pt>
              </c:strCache>
            </c:strRef>
          </c:cat>
          <c:val>
            <c:numRef>
              <c:f>Sheet1!$F$2:$F$27</c:f>
              <c:numCache>
                <c:formatCode>"$"#,##0.00</c:formatCode>
                <c:ptCount val="26"/>
                <c:pt idx="0">
                  <c:v>19.8</c:v>
                </c:pt>
                <c:pt idx="1">
                  <c:v>21.04</c:v>
                </c:pt>
                <c:pt idx="2">
                  <c:v>20.89</c:v>
                </c:pt>
                <c:pt idx="3">
                  <c:v>21.82</c:v>
                </c:pt>
                <c:pt idx="4">
                  <c:v>20.2</c:v>
                </c:pt>
                <c:pt idx="5">
                  <c:v>23.18</c:v>
                </c:pt>
                <c:pt idx="6">
                  <c:v>21.67</c:v>
                </c:pt>
                <c:pt idx="7">
                  <c:v>21.28</c:v>
                </c:pt>
                <c:pt idx="8">
                  <c:v>20.170000000000002</c:v>
                </c:pt>
                <c:pt idx="9">
                  <c:v>21.96</c:v>
                </c:pt>
                <c:pt idx="10">
                  <c:v>19.7</c:v>
                </c:pt>
                <c:pt idx="11">
                  <c:v>19.7</c:v>
                </c:pt>
                <c:pt idx="12">
                  <c:v>19.920000000000002</c:v>
                </c:pt>
                <c:pt idx="13">
                  <c:v>21.43</c:v>
                </c:pt>
                <c:pt idx="14">
                  <c:v>19.89</c:v>
                </c:pt>
                <c:pt idx="15">
                  <c:v>21.7</c:v>
                </c:pt>
                <c:pt idx="16">
                  <c:v>19.079999999999998</c:v>
                </c:pt>
                <c:pt idx="17">
                  <c:v>19.96</c:v>
                </c:pt>
                <c:pt idx="18">
                  <c:v>17.07</c:v>
                </c:pt>
                <c:pt idx="19">
                  <c:v>21.62</c:v>
                </c:pt>
                <c:pt idx="20">
                  <c:v>23.31</c:v>
                </c:pt>
                <c:pt idx="21">
                  <c:v>21.14</c:v>
                </c:pt>
                <c:pt idx="22">
                  <c:v>23.44</c:v>
                </c:pt>
                <c:pt idx="23">
                  <c:v>19</c:v>
                </c:pt>
                <c:pt idx="24">
                  <c:v>19.63</c:v>
                </c:pt>
                <c:pt idx="25">
                  <c:v>19.649999999999999</c:v>
                </c:pt>
              </c:numCache>
            </c:numRef>
          </c:val>
          <c:extLst>
            <c:ext xmlns:c16="http://schemas.microsoft.com/office/drawing/2014/chart" uri="{C3380CC4-5D6E-409C-BE32-E72D297353CC}">
              <c16:uniqueId val="{00000004-B77E-E947-84A1-ABC3EB5F9328}"/>
            </c:ext>
          </c:extLst>
        </c:ser>
        <c:dLbls>
          <c:showLegendKey val="0"/>
          <c:showVal val="0"/>
          <c:showCatName val="0"/>
          <c:showSerName val="0"/>
          <c:showPercent val="0"/>
          <c:showBubbleSize val="0"/>
        </c:dLbls>
        <c:gapWidth val="219"/>
        <c:overlap val="-27"/>
        <c:axId val="495271136"/>
        <c:axId val="495272864"/>
      </c:barChart>
      <c:catAx>
        <c:axId val="495271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95272864"/>
        <c:crosses val="autoZero"/>
        <c:auto val="1"/>
        <c:lblAlgn val="ctr"/>
        <c:lblOffset val="100"/>
        <c:noMultiLvlLbl val="0"/>
      </c:catAx>
      <c:valAx>
        <c:axId val="49527286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95271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18-34</c:v>
                </c:pt>
              </c:strCache>
            </c:strRef>
          </c:tx>
          <c:spPr>
            <a:solidFill>
              <a:schemeClr val="accent1"/>
            </a:solidFill>
            <a:ln>
              <a:noFill/>
            </a:ln>
            <a:effectLst/>
          </c:spPr>
          <c:invertIfNegative val="0"/>
          <c:cat>
            <c:strRef>
              <c:f>Sheet1!$A$2:$A$27</c:f>
              <c:strCache>
                <c:ptCount val="26"/>
                <c:pt idx="0">
                  <c:v>Protein Powder</c:v>
                </c:pt>
                <c:pt idx="1">
                  <c:v>Astaxanthin</c:v>
                </c:pt>
                <c:pt idx="2">
                  <c:v>Glutathione</c:v>
                </c:pt>
                <c:pt idx="3">
                  <c:v>CBD</c:v>
                </c:pt>
                <c:pt idx="4">
                  <c:v>Alpha-GPC</c:v>
                </c:pt>
                <c:pt idx="5">
                  <c:v>Choline</c:v>
                </c:pt>
                <c:pt idx="6">
                  <c:v>Nootropics</c:v>
                </c:pt>
                <c:pt idx="7">
                  <c:v>Synbiotics</c:v>
                </c:pt>
                <c:pt idx="8">
                  <c:v>CoQ10</c:v>
                </c:pt>
                <c:pt idx="9">
                  <c:v>Citicoline</c:v>
                </c:pt>
                <c:pt idx="10">
                  <c:v>Ashwagandha</c:v>
                </c:pt>
                <c:pt idx="11">
                  <c:v>Lutein</c:v>
                </c:pt>
                <c:pt idx="12">
                  <c:v>Postbiotics</c:v>
                </c:pt>
                <c:pt idx="13">
                  <c:v>Vitamin K2</c:v>
                </c:pt>
                <c:pt idx="14">
                  <c:v>Collagen</c:v>
                </c:pt>
                <c:pt idx="15">
                  <c:v>Mushrooms</c:v>
                </c:pt>
                <c:pt idx="16">
                  <c:v>Glucosamine</c:v>
                </c:pt>
                <c:pt idx="17">
                  <c:v>Prebiotics</c:v>
                </c:pt>
                <c:pt idx="18">
                  <c:v>Probiotics</c:v>
                </c:pt>
                <c:pt idx="19">
                  <c:v>Antioxidants</c:v>
                </c:pt>
                <c:pt idx="20">
                  <c:v>Omega-3s</c:v>
                </c:pt>
                <c:pt idx="21">
                  <c:v>Multivitamin</c:v>
                </c:pt>
                <c:pt idx="22">
                  <c:v>Curcumin/Turmeric</c:v>
                </c:pt>
                <c:pt idx="23">
                  <c:v>Vitamin D</c:v>
                </c:pt>
                <c:pt idx="24">
                  <c:v>Calcium</c:v>
                </c:pt>
                <c:pt idx="25">
                  <c:v>Magnesium</c:v>
                </c:pt>
              </c:strCache>
            </c:strRef>
          </c:cat>
          <c:val>
            <c:numRef>
              <c:f>Sheet1!$B$2:$B$27</c:f>
              <c:numCache>
                <c:formatCode>"$"#,##0.00</c:formatCode>
                <c:ptCount val="26"/>
                <c:pt idx="0">
                  <c:v>25.51</c:v>
                </c:pt>
                <c:pt idx="1">
                  <c:v>25</c:v>
                </c:pt>
                <c:pt idx="2">
                  <c:v>24.61</c:v>
                </c:pt>
                <c:pt idx="3">
                  <c:v>24.34</c:v>
                </c:pt>
                <c:pt idx="4">
                  <c:v>24.33</c:v>
                </c:pt>
                <c:pt idx="5">
                  <c:v>24.31</c:v>
                </c:pt>
                <c:pt idx="6">
                  <c:v>24.2</c:v>
                </c:pt>
                <c:pt idx="7">
                  <c:v>24.01</c:v>
                </c:pt>
                <c:pt idx="8">
                  <c:v>23.81</c:v>
                </c:pt>
                <c:pt idx="9">
                  <c:v>23.51</c:v>
                </c:pt>
                <c:pt idx="10">
                  <c:v>23.27</c:v>
                </c:pt>
                <c:pt idx="11">
                  <c:v>23.07</c:v>
                </c:pt>
                <c:pt idx="12">
                  <c:v>22.36</c:v>
                </c:pt>
                <c:pt idx="13">
                  <c:v>22.27</c:v>
                </c:pt>
                <c:pt idx="14">
                  <c:v>22.24</c:v>
                </c:pt>
                <c:pt idx="15">
                  <c:v>22.17</c:v>
                </c:pt>
                <c:pt idx="16">
                  <c:v>22.08</c:v>
                </c:pt>
                <c:pt idx="17">
                  <c:v>21.71</c:v>
                </c:pt>
                <c:pt idx="18">
                  <c:v>21.44</c:v>
                </c:pt>
                <c:pt idx="19">
                  <c:v>21.14</c:v>
                </c:pt>
                <c:pt idx="20">
                  <c:v>21.05</c:v>
                </c:pt>
                <c:pt idx="21">
                  <c:v>20.82</c:v>
                </c:pt>
                <c:pt idx="22">
                  <c:v>20.62</c:v>
                </c:pt>
                <c:pt idx="23">
                  <c:v>20.36</c:v>
                </c:pt>
                <c:pt idx="24">
                  <c:v>20.09</c:v>
                </c:pt>
                <c:pt idx="25">
                  <c:v>19.940000000000001</c:v>
                </c:pt>
              </c:numCache>
            </c:numRef>
          </c:val>
          <c:extLst>
            <c:ext xmlns:c16="http://schemas.microsoft.com/office/drawing/2014/chart" uri="{C3380CC4-5D6E-409C-BE32-E72D297353CC}">
              <c16:uniqueId val="{00000000-9273-C743-81C7-0CA6476CDBE8}"/>
            </c:ext>
          </c:extLst>
        </c:ser>
        <c:ser>
          <c:idx val="1"/>
          <c:order val="1"/>
          <c:tx>
            <c:strRef>
              <c:f>Sheet1!$C$1</c:f>
              <c:strCache>
                <c:ptCount val="1"/>
                <c:pt idx="0">
                  <c:v>35-54</c:v>
                </c:pt>
              </c:strCache>
            </c:strRef>
          </c:tx>
          <c:spPr>
            <a:solidFill>
              <a:schemeClr val="accent2"/>
            </a:solidFill>
            <a:ln>
              <a:noFill/>
            </a:ln>
            <a:effectLst/>
          </c:spPr>
          <c:invertIfNegative val="0"/>
          <c:cat>
            <c:strRef>
              <c:f>Sheet1!$A$2:$A$27</c:f>
              <c:strCache>
                <c:ptCount val="26"/>
                <c:pt idx="0">
                  <c:v>Protein Powder</c:v>
                </c:pt>
                <c:pt idx="1">
                  <c:v>Astaxanthin</c:v>
                </c:pt>
                <c:pt idx="2">
                  <c:v>Glutathione</c:v>
                </c:pt>
                <c:pt idx="3">
                  <c:v>CBD</c:v>
                </c:pt>
                <c:pt idx="4">
                  <c:v>Alpha-GPC</c:v>
                </c:pt>
                <c:pt idx="5">
                  <c:v>Choline</c:v>
                </c:pt>
                <c:pt idx="6">
                  <c:v>Nootropics</c:v>
                </c:pt>
                <c:pt idx="7">
                  <c:v>Synbiotics</c:v>
                </c:pt>
                <c:pt idx="8">
                  <c:v>CoQ10</c:v>
                </c:pt>
                <c:pt idx="9">
                  <c:v>Citicoline</c:v>
                </c:pt>
                <c:pt idx="10">
                  <c:v>Ashwagandha</c:v>
                </c:pt>
                <c:pt idx="11">
                  <c:v>Lutein</c:v>
                </c:pt>
                <c:pt idx="12">
                  <c:v>Postbiotics</c:v>
                </c:pt>
                <c:pt idx="13">
                  <c:v>Vitamin K2</c:v>
                </c:pt>
                <c:pt idx="14">
                  <c:v>Collagen</c:v>
                </c:pt>
                <c:pt idx="15">
                  <c:v>Mushrooms</c:v>
                </c:pt>
                <c:pt idx="16">
                  <c:v>Glucosamine</c:v>
                </c:pt>
                <c:pt idx="17">
                  <c:v>Prebiotics</c:v>
                </c:pt>
                <c:pt idx="18">
                  <c:v>Probiotics</c:v>
                </c:pt>
                <c:pt idx="19">
                  <c:v>Antioxidants</c:v>
                </c:pt>
                <c:pt idx="20">
                  <c:v>Omega-3s</c:v>
                </c:pt>
                <c:pt idx="21">
                  <c:v>Multivitamin</c:v>
                </c:pt>
                <c:pt idx="22">
                  <c:v>Curcumin/Turmeric</c:v>
                </c:pt>
                <c:pt idx="23">
                  <c:v>Vitamin D</c:v>
                </c:pt>
                <c:pt idx="24">
                  <c:v>Calcium</c:v>
                </c:pt>
                <c:pt idx="25">
                  <c:v>Magnesium</c:v>
                </c:pt>
              </c:strCache>
            </c:strRef>
          </c:cat>
          <c:val>
            <c:numRef>
              <c:f>Sheet1!$C$2:$C$27</c:f>
              <c:numCache>
                <c:formatCode>"$"#,##0.00</c:formatCode>
                <c:ptCount val="26"/>
                <c:pt idx="0">
                  <c:v>24.98</c:v>
                </c:pt>
                <c:pt idx="1">
                  <c:v>24.53</c:v>
                </c:pt>
                <c:pt idx="2">
                  <c:v>23.49</c:v>
                </c:pt>
                <c:pt idx="3">
                  <c:v>25.13</c:v>
                </c:pt>
                <c:pt idx="4">
                  <c:v>24.4</c:v>
                </c:pt>
                <c:pt idx="5">
                  <c:v>23.62</c:v>
                </c:pt>
                <c:pt idx="6">
                  <c:v>24.5</c:v>
                </c:pt>
                <c:pt idx="7">
                  <c:v>23.41</c:v>
                </c:pt>
                <c:pt idx="8">
                  <c:v>22.26</c:v>
                </c:pt>
                <c:pt idx="9">
                  <c:v>24.39</c:v>
                </c:pt>
                <c:pt idx="10">
                  <c:v>24.61</c:v>
                </c:pt>
                <c:pt idx="11">
                  <c:v>22</c:v>
                </c:pt>
                <c:pt idx="12">
                  <c:v>22.55</c:v>
                </c:pt>
                <c:pt idx="13">
                  <c:v>20.54</c:v>
                </c:pt>
                <c:pt idx="14">
                  <c:v>22.77</c:v>
                </c:pt>
                <c:pt idx="15">
                  <c:v>23.37</c:v>
                </c:pt>
                <c:pt idx="16">
                  <c:v>21.19</c:v>
                </c:pt>
                <c:pt idx="17">
                  <c:v>20.78</c:v>
                </c:pt>
                <c:pt idx="18">
                  <c:v>20.18</c:v>
                </c:pt>
                <c:pt idx="19">
                  <c:v>20.04</c:v>
                </c:pt>
                <c:pt idx="20">
                  <c:v>20.85</c:v>
                </c:pt>
                <c:pt idx="21">
                  <c:v>20.28</c:v>
                </c:pt>
                <c:pt idx="22">
                  <c:v>18.68</c:v>
                </c:pt>
                <c:pt idx="23">
                  <c:v>17.89</c:v>
                </c:pt>
                <c:pt idx="24">
                  <c:v>17.93</c:v>
                </c:pt>
                <c:pt idx="25">
                  <c:v>18.98</c:v>
                </c:pt>
              </c:numCache>
            </c:numRef>
          </c:val>
          <c:extLst>
            <c:ext xmlns:c16="http://schemas.microsoft.com/office/drawing/2014/chart" uri="{C3380CC4-5D6E-409C-BE32-E72D297353CC}">
              <c16:uniqueId val="{00000001-9273-C743-81C7-0CA6476CDBE8}"/>
            </c:ext>
          </c:extLst>
        </c:ser>
        <c:ser>
          <c:idx val="2"/>
          <c:order val="2"/>
          <c:tx>
            <c:strRef>
              <c:f>Sheet1!$D$1</c:f>
              <c:strCache>
                <c:ptCount val="1"/>
                <c:pt idx="0">
                  <c:v>55+</c:v>
                </c:pt>
              </c:strCache>
            </c:strRef>
          </c:tx>
          <c:spPr>
            <a:solidFill>
              <a:schemeClr val="accent3"/>
            </a:solidFill>
            <a:ln>
              <a:noFill/>
            </a:ln>
            <a:effectLst/>
          </c:spPr>
          <c:invertIfNegative val="0"/>
          <c:cat>
            <c:strRef>
              <c:f>Sheet1!$A$2:$A$27</c:f>
              <c:strCache>
                <c:ptCount val="26"/>
                <c:pt idx="0">
                  <c:v>Protein Powder</c:v>
                </c:pt>
                <c:pt idx="1">
                  <c:v>Astaxanthin</c:v>
                </c:pt>
                <c:pt idx="2">
                  <c:v>Glutathione</c:v>
                </c:pt>
                <c:pt idx="3">
                  <c:v>CBD</c:v>
                </c:pt>
                <c:pt idx="4">
                  <c:v>Alpha-GPC</c:v>
                </c:pt>
                <c:pt idx="5">
                  <c:v>Choline</c:v>
                </c:pt>
                <c:pt idx="6">
                  <c:v>Nootropics</c:v>
                </c:pt>
                <c:pt idx="7">
                  <c:v>Synbiotics</c:v>
                </c:pt>
                <c:pt idx="8">
                  <c:v>CoQ10</c:v>
                </c:pt>
                <c:pt idx="9">
                  <c:v>Citicoline</c:v>
                </c:pt>
                <c:pt idx="10">
                  <c:v>Ashwagandha</c:v>
                </c:pt>
                <c:pt idx="11">
                  <c:v>Lutein</c:v>
                </c:pt>
                <c:pt idx="12">
                  <c:v>Postbiotics</c:v>
                </c:pt>
                <c:pt idx="13">
                  <c:v>Vitamin K2</c:v>
                </c:pt>
                <c:pt idx="14">
                  <c:v>Collagen</c:v>
                </c:pt>
                <c:pt idx="15">
                  <c:v>Mushrooms</c:v>
                </c:pt>
                <c:pt idx="16">
                  <c:v>Glucosamine</c:v>
                </c:pt>
                <c:pt idx="17">
                  <c:v>Prebiotics</c:v>
                </c:pt>
                <c:pt idx="18">
                  <c:v>Probiotics</c:v>
                </c:pt>
                <c:pt idx="19">
                  <c:v>Antioxidants</c:v>
                </c:pt>
                <c:pt idx="20">
                  <c:v>Omega-3s</c:v>
                </c:pt>
                <c:pt idx="21">
                  <c:v>Multivitamin</c:v>
                </c:pt>
                <c:pt idx="22">
                  <c:v>Curcumin/Turmeric</c:v>
                </c:pt>
                <c:pt idx="23">
                  <c:v>Vitamin D</c:v>
                </c:pt>
                <c:pt idx="24">
                  <c:v>Calcium</c:v>
                </c:pt>
                <c:pt idx="25">
                  <c:v>Magnesium</c:v>
                </c:pt>
              </c:strCache>
            </c:strRef>
          </c:cat>
          <c:val>
            <c:numRef>
              <c:f>Sheet1!$D$2:$D$27</c:f>
              <c:numCache>
                <c:formatCode>"$"#,##0.00</c:formatCode>
                <c:ptCount val="26"/>
                <c:pt idx="0">
                  <c:v>20.75</c:v>
                </c:pt>
                <c:pt idx="1">
                  <c:v>15.37</c:v>
                </c:pt>
                <c:pt idx="2">
                  <c:v>14.89</c:v>
                </c:pt>
                <c:pt idx="3">
                  <c:v>19.38</c:v>
                </c:pt>
                <c:pt idx="4">
                  <c:v>17.52</c:v>
                </c:pt>
                <c:pt idx="5">
                  <c:v>15.46</c:v>
                </c:pt>
                <c:pt idx="6">
                  <c:v>16.579999999999998</c:v>
                </c:pt>
                <c:pt idx="7">
                  <c:v>16.8</c:v>
                </c:pt>
                <c:pt idx="8">
                  <c:v>15.83</c:v>
                </c:pt>
                <c:pt idx="9">
                  <c:v>17.170000000000002</c:v>
                </c:pt>
                <c:pt idx="10">
                  <c:v>18.36</c:v>
                </c:pt>
                <c:pt idx="11">
                  <c:v>16.899999999999999</c:v>
                </c:pt>
                <c:pt idx="12">
                  <c:v>14.56</c:v>
                </c:pt>
                <c:pt idx="13">
                  <c:v>13.38</c:v>
                </c:pt>
                <c:pt idx="14">
                  <c:v>16.940000000000001</c:v>
                </c:pt>
                <c:pt idx="15">
                  <c:v>13.59</c:v>
                </c:pt>
                <c:pt idx="16">
                  <c:v>14.91</c:v>
                </c:pt>
                <c:pt idx="17">
                  <c:v>15.13</c:v>
                </c:pt>
                <c:pt idx="18">
                  <c:v>15.73</c:v>
                </c:pt>
                <c:pt idx="19">
                  <c:v>15.83</c:v>
                </c:pt>
                <c:pt idx="20">
                  <c:v>16.940000000000001</c:v>
                </c:pt>
                <c:pt idx="21">
                  <c:v>16.559999999999999</c:v>
                </c:pt>
                <c:pt idx="22">
                  <c:v>13.1</c:v>
                </c:pt>
                <c:pt idx="23">
                  <c:v>13.8</c:v>
                </c:pt>
                <c:pt idx="24">
                  <c:v>13.2</c:v>
                </c:pt>
                <c:pt idx="25">
                  <c:v>13.88</c:v>
                </c:pt>
              </c:numCache>
            </c:numRef>
          </c:val>
          <c:extLst>
            <c:ext xmlns:c16="http://schemas.microsoft.com/office/drawing/2014/chart" uri="{C3380CC4-5D6E-409C-BE32-E72D297353CC}">
              <c16:uniqueId val="{00000002-9273-C743-81C7-0CA6476CDBE8}"/>
            </c:ext>
          </c:extLst>
        </c:ser>
        <c:dLbls>
          <c:showLegendKey val="0"/>
          <c:showVal val="0"/>
          <c:showCatName val="0"/>
          <c:showSerName val="0"/>
          <c:showPercent val="0"/>
          <c:showBubbleSize val="0"/>
        </c:dLbls>
        <c:gapWidth val="219"/>
        <c:overlap val="-27"/>
        <c:axId val="513708720"/>
        <c:axId val="512921872"/>
      </c:barChart>
      <c:catAx>
        <c:axId val="513708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12921872"/>
        <c:crosses val="autoZero"/>
        <c:auto val="1"/>
        <c:lblAlgn val="ctr"/>
        <c:lblOffset val="100"/>
        <c:noMultiLvlLbl val="0"/>
      </c:catAx>
      <c:valAx>
        <c:axId val="51292187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13708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c:v>
                </c:pt>
              </c:strCache>
            </c:strRef>
          </c:tx>
          <c:spPr>
            <a:solidFill>
              <a:schemeClr val="accent3"/>
            </a:solidFill>
            <a:ln>
              <a:noFill/>
            </a:ln>
            <a:effectLst/>
          </c:spPr>
          <c:invertIfNegative val="0"/>
          <c:cat>
            <c:strRef>
              <c:f>Sheet1!$A$2:$A$27</c:f>
              <c:strCache>
                <c:ptCount val="26"/>
                <c:pt idx="0">
                  <c:v>Protein Powder</c:v>
                </c:pt>
                <c:pt idx="1">
                  <c:v>Nootropics</c:v>
                </c:pt>
                <c:pt idx="2">
                  <c:v>Glutathione</c:v>
                </c:pt>
                <c:pt idx="3">
                  <c:v>CBD</c:v>
                </c:pt>
                <c:pt idx="4">
                  <c:v>Astaxanthin</c:v>
                </c:pt>
                <c:pt idx="5">
                  <c:v>Alpha-GPC</c:v>
                </c:pt>
                <c:pt idx="6">
                  <c:v>Synbiotics</c:v>
                </c:pt>
                <c:pt idx="7">
                  <c:v>Citicoline</c:v>
                </c:pt>
                <c:pt idx="8">
                  <c:v>Ashwagandha</c:v>
                </c:pt>
                <c:pt idx="9">
                  <c:v>Choline</c:v>
                </c:pt>
                <c:pt idx="10">
                  <c:v>Collagen</c:v>
                </c:pt>
                <c:pt idx="11">
                  <c:v>Postbiotics</c:v>
                </c:pt>
                <c:pt idx="12">
                  <c:v>Lutein</c:v>
                </c:pt>
                <c:pt idx="13">
                  <c:v>Mushrooms</c:v>
                </c:pt>
                <c:pt idx="14">
                  <c:v>CoQ10</c:v>
                </c:pt>
                <c:pt idx="15">
                  <c:v>Omega-3s</c:v>
                </c:pt>
                <c:pt idx="16">
                  <c:v>Probiotics</c:v>
                </c:pt>
                <c:pt idx="17">
                  <c:v>Antioxidants</c:v>
                </c:pt>
                <c:pt idx="18">
                  <c:v>Glucosamine</c:v>
                </c:pt>
                <c:pt idx="19">
                  <c:v>Multivitamin</c:v>
                </c:pt>
                <c:pt idx="20">
                  <c:v>Prebiotics</c:v>
                </c:pt>
                <c:pt idx="21">
                  <c:v>Vitamin K2</c:v>
                </c:pt>
                <c:pt idx="22">
                  <c:v>Magnesium</c:v>
                </c:pt>
                <c:pt idx="23">
                  <c:v>Vitamin D</c:v>
                </c:pt>
                <c:pt idx="24">
                  <c:v>Curcumin/Turmeric</c:v>
                </c:pt>
                <c:pt idx="25">
                  <c:v>Calcium</c:v>
                </c:pt>
              </c:strCache>
            </c:strRef>
          </c:cat>
          <c:val>
            <c:numRef>
              <c:f>Sheet1!$B$2:$B$27</c:f>
              <c:numCache>
                <c:formatCode>"$"#,##0.00</c:formatCode>
                <c:ptCount val="26"/>
                <c:pt idx="0">
                  <c:v>23.72</c:v>
                </c:pt>
                <c:pt idx="1">
                  <c:v>23.28</c:v>
                </c:pt>
                <c:pt idx="2">
                  <c:v>22.72</c:v>
                </c:pt>
                <c:pt idx="3">
                  <c:v>22.58</c:v>
                </c:pt>
                <c:pt idx="4">
                  <c:v>22.22</c:v>
                </c:pt>
                <c:pt idx="5">
                  <c:v>22.2</c:v>
                </c:pt>
                <c:pt idx="6">
                  <c:v>21.82</c:v>
                </c:pt>
                <c:pt idx="7">
                  <c:v>21.54</c:v>
                </c:pt>
                <c:pt idx="8">
                  <c:v>21.42</c:v>
                </c:pt>
                <c:pt idx="9">
                  <c:v>20.95</c:v>
                </c:pt>
                <c:pt idx="10">
                  <c:v>20.68</c:v>
                </c:pt>
                <c:pt idx="11">
                  <c:v>20.14</c:v>
                </c:pt>
                <c:pt idx="12">
                  <c:v>20.05</c:v>
                </c:pt>
                <c:pt idx="13">
                  <c:v>19.8</c:v>
                </c:pt>
                <c:pt idx="14">
                  <c:v>19.52</c:v>
                </c:pt>
                <c:pt idx="15">
                  <c:v>19</c:v>
                </c:pt>
                <c:pt idx="16">
                  <c:v>18.91</c:v>
                </c:pt>
                <c:pt idx="17">
                  <c:v>18.809999999999999</c:v>
                </c:pt>
                <c:pt idx="18">
                  <c:v>18.75</c:v>
                </c:pt>
                <c:pt idx="19">
                  <c:v>18.63</c:v>
                </c:pt>
                <c:pt idx="20">
                  <c:v>18.3</c:v>
                </c:pt>
                <c:pt idx="21">
                  <c:v>18.05</c:v>
                </c:pt>
                <c:pt idx="22">
                  <c:v>17.309999999999999</c:v>
                </c:pt>
                <c:pt idx="23">
                  <c:v>16.64</c:v>
                </c:pt>
                <c:pt idx="24">
                  <c:v>16.32</c:v>
                </c:pt>
                <c:pt idx="25">
                  <c:v>16.29</c:v>
                </c:pt>
              </c:numCache>
            </c:numRef>
          </c:val>
          <c:extLst>
            <c:ext xmlns:c16="http://schemas.microsoft.com/office/drawing/2014/chart" uri="{C3380CC4-5D6E-409C-BE32-E72D297353CC}">
              <c16:uniqueId val="{00000000-9273-C743-81C7-0CA6476CDBE8}"/>
            </c:ext>
          </c:extLst>
        </c:ser>
        <c:ser>
          <c:idx val="1"/>
          <c:order val="1"/>
          <c:tx>
            <c:strRef>
              <c:f>Sheet1!$C$1</c:f>
              <c:strCache>
                <c:ptCount val="1"/>
                <c:pt idx="0">
                  <c:v>Male</c:v>
                </c:pt>
              </c:strCache>
            </c:strRef>
          </c:tx>
          <c:spPr>
            <a:solidFill>
              <a:schemeClr val="tx2"/>
            </a:solidFill>
            <a:ln>
              <a:noFill/>
            </a:ln>
            <a:effectLst/>
          </c:spPr>
          <c:invertIfNegative val="0"/>
          <c:cat>
            <c:strRef>
              <c:f>Sheet1!$A$2:$A$27</c:f>
              <c:strCache>
                <c:ptCount val="26"/>
                <c:pt idx="0">
                  <c:v>Protein Powder</c:v>
                </c:pt>
                <c:pt idx="1">
                  <c:v>Nootropics</c:v>
                </c:pt>
                <c:pt idx="2">
                  <c:v>Glutathione</c:v>
                </c:pt>
                <c:pt idx="3">
                  <c:v>CBD</c:v>
                </c:pt>
                <c:pt idx="4">
                  <c:v>Astaxanthin</c:v>
                </c:pt>
                <c:pt idx="5">
                  <c:v>Alpha-GPC</c:v>
                </c:pt>
                <c:pt idx="6">
                  <c:v>Synbiotics</c:v>
                </c:pt>
                <c:pt idx="7">
                  <c:v>Citicoline</c:v>
                </c:pt>
                <c:pt idx="8">
                  <c:v>Ashwagandha</c:v>
                </c:pt>
                <c:pt idx="9">
                  <c:v>Choline</c:v>
                </c:pt>
                <c:pt idx="10">
                  <c:v>Collagen</c:v>
                </c:pt>
                <c:pt idx="11">
                  <c:v>Postbiotics</c:v>
                </c:pt>
                <c:pt idx="12">
                  <c:v>Lutein</c:v>
                </c:pt>
                <c:pt idx="13">
                  <c:v>Mushrooms</c:v>
                </c:pt>
                <c:pt idx="14">
                  <c:v>CoQ10</c:v>
                </c:pt>
                <c:pt idx="15">
                  <c:v>Omega-3s</c:v>
                </c:pt>
                <c:pt idx="16">
                  <c:v>Probiotics</c:v>
                </c:pt>
                <c:pt idx="17">
                  <c:v>Antioxidants</c:v>
                </c:pt>
                <c:pt idx="18">
                  <c:v>Glucosamine</c:v>
                </c:pt>
                <c:pt idx="19">
                  <c:v>Multivitamin</c:v>
                </c:pt>
                <c:pt idx="20">
                  <c:v>Prebiotics</c:v>
                </c:pt>
                <c:pt idx="21">
                  <c:v>Vitamin K2</c:v>
                </c:pt>
                <c:pt idx="22">
                  <c:v>Magnesium</c:v>
                </c:pt>
                <c:pt idx="23">
                  <c:v>Vitamin D</c:v>
                </c:pt>
                <c:pt idx="24">
                  <c:v>Curcumin/Turmeric</c:v>
                </c:pt>
                <c:pt idx="25">
                  <c:v>Calcium</c:v>
                </c:pt>
              </c:strCache>
            </c:strRef>
          </c:cat>
          <c:val>
            <c:numRef>
              <c:f>Sheet1!$C$2:$C$27</c:f>
              <c:numCache>
                <c:formatCode>"$"#,##0.00</c:formatCode>
                <c:ptCount val="26"/>
                <c:pt idx="0">
                  <c:v>25.38</c:v>
                </c:pt>
                <c:pt idx="1">
                  <c:v>23.77</c:v>
                </c:pt>
                <c:pt idx="2">
                  <c:v>23.06</c:v>
                </c:pt>
                <c:pt idx="3">
                  <c:v>25.44</c:v>
                </c:pt>
                <c:pt idx="4">
                  <c:v>24.79</c:v>
                </c:pt>
                <c:pt idx="5">
                  <c:v>24.76</c:v>
                </c:pt>
                <c:pt idx="6">
                  <c:v>23.81</c:v>
                </c:pt>
                <c:pt idx="7">
                  <c:v>24.55</c:v>
                </c:pt>
                <c:pt idx="8">
                  <c:v>25.11</c:v>
                </c:pt>
                <c:pt idx="9">
                  <c:v>24.81</c:v>
                </c:pt>
                <c:pt idx="10">
                  <c:v>22.53</c:v>
                </c:pt>
                <c:pt idx="11">
                  <c:v>22.28</c:v>
                </c:pt>
                <c:pt idx="12">
                  <c:v>22.71</c:v>
                </c:pt>
                <c:pt idx="13">
                  <c:v>22.86</c:v>
                </c:pt>
                <c:pt idx="14">
                  <c:v>23.75</c:v>
                </c:pt>
                <c:pt idx="15">
                  <c:v>20.84</c:v>
                </c:pt>
                <c:pt idx="16">
                  <c:v>20.29</c:v>
                </c:pt>
                <c:pt idx="17">
                  <c:v>20.04</c:v>
                </c:pt>
                <c:pt idx="18">
                  <c:v>20.96</c:v>
                </c:pt>
                <c:pt idx="19">
                  <c:v>20.45</c:v>
                </c:pt>
                <c:pt idx="20">
                  <c:v>21.89</c:v>
                </c:pt>
                <c:pt idx="21">
                  <c:v>21.68</c:v>
                </c:pt>
                <c:pt idx="22">
                  <c:v>18.899999999999999</c:v>
                </c:pt>
                <c:pt idx="23">
                  <c:v>18.649999999999999</c:v>
                </c:pt>
                <c:pt idx="24">
                  <c:v>19.809999999999999</c:v>
                </c:pt>
                <c:pt idx="25">
                  <c:v>18.73</c:v>
                </c:pt>
              </c:numCache>
            </c:numRef>
          </c:val>
          <c:extLst>
            <c:ext xmlns:c16="http://schemas.microsoft.com/office/drawing/2014/chart" uri="{C3380CC4-5D6E-409C-BE32-E72D297353CC}">
              <c16:uniqueId val="{00000001-9273-C743-81C7-0CA6476CDBE8}"/>
            </c:ext>
          </c:extLst>
        </c:ser>
        <c:dLbls>
          <c:showLegendKey val="0"/>
          <c:showVal val="0"/>
          <c:showCatName val="0"/>
          <c:showSerName val="0"/>
          <c:showPercent val="0"/>
          <c:showBubbleSize val="0"/>
        </c:dLbls>
        <c:gapWidth val="219"/>
        <c:overlap val="-27"/>
        <c:axId val="513708720"/>
        <c:axId val="512921872"/>
      </c:barChart>
      <c:catAx>
        <c:axId val="513708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12921872"/>
        <c:crosses val="autoZero"/>
        <c:auto val="1"/>
        <c:lblAlgn val="ctr"/>
        <c:lblOffset val="100"/>
        <c:noMultiLvlLbl val="0"/>
      </c:catAx>
      <c:valAx>
        <c:axId val="51292187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13708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D954-4B16-ACA8-B5DC4EAD99F6}"/>
              </c:ext>
            </c:extLst>
          </c:dPt>
          <c:dPt>
            <c:idx val="1"/>
            <c:bubble3D val="0"/>
            <c:spPr>
              <a:solidFill>
                <a:schemeClr val="accent2"/>
              </a:solidFill>
              <a:ln w="19050">
                <a:noFill/>
              </a:ln>
              <a:effectLst/>
            </c:spPr>
            <c:extLst>
              <c:ext xmlns:c16="http://schemas.microsoft.com/office/drawing/2014/chart" uri="{C3380CC4-5D6E-409C-BE32-E72D297353CC}">
                <c16:uniqueId val="{00000003-D954-4B16-ACA8-B5DC4EAD99F6}"/>
              </c:ext>
            </c:extLst>
          </c:dPt>
          <c:dPt>
            <c:idx val="2"/>
            <c:bubble3D val="0"/>
            <c:spPr>
              <a:solidFill>
                <a:schemeClr val="accent3"/>
              </a:solidFill>
              <a:ln w="19050">
                <a:noFill/>
              </a:ln>
              <a:effectLst/>
            </c:spPr>
            <c:extLst>
              <c:ext xmlns:c16="http://schemas.microsoft.com/office/drawing/2014/chart" uri="{C3380CC4-5D6E-409C-BE32-E72D297353CC}">
                <c16:uniqueId val="{00000005-D954-4B16-ACA8-B5DC4EAD99F6}"/>
              </c:ext>
            </c:extLst>
          </c:dPt>
          <c:dPt>
            <c:idx val="3"/>
            <c:bubble3D val="0"/>
            <c:spPr>
              <a:solidFill>
                <a:schemeClr val="accent4"/>
              </a:solidFill>
              <a:ln w="19050">
                <a:noFill/>
              </a:ln>
              <a:effectLst/>
            </c:spPr>
            <c:extLst>
              <c:ext xmlns:c16="http://schemas.microsoft.com/office/drawing/2014/chart" uri="{C3380CC4-5D6E-409C-BE32-E72D297353CC}">
                <c16:uniqueId val="{00000007-D954-4B16-ACA8-B5DC4EAD99F6}"/>
              </c:ext>
            </c:extLst>
          </c:dPt>
          <c:dPt>
            <c:idx val="4"/>
            <c:bubble3D val="0"/>
            <c:spPr>
              <a:solidFill>
                <a:schemeClr val="accent5"/>
              </a:solidFill>
              <a:ln w="19050">
                <a:noFill/>
              </a:ln>
              <a:effectLst/>
            </c:spPr>
            <c:extLst>
              <c:ext xmlns:c16="http://schemas.microsoft.com/office/drawing/2014/chart" uri="{C3380CC4-5D6E-409C-BE32-E72D297353CC}">
                <c16:uniqueId val="{00000009-D954-4B16-ACA8-B5DC4EAD99F6}"/>
              </c:ext>
            </c:extLst>
          </c:dPt>
          <c:dPt>
            <c:idx val="5"/>
            <c:bubble3D val="0"/>
            <c:spPr>
              <a:solidFill>
                <a:schemeClr val="accent6"/>
              </a:solidFill>
              <a:ln w="19050">
                <a:noFill/>
              </a:ln>
              <a:effectLst/>
            </c:spPr>
            <c:extLst>
              <c:ext xmlns:c16="http://schemas.microsoft.com/office/drawing/2014/chart" uri="{C3380CC4-5D6E-409C-BE32-E72D297353CC}">
                <c16:uniqueId val="{0000000B-D954-4B16-ACA8-B5DC4EAD99F6}"/>
              </c:ext>
            </c:extLst>
          </c:dPt>
          <c:dLbls>
            <c:dLbl>
              <c:idx val="0"/>
              <c:layout>
                <c:manualLayout>
                  <c:x val="2.1901163240622003E-2"/>
                  <c:y val="-7.5284378948068257E-17"/>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D954-4B16-ACA8-B5DC4EAD99F6}"/>
                </c:ext>
              </c:extLst>
            </c:dLbl>
            <c:dLbl>
              <c:idx val="1"/>
              <c:layout>
                <c:manualLayout>
                  <c:x val="1.0950581620311001E-2"/>
                  <c:y val="2.874527675331637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D954-4B16-ACA8-B5DC4EAD99F6}"/>
                </c:ext>
              </c:extLst>
            </c:dLbl>
            <c:dLbl>
              <c:idx val="2"/>
              <c:layout>
                <c:manualLayout>
                  <c:x val="-1.0950581620311052E-2"/>
                  <c:y val="4.1064681076166253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D954-4B16-ACA8-B5DC4EAD99F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0.09</c:v>
                </c:pt>
                <c:pt idx="1">
                  <c:v>7.0000000000000007E-2</c:v>
                </c:pt>
                <c:pt idx="2">
                  <c:v>0.14000000000000001</c:v>
                </c:pt>
                <c:pt idx="3">
                  <c:v>0.15</c:v>
                </c:pt>
                <c:pt idx="4">
                  <c:v>0.37</c:v>
                </c:pt>
                <c:pt idx="5">
                  <c:v>0.18</c:v>
                </c:pt>
              </c:numCache>
            </c:numRef>
          </c:val>
          <c:extLst>
            <c:ext xmlns:c16="http://schemas.microsoft.com/office/drawing/2014/chart" uri="{C3380CC4-5D6E-409C-BE32-E72D297353CC}">
              <c16:uniqueId val="{0000000C-D954-4B16-ACA8-B5DC4EAD99F6}"/>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Sheet1!$D$1</c:f>
              <c:strCache>
                <c:ptCount val="1"/>
                <c:pt idx="0">
                  <c:v>US 18-34</c:v>
                </c:pt>
              </c:strCache>
            </c:strRef>
          </c:tx>
          <c:spPr>
            <a:solidFill>
              <a:schemeClr val="accent5"/>
            </a:solidFill>
            <a:ln>
              <a:noFill/>
            </a:ln>
            <a:effectLst/>
          </c:spPr>
          <c:invertIfNegative val="0"/>
          <c:cat>
            <c:strRef>
              <c:f>Sheet1!$A$2:$A$27</c:f>
              <c:strCache>
                <c:ptCount val="26"/>
                <c:pt idx="0">
                  <c:v>Synbiotics</c:v>
                </c:pt>
                <c:pt idx="1">
                  <c:v>Nootropics</c:v>
                </c:pt>
                <c:pt idx="2">
                  <c:v>Glutathione</c:v>
                </c:pt>
                <c:pt idx="3">
                  <c:v>Protein Powder</c:v>
                </c:pt>
                <c:pt idx="4">
                  <c:v>CBD</c:v>
                </c:pt>
                <c:pt idx="5">
                  <c:v>Alpha-GPC</c:v>
                </c:pt>
                <c:pt idx="6">
                  <c:v>Choline</c:v>
                </c:pt>
                <c:pt idx="7">
                  <c:v>Astaxanthin</c:v>
                </c:pt>
                <c:pt idx="8">
                  <c:v>Citicoline</c:v>
                </c:pt>
                <c:pt idx="9">
                  <c:v>Ashwagandha</c:v>
                </c:pt>
                <c:pt idx="10">
                  <c:v>Postbiotics</c:v>
                </c:pt>
                <c:pt idx="11">
                  <c:v>Mushrooms</c:v>
                </c:pt>
                <c:pt idx="12">
                  <c:v>Glucosamine</c:v>
                </c:pt>
                <c:pt idx="13">
                  <c:v>Collagen</c:v>
                </c:pt>
                <c:pt idx="14">
                  <c:v>Probiotics</c:v>
                </c:pt>
                <c:pt idx="15">
                  <c:v>Lutein</c:v>
                </c:pt>
                <c:pt idx="16">
                  <c:v>CoQ10</c:v>
                </c:pt>
                <c:pt idx="17">
                  <c:v>Prebiotics</c:v>
                </c:pt>
                <c:pt idx="18">
                  <c:v>Vitamin K2</c:v>
                </c:pt>
                <c:pt idx="19">
                  <c:v>Omega-3s</c:v>
                </c:pt>
                <c:pt idx="20">
                  <c:v>Antioxidants</c:v>
                </c:pt>
                <c:pt idx="21">
                  <c:v>Multivitamin</c:v>
                </c:pt>
                <c:pt idx="22">
                  <c:v>Curcumin/Turmeric</c:v>
                </c:pt>
                <c:pt idx="23">
                  <c:v>Magnesium</c:v>
                </c:pt>
                <c:pt idx="24">
                  <c:v>Vitamin D</c:v>
                </c:pt>
                <c:pt idx="25">
                  <c:v>Calcium</c:v>
                </c:pt>
              </c:strCache>
            </c:strRef>
          </c:cat>
          <c:val>
            <c:numRef>
              <c:f>Sheet1!$D$2:$D$27</c:f>
              <c:numCache>
                <c:formatCode>"$"#,##0.00</c:formatCode>
                <c:ptCount val="26"/>
                <c:pt idx="0">
                  <c:v>27.27</c:v>
                </c:pt>
                <c:pt idx="1">
                  <c:v>26.94</c:v>
                </c:pt>
                <c:pt idx="2">
                  <c:v>27.32</c:v>
                </c:pt>
                <c:pt idx="3">
                  <c:v>27.31</c:v>
                </c:pt>
                <c:pt idx="4">
                  <c:v>26.87</c:v>
                </c:pt>
                <c:pt idx="5">
                  <c:v>26.34</c:v>
                </c:pt>
                <c:pt idx="6">
                  <c:v>26.49</c:v>
                </c:pt>
                <c:pt idx="7">
                  <c:v>26.38</c:v>
                </c:pt>
                <c:pt idx="8">
                  <c:v>25.87</c:v>
                </c:pt>
                <c:pt idx="9">
                  <c:v>24.92</c:v>
                </c:pt>
                <c:pt idx="10">
                  <c:v>24.96</c:v>
                </c:pt>
                <c:pt idx="11">
                  <c:v>24.25</c:v>
                </c:pt>
                <c:pt idx="12">
                  <c:v>26.3</c:v>
                </c:pt>
                <c:pt idx="13">
                  <c:v>23.74</c:v>
                </c:pt>
                <c:pt idx="14">
                  <c:v>24.03</c:v>
                </c:pt>
                <c:pt idx="15">
                  <c:v>24.27</c:v>
                </c:pt>
                <c:pt idx="16">
                  <c:v>26.11</c:v>
                </c:pt>
                <c:pt idx="17">
                  <c:v>24.71</c:v>
                </c:pt>
                <c:pt idx="18">
                  <c:v>24.54</c:v>
                </c:pt>
                <c:pt idx="19">
                  <c:v>22.92</c:v>
                </c:pt>
                <c:pt idx="20">
                  <c:v>23.7</c:v>
                </c:pt>
                <c:pt idx="21">
                  <c:v>23.38</c:v>
                </c:pt>
                <c:pt idx="22">
                  <c:v>22.81</c:v>
                </c:pt>
                <c:pt idx="23">
                  <c:v>23.17</c:v>
                </c:pt>
                <c:pt idx="24">
                  <c:v>22.91</c:v>
                </c:pt>
                <c:pt idx="25">
                  <c:v>22.53</c:v>
                </c:pt>
              </c:numCache>
            </c:numRef>
          </c:val>
          <c:extLst>
            <c:ext xmlns:c16="http://schemas.microsoft.com/office/drawing/2014/chart" uri="{C3380CC4-5D6E-409C-BE32-E72D297353CC}">
              <c16:uniqueId val="{00000000-D9E3-FA42-B6F3-7923F7B1D393}"/>
            </c:ext>
          </c:extLst>
        </c:ser>
        <c:ser>
          <c:idx val="3"/>
          <c:order val="1"/>
          <c:tx>
            <c:strRef>
              <c:f>Sheet1!$E$1</c:f>
              <c:strCache>
                <c:ptCount val="1"/>
                <c:pt idx="0">
                  <c:v>US 35-54</c:v>
                </c:pt>
              </c:strCache>
            </c:strRef>
          </c:tx>
          <c:spPr>
            <a:solidFill>
              <a:schemeClr val="accent1">
                <a:lumMod val="60000"/>
              </a:schemeClr>
            </a:solidFill>
            <a:ln>
              <a:noFill/>
            </a:ln>
            <a:effectLst/>
          </c:spPr>
          <c:invertIfNegative val="0"/>
          <c:cat>
            <c:strRef>
              <c:f>Sheet1!$A$2:$A$27</c:f>
              <c:strCache>
                <c:ptCount val="26"/>
                <c:pt idx="0">
                  <c:v>Synbiotics</c:v>
                </c:pt>
                <c:pt idx="1">
                  <c:v>Nootropics</c:v>
                </c:pt>
                <c:pt idx="2">
                  <c:v>Glutathione</c:v>
                </c:pt>
                <c:pt idx="3">
                  <c:v>Protein Powder</c:v>
                </c:pt>
                <c:pt idx="4">
                  <c:v>CBD</c:v>
                </c:pt>
                <c:pt idx="5">
                  <c:v>Alpha-GPC</c:v>
                </c:pt>
                <c:pt idx="6">
                  <c:v>Choline</c:v>
                </c:pt>
                <c:pt idx="7">
                  <c:v>Astaxanthin</c:v>
                </c:pt>
                <c:pt idx="8">
                  <c:v>Citicoline</c:v>
                </c:pt>
                <c:pt idx="9">
                  <c:v>Ashwagandha</c:v>
                </c:pt>
                <c:pt idx="10">
                  <c:v>Postbiotics</c:v>
                </c:pt>
                <c:pt idx="11">
                  <c:v>Mushrooms</c:v>
                </c:pt>
                <c:pt idx="12">
                  <c:v>Glucosamine</c:v>
                </c:pt>
                <c:pt idx="13">
                  <c:v>Collagen</c:v>
                </c:pt>
                <c:pt idx="14">
                  <c:v>Probiotics</c:v>
                </c:pt>
                <c:pt idx="15">
                  <c:v>Lutein</c:v>
                </c:pt>
                <c:pt idx="16">
                  <c:v>CoQ10</c:v>
                </c:pt>
                <c:pt idx="17">
                  <c:v>Prebiotics</c:v>
                </c:pt>
                <c:pt idx="18">
                  <c:v>Vitamin K2</c:v>
                </c:pt>
                <c:pt idx="19">
                  <c:v>Omega-3s</c:v>
                </c:pt>
                <c:pt idx="20">
                  <c:v>Antioxidants</c:v>
                </c:pt>
                <c:pt idx="21">
                  <c:v>Multivitamin</c:v>
                </c:pt>
                <c:pt idx="22">
                  <c:v>Curcumin/Turmeric</c:v>
                </c:pt>
                <c:pt idx="23">
                  <c:v>Magnesium</c:v>
                </c:pt>
                <c:pt idx="24">
                  <c:v>Vitamin D</c:v>
                </c:pt>
                <c:pt idx="25">
                  <c:v>Calcium</c:v>
                </c:pt>
              </c:strCache>
            </c:strRef>
          </c:cat>
          <c:val>
            <c:numRef>
              <c:f>Sheet1!$E$2:$E$27</c:f>
              <c:numCache>
                <c:formatCode>"$"#,##0.00</c:formatCode>
                <c:ptCount val="26"/>
                <c:pt idx="0">
                  <c:v>29.11</c:v>
                </c:pt>
                <c:pt idx="1">
                  <c:v>28</c:v>
                </c:pt>
                <c:pt idx="2">
                  <c:v>27.73</c:v>
                </c:pt>
                <c:pt idx="3">
                  <c:v>28.73</c:v>
                </c:pt>
                <c:pt idx="4">
                  <c:v>28.52</c:v>
                </c:pt>
                <c:pt idx="5">
                  <c:v>28.71</c:v>
                </c:pt>
                <c:pt idx="6">
                  <c:v>28.34</c:v>
                </c:pt>
                <c:pt idx="7">
                  <c:v>29.14</c:v>
                </c:pt>
                <c:pt idx="8">
                  <c:v>28.95</c:v>
                </c:pt>
                <c:pt idx="9">
                  <c:v>26.84</c:v>
                </c:pt>
                <c:pt idx="10">
                  <c:v>25.7</c:v>
                </c:pt>
                <c:pt idx="11">
                  <c:v>27.15</c:v>
                </c:pt>
                <c:pt idx="12">
                  <c:v>24.68</c:v>
                </c:pt>
                <c:pt idx="13">
                  <c:v>24.52</c:v>
                </c:pt>
                <c:pt idx="14">
                  <c:v>23.26</c:v>
                </c:pt>
                <c:pt idx="15">
                  <c:v>26.34</c:v>
                </c:pt>
                <c:pt idx="16">
                  <c:v>25.69</c:v>
                </c:pt>
                <c:pt idx="17">
                  <c:v>24.12</c:v>
                </c:pt>
                <c:pt idx="18">
                  <c:v>24.49</c:v>
                </c:pt>
                <c:pt idx="19">
                  <c:v>23.58</c:v>
                </c:pt>
                <c:pt idx="20">
                  <c:v>21.53</c:v>
                </c:pt>
                <c:pt idx="21">
                  <c:v>21.83</c:v>
                </c:pt>
                <c:pt idx="22">
                  <c:v>23.88</c:v>
                </c:pt>
                <c:pt idx="23">
                  <c:v>21.23</c:v>
                </c:pt>
                <c:pt idx="24">
                  <c:v>19.77</c:v>
                </c:pt>
                <c:pt idx="25">
                  <c:v>19.79</c:v>
                </c:pt>
              </c:numCache>
            </c:numRef>
          </c:val>
          <c:extLst>
            <c:ext xmlns:c16="http://schemas.microsoft.com/office/drawing/2014/chart" uri="{C3380CC4-5D6E-409C-BE32-E72D297353CC}">
              <c16:uniqueId val="{00000001-D9E3-FA42-B6F3-7923F7B1D393}"/>
            </c:ext>
          </c:extLst>
        </c:ser>
        <c:ser>
          <c:idx val="4"/>
          <c:order val="2"/>
          <c:tx>
            <c:strRef>
              <c:f>Sheet1!$F$1</c:f>
              <c:strCache>
                <c:ptCount val="1"/>
                <c:pt idx="0">
                  <c:v>US 55+</c:v>
                </c:pt>
              </c:strCache>
            </c:strRef>
          </c:tx>
          <c:spPr>
            <a:solidFill>
              <a:schemeClr val="accent3">
                <a:lumMod val="60000"/>
              </a:schemeClr>
            </a:solidFill>
            <a:ln>
              <a:noFill/>
            </a:ln>
            <a:effectLst/>
          </c:spPr>
          <c:invertIfNegative val="0"/>
          <c:cat>
            <c:strRef>
              <c:f>Sheet1!$A$2:$A$27</c:f>
              <c:strCache>
                <c:ptCount val="26"/>
                <c:pt idx="0">
                  <c:v>Synbiotics</c:v>
                </c:pt>
                <c:pt idx="1">
                  <c:v>Nootropics</c:v>
                </c:pt>
                <c:pt idx="2">
                  <c:v>Glutathione</c:v>
                </c:pt>
                <c:pt idx="3">
                  <c:v>Protein Powder</c:v>
                </c:pt>
                <c:pt idx="4">
                  <c:v>CBD</c:v>
                </c:pt>
                <c:pt idx="5">
                  <c:v>Alpha-GPC</c:v>
                </c:pt>
                <c:pt idx="6">
                  <c:v>Choline</c:v>
                </c:pt>
                <c:pt idx="7">
                  <c:v>Astaxanthin</c:v>
                </c:pt>
                <c:pt idx="8">
                  <c:v>Citicoline</c:v>
                </c:pt>
                <c:pt idx="9">
                  <c:v>Ashwagandha</c:v>
                </c:pt>
                <c:pt idx="10">
                  <c:v>Postbiotics</c:v>
                </c:pt>
                <c:pt idx="11">
                  <c:v>Mushrooms</c:v>
                </c:pt>
                <c:pt idx="12">
                  <c:v>Glucosamine</c:v>
                </c:pt>
                <c:pt idx="13">
                  <c:v>Collagen</c:v>
                </c:pt>
                <c:pt idx="14">
                  <c:v>Probiotics</c:v>
                </c:pt>
                <c:pt idx="15">
                  <c:v>Lutein</c:v>
                </c:pt>
                <c:pt idx="16">
                  <c:v>CoQ10</c:v>
                </c:pt>
                <c:pt idx="17">
                  <c:v>Prebiotics</c:v>
                </c:pt>
                <c:pt idx="18">
                  <c:v>Vitamin K2</c:v>
                </c:pt>
                <c:pt idx="19">
                  <c:v>Omega-3s</c:v>
                </c:pt>
                <c:pt idx="20">
                  <c:v>Antioxidants</c:v>
                </c:pt>
                <c:pt idx="21">
                  <c:v>Multivitamin</c:v>
                </c:pt>
                <c:pt idx="22">
                  <c:v>Curcumin/Turmeric</c:v>
                </c:pt>
                <c:pt idx="23">
                  <c:v>Magnesium</c:v>
                </c:pt>
                <c:pt idx="24">
                  <c:v>Vitamin D</c:v>
                </c:pt>
                <c:pt idx="25">
                  <c:v>Calcium</c:v>
                </c:pt>
              </c:strCache>
            </c:strRef>
          </c:cat>
          <c:val>
            <c:numRef>
              <c:f>Sheet1!$F$2:$F$27</c:f>
              <c:numCache>
                <c:formatCode>"$"#,##0.00</c:formatCode>
                <c:ptCount val="26"/>
                <c:pt idx="0">
                  <c:v>19.329999999999998</c:v>
                </c:pt>
                <c:pt idx="1">
                  <c:v>19.96</c:v>
                </c:pt>
                <c:pt idx="2">
                  <c:v>13.25</c:v>
                </c:pt>
                <c:pt idx="3">
                  <c:v>20.99</c:v>
                </c:pt>
                <c:pt idx="4">
                  <c:v>24.18</c:v>
                </c:pt>
                <c:pt idx="5">
                  <c:v>23.09</c:v>
                </c:pt>
                <c:pt idx="6">
                  <c:v>15.81</c:v>
                </c:pt>
                <c:pt idx="7">
                  <c:v>18.829999999999998</c:v>
                </c:pt>
                <c:pt idx="8">
                  <c:v>17.5</c:v>
                </c:pt>
                <c:pt idx="9">
                  <c:v>22.88</c:v>
                </c:pt>
                <c:pt idx="10">
                  <c:v>15.58</c:v>
                </c:pt>
                <c:pt idx="11">
                  <c:v>12.5</c:v>
                </c:pt>
                <c:pt idx="12">
                  <c:v>15.04</c:v>
                </c:pt>
                <c:pt idx="13">
                  <c:v>16.3</c:v>
                </c:pt>
                <c:pt idx="14">
                  <c:v>14.78</c:v>
                </c:pt>
                <c:pt idx="15">
                  <c:v>15.2</c:v>
                </c:pt>
                <c:pt idx="16">
                  <c:v>16.47</c:v>
                </c:pt>
                <c:pt idx="17">
                  <c:v>14.45</c:v>
                </c:pt>
                <c:pt idx="18">
                  <c:v>13.03</c:v>
                </c:pt>
                <c:pt idx="19">
                  <c:v>15.21</c:v>
                </c:pt>
                <c:pt idx="20">
                  <c:v>14.56</c:v>
                </c:pt>
                <c:pt idx="21">
                  <c:v>14.19</c:v>
                </c:pt>
                <c:pt idx="22">
                  <c:v>14.12</c:v>
                </c:pt>
                <c:pt idx="23">
                  <c:v>12.09</c:v>
                </c:pt>
                <c:pt idx="24">
                  <c:v>12.63</c:v>
                </c:pt>
                <c:pt idx="25">
                  <c:v>12.68</c:v>
                </c:pt>
              </c:numCache>
            </c:numRef>
          </c:val>
          <c:extLst>
            <c:ext xmlns:c16="http://schemas.microsoft.com/office/drawing/2014/chart" uri="{C3380CC4-5D6E-409C-BE32-E72D297353CC}">
              <c16:uniqueId val="{00000002-D9E3-FA42-B6F3-7923F7B1D393}"/>
            </c:ext>
          </c:extLst>
        </c:ser>
        <c:dLbls>
          <c:showLegendKey val="0"/>
          <c:showVal val="0"/>
          <c:showCatName val="0"/>
          <c:showSerName val="0"/>
          <c:showPercent val="0"/>
          <c:showBubbleSize val="0"/>
        </c:dLbls>
        <c:gapWidth val="219"/>
        <c:overlap val="-27"/>
        <c:axId val="513708720"/>
        <c:axId val="512921872"/>
      </c:barChart>
      <c:catAx>
        <c:axId val="513708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12921872"/>
        <c:crosses val="autoZero"/>
        <c:auto val="1"/>
        <c:lblAlgn val="ctr"/>
        <c:lblOffset val="100"/>
        <c:noMultiLvlLbl val="0"/>
      </c:catAx>
      <c:valAx>
        <c:axId val="51292187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13708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c:v>
                </c:pt>
              </c:strCache>
            </c:strRef>
          </c:tx>
          <c:spPr>
            <a:solidFill>
              <a:schemeClr val="accent1"/>
            </a:solidFill>
            <a:ln>
              <a:noFill/>
            </a:ln>
            <a:effectLst/>
          </c:spPr>
          <c:invertIfNegative val="0"/>
          <c:cat>
            <c:strRef>
              <c:f>Sheet1!$A$2:$A$27</c:f>
              <c:strCache>
                <c:ptCount val="26"/>
                <c:pt idx="0">
                  <c:v>Synbiotics</c:v>
                </c:pt>
                <c:pt idx="1">
                  <c:v>Nootropics</c:v>
                </c:pt>
                <c:pt idx="2">
                  <c:v>Glutathione</c:v>
                </c:pt>
                <c:pt idx="3">
                  <c:v>Protein Powder</c:v>
                </c:pt>
                <c:pt idx="4">
                  <c:v>CBD</c:v>
                </c:pt>
                <c:pt idx="5">
                  <c:v>Alpha-GPC</c:v>
                </c:pt>
                <c:pt idx="6">
                  <c:v>Choline</c:v>
                </c:pt>
                <c:pt idx="7">
                  <c:v>Astaxanthin</c:v>
                </c:pt>
                <c:pt idx="8">
                  <c:v>Citicoline</c:v>
                </c:pt>
                <c:pt idx="9">
                  <c:v>Ashwagandha</c:v>
                </c:pt>
                <c:pt idx="10">
                  <c:v>Postbiotics</c:v>
                </c:pt>
                <c:pt idx="11">
                  <c:v>Mushrooms</c:v>
                </c:pt>
                <c:pt idx="12">
                  <c:v>Glucosamine</c:v>
                </c:pt>
                <c:pt idx="13">
                  <c:v>Collagen</c:v>
                </c:pt>
                <c:pt idx="14">
                  <c:v>Probiotics</c:v>
                </c:pt>
                <c:pt idx="15">
                  <c:v>Lutein</c:v>
                </c:pt>
                <c:pt idx="16">
                  <c:v>CoQ10</c:v>
                </c:pt>
                <c:pt idx="17">
                  <c:v>Prebiotics</c:v>
                </c:pt>
                <c:pt idx="18">
                  <c:v>Vitamin K2</c:v>
                </c:pt>
                <c:pt idx="19">
                  <c:v>Omega-3s</c:v>
                </c:pt>
                <c:pt idx="20">
                  <c:v>Antioxidants</c:v>
                </c:pt>
                <c:pt idx="21">
                  <c:v>Multivitamin</c:v>
                </c:pt>
                <c:pt idx="22">
                  <c:v>Curcumin/Turmeric</c:v>
                </c:pt>
                <c:pt idx="23">
                  <c:v>Magnesium</c:v>
                </c:pt>
                <c:pt idx="24">
                  <c:v>Vitamin D</c:v>
                </c:pt>
                <c:pt idx="25">
                  <c:v>Calcium</c:v>
                </c:pt>
              </c:strCache>
            </c:strRef>
          </c:cat>
          <c:val>
            <c:numRef>
              <c:f>Sheet1!$B$2:$B$27</c:f>
              <c:numCache>
                <c:formatCode>"$"#,##0.00</c:formatCode>
                <c:ptCount val="26"/>
                <c:pt idx="0">
                  <c:v>26.22</c:v>
                </c:pt>
                <c:pt idx="1">
                  <c:v>26.03</c:v>
                </c:pt>
                <c:pt idx="2">
                  <c:v>25.25</c:v>
                </c:pt>
                <c:pt idx="3">
                  <c:v>25.17</c:v>
                </c:pt>
                <c:pt idx="4">
                  <c:v>25.07</c:v>
                </c:pt>
                <c:pt idx="5">
                  <c:v>24.62</c:v>
                </c:pt>
                <c:pt idx="6">
                  <c:v>24.21</c:v>
                </c:pt>
                <c:pt idx="7">
                  <c:v>23.5</c:v>
                </c:pt>
                <c:pt idx="8">
                  <c:v>23.27</c:v>
                </c:pt>
                <c:pt idx="9">
                  <c:v>21.79</c:v>
                </c:pt>
                <c:pt idx="10">
                  <c:v>21.57</c:v>
                </c:pt>
                <c:pt idx="11">
                  <c:v>20.91</c:v>
                </c:pt>
                <c:pt idx="12">
                  <c:v>20.58</c:v>
                </c:pt>
                <c:pt idx="13">
                  <c:v>20.51</c:v>
                </c:pt>
                <c:pt idx="14">
                  <c:v>20.41</c:v>
                </c:pt>
                <c:pt idx="15">
                  <c:v>20.37</c:v>
                </c:pt>
                <c:pt idx="16">
                  <c:v>20.16</c:v>
                </c:pt>
                <c:pt idx="17">
                  <c:v>20.059999999999999</c:v>
                </c:pt>
                <c:pt idx="18">
                  <c:v>20.010000000000002</c:v>
                </c:pt>
                <c:pt idx="19">
                  <c:v>19.75</c:v>
                </c:pt>
                <c:pt idx="20">
                  <c:v>19.62</c:v>
                </c:pt>
                <c:pt idx="21">
                  <c:v>18.89</c:v>
                </c:pt>
                <c:pt idx="22">
                  <c:v>18.38</c:v>
                </c:pt>
                <c:pt idx="23">
                  <c:v>18.23</c:v>
                </c:pt>
                <c:pt idx="24">
                  <c:v>17.100000000000001</c:v>
                </c:pt>
                <c:pt idx="25">
                  <c:v>16.8</c:v>
                </c:pt>
              </c:numCache>
            </c:numRef>
          </c:val>
          <c:extLst>
            <c:ext xmlns:c16="http://schemas.microsoft.com/office/drawing/2014/chart" uri="{C3380CC4-5D6E-409C-BE32-E72D297353CC}">
              <c16:uniqueId val="{00000000-9273-C743-81C7-0CA6476CDBE8}"/>
            </c:ext>
          </c:extLst>
        </c:ser>
        <c:ser>
          <c:idx val="1"/>
          <c:order val="1"/>
          <c:tx>
            <c:strRef>
              <c:f>Sheet1!$C$1</c:f>
              <c:strCache>
                <c:ptCount val="1"/>
                <c:pt idx="0">
                  <c:v>US Male</c:v>
                </c:pt>
              </c:strCache>
            </c:strRef>
          </c:tx>
          <c:spPr>
            <a:solidFill>
              <a:schemeClr val="accent3"/>
            </a:solidFill>
            <a:ln>
              <a:noFill/>
            </a:ln>
            <a:effectLst/>
          </c:spPr>
          <c:invertIfNegative val="0"/>
          <c:cat>
            <c:strRef>
              <c:f>Sheet1!$A$2:$A$27</c:f>
              <c:strCache>
                <c:ptCount val="26"/>
                <c:pt idx="0">
                  <c:v>Synbiotics</c:v>
                </c:pt>
                <c:pt idx="1">
                  <c:v>Nootropics</c:v>
                </c:pt>
                <c:pt idx="2">
                  <c:v>Glutathione</c:v>
                </c:pt>
                <c:pt idx="3">
                  <c:v>Protein Powder</c:v>
                </c:pt>
                <c:pt idx="4">
                  <c:v>CBD</c:v>
                </c:pt>
                <c:pt idx="5">
                  <c:v>Alpha-GPC</c:v>
                </c:pt>
                <c:pt idx="6">
                  <c:v>Choline</c:v>
                </c:pt>
                <c:pt idx="7">
                  <c:v>Astaxanthin</c:v>
                </c:pt>
                <c:pt idx="8">
                  <c:v>Citicoline</c:v>
                </c:pt>
                <c:pt idx="9">
                  <c:v>Ashwagandha</c:v>
                </c:pt>
                <c:pt idx="10">
                  <c:v>Postbiotics</c:v>
                </c:pt>
                <c:pt idx="11">
                  <c:v>Mushrooms</c:v>
                </c:pt>
                <c:pt idx="12">
                  <c:v>Glucosamine</c:v>
                </c:pt>
                <c:pt idx="13">
                  <c:v>Collagen</c:v>
                </c:pt>
                <c:pt idx="14">
                  <c:v>Probiotics</c:v>
                </c:pt>
                <c:pt idx="15">
                  <c:v>Lutein</c:v>
                </c:pt>
                <c:pt idx="16">
                  <c:v>CoQ10</c:v>
                </c:pt>
                <c:pt idx="17">
                  <c:v>Prebiotics</c:v>
                </c:pt>
                <c:pt idx="18">
                  <c:v>Vitamin K2</c:v>
                </c:pt>
                <c:pt idx="19">
                  <c:v>Omega-3s</c:v>
                </c:pt>
                <c:pt idx="20">
                  <c:v>Antioxidants</c:v>
                </c:pt>
                <c:pt idx="21">
                  <c:v>Multivitamin</c:v>
                </c:pt>
                <c:pt idx="22">
                  <c:v>Curcumin/Turmeric</c:v>
                </c:pt>
                <c:pt idx="23">
                  <c:v>Magnesium</c:v>
                </c:pt>
                <c:pt idx="24">
                  <c:v>Vitamin D</c:v>
                </c:pt>
                <c:pt idx="25">
                  <c:v>Calcium</c:v>
                </c:pt>
              </c:strCache>
            </c:strRef>
          </c:cat>
          <c:val>
            <c:numRef>
              <c:f>Sheet1!$C$2:$C$27</c:f>
              <c:numCache>
                <c:formatCode>"$"#,##0.00</c:formatCode>
                <c:ptCount val="26"/>
                <c:pt idx="0">
                  <c:v>28.57</c:v>
                </c:pt>
                <c:pt idx="1">
                  <c:v>27.74</c:v>
                </c:pt>
                <c:pt idx="2">
                  <c:v>27.88</c:v>
                </c:pt>
                <c:pt idx="3">
                  <c:v>29</c:v>
                </c:pt>
                <c:pt idx="4">
                  <c:v>29.26</c:v>
                </c:pt>
                <c:pt idx="5">
                  <c:v>28.88</c:v>
                </c:pt>
                <c:pt idx="6">
                  <c:v>28.1</c:v>
                </c:pt>
                <c:pt idx="7">
                  <c:v>29.59</c:v>
                </c:pt>
                <c:pt idx="8">
                  <c:v>28.93</c:v>
                </c:pt>
                <c:pt idx="9">
                  <c:v>28.63</c:v>
                </c:pt>
                <c:pt idx="10">
                  <c:v>26.77</c:v>
                </c:pt>
                <c:pt idx="11">
                  <c:v>28.12</c:v>
                </c:pt>
                <c:pt idx="12">
                  <c:v>25.7</c:v>
                </c:pt>
                <c:pt idx="13">
                  <c:v>26.14</c:v>
                </c:pt>
                <c:pt idx="14">
                  <c:v>23.26</c:v>
                </c:pt>
                <c:pt idx="15">
                  <c:v>26.89</c:v>
                </c:pt>
                <c:pt idx="16">
                  <c:v>28.02</c:v>
                </c:pt>
                <c:pt idx="17">
                  <c:v>25.72</c:v>
                </c:pt>
                <c:pt idx="18">
                  <c:v>25.93</c:v>
                </c:pt>
                <c:pt idx="19">
                  <c:v>23.04</c:v>
                </c:pt>
                <c:pt idx="20">
                  <c:v>22.37</c:v>
                </c:pt>
                <c:pt idx="21">
                  <c:v>22.19</c:v>
                </c:pt>
                <c:pt idx="22">
                  <c:v>25.06</c:v>
                </c:pt>
                <c:pt idx="23">
                  <c:v>21.94</c:v>
                </c:pt>
                <c:pt idx="24">
                  <c:v>21.33</c:v>
                </c:pt>
                <c:pt idx="25">
                  <c:v>21.8</c:v>
                </c:pt>
              </c:numCache>
            </c:numRef>
          </c:val>
          <c:extLst>
            <c:ext xmlns:c16="http://schemas.microsoft.com/office/drawing/2014/chart" uri="{C3380CC4-5D6E-409C-BE32-E72D297353CC}">
              <c16:uniqueId val="{00000001-9273-C743-81C7-0CA6476CDBE8}"/>
            </c:ext>
          </c:extLst>
        </c:ser>
        <c:dLbls>
          <c:showLegendKey val="0"/>
          <c:showVal val="0"/>
          <c:showCatName val="0"/>
          <c:showSerName val="0"/>
          <c:showPercent val="0"/>
          <c:showBubbleSize val="0"/>
        </c:dLbls>
        <c:gapWidth val="219"/>
        <c:overlap val="-27"/>
        <c:axId val="513708720"/>
        <c:axId val="512921872"/>
      </c:barChart>
      <c:catAx>
        <c:axId val="513708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12921872"/>
        <c:crosses val="autoZero"/>
        <c:auto val="1"/>
        <c:lblAlgn val="ctr"/>
        <c:lblOffset val="100"/>
        <c:noMultiLvlLbl val="0"/>
      </c:catAx>
      <c:valAx>
        <c:axId val="51292187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13708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Sheet1!$A$2:$A$9</c:f>
              <c:strCache>
                <c:ptCount val="8"/>
                <c:pt idx="0">
                  <c:v>Online (Amazon, Vitacost, iHerb, etc.)</c:v>
                </c:pt>
                <c:pt idx="1">
                  <c:v>Mass market retailer</c:v>
                </c:pt>
                <c:pt idx="2">
                  <c:v>Natural/ health food store</c:v>
                </c:pt>
                <c:pt idx="3">
                  <c:v>Traditional medicine provider</c:v>
                </c:pt>
                <c:pt idx="4">
                  <c:v>Practitioner (MD, Chiropractor, etc.)</c:v>
                </c:pt>
                <c:pt idx="5">
                  <c:v>Home shopping network</c:v>
                </c:pt>
                <c:pt idx="6">
                  <c:v>Network Marketer (Shaklee, Nutrilite, etc.)</c:v>
                </c:pt>
                <c:pt idx="7">
                  <c:v>Other (please specify)</c:v>
                </c:pt>
              </c:strCache>
            </c:strRef>
          </c:cat>
          <c:val>
            <c:numRef>
              <c:f>Sheet1!$B$2:$B$9</c:f>
              <c:numCache>
                <c:formatCode>0%</c:formatCode>
                <c:ptCount val="8"/>
                <c:pt idx="0">
                  <c:v>0.36873747000000001</c:v>
                </c:pt>
                <c:pt idx="1">
                  <c:v>0.27655310999999999</c:v>
                </c:pt>
                <c:pt idx="2">
                  <c:v>0.16232464999999999</c:v>
                </c:pt>
                <c:pt idx="3">
                  <c:v>5.2104209999999998E-2</c:v>
                </c:pt>
                <c:pt idx="4">
                  <c:v>4.6092180000000003E-2</c:v>
                </c:pt>
                <c:pt idx="5">
                  <c:v>3.8076150000000003E-2</c:v>
                </c:pt>
                <c:pt idx="6">
                  <c:v>2.8056109999999999E-2</c:v>
                </c:pt>
                <c:pt idx="7">
                  <c:v>2.8056109999999999E-2</c:v>
                </c:pt>
              </c:numCache>
            </c:numRef>
          </c:val>
          <c:extLst>
            <c:ext xmlns:c16="http://schemas.microsoft.com/office/drawing/2014/chart" uri="{C3380CC4-5D6E-409C-BE32-E72D297353CC}">
              <c16:uniqueId val="{00000000-073F-5847-BB2D-4F85B385FFF0}"/>
            </c:ext>
          </c:extLst>
        </c:ser>
        <c:ser>
          <c:idx val="1"/>
          <c:order val="1"/>
          <c:tx>
            <c:strRef>
              <c:f>Sheet1!$C$1</c:f>
              <c:strCache>
                <c:ptCount val="1"/>
                <c:pt idx="0">
                  <c:v>UK</c:v>
                </c:pt>
              </c:strCache>
            </c:strRef>
          </c:tx>
          <c:spPr>
            <a:solidFill>
              <a:schemeClr val="accent2"/>
            </a:solidFill>
            <a:ln>
              <a:noFill/>
            </a:ln>
            <a:effectLst/>
          </c:spPr>
          <c:invertIfNegative val="0"/>
          <c:cat>
            <c:strRef>
              <c:f>Sheet1!$A$2:$A$9</c:f>
              <c:strCache>
                <c:ptCount val="8"/>
                <c:pt idx="0">
                  <c:v>Online (Amazon, Vitacost, iHerb, etc.)</c:v>
                </c:pt>
                <c:pt idx="1">
                  <c:v>Mass market retailer</c:v>
                </c:pt>
                <c:pt idx="2">
                  <c:v>Natural/ health food store</c:v>
                </c:pt>
                <c:pt idx="3">
                  <c:v>Traditional medicine provider</c:v>
                </c:pt>
                <c:pt idx="4">
                  <c:v>Practitioner (MD, Chiropractor, etc.)</c:v>
                </c:pt>
                <c:pt idx="5">
                  <c:v>Home shopping network</c:v>
                </c:pt>
                <c:pt idx="6">
                  <c:v>Network Marketer (Shaklee, Nutrilite, etc.)</c:v>
                </c:pt>
                <c:pt idx="7">
                  <c:v>Other (please specify)</c:v>
                </c:pt>
              </c:strCache>
            </c:strRef>
          </c:cat>
          <c:val>
            <c:numRef>
              <c:f>Sheet1!$C$2:$C$9</c:f>
              <c:numCache>
                <c:formatCode>0%</c:formatCode>
                <c:ptCount val="8"/>
                <c:pt idx="0">
                  <c:v>0.38967136000000002</c:v>
                </c:pt>
                <c:pt idx="1">
                  <c:v>0.15962440999999999</c:v>
                </c:pt>
                <c:pt idx="2">
                  <c:v>0.23943661999999999</c:v>
                </c:pt>
                <c:pt idx="3">
                  <c:v>5.6338029999999997E-2</c:v>
                </c:pt>
                <c:pt idx="4">
                  <c:v>4.2253520000000003E-2</c:v>
                </c:pt>
                <c:pt idx="5">
                  <c:v>6.57277E-2</c:v>
                </c:pt>
                <c:pt idx="6">
                  <c:v>2.3474180000000001E-2</c:v>
                </c:pt>
                <c:pt idx="7">
                  <c:v>2.3474180000000001E-2</c:v>
                </c:pt>
              </c:numCache>
            </c:numRef>
          </c:val>
          <c:extLst>
            <c:ext xmlns:c16="http://schemas.microsoft.com/office/drawing/2014/chart" uri="{C3380CC4-5D6E-409C-BE32-E72D297353CC}">
              <c16:uniqueId val="{00000001-073F-5847-BB2D-4F85B385FFF0}"/>
            </c:ext>
          </c:extLst>
        </c:ser>
        <c:ser>
          <c:idx val="2"/>
          <c:order val="2"/>
          <c:tx>
            <c:strRef>
              <c:f>Sheet1!$D$1</c:f>
              <c:strCache>
                <c:ptCount val="1"/>
                <c:pt idx="0">
                  <c:v>DE</c:v>
                </c:pt>
              </c:strCache>
            </c:strRef>
          </c:tx>
          <c:spPr>
            <a:solidFill>
              <a:schemeClr val="accent3"/>
            </a:solidFill>
            <a:ln>
              <a:noFill/>
            </a:ln>
            <a:effectLst/>
          </c:spPr>
          <c:invertIfNegative val="0"/>
          <c:cat>
            <c:strRef>
              <c:f>Sheet1!$A$2:$A$9</c:f>
              <c:strCache>
                <c:ptCount val="8"/>
                <c:pt idx="0">
                  <c:v>Online (Amazon, Vitacost, iHerb, etc.)</c:v>
                </c:pt>
                <c:pt idx="1">
                  <c:v>Mass market retailer</c:v>
                </c:pt>
                <c:pt idx="2">
                  <c:v>Natural/ health food store</c:v>
                </c:pt>
                <c:pt idx="3">
                  <c:v>Traditional medicine provider</c:v>
                </c:pt>
                <c:pt idx="4">
                  <c:v>Practitioner (MD, Chiropractor, etc.)</c:v>
                </c:pt>
                <c:pt idx="5">
                  <c:v>Home shopping network</c:v>
                </c:pt>
                <c:pt idx="6">
                  <c:v>Network Marketer (Shaklee, Nutrilite, etc.)</c:v>
                </c:pt>
                <c:pt idx="7">
                  <c:v>Other (please specify)</c:v>
                </c:pt>
              </c:strCache>
            </c:strRef>
          </c:cat>
          <c:val>
            <c:numRef>
              <c:f>Sheet1!$D$2:$D$9</c:f>
              <c:numCache>
                <c:formatCode>0%</c:formatCode>
                <c:ptCount val="8"/>
                <c:pt idx="0">
                  <c:v>0.5</c:v>
                </c:pt>
                <c:pt idx="1">
                  <c:v>0.18367347000000001</c:v>
                </c:pt>
                <c:pt idx="2">
                  <c:v>0.11734694</c:v>
                </c:pt>
                <c:pt idx="3">
                  <c:v>5.6122449999999997E-2</c:v>
                </c:pt>
                <c:pt idx="4">
                  <c:v>4.591837E-2</c:v>
                </c:pt>
                <c:pt idx="5">
                  <c:v>1.5306119999999999E-2</c:v>
                </c:pt>
                <c:pt idx="6">
                  <c:v>3.0612239999999999E-2</c:v>
                </c:pt>
                <c:pt idx="7">
                  <c:v>5.1020410000000002E-2</c:v>
                </c:pt>
              </c:numCache>
            </c:numRef>
          </c:val>
          <c:extLst>
            <c:ext xmlns:c16="http://schemas.microsoft.com/office/drawing/2014/chart" uri="{C3380CC4-5D6E-409C-BE32-E72D297353CC}">
              <c16:uniqueId val="{00000002-073F-5847-BB2D-4F85B385FFF0}"/>
            </c:ext>
          </c:extLst>
        </c:ser>
        <c:ser>
          <c:idx val="3"/>
          <c:order val="3"/>
          <c:tx>
            <c:strRef>
              <c:f>Sheet1!$E$1</c:f>
              <c:strCache>
                <c:ptCount val="1"/>
                <c:pt idx="0">
                  <c:v>IT</c:v>
                </c:pt>
              </c:strCache>
            </c:strRef>
          </c:tx>
          <c:spPr>
            <a:solidFill>
              <a:schemeClr val="accent4"/>
            </a:solidFill>
            <a:ln>
              <a:noFill/>
            </a:ln>
            <a:effectLst/>
          </c:spPr>
          <c:invertIfNegative val="0"/>
          <c:cat>
            <c:strRef>
              <c:f>Sheet1!$A$2:$A$9</c:f>
              <c:strCache>
                <c:ptCount val="8"/>
                <c:pt idx="0">
                  <c:v>Online (Amazon, Vitacost, iHerb, etc.)</c:v>
                </c:pt>
                <c:pt idx="1">
                  <c:v>Mass market retailer</c:v>
                </c:pt>
                <c:pt idx="2">
                  <c:v>Natural/ health food store</c:v>
                </c:pt>
                <c:pt idx="3">
                  <c:v>Traditional medicine provider</c:v>
                </c:pt>
                <c:pt idx="4">
                  <c:v>Practitioner (MD, Chiropractor, etc.)</c:v>
                </c:pt>
                <c:pt idx="5">
                  <c:v>Home shopping network</c:v>
                </c:pt>
                <c:pt idx="6">
                  <c:v>Network Marketer (Shaklee, Nutrilite, etc.)</c:v>
                </c:pt>
                <c:pt idx="7">
                  <c:v>Other (please specify)</c:v>
                </c:pt>
              </c:strCache>
            </c:strRef>
          </c:cat>
          <c:val>
            <c:numRef>
              <c:f>Sheet1!$E$2:$E$9</c:f>
              <c:numCache>
                <c:formatCode>0%</c:formatCode>
                <c:ptCount val="8"/>
                <c:pt idx="0">
                  <c:v>0.42758621000000002</c:v>
                </c:pt>
                <c:pt idx="1">
                  <c:v>9.6551720000000008E-2</c:v>
                </c:pt>
                <c:pt idx="2">
                  <c:v>0.13448276000000001</c:v>
                </c:pt>
                <c:pt idx="3">
                  <c:v>0.11379309999999999</c:v>
                </c:pt>
                <c:pt idx="4">
                  <c:v>0.11379309999999999</c:v>
                </c:pt>
                <c:pt idx="5">
                  <c:v>6.8965500000000004E-3</c:v>
                </c:pt>
                <c:pt idx="6">
                  <c:v>4.8275859999999997E-2</c:v>
                </c:pt>
                <c:pt idx="7">
                  <c:v>5.8620690000000003E-2</c:v>
                </c:pt>
              </c:numCache>
            </c:numRef>
          </c:val>
          <c:extLst>
            <c:ext xmlns:c16="http://schemas.microsoft.com/office/drawing/2014/chart" uri="{C3380CC4-5D6E-409C-BE32-E72D297353CC}">
              <c16:uniqueId val="{00000003-073F-5847-BB2D-4F85B385FFF0}"/>
            </c:ext>
          </c:extLst>
        </c:ser>
        <c:ser>
          <c:idx val="4"/>
          <c:order val="4"/>
          <c:tx>
            <c:strRef>
              <c:f>Sheet1!$F$1</c:f>
              <c:strCache>
                <c:ptCount val="1"/>
                <c:pt idx="0">
                  <c:v>KR</c:v>
                </c:pt>
              </c:strCache>
            </c:strRef>
          </c:tx>
          <c:spPr>
            <a:solidFill>
              <a:schemeClr val="accent5"/>
            </a:solidFill>
            <a:ln>
              <a:noFill/>
            </a:ln>
            <a:effectLst/>
          </c:spPr>
          <c:invertIfNegative val="0"/>
          <c:cat>
            <c:strRef>
              <c:f>Sheet1!$A$2:$A$9</c:f>
              <c:strCache>
                <c:ptCount val="8"/>
                <c:pt idx="0">
                  <c:v>Online (Amazon, Vitacost, iHerb, etc.)</c:v>
                </c:pt>
                <c:pt idx="1">
                  <c:v>Mass market retailer</c:v>
                </c:pt>
                <c:pt idx="2">
                  <c:v>Natural/ health food store</c:v>
                </c:pt>
                <c:pt idx="3">
                  <c:v>Traditional medicine provider</c:v>
                </c:pt>
                <c:pt idx="4">
                  <c:v>Practitioner (MD, Chiropractor, etc.)</c:v>
                </c:pt>
                <c:pt idx="5">
                  <c:v>Home shopping network</c:v>
                </c:pt>
                <c:pt idx="6">
                  <c:v>Network Marketer (Shaklee, Nutrilite, etc.)</c:v>
                </c:pt>
                <c:pt idx="7">
                  <c:v>Other (please specify)</c:v>
                </c:pt>
              </c:strCache>
            </c:strRef>
          </c:cat>
          <c:val>
            <c:numRef>
              <c:f>Sheet1!$F$2:$F$9</c:f>
              <c:numCache>
                <c:formatCode>0%</c:formatCode>
                <c:ptCount val="8"/>
                <c:pt idx="0">
                  <c:v>0.65084745999999993</c:v>
                </c:pt>
                <c:pt idx="1">
                  <c:v>6.7796609999999993E-2</c:v>
                </c:pt>
                <c:pt idx="2">
                  <c:v>8.813559E-2</c:v>
                </c:pt>
                <c:pt idx="3">
                  <c:v>3.3898299999999999E-3</c:v>
                </c:pt>
                <c:pt idx="4">
                  <c:v>1.016949E-2</c:v>
                </c:pt>
                <c:pt idx="5">
                  <c:v>9.4915249999999993E-2</c:v>
                </c:pt>
                <c:pt idx="6">
                  <c:v>7.1186440000000004E-2</c:v>
                </c:pt>
                <c:pt idx="7">
                  <c:v>1.355932E-2</c:v>
                </c:pt>
              </c:numCache>
            </c:numRef>
          </c:val>
          <c:extLst>
            <c:ext xmlns:c16="http://schemas.microsoft.com/office/drawing/2014/chart" uri="{C3380CC4-5D6E-409C-BE32-E72D297353CC}">
              <c16:uniqueId val="{00000004-073F-5847-BB2D-4F85B385FFF0}"/>
            </c:ext>
          </c:extLst>
        </c:ser>
        <c:ser>
          <c:idx val="5"/>
          <c:order val="5"/>
          <c:tx>
            <c:strRef>
              <c:f>Sheet1!$G$1</c:f>
              <c:strCache>
                <c:ptCount val="1"/>
                <c:pt idx="0">
                  <c:v>AU</c:v>
                </c:pt>
              </c:strCache>
            </c:strRef>
          </c:tx>
          <c:spPr>
            <a:solidFill>
              <a:schemeClr val="accent6"/>
            </a:solidFill>
            <a:ln>
              <a:noFill/>
            </a:ln>
            <a:effectLst/>
          </c:spPr>
          <c:invertIfNegative val="0"/>
          <c:cat>
            <c:strRef>
              <c:f>Sheet1!$A$2:$A$9</c:f>
              <c:strCache>
                <c:ptCount val="8"/>
                <c:pt idx="0">
                  <c:v>Online (Amazon, Vitacost, iHerb, etc.)</c:v>
                </c:pt>
                <c:pt idx="1">
                  <c:v>Mass market retailer</c:v>
                </c:pt>
                <c:pt idx="2">
                  <c:v>Natural/ health food store</c:v>
                </c:pt>
                <c:pt idx="3">
                  <c:v>Traditional medicine provider</c:v>
                </c:pt>
                <c:pt idx="4">
                  <c:v>Practitioner (MD, Chiropractor, etc.)</c:v>
                </c:pt>
                <c:pt idx="5">
                  <c:v>Home shopping network</c:v>
                </c:pt>
                <c:pt idx="6">
                  <c:v>Network Marketer (Shaklee, Nutrilite, etc.)</c:v>
                </c:pt>
                <c:pt idx="7">
                  <c:v>Other (please specify)</c:v>
                </c:pt>
              </c:strCache>
            </c:strRef>
          </c:cat>
          <c:val>
            <c:numRef>
              <c:f>Sheet1!$G$2:$G$9</c:f>
              <c:numCache>
                <c:formatCode>0%</c:formatCode>
                <c:ptCount val="8"/>
                <c:pt idx="0">
                  <c:v>0.14220183</c:v>
                </c:pt>
                <c:pt idx="1">
                  <c:v>0.25688073</c:v>
                </c:pt>
                <c:pt idx="2">
                  <c:v>0.25688073</c:v>
                </c:pt>
                <c:pt idx="3">
                  <c:v>0.17431193</c:v>
                </c:pt>
                <c:pt idx="4">
                  <c:v>3.6697250000000001E-2</c:v>
                </c:pt>
                <c:pt idx="5">
                  <c:v>2.7522939999999999E-2</c:v>
                </c:pt>
                <c:pt idx="6">
                  <c:v>4.5871599999999998E-3</c:v>
                </c:pt>
                <c:pt idx="7">
                  <c:v>0.10091743</c:v>
                </c:pt>
              </c:numCache>
            </c:numRef>
          </c:val>
          <c:extLst>
            <c:ext xmlns:c16="http://schemas.microsoft.com/office/drawing/2014/chart" uri="{C3380CC4-5D6E-409C-BE32-E72D297353CC}">
              <c16:uniqueId val="{00000005-073F-5847-BB2D-4F85B385FFF0}"/>
            </c:ext>
          </c:extLst>
        </c:ser>
        <c:dLbls>
          <c:showLegendKey val="0"/>
          <c:showVal val="0"/>
          <c:showCatName val="0"/>
          <c:showSerName val="0"/>
          <c:showPercent val="0"/>
          <c:showBubbleSize val="0"/>
        </c:dLbls>
        <c:gapWidth val="219"/>
        <c:overlap val="-27"/>
        <c:axId val="538775136"/>
        <c:axId val="538776864"/>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Sheet1!$A$2:$A$9</c:f>
              <c:strCache>
                <c:ptCount val="8"/>
                <c:pt idx="0">
                  <c:v>Online (Amazon, Vitacost, iHerb, etc.)</c:v>
                </c:pt>
                <c:pt idx="1">
                  <c:v>Mass market retailer</c:v>
                </c:pt>
                <c:pt idx="2">
                  <c:v>Natural/ health food store</c:v>
                </c:pt>
                <c:pt idx="3">
                  <c:v>Traditional medicine provider</c:v>
                </c:pt>
                <c:pt idx="4">
                  <c:v>Practitioner (MD, Chiropractor, etc.)</c:v>
                </c:pt>
                <c:pt idx="5">
                  <c:v>Home shopping network</c:v>
                </c:pt>
                <c:pt idx="6">
                  <c:v>Network Marketer (Shaklee, Nutrilite, etc.)</c:v>
                </c:pt>
                <c:pt idx="7">
                  <c:v>Other (please specify)</c:v>
                </c:pt>
              </c:strCache>
            </c:strRef>
          </c:cat>
          <c:val>
            <c:numRef>
              <c:f>Sheet1!$H$2:$H$9</c:f>
              <c:numCache>
                <c:formatCode>0%</c:formatCode>
                <c:ptCount val="8"/>
                <c:pt idx="0">
                  <c:v>0.35626869999999999</c:v>
                </c:pt>
                <c:pt idx="1">
                  <c:v>0.25673103000000003</c:v>
                </c:pt>
                <c:pt idx="2">
                  <c:v>0.14277944000000001</c:v>
                </c:pt>
                <c:pt idx="3">
                  <c:v>7.3429430000000004E-2</c:v>
                </c:pt>
                <c:pt idx="4">
                  <c:v>3.9434320000000002E-2</c:v>
                </c:pt>
                <c:pt idx="5">
                  <c:v>3.2635299999999999E-2</c:v>
                </c:pt>
                <c:pt idx="6">
                  <c:v>2.2844710000000001E-2</c:v>
                </c:pt>
                <c:pt idx="7">
                  <c:v>7.5877070000000005E-2</c:v>
                </c:pt>
              </c:numCache>
            </c:numRef>
          </c:val>
          <c:smooth val="0"/>
          <c:extLst>
            <c:ext xmlns:c16="http://schemas.microsoft.com/office/drawing/2014/chart" uri="{C3380CC4-5D6E-409C-BE32-E72D297353CC}">
              <c16:uniqueId val="{00000006-073F-5847-BB2D-4F85B385FFF0}"/>
            </c:ext>
          </c:extLst>
        </c:ser>
        <c:dLbls>
          <c:showLegendKey val="0"/>
          <c:showVal val="0"/>
          <c:showCatName val="0"/>
          <c:showSerName val="0"/>
          <c:showPercent val="0"/>
          <c:showBubbleSize val="0"/>
        </c:dLbls>
        <c:marker val="1"/>
        <c:smooth val="0"/>
        <c:axId val="538775136"/>
        <c:axId val="538776864"/>
      </c:lineChart>
      <c:catAx>
        <c:axId val="538775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8776864"/>
        <c:crosses val="autoZero"/>
        <c:auto val="1"/>
        <c:lblAlgn val="ctr"/>
        <c:lblOffset val="100"/>
        <c:noMultiLvlLbl val="0"/>
      </c:catAx>
      <c:valAx>
        <c:axId val="5387768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8775136"/>
        <c:crosses val="autoZero"/>
        <c:crossBetween val="between"/>
      </c:valAx>
      <c:spPr>
        <a:noFill/>
        <a:ln>
          <a:noFill/>
        </a:ln>
        <a:effectLst/>
      </c:spPr>
    </c:plotArea>
    <c:legend>
      <c:legendPos val="b"/>
      <c:layout>
        <c:manualLayout>
          <c:xMode val="edge"/>
          <c:yMode val="edge"/>
          <c:x val="0.17058051651147982"/>
          <c:y val="0.94277528952595502"/>
          <c:w val="0.67822672104058124"/>
          <c:h val="5.7224710474045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Age 18-34</c:v>
                </c:pt>
              </c:strCache>
            </c:strRef>
          </c:tx>
          <c:spPr>
            <a:solidFill>
              <a:schemeClr val="accent1"/>
            </a:solidFill>
            <a:ln>
              <a:noFill/>
            </a:ln>
            <a:effectLst/>
          </c:spPr>
          <c:invertIfNegative val="0"/>
          <c:cat>
            <c:strRef>
              <c:f>Sheet1!$A$2:$A$9</c:f>
              <c:strCache>
                <c:ptCount val="8"/>
                <c:pt idx="0">
                  <c:v>Online (Amazon, Vitacost, iHerb, etc.)</c:v>
                </c:pt>
                <c:pt idx="1">
                  <c:v>Natural/ health food store</c:v>
                </c:pt>
                <c:pt idx="2">
                  <c:v>Mass market retailer</c:v>
                </c:pt>
                <c:pt idx="3">
                  <c:v>Practitioner (MD, Chiropractor, etc.)</c:v>
                </c:pt>
                <c:pt idx="4">
                  <c:v>Traditional medicine provider</c:v>
                </c:pt>
                <c:pt idx="5">
                  <c:v>Home shopping network</c:v>
                </c:pt>
                <c:pt idx="6">
                  <c:v>Network Marketer (Shaklee, Nutrilite, etc.)</c:v>
                </c:pt>
                <c:pt idx="7">
                  <c:v>Other (please specify)</c:v>
                </c:pt>
              </c:strCache>
            </c:strRef>
          </c:cat>
          <c:val>
            <c:numRef>
              <c:f>Sheet1!$B$2:$B$9</c:f>
              <c:numCache>
                <c:formatCode>0%</c:formatCode>
                <c:ptCount val="8"/>
                <c:pt idx="0">
                  <c:v>0.42</c:v>
                </c:pt>
                <c:pt idx="1">
                  <c:v>0.18</c:v>
                </c:pt>
                <c:pt idx="2">
                  <c:v>0.16</c:v>
                </c:pt>
                <c:pt idx="3">
                  <c:v>0.06</c:v>
                </c:pt>
                <c:pt idx="4">
                  <c:v>0.05</c:v>
                </c:pt>
                <c:pt idx="5">
                  <c:v>0.05</c:v>
                </c:pt>
                <c:pt idx="6">
                  <c:v>0.04</c:v>
                </c:pt>
                <c:pt idx="7">
                  <c:v>0.03</c:v>
                </c:pt>
              </c:numCache>
            </c:numRef>
          </c:val>
          <c:extLst>
            <c:ext xmlns:c16="http://schemas.microsoft.com/office/drawing/2014/chart" uri="{C3380CC4-5D6E-409C-BE32-E72D297353CC}">
              <c16:uniqueId val="{00000000-073F-5847-BB2D-4F85B385FFF0}"/>
            </c:ext>
          </c:extLst>
        </c:ser>
        <c:ser>
          <c:idx val="1"/>
          <c:order val="1"/>
          <c:tx>
            <c:strRef>
              <c:f>Sheet1!$C$1</c:f>
              <c:strCache>
                <c:ptCount val="1"/>
                <c:pt idx="0">
                  <c:v>Male, Age 18-34</c:v>
                </c:pt>
              </c:strCache>
            </c:strRef>
          </c:tx>
          <c:spPr>
            <a:solidFill>
              <a:schemeClr val="accent2"/>
            </a:solidFill>
            <a:ln>
              <a:noFill/>
            </a:ln>
            <a:effectLst/>
          </c:spPr>
          <c:invertIfNegative val="0"/>
          <c:cat>
            <c:strRef>
              <c:f>Sheet1!$A$2:$A$9</c:f>
              <c:strCache>
                <c:ptCount val="8"/>
                <c:pt idx="0">
                  <c:v>Online (Amazon, Vitacost, iHerb, etc.)</c:v>
                </c:pt>
                <c:pt idx="1">
                  <c:v>Natural/ health food store</c:v>
                </c:pt>
                <c:pt idx="2">
                  <c:v>Mass market retailer</c:v>
                </c:pt>
                <c:pt idx="3">
                  <c:v>Practitioner (MD, Chiropractor, etc.)</c:v>
                </c:pt>
                <c:pt idx="4">
                  <c:v>Traditional medicine provider</c:v>
                </c:pt>
                <c:pt idx="5">
                  <c:v>Home shopping network</c:v>
                </c:pt>
                <c:pt idx="6">
                  <c:v>Network Marketer (Shaklee, Nutrilite, etc.)</c:v>
                </c:pt>
                <c:pt idx="7">
                  <c:v>Other (please specify)</c:v>
                </c:pt>
              </c:strCache>
            </c:strRef>
          </c:cat>
          <c:val>
            <c:numRef>
              <c:f>Sheet1!$C$2:$C$9</c:f>
              <c:numCache>
                <c:formatCode>0%</c:formatCode>
                <c:ptCount val="8"/>
                <c:pt idx="0">
                  <c:v>0.4</c:v>
                </c:pt>
                <c:pt idx="1">
                  <c:v>0.2</c:v>
                </c:pt>
                <c:pt idx="2">
                  <c:v>0.15</c:v>
                </c:pt>
                <c:pt idx="3">
                  <c:v>0.08</c:v>
                </c:pt>
                <c:pt idx="4">
                  <c:v>0.09</c:v>
                </c:pt>
                <c:pt idx="5">
                  <c:v>0.05</c:v>
                </c:pt>
                <c:pt idx="6">
                  <c:v>0.03</c:v>
                </c:pt>
                <c:pt idx="7">
                  <c:v>0.01</c:v>
                </c:pt>
              </c:numCache>
            </c:numRef>
          </c:val>
          <c:extLst>
            <c:ext xmlns:c16="http://schemas.microsoft.com/office/drawing/2014/chart" uri="{C3380CC4-5D6E-409C-BE32-E72D297353CC}">
              <c16:uniqueId val="{00000001-073F-5847-BB2D-4F85B385FFF0}"/>
            </c:ext>
          </c:extLst>
        </c:ser>
        <c:ser>
          <c:idx val="2"/>
          <c:order val="2"/>
          <c:tx>
            <c:strRef>
              <c:f>Sheet1!$D$1</c:f>
              <c:strCache>
                <c:ptCount val="1"/>
                <c:pt idx="0">
                  <c:v>Female, Age 35-54</c:v>
                </c:pt>
              </c:strCache>
            </c:strRef>
          </c:tx>
          <c:spPr>
            <a:solidFill>
              <a:schemeClr val="accent3"/>
            </a:solidFill>
            <a:ln>
              <a:noFill/>
            </a:ln>
            <a:effectLst/>
          </c:spPr>
          <c:invertIfNegative val="0"/>
          <c:cat>
            <c:strRef>
              <c:f>Sheet1!$A$2:$A$9</c:f>
              <c:strCache>
                <c:ptCount val="8"/>
                <c:pt idx="0">
                  <c:v>Online (Amazon, Vitacost, iHerb, etc.)</c:v>
                </c:pt>
                <c:pt idx="1">
                  <c:v>Natural/ health food store</c:v>
                </c:pt>
                <c:pt idx="2">
                  <c:v>Mass market retailer</c:v>
                </c:pt>
                <c:pt idx="3">
                  <c:v>Practitioner (MD, Chiropractor, etc.)</c:v>
                </c:pt>
                <c:pt idx="4">
                  <c:v>Traditional medicine provider</c:v>
                </c:pt>
                <c:pt idx="5">
                  <c:v>Home shopping network</c:v>
                </c:pt>
                <c:pt idx="6">
                  <c:v>Network Marketer (Shaklee, Nutrilite, etc.)</c:v>
                </c:pt>
                <c:pt idx="7">
                  <c:v>Other (please specify)</c:v>
                </c:pt>
              </c:strCache>
            </c:strRef>
          </c:cat>
          <c:val>
            <c:numRef>
              <c:f>Sheet1!$D$2:$D$9</c:f>
              <c:numCache>
                <c:formatCode>0%</c:formatCode>
                <c:ptCount val="8"/>
                <c:pt idx="0">
                  <c:v>0.47</c:v>
                </c:pt>
                <c:pt idx="1">
                  <c:v>0.14000000000000001</c:v>
                </c:pt>
                <c:pt idx="2">
                  <c:v>0.18</c:v>
                </c:pt>
                <c:pt idx="3">
                  <c:v>0.04</c:v>
                </c:pt>
                <c:pt idx="4">
                  <c:v>7.0000000000000007E-2</c:v>
                </c:pt>
                <c:pt idx="5">
                  <c:v>0.03</c:v>
                </c:pt>
                <c:pt idx="6">
                  <c:v>0.03</c:v>
                </c:pt>
                <c:pt idx="7">
                  <c:v>0.04</c:v>
                </c:pt>
              </c:numCache>
            </c:numRef>
          </c:val>
          <c:extLst>
            <c:ext xmlns:c16="http://schemas.microsoft.com/office/drawing/2014/chart" uri="{C3380CC4-5D6E-409C-BE32-E72D297353CC}">
              <c16:uniqueId val="{00000002-073F-5847-BB2D-4F85B385FFF0}"/>
            </c:ext>
          </c:extLst>
        </c:ser>
        <c:ser>
          <c:idx val="3"/>
          <c:order val="3"/>
          <c:tx>
            <c:strRef>
              <c:f>Sheet1!$E$1</c:f>
              <c:strCache>
                <c:ptCount val="1"/>
                <c:pt idx="0">
                  <c:v>Male, Age 35-54</c:v>
                </c:pt>
              </c:strCache>
            </c:strRef>
          </c:tx>
          <c:spPr>
            <a:solidFill>
              <a:schemeClr val="accent4"/>
            </a:solidFill>
            <a:ln>
              <a:noFill/>
            </a:ln>
            <a:effectLst/>
          </c:spPr>
          <c:invertIfNegative val="0"/>
          <c:cat>
            <c:strRef>
              <c:f>Sheet1!$A$2:$A$9</c:f>
              <c:strCache>
                <c:ptCount val="8"/>
                <c:pt idx="0">
                  <c:v>Online (Amazon, Vitacost, iHerb, etc.)</c:v>
                </c:pt>
                <c:pt idx="1">
                  <c:v>Natural/ health food store</c:v>
                </c:pt>
                <c:pt idx="2">
                  <c:v>Mass market retailer</c:v>
                </c:pt>
                <c:pt idx="3">
                  <c:v>Practitioner (MD, Chiropractor, etc.)</c:v>
                </c:pt>
                <c:pt idx="4">
                  <c:v>Traditional medicine provider</c:v>
                </c:pt>
                <c:pt idx="5">
                  <c:v>Home shopping network</c:v>
                </c:pt>
                <c:pt idx="6">
                  <c:v>Network Marketer (Shaklee, Nutrilite, etc.)</c:v>
                </c:pt>
                <c:pt idx="7">
                  <c:v>Other (please specify)</c:v>
                </c:pt>
              </c:strCache>
            </c:strRef>
          </c:cat>
          <c:val>
            <c:numRef>
              <c:f>Sheet1!$E$2:$E$9</c:f>
              <c:numCache>
                <c:formatCode>0%</c:formatCode>
                <c:ptCount val="8"/>
                <c:pt idx="0">
                  <c:v>0.44</c:v>
                </c:pt>
                <c:pt idx="1">
                  <c:v>0.14000000000000001</c:v>
                </c:pt>
                <c:pt idx="2">
                  <c:v>0.18</c:v>
                </c:pt>
                <c:pt idx="3">
                  <c:v>0.04</c:v>
                </c:pt>
                <c:pt idx="4">
                  <c:v>0.06</c:v>
                </c:pt>
                <c:pt idx="5">
                  <c:v>0.06</c:v>
                </c:pt>
                <c:pt idx="6">
                  <c:v>0.05</c:v>
                </c:pt>
                <c:pt idx="7">
                  <c:v>0.03</c:v>
                </c:pt>
              </c:numCache>
            </c:numRef>
          </c:val>
          <c:extLst>
            <c:ext xmlns:c16="http://schemas.microsoft.com/office/drawing/2014/chart" uri="{C3380CC4-5D6E-409C-BE32-E72D297353CC}">
              <c16:uniqueId val="{00000003-073F-5847-BB2D-4F85B385FFF0}"/>
            </c:ext>
          </c:extLst>
        </c:ser>
        <c:ser>
          <c:idx val="4"/>
          <c:order val="4"/>
          <c:tx>
            <c:strRef>
              <c:f>Sheet1!$F$1</c:f>
              <c:strCache>
                <c:ptCount val="1"/>
                <c:pt idx="0">
                  <c:v>Female, Age 55+</c:v>
                </c:pt>
              </c:strCache>
            </c:strRef>
          </c:tx>
          <c:spPr>
            <a:solidFill>
              <a:schemeClr val="accent5"/>
            </a:solidFill>
            <a:ln>
              <a:noFill/>
            </a:ln>
            <a:effectLst/>
          </c:spPr>
          <c:invertIfNegative val="0"/>
          <c:cat>
            <c:strRef>
              <c:f>Sheet1!$A$2:$A$9</c:f>
              <c:strCache>
                <c:ptCount val="8"/>
                <c:pt idx="0">
                  <c:v>Online (Amazon, Vitacost, iHerb, etc.)</c:v>
                </c:pt>
                <c:pt idx="1">
                  <c:v>Natural/ health food store</c:v>
                </c:pt>
                <c:pt idx="2">
                  <c:v>Mass market retailer</c:v>
                </c:pt>
                <c:pt idx="3">
                  <c:v>Practitioner (MD, Chiropractor, etc.)</c:v>
                </c:pt>
                <c:pt idx="4">
                  <c:v>Traditional medicine provider</c:v>
                </c:pt>
                <c:pt idx="5">
                  <c:v>Home shopping network</c:v>
                </c:pt>
                <c:pt idx="6">
                  <c:v>Network Marketer (Shaklee, Nutrilite, etc.)</c:v>
                </c:pt>
                <c:pt idx="7">
                  <c:v>Other (please specify)</c:v>
                </c:pt>
              </c:strCache>
            </c:strRef>
          </c:cat>
          <c:val>
            <c:numRef>
              <c:f>Sheet1!$F$2:$F$9</c:f>
              <c:numCache>
                <c:formatCode>0%</c:formatCode>
                <c:ptCount val="8"/>
                <c:pt idx="0">
                  <c:v>0.32</c:v>
                </c:pt>
                <c:pt idx="1">
                  <c:v>0.17</c:v>
                </c:pt>
                <c:pt idx="2">
                  <c:v>0.27</c:v>
                </c:pt>
                <c:pt idx="3">
                  <c:v>0.04</c:v>
                </c:pt>
                <c:pt idx="4">
                  <c:v>7.0000000000000007E-2</c:v>
                </c:pt>
                <c:pt idx="5">
                  <c:v>0.02</c:v>
                </c:pt>
                <c:pt idx="6">
                  <c:v>0.01</c:v>
                </c:pt>
                <c:pt idx="7">
                  <c:v>0.11</c:v>
                </c:pt>
              </c:numCache>
            </c:numRef>
          </c:val>
          <c:extLst>
            <c:ext xmlns:c16="http://schemas.microsoft.com/office/drawing/2014/chart" uri="{C3380CC4-5D6E-409C-BE32-E72D297353CC}">
              <c16:uniqueId val="{00000004-073F-5847-BB2D-4F85B385FFF0}"/>
            </c:ext>
          </c:extLst>
        </c:ser>
        <c:ser>
          <c:idx val="5"/>
          <c:order val="5"/>
          <c:tx>
            <c:strRef>
              <c:f>Sheet1!$G$1</c:f>
              <c:strCache>
                <c:ptCount val="1"/>
                <c:pt idx="0">
                  <c:v>Male, Age 55+</c:v>
                </c:pt>
              </c:strCache>
            </c:strRef>
          </c:tx>
          <c:spPr>
            <a:solidFill>
              <a:schemeClr val="accent6"/>
            </a:solidFill>
            <a:ln>
              <a:noFill/>
            </a:ln>
            <a:effectLst/>
          </c:spPr>
          <c:invertIfNegative val="0"/>
          <c:cat>
            <c:strRef>
              <c:f>Sheet1!$A$2:$A$9</c:f>
              <c:strCache>
                <c:ptCount val="8"/>
                <c:pt idx="0">
                  <c:v>Online (Amazon, Vitacost, iHerb, etc.)</c:v>
                </c:pt>
                <c:pt idx="1">
                  <c:v>Natural/ health food store</c:v>
                </c:pt>
                <c:pt idx="2">
                  <c:v>Mass market retailer</c:v>
                </c:pt>
                <c:pt idx="3">
                  <c:v>Practitioner (MD, Chiropractor, etc.)</c:v>
                </c:pt>
                <c:pt idx="4">
                  <c:v>Traditional medicine provider</c:v>
                </c:pt>
                <c:pt idx="5">
                  <c:v>Home shopping network</c:v>
                </c:pt>
                <c:pt idx="6">
                  <c:v>Network Marketer (Shaklee, Nutrilite, etc.)</c:v>
                </c:pt>
                <c:pt idx="7">
                  <c:v>Other (please specify)</c:v>
                </c:pt>
              </c:strCache>
            </c:strRef>
          </c:cat>
          <c:val>
            <c:numRef>
              <c:f>Sheet1!$G$2:$G$9</c:f>
              <c:numCache>
                <c:formatCode>0%</c:formatCode>
                <c:ptCount val="8"/>
                <c:pt idx="0">
                  <c:v>0.37</c:v>
                </c:pt>
                <c:pt idx="1">
                  <c:v>0.15</c:v>
                </c:pt>
                <c:pt idx="2">
                  <c:v>0.21</c:v>
                </c:pt>
                <c:pt idx="3">
                  <c:v>0.04</c:v>
                </c:pt>
                <c:pt idx="4">
                  <c:v>0.09</c:v>
                </c:pt>
                <c:pt idx="5">
                  <c:v>0.01</c:v>
                </c:pt>
                <c:pt idx="6">
                  <c:v>0.04</c:v>
                </c:pt>
                <c:pt idx="7">
                  <c:v>0.1</c:v>
                </c:pt>
              </c:numCache>
            </c:numRef>
          </c:val>
          <c:extLst>
            <c:ext xmlns:c16="http://schemas.microsoft.com/office/drawing/2014/chart" uri="{C3380CC4-5D6E-409C-BE32-E72D297353CC}">
              <c16:uniqueId val="{00000005-073F-5847-BB2D-4F85B385FFF0}"/>
            </c:ext>
          </c:extLst>
        </c:ser>
        <c:dLbls>
          <c:showLegendKey val="0"/>
          <c:showVal val="0"/>
          <c:showCatName val="0"/>
          <c:showSerName val="0"/>
          <c:showPercent val="0"/>
          <c:showBubbleSize val="0"/>
        </c:dLbls>
        <c:gapWidth val="219"/>
        <c:overlap val="-27"/>
        <c:axId val="538775136"/>
        <c:axId val="538776864"/>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Sheet1!$A$2:$A$9</c:f>
              <c:strCache>
                <c:ptCount val="8"/>
                <c:pt idx="0">
                  <c:v>Online (Amazon, Vitacost, iHerb, etc.)</c:v>
                </c:pt>
                <c:pt idx="1">
                  <c:v>Natural/ health food store</c:v>
                </c:pt>
                <c:pt idx="2">
                  <c:v>Mass market retailer</c:v>
                </c:pt>
                <c:pt idx="3">
                  <c:v>Practitioner (MD, Chiropractor, etc.)</c:v>
                </c:pt>
                <c:pt idx="4">
                  <c:v>Traditional medicine provider</c:v>
                </c:pt>
                <c:pt idx="5">
                  <c:v>Home shopping network</c:v>
                </c:pt>
                <c:pt idx="6">
                  <c:v>Network Marketer (Shaklee, Nutrilite, etc.)</c:v>
                </c:pt>
                <c:pt idx="7">
                  <c:v>Other (please specify)</c:v>
                </c:pt>
              </c:strCache>
            </c:strRef>
          </c:cat>
          <c:val>
            <c:numRef>
              <c:f>Sheet1!$H$2:$H$9</c:f>
              <c:numCache>
                <c:formatCode>0%</c:formatCode>
                <c:ptCount val="8"/>
                <c:pt idx="0">
                  <c:v>0.35626869999999999</c:v>
                </c:pt>
                <c:pt idx="1">
                  <c:v>0.14277944000000001</c:v>
                </c:pt>
                <c:pt idx="2">
                  <c:v>0.25673103000000003</c:v>
                </c:pt>
                <c:pt idx="3">
                  <c:v>3.9434320000000002E-2</c:v>
                </c:pt>
                <c:pt idx="4">
                  <c:v>7.3429430000000004E-2</c:v>
                </c:pt>
                <c:pt idx="5">
                  <c:v>3.2635299999999999E-2</c:v>
                </c:pt>
                <c:pt idx="6">
                  <c:v>2.2844710000000001E-2</c:v>
                </c:pt>
                <c:pt idx="7">
                  <c:v>7.5877070000000005E-2</c:v>
                </c:pt>
              </c:numCache>
            </c:numRef>
          </c:val>
          <c:smooth val="0"/>
          <c:extLst>
            <c:ext xmlns:c16="http://schemas.microsoft.com/office/drawing/2014/chart" uri="{C3380CC4-5D6E-409C-BE32-E72D297353CC}">
              <c16:uniqueId val="{00000006-073F-5847-BB2D-4F85B385FFF0}"/>
            </c:ext>
          </c:extLst>
        </c:ser>
        <c:dLbls>
          <c:showLegendKey val="0"/>
          <c:showVal val="0"/>
          <c:showCatName val="0"/>
          <c:showSerName val="0"/>
          <c:showPercent val="0"/>
          <c:showBubbleSize val="0"/>
        </c:dLbls>
        <c:marker val="1"/>
        <c:smooth val="0"/>
        <c:axId val="538775136"/>
        <c:axId val="538776864"/>
      </c:lineChart>
      <c:catAx>
        <c:axId val="538775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8776864"/>
        <c:crosses val="autoZero"/>
        <c:auto val="1"/>
        <c:lblAlgn val="ctr"/>
        <c:lblOffset val="100"/>
        <c:noMultiLvlLbl val="0"/>
      </c:catAx>
      <c:valAx>
        <c:axId val="538776864"/>
        <c:scaling>
          <c:orientation val="minMax"/>
          <c:max val="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8775136"/>
        <c:crosses val="autoZero"/>
        <c:crossBetween val="between"/>
      </c:valAx>
      <c:spPr>
        <a:noFill/>
        <a:ln>
          <a:noFill/>
        </a:ln>
        <a:effectLst/>
      </c:spPr>
    </c:plotArea>
    <c:legend>
      <c:legendPos val="b"/>
      <c:layout>
        <c:manualLayout>
          <c:xMode val="edge"/>
          <c:yMode val="edge"/>
          <c:x val="0.17058051651147982"/>
          <c:y val="0.94277528952595502"/>
          <c:w val="0.67822672104058124"/>
          <c:h val="5.7224710474045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Sheet1!$A$2:$A$9</c:f>
              <c:strCache>
                <c:ptCount val="8"/>
                <c:pt idx="0">
                  <c:v>Online (Amazon, Vitacost, iHerb, etc.)</c:v>
                </c:pt>
                <c:pt idx="1">
                  <c:v>Natural/ health food store</c:v>
                </c:pt>
                <c:pt idx="2">
                  <c:v>Mass market retailer</c:v>
                </c:pt>
                <c:pt idx="3">
                  <c:v>Practitioner (MD, Chiropractor, etc.)</c:v>
                </c:pt>
                <c:pt idx="4">
                  <c:v>Home shopping network</c:v>
                </c:pt>
                <c:pt idx="5">
                  <c:v>Traditional medicine provider</c:v>
                </c:pt>
                <c:pt idx="6">
                  <c:v>Network Marketer (Shaklee, Nutrilite, etc.)</c:v>
                </c:pt>
                <c:pt idx="7">
                  <c:v>Other (please specify)</c:v>
                </c:pt>
              </c:strCache>
            </c:strRef>
          </c:cat>
          <c:val>
            <c:numRef>
              <c:f>Sheet1!$B$2:$B$9</c:f>
              <c:numCache>
                <c:formatCode>0%</c:formatCode>
                <c:ptCount val="8"/>
                <c:pt idx="0">
                  <c:v>0.36792453000000003</c:v>
                </c:pt>
                <c:pt idx="1">
                  <c:v>0.21698112999999999</c:v>
                </c:pt>
                <c:pt idx="2">
                  <c:v>0.19811321000000001</c:v>
                </c:pt>
                <c:pt idx="3">
                  <c:v>5.6603769999999998E-2</c:v>
                </c:pt>
                <c:pt idx="4">
                  <c:v>5.6603769999999998E-2</c:v>
                </c:pt>
                <c:pt idx="5">
                  <c:v>4.716981E-2</c:v>
                </c:pt>
                <c:pt idx="6">
                  <c:v>4.716981E-2</c:v>
                </c:pt>
                <c:pt idx="7">
                  <c:v>9.4339599999999999E-3</c:v>
                </c:pt>
              </c:numCache>
            </c:numRef>
          </c:val>
          <c:extLst>
            <c:ext xmlns:c16="http://schemas.microsoft.com/office/drawing/2014/chart" uri="{C3380CC4-5D6E-409C-BE32-E72D297353CC}">
              <c16:uniqueId val="{00000000-073F-5847-BB2D-4F85B385FFF0}"/>
            </c:ext>
          </c:extLst>
        </c:ser>
        <c:ser>
          <c:idx val="1"/>
          <c:order val="1"/>
          <c:tx>
            <c:strRef>
              <c:f>Sheet1!$C$1</c:f>
              <c:strCache>
                <c:ptCount val="1"/>
                <c:pt idx="0">
                  <c:v>US Male 18-34</c:v>
                </c:pt>
              </c:strCache>
            </c:strRef>
          </c:tx>
          <c:spPr>
            <a:solidFill>
              <a:schemeClr val="accent2"/>
            </a:solidFill>
            <a:ln>
              <a:noFill/>
            </a:ln>
            <a:effectLst/>
          </c:spPr>
          <c:invertIfNegative val="0"/>
          <c:cat>
            <c:strRef>
              <c:f>Sheet1!$A$2:$A$9</c:f>
              <c:strCache>
                <c:ptCount val="8"/>
                <c:pt idx="0">
                  <c:v>Online (Amazon, Vitacost, iHerb, etc.)</c:v>
                </c:pt>
                <c:pt idx="1">
                  <c:v>Natural/ health food store</c:v>
                </c:pt>
                <c:pt idx="2">
                  <c:v>Mass market retailer</c:v>
                </c:pt>
                <c:pt idx="3">
                  <c:v>Practitioner (MD, Chiropractor, etc.)</c:v>
                </c:pt>
                <c:pt idx="4">
                  <c:v>Home shopping network</c:v>
                </c:pt>
                <c:pt idx="5">
                  <c:v>Traditional medicine provider</c:v>
                </c:pt>
                <c:pt idx="6">
                  <c:v>Network Marketer (Shaklee, Nutrilite, etc.)</c:v>
                </c:pt>
                <c:pt idx="7">
                  <c:v>Other (please specify)</c:v>
                </c:pt>
              </c:strCache>
            </c:strRef>
          </c:cat>
          <c:val>
            <c:numRef>
              <c:f>Sheet1!$C$2:$C$9</c:f>
              <c:numCache>
                <c:formatCode>0%</c:formatCode>
                <c:ptCount val="8"/>
                <c:pt idx="0">
                  <c:v>0.4</c:v>
                </c:pt>
                <c:pt idx="1">
                  <c:v>0.20952381</c:v>
                </c:pt>
                <c:pt idx="2">
                  <c:v>0.17142857</c:v>
                </c:pt>
                <c:pt idx="3">
                  <c:v>8.5714289999999999E-2</c:v>
                </c:pt>
                <c:pt idx="4">
                  <c:v>3.8095240000000002E-2</c:v>
                </c:pt>
                <c:pt idx="5">
                  <c:v>6.6666669999999997E-2</c:v>
                </c:pt>
                <c:pt idx="6">
                  <c:v>2.8571429999999998E-2</c:v>
                </c:pt>
                <c:pt idx="7">
                  <c:v>0</c:v>
                </c:pt>
              </c:numCache>
            </c:numRef>
          </c:val>
          <c:extLst>
            <c:ext xmlns:c16="http://schemas.microsoft.com/office/drawing/2014/chart" uri="{C3380CC4-5D6E-409C-BE32-E72D297353CC}">
              <c16:uniqueId val="{00000001-073F-5847-BB2D-4F85B385FFF0}"/>
            </c:ext>
          </c:extLst>
        </c:ser>
        <c:ser>
          <c:idx val="2"/>
          <c:order val="2"/>
          <c:tx>
            <c:strRef>
              <c:f>Sheet1!$D$1</c:f>
              <c:strCache>
                <c:ptCount val="1"/>
                <c:pt idx="0">
                  <c:v>US Female 35-54</c:v>
                </c:pt>
              </c:strCache>
            </c:strRef>
          </c:tx>
          <c:spPr>
            <a:solidFill>
              <a:schemeClr val="accent3"/>
            </a:solidFill>
            <a:ln>
              <a:noFill/>
            </a:ln>
            <a:effectLst/>
          </c:spPr>
          <c:invertIfNegative val="0"/>
          <c:cat>
            <c:strRef>
              <c:f>Sheet1!$A$2:$A$9</c:f>
              <c:strCache>
                <c:ptCount val="8"/>
                <c:pt idx="0">
                  <c:v>Online (Amazon, Vitacost, iHerb, etc.)</c:v>
                </c:pt>
                <c:pt idx="1">
                  <c:v>Natural/ health food store</c:v>
                </c:pt>
                <c:pt idx="2">
                  <c:v>Mass market retailer</c:v>
                </c:pt>
                <c:pt idx="3">
                  <c:v>Practitioner (MD, Chiropractor, etc.)</c:v>
                </c:pt>
                <c:pt idx="4">
                  <c:v>Home shopping network</c:v>
                </c:pt>
                <c:pt idx="5">
                  <c:v>Traditional medicine provider</c:v>
                </c:pt>
                <c:pt idx="6">
                  <c:v>Network Marketer (Shaklee, Nutrilite, etc.)</c:v>
                </c:pt>
                <c:pt idx="7">
                  <c:v>Other (please specify)</c:v>
                </c:pt>
              </c:strCache>
            </c:strRef>
          </c:cat>
          <c:val>
            <c:numRef>
              <c:f>Sheet1!$D$2:$D$9</c:f>
              <c:numCache>
                <c:formatCode>0%</c:formatCode>
                <c:ptCount val="8"/>
                <c:pt idx="0">
                  <c:v>0.39175258000000002</c:v>
                </c:pt>
                <c:pt idx="1">
                  <c:v>0.12371134</c:v>
                </c:pt>
                <c:pt idx="2">
                  <c:v>0.37113402000000001</c:v>
                </c:pt>
                <c:pt idx="3">
                  <c:v>2.0618560000000001E-2</c:v>
                </c:pt>
                <c:pt idx="4">
                  <c:v>3.0927840000000002E-2</c:v>
                </c:pt>
                <c:pt idx="5">
                  <c:v>4.123711E-2</c:v>
                </c:pt>
                <c:pt idx="6">
                  <c:v>1.0309280000000001E-2</c:v>
                </c:pt>
                <c:pt idx="7">
                  <c:v>1.0309280000000001E-2</c:v>
                </c:pt>
              </c:numCache>
            </c:numRef>
          </c:val>
          <c:extLst>
            <c:ext xmlns:c16="http://schemas.microsoft.com/office/drawing/2014/chart" uri="{C3380CC4-5D6E-409C-BE32-E72D297353CC}">
              <c16:uniqueId val="{00000002-073F-5847-BB2D-4F85B385FFF0}"/>
            </c:ext>
          </c:extLst>
        </c:ser>
        <c:ser>
          <c:idx val="3"/>
          <c:order val="3"/>
          <c:tx>
            <c:strRef>
              <c:f>Sheet1!$E$1</c:f>
              <c:strCache>
                <c:ptCount val="1"/>
                <c:pt idx="0">
                  <c:v>US Male 35-54</c:v>
                </c:pt>
              </c:strCache>
            </c:strRef>
          </c:tx>
          <c:spPr>
            <a:solidFill>
              <a:schemeClr val="accent4"/>
            </a:solidFill>
            <a:ln>
              <a:noFill/>
            </a:ln>
            <a:effectLst/>
          </c:spPr>
          <c:invertIfNegative val="0"/>
          <c:cat>
            <c:strRef>
              <c:f>Sheet1!$A$2:$A$9</c:f>
              <c:strCache>
                <c:ptCount val="8"/>
                <c:pt idx="0">
                  <c:v>Online (Amazon, Vitacost, iHerb, etc.)</c:v>
                </c:pt>
                <c:pt idx="1">
                  <c:v>Natural/ health food store</c:v>
                </c:pt>
                <c:pt idx="2">
                  <c:v>Mass market retailer</c:v>
                </c:pt>
                <c:pt idx="3">
                  <c:v>Practitioner (MD, Chiropractor, etc.)</c:v>
                </c:pt>
                <c:pt idx="4">
                  <c:v>Home shopping network</c:v>
                </c:pt>
                <c:pt idx="5">
                  <c:v>Traditional medicine provider</c:v>
                </c:pt>
                <c:pt idx="6">
                  <c:v>Network Marketer (Shaklee, Nutrilite, etc.)</c:v>
                </c:pt>
                <c:pt idx="7">
                  <c:v>Other (please specify)</c:v>
                </c:pt>
              </c:strCache>
            </c:strRef>
          </c:cat>
          <c:val>
            <c:numRef>
              <c:f>Sheet1!$E$2:$E$9</c:f>
              <c:numCache>
                <c:formatCode>0%</c:formatCode>
                <c:ptCount val="8"/>
                <c:pt idx="0">
                  <c:v>0.41071428999999998</c:v>
                </c:pt>
                <c:pt idx="1">
                  <c:v>0.16071429000000001</c:v>
                </c:pt>
                <c:pt idx="2">
                  <c:v>0.20535713999999999</c:v>
                </c:pt>
                <c:pt idx="3">
                  <c:v>5.3571430000000003E-2</c:v>
                </c:pt>
                <c:pt idx="4">
                  <c:v>5.3571430000000003E-2</c:v>
                </c:pt>
                <c:pt idx="5">
                  <c:v>4.4642860000000013E-2</c:v>
                </c:pt>
                <c:pt idx="6">
                  <c:v>4.4642860000000013E-2</c:v>
                </c:pt>
                <c:pt idx="7">
                  <c:v>2.6785710000000001E-2</c:v>
                </c:pt>
              </c:numCache>
            </c:numRef>
          </c:val>
          <c:extLst>
            <c:ext xmlns:c16="http://schemas.microsoft.com/office/drawing/2014/chart" uri="{C3380CC4-5D6E-409C-BE32-E72D297353CC}">
              <c16:uniqueId val="{00000003-073F-5847-BB2D-4F85B385FFF0}"/>
            </c:ext>
          </c:extLst>
        </c:ser>
        <c:ser>
          <c:idx val="4"/>
          <c:order val="4"/>
          <c:tx>
            <c:strRef>
              <c:f>Sheet1!$F$1</c:f>
              <c:strCache>
                <c:ptCount val="1"/>
                <c:pt idx="0">
                  <c:v>US Female 55+</c:v>
                </c:pt>
              </c:strCache>
            </c:strRef>
          </c:tx>
          <c:spPr>
            <a:solidFill>
              <a:schemeClr val="accent5"/>
            </a:solidFill>
            <a:ln>
              <a:noFill/>
            </a:ln>
            <a:effectLst/>
          </c:spPr>
          <c:invertIfNegative val="0"/>
          <c:cat>
            <c:strRef>
              <c:f>Sheet1!$A$2:$A$9</c:f>
              <c:strCache>
                <c:ptCount val="8"/>
                <c:pt idx="0">
                  <c:v>Online (Amazon, Vitacost, iHerb, etc.)</c:v>
                </c:pt>
                <c:pt idx="1">
                  <c:v>Natural/ health food store</c:v>
                </c:pt>
                <c:pt idx="2">
                  <c:v>Mass market retailer</c:v>
                </c:pt>
                <c:pt idx="3">
                  <c:v>Practitioner (MD, Chiropractor, etc.)</c:v>
                </c:pt>
                <c:pt idx="4">
                  <c:v>Home shopping network</c:v>
                </c:pt>
                <c:pt idx="5">
                  <c:v>Traditional medicine provider</c:v>
                </c:pt>
                <c:pt idx="6">
                  <c:v>Network Marketer (Shaklee, Nutrilite, etc.)</c:v>
                </c:pt>
                <c:pt idx="7">
                  <c:v>Other (please specify)</c:v>
                </c:pt>
              </c:strCache>
            </c:strRef>
          </c:cat>
          <c:val>
            <c:numRef>
              <c:f>Sheet1!$F$2:$F$9</c:f>
              <c:numCache>
                <c:formatCode>0%</c:formatCode>
                <c:ptCount val="8"/>
                <c:pt idx="0">
                  <c:v>0.26086957</c:v>
                </c:pt>
                <c:pt idx="1">
                  <c:v>8.6956520000000009E-2</c:v>
                </c:pt>
                <c:pt idx="2">
                  <c:v>0.47826087</c:v>
                </c:pt>
                <c:pt idx="3">
                  <c:v>0</c:v>
                </c:pt>
                <c:pt idx="4">
                  <c:v>0</c:v>
                </c:pt>
                <c:pt idx="5">
                  <c:v>6.521739E-2</c:v>
                </c:pt>
                <c:pt idx="6">
                  <c:v>0</c:v>
                </c:pt>
                <c:pt idx="7">
                  <c:v>0.10869565</c:v>
                </c:pt>
              </c:numCache>
            </c:numRef>
          </c:val>
          <c:extLst>
            <c:ext xmlns:c16="http://schemas.microsoft.com/office/drawing/2014/chart" uri="{C3380CC4-5D6E-409C-BE32-E72D297353CC}">
              <c16:uniqueId val="{00000004-073F-5847-BB2D-4F85B385FFF0}"/>
            </c:ext>
          </c:extLst>
        </c:ser>
        <c:ser>
          <c:idx val="5"/>
          <c:order val="5"/>
          <c:tx>
            <c:strRef>
              <c:f>Sheet1!$G$1</c:f>
              <c:strCache>
                <c:ptCount val="1"/>
                <c:pt idx="0">
                  <c:v>US Male 55+</c:v>
                </c:pt>
              </c:strCache>
            </c:strRef>
          </c:tx>
          <c:spPr>
            <a:solidFill>
              <a:schemeClr val="accent6"/>
            </a:solidFill>
            <a:ln>
              <a:noFill/>
            </a:ln>
            <a:effectLst/>
          </c:spPr>
          <c:invertIfNegative val="0"/>
          <c:cat>
            <c:strRef>
              <c:f>Sheet1!$A$2:$A$9</c:f>
              <c:strCache>
                <c:ptCount val="8"/>
                <c:pt idx="0">
                  <c:v>Online (Amazon, Vitacost, iHerb, etc.)</c:v>
                </c:pt>
                <c:pt idx="1">
                  <c:v>Natural/ health food store</c:v>
                </c:pt>
                <c:pt idx="2">
                  <c:v>Mass market retailer</c:v>
                </c:pt>
                <c:pt idx="3">
                  <c:v>Practitioner (MD, Chiropractor, etc.)</c:v>
                </c:pt>
                <c:pt idx="4">
                  <c:v>Home shopping network</c:v>
                </c:pt>
                <c:pt idx="5">
                  <c:v>Traditional medicine provider</c:v>
                </c:pt>
                <c:pt idx="6">
                  <c:v>Network Marketer (Shaklee, Nutrilite, etc.)</c:v>
                </c:pt>
                <c:pt idx="7">
                  <c:v>Other (please specify)</c:v>
                </c:pt>
              </c:strCache>
            </c:strRef>
          </c:cat>
          <c:val>
            <c:numRef>
              <c:f>Sheet1!$G$2:$G$9</c:f>
              <c:numCache>
                <c:formatCode>0%</c:formatCode>
                <c:ptCount val="8"/>
                <c:pt idx="0">
                  <c:v>0.21875</c:v>
                </c:pt>
                <c:pt idx="1">
                  <c:v>6.25E-2</c:v>
                </c:pt>
                <c:pt idx="2">
                  <c:v>0.53125</c:v>
                </c:pt>
                <c:pt idx="3">
                  <c:v>0</c:v>
                </c:pt>
                <c:pt idx="4">
                  <c:v>0</c:v>
                </c:pt>
                <c:pt idx="5">
                  <c:v>6.25E-2</c:v>
                </c:pt>
                <c:pt idx="6">
                  <c:v>0</c:v>
                </c:pt>
                <c:pt idx="7">
                  <c:v>0.125</c:v>
                </c:pt>
              </c:numCache>
            </c:numRef>
          </c:val>
          <c:extLst>
            <c:ext xmlns:c16="http://schemas.microsoft.com/office/drawing/2014/chart" uri="{C3380CC4-5D6E-409C-BE32-E72D297353CC}">
              <c16:uniqueId val="{00000005-073F-5847-BB2D-4F85B385FFF0}"/>
            </c:ext>
          </c:extLst>
        </c:ser>
        <c:dLbls>
          <c:showLegendKey val="0"/>
          <c:showVal val="0"/>
          <c:showCatName val="0"/>
          <c:showSerName val="0"/>
          <c:showPercent val="0"/>
          <c:showBubbleSize val="0"/>
        </c:dLbls>
        <c:gapWidth val="219"/>
        <c:overlap val="-27"/>
        <c:axId val="538775136"/>
        <c:axId val="538776864"/>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Sheet1!$A$2:$A$9</c:f>
              <c:strCache>
                <c:ptCount val="8"/>
                <c:pt idx="0">
                  <c:v>Online (Amazon, Vitacost, iHerb, etc.)</c:v>
                </c:pt>
                <c:pt idx="1">
                  <c:v>Natural/ health food store</c:v>
                </c:pt>
                <c:pt idx="2">
                  <c:v>Mass market retailer</c:v>
                </c:pt>
                <c:pt idx="3">
                  <c:v>Practitioner (MD, Chiropractor, etc.)</c:v>
                </c:pt>
                <c:pt idx="4">
                  <c:v>Home shopping network</c:v>
                </c:pt>
                <c:pt idx="5">
                  <c:v>Traditional medicine provider</c:v>
                </c:pt>
                <c:pt idx="6">
                  <c:v>Network Marketer (Shaklee, Nutrilite, etc.)</c:v>
                </c:pt>
                <c:pt idx="7">
                  <c:v>Other (please specify)</c:v>
                </c:pt>
              </c:strCache>
            </c:strRef>
          </c:cat>
          <c:val>
            <c:numRef>
              <c:f>Sheet1!$H$2:$H$9</c:f>
              <c:numCache>
                <c:formatCode>0%</c:formatCode>
                <c:ptCount val="8"/>
                <c:pt idx="0">
                  <c:v>0.35626869999999999</c:v>
                </c:pt>
                <c:pt idx="1">
                  <c:v>0.14277944000000001</c:v>
                </c:pt>
                <c:pt idx="2">
                  <c:v>0.25673103000000003</c:v>
                </c:pt>
                <c:pt idx="3">
                  <c:v>3.9434320000000002E-2</c:v>
                </c:pt>
                <c:pt idx="4">
                  <c:v>3.2635299999999999E-2</c:v>
                </c:pt>
                <c:pt idx="5">
                  <c:v>7.3429430000000004E-2</c:v>
                </c:pt>
                <c:pt idx="6">
                  <c:v>2.2844710000000001E-2</c:v>
                </c:pt>
                <c:pt idx="7">
                  <c:v>7.5877070000000005E-2</c:v>
                </c:pt>
              </c:numCache>
            </c:numRef>
          </c:val>
          <c:smooth val="0"/>
          <c:extLst>
            <c:ext xmlns:c16="http://schemas.microsoft.com/office/drawing/2014/chart" uri="{C3380CC4-5D6E-409C-BE32-E72D297353CC}">
              <c16:uniqueId val="{00000006-073F-5847-BB2D-4F85B385FFF0}"/>
            </c:ext>
          </c:extLst>
        </c:ser>
        <c:dLbls>
          <c:showLegendKey val="0"/>
          <c:showVal val="0"/>
          <c:showCatName val="0"/>
          <c:showSerName val="0"/>
          <c:showPercent val="0"/>
          <c:showBubbleSize val="0"/>
        </c:dLbls>
        <c:marker val="1"/>
        <c:smooth val="0"/>
        <c:axId val="538775136"/>
        <c:axId val="538776864"/>
      </c:lineChart>
      <c:catAx>
        <c:axId val="538775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8776864"/>
        <c:crosses val="autoZero"/>
        <c:auto val="1"/>
        <c:lblAlgn val="ctr"/>
        <c:lblOffset val="100"/>
        <c:noMultiLvlLbl val="0"/>
      </c:catAx>
      <c:valAx>
        <c:axId val="538776864"/>
        <c:scaling>
          <c:orientation val="minMax"/>
          <c:max val="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8775136"/>
        <c:crosses val="autoZero"/>
        <c:crossBetween val="between"/>
      </c:valAx>
      <c:spPr>
        <a:noFill/>
        <a:ln>
          <a:noFill/>
        </a:ln>
        <a:effectLst/>
      </c:spPr>
    </c:plotArea>
    <c:legend>
      <c:legendPos val="b"/>
      <c:layout>
        <c:manualLayout>
          <c:xMode val="edge"/>
          <c:yMode val="edge"/>
          <c:x val="0.17058051651147982"/>
          <c:y val="0.94277528952595502"/>
          <c:w val="0.67822672104058124"/>
          <c:h val="5.7224710474045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Dining Out or Takeout Meals</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Non-essential</c:v>
                </c:pt>
                <c:pt idx="1">
                  <c:v>Change to generic or reduce spend</c:v>
                </c:pt>
                <c:pt idx="2">
                  <c:v>Essential</c:v>
                </c:pt>
              </c:strCache>
            </c:strRef>
          </c:cat>
          <c:val>
            <c:numRef>
              <c:f>Sheet1!$B$2:$B$4</c:f>
              <c:numCache>
                <c:formatCode>0%</c:formatCode>
                <c:ptCount val="3"/>
                <c:pt idx="0">
                  <c:v>0.35765765999999999</c:v>
                </c:pt>
                <c:pt idx="1">
                  <c:v>0.32792792999999998</c:v>
                </c:pt>
                <c:pt idx="2">
                  <c:v>0.31441440999999998</c:v>
                </c:pt>
              </c:numCache>
            </c:numRef>
          </c:val>
          <c:extLst>
            <c:ext xmlns:c16="http://schemas.microsoft.com/office/drawing/2014/chart" uri="{C3380CC4-5D6E-409C-BE32-E72D297353CC}">
              <c16:uniqueId val="{00000000-50D9-BF41-BA30-B032FF799F98}"/>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Non-essential</c:v>
                </c:pt>
                <c:pt idx="1">
                  <c:v>Change to generic or reduce spend</c:v>
                </c:pt>
                <c:pt idx="2">
                  <c:v>Essential</c:v>
                </c:pt>
              </c:strCache>
            </c:strRef>
          </c:cat>
          <c:val>
            <c:numRef>
              <c:f>Sheet1!$C$2:$C$4</c:f>
              <c:numCache>
                <c:formatCode>0%</c:formatCode>
                <c:ptCount val="3"/>
                <c:pt idx="0">
                  <c:v>0.39074073999999998</c:v>
                </c:pt>
                <c:pt idx="1">
                  <c:v>0.36666666999999997</c:v>
                </c:pt>
                <c:pt idx="2">
                  <c:v>0.24259259</c:v>
                </c:pt>
              </c:numCache>
            </c:numRef>
          </c:val>
          <c:extLst>
            <c:ext xmlns:c16="http://schemas.microsoft.com/office/drawing/2014/chart" uri="{C3380CC4-5D6E-409C-BE32-E72D297353CC}">
              <c16:uniqueId val="{00000001-50D9-BF41-BA30-B032FF799F98}"/>
            </c:ext>
          </c:extLst>
        </c:ser>
        <c:ser>
          <c:idx val="2"/>
          <c:order val="2"/>
          <c:tx>
            <c:strRef>
              <c:f>Sheet1!$D$1</c:f>
              <c:strCache>
                <c:ptCount val="1"/>
                <c:pt idx="0">
                  <c:v>DE</c:v>
                </c:pt>
              </c:strCache>
            </c:strRef>
          </c:tx>
          <c:spPr>
            <a:solidFill>
              <a:schemeClr val="accent3"/>
            </a:solidFill>
            <a:ln>
              <a:noFill/>
              <a:prstDash val="dash"/>
            </a:ln>
            <a:effectLst/>
          </c:spPr>
          <c:invertIfNegative val="0"/>
          <c:cat>
            <c:strRef>
              <c:f>Sheet1!$A$2:$A$4</c:f>
              <c:strCache>
                <c:ptCount val="3"/>
                <c:pt idx="0">
                  <c:v>Non-essential</c:v>
                </c:pt>
                <c:pt idx="1">
                  <c:v>Change to generic or reduce spend</c:v>
                </c:pt>
                <c:pt idx="2">
                  <c:v>Essential</c:v>
                </c:pt>
              </c:strCache>
            </c:strRef>
          </c:cat>
          <c:val>
            <c:numRef>
              <c:f>Sheet1!$D$2:$D$4</c:f>
              <c:numCache>
                <c:formatCode>0%</c:formatCode>
                <c:ptCount val="3"/>
                <c:pt idx="0">
                  <c:v>0.32046332</c:v>
                </c:pt>
                <c:pt idx="1">
                  <c:v>0.36293436000000001</c:v>
                </c:pt>
                <c:pt idx="2">
                  <c:v>0.31660231999999999</c:v>
                </c:pt>
              </c:numCache>
            </c:numRef>
          </c:val>
          <c:extLst>
            <c:ext xmlns:c16="http://schemas.microsoft.com/office/drawing/2014/chart" uri="{C3380CC4-5D6E-409C-BE32-E72D297353CC}">
              <c16:uniqueId val="{00000002-50D9-BF41-BA30-B032FF799F98}"/>
            </c:ext>
          </c:extLst>
        </c:ser>
        <c:ser>
          <c:idx val="3"/>
          <c:order val="3"/>
          <c:tx>
            <c:strRef>
              <c:f>Sheet1!$E$1</c:f>
              <c:strCache>
                <c:ptCount val="1"/>
                <c:pt idx="0">
                  <c:v>IT</c:v>
                </c:pt>
              </c:strCache>
            </c:strRef>
          </c:tx>
          <c:spPr>
            <a:solidFill>
              <a:schemeClr val="accent4"/>
            </a:solidFill>
            <a:ln>
              <a:noFill/>
            </a:ln>
            <a:effectLst/>
          </c:spPr>
          <c:invertIfNegative val="0"/>
          <c:cat>
            <c:strRef>
              <c:f>Sheet1!$A$2:$A$4</c:f>
              <c:strCache>
                <c:ptCount val="3"/>
                <c:pt idx="0">
                  <c:v>Non-essential</c:v>
                </c:pt>
                <c:pt idx="1">
                  <c:v>Change to generic or reduce spend</c:v>
                </c:pt>
                <c:pt idx="2">
                  <c:v>Essential</c:v>
                </c:pt>
              </c:strCache>
            </c:strRef>
          </c:cat>
          <c:val>
            <c:numRef>
              <c:f>Sheet1!$E$2:$E$4</c:f>
              <c:numCache>
                <c:formatCode>0%</c:formatCode>
                <c:ptCount val="3"/>
                <c:pt idx="0">
                  <c:v>0.24045801999999999</c:v>
                </c:pt>
                <c:pt idx="1">
                  <c:v>0.38931297999999998</c:v>
                </c:pt>
                <c:pt idx="2">
                  <c:v>0.37022901000000003</c:v>
                </c:pt>
              </c:numCache>
            </c:numRef>
          </c:val>
          <c:extLst>
            <c:ext xmlns:c16="http://schemas.microsoft.com/office/drawing/2014/chart" uri="{C3380CC4-5D6E-409C-BE32-E72D297353CC}">
              <c16:uniqueId val="{00000003-50D9-BF41-BA30-B032FF799F98}"/>
            </c:ext>
          </c:extLst>
        </c:ser>
        <c:ser>
          <c:idx val="4"/>
          <c:order val="4"/>
          <c:tx>
            <c:strRef>
              <c:f>Sheet1!$F$1</c:f>
              <c:strCache>
                <c:ptCount val="1"/>
                <c:pt idx="0">
                  <c:v>KR</c:v>
                </c:pt>
              </c:strCache>
            </c:strRef>
          </c:tx>
          <c:spPr>
            <a:solidFill>
              <a:schemeClr val="accent5"/>
            </a:solidFill>
            <a:ln>
              <a:noFill/>
            </a:ln>
            <a:effectLst/>
          </c:spPr>
          <c:invertIfNegative val="0"/>
          <c:cat>
            <c:strRef>
              <c:f>Sheet1!$A$2:$A$4</c:f>
              <c:strCache>
                <c:ptCount val="3"/>
                <c:pt idx="0">
                  <c:v>Non-essential</c:v>
                </c:pt>
                <c:pt idx="1">
                  <c:v>Change to generic or reduce spend</c:v>
                </c:pt>
                <c:pt idx="2">
                  <c:v>Essential</c:v>
                </c:pt>
              </c:strCache>
            </c:strRef>
          </c:cat>
          <c:val>
            <c:numRef>
              <c:f>Sheet1!$F$2:$F$4</c:f>
              <c:numCache>
                <c:formatCode>0%</c:formatCode>
                <c:ptCount val="3"/>
                <c:pt idx="0">
                  <c:v>0.35809523999999998</c:v>
                </c:pt>
                <c:pt idx="1">
                  <c:v>0.41904762000000001</c:v>
                </c:pt>
                <c:pt idx="2">
                  <c:v>0.22285714000000001</c:v>
                </c:pt>
              </c:numCache>
            </c:numRef>
          </c:val>
          <c:extLst>
            <c:ext xmlns:c16="http://schemas.microsoft.com/office/drawing/2014/chart" uri="{C3380CC4-5D6E-409C-BE32-E72D297353CC}">
              <c16:uniqueId val="{00000004-50D9-BF41-BA30-B032FF799F98}"/>
            </c:ext>
          </c:extLst>
        </c:ser>
        <c:ser>
          <c:idx val="5"/>
          <c:order val="5"/>
          <c:tx>
            <c:strRef>
              <c:f>Sheet1!$G$1</c:f>
              <c:strCache>
                <c:ptCount val="1"/>
                <c:pt idx="0">
                  <c:v>AU</c:v>
                </c:pt>
              </c:strCache>
            </c:strRef>
          </c:tx>
          <c:spPr>
            <a:solidFill>
              <a:schemeClr val="accent6"/>
            </a:solidFill>
            <a:ln>
              <a:noFill/>
            </a:ln>
            <a:effectLst/>
          </c:spPr>
          <c:invertIfNegative val="0"/>
          <c:cat>
            <c:strRef>
              <c:f>Sheet1!$A$2:$A$4</c:f>
              <c:strCache>
                <c:ptCount val="3"/>
                <c:pt idx="0">
                  <c:v>Non-essential</c:v>
                </c:pt>
                <c:pt idx="1">
                  <c:v>Change to generic or reduce spend</c:v>
                </c:pt>
                <c:pt idx="2">
                  <c:v>Essential</c:v>
                </c:pt>
              </c:strCache>
            </c:strRef>
          </c:cat>
          <c:val>
            <c:numRef>
              <c:f>Sheet1!$G$2:$G$4</c:f>
              <c:numCache>
                <c:formatCode>0%</c:formatCode>
                <c:ptCount val="3"/>
                <c:pt idx="0">
                  <c:v>0.37547892999999999</c:v>
                </c:pt>
                <c:pt idx="1">
                  <c:v>0.34482759000000002</c:v>
                </c:pt>
                <c:pt idx="2">
                  <c:v>0.27969348999999999</c:v>
                </c:pt>
              </c:numCache>
            </c:numRef>
          </c:val>
          <c:extLst>
            <c:ext xmlns:c16="http://schemas.microsoft.com/office/drawing/2014/chart" uri="{C3380CC4-5D6E-409C-BE32-E72D297353CC}">
              <c16:uniqueId val="{00000005-50D9-BF41-BA30-B032FF799F98}"/>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legend>
      <c:legendPos val="b"/>
      <c:layout>
        <c:manualLayout>
          <c:xMode val="edge"/>
          <c:yMode val="edge"/>
          <c:x val="0.1431733275566951"/>
          <c:y val="0.87340083909965804"/>
          <c:w val="0.69533131032621431"/>
          <c:h val="0.1076597669609480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Over the Counter Medication</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0.39078155999999997</c:v>
                </c:pt>
                <c:pt idx="1">
                  <c:v>0.46292585000000003</c:v>
                </c:pt>
                <c:pt idx="2">
                  <c:v>0.14629259</c:v>
                </c:pt>
              </c:numCache>
            </c:numRef>
          </c:val>
          <c:extLst>
            <c:ext xmlns:c16="http://schemas.microsoft.com/office/drawing/2014/chart" uri="{C3380CC4-5D6E-409C-BE32-E72D297353CC}">
              <c16:uniqueId val="{00000000-CF84-BA4B-B18D-19BD55EBE918}"/>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0.30985915000000003</c:v>
                </c:pt>
                <c:pt idx="1">
                  <c:v>0.51643192000000004</c:v>
                </c:pt>
                <c:pt idx="2">
                  <c:v>0.17370891999999999</c:v>
                </c:pt>
              </c:numCache>
            </c:numRef>
          </c:val>
          <c:extLst>
            <c:ext xmlns:c16="http://schemas.microsoft.com/office/drawing/2014/chart" uri="{C3380CC4-5D6E-409C-BE32-E72D297353CC}">
              <c16:uniqueId val="{00000001-CF84-BA4B-B18D-19BD55EBE918}"/>
            </c:ext>
          </c:extLst>
        </c:ser>
        <c:ser>
          <c:idx val="2"/>
          <c:order val="2"/>
          <c:tx>
            <c:strRef>
              <c:f>Sheet1!$D$1</c:f>
              <c:strCache>
                <c:ptCount val="1"/>
                <c:pt idx="0">
                  <c:v>DE</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0.40306122</c:v>
                </c:pt>
                <c:pt idx="1">
                  <c:v>0.43367347000000001</c:v>
                </c:pt>
                <c:pt idx="2">
                  <c:v>0.16326531</c:v>
                </c:pt>
              </c:numCache>
            </c:numRef>
          </c:val>
          <c:extLst>
            <c:ext xmlns:c16="http://schemas.microsoft.com/office/drawing/2014/chart" uri="{C3380CC4-5D6E-409C-BE32-E72D297353CC}">
              <c16:uniqueId val="{00000002-CF84-BA4B-B18D-19BD55EBE918}"/>
            </c:ext>
          </c:extLst>
        </c:ser>
        <c:ser>
          <c:idx val="3"/>
          <c:order val="3"/>
          <c:tx>
            <c:strRef>
              <c:f>Sheet1!$E$1</c:f>
              <c:strCache>
                <c:ptCount val="1"/>
                <c:pt idx="0">
                  <c:v>IT</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0.47586207000000003</c:v>
                </c:pt>
                <c:pt idx="1">
                  <c:v>0.44137931000000002</c:v>
                </c:pt>
                <c:pt idx="2">
                  <c:v>8.2758620000000005E-2</c:v>
                </c:pt>
              </c:numCache>
            </c:numRef>
          </c:val>
          <c:extLst>
            <c:ext xmlns:c16="http://schemas.microsoft.com/office/drawing/2014/chart" uri="{C3380CC4-5D6E-409C-BE32-E72D297353CC}">
              <c16:uniqueId val="{00000003-CF84-BA4B-B18D-19BD55EBE918}"/>
            </c:ext>
          </c:extLst>
        </c:ser>
        <c:ser>
          <c:idx val="4"/>
          <c:order val="4"/>
          <c:tx>
            <c:strRef>
              <c:f>Sheet1!$F$1</c:f>
              <c:strCache>
                <c:ptCount val="1"/>
                <c:pt idx="0">
                  <c:v>KR</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0.33220338999999999</c:v>
                </c:pt>
                <c:pt idx="1">
                  <c:v>0.42372881000000001</c:v>
                </c:pt>
                <c:pt idx="2">
                  <c:v>0.2440678</c:v>
                </c:pt>
              </c:numCache>
            </c:numRef>
          </c:val>
          <c:extLst>
            <c:ext xmlns:c16="http://schemas.microsoft.com/office/drawing/2014/chart" uri="{C3380CC4-5D6E-409C-BE32-E72D297353CC}">
              <c16:uniqueId val="{00000004-CF84-BA4B-B18D-19BD55EBE918}"/>
            </c:ext>
          </c:extLst>
        </c:ser>
        <c:ser>
          <c:idx val="5"/>
          <c:order val="5"/>
          <c:tx>
            <c:strRef>
              <c:f>Sheet1!$G$1</c:f>
              <c:strCache>
                <c:ptCount val="1"/>
                <c:pt idx="0">
                  <c:v>AU</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0.30733945000000001</c:v>
                </c:pt>
                <c:pt idx="1">
                  <c:v>0.50917431000000002</c:v>
                </c:pt>
                <c:pt idx="2">
                  <c:v>0.18348623999999999</c:v>
                </c:pt>
              </c:numCache>
            </c:numRef>
          </c:val>
          <c:extLst>
            <c:ext xmlns:c16="http://schemas.microsoft.com/office/drawing/2014/chart" uri="{C3380CC4-5D6E-409C-BE32-E72D297353CC}">
              <c16:uniqueId val="{00000005-CF84-BA4B-B18D-19BD55EBE918}"/>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Gym Membership</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0.23246492999999999</c:v>
                </c:pt>
                <c:pt idx="1">
                  <c:v>0.33667334999999998</c:v>
                </c:pt>
                <c:pt idx="2">
                  <c:v>0.43086172</c:v>
                </c:pt>
              </c:numCache>
            </c:numRef>
          </c:val>
          <c:extLst>
            <c:ext xmlns:c16="http://schemas.microsoft.com/office/drawing/2014/chart" uri="{C3380CC4-5D6E-409C-BE32-E72D297353CC}">
              <c16:uniqueId val="{00000000-9452-8A42-B375-08648DD039E7}"/>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0.24413145999999999</c:v>
                </c:pt>
                <c:pt idx="1">
                  <c:v>0.33333332999999998</c:v>
                </c:pt>
                <c:pt idx="2">
                  <c:v>0.42253520999999999</c:v>
                </c:pt>
              </c:numCache>
            </c:numRef>
          </c:val>
          <c:extLst>
            <c:ext xmlns:c16="http://schemas.microsoft.com/office/drawing/2014/chart" uri="{C3380CC4-5D6E-409C-BE32-E72D297353CC}">
              <c16:uniqueId val="{00000001-9452-8A42-B375-08648DD039E7}"/>
            </c:ext>
          </c:extLst>
        </c:ser>
        <c:ser>
          <c:idx val="2"/>
          <c:order val="2"/>
          <c:tx>
            <c:strRef>
              <c:f>Sheet1!$D$1</c:f>
              <c:strCache>
                <c:ptCount val="1"/>
                <c:pt idx="0">
                  <c:v>DE</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0.18367347000000001</c:v>
                </c:pt>
                <c:pt idx="1">
                  <c:v>0.27551019999999998</c:v>
                </c:pt>
                <c:pt idx="2">
                  <c:v>0.54081632999999996</c:v>
                </c:pt>
              </c:numCache>
            </c:numRef>
          </c:val>
          <c:extLst>
            <c:ext xmlns:c16="http://schemas.microsoft.com/office/drawing/2014/chart" uri="{C3380CC4-5D6E-409C-BE32-E72D297353CC}">
              <c16:uniqueId val="{00000002-9452-8A42-B375-08648DD039E7}"/>
            </c:ext>
          </c:extLst>
        </c:ser>
        <c:ser>
          <c:idx val="3"/>
          <c:order val="3"/>
          <c:tx>
            <c:strRef>
              <c:f>Sheet1!$E$1</c:f>
              <c:strCache>
                <c:ptCount val="1"/>
                <c:pt idx="0">
                  <c:v>IT</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0.27241378999999999</c:v>
                </c:pt>
                <c:pt idx="1">
                  <c:v>0.31034483000000002</c:v>
                </c:pt>
                <c:pt idx="2">
                  <c:v>0.41724138000000011</c:v>
                </c:pt>
              </c:numCache>
            </c:numRef>
          </c:val>
          <c:extLst>
            <c:ext xmlns:c16="http://schemas.microsoft.com/office/drawing/2014/chart" uri="{C3380CC4-5D6E-409C-BE32-E72D297353CC}">
              <c16:uniqueId val="{00000003-9452-8A42-B375-08648DD039E7}"/>
            </c:ext>
          </c:extLst>
        </c:ser>
        <c:ser>
          <c:idx val="4"/>
          <c:order val="4"/>
          <c:tx>
            <c:strRef>
              <c:f>Sheet1!$F$1</c:f>
              <c:strCache>
                <c:ptCount val="1"/>
                <c:pt idx="0">
                  <c:v>KR</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0.21694915000000001</c:v>
                </c:pt>
                <c:pt idx="1">
                  <c:v>0.31525424000000002</c:v>
                </c:pt>
                <c:pt idx="2">
                  <c:v>0.46779660999999989</c:v>
                </c:pt>
              </c:numCache>
            </c:numRef>
          </c:val>
          <c:extLst>
            <c:ext xmlns:c16="http://schemas.microsoft.com/office/drawing/2014/chart" uri="{C3380CC4-5D6E-409C-BE32-E72D297353CC}">
              <c16:uniqueId val="{00000004-9452-8A42-B375-08648DD039E7}"/>
            </c:ext>
          </c:extLst>
        </c:ser>
        <c:ser>
          <c:idx val="5"/>
          <c:order val="5"/>
          <c:tx>
            <c:strRef>
              <c:f>Sheet1!$G$1</c:f>
              <c:strCache>
                <c:ptCount val="1"/>
                <c:pt idx="0">
                  <c:v>AU</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0.16055046000000001</c:v>
                </c:pt>
                <c:pt idx="1">
                  <c:v>0.28899082999999998</c:v>
                </c:pt>
                <c:pt idx="2">
                  <c:v>0.55045872000000007</c:v>
                </c:pt>
              </c:numCache>
            </c:numRef>
          </c:val>
          <c:extLst>
            <c:ext xmlns:c16="http://schemas.microsoft.com/office/drawing/2014/chart" uri="{C3380CC4-5D6E-409C-BE32-E72D297353CC}">
              <c16:uniqueId val="{00000005-9452-8A42-B375-08648DD039E7}"/>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Core Vitamins &amp; Minerals</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0.43486973999999989</c:v>
                </c:pt>
                <c:pt idx="1">
                  <c:v>0.46092184000000003</c:v>
                </c:pt>
                <c:pt idx="2">
                  <c:v>0.10420842</c:v>
                </c:pt>
              </c:numCache>
            </c:numRef>
          </c:val>
          <c:extLst>
            <c:ext xmlns:c16="http://schemas.microsoft.com/office/drawing/2014/chart" uri="{C3380CC4-5D6E-409C-BE32-E72D297353CC}">
              <c16:uniqueId val="{00000000-127B-A048-9F8E-1120B2142C55}"/>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0.38028169000000001</c:v>
                </c:pt>
                <c:pt idx="1">
                  <c:v>0.50704225000000003</c:v>
                </c:pt>
                <c:pt idx="2">
                  <c:v>0.11267605999999999</c:v>
                </c:pt>
              </c:numCache>
            </c:numRef>
          </c:val>
          <c:extLst>
            <c:ext xmlns:c16="http://schemas.microsoft.com/office/drawing/2014/chart" uri="{C3380CC4-5D6E-409C-BE32-E72D297353CC}">
              <c16:uniqueId val="{00000001-127B-A048-9F8E-1120B2142C55}"/>
            </c:ext>
          </c:extLst>
        </c:ser>
        <c:ser>
          <c:idx val="2"/>
          <c:order val="2"/>
          <c:tx>
            <c:strRef>
              <c:f>Sheet1!$D$1</c:f>
              <c:strCache>
                <c:ptCount val="1"/>
                <c:pt idx="0">
                  <c:v>DE</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0.41326531000000011</c:v>
                </c:pt>
                <c:pt idx="1">
                  <c:v>0.44387755000000001</c:v>
                </c:pt>
                <c:pt idx="2">
                  <c:v>0.14285713999999999</c:v>
                </c:pt>
              </c:numCache>
            </c:numRef>
          </c:val>
          <c:extLst>
            <c:ext xmlns:c16="http://schemas.microsoft.com/office/drawing/2014/chart" uri="{C3380CC4-5D6E-409C-BE32-E72D297353CC}">
              <c16:uniqueId val="{00000002-127B-A048-9F8E-1120B2142C55}"/>
            </c:ext>
          </c:extLst>
        </c:ser>
        <c:ser>
          <c:idx val="3"/>
          <c:order val="3"/>
          <c:tx>
            <c:strRef>
              <c:f>Sheet1!$E$1</c:f>
              <c:strCache>
                <c:ptCount val="1"/>
                <c:pt idx="0">
                  <c:v>IT</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0.46551724</c:v>
                </c:pt>
                <c:pt idx="1">
                  <c:v>0.46551724</c:v>
                </c:pt>
                <c:pt idx="2">
                  <c:v>6.8965520000000002E-2</c:v>
                </c:pt>
              </c:numCache>
            </c:numRef>
          </c:val>
          <c:extLst>
            <c:ext xmlns:c16="http://schemas.microsoft.com/office/drawing/2014/chart" uri="{C3380CC4-5D6E-409C-BE32-E72D297353CC}">
              <c16:uniqueId val="{00000003-127B-A048-9F8E-1120B2142C55}"/>
            </c:ext>
          </c:extLst>
        </c:ser>
        <c:ser>
          <c:idx val="4"/>
          <c:order val="4"/>
          <c:tx>
            <c:strRef>
              <c:f>Sheet1!$F$1</c:f>
              <c:strCache>
                <c:ptCount val="1"/>
                <c:pt idx="0">
                  <c:v>KR</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0.56271185999999995</c:v>
                </c:pt>
                <c:pt idx="1">
                  <c:v>0.32881355999999989</c:v>
                </c:pt>
                <c:pt idx="2">
                  <c:v>0.10847458</c:v>
                </c:pt>
              </c:numCache>
            </c:numRef>
          </c:val>
          <c:extLst>
            <c:ext xmlns:c16="http://schemas.microsoft.com/office/drawing/2014/chart" uri="{C3380CC4-5D6E-409C-BE32-E72D297353CC}">
              <c16:uniqueId val="{00000004-127B-A048-9F8E-1120B2142C55}"/>
            </c:ext>
          </c:extLst>
        </c:ser>
        <c:ser>
          <c:idx val="5"/>
          <c:order val="5"/>
          <c:tx>
            <c:strRef>
              <c:f>Sheet1!$G$1</c:f>
              <c:strCache>
                <c:ptCount val="1"/>
                <c:pt idx="0">
                  <c:v>AU</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0.37155962999999997</c:v>
                </c:pt>
                <c:pt idx="1">
                  <c:v>0.48623852999999989</c:v>
                </c:pt>
                <c:pt idx="2">
                  <c:v>0.14220183</c:v>
                </c:pt>
              </c:numCache>
            </c:numRef>
          </c:val>
          <c:extLst>
            <c:ext xmlns:c16="http://schemas.microsoft.com/office/drawing/2014/chart" uri="{C3380CC4-5D6E-409C-BE32-E72D297353CC}">
              <c16:uniqueId val="{00000005-127B-A048-9F8E-1120B2142C55}"/>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Dining Out or Takeout Meals</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0.22645291000000001</c:v>
                </c:pt>
                <c:pt idx="1">
                  <c:v>0.34068135999999999</c:v>
                </c:pt>
                <c:pt idx="2">
                  <c:v>0.43286572999999989</c:v>
                </c:pt>
              </c:numCache>
            </c:numRef>
          </c:val>
          <c:extLst>
            <c:ext xmlns:c16="http://schemas.microsoft.com/office/drawing/2014/chart" uri="{C3380CC4-5D6E-409C-BE32-E72D297353CC}">
              <c16:uniqueId val="{00000000-DD50-6547-A9B8-4DA6571288C1}"/>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0.16901408000000001</c:v>
                </c:pt>
                <c:pt idx="1">
                  <c:v>0.342723</c:v>
                </c:pt>
                <c:pt idx="2">
                  <c:v>0.48826290999999999</c:v>
                </c:pt>
              </c:numCache>
            </c:numRef>
          </c:val>
          <c:extLst>
            <c:ext xmlns:c16="http://schemas.microsoft.com/office/drawing/2014/chart" uri="{C3380CC4-5D6E-409C-BE32-E72D297353CC}">
              <c16:uniqueId val="{00000001-DD50-6547-A9B8-4DA6571288C1}"/>
            </c:ext>
          </c:extLst>
        </c:ser>
        <c:ser>
          <c:idx val="2"/>
          <c:order val="2"/>
          <c:tx>
            <c:strRef>
              <c:f>Sheet1!$D$1</c:f>
              <c:strCache>
                <c:ptCount val="1"/>
                <c:pt idx="0">
                  <c:v>DE</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0.23469387999999999</c:v>
                </c:pt>
                <c:pt idx="1">
                  <c:v>0.32142857000000002</c:v>
                </c:pt>
                <c:pt idx="2">
                  <c:v>0.44387755000000001</c:v>
                </c:pt>
              </c:numCache>
            </c:numRef>
          </c:val>
          <c:extLst>
            <c:ext xmlns:c16="http://schemas.microsoft.com/office/drawing/2014/chart" uri="{C3380CC4-5D6E-409C-BE32-E72D297353CC}">
              <c16:uniqueId val="{00000002-DD50-6547-A9B8-4DA6571288C1}"/>
            </c:ext>
          </c:extLst>
        </c:ser>
        <c:ser>
          <c:idx val="3"/>
          <c:order val="3"/>
          <c:tx>
            <c:strRef>
              <c:f>Sheet1!$E$1</c:f>
              <c:strCache>
                <c:ptCount val="1"/>
                <c:pt idx="0">
                  <c:v>IT</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0.2</c:v>
                </c:pt>
                <c:pt idx="1">
                  <c:v>0.33793103000000002</c:v>
                </c:pt>
                <c:pt idx="2">
                  <c:v>0.46206897000000002</c:v>
                </c:pt>
              </c:numCache>
            </c:numRef>
          </c:val>
          <c:extLst>
            <c:ext xmlns:c16="http://schemas.microsoft.com/office/drawing/2014/chart" uri="{C3380CC4-5D6E-409C-BE32-E72D297353CC}">
              <c16:uniqueId val="{00000003-DD50-6547-A9B8-4DA6571288C1}"/>
            </c:ext>
          </c:extLst>
        </c:ser>
        <c:ser>
          <c:idx val="4"/>
          <c:order val="4"/>
          <c:tx>
            <c:strRef>
              <c:f>Sheet1!$F$1</c:f>
              <c:strCache>
                <c:ptCount val="1"/>
                <c:pt idx="0">
                  <c:v>KR</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0.18305084999999999</c:v>
                </c:pt>
                <c:pt idx="1">
                  <c:v>0.52542372999999998</c:v>
                </c:pt>
                <c:pt idx="2">
                  <c:v>0.29152541999999998</c:v>
                </c:pt>
              </c:numCache>
            </c:numRef>
          </c:val>
          <c:extLst>
            <c:ext xmlns:c16="http://schemas.microsoft.com/office/drawing/2014/chart" uri="{C3380CC4-5D6E-409C-BE32-E72D297353CC}">
              <c16:uniqueId val="{00000004-DD50-6547-A9B8-4DA6571288C1}"/>
            </c:ext>
          </c:extLst>
        </c:ser>
        <c:ser>
          <c:idx val="5"/>
          <c:order val="5"/>
          <c:tx>
            <c:strRef>
              <c:f>Sheet1!$G$1</c:f>
              <c:strCache>
                <c:ptCount val="1"/>
                <c:pt idx="0">
                  <c:v>AU</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0.10091743</c:v>
                </c:pt>
                <c:pt idx="1">
                  <c:v>0.31651375999999998</c:v>
                </c:pt>
                <c:pt idx="2">
                  <c:v>0.58256881000000005</c:v>
                </c:pt>
              </c:numCache>
            </c:numRef>
          </c:val>
          <c:extLst>
            <c:ext xmlns:c16="http://schemas.microsoft.com/office/drawing/2014/chart" uri="{C3380CC4-5D6E-409C-BE32-E72D297353CC}">
              <c16:uniqueId val="{00000005-DD50-6547-A9B8-4DA6571288C1}"/>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2CBE-41AC-8D4F-363D6624D08C}"/>
              </c:ext>
            </c:extLst>
          </c:dPt>
          <c:dPt>
            <c:idx val="1"/>
            <c:bubble3D val="0"/>
            <c:spPr>
              <a:solidFill>
                <a:schemeClr val="accent2"/>
              </a:solidFill>
              <a:ln w="19050">
                <a:noFill/>
              </a:ln>
              <a:effectLst/>
            </c:spPr>
            <c:extLst>
              <c:ext xmlns:c16="http://schemas.microsoft.com/office/drawing/2014/chart" uri="{C3380CC4-5D6E-409C-BE32-E72D297353CC}">
                <c16:uniqueId val="{00000003-2CBE-41AC-8D4F-363D6624D08C}"/>
              </c:ext>
            </c:extLst>
          </c:dPt>
          <c:dPt>
            <c:idx val="2"/>
            <c:bubble3D val="0"/>
            <c:spPr>
              <a:solidFill>
                <a:schemeClr val="accent3"/>
              </a:solidFill>
              <a:ln w="19050">
                <a:noFill/>
              </a:ln>
              <a:effectLst/>
            </c:spPr>
            <c:extLst>
              <c:ext xmlns:c16="http://schemas.microsoft.com/office/drawing/2014/chart" uri="{C3380CC4-5D6E-409C-BE32-E72D297353CC}">
                <c16:uniqueId val="{00000005-2CBE-41AC-8D4F-363D6624D08C}"/>
              </c:ext>
            </c:extLst>
          </c:dPt>
          <c:dPt>
            <c:idx val="3"/>
            <c:bubble3D val="0"/>
            <c:spPr>
              <a:solidFill>
                <a:schemeClr val="accent4"/>
              </a:solidFill>
              <a:ln w="19050">
                <a:noFill/>
              </a:ln>
              <a:effectLst/>
            </c:spPr>
            <c:extLst>
              <c:ext xmlns:c16="http://schemas.microsoft.com/office/drawing/2014/chart" uri="{C3380CC4-5D6E-409C-BE32-E72D297353CC}">
                <c16:uniqueId val="{00000007-2CBE-41AC-8D4F-363D6624D08C}"/>
              </c:ext>
            </c:extLst>
          </c:dPt>
          <c:dPt>
            <c:idx val="4"/>
            <c:bubble3D val="0"/>
            <c:spPr>
              <a:solidFill>
                <a:schemeClr val="accent5"/>
              </a:solidFill>
              <a:ln w="19050">
                <a:noFill/>
              </a:ln>
              <a:effectLst/>
            </c:spPr>
            <c:extLst>
              <c:ext xmlns:c16="http://schemas.microsoft.com/office/drawing/2014/chart" uri="{C3380CC4-5D6E-409C-BE32-E72D297353CC}">
                <c16:uniqueId val="{00000009-2CBE-41AC-8D4F-363D6624D08C}"/>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0.1</c:v>
                </c:pt>
                <c:pt idx="1">
                  <c:v>0.27</c:v>
                </c:pt>
                <c:pt idx="2">
                  <c:v>0.41</c:v>
                </c:pt>
                <c:pt idx="3">
                  <c:v>0.12</c:v>
                </c:pt>
                <c:pt idx="4">
                  <c:v>0.1</c:v>
                </c:pt>
              </c:numCache>
            </c:numRef>
          </c:val>
          <c:extLst>
            <c:ext xmlns:c16="http://schemas.microsoft.com/office/drawing/2014/chart" uri="{C3380CC4-5D6E-409C-BE32-E72D297353CC}">
              <c16:uniqueId val="{0000000A-2CBE-41AC-8D4F-363D6624D08C}"/>
            </c:ext>
          </c:extLst>
        </c:ser>
        <c:dLbls>
          <c:showLegendKey val="0"/>
          <c:showVal val="1"/>
          <c:showCatName val="0"/>
          <c:showSerName val="0"/>
          <c:showPercent val="0"/>
          <c:showBubbleSize val="0"/>
          <c:showLeaderLines val="1"/>
        </c:dLbls>
        <c:firstSliceAng val="11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Mental Health</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0.35671343</c:v>
                </c:pt>
                <c:pt idx="1">
                  <c:v>0.41482965999999999</c:v>
                </c:pt>
                <c:pt idx="2">
                  <c:v>0.22845691000000001</c:v>
                </c:pt>
              </c:numCache>
            </c:numRef>
          </c:val>
          <c:extLst>
            <c:ext xmlns:c16="http://schemas.microsoft.com/office/drawing/2014/chart" uri="{C3380CC4-5D6E-409C-BE32-E72D297353CC}">
              <c16:uniqueId val="{00000000-7E2C-5349-860F-EF88CA21A4BF}"/>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0.31455399000000001</c:v>
                </c:pt>
                <c:pt idx="1">
                  <c:v>0.41314553999999998</c:v>
                </c:pt>
                <c:pt idx="2">
                  <c:v>0.27230047000000002</c:v>
                </c:pt>
              </c:numCache>
            </c:numRef>
          </c:val>
          <c:extLst>
            <c:ext xmlns:c16="http://schemas.microsoft.com/office/drawing/2014/chart" uri="{C3380CC4-5D6E-409C-BE32-E72D297353CC}">
              <c16:uniqueId val="{00000001-7E2C-5349-860F-EF88CA21A4BF}"/>
            </c:ext>
          </c:extLst>
        </c:ser>
        <c:ser>
          <c:idx val="2"/>
          <c:order val="2"/>
          <c:tx>
            <c:strRef>
              <c:f>Sheet1!$D$1</c:f>
              <c:strCache>
                <c:ptCount val="1"/>
                <c:pt idx="0">
                  <c:v>DE</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0.32653061</c:v>
                </c:pt>
                <c:pt idx="1">
                  <c:v>0.38775510000000002</c:v>
                </c:pt>
                <c:pt idx="2">
                  <c:v>0.28571428999999998</c:v>
                </c:pt>
              </c:numCache>
            </c:numRef>
          </c:val>
          <c:extLst>
            <c:ext xmlns:c16="http://schemas.microsoft.com/office/drawing/2014/chart" uri="{C3380CC4-5D6E-409C-BE32-E72D297353CC}">
              <c16:uniqueId val="{00000002-7E2C-5349-860F-EF88CA21A4BF}"/>
            </c:ext>
          </c:extLst>
        </c:ser>
        <c:ser>
          <c:idx val="3"/>
          <c:order val="3"/>
          <c:tx>
            <c:strRef>
              <c:f>Sheet1!$E$1</c:f>
              <c:strCache>
                <c:ptCount val="1"/>
                <c:pt idx="0">
                  <c:v>IT</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0.38275861999999988</c:v>
                </c:pt>
                <c:pt idx="1">
                  <c:v>0.43793103</c:v>
                </c:pt>
                <c:pt idx="2">
                  <c:v>0.17931034000000001</c:v>
                </c:pt>
              </c:numCache>
            </c:numRef>
          </c:val>
          <c:extLst>
            <c:ext xmlns:c16="http://schemas.microsoft.com/office/drawing/2014/chart" uri="{C3380CC4-5D6E-409C-BE32-E72D297353CC}">
              <c16:uniqueId val="{00000003-7E2C-5349-860F-EF88CA21A4BF}"/>
            </c:ext>
          </c:extLst>
        </c:ser>
        <c:ser>
          <c:idx val="4"/>
          <c:order val="4"/>
          <c:tx>
            <c:strRef>
              <c:f>Sheet1!$F$1</c:f>
              <c:strCache>
                <c:ptCount val="1"/>
                <c:pt idx="0">
                  <c:v>KR</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0.21355932</c:v>
                </c:pt>
                <c:pt idx="1">
                  <c:v>0.46440678000000002</c:v>
                </c:pt>
                <c:pt idx="2">
                  <c:v>0.32203389999999998</c:v>
                </c:pt>
              </c:numCache>
            </c:numRef>
          </c:val>
          <c:extLst>
            <c:ext xmlns:c16="http://schemas.microsoft.com/office/drawing/2014/chart" uri="{C3380CC4-5D6E-409C-BE32-E72D297353CC}">
              <c16:uniqueId val="{00000004-7E2C-5349-860F-EF88CA21A4BF}"/>
            </c:ext>
          </c:extLst>
        </c:ser>
        <c:ser>
          <c:idx val="5"/>
          <c:order val="5"/>
          <c:tx>
            <c:strRef>
              <c:f>Sheet1!$G$1</c:f>
              <c:strCache>
                <c:ptCount val="1"/>
                <c:pt idx="0">
                  <c:v>AU</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0.30733945000000001</c:v>
                </c:pt>
                <c:pt idx="1">
                  <c:v>0.39908257000000003</c:v>
                </c:pt>
                <c:pt idx="2">
                  <c:v>0.29357798000000002</c:v>
                </c:pt>
              </c:numCache>
            </c:numRef>
          </c:val>
          <c:extLst>
            <c:ext xmlns:c16="http://schemas.microsoft.com/office/drawing/2014/chart" uri="{C3380CC4-5D6E-409C-BE32-E72D297353CC}">
              <c16:uniqueId val="{00000005-7E2C-5349-860F-EF88CA21A4BF}"/>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Purchase of natural/organic foods</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0.30260521000000001</c:v>
                </c:pt>
                <c:pt idx="1">
                  <c:v>0.44088176000000001</c:v>
                </c:pt>
                <c:pt idx="2">
                  <c:v>0.25651302999999998</c:v>
                </c:pt>
              </c:numCache>
            </c:numRef>
          </c:val>
          <c:extLst>
            <c:ext xmlns:c16="http://schemas.microsoft.com/office/drawing/2014/chart" uri="{C3380CC4-5D6E-409C-BE32-E72D297353CC}">
              <c16:uniqueId val="{00000000-E3DE-E549-9618-E4D7F74ED129}"/>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0.2629108</c:v>
                </c:pt>
                <c:pt idx="1">
                  <c:v>0.44600939000000001</c:v>
                </c:pt>
                <c:pt idx="2">
                  <c:v>0.29107980999999999</c:v>
                </c:pt>
              </c:numCache>
            </c:numRef>
          </c:val>
          <c:extLst>
            <c:ext xmlns:c16="http://schemas.microsoft.com/office/drawing/2014/chart" uri="{C3380CC4-5D6E-409C-BE32-E72D297353CC}">
              <c16:uniqueId val="{00000001-E3DE-E549-9618-E4D7F74ED129}"/>
            </c:ext>
          </c:extLst>
        </c:ser>
        <c:ser>
          <c:idx val="2"/>
          <c:order val="2"/>
          <c:tx>
            <c:strRef>
              <c:f>Sheet1!$D$1</c:f>
              <c:strCache>
                <c:ptCount val="1"/>
                <c:pt idx="0">
                  <c:v>DE</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0.26530611999999998</c:v>
                </c:pt>
                <c:pt idx="1">
                  <c:v>0.51530611999999998</c:v>
                </c:pt>
                <c:pt idx="2">
                  <c:v>0.21938775999999999</c:v>
                </c:pt>
              </c:numCache>
            </c:numRef>
          </c:val>
          <c:extLst>
            <c:ext xmlns:c16="http://schemas.microsoft.com/office/drawing/2014/chart" uri="{C3380CC4-5D6E-409C-BE32-E72D297353CC}">
              <c16:uniqueId val="{00000002-E3DE-E549-9618-E4D7F74ED129}"/>
            </c:ext>
          </c:extLst>
        </c:ser>
        <c:ser>
          <c:idx val="3"/>
          <c:order val="3"/>
          <c:tx>
            <c:strRef>
              <c:f>Sheet1!$E$1</c:f>
              <c:strCache>
                <c:ptCount val="1"/>
                <c:pt idx="0">
                  <c:v>IT</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0.33793103000000002</c:v>
                </c:pt>
                <c:pt idx="1">
                  <c:v>0.50344827999999997</c:v>
                </c:pt>
                <c:pt idx="2">
                  <c:v>0.15862069000000001</c:v>
                </c:pt>
              </c:numCache>
            </c:numRef>
          </c:val>
          <c:extLst>
            <c:ext xmlns:c16="http://schemas.microsoft.com/office/drawing/2014/chart" uri="{C3380CC4-5D6E-409C-BE32-E72D297353CC}">
              <c16:uniqueId val="{00000003-E3DE-E549-9618-E4D7F74ED129}"/>
            </c:ext>
          </c:extLst>
        </c:ser>
        <c:ser>
          <c:idx val="4"/>
          <c:order val="4"/>
          <c:tx>
            <c:strRef>
              <c:f>Sheet1!$F$1</c:f>
              <c:strCache>
                <c:ptCount val="1"/>
                <c:pt idx="0">
                  <c:v>KR</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0.28813559</c:v>
                </c:pt>
                <c:pt idx="1">
                  <c:v>0.49830508000000001</c:v>
                </c:pt>
                <c:pt idx="2">
                  <c:v>0.21355932</c:v>
                </c:pt>
              </c:numCache>
            </c:numRef>
          </c:val>
          <c:extLst>
            <c:ext xmlns:c16="http://schemas.microsoft.com/office/drawing/2014/chart" uri="{C3380CC4-5D6E-409C-BE32-E72D297353CC}">
              <c16:uniqueId val="{00000004-E3DE-E549-9618-E4D7F74ED129}"/>
            </c:ext>
          </c:extLst>
        </c:ser>
        <c:ser>
          <c:idx val="5"/>
          <c:order val="5"/>
          <c:tx>
            <c:strRef>
              <c:f>Sheet1!$G$1</c:f>
              <c:strCache>
                <c:ptCount val="1"/>
                <c:pt idx="0">
                  <c:v>AU</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0.19724770999999999</c:v>
                </c:pt>
                <c:pt idx="1">
                  <c:v>0.48165138000000002</c:v>
                </c:pt>
                <c:pt idx="2">
                  <c:v>0.32110092000000001</c:v>
                </c:pt>
              </c:numCache>
            </c:numRef>
          </c:val>
          <c:extLst>
            <c:ext xmlns:c16="http://schemas.microsoft.com/office/drawing/2014/chart" uri="{C3380CC4-5D6E-409C-BE32-E72D297353CC}">
              <c16:uniqueId val="{00000005-E3DE-E549-9618-E4D7F74ED129}"/>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Specialty Supplements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0.36472946000000001</c:v>
                </c:pt>
                <c:pt idx="1">
                  <c:v>0.47494989999999998</c:v>
                </c:pt>
                <c:pt idx="2">
                  <c:v>0.16032063999999999</c:v>
                </c:pt>
              </c:numCache>
            </c:numRef>
          </c:val>
          <c:extLst>
            <c:ext xmlns:c16="http://schemas.microsoft.com/office/drawing/2014/chart" uri="{C3380CC4-5D6E-409C-BE32-E72D297353CC}">
              <c16:uniqueId val="{00000000-F836-7248-88CB-65CBAC9A421C}"/>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0.30046948000000001</c:v>
                </c:pt>
                <c:pt idx="1">
                  <c:v>0.5258216</c:v>
                </c:pt>
                <c:pt idx="2">
                  <c:v>0.17370891999999999</c:v>
                </c:pt>
              </c:numCache>
            </c:numRef>
          </c:val>
          <c:extLst>
            <c:ext xmlns:c16="http://schemas.microsoft.com/office/drawing/2014/chart" uri="{C3380CC4-5D6E-409C-BE32-E72D297353CC}">
              <c16:uniqueId val="{00000001-F836-7248-88CB-65CBAC9A421C}"/>
            </c:ext>
          </c:extLst>
        </c:ser>
        <c:ser>
          <c:idx val="2"/>
          <c:order val="2"/>
          <c:tx>
            <c:strRef>
              <c:f>Sheet1!$D$1</c:f>
              <c:strCache>
                <c:ptCount val="1"/>
                <c:pt idx="0">
                  <c:v>DE</c:v>
                </c:pt>
              </c:strCache>
            </c:strRef>
          </c:tx>
          <c:spPr>
            <a:solidFill>
              <a:schemeClr val="accent3"/>
            </a:solidFill>
            <a:ln>
              <a:noFill/>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0.32142857000000002</c:v>
                </c:pt>
                <c:pt idx="1">
                  <c:v>0.46428571000000002</c:v>
                </c:pt>
                <c:pt idx="2">
                  <c:v>0.21428570999999999</c:v>
                </c:pt>
              </c:numCache>
            </c:numRef>
          </c:val>
          <c:extLst>
            <c:ext xmlns:c16="http://schemas.microsoft.com/office/drawing/2014/chart" uri="{C3380CC4-5D6E-409C-BE32-E72D297353CC}">
              <c16:uniqueId val="{00000002-F836-7248-88CB-65CBAC9A421C}"/>
            </c:ext>
          </c:extLst>
        </c:ser>
        <c:ser>
          <c:idx val="3"/>
          <c:order val="3"/>
          <c:tx>
            <c:strRef>
              <c:f>Sheet1!$E$1</c:f>
              <c:strCache>
                <c:ptCount val="1"/>
                <c:pt idx="0">
                  <c:v>IT</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0.42068966000000002</c:v>
                </c:pt>
                <c:pt idx="1">
                  <c:v>0.48620690000000011</c:v>
                </c:pt>
                <c:pt idx="2">
                  <c:v>9.3103450000000004E-2</c:v>
                </c:pt>
              </c:numCache>
            </c:numRef>
          </c:val>
          <c:extLst>
            <c:ext xmlns:c16="http://schemas.microsoft.com/office/drawing/2014/chart" uri="{C3380CC4-5D6E-409C-BE32-E72D297353CC}">
              <c16:uniqueId val="{00000003-F836-7248-88CB-65CBAC9A421C}"/>
            </c:ext>
          </c:extLst>
        </c:ser>
        <c:ser>
          <c:idx val="4"/>
          <c:order val="4"/>
          <c:tx>
            <c:strRef>
              <c:f>Sheet1!$F$1</c:f>
              <c:strCache>
                <c:ptCount val="1"/>
                <c:pt idx="0">
                  <c:v>KR</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0.45423729000000002</c:v>
                </c:pt>
                <c:pt idx="1">
                  <c:v>0.40338983</c:v>
                </c:pt>
                <c:pt idx="2">
                  <c:v>0.14237288000000001</c:v>
                </c:pt>
              </c:numCache>
            </c:numRef>
          </c:val>
          <c:extLst>
            <c:ext xmlns:c16="http://schemas.microsoft.com/office/drawing/2014/chart" uri="{C3380CC4-5D6E-409C-BE32-E72D297353CC}">
              <c16:uniqueId val="{00000004-F836-7248-88CB-65CBAC9A421C}"/>
            </c:ext>
          </c:extLst>
        </c:ser>
        <c:ser>
          <c:idx val="5"/>
          <c:order val="5"/>
          <c:tx>
            <c:strRef>
              <c:f>Sheet1!$G$1</c:f>
              <c:strCache>
                <c:ptCount val="1"/>
                <c:pt idx="0">
                  <c:v>AU</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0.25688073</c:v>
                </c:pt>
                <c:pt idx="1">
                  <c:v>0.5</c:v>
                </c:pt>
                <c:pt idx="2">
                  <c:v>0.24311927</c:v>
                </c:pt>
              </c:numCache>
            </c:numRef>
          </c:val>
          <c:extLst>
            <c:ext xmlns:c16="http://schemas.microsoft.com/office/drawing/2014/chart" uri="{C3380CC4-5D6E-409C-BE32-E72D297353CC}">
              <c16:uniqueId val="{00000005-F836-7248-88CB-65CBAC9A421C}"/>
            </c:ext>
          </c:extLst>
        </c:ser>
        <c:dLbls>
          <c:showLegendKey val="0"/>
          <c:showVal val="0"/>
          <c:showCatName val="0"/>
          <c:showSerName val="0"/>
          <c:showPercent val="0"/>
          <c:showBubbleSize val="0"/>
        </c:dLbls>
        <c:gapWidth val="219"/>
        <c:overlap val="-27"/>
        <c:axId val="7189296"/>
        <c:axId val="1350628112"/>
      </c:barChart>
      <c:catAx>
        <c:axId val="7189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0628112"/>
        <c:crosses val="autoZero"/>
        <c:auto val="1"/>
        <c:lblAlgn val="ctr"/>
        <c:lblOffset val="100"/>
        <c:noMultiLvlLbl val="0"/>
      </c:catAx>
      <c:valAx>
        <c:axId val="1350628112"/>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189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Physical Support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0.26853706999999999</c:v>
                </c:pt>
                <c:pt idx="1">
                  <c:v>0.39278556999999997</c:v>
                </c:pt>
                <c:pt idx="2">
                  <c:v>0.33867734999999999</c:v>
                </c:pt>
              </c:numCache>
            </c:numRef>
          </c:val>
          <c:extLst>
            <c:ext xmlns:c16="http://schemas.microsoft.com/office/drawing/2014/chart" uri="{C3380CC4-5D6E-409C-BE32-E72D297353CC}">
              <c16:uniqueId val="{00000000-1ADC-3440-8B0F-7108B24C68CC}"/>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0.25821596000000002</c:v>
                </c:pt>
                <c:pt idx="1">
                  <c:v>0.38967136000000002</c:v>
                </c:pt>
                <c:pt idx="2">
                  <c:v>0.35211268000000001</c:v>
                </c:pt>
              </c:numCache>
            </c:numRef>
          </c:val>
          <c:extLst>
            <c:ext xmlns:c16="http://schemas.microsoft.com/office/drawing/2014/chart" uri="{C3380CC4-5D6E-409C-BE32-E72D297353CC}">
              <c16:uniqueId val="{00000001-1ADC-3440-8B0F-7108B24C68CC}"/>
            </c:ext>
          </c:extLst>
        </c:ser>
        <c:ser>
          <c:idx val="2"/>
          <c:order val="2"/>
          <c:tx>
            <c:strRef>
              <c:f>Sheet1!$D$1</c:f>
              <c:strCache>
                <c:ptCount val="1"/>
                <c:pt idx="0">
                  <c:v>DE</c:v>
                </c:pt>
              </c:strCache>
            </c:strRef>
          </c:tx>
          <c:spPr>
            <a:solidFill>
              <a:schemeClr val="accent3"/>
            </a:solidFill>
            <a:ln>
              <a:noFill/>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0.28571428999999998</c:v>
                </c:pt>
                <c:pt idx="1">
                  <c:v>0.41326531000000011</c:v>
                </c:pt>
                <c:pt idx="2">
                  <c:v>0.30102041000000002</c:v>
                </c:pt>
              </c:numCache>
            </c:numRef>
          </c:val>
          <c:extLst>
            <c:ext xmlns:c16="http://schemas.microsoft.com/office/drawing/2014/chart" uri="{C3380CC4-5D6E-409C-BE32-E72D297353CC}">
              <c16:uniqueId val="{00000002-1ADC-3440-8B0F-7108B24C68CC}"/>
            </c:ext>
          </c:extLst>
        </c:ser>
        <c:ser>
          <c:idx val="3"/>
          <c:order val="3"/>
          <c:tx>
            <c:strRef>
              <c:f>Sheet1!$E$1</c:f>
              <c:strCache>
                <c:ptCount val="1"/>
                <c:pt idx="0">
                  <c:v>IT</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0.27586207000000001</c:v>
                </c:pt>
                <c:pt idx="1">
                  <c:v>0.45517241000000003</c:v>
                </c:pt>
                <c:pt idx="2">
                  <c:v>0.26896552000000001</c:v>
                </c:pt>
              </c:numCache>
            </c:numRef>
          </c:val>
          <c:extLst>
            <c:ext xmlns:c16="http://schemas.microsoft.com/office/drawing/2014/chart" uri="{C3380CC4-5D6E-409C-BE32-E72D297353CC}">
              <c16:uniqueId val="{00000003-1ADC-3440-8B0F-7108B24C68CC}"/>
            </c:ext>
          </c:extLst>
        </c:ser>
        <c:ser>
          <c:idx val="4"/>
          <c:order val="4"/>
          <c:tx>
            <c:strRef>
              <c:f>Sheet1!$F$1</c:f>
              <c:strCache>
                <c:ptCount val="1"/>
                <c:pt idx="0">
                  <c:v>KR</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0.18644068</c:v>
                </c:pt>
                <c:pt idx="1">
                  <c:v>0.4779661</c:v>
                </c:pt>
                <c:pt idx="2">
                  <c:v>0.33559322000000003</c:v>
                </c:pt>
              </c:numCache>
            </c:numRef>
          </c:val>
          <c:extLst>
            <c:ext xmlns:c16="http://schemas.microsoft.com/office/drawing/2014/chart" uri="{C3380CC4-5D6E-409C-BE32-E72D297353CC}">
              <c16:uniqueId val="{00000004-1ADC-3440-8B0F-7108B24C68CC}"/>
            </c:ext>
          </c:extLst>
        </c:ser>
        <c:ser>
          <c:idx val="5"/>
          <c:order val="5"/>
          <c:tx>
            <c:strRef>
              <c:f>Sheet1!$G$1</c:f>
              <c:strCache>
                <c:ptCount val="1"/>
                <c:pt idx="0">
                  <c:v>AU</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0.19724770999999999</c:v>
                </c:pt>
                <c:pt idx="1">
                  <c:v>0.44036697000000002</c:v>
                </c:pt>
                <c:pt idx="2">
                  <c:v>0.36238532000000001</c:v>
                </c:pt>
              </c:numCache>
            </c:numRef>
          </c:val>
          <c:extLst>
            <c:ext xmlns:c16="http://schemas.microsoft.com/office/drawing/2014/chart" uri="{C3380CC4-5D6E-409C-BE32-E72D297353CC}">
              <c16:uniqueId val="{00000005-1ADC-3440-8B0F-7108B24C68CC}"/>
            </c:ext>
          </c:extLst>
        </c:ser>
        <c:dLbls>
          <c:showLegendKey val="0"/>
          <c:showVal val="0"/>
          <c:showCatName val="0"/>
          <c:showSerName val="0"/>
          <c:showPercent val="0"/>
          <c:showBubbleSize val="0"/>
        </c:dLbls>
        <c:gapWidth val="219"/>
        <c:overlap val="-27"/>
        <c:axId val="243074000"/>
        <c:axId val="242278320"/>
      </c:barChart>
      <c:catAx>
        <c:axId val="243074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42278320"/>
        <c:crosses val="autoZero"/>
        <c:auto val="1"/>
        <c:lblAlgn val="ctr"/>
        <c:lblOffset val="100"/>
        <c:noMultiLvlLbl val="0"/>
      </c:catAx>
      <c:valAx>
        <c:axId val="24227832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43074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Dining Out or Takeout Meals</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Female, Age 18-34</c:v>
                </c:pt>
              </c:strCache>
            </c:strRef>
          </c:tx>
          <c:spPr>
            <a:solidFill>
              <a:schemeClr val="accent1"/>
            </a:solidFill>
            <a:ln>
              <a:noFill/>
            </a:ln>
            <a:effectLst/>
          </c:spPr>
          <c:invertIfNegative val="0"/>
          <c:cat>
            <c:strRef>
              <c:f>Sheet1!$A$2:$A$4</c:f>
              <c:strCache>
                <c:ptCount val="3"/>
                <c:pt idx="0">
                  <c:v>Non-essential</c:v>
                </c:pt>
                <c:pt idx="1">
                  <c:v>Change to generic or reduce spend</c:v>
                </c:pt>
                <c:pt idx="2">
                  <c:v>Essential</c:v>
                </c:pt>
              </c:strCache>
            </c:strRef>
          </c:cat>
          <c:val>
            <c:numRef>
              <c:f>Sheet1!$B$2:$B$4</c:f>
              <c:numCache>
                <c:formatCode>0%</c:formatCode>
                <c:ptCount val="3"/>
                <c:pt idx="0">
                  <c:v>0.35765765999999999</c:v>
                </c:pt>
                <c:pt idx="1">
                  <c:v>0.32792792999999998</c:v>
                </c:pt>
                <c:pt idx="2">
                  <c:v>0.31441440999999998</c:v>
                </c:pt>
              </c:numCache>
            </c:numRef>
          </c:val>
          <c:extLst>
            <c:ext xmlns:c16="http://schemas.microsoft.com/office/drawing/2014/chart" uri="{C3380CC4-5D6E-409C-BE32-E72D297353CC}">
              <c16:uniqueId val="{00000000-50D9-BF41-BA30-B032FF799F98}"/>
            </c:ext>
          </c:extLst>
        </c:ser>
        <c:ser>
          <c:idx val="1"/>
          <c:order val="1"/>
          <c:tx>
            <c:strRef>
              <c:f>Sheet1!$C$1</c:f>
              <c:strCache>
                <c:ptCount val="1"/>
                <c:pt idx="0">
                  <c:v>Male, Age 18-34</c:v>
                </c:pt>
              </c:strCache>
            </c:strRef>
          </c:tx>
          <c:spPr>
            <a:solidFill>
              <a:schemeClr val="accent2"/>
            </a:solidFill>
            <a:ln>
              <a:noFill/>
            </a:ln>
            <a:effectLst/>
          </c:spPr>
          <c:invertIfNegative val="0"/>
          <c:cat>
            <c:strRef>
              <c:f>Sheet1!$A$2:$A$4</c:f>
              <c:strCache>
                <c:ptCount val="3"/>
                <c:pt idx="0">
                  <c:v>Non-essential</c:v>
                </c:pt>
                <c:pt idx="1">
                  <c:v>Change to generic or reduce spend</c:v>
                </c:pt>
                <c:pt idx="2">
                  <c:v>Essential</c:v>
                </c:pt>
              </c:strCache>
            </c:strRef>
          </c:cat>
          <c:val>
            <c:numRef>
              <c:f>Sheet1!$C$2:$C$4</c:f>
              <c:numCache>
                <c:formatCode>0%</c:formatCode>
                <c:ptCount val="3"/>
                <c:pt idx="0">
                  <c:v>0.39074073999999998</c:v>
                </c:pt>
                <c:pt idx="1">
                  <c:v>0.36666666999999997</c:v>
                </c:pt>
                <c:pt idx="2">
                  <c:v>0.24259259</c:v>
                </c:pt>
              </c:numCache>
            </c:numRef>
          </c:val>
          <c:extLst>
            <c:ext xmlns:c16="http://schemas.microsoft.com/office/drawing/2014/chart" uri="{C3380CC4-5D6E-409C-BE32-E72D297353CC}">
              <c16:uniqueId val="{00000001-50D9-BF41-BA30-B032FF799F98}"/>
            </c:ext>
          </c:extLst>
        </c:ser>
        <c:ser>
          <c:idx val="2"/>
          <c:order val="2"/>
          <c:tx>
            <c:strRef>
              <c:f>Sheet1!$D$1</c:f>
              <c:strCache>
                <c:ptCount val="1"/>
                <c:pt idx="0">
                  <c:v>Female, Age 35-54</c:v>
                </c:pt>
              </c:strCache>
            </c:strRef>
          </c:tx>
          <c:spPr>
            <a:solidFill>
              <a:schemeClr val="accent3"/>
            </a:solidFill>
            <a:ln>
              <a:noFill/>
              <a:prstDash val="dash"/>
            </a:ln>
            <a:effectLst/>
          </c:spPr>
          <c:invertIfNegative val="0"/>
          <c:cat>
            <c:strRef>
              <c:f>Sheet1!$A$2:$A$4</c:f>
              <c:strCache>
                <c:ptCount val="3"/>
                <c:pt idx="0">
                  <c:v>Non-essential</c:v>
                </c:pt>
                <c:pt idx="1">
                  <c:v>Change to generic or reduce spend</c:v>
                </c:pt>
                <c:pt idx="2">
                  <c:v>Essential</c:v>
                </c:pt>
              </c:strCache>
            </c:strRef>
          </c:cat>
          <c:val>
            <c:numRef>
              <c:f>Sheet1!$D$2:$D$4</c:f>
              <c:numCache>
                <c:formatCode>0%</c:formatCode>
                <c:ptCount val="3"/>
                <c:pt idx="0">
                  <c:v>0.32046332</c:v>
                </c:pt>
                <c:pt idx="1">
                  <c:v>0.36293436000000001</c:v>
                </c:pt>
                <c:pt idx="2">
                  <c:v>0.31660231999999999</c:v>
                </c:pt>
              </c:numCache>
            </c:numRef>
          </c:val>
          <c:extLst>
            <c:ext xmlns:c16="http://schemas.microsoft.com/office/drawing/2014/chart" uri="{C3380CC4-5D6E-409C-BE32-E72D297353CC}">
              <c16:uniqueId val="{00000002-50D9-BF41-BA30-B032FF799F98}"/>
            </c:ext>
          </c:extLst>
        </c:ser>
        <c:ser>
          <c:idx val="3"/>
          <c:order val="3"/>
          <c:tx>
            <c:strRef>
              <c:f>Sheet1!$E$1</c:f>
              <c:strCache>
                <c:ptCount val="1"/>
                <c:pt idx="0">
                  <c:v>Male, Age 35-54</c:v>
                </c:pt>
              </c:strCache>
            </c:strRef>
          </c:tx>
          <c:spPr>
            <a:solidFill>
              <a:schemeClr val="accent4"/>
            </a:solidFill>
            <a:ln>
              <a:noFill/>
            </a:ln>
            <a:effectLst/>
          </c:spPr>
          <c:invertIfNegative val="0"/>
          <c:cat>
            <c:strRef>
              <c:f>Sheet1!$A$2:$A$4</c:f>
              <c:strCache>
                <c:ptCount val="3"/>
                <c:pt idx="0">
                  <c:v>Non-essential</c:v>
                </c:pt>
                <c:pt idx="1">
                  <c:v>Change to generic or reduce spend</c:v>
                </c:pt>
                <c:pt idx="2">
                  <c:v>Essential</c:v>
                </c:pt>
              </c:strCache>
            </c:strRef>
          </c:cat>
          <c:val>
            <c:numRef>
              <c:f>Sheet1!$E$2:$E$4</c:f>
              <c:numCache>
                <c:formatCode>0%</c:formatCode>
                <c:ptCount val="3"/>
                <c:pt idx="0">
                  <c:v>0.24045801999999999</c:v>
                </c:pt>
                <c:pt idx="1">
                  <c:v>0.38931297999999998</c:v>
                </c:pt>
                <c:pt idx="2">
                  <c:v>0.37022901000000003</c:v>
                </c:pt>
              </c:numCache>
            </c:numRef>
          </c:val>
          <c:extLst>
            <c:ext xmlns:c16="http://schemas.microsoft.com/office/drawing/2014/chart" uri="{C3380CC4-5D6E-409C-BE32-E72D297353CC}">
              <c16:uniqueId val="{00000003-50D9-BF41-BA30-B032FF799F98}"/>
            </c:ext>
          </c:extLst>
        </c:ser>
        <c:ser>
          <c:idx val="4"/>
          <c:order val="4"/>
          <c:tx>
            <c:strRef>
              <c:f>Sheet1!$F$1</c:f>
              <c:strCache>
                <c:ptCount val="1"/>
                <c:pt idx="0">
                  <c:v>Female, Age 55+</c:v>
                </c:pt>
              </c:strCache>
            </c:strRef>
          </c:tx>
          <c:spPr>
            <a:solidFill>
              <a:schemeClr val="accent5"/>
            </a:solidFill>
            <a:ln>
              <a:noFill/>
            </a:ln>
            <a:effectLst/>
          </c:spPr>
          <c:invertIfNegative val="0"/>
          <c:cat>
            <c:strRef>
              <c:f>Sheet1!$A$2:$A$4</c:f>
              <c:strCache>
                <c:ptCount val="3"/>
                <c:pt idx="0">
                  <c:v>Non-essential</c:v>
                </c:pt>
                <c:pt idx="1">
                  <c:v>Change to generic or reduce spend</c:v>
                </c:pt>
                <c:pt idx="2">
                  <c:v>Essential</c:v>
                </c:pt>
              </c:strCache>
            </c:strRef>
          </c:cat>
          <c:val>
            <c:numRef>
              <c:f>Sheet1!$F$2:$F$4</c:f>
              <c:numCache>
                <c:formatCode>0%</c:formatCode>
                <c:ptCount val="3"/>
                <c:pt idx="0">
                  <c:v>0.35809523999999998</c:v>
                </c:pt>
                <c:pt idx="1">
                  <c:v>0.41904762000000001</c:v>
                </c:pt>
                <c:pt idx="2">
                  <c:v>0.22285714000000001</c:v>
                </c:pt>
              </c:numCache>
            </c:numRef>
          </c:val>
          <c:extLst>
            <c:ext xmlns:c16="http://schemas.microsoft.com/office/drawing/2014/chart" uri="{C3380CC4-5D6E-409C-BE32-E72D297353CC}">
              <c16:uniqueId val="{00000004-50D9-BF41-BA30-B032FF799F98}"/>
            </c:ext>
          </c:extLst>
        </c:ser>
        <c:ser>
          <c:idx val="5"/>
          <c:order val="5"/>
          <c:tx>
            <c:strRef>
              <c:f>Sheet1!$G$1</c:f>
              <c:strCache>
                <c:ptCount val="1"/>
                <c:pt idx="0">
                  <c:v>Male, Age 55+</c:v>
                </c:pt>
              </c:strCache>
            </c:strRef>
          </c:tx>
          <c:spPr>
            <a:solidFill>
              <a:schemeClr val="accent6"/>
            </a:solidFill>
            <a:ln>
              <a:noFill/>
            </a:ln>
            <a:effectLst/>
          </c:spPr>
          <c:invertIfNegative val="0"/>
          <c:cat>
            <c:strRef>
              <c:f>Sheet1!$A$2:$A$4</c:f>
              <c:strCache>
                <c:ptCount val="3"/>
                <c:pt idx="0">
                  <c:v>Non-essential</c:v>
                </c:pt>
                <c:pt idx="1">
                  <c:v>Change to generic or reduce spend</c:v>
                </c:pt>
                <c:pt idx="2">
                  <c:v>Essential</c:v>
                </c:pt>
              </c:strCache>
            </c:strRef>
          </c:cat>
          <c:val>
            <c:numRef>
              <c:f>Sheet1!$G$2:$G$4</c:f>
              <c:numCache>
                <c:formatCode>0%</c:formatCode>
                <c:ptCount val="3"/>
                <c:pt idx="0">
                  <c:v>0.37547892999999999</c:v>
                </c:pt>
                <c:pt idx="1">
                  <c:v>0.34482759000000002</c:v>
                </c:pt>
                <c:pt idx="2">
                  <c:v>0.27969348999999999</c:v>
                </c:pt>
              </c:numCache>
            </c:numRef>
          </c:val>
          <c:extLst>
            <c:ext xmlns:c16="http://schemas.microsoft.com/office/drawing/2014/chart" uri="{C3380CC4-5D6E-409C-BE32-E72D297353CC}">
              <c16:uniqueId val="{00000005-50D9-BF41-BA30-B032FF799F98}"/>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legend>
      <c:legendPos val="b"/>
      <c:layout>
        <c:manualLayout>
          <c:xMode val="edge"/>
          <c:yMode val="edge"/>
          <c:x val="0"/>
          <c:y val="0.87622087011850802"/>
          <c:w val="0.99208141169919895"/>
          <c:h val="8.590034200270418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Over the Counter Medication</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Female, Age 18-34</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0.35</c:v>
                </c:pt>
                <c:pt idx="1">
                  <c:v>0.48</c:v>
                </c:pt>
                <c:pt idx="2">
                  <c:v>0.17</c:v>
                </c:pt>
              </c:numCache>
            </c:numRef>
          </c:val>
          <c:extLst>
            <c:ext xmlns:c16="http://schemas.microsoft.com/office/drawing/2014/chart" uri="{C3380CC4-5D6E-409C-BE32-E72D297353CC}">
              <c16:uniqueId val="{00000000-CF84-BA4B-B18D-19BD55EBE918}"/>
            </c:ext>
          </c:extLst>
        </c:ser>
        <c:ser>
          <c:idx val="1"/>
          <c:order val="1"/>
          <c:tx>
            <c:strRef>
              <c:f>Sheet1!$C$1</c:f>
              <c:strCache>
                <c:ptCount val="1"/>
                <c:pt idx="0">
                  <c:v>Male, Age 18-34</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0.28000000000000003</c:v>
                </c:pt>
                <c:pt idx="1">
                  <c:v>0.5</c:v>
                </c:pt>
                <c:pt idx="2">
                  <c:v>0.23</c:v>
                </c:pt>
              </c:numCache>
            </c:numRef>
          </c:val>
          <c:extLst>
            <c:ext xmlns:c16="http://schemas.microsoft.com/office/drawing/2014/chart" uri="{C3380CC4-5D6E-409C-BE32-E72D297353CC}">
              <c16:uniqueId val="{00000001-CF84-BA4B-B18D-19BD55EBE918}"/>
            </c:ext>
          </c:extLst>
        </c:ser>
        <c:ser>
          <c:idx val="2"/>
          <c:order val="2"/>
          <c:tx>
            <c:strRef>
              <c:f>Sheet1!$D$1</c:f>
              <c:strCache>
                <c:ptCount val="1"/>
                <c:pt idx="0">
                  <c:v>Female, Age 35-54</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0.44</c:v>
                </c:pt>
                <c:pt idx="1">
                  <c:v>0.43</c:v>
                </c:pt>
                <c:pt idx="2">
                  <c:v>0.13</c:v>
                </c:pt>
              </c:numCache>
            </c:numRef>
          </c:val>
          <c:extLst>
            <c:ext xmlns:c16="http://schemas.microsoft.com/office/drawing/2014/chart" uri="{C3380CC4-5D6E-409C-BE32-E72D297353CC}">
              <c16:uniqueId val="{00000002-CF84-BA4B-B18D-19BD55EBE918}"/>
            </c:ext>
          </c:extLst>
        </c:ser>
        <c:ser>
          <c:idx val="3"/>
          <c:order val="3"/>
          <c:tx>
            <c:strRef>
              <c:f>Sheet1!$E$1</c:f>
              <c:strCache>
                <c:ptCount val="1"/>
                <c:pt idx="0">
                  <c:v>Male, Age 35-54</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0.38</c:v>
                </c:pt>
                <c:pt idx="1">
                  <c:v>0.45</c:v>
                </c:pt>
                <c:pt idx="2">
                  <c:v>0.17</c:v>
                </c:pt>
              </c:numCache>
            </c:numRef>
          </c:val>
          <c:extLst>
            <c:ext xmlns:c16="http://schemas.microsoft.com/office/drawing/2014/chart" uri="{C3380CC4-5D6E-409C-BE32-E72D297353CC}">
              <c16:uniqueId val="{00000003-CF84-BA4B-B18D-19BD55EBE918}"/>
            </c:ext>
          </c:extLst>
        </c:ser>
        <c:ser>
          <c:idx val="4"/>
          <c:order val="4"/>
          <c:tx>
            <c:strRef>
              <c:f>Sheet1!$F$1</c:f>
              <c:strCache>
                <c:ptCount val="1"/>
                <c:pt idx="0">
                  <c:v>Female, Age 55+</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0.42</c:v>
                </c:pt>
                <c:pt idx="1">
                  <c:v>0.48</c:v>
                </c:pt>
                <c:pt idx="2">
                  <c:v>0.1</c:v>
                </c:pt>
              </c:numCache>
            </c:numRef>
          </c:val>
          <c:extLst>
            <c:ext xmlns:c16="http://schemas.microsoft.com/office/drawing/2014/chart" uri="{C3380CC4-5D6E-409C-BE32-E72D297353CC}">
              <c16:uniqueId val="{00000004-CF84-BA4B-B18D-19BD55EBE918}"/>
            </c:ext>
          </c:extLst>
        </c:ser>
        <c:ser>
          <c:idx val="5"/>
          <c:order val="5"/>
          <c:tx>
            <c:strRef>
              <c:f>Sheet1!$G$1</c:f>
              <c:strCache>
                <c:ptCount val="1"/>
                <c:pt idx="0">
                  <c:v>Male, Age 55+</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0.45</c:v>
                </c:pt>
                <c:pt idx="1">
                  <c:v>0.4</c:v>
                </c:pt>
                <c:pt idx="2">
                  <c:v>0.15</c:v>
                </c:pt>
              </c:numCache>
            </c:numRef>
          </c:val>
          <c:extLst>
            <c:ext xmlns:c16="http://schemas.microsoft.com/office/drawing/2014/chart" uri="{C3380CC4-5D6E-409C-BE32-E72D297353CC}">
              <c16:uniqueId val="{00000005-CF84-BA4B-B18D-19BD55EBE918}"/>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Gym Membership</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Female, Age 18-34</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0.2</c:v>
                </c:pt>
                <c:pt idx="1">
                  <c:v>0.37</c:v>
                </c:pt>
                <c:pt idx="2">
                  <c:v>0.43</c:v>
                </c:pt>
              </c:numCache>
            </c:numRef>
          </c:val>
          <c:extLst>
            <c:ext xmlns:c16="http://schemas.microsoft.com/office/drawing/2014/chart" uri="{C3380CC4-5D6E-409C-BE32-E72D297353CC}">
              <c16:uniqueId val="{00000000-9452-8A42-B375-08648DD039E7}"/>
            </c:ext>
          </c:extLst>
        </c:ser>
        <c:ser>
          <c:idx val="1"/>
          <c:order val="1"/>
          <c:tx>
            <c:strRef>
              <c:f>Sheet1!$C$1</c:f>
              <c:strCache>
                <c:ptCount val="1"/>
                <c:pt idx="0">
                  <c:v>Male, Age 18-34</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0.32</c:v>
                </c:pt>
                <c:pt idx="1">
                  <c:v>0.43</c:v>
                </c:pt>
                <c:pt idx="2">
                  <c:v>0.25</c:v>
                </c:pt>
              </c:numCache>
            </c:numRef>
          </c:val>
          <c:extLst>
            <c:ext xmlns:c16="http://schemas.microsoft.com/office/drawing/2014/chart" uri="{C3380CC4-5D6E-409C-BE32-E72D297353CC}">
              <c16:uniqueId val="{00000001-9452-8A42-B375-08648DD039E7}"/>
            </c:ext>
          </c:extLst>
        </c:ser>
        <c:ser>
          <c:idx val="2"/>
          <c:order val="2"/>
          <c:tx>
            <c:strRef>
              <c:f>Sheet1!$D$1</c:f>
              <c:strCache>
                <c:ptCount val="1"/>
                <c:pt idx="0">
                  <c:v>Female, Age 35-54</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0.19</c:v>
                </c:pt>
                <c:pt idx="1">
                  <c:v>0.28000000000000003</c:v>
                </c:pt>
                <c:pt idx="2">
                  <c:v>0.52</c:v>
                </c:pt>
              </c:numCache>
            </c:numRef>
          </c:val>
          <c:extLst>
            <c:ext xmlns:c16="http://schemas.microsoft.com/office/drawing/2014/chart" uri="{C3380CC4-5D6E-409C-BE32-E72D297353CC}">
              <c16:uniqueId val="{00000002-9452-8A42-B375-08648DD039E7}"/>
            </c:ext>
          </c:extLst>
        </c:ser>
        <c:ser>
          <c:idx val="3"/>
          <c:order val="3"/>
          <c:tx>
            <c:strRef>
              <c:f>Sheet1!$E$1</c:f>
              <c:strCache>
                <c:ptCount val="1"/>
                <c:pt idx="0">
                  <c:v>Male, Age 35-54</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0.26</c:v>
                </c:pt>
                <c:pt idx="1">
                  <c:v>0.36</c:v>
                </c:pt>
                <c:pt idx="2">
                  <c:v>0.38</c:v>
                </c:pt>
              </c:numCache>
            </c:numRef>
          </c:val>
          <c:extLst>
            <c:ext xmlns:c16="http://schemas.microsoft.com/office/drawing/2014/chart" uri="{C3380CC4-5D6E-409C-BE32-E72D297353CC}">
              <c16:uniqueId val="{00000003-9452-8A42-B375-08648DD039E7}"/>
            </c:ext>
          </c:extLst>
        </c:ser>
        <c:ser>
          <c:idx val="4"/>
          <c:order val="4"/>
          <c:tx>
            <c:strRef>
              <c:f>Sheet1!$F$1</c:f>
              <c:strCache>
                <c:ptCount val="1"/>
                <c:pt idx="0">
                  <c:v>Female, Age 55+</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0.13</c:v>
                </c:pt>
                <c:pt idx="1">
                  <c:v>0.1</c:v>
                </c:pt>
                <c:pt idx="2">
                  <c:v>0.77</c:v>
                </c:pt>
              </c:numCache>
            </c:numRef>
          </c:val>
          <c:extLst>
            <c:ext xmlns:c16="http://schemas.microsoft.com/office/drawing/2014/chart" uri="{C3380CC4-5D6E-409C-BE32-E72D297353CC}">
              <c16:uniqueId val="{00000004-9452-8A42-B375-08648DD039E7}"/>
            </c:ext>
          </c:extLst>
        </c:ser>
        <c:ser>
          <c:idx val="5"/>
          <c:order val="5"/>
          <c:tx>
            <c:strRef>
              <c:f>Sheet1!$G$1</c:f>
              <c:strCache>
                <c:ptCount val="1"/>
                <c:pt idx="0">
                  <c:v>Male, Age 55+</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0.17</c:v>
                </c:pt>
                <c:pt idx="1">
                  <c:v>0.17</c:v>
                </c:pt>
                <c:pt idx="2">
                  <c:v>0.66</c:v>
                </c:pt>
              </c:numCache>
            </c:numRef>
          </c:val>
          <c:extLst>
            <c:ext xmlns:c16="http://schemas.microsoft.com/office/drawing/2014/chart" uri="{C3380CC4-5D6E-409C-BE32-E72D297353CC}">
              <c16:uniqueId val="{00000005-9452-8A42-B375-08648DD039E7}"/>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Core Vitamins &amp; Minerals</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Female, Age 18-34</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0.35</c:v>
                </c:pt>
                <c:pt idx="1">
                  <c:v>0.5</c:v>
                </c:pt>
                <c:pt idx="2">
                  <c:v>0.15</c:v>
                </c:pt>
              </c:numCache>
            </c:numRef>
          </c:val>
          <c:extLst>
            <c:ext xmlns:c16="http://schemas.microsoft.com/office/drawing/2014/chart" uri="{C3380CC4-5D6E-409C-BE32-E72D297353CC}">
              <c16:uniqueId val="{00000000-127B-A048-9F8E-1120B2142C55}"/>
            </c:ext>
          </c:extLst>
        </c:ser>
        <c:ser>
          <c:idx val="1"/>
          <c:order val="1"/>
          <c:tx>
            <c:strRef>
              <c:f>Sheet1!$C$1</c:f>
              <c:strCache>
                <c:ptCount val="1"/>
                <c:pt idx="0">
                  <c:v>Male, Age 18-34</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0.41</c:v>
                </c:pt>
                <c:pt idx="1">
                  <c:v>0.44</c:v>
                </c:pt>
                <c:pt idx="2">
                  <c:v>0.15</c:v>
                </c:pt>
              </c:numCache>
            </c:numRef>
          </c:val>
          <c:extLst>
            <c:ext xmlns:c16="http://schemas.microsoft.com/office/drawing/2014/chart" uri="{C3380CC4-5D6E-409C-BE32-E72D297353CC}">
              <c16:uniqueId val="{00000001-127B-A048-9F8E-1120B2142C55}"/>
            </c:ext>
          </c:extLst>
        </c:ser>
        <c:ser>
          <c:idx val="2"/>
          <c:order val="2"/>
          <c:tx>
            <c:strRef>
              <c:f>Sheet1!$D$1</c:f>
              <c:strCache>
                <c:ptCount val="1"/>
                <c:pt idx="0">
                  <c:v>Female, Age 35-54</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0.46</c:v>
                </c:pt>
                <c:pt idx="1">
                  <c:v>0.46</c:v>
                </c:pt>
                <c:pt idx="2">
                  <c:v>0.08</c:v>
                </c:pt>
              </c:numCache>
            </c:numRef>
          </c:val>
          <c:extLst>
            <c:ext xmlns:c16="http://schemas.microsoft.com/office/drawing/2014/chart" uri="{C3380CC4-5D6E-409C-BE32-E72D297353CC}">
              <c16:uniqueId val="{00000002-127B-A048-9F8E-1120B2142C55}"/>
            </c:ext>
          </c:extLst>
        </c:ser>
        <c:ser>
          <c:idx val="3"/>
          <c:order val="3"/>
          <c:tx>
            <c:strRef>
              <c:f>Sheet1!$E$1</c:f>
              <c:strCache>
                <c:ptCount val="1"/>
                <c:pt idx="0">
                  <c:v>Male, Age 35-54</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0.45</c:v>
                </c:pt>
                <c:pt idx="1">
                  <c:v>0.44</c:v>
                </c:pt>
                <c:pt idx="2">
                  <c:v>0.11</c:v>
                </c:pt>
              </c:numCache>
            </c:numRef>
          </c:val>
          <c:extLst>
            <c:ext xmlns:c16="http://schemas.microsoft.com/office/drawing/2014/chart" uri="{C3380CC4-5D6E-409C-BE32-E72D297353CC}">
              <c16:uniqueId val="{00000003-127B-A048-9F8E-1120B2142C55}"/>
            </c:ext>
          </c:extLst>
        </c:ser>
        <c:ser>
          <c:idx val="4"/>
          <c:order val="4"/>
          <c:tx>
            <c:strRef>
              <c:f>Sheet1!$F$1</c:f>
              <c:strCache>
                <c:ptCount val="1"/>
                <c:pt idx="0">
                  <c:v>Female, Age 55+</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0.56000000000000005</c:v>
                </c:pt>
                <c:pt idx="1">
                  <c:v>0.39</c:v>
                </c:pt>
                <c:pt idx="2">
                  <c:v>0.06</c:v>
                </c:pt>
              </c:numCache>
            </c:numRef>
          </c:val>
          <c:extLst>
            <c:ext xmlns:c16="http://schemas.microsoft.com/office/drawing/2014/chart" uri="{C3380CC4-5D6E-409C-BE32-E72D297353CC}">
              <c16:uniqueId val="{00000004-127B-A048-9F8E-1120B2142C55}"/>
            </c:ext>
          </c:extLst>
        </c:ser>
        <c:ser>
          <c:idx val="5"/>
          <c:order val="5"/>
          <c:tx>
            <c:strRef>
              <c:f>Sheet1!$G$1</c:f>
              <c:strCache>
                <c:ptCount val="1"/>
                <c:pt idx="0">
                  <c:v>Male, Age 55+</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0.55000000000000004</c:v>
                </c:pt>
                <c:pt idx="1">
                  <c:v>0.39</c:v>
                </c:pt>
                <c:pt idx="2">
                  <c:v>0.06</c:v>
                </c:pt>
              </c:numCache>
            </c:numRef>
          </c:val>
          <c:extLst>
            <c:ext xmlns:c16="http://schemas.microsoft.com/office/drawing/2014/chart" uri="{C3380CC4-5D6E-409C-BE32-E72D297353CC}">
              <c16:uniqueId val="{00000005-127B-A048-9F8E-1120B2142C55}"/>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Specialty Supplements</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Female, Age 18-34</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0.28999999999999998</c:v>
                </c:pt>
                <c:pt idx="1">
                  <c:v>0.54</c:v>
                </c:pt>
                <c:pt idx="2">
                  <c:v>0.17</c:v>
                </c:pt>
              </c:numCache>
            </c:numRef>
          </c:val>
          <c:extLst>
            <c:ext xmlns:c16="http://schemas.microsoft.com/office/drawing/2014/chart" uri="{C3380CC4-5D6E-409C-BE32-E72D297353CC}">
              <c16:uniqueId val="{00000000-0A23-8840-A6C9-7E65CC961D57}"/>
            </c:ext>
          </c:extLst>
        </c:ser>
        <c:ser>
          <c:idx val="1"/>
          <c:order val="1"/>
          <c:tx>
            <c:strRef>
              <c:f>Sheet1!$C$1</c:f>
              <c:strCache>
                <c:ptCount val="1"/>
                <c:pt idx="0">
                  <c:v>Male, Age 18-34</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0.34</c:v>
                </c:pt>
                <c:pt idx="1">
                  <c:v>0.49</c:v>
                </c:pt>
                <c:pt idx="2">
                  <c:v>0.16</c:v>
                </c:pt>
              </c:numCache>
            </c:numRef>
          </c:val>
          <c:extLst>
            <c:ext xmlns:c16="http://schemas.microsoft.com/office/drawing/2014/chart" uri="{C3380CC4-5D6E-409C-BE32-E72D297353CC}">
              <c16:uniqueId val="{00000001-0A23-8840-A6C9-7E65CC961D57}"/>
            </c:ext>
          </c:extLst>
        </c:ser>
        <c:ser>
          <c:idx val="2"/>
          <c:order val="2"/>
          <c:tx>
            <c:strRef>
              <c:f>Sheet1!$D$1</c:f>
              <c:strCache>
                <c:ptCount val="1"/>
                <c:pt idx="0">
                  <c:v>Female, Age 35-54</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0.39</c:v>
                </c:pt>
                <c:pt idx="1">
                  <c:v>0.43</c:v>
                </c:pt>
                <c:pt idx="2">
                  <c:v>0.18</c:v>
                </c:pt>
              </c:numCache>
            </c:numRef>
          </c:val>
          <c:extLst>
            <c:ext xmlns:c16="http://schemas.microsoft.com/office/drawing/2014/chart" uri="{C3380CC4-5D6E-409C-BE32-E72D297353CC}">
              <c16:uniqueId val="{00000002-0A23-8840-A6C9-7E65CC961D57}"/>
            </c:ext>
          </c:extLst>
        </c:ser>
        <c:ser>
          <c:idx val="3"/>
          <c:order val="3"/>
          <c:tx>
            <c:strRef>
              <c:f>Sheet1!$E$1</c:f>
              <c:strCache>
                <c:ptCount val="1"/>
                <c:pt idx="0">
                  <c:v>Male, Age 35-54</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0.38</c:v>
                </c:pt>
                <c:pt idx="1">
                  <c:v>0.45</c:v>
                </c:pt>
                <c:pt idx="2">
                  <c:v>0.17</c:v>
                </c:pt>
              </c:numCache>
            </c:numRef>
          </c:val>
          <c:extLst>
            <c:ext xmlns:c16="http://schemas.microsoft.com/office/drawing/2014/chart" uri="{C3380CC4-5D6E-409C-BE32-E72D297353CC}">
              <c16:uniqueId val="{00000003-0A23-8840-A6C9-7E65CC961D57}"/>
            </c:ext>
          </c:extLst>
        </c:ser>
        <c:ser>
          <c:idx val="4"/>
          <c:order val="4"/>
          <c:tx>
            <c:strRef>
              <c:f>Sheet1!$F$1</c:f>
              <c:strCache>
                <c:ptCount val="1"/>
                <c:pt idx="0">
                  <c:v>Female, Age 55+</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0.4</c:v>
                </c:pt>
                <c:pt idx="1">
                  <c:v>0.47</c:v>
                </c:pt>
                <c:pt idx="2">
                  <c:v>0.13</c:v>
                </c:pt>
              </c:numCache>
            </c:numRef>
          </c:val>
          <c:extLst>
            <c:ext xmlns:c16="http://schemas.microsoft.com/office/drawing/2014/chart" uri="{C3380CC4-5D6E-409C-BE32-E72D297353CC}">
              <c16:uniqueId val="{00000004-0A23-8840-A6C9-7E65CC961D57}"/>
            </c:ext>
          </c:extLst>
        </c:ser>
        <c:ser>
          <c:idx val="5"/>
          <c:order val="5"/>
          <c:tx>
            <c:strRef>
              <c:f>Sheet1!$G$1</c:f>
              <c:strCache>
                <c:ptCount val="1"/>
                <c:pt idx="0">
                  <c:v>Male, Age 55+</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0.43</c:v>
                </c:pt>
                <c:pt idx="1">
                  <c:v>0.42</c:v>
                </c:pt>
                <c:pt idx="2">
                  <c:v>0.15</c:v>
                </c:pt>
              </c:numCache>
            </c:numRef>
          </c:val>
          <c:extLst>
            <c:ext xmlns:c16="http://schemas.microsoft.com/office/drawing/2014/chart" uri="{C3380CC4-5D6E-409C-BE32-E72D297353CC}">
              <c16:uniqueId val="{00000005-0A23-8840-A6C9-7E65CC961D57}"/>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Dining Out or Takeout Meals</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Female, Age 18-34</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0.19</c:v>
                </c:pt>
                <c:pt idx="1">
                  <c:v>0.4</c:v>
                </c:pt>
                <c:pt idx="2">
                  <c:v>0.41</c:v>
                </c:pt>
              </c:numCache>
            </c:numRef>
          </c:val>
          <c:extLst>
            <c:ext xmlns:c16="http://schemas.microsoft.com/office/drawing/2014/chart" uri="{C3380CC4-5D6E-409C-BE32-E72D297353CC}">
              <c16:uniqueId val="{00000000-DD50-6547-A9B8-4DA6571288C1}"/>
            </c:ext>
          </c:extLst>
        </c:ser>
        <c:ser>
          <c:idx val="1"/>
          <c:order val="1"/>
          <c:tx>
            <c:strRef>
              <c:f>Sheet1!$C$1</c:f>
              <c:strCache>
                <c:ptCount val="1"/>
                <c:pt idx="0">
                  <c:v>Male, Age 18-34</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0.28000000000000003</c:v>
                </c:pt>
                <c:pt idx="1">
                  <c:v>0.38</c:v>
                </c:pt>
                <c:pt idx="2">
                  <c:v>0.35</c:v>
                </c:pt>
              </c:numCache>
            </c:numRef>
          </c:val>
          <c:extLst>
            <c:ext xmlns:c16="http://schemas.microsoft.com/office/drawing/2014/chart" uri="{C3380CC4-5D6E-409C-BE32-E72D297353CC}">
              <c16:uniqueId val="{00000001-DD50-6547-A9B8-4DA6571288C1}"/>
            </c:ext>
          </c:extLst>
        </c:ser>
        <c:ser>
          <c:idx val="2"/>
          <c:order val="2"/>
          <c:tx>
            <c:strRef>
              <c:f>Sheet1!$D$1</c:f>
              <c:strCache>
                <c:ptCount val="1"/>
                <c:pt idx="0">
                  <c:v>Female, Age 35-54</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0.18</c:v>
                </c:pt>
                <c:pt idx="1">
                  <c:v>0.33</c:v>
                </c:pt>
                <c:pt idx="2">
                  <c:v>0.48</c:v>
                </c:pt>
              </c:numCache>
            </c:numRef>
          </c:val>
          <c:extLst>
            <c:ext xmlns:c16="http://schemas.microsoft.com/office/drawing/2014/chart" uri="{C3380CC4-5D6E-409C-BE32-E72D297353CC}">
              <c16:uniqueId val="{00000002-DD50-6547-A9B8-4DA6571288C1}"/>
            </c:ext>
          </c:extLst>
        </c:ser>
        <c:ser>
          <c:idx val="3"/>
          <c:order val="3"/>
          <c:tx>
            <c:strRef>
              <c:f>Sheet1!$E$1</c:f>
              <c:strCache>
                <c:ptCount val="1"/>
                <c:pt idx="0">
                  <c:v>Male, Age 35-54</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0.2</c:v>
                </c:pt>
                <c:pt idx="1">
                  <c:v>0.39</c:v>
                </c:pt>
                <c:pt idx="2">
                  <c:v>0.41</c:v>
                </c:pt>
              </c:numCache>
            </c:numRef>
          </c:val>
          <c:extLst>
            <c:ext xmlns:c16="http://schemas.microsoft.com/office/drawing/2014/chart" uri="{C3380CC4-5D6E-409C-BE32-E72D297353CC}">
              <c16:uniqueId val="{00000003-DD50-6547-A9B8-4DA6571288C1}"/>
            </c:ext>
          </c:extLst>
        </c:ser>
        <c:ser>
          <c:idx val="4"/>
          <c:order val="4"/>
          <c:tx>
            <c:strRef>
              <c:f>Sheet1!$F$1</c:f>
              <c:strCache>
                <c:ptCount val="1"/>
                <c:pt idx="0">
                  <c:v>Female, Age 55+</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7.0000000000000007E-2</c:v>
                </c:pt>
                <c:pt idx="1">
                  <c:v>0.33</c:v>
                </c:pt>
                <c:pt idx="2">
                  <c:v>0.6</c:v>
                </c:pt>
              </c:numCache>
            </c:numRef>
          </c:val>
          <c:extLst>
            <c:ext xmlns:c16="http://schemas.microsoft.com/office/drawing/2014/chart" uri="{C3380CC4-5D6E-409C-BE32-E72D297353CC}">
              <c16:uniqueId val="{00000004-DD50-6547-A9B8-4DA6571288C1}"/>
            </c:ext>
          </c:extLst>
        </c:ser>
        <c:ser>
          <c:idx val="5"/>
          <c:order val="5"/>
          <c:tx>
            <c:strRef>
              <c:f>Sheet1!$G$1</c:f>
              <c:strCache>
                <c:ptCount val="1"/>
                <c:pt idx="0">
                  <c:v>Male, Age 55+</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0.15</c:v>
                </c:pt>
                <c:pt idx="1">
                  <c:v>0.35</c:v>
                </c:pt>
                <c:pt idx="2">
                  <c:v>0.5</c:v>
                </c:pt>
              </c:numCache>
            </c:numRef>
          </c:val>
          <c:extLst>
            <c:ext xmlns:c16="http://schemas.microsoft.com/office/drawing/2014/chart" uri="{C3380CC4-5D6E-409C-BE32-E72D297353CC}">
              <c16:uniqueId val="{00000005-DD50-6547-A9B8-4DA6571288C1}"/>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491F-4BAA-8E9A-515B3F3C42CC}"/>
              </c:ext>
            </c:extLst>
          </c:dPt>
          <c:dPt>
            <c:idx val="1"/>
            <c:bubble3D val="0"/>
            <c:spPr>
              <a:solidFill>
                <a:schemeClr val="accent2"/>
              </a:solidFill>
              <a:ln w="19050">
                <a:noFill/>
              </a:ln>
              <a:effectLst/>
            </c:spPr>
            <c:extLst>
              <c:ext xmlns:c16="http://schemas.microsoft.com/office/drawing/2014/chart" uri="{C3380CC4-5D6E-409C-BE32-E72D297353CC}">
                <c16:uniqueId val="{00000003-491F-4BAA-8E9A-515B3F3C42CC}"/>
              </c:ext>
            </c:extLst>
          </c:dPt>
          <c:dPt>
            <c:idx val="2"/>
            <c:bubble3D val="0"/>
            <c:spPr>
              <a:solidFill>
                <a:schemeClr val="accent3"/>
              </a:solidFill>
              <a:ln w="19050">
                <a:noFill/>
              </a:ln>
              <a:effectLst/>
            </c:spPr>
            <c:extLst>
              <c:ext xmlns:c16="http://schemas.microsoft.com/office/drawing/2014/chart" uri="{C3380CC4-5D6E-409C-BE32-E72D297353CC}">
                <c16:uniqueId val="{00000005-491F-4BAA-8E9A-515B3F3C42CC}"/>
              </c:ext>
            </c:extLst>
          </c:dPt>
          <c:dPt>
            <c:idx val="3"/>
            <c:bubble3D val="0"/>
            <c:spPr>
              <a:solidFill>
                <a:schemeClr val="accent4"/>
              </a:solidFill>
              <a:ln w="19050">
                <a:noFill/>
              </a:ln>
              <a:effectLst/>
            </c:spPr>
            <c:extLst>
              <c:ext xmlns:c16="http://schemas.microsoft.com/office/drawing/2014/chart" uri="{C3380CC4-5D6E-409C-BE32-E72D297353CC}">
                <c16:uniqueId val="{00000007-491F-4BAA-8E9A-515B3F3C42CC}"/>
              </c:ext>
            </c:extLst>
          </c:dPt>
          <c:dPt>
            <c:idx val="4"/>
            <c:bubble3D val="0"/>
            <c:spPr>
              <a:solidFill>
                <a:schemeClr val="accent5"/>
              </a:solidFill>
              <a:ln w="19050">
                <a:noFill/>
              </a:ln>
              <a:effectLst/>
            </c:spPr>
            <c:extLst>
              <c:ext xmlns:c16="http://schemas.microsoft.com/office/drawing/2014/chart" uri="{C3380CC4-5D6E-409C-BE32-E72D297353CC}">
                <c16:uniqueId val="{00000009-491F-4BAA-8E9A-515B3F3C42CC}"/>
              </c:ext>
            </c:extLst>
          </c:dPt>
          <c:dPt>
            <c:idx val="5"/>
            <c:bubble3D val="0"/>
            <c:spPr>
              <a:solidFill>
                <a:schemeClr val="accent6"/>
              </a:solidFill>
              <a:ln w="19050">
                <a:noFill/>
              </a:ln>
              <a:effectLst/>
            </c:spPr>
            <c:extLst>
              <c:ext xmlns:c16="http://schemas.microsoft.com/office/drawing/2014/chart" uri="{C3380CC4-5D6E-409C-BE32-E72D297353CC}">
                <c16:uniqueId val="{0000000B-491F-4BAA-8E9A-515B3F3C42CC}"/>
              </c:ext>
            </c:extLst>
          </c:dPt>
          <c:dLbls>
            <c:dLbl>
              <c:idx val="2"/>
              <c:tx>
                <c:rich>
                  <a:bodyPr rot="0" spcFirstLastPara="1" vertOverflow="ellipsis" vert="horz" wrap="square" lIns="38100" tIns="19050" rIns="38100" bIns="19050" anchor="ctr" anchorCtr="1">
                    <a:no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fld id="{38F3460E-0F10-4A33-BE4B-4D8AC2A928D7}" type="CATEGORYNAME">
                      <a:rPr lang="en-US" sz="1000" smtClean="0">
                        <a:latin typeface="Arial" panose="020B0604020202020204" pitchFamily="34" charset="0"/>
                        <a:cs typeface="Arial" panose="020B0604020202020204" pitchFamily="34" charset="0"/>
                      </a:rPr>
                      <a:pPr>
                        <a:defRPr sz="1000">
                          <a:solidFill>
                            <a:schemeClr val="bg1"/>
                          </a:solidFill>
                          <a:latin typeface="Arial" panose="020B0604020202020204" pitchFamily="34" charset="0"/>
                          <a:cs typeface="Arial" panose="020B0604020202020204" pitchFamily="34" charset="0"/>
                        </a:defRPr>
                      </a:pPr>
                      <a:t>[CATEGORY NAME]</a:t>
                    </a:fld>
                    <a:r>
                      <a:rPr lang="en-US" sz="1000" baseline="0">
                        <a:latin typeface="Arial" panose="020B0604020202020204" pitchFamily="34" charset="0"/>
                        <a:cs typeface="Arial" panose="020B0604020202020204" pitchFamily="34" charset="0"/>
                      </a:rPr>
                      <a:t>
</a:t>
                    </a:r>
                    <a:fld id="{4F7E812D-1831-45EE-A99E-68EE8AE8AB7C}" type="VALUE">
                      <a:rPr lang="en-US" sz="1000" baseline="0">
                        <a:latin typeface="Arial" panose="020B0604020202020204" pitchFamily="34" charset="0"/>
                        <a:cs typeface="Arial" panose="020B0604020202020204" pitchFamily="34" charset="0"/>
                      </a:rPr>
                      <a:pPr>
                        <a:defRPr sz="1000">
                          <a:solidFill>
                            <a:schemeClr val="bg1"/>
                          </a:solidFill>
                          <a:latin typeface="Arial" panose="020B0604020202020204" pitchFamily="34" charset="0"/>
                          <a:cs typeface="Arial" panose="020B0604020202020204" pitchFamily="34" charset="0"/>
                        </a:defRPr>
                      </a:pPr>
                      <a:t>[VALUE]</a:t>
                    </a:fld>
                    <a:endParaRPr lang="en-US" sz="1000" baseline="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5403943550733309"/>
                      <c:h val="0.2170954965004466"/>
                    </c:manualLayout>
                  </c15:layout>
                  <c15:dlblFieldTable/>
                  <c15:showDataLabelsRange val="0"/>
                </c:ext>
                <c:ext xmlns:c16="http://schemas.microsoft.com/office/drawing/2014/chart" uri="{C3380CC4-5D6E-409C-BE32-E72D297353CC}">
                  <c16:uniqueId val="{00000005-491F-4BAA-8E9A-515B3F3C42CC}"/>
                </c:ext>
              </c:extLst>
            </c:dLbl>
            <c:dLbl>
              <c:idx val="3"/>
              <c:layout>
                <c:manualLayout>
                  <c:x val="1.3861123187548959E-2"/>
                  <c:y val="2.079168289027312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491F-4BAA-8E9A-515B3F3C42C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&lt;£25,000</c:v>
                </c:pt>
                <c:pt idx="1">
                  <c:v>£25,001-£34,999</c:v>
                </c:pt>
                <c:pt idx="2">
                  <c:v>£35,000-£59,999</c:v>
                </c:pt>
                <c:pt idx="3">
                  <c:v>£60,000-£99,999</c:v>
                </c:pt>
                <c:pt idx="4">
                  <c:v>£100,000-£149,999</c:v>
                </c:pt>
                <c:pt idx="5">
                  <c:v>£150,000+</c:v>
                </c:pt>
              </c:strCache>
            </c:strRef>
          </c:cat>
          <c:val>
            <c:numRef>
              <c:f>Sheet1!$B$2:$B$7</c:f>
              <c:numCache>
                <c:formatCode>0%</c:formatCode>
                <c:ptCount val="6"/>
                <c:pt idx="0">
                  <c:v>0.08</c:v>
                </c:pt>
                <c:pt idx="1">
                  <c:v>0.16</c:v>
                </c:pt>
                <c:pt idx="2">
                  <c:v>0.21</c:v>
                </c:pt>
                <c:pt idx="3">
                  <c:v>0.36</c:v>
                </c:pt>
                <c:pt idx="4">
                  <c:v>0.14000000000000001</c:v>
                </c:pt>
                <c:pt idx="5">
                  <c:v>0.05</c:v>
                </c:pt>
              </c:numCache>
            </c:numRef>
          </c:val>
          <c:extLst>
            <c:ext xmlns:c16="http://schemas.microsoft.com/office/drawing/2014/chart" uri="{C3380CC4-5D6E-409C-BE32-E72D297353CC}">
              <c16:uniqueId val="{0000000C-491F-4BAA-8E9A-515B3F3C42CC}"/>
            </c:ext>
          </c:extLst>
        </c:ser>
        <c:dLbls>
          <c:showLegendKey val="0"/>
          <c:showVal val="1"/>
          <c:showCatName val="0"/>
          <c:showSerName val="0"/>
          <c:showPercent val="0"/>
          <c:showBubbleSize val="0"/>
          <c:showLeaderLines val="1"/>
        </c:dLbls>
        <c:firstSliceAng val="11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Mental Health</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0.3</c:v>
                </c:pt>
                <c:pt idx="1">
                  <c:v>0.47</c:v>
                </c:pt>
                <c:pt idx="2">
                  <c:v>0.23</c:v>
                </c:pt>
              </c:numCache>
            </c:numRef>
          </c:val>
          <c:extLst>
            <c:ext xmlns:c16="http://schemas.microsoft.com/office/drawing/2014/chart" uri="{C3380CC4-5D6E-409C-BE32-E72D297353CC}">
              <c16:uniqueId val="{00000000-7E2C-5349-860F-EF88CA21A4BF}"/>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0.35</c:v>
                </c:pt>
                <c:pt idx="1">
                  <c:v>0.45</c:v>
                </c:pt>
                <c:pt idx="2">
                  <c:v>0.2</c:v>
                </c:pt>
              </c:numCache>
            </c:numRef>
          </c:val>
          <c:extLst>
            <c:ext xmlns:c16="http://schemas.microsoft.com/office/drawing/2014/chart" uri="{C3380CC4-5D6E-409C-BE32-E72D297353CC}">
              <c16:uniqueId val="{00000001-7E2C-5349-860F-EF88CA21A4BF}"/>
            </c:ext>
          </c:extLst>
        </c:ser>
        <c:ser>
          <c:idx val="2"/>
          <c:order val="2"/>
          <c:tx>
            <c:strRef>
              <c:f>Sheet1!$D$1</c:f>
              <c:strCache>
                <c:ptCount val="1"/>
                <c:pt idx="0">
                  <c:v>DE</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0.32</c:v>
                </c:pt>
                <c:pt idx="1">
                  <c:v>0.41</c:v>
                </c:pt>
                <c:pt idx="2">
                  <c:v>0.27</c:v>
                </c:pt>
              </c:numCache>
            </c:numRef>
          </c:val>
          <c:extLst>
            <c:ext xmlns:c16="http://schemas.microsoft.com/office/drawing/2014/chart" uri="{C3380CC4-5D6E-409C-BE32-E72D297353CC}">
              <c16:uniqueId val="{00000002-7E2C-5349-860F-EF88CA21A4BF}"/>
            </c:ext>
          </c:extLst>
        </c:ser>
        <c:ser>
          <c:idx val="3"/>
          <c:order val="3"/>
          <c:tx>
            <c:strRef>
              <c:f>Sheet1!$E$1</c:f>
              <c:strCache>
                <c:ptCount val="1"/>
                <c:pt idx="0">
                  <c:v>IT</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0.34</c:v>
                </c:pt>
                <c:pt idx="1">
                  <c:v>0.41</c:v>
                </c:pt>
                <c:pt idx="2">
                  <c:v>0.26</c:v>
                </c:pt>
              </c:numCache>
            </c:numRef>
          </c:val>
          <c:extLst>
            <c:ext xmlns:c16="http://schemas.microsoft.com/office/drawing/2014/chart" uri="{C3380CC4-5D6E-409C-BE32-E72D297353CC}">
              <c16:uniqueId val="{00000003-7E2C-5349-860F-EF88CA21A4BF}"/>
            </c:ext>
          </c:extLst>
        </c:ser>
        <c:ser>
          <c:idx val="4"/>
          <c:order val="4"/>
          <c:tx>
            <c:strRef>
              <c:f>Sheet1!$F$1</c:f>
              <c:strCache>
                <c:ptCount val="1"/>
                <c:pt idx="0">
                  <c:v>KR</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0.3</c:v>
                </c:pt>
                <c:pt idx="1">
                  <c:v>0.36</c:v>
                </c:pt>
                <c:pt idx="2">
                  <c:v>0.34</c:v>
                </c:pt>
              </c:numCache>
            </c:numRef>
          </c:val>
          <c:extLst>
            <c:ext xmlns:c16="http://schemas.microsoft.com/office/drawing/2014/chart" uri="{C3380CC4-5D6E-409C-BE32-E72D297353CC}">
              <c16:uniqueId val="{00000004-7E2C-5349-860F-EF88CA21A4BF}"/>
            </c:ext>
          </c:extLst>
        </c:ser>
        <c:ser>
          <c:idx val="5"/>
          <c:order val="5"/>
          <c:tx>
            <c:strRef>
              <c:f>Sheet1!$G$1</c:f>
              <c:strCache>
                <c:ptCount val="1"/>
                <c:pt idx="0">
                  <c:v>AU</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0.31</c:v>
                </c:pt>
                <c:pt idx="1">
                  <c:v>0.38</c:v>
                </c:pt>
                <c:pt idx="2">
                  <c:v>0.32</c:v>
                </c:pt>
              </c:numCache>
            </c:numRef>
          </c:val>
          <c:extLst>
            <c:ext xmlns:c16="http://schemas.microsoft.com/office/drawing/2014/chart" uri="{C3380CC4-5D6E-409C-BE32-E72D297353CC}">
              <c16:uniqueId val="{00000005-7E2C-5349-860F-EF88CA21A4BF}"/>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Purchase of natural/organic foods</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Female, Age 18-34</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0.23</c:v>
                </c:pt>
                <c:pt idx="1">
                  <c:v>0.51</c:v>
                </c:pt>
                <c:pt idx="2">
                  <c:v>0.26</c:v>
                </c:pt>
              </c:numCache>
            </c:numRef>
          </c:val>
          <c:extLst>
            <c:ext xmlns:c16="http://schemas.microsoft.com/office/drawing/2014/chart" uri="{C3380CC4-5D6E-409C-BE32-E72D297353CC}">
              <c16:uniqueId val="{00000000-E3DE-E549-9618-E4D7F74ED129}"/>
            </c:ext>
          </c:extLst>
        </c:ser>
        <c:ser>
          <c:idx val="1"/>
          <c:order val="1"/>
          <c:tx>
            <c:strRef>
              <c:f>Sheet1!$C$1</c:f>
              <c:strCache>
                <c:ptCount val="1"/>
                <c:pt idx="0">
                  <c:v>Male, Age 18-34</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0.33</c:v>
                </c:pt>
                <c:pt idx="1">
                  <c:v>0.5</c:v>
                </c:pt>
                <c:pt idx="2">
                  <c:v>0.17</c:v>
                </c:pt>
              </c:numCache>
            </c:numRef>
          </c:val>
          <c:extLst>
            <c:ext xmlns:c16="http://schemas.microsoft.com/office/drawing/2014/chart" uri="{C3380CC4-5D6E-409C-BE32-E72D297353CC}">
              <c16:uniqueId val="{00000001-E3DE-E549-9618-E4D7F74ED129}"/>
            </c:ext>
          </c:extLst>
        </c:ser>
        <c:ser>
          <c:idx val="2"/>
          <c:order val="2"/>
          <c:tx>
            <c:strRef>
              <c:f>Sheet1!$D$1</c:f>
              <c:strCache>
                <c:ptCount val="1"/>
                <c:pt idx="0">
                  <c:v>Female, Age 35-54</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0.28000000000000003</c:v>
                </c:pt>
                <c:pt idx="1">
                  <c:v>0.46</c:v>
                </c:pt>
                <c:pt idx="2">
                  <c:v>0.27</c:v>
                </c:pt>
              </c:numCache>
            </c:numRef>
          </c:val>
          <c:extLst>
            <c:ext xmlns:c16="http://schemas.microsoft.com/office/drawing/2014/chart" uri="{C3380CC4-5D6E-409C-BE32-E72D297353CC}">
              <c16:uniqueId val="{00000002-E3DE-E549-9618-E4D7F74ED129}"/>
            </c:ext>
          </c:extLst>
        </c:ser>
        <c:ser>
          <c:idx val="3"/>
          <c:order val="3"/>
          <c:tx>
            <c:strRef>
              <c:f>Sheet1!$E$1</c:f>
              <c:strCache>
                <c:ptCount val="1"/>
                <c:pt idx="0">
                  <c:v>Male, Age 35-54</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0.3</c:v>
                </c:pt>
                <c:pt idx="1">
                  <c:v>0.48</c:v>
                </c:pt>
                <c:pt idx="2">
                  <c:v>0.22</c:v>
                </c:pt>
              </c:numCache>
            </c:numRef>
          </c:val>
          <c:extLst>
            <c:ext xmlns:c16="http://schemas.microsoft.com/office/drawing/2014/chart" uri="{C3380CC4-5D6E-409C-BE32-E72D297353CC}">
              <c16:uniqueId val="{00000003-E3DE-E549-9618-E4D7F74ED129}"/>
            </c:ext>
          </c:extLst>
        </c:ser>
        <c:ser>
          <c:idx val="4"/>
          <c:order val="4"/>
          <c:tx>
            <c:strRef>
              <c:f>Sheet1!$F$1</c:f>
              <c:strCache>
                <c:ptCount val="1"/>
                <c:pt idx="0">
                  <c:v>Female, Age 55+</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0.25</c:v>
                </c:pt>
                <c:pt idx="1">
                  <c:v>0.42</c:v>
                </c:pt>
                <c:pt idx="2">
                  <c:v>0.33</c:v>
                </c:pt>
              </c:numCache>
            </c:numRef>
          </c:val>
          <c:extLst>
            <c:ext xmlns:c16="http://schemas.microsoft.com/office/drawing/2014/chart" uri="{C3380CC4-5D6E-409C-BE32-E72D297353CC}">
              <c16:uniqueId val="{00000004-E3DE-E549-9618-E4D7F74ED129}"/>
            </c:ext>
          </c:extLst>
        </c:ser>
        <c:ser>
          <c:idx val="5"/>
          <c:order val="5"/>
          <c:tx>
            <c:strRef>
              <c:f>Sheet1!$G$1</c:f>
              <c:strCache>
                <c:ptCount val="1"/>
                <c:pt idx="0">
                  <c:v>Male, Age 55+</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0.33</c:v>
                </c:pt>
                <c:pt idx="1">
                  <c:v>0.42</c:v>
                </c:pt>
                <c:pt idx="2">
                  <c:v>0.24</c:v>
                </c:pt>
              </c:numCache>
            </c:numRef>
          </c:val>
          <c:extLst>
            <c:ext xmlns:c16="http://schemas.microsoft.com/office/drawing/2014/chart" uri="{C3380CC4-5D6E-409C-BE32-E72D297353CC}">
              <c16:uniqueId val="{00000005-E3DE-E549-9618-E4D7F74ED129}"/>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Physical Support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Female, Age 18-34</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0.24</c:v>
                </c:pt>
                <c:pt idx="1">
                  <c:v>0.42</c:v>
                </c:pt>
                <c:pt idx="2">
                  <c:v>0.34</c:v>
                </c:pt>
              </c:numCache>
            </c:numRef>
          </c:val>
          <c:extLst>
            <c:ext xmlns:c16="http://schemas.microsoft.com/office/drawing/2014/chart" uri="{C3380CC4-5D6E-409C-BE32-E72D297353CC}">
              <c16:uniqueId val="{00000000-2551-B944-BFF8-370094788895}"/>
            </c:ext>
          </c:extLst>
        </c:ser>
        <c:ser>
          <c:idx val="1"/>
          <c:order val="1"/>
          <c:tx>
            <c:strRef>
              <c:f>Sheet1!$C$1</c:f>
              <c:strCache>
                <c:ptCount val="1"/>
                <c:pt idx="0">
                  <c:v>Male, Age 18-34</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0.28000000000000003</c:v>
                </c:pt>
                <c:pt idx="1">
                  <c:v>0.5</c:v>
                </c:pt>
                <c:pt idx="2">
                  <c:v>0.23</c:v>
                </c:pt>
              </c:numCache>
            </c:numRef>
          </c:val>
          <c:extLst>
            <c:ext xmlns:c16="http://schemas.microsoft.com/office/drawing/2014/chart" uri="{C3380CC4-5D6E-409C-BE32-E72D297353CC}">
              <c16:uniqueId val="{00000001-2551-B944-BFF8-370094788895}"/>
            </c:ext>
          </c:extLst>
        </c:ser>
        <c:ser>
          <c:idx val="2"/>
          <c:order val="2"/>
          <c:tx>
            <c:strRef>
              <c:f>Sheet1!$D$1</c:f>
              <c:strCache>
                <c:ptCount val="1"/>
                <c:pt idx="0">
                  <c:v>Female, Age 35-54</c:v>
                </c:pt>
              </c:strCache>
            </c:strRef>
          </c:tx>
          <c:spPr>
            <a:solidFill>
              <a:schemeClr val="accent3"/>
            </a:solidFill>
            <a:ln>
              <a:noFill/>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0.24</c:v>
                </c:pt>
                <c:pt idx="1">
                  <c:v>0.41</c:v>
                </c:pt>
                <c:pt idx="2">
                  <c:v>0.35</c:v>
                </c:pt>
              </c:numCache>
            </c:numRef>
          </c:val>
          <c:extLst>
            <c:ext xmlns:c16="http://schemas.microsoft.com/office/drawing/2014/chart" uri="{C3380CC4-5D6E-409C-BE32-E72D297353CC}">
              <c16:uniqueId val="{00000002-2551-B944-BFF8-370094788895}"/>
            </c:ext>
          </c:extLst>
        </c:ser>
        <c:ser>
          <c:idx val="3"/>
          <c:order val="3"/>
          <c:tx>
            <c:strRef>
              <c:f>Sheet1!$E$1</c:f>
              <c:strCache>
                <c:ptCount val="1"/>
                <c:pt idx="0">
                  <c:v>Male, Age 35-54</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0.27</c:v>
                </c:pt>
                <c:pt idx="1">
                  <c:v>0.44</c:v>
                </c:pt>
                <c:pt idx="2">
                  <c:v>0.28999999999999998</c:v>
                </c:pt>
              </c:numCache>
            </c:numRef>
          </c:val>
          <c:extLst>
            <c:ext xmlns:c16="http://schemas.microsoft.com/office/drawing/2014/chart" uri="{C3380CC4-5D6E-409C-BE32-E72D297353CC}">
              <c16:uniqueId val="{00000003-2551-B944-BFF8-370094788895}"/>
            </c:ext>
          </c:extLst>
        </c:ser>
        <c:ser>
          <c:idx val="4"/>
          <c:order val="4"/>
          <c:tx>
            <c:strRef>
              <c:f>Sheet1!$F$1</c:f>
              <c:strCache>
                <c:ptCount val="1"/>
                <c:pt idx="0">
                  <c:v>Female, Age 55+</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0.19</c:v>
                </c:pt>
                <c:pt idx="1">
                  <c:v>0.39</c:v>
                </c:pt>
                <c:pt idx="2">
                  <c:v>0.42</c:v>
                </c:pt>
              </c:numCache>
            </c:numRef>
          </c:val>
          <c:extLst>
            <c:ext xmlns:c16="http://schemas.microsoft.com/office/drawing/2014/chart" uri="{C3380CC4-5D6E-409C-BE32-E72D297353CC}">
              <c16:uniqueId val="{00000004-2551-B944-BFF8-370094788895}"/>
            </c:ext>
          </c:extLst>
        </c:ser>
        <c:ser>
          <c:idx val="5"/>
          <c:order val="5"/>
          <c:tx>
            <c:strRef>
              <c:f>Sheet1!$G$1</c:f>
              <c:strCache>
                <c:ptCount val="1"/>
                <c:pt idx="0">
                  <c:v>Male, Age 55+</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0.21</c:v>
                </c:pt>
                <c:pt idx="1">
                  <c:v>0.37</c:v>
                </c:pt>
                <c:pt idx="2">
                  <c:v>0.42</c:v>
                </c:pt>
              </c:numCache>
            </c:numRef>
          </c:val>
          <c:extLst>
            <c:ext xmlns:c16="http://schemas.microsoft.com/office/drawing/2014/chart" uri="{C3380CC4-5D6E-409C-BE32-E72D297353CC}">
              <c16:uniqueId val="{00000005-2551-B944-BFF8-370094788895}"/>
            </c:ext>
          </c:extLst>
        </c:ser>
        <c:dLbls>
          <c:showLegendKey val="0"/>
          <c:showVal val="0"/>
          <c:showCatName val="0"/>
          <c:showSerName val="0"/>
          <c:showPercent val="0"/>
          <c:showBubbleSize val="0"/>
        </c:dLbls>
        <c:gapWidth val="219"/>
        <c:overlap val="-27"/>
        <c:axId val="1402144656"/>
        <c:axId val="1915306799"/>
      </c:barChart>
      <c:catAx>
        <c:axId val="1402144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15306799"/>
        <c:crosses val="autoZero"/>
        <c:auto val="1"/>
        <c:lblAlgn val="ctr"/>
        <c:lblOffset val="100"/>
        <c:noMultiLvlLbl val="0"/>
      </c:catAx>
      <c:valAx>
        <c:axId val="1915306799"/>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02144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Dining Out or Takeout Meals</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Sheet1!$A$2:$A$4</c:f>
              <c:strCache>
                <c:ptCount val="3"/>
                <c:pt idx="0">
                  <c:v>Non-essential</c:v>
                </c:pt>
                <c:pt idx="1">
                  <c:v>Change to generic or reduce spend</c:v>
                </c:pt>
                <c:pt idx="2">
                  <c:v>Essential</c:v>
                </c:pt>
              </c:strCache>
            </c:strRef>
          </c:cat>
          <c:val>
            <c:numRef>
              <c:f>Sheet1!$B$2:$B$4</c:f>
              <c:numCache>
                <c:formatCode>0%</c:formatCode>
                <c:ptCount val="3"/>
                <c:pt idx="0">
                  <c:v>0.35765765999999999</c:v>
                </c:pt>
                <c:pt idx="1">
                  <c:v>0.32792792999999998</c:v>
                </c:pt>
                <c:pt idx="2">
                  <c:v>0.31441440999999998</c:v>
                </c:pt>
              </c:numCache>
            </c:numRef>
          </c:val>
          <c:extLst>
            <c:ext xmlns:c16="http://schemas.microsoft.com/office/drawing/2014/chart" uri="{C3380CC4-5D6E-409C-BE32-E72D297353CC}">
              <c16:uniqueId val="{00000000-50D9-BF41-BA30-B032FF799F98}"/>
            </c:ext>
          </c:extLst>
        </c:ser>
        <c:ser>
          <c:idx val="1"/>
          <c:order val="1"/>
          <c:tx>
            <c:strRef>
              <c:f>Sheet1!$C$1</c:f>
              <c:strCache>
                <c:ptCount val="1"/>
                <c:pt idx="0">
                  <c:v>US Male 18-34</c:v>
                </c:pt>
              </c:strCache>
            </c:strRef>
          </c:tx>
          <c:spPr>
            <a:solidFill>
              <a:schemeClr val="accent2"/>
            </a:solidFill>
            <a:ln>
              <a:noFill/>
            </a:ln>
            <a:effectLst/>
          </c:spPr>
          <c:invertIfNegative val="0"/>
          <c:cat>
            <c:strRef>
              <c:f>Sheet1!$A$2:$A$4</c:f>
              <c:strCache>
                <c:ptCount val="3"/>
                <c:pt idx="0">
                  <c:v>Non-essential</c:v>
                </c:pt>
                <c:pt idx="1">
                  <c:v>Change to generic or reduce spend</c:v>
                </c:pt>
                <c:pt idx="2">
                  <c:v>Essential</c:v>
                </c:pt>
              </c:strCache>
            </c:strRef>
          </c:cat>
          <c:val>
            <c:numRef>
              <c:f>Sheet1!$C$2:$C$4</c:f>
              <c:numCache>
                <c:formatCode>0%</c:formatCode>
                <c:ptCount val="3"/>
                <c:pt idx="0">
                  <c:v>0.39074073999999998</c:v>
                </c:pt>
                <c:pt idx="1">
                  <c:v>0.36666666999999997</c:v>
                </c:pt>
                <c:pt idx="2">
                  <c:v>0.24259259</c:v>
                </c:pt>
              </c:numCache>
            </c:numRef>
          </c:val>
          <c:extLst>
            <c:ext xmlns:c16="http://schemas.microsoft.com/office/drawing/2014/chart" uri="{C3380CC4-5D6E-409C-BE32-E72D297353CC}">
              <c16:uniqueId val="{00000001-50D9-BF41-BA30-B032FF799F98}"/>
            </c:ext>
          </c:extLst>
        </c:ser>
        <c:ser>
          <c:idx val="2"/>
          <c:order val="2"/>
          <c:tx>
            <c:strRef>
              <c:f>Sheet1!$D$1</c:f>
              <c:strCache>
                <c:ptCount val="1"/>
                <c:pt idx="0">
                  <c:v>US Female 35-54</c:v>
                </c:pt>
              </c:strCache>
            </c:strRef>
          </c:tx>
          <c:spPr>
            <a:solidFill>
              <a:schemeClr val="accent3"/>
            </a:solidFill>
            <a:ln>
              <a:noFill/>
              <a:prstDash val="dash"/>
            </a:ln>
            <a:effectLst/>
          </c:spPr>
          <c:invertIfNegative val="0"/>
          <c:cat>
            <c:strRef>
              <c:f>Sheet1!$A$2:$A$4</c:f>
              <c:strCache>
                <c:ptCount val="3"/>
                <c:pt idx="0">
                  <c:v>Non-essential</c:v>
                </c:pt>
                <c:pt idx="1">
                  <c:v>Change to generic or reduce spend</c:v>
                </c:pt>
                <c:pt idx="2">
                  <c:v>Essential</c:v>
                </c:pt>
              </c:strCache>
            </c:strRef>
          </c:cat>
          <c:val>
            <c:numRef>
              <c:f>Sheet1!$D$2:$D$4</c:f>
              <c:numCache>
                <c:formatCode>0%</c:formatCode>
                <c:ptCount val="3"/>
                <c:pt idx="0">
                  <c:v>0.32046332</c:v>
                </c:pt>
                <c:pt idx="1">
                  <c:v>0.36293436000000001</c:v>
                </c:pt>
                <c:pt idx="2">
                  <c:v>0.31660231999999999</c:v>
                </c:pt>
              </c:numCache>
            </c:numRef>
          </c:val>
          <c:extLst>
            <c:ext xmlns:c16="http://schemas.microsoft.com/office/drawing/2014/chart" uri="{C3380CC4-5D6E-409C-BE32-E72D297353CC}">
              <c16:uniqueId val="{00000002-50D9-BF41-BA30-B032FF799F98}"/>
            </c:ext>
          </c:extLst>
        </c:ser>
        <c:ser>
          <c:idx val="3"/>
          <c:order val="3"/>
          <c:tx>
            <c:strRef>
              <c:f>Sheet1!$E$1</c:f>
              <c:strCache>
                <c:ptCount val="1"/>
                <c:pt idx="0">
                  <c:v>US Male 35-54</c:v>
                </c:pt>
              </c:strCache>
            </c:strRef>
          </c:tx>
          <c:spPr>
            <a:solidFill>
              <a:schemeClr val="accent4"/>
            </a:solidFill>
            <a:ln>
              <a:noFill/>
            </a:ln>
            <a:effectLst/>
          </c:spPr>
          <c:invertIfNegative val="0"/>
          <c:cat>
            <c:strRef>
              <c:f>Sheet1!$A$2:$A$4</c:f>
              <c:strCache>
                <c:ptCount val="3"/>
                <c:pt idx="0">
                  <c:v>Non-essential</c:v>
                </c:pt>
                <c:pt idx="1">
                  <c:v>Change to generic or reduce spend</c:v>
                </c:pt>
                <c:pt idx="2">
                  <c:v>Essential</c:v>
                </c:pt>
              </c:strCache>
            </c:strRef>
          </c:cat>
          <c:val>
            <c:numRef>
              <c:f>Sheet1!$E$2:$E$4</c:f>
              <c:numCache>
                <c:formatCode>0%</c:formatCode>
                <c:ptCount val="3"/>
                <c:pt idx="0">
                  <c:v>0.24045801999999999</c:v>
                </c:pt>
                <c:pt idx="1">
                  <c:v>0.38931297999999998</c:v>
                </c:pt>
                <c:pt idx="2">
                  <c:v>0.37022901000000003</c:v>
                </c:pt>
              </c:numCache>
            </c:numRef>
          </c:val>
          <c:extLst>
            <c:ext xmlns:c16="http://schemas.microsoft.com/office/drawing/2014/chart" uri="{C3380CC4-5D6E-409C-BE32-E72D297353CC}">
              <c16:uniqueId val="{00000003-50D9-BF41-BA30-B032FF799F98}"/>
            </c:ext>
          </c:extLst>
        </c:ser>
        <c:ser>
          <c:idx val="4"/>
          <c:order val="4"/>
          <c:tx>
            <c:strRef>
              <c:f>Sheet1!$F$1</c:f>
              <c:strCache>
                <c:ptCount val="1"/>
                <c:pt idx="0">
                  <c:v>US Female 55+</c:v>
                </c:pt>
              </c:strCache>
            </c:strRef>
          </c:tx>
          <c:spPr>
            <a:solidFill>
              <a:schemeClr val="accent5"/>
            </a:solidFill>
            <a:ln>
              <a:noFill/>
            </a:ln>
            <a:effectLst/>
          </c:spPr>
          <c:invertIfNegative val="0"/>
          <c:cat>
            <c:strRef>
              <c:f>Sheet1!$A$2:$A$4</c:f>
              <c:strCache>
                <c:ptCount val="3"/>
                <c:pt idx="0">
                  <c:v>Non-essential</c:v>
                </c:pt>
                <c:pt idx="1">
                  <c:v>Change to generic or reduce spend</c:v>
                </c:pt>
                <c:pt idx="2">
                  <c:v>Essential</c:v>
                </c:pt>
              </c:strCache>
            </c:strRef>
          </c:cat>
          <c:val>
            <c:numRef>
              <c:f>Sheet1!$F$2:$F$4</c:f>
              <c:numCache>
                <c:formatCode>0%</c:formatCode>
                <c:ptCount val="3"/>
                <c:pt idx="0">
                  <c:v>0.35809523999999998</c:v>
                </c:pt>
                <c:pt idx="1">
                  <c:v>0.41904762000000001</c:v>
                </c:pt>
                <c:pt idx="2">
                  <c:v>0.22285714000000001</c:v>
                </c:pt>
              </c:numCache>
            </c:numRef>
          </c:val>
          <c:extLst>
            <c:ext xmlns:c16="http://schemas.microsoft.com/office/drawing/2014/chart" uri="{C3380CC4-5D6E-409C-BE32-E72D297353CC}">
              <c16:uniqueId val="{00000004-50D9-BF41-BA30-B032FF799F98}"/>
            </c:ext>
          </c:extLst>
        </c:ser>
        <c:ser>
          <c:idx val="5"/>
          <c:order val="5"/>
          <c:tx>
            <c:strRef>
              <c:f>Sheet1!$G$1</c:f>
              <c:strCache>
                <c:ptCount val="1"/>
                <c:pt idx="0">
                  <c:v>US Male 55+</c:v>
                </c:pt>
              </c:strCache>
            </c:strRef>
          </c:tx>
          <c:spPr>
            <a:solidFill>
              <a:schemeClr val="accent6"/>
            </a:solidFill>
            <a:ln>
              <a:noFill/>
            </a:ln>
            <a:effectLst/>
          </c:spPr>
          <c:invertIfNegative val="0"/>
          <c:cat>
            <c:strRef>
              <c:f>Sheet1!$A$2:$A$4</c:f>
              <c:strCache>
                <c:ptCount val="3"/>
                <c:pt idx="0">
                  <c:v>Non-essential</c:v>
                </c:pt>
                <c:pt idx="1">
                  <c:v>Change to generic or reduce spend</c:v>
                </c:pt>
                <c:pt idx="2">
                  <c:v>Essential</c:v>
                </c:pt>
              </c:strCache>
            </c:strRef>
          </c:cat>
          <c:val>
            <c:numRef>
              <c:f>Sheet1!$G$2:$G$4</c:f>
              <c:numCache>
                <c:formatCode>0%</c:formatCode>
                <c:ptCount val="3"/>
                <c:pt idx="0">
                  <c:v>0.37547892999999999</c:v>
                </c:pt>
                <c:pt idx="1">
                  <c:v>0.34482759000000002</c:v>
                </c:pt>
                <c:pt idx="2">
                  <c:v>0.27969348999999999</c:v>
                </c:pt>
              </c:numCache>
            </c:numRef>
          </c:val>
          <c:extLst>
            <c:ext xmlns:c16="http://schemas.microsoft.com/office/drawing/2014/chart" uri="{C3380CC4-5D6E-409C-BE32-E72D297353CC}">
              <c16:uniqueId val="{00000005-50D9-BF41-BA30-B032FF799F98}"/>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legend>
      <c:legendPos val="b"/>
      <c:layout>
        <c:manualLayout>
          <c:xMode val="edge"/>
          <c:yMode val="edge"/>
          <c:x val="0"/>
          <c:y val="0.87622087011850802"/>
          <c:w val="0.99208141169919895"/>
          <c:h val="8.590034200270418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Over the Counter Medication</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0.30188679000000002</c:v>
                </c:pt>
                <c:pt idx="1">
                  <c:v>0.51886792000000004</c:v>
                </c:pt>
                <c:pt idx="2">
                  <c:v>0.17924528000000001</c:v>
                </c:pt>
              </c:numCache>
            </c:numRef>
          </c:val>
          <c:extLst>
            <c:ext xmlns:c16="http://schemas.microsoft.com/office/drawing/2014/chart" uri="{C3380CC4-5D6E-409C-BE32-E72D297353CC}">
              <c16:uniqueId val="{00000000-CF84-BA4B-B18D-19BD55EBE918}"/>
            </c:ext>
          </c:extLst>
        </c:ser>
        <c:ser>
          <c:idx val="1"/>
          <c:order val="1"/>
          <c:tx>
            <c:strRef>
              <c:f>Sheet1!$C$1</c:f>
              <c:strCache>
                <c:ptCount val="1"/>
                <c:pt idx="0">
                  <c:v>US Male 18-34</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0.32380952000000002</c:v>
                </c:pt>
                <c:pt idx="1">
                  <c:v>0.48571428999999999</c:v>
                </c:pt>
                <c:pt idx="2">
                  <c:v>0.19047618999999999</c:v>
                </c:pt>
              </c:numCache>
            </c:numRef>
          </c:val>
          <c:extLst>
            <c:ext xmlns:c16="http://schemas.microsoft.com/office/drawing/2014/chart" uri="{C3380CC4-5D6E-409C-BE32-E72D297353CC}">
              <c16:uniqueId val="{00000001-CF84-BA4B-B18D-19BD55EBE918}"/>
            </c:ext>
          </c:extLst>
        </c:ser>
        <c:ser>
          <c:idx val="2"/>
          <c:order val="2"/>
          <c:tx>
            <c:strRef>
              <c:f>Sheet1!$D$1</c:f>
              <c:strCache>
                <c:ptCount val="1"/>
                <c:pt idx="0">
                  <c:v>US Female 35-54</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0.45360824999999999</c:v>
                </c:pt>
                <c:pt idx="1">
                  <c:v>0.44329897000000001</c:v>
                </c:pt>
                <c:pt idx="2">
                  <c:v>0.10309277999999999</c:v>
                </c:pt>
              </c:numCache>
            </c:numRef>
          </c:val>
          <c:extLst>
            <c:ext xmlns:c16="http://schemas.microsoft.com/office/drawing/2014/chart" uri="{C3380CC4-5D6E-409C-BE32-E72D297353CC}">
              <c16:uniqueId val="{00000002-CF84-BA4B-B18D-19BD55EBE918}"/>
            </c:ext>
          </c:extLst>
        </c:ser>
        <c:ser>
          <c:idx val="3"/>
          <c:order val="3"/>
          <c:tx>
            <c:strRef>
              <c:f>Sheet1!$E$1</c:f>
              <c:strCache>
                <c:ptCount val="1"/>
                <c:pt idx="0">
                  <c:v>US Male 35-54</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0.44642857000000002</c:v>
                </c:pt>
                <c:pt idx="1">
                  <c:v>0.39285713999999999</c:v>
                </c:pt>
                <c:pt idx="2">
                  <c:v>0.16071429000000001</c:v>
                </c:pt>
              </c:numCache>
            </c:numRef>
          </c:val>
          <c:extLst>
            <c:ext xmlns:c16="http://schemas.microsoft.com/office/drawing/2014/chart" uri="{C3380CC4-5D6E-409C-BE32-E72D297353CC}">
              <c16:uniqueId val="{00000003-CF84-BA4B-B18D-19BD55EBE918}"/>
            </c:ext>
          </c:extLst>
        </c:ser>
        <c:ser>
          <c:idx val="4"/>
          <c:order val="4"/>
          <c:tx>
            <c:strRef>
              <c:f>Sheet1!$F$1</c:f>
              <c:strCache>
                <c:ptCount val="1"/>
                <c:pt idx="0">
                  <c:v>US Female 55+</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0.36956522000000003</c:v>
                </c:pt>
                <c:pt idx="1">
                  <c:v>0.56521738999999993</c:v>
                </c:pt>
                <c:pt idx="2">
                  <c:v>6.521739E-2</c:v>
                </c:pt>
              </c:numCache>
            </c:numRef>
          </c:val>
          <c:extLst>
            <c:ext xmlns:c16="http://schemas.microsoft.com/office/drawing/2014/chart" uri="{C3380CC4-5D6E-409C-BE32-E72D297353CC}">
              <c16:uniqueId val="{00000004-CF84-BA4B-B18D-19BD55EBE918}"/>
            </c:ext>
          </c:extLst>
        </c:ser>
        <c:ser>
          <c:idx val="5"/>
          <c:order val="5"/>
          <c:tx>
            <c:strRef>
              <c:f>Sheet1!$G$1</c:f>
              <c:strCache>
                <c:ptCount val="1"/>
                <c:pt idx="0">
                  <c:v>US Male 55+</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0.5625</c:v>
                </c:pt>
                <c:pt idx="1">
                  <c:v>0.34375</c:v>
                </c:pt>
                <c:pt idx="2">
                  <c:v>9.375E-2</c:v>
                </c:pt>
              </c:numCache>
            </c:numRef>
          </c:val>
          <c:extLst>
            <c:ext xmlns:c16="http://schemas.microsoft.com/office/drawing/2014/chart" uri="{C3380CC4-5D6E-409C-BE32-E72D297353CC}">
              <c16:uniqueId val="{00000005-CF84-BA4B-B18D-19BD55EBE918}"/>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Mental Health Support</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0.30188679000000002</c:v>
                </c:pt>
                <c:pt idx="1">
                  <c:v>0.47169811</c:v>
                </c:pt>
                <c:pt idx="2">
                  <c:v>0.22641509000000001</c:v>
                </c:pt>
              </c:numCache>
            </c:numRef>
          </c:val>
          <c:extLst>
            <c:ext xmlns:c16="http://schemas.microsoft.com/office/drawing/2014/chart" uri="{C3380CC4-5D6E-409C-BE32-E72D297353CC}">
              <c16:uniqueId val="{00000000-4FCC-3F49-B3BC-291157D7D52F}"/>
            </c:ext>
          </c:extLst>
        </c:ser>
        <c:ser>
          <c:idx val="1"/>
          <c:order val="1"/>
          <c:tx>
            <c:strRef>
              <c:f>Sheet1!$C$1</c:f>
              <c:strCache>
                <c:ptCount val="1"/>
                <c:pt idx="0">
                  <c:v>US Male 18-34</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0.44761905000000002</c:v>
                </c:pt>
                <c:pt idx="1">
                  <c:v>0.42857142999999998</c:v>
                </c:pt>
                <c:pt idx="2">
                  <c:v>0.12380952000000001</c:v>
                </c:pt>
              </c:numCache>
            </c:numRef>
          </c:val>
          <c:extLst>
            <c:ext xmlns:c16="http://schemas.microsoft.com/office/drawing/2014/chart" uri="{C3380CC4-5D6E-409C-BE32-E72D297353CC}">
              <c16:uniqueId val="{00000001-4FCC-3F49-B3BC-291157D7D52F}"/>
            </c:ext>
          </c:extLst>
        </c:ser>
        <c:ser>
          <c:idx val="2"/>
          <c:order val="2"/>
          <c:tx>
            <c:strRef>
              <c:f>Sheet1!$D$1</c:f>
              <c:strCache>
                <c:ptCount val="1"/>
                <c:pt idx="0">
                  <c:v>US Female 35-54</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0.35051546</c:v>
                </c:pt>
                <c:pt idx="1">
                  <c:v>0.39175258000000002</c:v>
                </c:pt>
                <c:pt idx="2">
                  <c:v>0.25773195999999998</c:v>
                </c:pt>
              </c:numCache>
            </c:numRef>
          </c:val>
          <c:extLst>
            <c:ext xmlns:c16="http://schemas.microsoft.com/office/drawing/2014/chart" uri="{C3380CC4-5D6E-409C-BE32-E72D297353CC}">
              <c16:uniqueId val="{00000002-4FCC-3F49-B3BC-291157D7D52F}"/>
            </c:ext>
          </c:extLst>
        </c:ser>
        <c:ser>
          <c:idx val="3"/>
          <c:order val="3"/>
          <c:tx>
            <c:strRef>
              <c:f>Sheet1!$E$1</c:f>
              <c:strCache>
                <c:ptCount val="1"/>
                <c:pt idx="0">
                  <c:v>US Male 35-54</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0.38392857000000002</c:v>
                </c:pt>
                <c:pt idx="1">
                  <c:v>0.4375</c:v>
                </c:pt>
                <c:pt idx="2">
                  <c:v>0.17857143</c:v>
                </c:pt>
              </c:numCache>
            </c:numRef>
          </c:val>
          <c:extLst>
            <c:ext xmlns:c16="http://schemas.microsoft.com/office/drawing/2014/chart" uri="{C3380CC4-5D6E-409C-BE32-E72D297353CC}">
              <c16:uniqueId val="{00000003-4FCC-3F49-B3BC-291157D7D52F}"/>
            </c:ext>
          </c:extLst>
        </c:ser>
        <c:ser>
          <c:idx val="4"/>
          <c:order val="4"/>
          <c:tx>
            <c:strRef>
              <c:f>Sheet1!$F$1</c:f>
              <c:strCache>
                <c:ptCount val="1"/>
                <c:pt idx="0">
                  <c:v>US Female 55+</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0.28260869999999999</c:v>
                </c:pt>
                <c:pt idx="1">
                  <c:v>0.32608695999999998</c:v>
                </c:pt>
                <c:pt idx="2">
                  <c:v>0.39130435000000002</c:v>
                </c:pt>
              </c:numCache>
            </c:numRef>
          </c:val>
          <c:extLst>
            <c:ext xmlns:c16="http://schemas.microsoft.com/office/drawing/2014/chart" uri="{C3380CC4-5D6E-409C-BE32-E72D297353CC}">
              <c16:uniqueId val="{00000004-4FCC-3F49-B3BC-291157D7D52F}"/>
            </c:ext>
          </c:extLst>
        </c:ser>
        <c:ser>
          <c:idx val="5"/>
          <c:order val="5"/>
          <c:tx>
            <c:strRef>
              <c:f>Sheet1!$G$1</c:f>
              <c:strCache>
                <c:ptCount val="1"/>
                <c:pt idx="0">
                  <c:v>US Male 55+</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0.28125</c:v>
                </c:pt>
                <c:pt idx="1">
                  <c:v>0.28125</c:v>
                </c:pt>
                <c:pt idx="2">
                  <c:v>0.4375</c:v>
                </c:pt>
              </c:numCache>
            </c:numRef>
          </c:val>
          <c:extLst>
            <c:ext xmlns:c16="http://schemas.microsoft.com/office/drawing/2014/chart" uri="{C3380CC4-5D6E-409C-BE32-E72D297353CC}">
              <c16:uniqueId val="{00000005-4FCC-3F49-B3BC-291157D7D52F}"/>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Core Vitamins &amp; Minerals</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0.34905659999999999</c:v>
                </c:pt>
                <c:pt idx="1">
                  <c:v>0.48113208000000002</c:v>
                </c:pt>
                <c:pt idx="2">
                  <c:v>0.16981131999999999</c:v>
                </c:pt>
              </c:numCache>
            </c:numRef>
          </c:val>
          <c:extLst>
            <c:ext xmlns:c16="http://schemas.microsoft.com/office/drawing/2014/chart" uri="{C3380CC4-5D6E-409C-BE32-E72D297353CC}">
              <c16:uniqueId val="{00000000-D0E2-A243-822F-839D8D4645CC}"/>
            </c:ext>
          </c:extLst>
        </c:ser>
        <c:ser>
          <c:idx val="1"/>
          <c:order val="1"/>
          <c:tx>
            <c:strRef>
              <c:f>Sheet1!$C$1</c:f>
              <c:strCache>
                <c:ptCount val="1"/>
                <c:pt idx="0">
                  <c:v>US Male 18-34</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0.41904762000000001</c:v>
                </c:pt>
                <c:pt idx="1">
                  <c:v>0.46666667000000001</c:v>
                </c:pt>
                <c:pt idx="2">
                  <c:v>0.11428571</c:v>
                </c:pt>
              </c:numCache>
            </c:numRef>
          </c:val>
          <c:extLst>
            <c:ext xmlns:c16="http://schemas.microsoft.com/office/drawing/2014/chart" uri="{C3380CC4-5D6E-409C-BE32-E72D297353CC}">
              <c16:uniqueId val="{00000001-D0E2-A243-822F-839D8D4645CC}"/>
            </c:ext>
          </c:extLst>
        </c:ser>
        <c:ser>
          <c:idx val="2"/>
          <c:order val="2"/>
          <c:tx>
            <c:strRef>
              <c:f>Sheet1!$D$1</c:f>
              <c:strCache>
                <c:ptCount val="1"/>
                <c:pt idx="0">
                  <c:v>US Female 35-54</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0.43298968999999998</c:v>
                </c:pt>
                <c:pt idx="1">
                  <c:v>0.50515463999999999</c:v>
                </c:pt>
                <c:pt idx="2">
                  <c:v>6.1855670000000001E-2</c:v>
                </c:pt>
              </c:numCache>
            </c:numRef>
          </c:val>
          <c:extLst>
            <c:ext xmlns:c16="http://schemas.microsoft.com/office/drawing/2014/chart" uri="{C3380CC4-5D6E-409C-BE32-E72D297353CC}">
              <c16:uniqueId val="{00000002-D0E2-A243-822F-839D8D4645CC}"/>
            </c:ext>
          </c:extLst>
        </c:ser>
        <c:ser>
          <c:idx val="3"/>
          <c:order val="3"/>
          <c:tx>
            <c:strRef>
              <c:f>Sheet1!$E$1</c:f>
              <c:strCache>
                <c:ptCount val="1"/>
                <c:pt idx="0">
                  <c:v>US Male 35-54</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0.4375</c:v>
                </c:pt>
                <c:pt idx="1">
                  <c:v>0.4375</c:v>
                </c:pt>
                <c:pt idx="2">
                  <c:v>0.125</c:v>
                </c:pt>
              </c:numCache>
            </c:numRef>
          </c:val>
          <c:extLst>
            <c:ext xmlns:c16="http://schemas.microsoft.com/office/drawing/2014/chart" uri="{C3380CC4-5D6E-409C-BE32-E72D297353CC}">
              <c16:uniqueId val="{00000003-D0E2-A243-822F-839D8D4645CC}"/>
            </c:ext>
          </c:extLst>
        </c:ser>
        <c:ser>
          <c:idx val="4"/>
          <c:order val="4"/>
          <c:tx>
            <c:strRef>
              <c:f>Sheet1!$F$1</c:f>
              <c:strCache>
                <c:ptCount val="1"/>
                <c:pt idx="0">
                  <c:v>US Female 55+</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0.56521738999999993</c:v>
                </c:pt>
                <c:pt idx="1">
                  <c:v>0.43478261000000001</c:v>
                </c:pt>
                <c:pt idx="2">
                  <c:v>0</c:v>
                </c:pt>
              </c:numCache>
            </c:numRef>
          </c:val>
          <c:extLst>
            <c:ext xmlns:c16="http://schemas.microsoft.com/office/drawing/2014/chart" uri="{C3380CC4-5D6E-409C-BE32-E72D297353CC}">
              <c16:uniqueId val="{00000004-D0E2-A243-822F-839D8D4645CC}"/>
            </c:ext>
          </c:extLst>
        </c:ser>
        <c:ser>
          <c:idx val="5"/>
          <c:order val="5"/>
          <c:tx>
            <c:strRef>
              <c:f>Sheet1!$G$1</c:f>
              <c:strCache>
                <c:ptCount val="1"/>
                <c:pt idx="0">
                  <c:v>US Male 55+</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0.59375</c:v>
                </c:pt>
                <c:pt idx="1">
                  <c:v>0.375</c:v>
                </c:pt>
                <c:pt idx="2">
                  <c:v>3.125E-2</c:v>
                </c:pt>
              </c:numCache>
            </c:numRef>
          </c:val>
          <c:extLst>
            <c:ext xmlns:c16="http://schemas.microsoft.com/office/drawing/2014/chart" uri="{C3380CC4-5D6E-409C-BE32-E72D297353CC}">
              <c16:uniqueId val="{00000005-D0E2-A243-822F-839D8D4645CC}"/>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b="0" i="0" u="none" strike="noStrike" baseline="0">
                <a:effectLst/>
              </a:rPr>
              <a:t>Purchase of Natural/Organic Foods</a:t>
            </a:r>
            <a:endParaRPr lang="en-US" sz="1100" b="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0.24528301999999999</c:v>
                </c:pt>
                <c:pt idx="1">
                  <c:v>0.49056603999999998</c:v>
                </c:pt>
                <c:pt idx="2">
                  <c:v>0.26415094</c:v>
                </c:pt>
              </c:numCache>
            </c:numRef>
          </c:val>
          <c:extLst>
            <c:ext xmlns:c16="http://schemas.microsoft.com/office/drawing/2014/chart" uri="{C3380CC4-5D6E-409C-BE32-E72D297353CC}">
              <c16:uniqueId val="{00000000-8CBE-4A4F-86BB-2F60F0E6BDE9}"/>
            </c:ext>
          </c:extLst>
        </c:ser>
        <c:ser>
          <c:idx val="1"/>
          <c:order val="1"/>
          <c:tx>
            <c:strRef>
              <c:f>Sheet1!$C$1</c:f>
              <c:strCache>
                <c:ptCount val="1"/>
                <c:pt idx="0">
                  <c:v>US Male 18-34</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0.38095237999999998</c:v>
                </c:pt>
                <c:pt idx="1">
                  <c:v>0.41904762000000001</c:v>
                </c:pt>
                <c:pt idx="2">
                  <c:v>0.2</c:v>
                </c:pt>
              </c:numCache>
            </c:numRef>
          </c:val>
          <c:extLst>
            <c:ext xmlns:c16="http://schemas.microsoft.com/office/drawing/2014/chart" uri="{C3380CC4-5D6E-409C-BE32-E72D297353CC}">
              <c16:uniqueId val="{00000001-8CBE-4A4F-86BB-2F60F0E6BDE9}"/>
            </c:ext>
          </c:extLst>
        </c:ser>
        <c:ser>
          <c:idx val="2"/>
          <c:order val="2"/>
          <c:tx>
            <c:strRef>
              <c:f>Sheet1!$D$1</c:f>
              <c:strCache>
                <c:ptCount val="1"/>
                <c:pt idx="0">
                  <c:v>US Female 35-54</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0.35051546</c:v>
                </c:pt>
                <c:pt idx="1">
                  <c:v>0.40206185999999999</c:v>
                </c:pt>
                <c:pt idx="2">
                  <c:v>0.24742268000000001</c:v>
                </c:pt>
              </c:numCache>
            </c:numRef>
          </c:val>
          <c:extLst>
            <c:ext xmlns:c16="http://schemas.microsoft.com/office/drawing/2014/chart" uri="{C3380CC4-5D6E-409C-BE32-E72D297353CC}">
              <c16:uniqueId val="{00000002-8CBE-4A4F-86BB-2F60F0E6BDE9}"/>
            </c:ext>
          </c:extLst>
        </c:ser>
        <c:ser>
          <c:idx val="3"/>
          <c:order val="3"/>
          <c:tx>
            <c:strRef>
              <c:f>Sheet1!$E$1</c:f>
              <c:strCache>
                <c:ptCount val="1"/>
                <c:pt idx="0">
                  <c:v>US Male 35-54</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0.29464286000000001</c:v>
                </c:pt>
                <c:pt idx="1">
                  <c:v>0.52678570999999996</c:v>
                </c:pt>
                <c:pt idx="2">
                  <c:v>0.17857143</c:v>
                </c:pt>
              </c:numCache>
            </c:numRef>
          </c:val>
          <c:extLst>
            <c:ext xmlns:c16="http://schemas.microsoft.com/office/drawing/2014/chart" uri="{C3380CC4-5D6E-409C-BE32-E72D297353CC}">
              <c16:uniqueId val="{00000003-8CBE-4A4F-86BB-2F60F0E6BDE9}"/>
            </c:ext>
          </c:extLst>
        </c:ser>
        <c:ser>
          <c:idx val="4"/>
          <c:order val="4"/>
          <c:tx>
            <c:strRef>
              <c:f>Sheet1!$F$1</c:f>
              <c:strCache>
                <c:ptCount val="1"/>
                <c:pt idx="0">
                  <c:v>US Female 55+</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0.21739130000000001</c:v>
                </c:pt>
                <c:pt idx="1">
                  <c:v>0.32608695999999998</c:v>
                </c:pt>
                <c:pt idx="2">
                  <c:v>0.45652174000000001</c:v>
                </c:pt>
              </c:numCache>
            </c:numRef>
          </c:val>
          <c:extLst>
            <c:ext xmlns:c16="http://schemas.microsoft.com/office/drawing/2014/chart" uri="{C3380CC4-5D6E-409C-BE32-E72D297353CC}">
              <c16:uniqueId val="{00000004-8CBE-4A4F-86BB-2F60F0E6BDE9}"/>
            </c:ext>
          </c:extLst>
        </c:ser>
        <c:ser>
          <c:idx val="5"/>
          <c:order val="5"/>
          <c:tx>
            <c:strRef>
              <c:f>Sheet1!$G$1</c:f>
              <c:strCache>
                <c:ptCount val="1"/>
                <c:pt idx="0">
                  <c:v>US Male 55+</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0.25</c:v>
                </c:pt>
                <c:pt idx="1">
                  <c:v>0.3125</c:v>
                </c:pt>
                <c:pt idx="2">
                  <c:v>0.4375</c:v>
                </c:pt>
              </c:numCache>
            </c:numRef>
          </c:val>
          <c:extLst>
            <c:ext xmlns:c16="http://schemas.microsoft.com/office/drawing/2014/chart" uri="{C3380CC4-5D6E-409C-BE32-E72D297353CC}">
              <c16:uniqueId val="{00000005-8CBE-4A4F-86BB-2F60F0E6BDE9}"/>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b="0" i="0" u="none" strike="noStrike" baseline="0">
                <a:effectLst/>
              </a:rPr>
              <a:t>Specialty Supplements</a:t>
            </a:r>
            <a:endParaRPr lang="en-US" sz="1100" b="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0.31132074999999998</c:v>
                </c:pt>
                <c:pt idx="1">
                  <c:v>0.50943395999999996</c:v>
                </c:pt>
                <c:pt idx="2">
                  <c:v>0.17924528000000001</c:v>
                </c:pt>
              </c:numCache>
            </c:numRef>
          </c:val>
          <c:extLst>
            <c:ext xmlns:c16="http://schemas.microsoft.com/office/drawing/2014/chart" uri="{C3380CC4-5D6E-409C-BE32-E72D297353CC}">
              <c16:uniqueId val="{00000000-0CF1-4C4A-957D-14DC753EB2C6}"/>
            </c:ext>
          </c:extLst>
        </c:ser>
        <c:ser>
          <c:idx val="1"/>
          <c:order val="1"/>
          <c:tx>
            <c:strRef>
              <c:f>Sheet1!$C$1</c:f>
              <c:strCache>
                <c:ptCount val="1"/>
                <c:pt idx="0">
                  <c:v>US Male 18-34</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0.36190475999999999</c:v>
                </c:pt>
                <c:pt idx="1">
                  <c:v>0.48571428999999999</c:v>
                </c:pt>
                <c:pt idx="2">
                  <c:v>0.15238094999999999</c:v>
                </c:pt>
              </c:numCache>
            </c:numRef>
          </c:val>
          <c:extLst>
            <c:ext xmlns:c16="http://schemas.microsoft.com/office/drawing/2014/chart" uri="{C3380CC4-5D6E-409C-BE32-E72D297353CC}">
              <c16:uniqueId val="{00000001-0CF1-4C4A-957D-14DC753EB2C6}"/>
            </c:ext>
          </c:extLst>
        </c:ser>
        <c:ser>
          <c:idx val="2"/>
          <c:order val="2"/>
          <c:tx>
            <c:strRef>
              <c:f>Sheet1!$D$1</c:f>
              <c:strCache>
                <c:ptCount val="1"/>
                <c:pt idx="0">
                  <c:v>US Female 35-54</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0.36082473999999998</c:v>
                </c:pt>
                <c:pt idx="1">
                  <c:v>0.42268041000000001</c:v>
                </c:pt>
                <c:pt idx="2">
                  <c:v>0.21649484999999999</c:v>
                </c:pt>
              </c:numCache>
            </c:numRef>
          </c:val>
          <c:extLst>
            <c:ext xmlns:c16="http://schemas.microsoft.com/office/drawing/2014/chart" uri="{C3380CC4-5D6E-409C-BE32-E72D297353CC}">
              <c16:uniqueId val="{00000002-0CF1-4C4A-957D-14DC753EB2C6}"/>
            </c:ext>
          </c:extLst>
        </c:ser>
        <c:ser>
          <c:idx val="3"/>
          <c:order val="3"/>
          <c:tx>
            <c:strRef>
              <c:f>Sheet1!$E$1</c:f>
              <c:strCache>
                <c:ptCount val="1"/>
                <c:pt idx="0">
                  <c:v>US Male 35-54</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0.39285713999999999</c:v>
                </c:pt>
                <c:pt idx="1">
                  <c:v>0.47321428999999998</c:v>
                </c:pt>
                <c:pt idx="2">
                  <c:v>0.13392857</c:v>
                </c:pt>
              </c:numCache>
            </c:numRef>
          </c:val>
          <c:extLst>
            <c:ext xmlns:c16="http://schemas.microsoft.com/office/drawing/2014/chart" uri="{C3380CC4-5D6E-409C-BE32-E72D297353CC}">
              <c16:uniqueId val="{00000003-0CF1-4C4A-957D-14DC753EB2C6}"/>
            </c:ext>
          </c:extLst>
        </c:ser>
        <c:ser>
          <c:idx val="4"/>
          <c:order val="4"/>
          <c:tx>
            <c:strRef>
              <c:f>Sheet1!$F$1</c:f>
              <c:strCache>
                <c:ptCount val="1"/>
                <c:pt idx="0">
                  <c:v>US Female 55+</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0.39130435000000002</c:v>
                </c:pt>
                <c:pt idx="1">
                  <c:v>0.52173912999999994</c:v>
                </c:pt>
                <c:pt idx="2">
                  <c:v>8.6956520000000009E-2</c:v>
                </c:pt>
              </c:numCache>
            </c:numRef>
          </c:val>
          <c:extLst>
            <c:ext xmlns:c16="http://schemas.microsoft.com/office/drawing/2014/chart" uri="{C3380CC4-5D6E-409C-BE32-E72D297353CC}">
              <c16:uniqueId val="{00000004-0CF1-4C4A-957D-14DC753EB2C6}"/>
            </c:ext>
          </c:extLst>
        </c:ser>
        <c:ser>
          <c:idx val="5"/>
          <c:order val="5"/>
          <c:tx>
            <c:strRef>
              <c:f>Sheet1!$G$1</c:f>
              <c:strCache>
                <c:ptCount val="1"/>
                <c:pt idx="0">
                  <c:v>US Male 55+</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0.4375</c:v>
                </c:pt>
                <c:pt idx="1">
                  <c:v>0.4375</c:v>
                </c:pt>
                <c:pt idx="2">
                  <c:v>0.125</c:v>
                </c:pt>
              </c:numCache>
            </c:numRef>
          </c:val>
          <c:extLst>
            <c:ext xmlns:c16="http://schemas.microsoft.com/office/drawing/2014/chart" uri="{C3380CC4-5D6E-409C-BE32-E72D297353CC}">
              <c16:uniqueId val="{00000005-0CF1-4C4A-957D-14DC753EB2C6}"/>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b="0" i="0" u="none" strike="noStrike" baseline="0">
                <a:effectLst/>
              </a:rPr>
              <a:t>Physical Support</a:t>
            </a:r>
            <a:endParaRPr lang="en-US" sz="1100" b="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0.20754717</c:v>
                </c:pt>
                <c:pt idx="1">
                  <c:v>0.42452830000000003</c:v>
                </c:pt>
                <c:pt idx="2">
                  <c:v>0.36792453000000003</c:v>
                </c:pt>
              </c:numCache>
            </c:numRef>
          </c:val>
          <c:extLst>
            <c:ext xmlns:c16="http://schemas.microsoft.com/office/drawing/2014/chart" uri="{C3380CC4-5D6E-409C-BE32-E72D297353CC}">
              <c16:uniqueId val="{00000000-23E6-1448-9DE8-CDD5A180DF1C}"/>
            </c:ext>
          </c:extLst>
        </c:ser>
        <c:ser>
          <c:idx val="1"/>
          <c:order val="1"/>
          <c:tx>
            <c:strRef>
              <c:f>Sheet1!$C$1</c:f>
              <c:strCache>
                <c:ptCount val="1"/>
                <c:pt idx="0">
                  <c:v>US Male 18-34</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0.34285714</c:v>
                </c:pt>
                <c:pt idx="1">
                  <c:v>0.45714285999999998</c:v>
                </c:pt>
                <c:pt idx="2">
                  <c:v>0.2</c:v>
                </c:pt>
              </c:numCache>
            </c:numRef>
          </c:val>
          <c:extLst>
            <c:ext xmlns:c16="http://schemas.microsoft.com/office/drawing/2014/chart" uri="{C3380CC4-5D6E-409C-BE32-E72D297353CC}">
              <c16:uniqueId val="{00000001-23E6-1448-9DE8-CDD5A180DF1C}"/>
            </c:ext>
          </c:extLst>
        </c:ser>
        <c:ser>
          <c:idx val="2"/>
          <c:order val="2"/>
          <c:tx>
            <c:strRef>
              <c:f>Sheet1!$D$1</c:f>
              <c:strCache>
                <c:ptCount val="1"/>
                <c:pt idx="0">
                  <c:v>US Female 35-54</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0.22680412</c:v>
                </c:pt>
                <c:pt idx="1">
                  <c:v>0.39175258000000002</c:v>
                </c:pt>
                <c:pt idx="2">
                  <c:v>0.38144329999999999</c:v>
                </c:pt>
              </c:numCache>
            </c:numRef>
          </c:val>
          <c:extLst>
            <c:ext xmlns:c16="http://schemas.microsoft.com/office/drawing/2014/chart" uri="{C3380CC4-5D6E-409C-BE32-E72D297353CC}">
              <c16:uniqueId val="{00000002-23E6-1448-9DE8-CDD5A180DF1C}"/>
            </c:ext>
          </c:extLst>
        </c:ser>
        <c:ser>
          <c:idx val="3"/>
          <c:order val="3"/>
          <c:tx>
            <c:strRef>
              <c:f>Sheet1!$E$1</c:f>
              <c:strCache>
                <c:ptCount val="1"/>
                <c:pt idx="0">
                  <c:v>US Male 35-54</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0.33035713999999999</c:v>
                </c:pt>
                <c:pt idx="1">
                  <c:v>0.41964286000000001</c:v>
                </c:pt>
                <c:pt idx="2">
                  <c:v>0.25</c:v>
                </c:pt>
              </c:numCache>
            </c:numRef>
          </c:val>
          <c:extLst>
            <c:ext xmlns:c16="http://schemas.microsoft.com/office/drawing/2014/chart" uri="{C3380CC4-5D6E-409C-BE32-E72D297353CC}">
              <c16:uniqueId val="{00000003-23E6-1448-9DE8-CDD5A180DF1C}"/>
            </c:ext>
          </c:extLst>
        </c:ser>
        <c:ser>
          <c:idx val="4"/>
          <c:order val="4"/>
          <c:tx>
            <c:strRef>
              <c:f>Sheet1!$F$1</c:f>
              <c:strCache>
                <c:ptCount val="1"/>
                <c:pt idx="0">
                  <c:v>US Female 55+</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0.17391303999999999</c:v>
                </c:pt>
                <c:pt idx="1">
                  <c:v>0.21739130000000001</c:v>
                </c:pt>
                <c:pt idx="2">
                  <c:v>0.60869565000000003</c:v>
                </c:pt>
              </c:numCache>
            </c:numRef>
          </c:val>
          <c:extLst>
            <c:ext xmlns:c16="http://schemas.microsoft.com/office/drawing/2014/chart" uri="{C3380CC4-5D6E-409C-BE32-E72D297353CC}">
              <c16:uniqueId val="{00000004-23E6-1448-9DE8-CDD5A180DF1C}"/>
            </c:ext>
          </c:extLst>
        </c:ser>
        <c:ser>
          <c:idx val="5"/>
          <c:order val="5"/>
          <c:tx>
            <c:strRef>
              <c:f>Sheet1!$G$1</c:f>
              <c:strCache>
                <c:ptCount val="1"/>
                <c:pt idx="0">
                  <c:v>US Male 55+</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0.28125</c:v>
                </c:pt>
                <c:pt idx="1">
                  <c:v>0.25</c:v>
                </c:pt>
                <c:pt idx="2">
                  <c:v>0.46875</c:v>
                </c:pt>
              </c:numCache>
            </c:numRef>
          </c:val>
          <c:extLst>
            <c:ext xmlns:c16="http://schemas.microsoft.com/office/drawing/2014/chart" uri="{C3380CC4-5D6E-409C-BE32-E72D297353CC}">
              <c16:uniqueId val="{00000005-23E6-1448-9DE8-CDD5A180DF1C}"/>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E8E9-4F03-A605-9FCD78422A92}"/>
              </c:ext>
            </c:extLst>
          </c:dPt>
          <c:dPt>
            <c:idx val="1"/>
            <c:bubble3D val="0"/>
            <c:spPr>
              <a:solidFill>
                <a:schemeClr val="accent2"/>
              </a:solidFill>
              <a:ln w="19050">
                <a:noFill/>
              </a:ln>
              <a:effectLst/>
            </c:spPr>
            <c:extLst>
              <c:ext xmlns:c16="http://schemas.microsoft.com/office/drawing/2014/chart" uri="{C3380CC4-5D6E-409C-BE32-E72D297353CC}">
                <c16:uniqueId val="{00000003-E8E9-4F03-A605-9FCD78422A92}"/>
              </c:ext>
            </c:extLst>
          </c:dPt>
          <c:dPt>
            <c:idx val="2"/>
            <c:bubble3D val="0"/>
            <c:spPr>
              <a:solidFill>
                <a:schemeClr val="accent3"/>
              </a:solidFill>
              <a:ln w="19050">
                <a:noFill/>
              </a:ln>
              <a:effectLst/>
            </c:spPr>
            <c:extLst>
              <c:ext xmlns:c16="http://schemas.microsoft.com/office/drawing/2014/chart" uri="{C3380CC4-5D6E-409C-BE32-E72D297353CC}">
                <c16:uniqueId val="{00000005-E8E9-4F03-A605-9FCD78422A92}"/>
              </c:ext>
            </c:extLst>
          </c:dPt>
          <c:dPt>
            <c:idx val="3"/>
            <c:bubble3D val="0"/>
            <c:spPr>
              <a:solidFill>
                <a:schemeClr val="accent4"/>
              </a:solidFill>
              <a:ln w="19050">
                <a:noFill/>
              </a:ln>
              <a:effectLst/>
            </c:spPr>
            <c:extLst>
              <c:ext xmlns:c16="http://schemas.microsoft.com/office/drawing/2014/chart" uri="{C3380CC4-5D6E-409C-BE32-E72D297353CC}">
                <c16:uniqueId val="{00000007-E8E9-4F03-A605-9FCD78422A92}"/>
              </c:ext>
            </c:extLst>
          </c:dPt>
          <c:dPt>
            <c:idx val="4"/>
            <c:bubble3D val="0"/>
            <c:spPr>
              <a:solidFill>
                <a:schemeClr val="accent5"/>
              </a:solidFill>
              <a:ln w="19050">
                <a:noFill/>
              </a:ln>
              <a:effectLst/>
            </c:spPr>
            <c:extLst>
              <c:ext xmlns:c16="http://schemas.microsoft.com/office/drawing/2014/chart" uri="{C3380CC4-5D6E-409C-BE32-E72D297353CC}">
                <c16:uniqueId val="{00000009-E8E9-4F03-A605-9FCD78422A92}"/>
              </c:ext>
            </c:extLst>
          </c:dPt>
          <c:dPt>
            <c:idx val="5"/>
            <c:bubble3D val="0"/>
            <c:spPr>
              <a:solidFill>
                <a:schemeClr val="accent6"/>
              </a:solidFill>
              <a:ln w="19050">
                <a:noFill/>
              </a:ln>
              <a:effectLst/>
            </c:spPr>
            <c:extLst>
              <c:ext xmlns:c16="http://schemas.microsoft.com/office/drawing/2014/chart" uri="{C3380CC4-5D6E-409C-BE32-E72D297353CC}">
                <c16:uniqueId val="{0000000B-E8E9-4F03-A605-9FCD78422A92}"/>
              </c:ext>
            </c:extLst>
          </c:dPt>
          <c:dLbls>
            <c:dLbl>
              <c:idx val="0"/>
              <c:layout>
                <c:manualLayout>
                  <c:x val="2.1901163240622003E-2"/>
                  <c:y val="8.2129362152333265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E8E9-4F03-A605-9FCD78422A92}"/>
                </c:ext>
              </c:extLst>
            </c:dLbl>
            <c:dLbl>
              <c:idx val="1"/>
              <c:layout>
                <c:manualLayout>
                  <c:x val="5.4752908101554001E-3"/>
                  <c:y val="4.517114918378280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E8E9-4F03-A605-9FCD78422A92}"/>
                </c:ext>
              </c:extLst>
            </c:dLbl>
            <c:dLbl>
              <c:idx val="2"/>
              <c:layout>
                <c:manualLayout>
                  <c:x val="-1.3688227025388801E-2"/>
                  <c:y val="4.1064681076165496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E8E9-4F03-A605-9FCD78422A92}"/>
                </c:ext>
              </c:extLst>
            </c:dLbl>
            <c:dLbl>
              <c:idx val="4"/>
              <c:layout>
                <c:manualLayout>
                  <c:x val="5.4752908101554781E-3"/>
                  <c:y val="4.1064681076166069E-3"/>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0535078183488201"/>
                      <c:h val="0.25230140053196548"/>
                    </c:manualLayout>
                  </c15:layout>
                </c:ext>
                <c:ext xmlns:c16="http://schemas.microsoft.com/office/drawing/2014/chart" uri="{C3380CC4-5D6E-409C-BE32-E72D297353CC}">
                  <c16:uniqueId val="{00000009-E8E9-4F03-A605-9FCD78422A92}"/>
                </c:ext>
              </c:extLst>
            </c:dLbl>
            <c:dLbl>
              <c:idx val="5"/>
              <c:layout>
                <c:manualLayout>
                  <c:x val="5.4752908101555007E-3"/>
                  <c:y val="-7.5284378948068257E-17"/>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E8E9-4F03-A605-9FCD78422A9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&lt;£25,000</c:v>
                </c:pt>
                <c:pt idx="1">
                  <c:v>£25,001-£34,999</c:v>
                </c:pt>
                <c:pt idx="2">
                  <c:v>£35,000-£59,999</c:v>
                </c:pt>
                <c:pt idx="3">
                  <c:v>£60,000-£99,999</c:v>
                </c:pt>
                <c:pt idx="4">
                  <c:v>£100,000-£149,999</c:v>
                </c:pt>
                <c:pt idx="5">
                  <c:v>£150,000+</c:v>
                </c:pt>
              </c:strCache>
            </c:strRef>
          </c:cat>
          <c:val>
            <c:numRef>
              <c:f>Sheet1!$B$2:$B$7</c:f>
              <c:numCache>
                <c:formatCode>0%</c:formatCode>
                <c:ptCount val="6"/>
                <c:pt idx="0">
                  <c:v>0.06</c:v>
                </c:pt>
                <c:pt idx="1">
                  <c:v>0.11</c:v>
                </c:pt>
                <c:pt idx="2">
                  <c:v>0.16</c:v>
                </c:pt>
                <c:pt idx="3">
                  <c:v>0.4</c:v>
                </c:pt>
                <c:pt idx="4">
                  <c:v>0.17</c:v>
                </c:pt>
                <c:pt idx="5">
                  <c:v>0.09</c:v>
                </c:pt>
              </c:numCache>
            </c:numRef>
          </c:val>
          <c:extLst>
            <c:ext xmlns:c16="http://schemas.microsoft.com/office/drawing/2014/chart" uri="{C3380CC4-5D6E-409C-BE32-E72D297353CC}">
              <c16:uniqueId val="{0000000C-E8E9-4F03-A605-9FCD78422A92}"/>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b="0" i="0" u="none" strike="noStrike" baseline="0">
                <a:effectLst/>
              </a:rPr>
              <a:t>Gym Membership</a:t>
            </a:r>
            <a:endParaRPr lang="en-US" sz="1100" b="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0.16037736</c:v>
                </c:pt>
                <c:pt idx="1">
                  <c:v>0.37735848999999999</c:v>
                </c:pt>
                <c:pt idx="2">
                  <c:v>0.46226414999999998</c:v>
                </c:pt>
              </c:numCache>
            </c:numRef>
          </c:val>
          <c:extLst>
            <c:ext xmlns:c16="http://schemas.microsoft.com/office/drawing/2014/chart" uri="{C3380CC4-5D6E-409C-BE32-E72D297353CC}">
              <c16:uniqueId val="{00000000-840F-0940-8302-A64A4B5C1CC6}"/>
            </c:ext>
          </c:extLst>
        </c:ser>
        <c:ser>
          <c:idx val="1"/>
          <c:order val="1"/>
          <c:tx>
            <c:strRef>
              <c:f>Sheet1!$C$1</c:f>
              <c:strCache>
                <c:ptCount val="1"/>
                <c:pt idx="0">
                  <c:v>US Male 18-34</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0.33333332999999998</c:v>
                </c:pt>
                <c:pt idx="1">
                  <c:v>0.45714285999999998</c:v>
                </c:pt>
                <c:pt idx="2">
                  <c:v>0.20952381</c:v>
                </c:pt>
              </c:numCache>
            </c:numRef>
          </c:val>
          <c:extLst>
            <c:ext xmlns:c16="http://schemas.microsoft.com/office/drawing/2014/chart" uri="{C3380CC4-5D6E-409C-BE32-E72D297353CC}">
              <c16:uniqueId val="{00000001-840F-0940-8302-A64A4B5C1CC6}"/>
            </c:ext>
          </c:extLst>
        </c:ser>
        <c:ser>
          <c:idx val="2"/>
          <c:order val="2"/>
          <c:tx>
            <c:strRef>
              <c:f>Sheet1!$D$1</c:f>
              <c:strCache>
                <c:ptCount val="1"/>
                <c:pt idx="0">
                  <c:v>US Female 35-54</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0.18556701</c:v>
                </c:pt>
                <c:pt idx="1">
                  <c:v>0.24742268000000001</c:v>
                </c:pt>
                <c:pt idx="2">
                  <c:v>0.56701031000000002</c:v>
                </c:pt>
              </c:numCache>
            </c:numRef>
          </c:val>
          <c:extLst>
            <c:ext xmlns:c16="http://schemas.microsoft.com/office/drawing/2014/chart" uri="{C3380CC4-5D6E-409C-BE32-E72D297353CC}">
              <c16:uniqueId val="{00000002-840F-0940-8302-A64A4B5C1CC6}"/>
            </c:ext>
          </c:extLst>
        </c:ser>
        <c:ser>
          <c:idx val="3"/>
          <c:order val="3"/>
          <c:tx>
            <c:strRef>
              <c:f>Sheet1!$E$1</c:f>
              <c:strCache>
                <c:ptCount val="1"/>
                <c:pt idx="0">
                  <c:v>US Male 35-54</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0.27678571000000002</c:v>
                </c:pt>
                <c:pt idx="1">
                  <c:v>0.42857142999999998</c:v>
                </c:pt>
                <c:pt idx="2">
                  <c:v>0.29464286000000001</c:v>
                </c:pt>
              </c:numCache>
            </c:numRef>
          </c:val>
          <c:extLst>
            <c:ext xmlns:c16="http://schemas.microsoft.com/office/drawing/2014/chart" uri="{C3380CC4-5D6E-409C-BE32-E72D297353CC}">
              <c16:uniqueId val="{00000003-840F-0940-8302-A64A4B5C1CC6}"/>
            </c:ext>
          </c:extLst>
        </c:ser>
        <c:ser>
          <c:idx val="4"/>
          <c:order val="4"/>
          <c:tx>
            <c:strRef>
              <c:f>Sheet1!$F$1</c:f>
              <c:strCache>
                <c:ptCount val="1"/>
                <c:pt idx="0">
                  <c:v>US Female 55+</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0.15217391</c:v>
                </c:pt>
                <c:pt idx="1">
                  <c:v>4.3478259999999998E-2</c:v>
                </c:pt>
                <c:pt idx="2">
                  <c:v>0.80434782999999999</c:v>
                </c:pt>
              </c:numCache>
            </c:numRef>
          </c:val>
          <c:extLst>
            <c:ext xmlns:c16="http://schemas.microsoft.com/office/drawing/2014/chart" uri="{C3380CC4-5D6E-409C-BE32-E72D297353CC}">
              <c16:uniqueId val="{00000004-840F-0940-8302-A64A4B5C1CC6}"/>
            </c:ext>
          </c:extLst>
        </c:ser>
        <c:ser>
          <c:idx val="5"/>
          <c:order val="5"/>
          <c:tx>
            <c:strRef>
              <c:f>Sheet1!$G$1</c:f>
              <c:strCache>
                <c:ptCount val="1"/>
                <c:pt idx="0">
                  <c:v>US Male 55+</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0.25</c:v>
                </c:pt>
                <c:pt idx="1">
                  <c:v>0.1875</c:v>
                </c:pt>
                <c:pt idx="2">
                  <c:v>0.5625</c:v>
                </c:pt>
              </c:numCache>
            </c:numRef>
          </c:val>
          <c:extLst>
            <c:ext xmlns:c16="http://schemas.microsoft.com/office/drawing/2014/chart" uri="{C3380CC4-5D6E-409C-BE32-E72D297353CC}">
              <c16:uniqueId val="{00000005-840F-0940-8302-A64A4B5C1CC6}"/>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b="0" i="0" u="none" strike="noStrike" baseline="0">
                <a:effectLst/>
              </a:rPr>
              <a:t>Dining Out or Takeout Meals</a:t>
            </a:r>
            <a:endParaRPr lang="en-US" sz="1100" b="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0.21698112999999999</c:v>
                </c:pt>
                <c:pt idx="1">
                  <c:v>0.35849057000000001</c:v>
                </c:pt>
                <c:pt idx="2">
                  <c:v>0.42452830000000003</c:v>
                </c:pt>
              </c:numCache>
            </c:numRef>
          </c:val>
          <c:extLst>
            <c:ext xmlns:c16="http://schemas.microsoft.com/office/drawing/2014/chart" uri="{C3380CC4-5D6E-409C-BE32-E72D297353CC}">
              <c16:uniqueId val="{00000000-92D3-AF40-9907-D2605DEC80F6}"/>
            </c:ext>
          </c:extLst>
        </c:ser>
        <c:ser>
          <c:idx val="1"/>
          <c:order val="1"/>
          <c:tx>
            <c:strRef>
              <c:f>Sheet1!$C$1</c:f>
              <c:strCache>
                <c:ptCount val="1"/>
                <c:pt idx="0">
                  <c:v>US Male 18-34</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0.33333332999999998</c:v>
                </c:pt>
                <c:pt idx="1">
                  <c:v>0.33333332999999998</c:v>
                </c:pt>
                <c:pt idx="2">
                  <c:v>0.33333332999999998</c:v>
                </c:pt>
              </c:numCache>
            </c:numRef>
          </c:val>
          <c:extLst>
            <c:ext xmlns:c16="http://schemas.microsoft.com/office/drawing/2014/chart" uri="{C3380CC4-5D6E-409C-BE32-E72D297353CC}">
              <c16:uniqueId val="{00000001-92D3-AF40-9907-D2605DEC80F6}"/>
            </c:ext>
          </c:extLst>
        </c:ser>
        <c:ser>
          <c:idx val="2"/>
          <c:order val="2"/>
          <c:tx>
            <c:strRef>
              <c:f>Sheet1!$D$1</c:f>
              <c:strCache>
                <c:ptCount val="1"/>
                <c:pt idx="0">
                  <c:v>US Female 35-54</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0.22680412</c:v>
                </c:pt>
                <c:pt idx="1">
                  <c:v>0.30927834999999998</c:v>
                </c:pt>
                <c:pt idx="2">
                  <c:v>0.46391753000000002</c:v>
                </c:pt>
              </c:numCache>
            </c:numRef>
          </c:val>
          <c:extLst>
            <c:ext xmlns:c16="http://schemas.microsoft.com/office/drawing/2014/chart" uri="{C3380CC4-5D6E-409C-BE32-E72D297353CC}">
              <c16:uniqueId val="{00000002-92D3-AF40-9907-D2605DEC80F6}"/>
            </c:ext>
          </c:extLst>
        </c:ser>
        <c:ser>
          <c:idx val="3"/>
          <c:order val="3"/>
          <c:tx>
            <c:strRef>
              <c:f>Sheet1!$E$1</c:f>
              <c:strCache>
                <c:ptCount val="1"/>
                <c:pt idx="0">
                  <c:v>US Male 35-54</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0.23214286000000001</c:v>
                </c:pt>
                <c:pt idx="1">
                  <c:v>0.41071428999999998</c:v>
                </c:pt>
                <c:pt idx="2">
                  <c:v>0.35714286000000001</c:v>
                </c:pt>
              </c:numCache>
            </c:numRef>
          </c:val>
          <c:extLst>
            <c:ext xmlns:c16="http://schemas.microsoft.com/office/drawing/2014/chart" uri="{C3380CC4-5D6E-409C-BE32-E72D297353CC}">
              <c16:uniqueId val="{00000003-92D3-AF40-9907-D2605DEC80F6}"/>
            </c:ext>
          </c:extLst>
        </c:ser>
        <c:ser>
          <c:idx val="4"/>
          <c:order val="4"/>
          <c:tx>
            <c:strRef>
              <c:f>Sheet1!$F$1</c:f>
              <c:strCache>
                <c:ptCount val="1"/>
                <c:pt idx="0">
                  <c:v>US Female 55+</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6.521739E-2</c:v>
                </c:pt>
                <c:pt idx="1">
                  <c:v>0.21739130000000001</c:v>
                </c:pt>
                <c:pt idx="2">
                  <c:v>0.71739130000000007</c:v>
                </c:pt>
              </c:numCache>
            </c:numRef>
          </c:val>
          <c:extLst>
            <c:ext xmlns:c16="http://schemas.microsoft.com/office/drawing/2014/chart" uri="{C3380CC4-5D6E-409C-BE32-E72D297353CC}">
              <c16:uniqueId val="{00000004-92D3-AF40-9907-D2605DEC80F6}"/>
            </c:ext>
          </c:extLst>
        </c:ser>
        <c:ser>
          <c:idx val="5"/>
          <c:order val="5"/>
          <c:tx>
            <c:strRef>
              <c:f>Sheet1!$G$1</c:f>
              <c:strCache>
                <c:ptCount val="1"/>
                <c:pt idx="0">
                  <c:v>US Male 55+</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0.125</c:v>
                </c:pt>
                <c:pt idx="1">
                  <c:v>0.34375</c:v>
                </c:pt>
                <c:pt idx="2">
                  <c:v>0.53125</c:v>
                </c:pt>
              </c:numCache>
            </c:numRef>
          </c:val>
          <c:extLst>
            <c:ext xmlns:c16="http://schemas.microsoft.com/office/drawing/2014/chart" uri="{C3380CC4-5D6E-409C-BE32-E72D297353CC}">
              <c16:uniqueId val="{00000005-92D3-AF40-9907-D2605DEC80F6}"/>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Sheet1!$B$2:$B$7</c:f>
              <c:numCache>
                <c:formatCode>0%</c:formatCode>
                <c:ptCount val="6"/>
                <c:pt idx="0">
                  <c:v>0.31271478000000003</c:v>
                </c:pt>
                <c:pt idx="1">
                  <c:v>0.21305842</c:v>
                </c:pt>
                <c:pt idx="2">
                  <c:v>0.28178693999999999</c:v>
                </c:pt>
                <c:pt idx="3">
                  <c:v>0.16151203</c:v>
                </c:pt>
                <c:pt idx="4">
                  <c:v>1.37457E-2</c:v>
                </c:pt>
                <c:pt idx="5">
                  <c:v>1.718213E-2</c:v>
                </c:pt>
              </c:numCache>
            </c:numRef>
          </c:val>
          <c:extLst>
            <c:ext xmlns:c16="http://schemas.microsoft.com/office/drawing/2014/chart" uri="{C3380CC4-5D6E-409C-BE32-E72D297353CC}">
              <c16:uniqueId val="{00000000-666B-264D-AC31-EA84A7F09C3F}"/>
            </c:ext>
          </c:extLst>
        </c:ser>
        <c:ser>
          <c:idx val="1"/>
          <c:order val="1"/>
          <c:tx>
            <c:strRef>
              <c:f>Sheet1!$C$1</c:f>
              <c:strCache>
                <c:ptCount val="1"/>
                <c:pt idx="0">
                  <c:v>UK</c:v>
                </c:pt>
              </c:strCache>
            </c:strRef>
          </c:tx>
          <c:spPr>
            <a:solidFill>
              <a:schemeClr val="accent2"/>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Sheet1!$C$2:$C$7</c:f>
              <c:numCache>
                <c:formatCode>0%</c:formatCode>
                <c:ptCount val="6"/>
                <c:pt idx="0">
                  <c:v>0.24475524000000001</c:v>
                </c:pt>
                <c:pt idx="1">
                  <c:v>0.23076922999999999</c:v>
                </c:pt>
                <c:pt idx="2">
                  <c:v>0.32167832000000002</c:v>
                </c:pt>
                <c:pt idx="3">
                  <c:v>0.15384614999999999</c:v>
                </c:pt>
                <c:pt idx="4">
                  <c:v>1.398601E-2</c:v>
                </c:pt>
                <c:pt idx="5">
                  <c:v>3.4965030000000001E-2</c:v>
                </c:pt>
              </c:numCache>
            </c:numRef>
          </c:val>
          <c:extLst>
            <c:ext xmlns:c16="http://schemas.microsoft.com/office/drawing/2014/chart" uri="{C3380CC4-5D6E-409C-BE32-E72D297353CC}">
              <c16:uniqueId val="{00000001-666B-264D-AC31-EA84A7F09C3F}"/>
            </c:ext>
          </c:extLst>
        </c:ser>
        <c:ser>
          <c:idx val="2"/>
          <c:order val="2"/>
          <c:tx>
            <c:strRef>
              <c:f>Sheet1!$D$1</c:f>
              <c:strCache>
                <c:ptCount val="1"/>
                <c:pt idx="0">
                  <c:v>DE</c:v>
                </c:pt>
              </c:strCache>
            </c:strRef>
          </c:tx>
          <c:spPr>
            <a:solidFill>
              <a:schemeClr val="accent3"/>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Sheet1!$D$2:$D$7</c:f>
              <c:numCache>
                <c:formatCode>0%</c:formatCode>
                <c:ptCount val="6"/>
                <c:pt idx="0">
                  <c:v>0.19008264</c:v>
                </c:pt>
                <c:pt idx="1">
                  <c:v>0.22314049999999999</c:v>
                </c:pt>
                <c:pt idx="2">
                  <c:v>0.39669420999999999</c:v>
                </c:pt>
                <c:pt idx="3">
                  <c:v>0.12396694</c:v>
                </c:pt>
                <c:pt idx="4">
                  <c:v>4.9586779999999997E-2</c:v>
                </c:pt>
                <c:pt idx="5">
                  <c:v>1.6528930000000001E-2</c:v>
                </c:pt>
              </c:numCache>
            </c:numRef>
          </c:val>
          <c:extLst>
            <c:ext xmlns:c16="http://schemas.microsoft.com/office/drawing/2014/chart" uri="{C3380CC4-5D6E-409C-BE32-E72D297353CC}">
              <c16:uniqueId val="{00000002-666B-264D-AC31-EA84A7F09C3F}"/>
            </c:ext>
          </c:extLst>
        </c:ser>
        <c:ser>
          <c:idx val="3"/>
          <c:order val="3"/>
          <c:tx>
            <c:strRef>
              <c:f>Sheet1!$E$1</c:f>
              <c:strCache>
                <c:ptCount val="1"/>
                <c:pt idx="0">
                  <c:v>IT</c:v>
                </c:pt>
              </c:strCache>
            </c:strRef>
          </c:tx>
          <c:spPr>
            <a:solidFill>
              <a:schemeClr val="accent4"/>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Sheet1!$E$2:$E$7</c:f>
              <c:numCache>
                <c:formatCode>0%</c:formatCode>
                <c:ptCount val="6"/>
                <c:pt idx="0">
                  <c:v>0.20103093</c:v>
                </c:pt>
                <c:pt idx="1">
                  <c:v>0.24742268000000001</c:v>
                </c:pt>
                <c:pt idx="2">
                  <c:v>0.40206185999999999</c:v>
                </c:pt>
                <c:pt idx="3">
                  <c:v>0.12886597999999999</c:v>
                </c:pt>
                <c:pt idx="4">
                  <c:v>0</c:v>
                </c:pt>
                <c:pt idx="5">
                  <c:v>2.0618560000000001E-2</c:v>
                </c:pt>
              </c:numCache>
            </c:numRef>
          </c:val>
          <c:extLst>
            <c:ext xmlns:c16="http://schemas.microsoft.com/office/drawing/2014/chart" uri="{C3380CC4-5D6E-409C-BE32-E72D297353CC}">
              <c16:uniqueId val="{00000003-666B-264D-AC31-EA84A7F09C3F}"/>
            </c:ext>
          </c:extLst>
        </c:ser>
        <c:ser>
          <c:idx val="4"/>
          <c:order val="4"/>
          <c:tx>
            <c:strRef>
              <c:f>Sheet1!$F$1</c:f>
              <c:strCache>
                <c:ptCount val="1"/>
                <c:pt idx="0">
                  <c:v>KR</c:v>
                </c:pt>
              </c:strCache>
            </c:strRef>
          </c:tx>
          <c:spPr>
            <a:solidFill>
              <a:schemeClr val="accent5"/>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Sheet1!$F$2:$F$7</c:f>
              <c:numCache>
                <c:formatCode>0%</c:formatCode>
                <c:ptCount val="6"/>
                <c:pt idx="0">
                  <c:v>0.29946524000000002</c:v>
                </c:pt>
                <c:pt idx="1">
                  <c:v>0.17112299</c:v>
                </c:pt>
                <c:pt idx="2">
                  <c:v>0.39037432999999999</c:v>
                </c:pt>
                <c:pt idx="3">
                  <c:v>9.6256679999999997E-2</c:v>
                </c:pt>
                <c:pt idx="4">
                  <c:v>5.3475900000000002E-3</c:v>
                </c:pt>
                <c:pt idx="5">
                  <c:v>3.743316E-2</c:v>
                </c:pt>
              </c:numCache>
            </c:numRef>
          </c:val>
          <c:extLst>
            <c:ext xmlns:c16="http://schemas.microsoft.com/office/drawing/2014/chart" uri="{C3380CC4-5D6E-409C-BE32-E72D297353CC}">
              <c16:uniqueId val="{00000004-666B-264D-AC31-EA84A7F09C3F}"/>
            </c:ext>
          </c:extLst>
        </c:ser>
        <c:ser>
          <c:idx val="5"/>
          <c:order val="5"/>
          <c:tx>
            <c:strRef>
              <c:f>Sheet1!$G$1</c:f>
              <c:strCache>
                <c:ptCount val="1"/>
                <c:pt idx="0">
                  <c:v>AU</c:v>
                </c:pt>
              </c:strCache>
            </c:strRef>
          </c:tx>
          <c:spPr>
            <a:solidFill>
              <a:schemeClr val="accent6"/>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Sheet1!$G$2:$G$7</c:f>
              <c:numCache>
                <c:formatCode>0%</c:formatCode>
                <c:ptCount val="6"/>
                <c:pt idx="0">
                  <c:v>0.16352201</c:v>
                </c:pt>
                <c:pt idx="1">
                  <c:v>0.21383648</c:v>
                </c:pt>
                <c:pt idx="2">
                  <c:v>0.28301886999999998</c:v>
                </c:pt>
                <c:pt idx="3">
                  <c:v>0.24528301999999999</c:v>
                </c:pt>
                <c:pt idx="4">
                  <c:v>2.5157229999999999E-2</c:v>
                </c:pt>
                <c:pt idx="5">
                  <c:v>6.9182389999999996E-2</c:v>
                </c:pt>
              </c:numCache>
            </c:numRef>
          </c:val>
          <c:extLst>
            <c:ext xmlns:c16="http://schemas.microsoft.com/office/drawing/2014/chart" uri="{C3380CC4-5D6E-409C-BE32-E72D297353CC}">
              <c16:uniqueId val="{00000005-666B-264D-AC31-EA84A7F09C3F}"/>
            </c:ext>
          </c:extLst>
        </c:ser>
        <c:dLbls>
          <c:showLegendKey val="0"/>
          <c:showVal val="0"/>
          <c:showCatName val="0"/>
          <c:showSerName val="0"/>
          <c:showPercent val="0"/>
          <c:showBubbleSize val="0"/>
        </c:dLbls>
        <c:gapWidth val="219"/>
        <c:overlap val="-27"/>
        <c:axId val="69750112"/>
        <c:axId val="69302544"/>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Sheet1!$H$2:$H$7</c:f>
              <c:numCache>
                <c:formatCode>0%</c:formatCode>
                <c:ptCount val="6"/>
                <c:pt idx="0">
                  <c:v>0.16714936</c:v>
                </c:pt>
                <c:pt idx="1">
                  <c:v>0.18907736999999999</c:v>
                </c:pt>
                <c:pt idx="2">
                  <c:v>0.33016136000000001</c:v>
                </c:pt>
                <c:pt idx="3">
                  <c:v>0.21514274</c:v>
                </c:pt>
                <c:pt idx="4">
                  <c:v>2.647911E-2</c:v>
                </c:pt>
                <c:pt idx="5">
                  <c:v>7.1990070000000003E-2</c:v>
                </c:pt>
              </c:numCache>
            </c:numRef>
          </c:val>
          <c:smooth val="0"/>
          <c:extLst>
            <c:ext xmlns:c16="http://schemas.microsoft.com/office/drawing/2014/chart" uri="{C3380CC4-5D6E-409C-BE32-E72D297353CC}">
              <c16:uniqueId val="{00000006-666B-264D-AC31-EA84A7F09C3F}"/>
            </c:ext>
          </c:extLst>
        </c:ser>
        <c:dLbls>
          <c:showLegendKey val="0"/>
          <c:showVal val="0"/>
          <c:showCatName val="0"/>
          <c:showSerName val="0"/>
          <c:showPercent val="0"/>
          <c:showBubbleSize val="0"/>
        </c:dLbls>
        <c:marker val="1"/>
        <c:smooth val="0"/>
        <c:axId val="69750112"/>
        <c:axId val="69302544"/>
      </c:lineChart>
      <c:catAx>
        <c:axId val="6975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302544"/>
        <c:crosses val="autoZero"/>
        <c:auto val="1"/>
        <c:lblAlgn val="ctr"/>
        <c:lblOffset val="100"/>
        <c:noMultiLvlLbl val="0"/>
      </c:catAx>
      <c:valAx>
        <c:axId val="69302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750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Age 18-34</c:v>
                </c:pt>
              </c:strCache>
            </c:strRef>
          </c:tx>
          <c:spPr>
            <a:solidFill>
              <a:schemeClr val="accent1"/>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Sheet1!$B$2:$B$7</c:f>
              <c:numCache>
                <c:formatCode>0%</c:formatCode>
                <c:ptCount val="6"/>
                <c:pt idx="0">
                  <c:v>0.21</c:v>
                </c:pt>
                <c:pt idx="1">
                  <c:v>0.21</c:v>
                </c:pt>
                <c:pt idx="2">
                  <c:v>0.38</c:v>
                </c:pt>
                <c:pt idx="3">
                  <c:v>0.16</c:v>
                </c:pt>
                <c:pt idx="4">
                  <c:v>0.02</c:v>
                </c:pt>
                <c:pt idx="5">
                  <c:v>0.03</c:v>
                </c:pt>
              </c:numCache>
            </c:numRef>
          </c:val>
          <c:extLst>
            <c:ext xmlns:c16="http://schemas.microsoft.com/office/drawing/2014/chart" uri="{C3380CC4-5D6E-409C-BE32-E72D297353CC}">
              <c16:uniqueId val="{00000000-666B-264D-AC31-EA84A7F09C3F}"/>
            </c:ext>
          </c:extLst>
        </c:ser>
        <c:ser>
          <c:idx val="1"/>
          <c:order val="1"/>
          <c:tx>
            <c:strRef>
              <c:f>Sheet1!$C$1</c:f>
              <c:strCache>
                <c:ptCount val="1"/>
                <c:pt idx="0">
                  <c:v>Male, Age 18-34</c:v>
                </c:pt>
              </c:strCache>
            </c:strRef>
          </c:tx>
          <c:spPr>
            <a:solidFill>
              <a:schemeClr val="accent2"/>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Sheet1!$C$2:$C$7</c:f>
              <c:numCache>
                <c:formatCode>0%</c:formatCode>
                <c:ptCount val="6"/>
                <c:pt idx="0">
                  <c:v>0.26</c:v>
                </c:pt>
                <c:pt idx="1">
                  <c:v>0.24</c:v>
                </c:pt>
                <c:pt idx="2">
                  <c:v>0.35</c:v>
                </c:pt>
                <c:pt idx="3">
                  <c:v>0.11</c:v>
                </c:pt>
                <c:pt idx="4">
                  <c:v>0.03</c:v>
                </c:pt>
                <c:pt idx="5">
                  <c:v>0.01</c:v>
                </c:pt>
              </c:numCache>
            </c:numRef>
          </c:val>
          <c:extLst>
            <c:ext xmlns:c16="http://schemas.microsoft.com/office/drawing/2014/chart" uri="{C3380CC4-5D6E-409C-BE32-E72D297353CC}">
              <c16:uniqueId val="{00000001-666B-264D-AC31-EA84A7F09C3F}"/>
            </c:ext>
          </c:extLst>
        </c:ser>
        <c:ser>
          <c:idx val="2"/>
          <c:order val="2"/>
          <c:tx>
            <c:strRef>
              <c:f>Sheet1!$D$1</c:f>
              <c:strCache>
                <c:ptCount val="1"/>
                <c:pt idx="0">
                  <c:v>Female, Age 35-54</c:v>
                </c:pt>
              </c:strCache>
            </c:strRef>
          </c:tx>
          <c:spPr>
            <a:solidFill>
              <a:schemeClr val="accent3"/>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Sheet1!$D$2:$D$7</c:f>
              <c:numCache>
                <c:formatCode>0%</c:formatCode>
                <c:ptCount val="6"/>
                <c:pt idx="0">
                  <c:v>0.23</c:v>
                </c:pt>
                <c:pt idx="1">
                  <c:v>0.18</c:v>
                </c:pt>
                <c:pt idx="2">
                  <c:v>0.31</c:v>
                </c:pt>
                <c:pt idx="3">
                  <c:v>0.22</c:v>
                </c:pt>
                <c:pt idx="4">
                  <c:v>0</c:v>
                </c:pt>
                <c:pt idx="5">
                  <c:v>7.0000000000000007E-2</c:v>
                </c:pt>
              </c:numCache>
            </c:numRef>
          </c:val>
          <c:extLst>
            <c:ext xmlns:c16="http://schemas.microsoft.com/office/drawing/2014/chart" uri="{C3380CC4-5D6E-409C-BE32-E72D297353CC}">
              <c16:uniqueId val="{00000002-666B-264D-AC31-EA84A7F09C3F}"/>
            </c:ext>
          </c:extLst>
        </c:ser>
        <c:ser>
          <c:idx val="3"/>
          <c:order val="3"/>
          <c:tx>
            <c:strRef>
              <c:f>Sheet1!$E$1</c:f>
              <c:strCache>
                <c:ptCount val="1"/>
                <c:pt idx="0">
                  <c:v>Male, Age 35-54</c:v>
                </c:pt>
              </c:strCache>
            </c:strRef>
          </c:tx>
          <c:spPr>
            <a:solidFill>
              <a:schemeClr val="accent4"/>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Sheet1!$E$2:$E$7</c:f>
              <c:numCache>
                <c:formatCode>0%</c:formatCode>
                <c:ptCount val="6"/>
                <c:pt idx="0">
                  <c:v>0.32</c:v>
                </c:pt>
                <c:pt idx="1">
                  <c:v>0.25</c:v>
                </c:pt>
                <c:pt idx="2">
                  <c:v>0.31</c:v>
                </c:pt>
                <c:pt idx="3">
                  <c:v>0.11</c:v>
                </c:pt>
                <c:pt idx="4">
                  <c:v>0.01</c:v>
                </c:pt>
                <c:pt idx="5">
                  <c:v>0.01</c:v>
                </c:pt>
              </c:numCache>
            </c:numRef>
          </c:val>
          <c:extLst>
            <c:ext xmlns:c16="http://schemas.microsoft.com/office/drawing/2014/chart" uri="{C3380CC4-5D6E-409C-BE32-E72D297353CC}">
              <c16:uniqueId val="{00000003-666B-264D-AC31-EA84A7F09C3F}"/>
            </c:ext>
          </c:extLst>
        </c:ser>
        <c:ser>
          <c:idx val="4"/>
          <c:order val="4"/>
          <c:tx>
            <c:strRef>
              <c:f>Sheet1!$F$1</c:f>
              <c:strCache>
                <c:ptCount val="1"/>
                <c:pt idx="0">
                  <c:v>Female, Age 55+</c:v>
                </c:pt>
              </c:strCache>
            </c:strRef>
          </c:tx>
          <c:spPr>
            <a:solidFill>
              <a:schemeClr val="accent5"/>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Sheet1!$F$2:$F$7</c:f>
              <c:numCache>
                <c:formatCode>0%</c:formatCode>
                <c:ptCount val="6"/>
                <c:pt idx="0">
                  <c:v>0.14000000000000001</c:v>
                </c:pt>
                <c:pt idx="1">
                  <c:v>0.21</c:v>
                </c:pt>
                <c:pt idx="2">
                  <c:v>0.36</c:v>
                </c:pt>
                <c:pt idx="3">
                  <c:v>0.18</c:v>
                </c:pt>
                <c:pt idx="4">
                  <c:v>0.02</c:v>
                </c:pt>
                <c:pt idx="5">
                  <c:v>0.09</c:v>
                </c:pt>
              </c:numCache>
            </c:numRef>
          </c:val>
          <c:extLst>
            <c:ext xmlns:c16="http://schemas.microsoft.com/office/drawing/2014/chart" uri="{C3380CC4-5D6E-409C-BE32-E72D297353CC}">
              <c16:uniqueId val="{00000004-666B-264D-AC31-EA84A7F09C3F}"/>
            </c:ext>
          </c:extLst>
        </c:ser>
        <c:ser>
          <c:idx val="5"/>
          <c:order val="5"/>
          <c:tx>
            <c:strRef>
              <c:f>Sheet1!$G$1</c:f>
              <c:strCache>
                <c:ptCount val="1"/>
                <c:pt idx="0">
                  <c:v>Male, Age 55+</c:v>
                </c:pt>
              </c:strCache>
            </c:strRef>
          </c:tx>
          <c:spPr>
            <a:solidFill>
              <a:schemeClr val="accent6"/>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Sheet1!$G$2:$G$7</c:f>
              <c:numCache>
                <c:formatCode>0%</c:formatCode>
                <c:ptCount val="6"/>
                <c:pt idx="0">
                  <c:v>0.27</c:v>
                </c:pt>
                <c:pt idx="1">
                  <c:v>0.2</c:v>
                </c:pt>
                <c:pt idx="2">
                  <c:v>0.36</c:v>
                </c:pt>
                <c:pt idx="3">
                  <c:v>0.14000000000000001</c:v>
                </c:pt>
                <c:pt idx="4">
                  <c:v>0.02</c:v>
                </c:pt>
                <c:pt idx="5">
                  <c:v>0.01</c:v>
                </c:pt>
              </c:numCache>
            </c:numRef>
          </c:val>
          <c:extLst>
            <c:ext xmlns:c16="http://schemas.microsoft.com/office/drawing/2014/chart" uri="{C3380CC4-5D6E-409C-BE32-E72D297353CC}">
              <c16:uniqueId val="{00000005-666B-264D-AC31-EA84A7F09C3F}"/>
            </c:ext>
          </c:extLst>
        </c:ser>
        <c:dLbls>
          <c:showLegendKey val="0"/>
          <c:showVal val="0"/>
          <c:showCatName val="0"/>
          <c:showSerName val="0"/>
          <c:showPercent val="0"/>
          <c:showBubbleSize val="0"/>
        </c:dLbls>
        <c:gapWidth val="219"/>
        <c:overlap val="-27"/>
        <c:axId val="69750112"/>
        <c:axId val="69302544"/>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Sheet1!$H$2:$H$7</c:f>
              <c:numCache>
                <c:formatCode>0%</c:formatCode>
                <c:ptCount val="6"/>
                <c:pt idx="0">
                  <c:v>0.16714936</c:v>
                </c:pt>
                <c:pt idx="1">
                  <c:v>0.18907736999999999</c:v>
                </c:pt>
                <c:pt idx="2">
                  <c:v>0.33016136000000001</c:v>
                </c:pt>
                <c:pt idx="3">
                  <c:v>0.21514274</c:v>
                </c:pt>
                <c:pt idx="4">
                  <c:v>2.647911E-2</c:v>
                </c:pt>
                <c:pt idx="5">
                  <c:v>7.1990070000000003E-2</c:v>
                </c:pt>
              </c:numCache>
            </c:numRef>
          </c:val>
          <c:smooth val="0"/>
          <c:extLst>
            <c:ext xmlns:c16="http://schemas.microsoft.com/office/drawing/2014/chart" uri="{C3380CC4-5D6E-409C-BE32-E72D297353CC}">
              <c16:uniqueId val="{00000006-666B-264D-AC31-EA84A7F09C3F}"/>
            </c:ext>
          </c:extLst>
        </c:ser>
        <c:dLbls>
          <c:showLegendKey val="0"/>
          <c:showVal val="0"/>
          <c:showCatName val="0"/>
          <c:showSerName val="0"/>
          <c:showPercent val="0"/>
          <c:showBubbleSize val="0"/>
        </c:dLbls>
        <c:marker val="1"/>
        <c:smooth val="0"/>
        <c:axId val="69750112"/>
        <c:axId val="69302544"/>
      </c:lineChart>
      <c:catAx>
        <c:axId val="6975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302544"/>
        <c:crosses val="autoZero"/>
        <c:auto val="1"/>
        <c:lblAlgn val="ctr"/>
        <c:lblOffset val="100"/>
        <c:noMultiLvlLbl val="0"/>
      </c:catAx>
      <c:valAx>
        <c:axId val="69302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750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Age 18-34</c:v>
                </c:pt>
              </c:strCache>
            </c:strRef>
          </c:tx>
          <c:spPr>
            <a:solidFill>
              <a:schemeClr val="accent1"/>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Sheet1!$B$2:$B$7</c:f>
              <c:numCache>
                <c:formatCode>0%</c:formatCode>
                <c:ptCount val="6"/>
                <c:pt idx="0">
                  <c:v>0.27586207000000001</c:v>
                </c:pt>
                <c:pt idx="1">
                  <c:v>0.22413793000000001</c:v>
                </c:pt>
                <c:pt idx="2">
                  <c:v>0.32758620999999999</c:v>
                </c:pt>
                <c:pt idx="3">
                  <c:v>0.15517241000000001</c:v>
                </c:pt>
                <c:pt idx="4">
                  <c:v>1.7241380000000001E-2</c:v>
                </c:pt>
                <c:pt idx="5">
                  <c:v>0</c:v>
                </c:pt>
              </c:numCache>
            </c:numRef>
          </c:val>
          <c:extLst>
            <c:ext xmlns:c16="http://schemas.microsoft.com/office/drawing/2014/chart" uri="{C3380CC4-5D6E-409C-BE32-E72D297353CC}">
              <c16:uniqueId val="{00000000-666B-264D-AC31-EA84A7F09C3F}"/>
            </c:ext>
          </c:extLst>
        </c:ser>
        <c:ser>
          <c:idx val="1"/>
          <c:order val="1"/>
          <c:tx>
            <c:strRef>
              <c:f>Sheet1!$C$1</c:f>
              <c:strCache>
                <c:ptCount val="1"/>
                <c:pt idx="0">
                  <c:v>US Male, Age 18-34</c:v>
                </c:pt>
              </c:strCache>
            </c:strRef>
          </c:tx>
          <c:spPr>
            <a:solidFill>
              <a:schemeClr val="accent2"/>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Sheet1!$C$2:$C$7</c:f>
              <c:numCache>
                <c:formatCode>0%</c:formatCode>
                <c:ptCount val="6"/>
                <c:pt idx="0">
                  <c:v>0.32258065000000002</c:v>
                </c:pt>
                <c:pt idx="1">
                  <c:v>0.24193548000000001</c:v>
                </c:pt>
                <c:pt idx="2">
                  <c:v>0.27419355000000001</c:v>
                </c:pt>
                <c:pt idx="3">
                  <c:v>0.11290322999999999</c:v>
                </c:pt>
                <c:pt idx="4">
                  <c:v>4.8387100000000002E-2</c:v>
                </c:pt>
                <c:pt idx="5">
                  <c:v>0</c:v>
                </c:pt>
              </c:numCache>
            </c:numRef>
          </c:val>
          <c:extLst>
            <c:ext xmlns:c16="http://schemas.microsoft.com/office/drawing/2014/chart" uri="{C3380CC4-5D6E-409C-BE32-E72D297353CC}">
              <c16:uniqueId val="{00000001-666B-264D-AC31-EA84A7F09C3F}"/>
            </c:ext>
          </c:extLst>
        </c:ser>
        <c:ser>
          <c:idx val="2"/>
          <c:order val="2"/>
          <c:tx>
            <c:strRef>
              <c:f>Sheet1!$D$1</c:f>
              <c:strCache>
                <c:ptCount val="1"/>
                <c:pt idx="0">
                  <c:v>US Female, Age 35-54</c:v>
                </c:pt>
              </c:strCache>
            </c:strRef>
          </c:tx>
          <c:spPr>
            <a:solidFill>
              <a:schemeClr val="accent3"/>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Sheet1!$D$2:$D$7</c:f>
              <c:numCache>
                <c:formatCode>0%</c:formatCode>
                <c:ptCount val="6"/>
                <c:pt idx="0">
                  <c:v>0.27272727000000002</c:v>
                </c:pt>
                <c:pt idx="1">
                  <c:v>0.16363636000000001</c:v>
                </c:pt>
                <c:pt idx="2">
                  <c:v>0.27272727000000002</c:v>
                </c:pt>
                <c:pt idx="3">
                  <c:v>0.23636364000000001</c:v>
                </c:pt>
                <c:pt idx="4">
                  <c:v>0</c:v>
                </c:pt>
                <c:pt idx="5">
                  <c:v>5.4545450000000002E-2</c:v>
                </c:pt>
              </c:numCache>
            </c:numRef>
          </c:val>
          <c:extLst>
            <c:ext xmlns:c16="http://schemas.microsoft.com/office/drawing/2014/chart" uri="{C3380CC4-5D6E-409C-BE32-E72D297353CC}">
              <c16:uniqueId val="{00000002-666B-264D-AC31-EA84A7F09C3F}"/>
            </c:ext>
          </c:extLst>
        </c:ser>
        <c:ser>
          <c:idx val="3"/>
          <c:order val="3"/>
          <c:tx>
            <c:strRef>
              <c:f>Sheet1!$E$1</c:f>
              <c:strCache>
                <c:ptCount val="1"/>
                <c:pt idx="0">
                  <c:v>US Male, Age 35-54</c:v>
                </c:pt>
              </c:strCache>
            </c:strRef>
          </c:tx>
          <c:spPr>
            <a:solidFill>
              <a:schemeClr val="accent4"/>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Sheet1!$E$2:$E$7</c:f>
              <c:numCache>
                <c:formatCode>0%</c:formatCode>
                <c:ptCount val="6"/>
                <c:pt idx="0">
                  <c:v>0.43661971999999999</c:v>
                </c:pt>
                <c:pt idx="1">
                  <c:v>0.23943661999999999</c:v>
                </c:pt>
                <c:pt idx="2">
                  <c:v>0.22535210999999999</c:v>
                </c:pt>
                <c:pt idx="3">
                  <c:v>9.859155E-2</c:v>
                </c:pt>
                <c:pt idx="4">
                  <c:v>0</c:v>
                </c:pt>
                <c:pt idx="5">
                  <c:v>0</c:v>
                </c:pt>
              </c:numCache>
            </c:numRef>
          </c:val>
          <c:extLst>
            <c:ext xmlns:c16="http://schemas.microsoft.com/office/drawing/2014/chart" uri="{C3380CC4-5D6E-409C-BE32-E72D297353CC}">
              <c16:uniqueId val="{00000003-666B-264D-AC31-EA84A7F09C3F}"/>
            </c:ext>
          </c:extLst>
        </c:ser>
        <c:ser>
          <c:idx val="4"/>
          <c:order val="4"/>
          <c:tx>
            <c:strRef>
              <c:f>Sheet1!$F$1</c:f>
              <c:strCache>
                <c:ptCount val="1"/>
                <c:pt idx="0">
                  <c:v>US Female, Age 55+</c:v>
                </c:pt>
              </c:strCache>
            </c:strRef>
          </c:tx>
          <c:spPr>
            <a:solidFill>
              <a:schemeClr val="accent5"/>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Sheet1!$F$2:$F$7</c:f>
              <c:numCache>
                <c:formatCode>0%</c:formatCode>
                <c:ptCount val="6"/>
                <c:pt idx="0">
                  <c:v>9.5238099999999992E-2</c:v>
                </c:pt>
                <c:pt idx="1">
                  <c:v>0.14285713999999999</c:v>
                </c:pt>
                <c:pt idx="2">
                  <c:v>0.47619048000000003</c:v>
                </c:pt>
                <c:pt idx="3">
                  <c:v>0.19047618999999999</c:v>
                </c:pt>
                <c:pt idx="4">
                  <c:v>0</c:v>
                </c:pt>
                <c:pt idx="5">
                  <c:v>9.5238099999999992E-2</c:v>
                </c:pt>
              </c:numCache>
            </c:numRef>
          </c:val>
          <c:extLst>
            <c:ext xmlns:c16="http://schemas.microsoft.com/office/drawing/2014/chart" uri="{C3380CC4-5D6E-409C-BE32-E72D297353CC}">
              <c16:uniqueId val="{00000004-666B-264D-AC31-EA84A7F09C3F}"/>
            </c:ext>
          </c:extLst>
        </c:ser>
        <c:ser>
          <c:idx val="5"/>
          <c:order val="5"/>
          <c:tx>
            <c:strRef>
              <c:f>Sheet1!$G$1</c:f>
              <c:strCache>
                <c:ptCount val="1"/>
                <c:pt idx="0">
                  <c:v>US Male, Age 55+</c:v>
                </c:pt>
              </c:strCache>
            </c:strRef>
          </c:tx>
          <c:spPr>
            <a:solidFill>
              <a:schemeClr val="accent6"/>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Sheet1!$G$2:$G$7</c:f>
              <c:numCache>
                <c:formatCode>0%</c:formatCode>
                <c:ptCount val="6"/>
                <c:pt idx="0">
                  <c:v>0.30434782999999999</c:v>
                </c:pt>
                <c:pt idx="1">
                  <c:v>0.21739130000000001</c:v>
                </c:pt>
                <c:pt idx="2">
                  <c:v>0.17391303999999999</c:v>
                </c:pt>
                <c:pt idx="3">
                  <c:v>0.30434782999999999</c:v>
                </c:pt>
                <c:pt idx="4">
                  <c:v>0</c:v>
                </c:pt>
                <c:pt idx="5">
                  <c:v>0</c:v>
                </c:pt>
              </c:numCache>
            </c:numRef>
          </c:val>
          <c:extLst>
            <c:ext xmlns:c16="http://schemas.microsoft.com/office/drawing/2014/chart" uri="{C3380CC4-5D6E-409C-BE32-E72D297353CC}">
              <c16:uniqueId val="{00000005-666B-264D-AC31-EA84A7F09C3F}"/>
            </c:ext>
          </c:extLst>
        </c:ser>
        <c:dLbls>
          <c:showLegendKey val="0"/>
          <c:showVal val="0"/>
          <c:showCatName val="0"/>
          <c:showSerName val="0"/>
          <c:showPercent val="0"/>
          <c:showBubbleSize val="0"/>
        </c:dLbls>
        <c:gapWidth val="219"/>
        <c:overlap val="-27"/>
        <c:axId val="69750112"/>
        <c:axId val="69302544"/>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Sheet1!$H$2:$H$7</c:f>
              <c:numCache>
                <c:formatCode>0%</c:formatCode>
                <c:ptCount val="6"/>
                <c:pt idx="0">
                  <c:v>0.16714936</c:v>
                </c:pt>
                <c:pt idx="1">
                  <c:v>0.18907736999999999</c:v>
                </c:pt>
                <c:pt idx="2">
                  <c:v>0.33016136000000001</c:v>
                </c:pt>
                <c:pt idx="3">
                  <c:v>0.21514274</c:v>
                </c:pt>
                <c:pt idx="4">
                  <c:v>2.647911E-2</c:v>
                </c:pt>
                <c:pt idx="5">
                  <c:v>7.1990070000000003E-2</c:v>
                </c:pt>
              </c:numCache>
            </c:numRef>
          </c:val>
          <c:smooth val="0"/>
          <c:extLst>
            <c:ext xmlns:c16="http://schemas.microsoft.com/office/drawing/2014/chart" uri="{C3380CC4-5D6E-409C-BE32-E72D297353CC}">
              <c16:uniqueId val="{00000006-666B-264D-AC31-EA84A7F09C3F}"/>
            </c:ext>
          </c:extLst>
        </c:ser>
        <c:dLbls>
          <c:showLegendKey val="0"/>
          <c:showVal val="0"/>
          <c:showCatName val="0"/>
          <c:showSerName val="0"/>
          <c:showPercent val="0"/>
          <c:showBubbleSize val="0"/>
        </c:dLbls>
        <c:marker val="1"/>
        <c:smooth val="0"/>
        <c:axId val="69750112"/>
        <c:axId val="69302544"/>
      </c:lineChart>
      <c:catAx>
        <c:axId val="6975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302544"/>
        <c:crosses val="autoZero"/>
        <c:auto val="1"/>
        <c:lblAlgn val="ctr"/>
        <c:lblOffset val="100"/>
        <c:noMultiLvlLbl val="0"/>
      </c:catAx>
      <c:valAx>
        <c:axId val="69302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750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2022 US Prebiotic Users</c:v>
                </c:pt>
              </c:strCache>
            </c:strRef>
          </c:tx>
          <c:spPr>
            <a:solidFill>
              <a:schemeClr val="accent1"/>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Sheet1!$B$2:$B$7</c:f>
              <c:numCache>
                <c:formatCode>0%</c:formatCode>
                <c:ptCount val="6"/>
                <c:pt idx="0">
                  <c:v>0.35</c:v>
                </c:pt>
                <c:pt idx="1">
                  <c:v>0.21</c:v>
                </c:pt>
                <c:pt idx="2">
                  <c:v>0.24</c:v>
                </c:pt>
                <c:pt idx="3">
                  <c:v>0.12</c:v>
                </c:pt>
                <c:pt idx="4">
                  <c:v>0.05</c:v>
                </c:pt>
                <c:pt idx="5">
                  <c:v>0.03</c:v>
                </c:pt>
              </c:numCache>
            </c:numRef>
          </c:val>
          <c:extLst>
            <c:ext xmlns:c16="http://schemas.microsoft.com/office/drawing/2014/chart" uri="{C3380CC4-5D6E-409C-BE32-E72D297353CC}">
              <c16:uniqueId val="{00000000-666B-264D-AC31-EA84A7F09C3F}"/>
            </c:ext>
          </c:extLst>
        </c:ser>
        <c:ser>
          <c:idx val="1"/>
          <c:order val="1"/>
          <c:tx>
            <c:strRef>
              <c:f>Sheet1!$C$1</c:f>
              <c:strCache>
                <c:ptCount val="1"/>
                <c:pt idx="0">
                  <c:v>2023 US Prebiotic Users</c:v>
                </c:pt>
              </c:strCache>
            </c:strRef>
          </c:tx>
          <c:spPr>
            <a:solidFill>
              <a:schemeClr val="accent2"/>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Sheet1!$C$2:$C$7</c:f>
              <c:numCache>
                <c:formatCode>0%</c:formatCode>
                <c:ptCount val="6"/>
                <c:pt idx="0">
                  <c:v>0.31271478000000003</c:v>
                </c:pt>
                <c:pt idx="1">
                  <c:v>0.21305842</c:v>
                </c:pt>
                <c:pt idx="2">
                  <c:v>0.28178693999999999</c:v>
                </c:pt>
                <c:pt idx="3">
                  <c:v>0.16151203</c:v>
                </c:pt>
                <c:pt idx="4">
                  <c:v>1.37457E-2</c:v>
                </c:pt>
                <c:pt idx="5">
                  <c:v>1.718213E-2</c:v>
                </c:pt>
              </c:numCache>
            </c:numRef>
          </c:val>
          <c:extLst>
            <c:ext xmlns:c16="http://schemas.microsoft.com/office/drawing/2014/chart" uri="{C3380CC4-5D6E-409C-BE32-E72D297353CC}">
              <c16:uniqueId val="{00000001-666B-264D-AC31-EA84A7F09C3F}"/>
            </c:ext>
          </c:extLst>
        </c:ser>
        <c:dLbls>
          <c:showLegendKey val="0"/>
          <c:showVal val="0"/>
          <c:showCatName val="0"/>
          <c:showSerName val="0"/>
          <c:showPercent val="0"/>
          <c:showBubbleSize val="0"/>
        </c:dLbls>
        <c:gapWidth val="219"/>
        <c:overlap val="-27"/>
        <c:axId val="69750112"/>
        <c:axId val="69302544"/>
      </c:barChart>
      <c:catAx>
        <c:axId val="6975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302544"/>
        <c:crosses val="autoZero"/>
        <c:auto val="1"/>
        <c:lblAlgn val="ctr"/>
        <c:lblOffset val="100"/>
        <c:noMultiLvlLbl val="0"/>
      </c:catAx>
      <c:valAx>
        <c:axId val="69302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750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93265953696085"/>
          <c:y val="9.9348187887189549E-2"/>
          <c:w val="0.4578932111098053"/>
          <c:h val="0.80013580984367783"/>
        </c:manualLayout>
      </c:layout>
      <c:barChart>
        <c:barDir val="bar"/>
        <c:grouping val="percentStacked"/>
        <c:varyColors val="0"/>
        <c:ser>
          <c:idx val="0"/>
          <c:order val="0"/>
          <c:tx>
            <c:strRef>
              <c:f>Sheet1!$B$1</c:f>
              <c:strCache>
                <c:ptCount val="1"/>
                <c:pt idx="0">
                  <c:v>Not at all</c:v>
                </c:pt>
              </c:strCache>
            </c:strRef>
          </c:tx>
          <c:spPr>
            <a:solidFill>
              <a:schemeClr val="accent1"/>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Sheet1!$B$2:$B$14</c:f>
              <c:numCache>
                <c:formatCode>0%</c:formatCode>
                <c:ptCount val="13"/>
                <c:pt idx="0">
                  <c:v>0.37457045</c:v>
                </c:pt>
                <c:pt idx="1">
                  <c:v>0.31615120000000002</c:v>
                </c:pt>
                <c:pt idx="2">
                  <c:v>0.13058418999999999</c:v>
                </c:pt>
                <c:pt idx="3">
                  <c:v>0.15120275</c:v>
                </c:pt>
                <c:pt idx="4">
                  <c:v>0.10309277999999999</c:v>
                </c:pt>
                <c:pt idx="5">
                  <c:v>9.6219929999999995E-2</c:v>
                </c:pt>
                <c:pt idx="6">
                  <c:v>8.5910650000000005E-2</c:v>
                </c:pt>
                <c:pt idx="7">
                  <c:v>7.5601370000000001E-2</c:v>
                </c:pt>
                <c:pt idx="8">
                  <c:v>3.4364260000000001E-2</c:v>
                </c:pt>
                <c:pt idx="9">
                  <c:v>6.1855670000000001E-2</c:v>
                </c:pt>
                <c:pt idx="10">
                  <c:v>3.0927840000000002E-2</c:v>
                </c:pt>
                <c:pt idx="11">
                  <c:v>5.1546389999999997E-2</c:v>
                </c:pt>
                <c:pt idx="12">
                  <c:v>6.8728500000000007E-3</c:v>
                </c:pt>
              </c:numCache>
            </c:numRef>
          </c:val>
          <c:extLst>
            <c:ext xmlns:c16="http://schemas.microsoft.com/office/drawing/2014/chart" uri="{C3380CC4-5D6E-409C-BE32-E72D297353CC}">
              <c16:uniqueId val="{00000000-EFE8-CB4F-A0B1-935EEEB9B110}"/>
            </c:ext>
          </c:extLst>
        </c:ser>
        <c:ser>
          <c:idx val="1"/>
          <c:order val="1"/>
          <c:tx>
            <c:strRef>
              <c:f>Sheet1!$C$1</c:f>
              <c:strCache>
                <c:ptCount val="1"/>
                <c:pt idx="0">
                  <c:v>Somewhat Important</c:v>
                </c:pt>
              </c:strCache>
            </c:strRef>
          </c:tx>
          <c:spPr>
            <a:solidFill>
              <a:schemeClr val="accent2"/>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Sheet1!$C$2:$C$14</c:f>
              <c:numCache>
                <c:formatCode>0%</c:formatCode>
                <c:ptCount val="13"/>
                <c:pt idx="0">
                  <c:v>0.31958763000000001</c:v>
                </c:pt>
                <c:pt idx="1">
                  <c:v>0.36769759000000002</c:v>
                </c:pt>
                <c:pt idx="2">
                  <c:v>0.47079038000000001</c:v>
                </c:pt>
                <c:pt idx="3">
                  <c:v>0.40549827999999999</c:v>
                </c:pt>
                <c:pt idx="4">
                  <c:v>0.45704466999999999</c:v>
                </c:pt>
                <c:pt idx="5">
                  <c:v>0.49828179</c:v>
                </c:pt>
                <c:pt idx="6">
                  <c:v>0.48453607999999998</c:v>
                </c:pt>
                <c:pt idx="7">
                  <c:v>0.36426117000000002</c:v>
                </c:pt>
                <c:pt idx="8">
                  <c:v>0.39862543</c:v>
                </c:pt>
                <c:pt idx="9">
                  <c:v>0.30584191999999999</c:v>
                </c:pt>
                <c:pt idx="10">
                  <c:v>0.30240549999999999</c:v>
                </c:pt>
                <c:pt idx="11">
                  <c:v>0.33676975999999997</c:v>
                </c:pt>
                <c:pt idx="12">
                  <c:v>0.30240549999999999</c:v>
                </c:pt>
              </c:numCache>
            </c:numRef>
          </c:val>
          <c:extLst>
            <c:ext xmlns:c16="http://schemas.microsoft.com/office/drawing/2014/chart" uri="{C3380CC4-5D6E-409C-BE32-E72D297353CC}">
              <c16:uniqueId val="{00000001-EFE8-CB4F-A0B1-935EEEB9B110}"/>
            </c:ext>
          </c:extLst>
        </c:ser>
        <c:ser>
          <c:idx val="2"/>
          <c:order val="2"/>
          <c:tx>
            <c:strRef>
              <c:f>Sheet1!$D$1</c:f>
              <c:strCache>
                <c:ptCount val="1"/>
                <c:pt idx="0">
                  <c:v>Extremely Important</c:v>
                </c:pt>
              </c:strCache>
            </c:strRef>
          </c:tx>
          <c:spPr>
            <a:solidFill>
              <a:schemeClr val="accent3"/>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Sheet1!$D$2:$D$14</c:f>
              <c:numCache>
                <c:formatCode>0%</c:formatCode>
                <c:ptCount val="13"/>
                <c:pt idx="0">
                  <c:v>0.30584191999999999</c:v>
                </c:pt>
                <c:pt idx="1">
                  <c:v>0.31615120000000002</c:v>
                </c:pt>
                <c:pt idx="2">
                  <c:v>0.39862543</c:v>
                </c:pt>
                <c:pt idx="3">
                  <c:v>0.44329897000000001</c:v>
                </c:pt>
                <c:pt idx="4">
                  <c:v>0.43986254000000002</c:v>
                </c:pt>
                <c:pt idx="5">
                  <c:v>0.40549827999999999</c:v>
                </c:pt>
                <c:pt idx="6">
                  <c:v>0.42955325999999999</c:v>
                </c:pt>
                <c:pt idx="7">
                  <c:v>0.56013745999999998</c:v>
                </c:pt>
                <c:pt idx="8">
                  <c:v>0.56701031000000002</c:v>
                </c:pt>
                <c:pt idx="9">
                  <c:v>0.63230240999999998</c:v>
                </c:pt>
                <c:pt idx="10">
                  <c:v>0.66666667000000002</c:v>
                </c:pt>
                <c:pt idx="11">
                  <c:v>0.61168385000000003</c:v>
                </c:pt>
                <c:pt idx="12">
                  <c:v>0.69072164999999996</c:v>
                </c:pt>
              </c:numCache>
            </c:numRef>
          </c:val>
          <c:extLst>
            <c:ext xmlns:c16="http://schemas.microsoft.com/office/drawing/2014/chart" uri="{C3380CC4-5D6E-409C-BE32-E72D297353CC}">
              <c16:uniqueId val="{00000002-EFE8-CB4F-A0B1-935EEEB9B110}"/>
            </c:ext>
          </c:extLst>
        </c:ser>
        <c:dLbls>
          <c:showLegendKey val="0"/>
          <c:showVal val="0"/>
          <c:showCatName val="0"/>
          <c:showSerName val="0"/>
          <c:showPercent val="0"/>
          <c:showBubbleSize val="0"/>
        </c:dLbls>
        <c:gapWidth val="150"/>
        <c:overlap val="100"/>
        <c:axId val="200356960"/>
        <c:axId val="66422944"/>
      </c:barChart>
      <c:catAx>
        <c:axId val="200356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6422944"/>
        <c:crosses val="autoZero"/>
        <c:auto val="1"/>
        <c:lblAlgn val="ctr"/>
        <c:lblOffset val="100"/>
        <c:noMultiLvlLbl val="0"/>
      </c:catAx>
      <c:valAx>
        <c:axId val="664229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0356960"/>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93265953696085"/>
          <c:y val="9.9348187887189549E-2"/>
          <c:w val="0.4578932111098053"/>
          <c:h val="0.80013580984367783"/>
        </c:manualLayout>
      </c:layout>
      <c:barChart>
        <c:barDir val="bar"/>
        <c:grouping val="percentStacked"/>
        <c:varyColors val="0"/>
        <c:ser>
          <c:idx val="0"/>
          <c:order val="0"/>
          <c:tx>
            <c:strRef>
              <c:f>Sheet1!$B$1</c:f>
              <c:strCache>
                <c:ptCount val="1"/>
                <c:pt idx="0">
                  <c:v>Not at all</c:v>
                </c:pt>
              </c:strCache>
            </c:strRef>
          </c:tx>
          <c:spPr>
            <a:solidFill>
              <a:schemeClr val="accent1"/>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Sheet1!$B$2:$B$14</c:f>
              <c:numCache>
                <c:formatCode>0%</c:formatCode>
                <c:ptCount val="13"/>
                <c:pt idx="0">
                  <c:v>0.41958042000000001</c:v>
                </c:pt>
                <c:pt idx="1">
                  <c:v>0.26573426999999999</c:v>
                </c:pt>
                <c:pt idx="2">
                  <c:v>0.17482517</c:v>
                </c:pt>
                <c:pt idx="3">
                  <c:v>0.15384614999999999</c:v>
                </c:pt>
                <c:pt idx="4">
                  <c:v>0.11188811</c:v>
                </c:pt>
                <c:pt idx="5">
                  <c:v>0.13986013999999999</c:v>
                </c:pt>
                <c:pt idx="6">
                  <c:v>7.6923079999999991E-2</c:v>
                </c:pt>
                <c:pt idx="7">
                  <c:v>8.3916080000000004E-2</c:v>
                </c:pt>
                <c:pt idx="8">
                  <c:v>4.1958040000000002E-2</c:v>
                </c:pt>
                <c:pt idx="9">
                  <c:v>4.8951050000000003E-2</c:v>
                </c:pt>
                <c:pt idx="10">
                  <c:v>3.4965030000000001E-2</c:v>
                </c:pt>
                <c:pt idx="11">
                  <c:v>5.5944059999999997E-2</c:v>
                </c:pt>
                <c:pt idx="12">
                  <c:v>5.5944059999999997E-2</c:v>
                </c:pt>
              </c:numCache>
            </c:numRef>
          </c:val>
          <c:extLst>
            <c:ext xmlns:c16="http://schemas.microsoft.com/office/drawing/2014/chart" uri="{C3380CC4-5D6E-409C-BE32-E72D297353CC}">
              <c16:uniqueId val="{00000000-3407-6C49-9DB0-DBFC675F6E7D}"/>
            </c:ext>
          </c:extLst>
        </c:ser>
        <c:ser>
          <c:idx val="1"/>
          <c:order val="1"/>
          <c:tx>
            <c:strRef>
              <c:f>Sheet1!$C$1</c:f>
              <c:strCache>
                <c:ptCount val="1"/>
                <c:pt idx="0">
                  <c:v>Somewhat Important</c:v>
                </c:pt>
              </c:strCache>
            </c:strRef>
          </c:tx>
          <c:spPr>
            <a:solidFill>
              <a:schemeClr val="accent2"/>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Sheet1!$C$2:$C$14</c:f>
              <c:numCache>
                <c:formatCode>0%</c:formatCode>
                <c:ptCount val="13"/>
                <c:pt idx="0">
                  <c:v>0.33566434000000001</c:v>
                </c:pt>
                <c:pt idx="1">
                  <c:v>0.42657342999999998</c:v>
                </c:pt>
                <c:pt idx="2">
                  <c:v>0.39160838999999997</c:v>
                </c:pt>
                <c:pt idx="3">
                  <c:v>0.48251748</c:v>
                </c:pt>
                <c:pt idx="4">
                  <c:v>0.53146853000000005</c:v>
                </c:pt>
                <c:pt idx="5">
                  <c:v>0.52447551999999997</c:v>
                </c:pt>
                <c:pt idx="6">
                  <c:v>0.53146853000000005</c:v>
                </c:pt>
                <c:pt idx="7">
                  <c:v>0.48251748</c:v>
                </c:pt>
                <c:pt idx="8">
                  <c:v>0.35664336000000002</c:v>
                </c:pt>
                <c:pt idx="9">
                  <c:v>0.37762237999999998</c:v>
                </c:pt>
                <c:pt idx="10">
                  <c:v>0.39160838999999997</c:v>
                </c:pt>
                <c:pt idx="11">
                  <c:v>0.39860139999999999</c:v>
                </c:pt>
                <c:pt idx="12">
                  <c:v>0.28671329000000001</c:v>
                </c:pt>
              </c:numCache>
            </c:numRef>
          </c:val>
          <c:extLst>
            <c:ext xmlns:c16="http://schemas.microsoft.com/office/drawing/2014/chart" uri="{C3380CC4-5D6E-409C-BE32-E72D297353CC}">
              <c16:uniqueId val="{00000001-3407-6C49-9DB0-DBFC675F6E7D}"/>
            </c:ext>
          </c:extLst>
        </c:ser>
        <c:ser>
          <c:idx val="2"/>
          <c:order val="2"/>
          <c:tx>
            <c:strRef>
              <c:f>Sheet1!$D$1</c:f>
              <c:strCache>
                <c:ptCount val="1"/>
                <c:pt idx="0">
                  <c:v>Extremely Important</c:v>
                </c:pt>
              </c:strCache>
            </c:strRef>
          </c:tx>
          <c:spPr>
            <a:solidFill>
              <a:schemeClr val="accent3"/>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Sheet1!$D$2:$D$14</c:f>
              <c:numCache>
                <c:formatCode>0%</c:formatCode>
                <c:ptCount val="13"/>
                <c:pt idx="0">
                  <c:v>0.24475524000000001</c:v>
                </c:pt>
                <c:pt idx="1">
                  <c:v>0.30769231000000002</c:v>
                </c:pt>
                <c:pt idx="2">
                  <c:v>0.43356643</c:v>
                </c:pt>
                <c:pt idx="3">
                  <c:v>0.36363635999999999</c:v>
                </c:pt>
                <c:pt idx="4">
                  <c:v>0.35664336000000002</c:v>
                </c:pt>
                <c:pt idx="5">
                  <c:v>0.33566434000000001</c:v>
                </c:pt>
                <c:pt idx="6">
                  <c:v>0.39160838999999997</c:v>
                </c:pt>
                <c:pt idx="7">
                  <c:v>0.43356643</c:v>
                </c:pt>
                <c:pt idx="8">
                  <c:v>0.60139860000000001</c:v>
                </c:pt>
                <c:pt idx="9">
                  <c:v>0.57342657000000008</c:v>
                </c:pt>
                <c:pt idx="10">
                  <c:v>0.57342657000000008</c:v>
                </c:pt>
                <c:pt idx="11">
                  <c:v>0.54545454999999998</c:v>
                </c:pt>
                <c:pt idx="12">
                  <c:v>0.65734266000000008</c:v>
                </c:pt>
              </c:numCache>
            </c:numRef>
          </c:val>
          <c:extLst>
            <c:ext xmlns:c16="http://schemas.microsoft.com/office/drawing/2014/chart" uri="{C3380CC4-5D6E-409C-BE32-E72D297353CC}">
              <c16:uniqueId val="{00000002-3407-6C49-9DB0-DBFC675F6E7D}"/>
            </c:ext>
          </c:extLst>
        </c:ser>
        <c:dLbls>
          <c:showLegendKey val="0"/>
          <c:showVal val="0"/>
          <c:showCatName val="0"/>
          <c:showSerName val="0"/>
          <c:showPercent val="0"/>
          <c:showBubbleSize val="0"/>
        </c:dLbls>
        <c:gapWidth val="150"/>
        <c:overlap val="100"/>
        <c:axId val="200356960"/>
        <c:axId val="66422944"/>
      </c:barChart>
      <c:catAx>
        <c:axId val="200356960"/>
        <c:scaling>
          <c:orientation val="minMax"/>
        </c:scaling>
        <c:delete val="1"/>
        <c:axPos val="l"/>
        <c:numFmt formatCode="General" sourceLinked="1"/>
        <c:majorTickMark val="none"/>
        <c:minorTickMark val="none"/>
        <c:tickLblPos val="nextTo"/>
        <c:crossAx val="66422944"/>
        <c:crosses val="autoZero"/>
        <c:auto val="1"/>
        <c:lblAlgn val="ctr"/>
        <c:lblOffset val="100"/>
        <c:noMultiLvlLbl val="0"/>
      </c:catAx>
      <c:valAx>
        <c:axId val="664229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0356960"/>
        <c:crosses val="autoZero"/>
        <c:crossBetween val="between"/>
        <c:majorUnit val="0.2"/>
      </c:valAx>
      <c:spPr>
        <a:noFill/>
        <a:ln>
          <a:noFill/>
        </a:ln>
        <a:effectLst/>
      </c:spPr>
    </c:plotArea>
    <c:legend>
      <c:legendPos val="b"/>
      <c:layout>
        <c:manualLayout>
          <c:xMode val="edge"/>
          <c:yMode val="edge"/>
          <c:x val="0.29137128558933501"/>
          <c:y val="0.94122165512507161"/>
          <c:w val="0.70420087036574663"/>
          <c:h val="4.413434962404136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93265953696085"/>
          <c:y val="9.9348187887189549E-2"/>
          <c:w val="0.4578932111098053"/>
          <c:h val="0.80013580984367783"/>
        </c:manualLayout>
      </c:layout>
      <c:barChart>
        <c:barDir val="bar"/>
        <c:grouping val="percentStacked"/>
        <c:varyColors val="0"/>
        <c:ser>
          <c:idx val="0"/>
          <c:order val="0"/>
          <c:tx>
            <c:strRef>
              <c:f>Sheet1!$B$1</c:f>
              <c:strCache>
                <c:ptCount val="1"/>
                <c:pt idx="0">
                  <c:v>Not at all</c:v>
                </c:pt>
              </c:strCache>
            </c:strRef>
          </c:tx>
          <c:spPr>
            <a:solidFill>
              <a:schemeClr val="accent1"/>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Sheet1!$B$2:$B$14</c:f>
              <c:numCache>
                <c:formatCode>0%</c:formatCode>
                <c:ptCount val="13"/>
                <c:pt idx="0">
                  <c:v>0.31404958999999999</c:v>
                </c:pt>
                <c:pt idx="1">
                  <c:v>0.25619835000000002</c:v>
                </c:pt>
                <c:pt idx="2">
                  <c:v>0.19008264</c:v>
                </c:pt>
                <c:pt idx="3">
                  <c:v>0.16528925999999999</c:v>
                </c:pt>
                <c:pt idx="4">
                  <c:v>0.11570248</c:v>
                </c:pt>
                <c:pt idx="5">
                  <c:v>0.14876033</c:v>
                </c:pt>
                <c:pt idx="6">
                  <c:v>0.14049586999999999</c:v>
                </c:pt>
                <c:pt idx="7">
                  <c:v>8.2644629999999997E-2</c:v>
                </c:pt>
                <c:pt idx="8">
                  <c:v>8.2644629999999997E-2</c:v>
                </c:pt>
                <c:pt idx="9">
                  <c:v>4.1322310000000001E-2</c:v>
                </c:pt>
                <c:pt idx="10">
                  <c:v>8.2644629999999997E-2</c:v>
                </c:pt>
                <c:pt idx="11">
                  <c:v>4.1322310000000001E-2</c:v>
                </c:pt>
                <c:pt idx="12">
                  <c:v>0.10743802</c:v>
                </c:pt>
              </c:numCache>
            </c:numRef>
          </c:val>
          <c:extLst>
            <c:ext xmlns:c16="http://schemas.microsoft.com/office/drawing/2014/chart" uri="{C3380CC4-5D6E-409C-BE32-E72D297353CC}">
              <c16:uniqueId val="{00000000-6545-3E4B-93AB-84D6091DEA2E}"/>
            </c:ext>
          </c:extLst>
        </c:ser>
        <c:ser>
          <c:idx val="1"/>
          <c:order val="1"/>
          <c:tx>
            <c:strRef>
              <c:f>Sheet1!$C$1</c:f>
              <c:strCache>
                <c:ptCount val="1"/>
                <c:pt idx="0">
                  <c:v>Somewhat Important</c:v>
                </c:pt>
              </c:strCache>
            </c:strRef>
          </c:tx>
          <c:spPr>
            <a:solidFill>
              <a:schemeClr val="accent2"/>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Sheet1!$C$2:$C$14</c:f>
              <c:numCache>
                <c:formatCode>0%</c:formatCode>
                <c:ptCount val="13"/>
                <c:pt idx="0">
                  <c:v>0.40495868000000002</c:v>
                </c:pt>
                <c:pt idx="1">
                  <c:v>0.47933883999999999</c:v>
                </c:pt>
                <c:pt idx="2">
                  <c:v>0.43801653000000002</c:v>
                </c:pt>
                <c:pt idx="3">
                  <c:v>0.47107438000000001</c:v>
                </c:pt>
                <c:pt idx="4">
                  <c:v>0.43801653000000002</c:v>
                </c:pt>
                <c:pt idx="5">
                  <c:v>0.42975206999999999</c:v>
                </c:pt>
                <c:pt idx="6">
                  <c:v>0.47107438000000001</c:v>
                </c:pt>
                <c:pt idx="7">
                  <c:v>0.35537190000000002</c:v>
                </c:pt>
                <c:pt idx="8">
                  <c:v>0.33057850999999999</c:v>
                </c:pt>
                <c:pt idx="9">
                  <c:v>0.38016528999999999</c:v>
                </c:pt>
                <c:pt idx="10">
                  <c:v>0.31404958999999999</c:v>
                </c:pt>
                <c:pt idx="11">
                  <c:v>0.33057850999999999</c:v>
                </c:pt>
                <c:pt idx="12">
                  <c:v>0.14049586999999999</c:v>
                </c:pt>
              </c:numCache>
            </c:numRef>
          </c:val>
          <c:extLst>
            <c:ext xmlns:c16="http://schemas.microsoft.com/office/drawing/2014/chart" uri="{C3380CC4-5D6E-409C-BE32-E72D297353CC}">
              <c16:uniqueId val="{00000001-6545-3E4B-93AB-84D6091DEA2E}"/>
            </c:ext>
          </c:extLst>
        </c:ser>
        <c:ser>
          <c:idx val="2"/>
          <c:order val="2"/>
          <c:tx>
            <c:strRef>
              <c:f>Sheet1!$D$1</c:f>
              <c:strCache>
                <c:ptCount val="1"/>
                <c:pt idx="0">
                  <c:v>Extremely Important</c:v>
                </c:pt>
              </c:strCache>
            </c:strRef>
          </c:tx>
          <c:spPr>
            <a:solidFill>
              <a:schemeClr val="accent3"/>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Sheet1!$D$2:$D$14</c:f>
              <c:numCache>
                <c:formatCode>0%</c:formatCode>
                <c:ptCount val="13"/>
                <c:pt idx="0">
                  <c:v>0.28099173999999999</c:v>
                </c:pt>
                <c:pt idx="1">
                  <c:v>0.26446280999999999</c:v>
                </c:pt>
                <c:pt idx="2">
                  <c:v>0.37190083000000002</c:v>
                </c:pt>
                <c:pt idx="3">
                  <c:v>0.36363635999999999</c:v>
                </c:pt>
                <c:pt idx="4">
                  <c:v>0.44628098999999999</c:v>
                </c:pt>
                <c:pt idx="5">
                  <c:v>0.42148760000000002</c:v>
                </c:pt>
                <c:pt idx="6">
                  <c:v>0.38842975000000002</c:v>
                </c:pt>
                <c:pt idx="7">
                  <c:v>0.56198346999999993</c:v>
                </c:pt>
                <c:pt idx="8">
                  <c:v>0.58677686000000007</c:v>
                </c:pt>
                <c:pt idx="9">
                  <c:v>0.57851239999999993</c:v>
                </c:pt>
                <c:pt idx="10">
                  <c:v>0.60330578999999995</c:v>
                </c:pt>
                <c:pt idx="11">
                  <c:v>0.62809917000000004</c:v>
                </c:pt>
                <c:pt idx="12">
                  <c:v>0.75206612000000006</c:v>
                </c:pt>
              </c:numCache>
            </c:numRef>
          </c:val>
          <c:extLst>
            <c:ext xmlns:c16="http://schemas.microsoft.com/office/drawing/2014/chart" uri="{C3380CC4-5D6E-409C-BE32-E72D297353CC}">
              <c16:uniqueId val="{00000002-6545-3E4B-93AB-84D6091DEA2E}"/>
            </c:ext>
          </c:extLst>
        </c:ser>
        <c:dLbls>
          <c:showLegendKey val="0"/>
          <c:showVal val="0"/>
          <c:showCatName val="0"/>
          <c:showSerName val="0"/>
          <c:showPercent val="0"/>
          <c:showBubbleSize val="0"/>
        </c:dLbls>
        <c:gapWidth val="150"/>
        <c:overlap val="100"/>
        <c:axId val="200356960"/>
        <c:axId val="66422944"/>
      </c:barChart>
      <c:catAx>
        <c:axId val="200356960"/>
        <c:scaling>
          <c:orientation val="minMax"/>
        </c:scaling>
        <c:delete val="1"/>
        <c:axPos val="l"/>
        <c:numFmt formatCode="General" sourceLinked="1"/>
        <c:majorTickMark val="none"/>
        <c:minorTickMark val="none"/>
        <c:tickLblPos val="nextTo"/>
        <c:crossAx val="66422944"/>
        <c:crosses val="autoZero"/>
        <c:auto val="1"/>
        <c:lblAlgn val="ctr"/>
        <c:lblOffset val="100"/>
        <c:noMultiLvlLbl val="0"/>
      </c:catAx>
      <c:valAx>
        <c:axId val="664229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0356960"/>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93265953696085"/>
          <c:y val="9.9348187887189549E-2"/>
          <c:w val="0.4578932111098053"/>
          <c:h val="0.80013580984367783"/>
        </c:manualLayout>
      </c:layout>
      <c:barChart>
        <c:barDir val="bar"/>
        <c:grouping val="percentStacked"/>
        <c:varyColors val="0"/>
        <c:ser>
          <c:idx val="0"/>
          <c:order val="0"/>
          <c:tx>
            <c:strRef>
              <c:f>Sheet1!$B$1</c:f>
              <c:strCache>
                <c:ptCount val="1"/>
                <c:pt idx="0">
                  <c:v>Not at all</c:v>
                </c:pt>
              </c:strCache>
            </c:strRef>
          </c:tx>
          <c:spPr>
            <a:solidFill>
              <a:schemeClr val="accent1"/>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Sheet1!$B$2:$B$14</c:f>
              <c:numCache>
                <c:formatCode>0%</c:formatCode>
                <c:ptCount val="13"/>
                <c:pt idx="0">
                  <c:v>0.39175258000000002</c:v>
                </c:pt>
                <c:pt idx="1">
                  <c:v>0.26804124000000001</c:v>
                </c:pt>
                <c:pt idx="2">
                  <c:v>0.22680412</c:v>
                </c:pt>
                <c:pt idx="3">
                  <c:v>0.19072164999999999</c:v>
                </c:pt>
                <c:pt idx="4">
                  <c:v>9.2783510000000013E-2</c:v>
                </c:pt>
                <c:pt idx="5">
                  <c:v>6.1855670000000001E-2</c:v>
                </c:pt>
                <c:pt idx="6">
                  <c:v>4.123711E-2</c:v>
                </c:pt>
                <c:pt idx="7">
                  <c:v>2.57732E-2</c:v>
                </c:pt>
                <c:pt idx="8">
                  <c:v>4.6391750000000002E-2</c:v>
                </c:pt>
                <c:pt idx="9">
                  <c:v>2.57732E-2</c:v>
                </c:pt>
                <c:pt idx="10">
                  <c:v>3.0927840000000002E-2</c:v>
                </c:pt>
                <c:pt idx="11">
                  <c:v>3.6082469999999998E-2</c:v>
                </c:pt>
                <c:pt idx="12">
                  <c:v>1.5463920000000001E-2</c:v>
                </c:pt>
              </c:numCache>
            </c:numRef>
          </c:val>
          <c:extLst>
            <c:ext xmlns:c16="http://schemas.microsoft.com/office/drawing/2014/chart" uri="{C3380CC4-5D6E-409C-BE32-E72D297353CC}">
              <c16:uniqueId val="{00000000-EFE8-CB4F-A0B1-935EEEB9B110}"/>
            </c:ext>
          </c:extLst>
        </c:ser>
        <c:ser>
          <c:idx val="1"/>
          <c:order val="1"/>
          <c:tx>
            <c:strRef>
              <c:f>Sheet1!$C$1</c:f>
              <c:strCache>
                <c:ptCount val="1"/>
                <c:pt idx="0">
                  <c:v>Somewhat Important</c:v>
                </c:pt>
              </c:strCache>
            </c:strRef>
          </c:tx>
          <c:spPr>
            <a:solidFill>
              <a:schemeClr val="accent2"/>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Sheet1!$C$2:$C$14</c:f>
              <c:numCache>
                <c:formatCode>0%</c:formatCode>
                <c:ptCount val="13"/>
                <c:pt idx="0">
                  <c:v>0.42783504999999999</c:v>
                </c:pt>
                <c:pt idx="1">
                  <c:v>0.47938143999999999</c:v>
                </c:pt>
                <c:pt idx="2">
                  <c:v>0.47938143999999999</c:v>
                </c:pt>
                <c:pt idx="3">
                  <c:v>0.56185567000000003</c:v>
                </c:pt>
                <c:pt idx="4">
                  <c:v>0.52577320000000005</c:v>
                </c:pt>
                <c:pt idx="5">
                  <c:v>0.50515463999999999</c:v>
                </c:pt>
                <c:pt idx="6">
                  <c:v>0.60824741999999998</c:v>
                </c:pt>
                <c:pt idx="7">
                  <c:v>0.30927834999999998</c:v>
                </c:pt>
                <c:pt idx="8">
                  <c:v>0.38144329999999999</c:v>
                </c:pt>
                <c:pt idx="9">
                  <c:v>0.37113402000000001</c:v>
                </c:pt>
                <c:pt idx="10">
                  <c:v>0.42268041000000001</c:v>
                </c:pt>
                <c:pt idx="11">
                  <c:v>0.39690722000000001</c:v>
                </c:pt>
                <c:pt idx="12">
                  <c:v>0.25257731999999999</c:v>
                </c:pt>
              </c:numCache>
            </c:numRef>
          </c:val>
          <c:extLst>
            <c:ext xmlns:c16="http://schemas.microsoft.com/office/drawing/2014/chart" uri="{C3380CC4-5D6E-409C-BE32-E72D297353CC}">
              <c16:uniqueId val="{00000001-EFE8-CB4F-A0B1-935EEEB9B110}"/>
            </c:ext>
          </c:extLst>
        </c:ser>
        <c:ser>
          <c:idx val="2"/>
          <c:order val="2"/>
          <c:tx>
            <c:strRef>
              <c:f>Sheet1!$D$1</c:f>
              <c:strCache>
                <c:ptCount val="1"/>
                <c:pt idx="0">
                  <c:v>Extremely Important</c:v>
                </c:pt>
              </c:strCache>
            </c:strRef>
          </c:tx>
          <c:spPr>
            <a:solidFill>
              <a:schemeClr val="accent3"/>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Sheet1!$D$2:$D$14</c:f>
              <c:numCache>
                <c:formatCode>0%</c:formatCode>
                <c:ptCount val="13"/>
                <c:pt idx="0">
                  <c:v>0.18041236999999999</c:v>
                </c:pt>
                <c:pt idx="1">
                  <c:v>0.25257731999999999</c:v>
                </c:pt>
                <c:pt idx="2">
                  <c:v>0.29381443000000002</c:v>
                </c:pt>
                <c:pt idx="3">
                  <c:v>0.24742268000000001</c:v>
                </c:pt>
                <c:pt idx="4">
                  <c:v>0.38144329999999999</c:v>
                </c:pt>
                <c:pt idx="5">
                  <c:v>0.43298968999999998</c:v>
                </c:pt>
                <c:pt idx="6">
                  <c:v>0.35051546</c:v>
                </c:pt>
                <c:pt idx="7">
                  <c:v>0.66494845000000002</c:v>
                </c:pt>
                <c:pt idx="8">
                  <c:v>0.57216495000000001</c:v>
                </c:pt>
                <c:pt idx="9">
                  <c:v>0.60309277999999999</c:v>
                </c:pt>
                <c:pt idx="10">
                  <c:v>0.54639175000000006</c:v>
                </c:pt>
                <c:pt idx="11">
                  <c:v>0.56701031000000002</c:v>
                </c:pt>
                <c:pt idx="12">
                  <c:v>0.73195875999999993</c:v>
                </c:pt>
              </c:numCache>
            </c:numRef>
          </c:val>
          <c:extLst>
            <c:ext xmlns:c16="http://schemas.microsoft.com/office/drawing/2014/chart" uri="{C3380CC4-5D6E-409C-BE32-E72D297353CC}">
              <c16:uniqueId val="{00000002-EFE8-CB4F-A0B1-935EEEB9B110}"/>
            </c:ext>
          </c:extLst>
        </c:ser>
        <c:dLbls>
          <c:showLegendKey val="0"/>
          <c:showVal val="0"/>
          <c:showCatName val="0"/>
          <c:showSerName val="0"/>
          <c:showPercent val="0"/>
          <c:showBubbleSize val="0"/>
        </c:dLbls>
        <c:gapWidth val="150"/>
        <c:overlap val="100"/>
        <c:axId val="200356960"/>
        <c:axId val="66422944"/>
      </c:barChart>
      <c:catAx>
        <c:axId val="200356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6422944"/>
        <c:crosses val="autoZero"/>
        <c:auto val="1"/>
        <c:lblAlgn val="ctr"/>
        <c:lblOffset val="100"/>
        <c:noMultiLvlLbl val="0"/>
      </c:catAx>
      <c:valAx>
        <c:axId val="664229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0356960"/>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523E-4064-A3CF-570554042441}"/>
              </c:ext>
            </c:extLst>
          </c:dPt>
          <c:dPt>
            <c:idx val="1"/>
            <c:bubble3D val="0"/>
            <c:spPr>
              <a:solidFill>
                <a:schemeClr val="accent2"/>
              </a:solidFill>
              <a:ln w="19050">
                <a:noFill/>
              </a:ln>
              <a:effectLst/>
            </c:spPr>
            <c:extLst>
              <c:ext xmlns:c16="http://schemas.microsoft.com/office/drawing/2014/chart" uri="{C3380CC4-5D6E-409C-BE32-E72D297353CC}">
                <c16:uniqueId val="{00000003-523E-4064-A3CF-570554042441}"/>
              </c:ext>
            </c:extLst>
          </c:dPt>
          <c:dPt>
            <c:idx val="2"/>
            <c:bubble3D val="0"/>
            <c:spPr>
              <a:solidFill>
                <a:schemeClr val="accent3"/>
              </a:solidFill>
              <a:ln w="19050">
                <a:noFill/>
              </a:ln>
              <a:effectLst/>
            </c:spPr>
            <c:extLst>
              <c:ext xmlns:c16="http://schemas.microsoft.com/office/drawing/2014/chart" uri="{C3380CC4-5D6E-409C-BE32-E72D297353CC}">
                <c16:uniqueId val="{00000005-523E-4064-A3CF-570554042441}"/>
              </c:ext>
            </c:extLst>
          </c:dPt>
          <c:dPt>
            <c:idx val="3"/>
            <c:bubble3D val="0"/>
            <c:spPr>
              <a:solidFill>
                <a:schemeClr val="accent4"/>
              </a:solidFill>
              <a:ln w="19050">
                <a:noFill/>
              </a:ln>
              <a:effectLst/>
            </c:spPr>
            <c:extLst>
              <c:ext xmlns:c16="http://schemas.microsoft.com/office/drawing/2014/chart" uri="{C3380CC4-5D6E-409C-BE32-E72D297353CC}">
                <c16:uniqueId val="{00000007-523E-4064-A3CF-570554042441}"/>
              </c:ext>
            </c:extLst>
          </c:dPt>
          <c:dPt>
            <c:idx val="4"/>
            <c:bubble3D val="0"/>
            <c:spPr>
              <a:solidFill>
                <a:schemeClr val="accent5"/>
              </a:solidFill>
              <a:ln w="19050">
                <a:noFill/>
              </a:ln>
              <a:effectLst/>
            </c:spPr>
            <c:extLst>
              <c:ext xmlns:c16="http://schemas.microsoft.com/office/drawing/2014/chart" uri="{C3380CC4-5D6E-409C-BE32-E72D297353CC}">
                <c16:uniqueId val="{00000009-523E-4064-A3CF-570554042441}"/>
              </c:ext>
            </c:extLst>
          </c:dPt>
          <c:dPt>
            <c:idx val="5"/>
            <c:bubble3D val="0"/>
            <c:spPr>
              <a:solidFill>
                <a:schemeClr val="accent6"/>
              </a:solidFill>
              <a:ln w="19050">
                <a:noFill/>
              </a:ln>
              <a:effectLst/>
            </c:spPr>
            <c:extLst>
              <c:ext xmlns:c16="http://schemas.microsoft.com/office/drawing/2014/chart" uri="{C3380CC4-5D6E-409C-BE32-E72D297353CC}">
                <c16:uniqueId val="{0000000B-523E-4064-A3CF-570554042441}"/>
              </c:ext>
            </c:extLst>
          </c:dPt>
          <c:dLbls>
            <c:dLbl>
              <c:idx val="0"/>
              <c:layout>
                <c:manualLayout>
                  <c:x val="2.1901163240622003E-2"/>
                  <c:y val="8.2129362152333265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523E-4064-A3CF-570554042441}"/>
                </c:ext>
              </c:extLst>
            </c:dLbl>
            <c:dLbl>
              <c:idx val="1"/>
              <c:layout>
                <c:manualLayout>
                  <c:x val="5.4752908101554001E-3"/>
                  <c:y val="4.517114918378280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523E-4064-A3CF-570554042441}"/>
                </c:ext>
              </c:extLst>
            </c:dLbl>
            <c:dLbl>
              <c:idx val="2"/>
              <c:layout>
                <c:manualLayout>
                  <c:x val="-1.3688227025388801E-2"/>
                  <c:y val="4.1064681076165496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523E-4064-A3CF-570554042441}"/>
                </c:ext>
              </c:extLst>
            </c:dLbl>
            <c:dLbl>
              <c:idx val="4"/>
              <c:layout>
                <c:manualLayout>
                  <c:x val="5.4752908101554781E-3"/>
                  <c:y val="4.1064681076166069E-3"/>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0535078183488201"/>
                      <c:h val="0.25230140053196548"/>
                    </c:manualLayout>
                  </c15:layout>
                </c:ext>
                <c:ext xmlns:c16="http://schemas.microsoft.com/office/drawing/2014/chart" uri="{C3380CC4-5D6E-409C-BE32-E72D297353CC}">
                  <c16:uniqueId val="{00000009-523E-4064-A3CF-570554042441}"/>
                </c:ext>
              </c:extLst>
            </c:dLbl>
            <c:dLbl>
              <c:idx val="5"/>
              <c:layout>
                <c:manualLayout>
                  <c:x val="0.16152107889958736"/>
                  <c:y val="3.2851744860933001E-2"/>
                </c:manualLayout>
              </c:layout>
              <c:tx>
                <c:rich>
                  <a:bodyPr/>
                  <a:lstStyle/>
                  <a:p>
                    <a:fld id="{EB509EF1-1865-42D9-BE96-6A73744498E3}" type="CATEGORYNAME">
                      <a:rPr lang="en-US">
                        <a:solidFill>
                          <a:schemeClr val="tx1"/>
                        </a:solidFill>
                      </a:rPr>
                      <a:pPr/>
                      <a:t>[CATEGORY NAME]</a:t>
                    </a:fld>
                    <a:r>
                      <a:rPr lang="en-US" baseline="0"/>
                      <a:t>
</a:t>
                    </a:r>
                    <a:fld id="{50A3157B-13E6-41EF-A5FA-3BE6840A7446}" type="VALUE">
                      <a:rPr lang="en-US" baseline="0">
                        <a:solidFill>
                          <a:schemeClr val="tx1"/>
                        </a:solidFill>
                      </a:rPr>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523E-4064-A3CF-57055404244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&lt;£25,000</c:v>
                </c:pt>
                <c:pt idx="1">
                  <c:v>£25,001-£34,999</c:v>
                </c:pt>
                <c:pt idx="2">
                  <c:v>£35,000-£59,999</c:v>
                </c:pt>
                <c:pt idx="3">
                  <c:v>£60,000-£99,999</c:v>
                </c:pt>
                <c:pt idx="4">
                  <c:v>£100,000-£149,999</c:v>
                </c:pt>
                <c:pt idx="5">
                  <c:v>£150,000+</c:v>
                </c:pt>
              </c:strCache>
            </c:strRef>
          </c:cat>
          <c:val>
            <c:numRef>
              <c:f>Sheet1!$B$2:$B$7</c:f>
              <c:numCache>
                <c:formatCode>0%</c:formatCode>
                <c:ptCount val="6"/>
                <c:pt idx="0">
                  <c:v>0.09</c:v>
                </c:pt>
                <c:pt idx="1">
                  <c:v>0.17</c:v>
                </c:pt>
                <c:pt idx="2">
                  <c:v>0.23</c:v>
                </c:pt>
                <c:pt idx="3">
                  <c:v>0.36</c:v>
                </c:pt>
                <c:pt idx="4">
                  <c:v>0.15</c:v>
                </c:pt>
                <c:pt idx="5">
                  <c:v>0</c:v>
                </c:pt>
              </c:numCache>
            </c:numRef>
          </c:val>
          <c:extLst>
            <c:ext xmlns:c16="http://schemas.microsoft.com/office/drawing/2014/chart" uri="{C3380CC4-5D6E-409C-BE32-E72D297353CC}">
              <c16:uniqueId val="{0000000C-523E-4064-A3CF-570554042441}"/>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93265953696085"/>
          <c:y val="9.9348187887189549E-2"/>
          <c:w val="0.4578932111098053"/>
          <c:h val="0.80013580984367783"/>
        </c:manualLayout>
      </c:layout>
      <c:barChart>
        <c:barDir val="bar"/>
        <c:grouping val="percentStacked"/>
        <c:varyColors val="0"/>
        <c:ser>
          <c:idx val="0"/>
          <c:order val="0"/>
          <c:tx>
            <c:strRef>
              <c:f>Sheet1!$B$1</c:f>
              <c:strCache>
                <c:ptCount val="1"/>
                <c:pt idx="0">
                  <c:v>Not at all</c:v>
                </c:pt>
              </c:strCache>
            </c:strRef>
          </c:tx>
          <c:spPr>
            <a:solidFill>
              <a:schemeClr val="accent1"/>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Sheet1!$B$2:$B$14</c:f>
              <c:numCache>
                <c:formatCode>0%</c:formatCode>
                <c:ptCount val="13"/>
                <c:pt idx="0">
                  <c:v>0.37967914000000003</c:v>
                </c:pt>
                <c:pt idx="1">
                  <c:v>0.16577539999999999</c:v>
                </c:pt>
                <c:pt idx="2">
                  <c:v>0.12834224999999999</c:v>
                </c:pt>
                <c:pt idx="3">
                  <c:v>8.0213900000000005E-2</c:v>
                </c:pt>
                <c:pt idx="4">
                  <c:v>0.10695187</c:v>
                </c:pt>
                <c:pt idx="5">
                  <c:v>7.4866310000000005E-2</c:v>
                </c:pt>
                <c:pt idx="6">
                  <c:v>0.12299465</c:v>
                </c:pt>
                <c:pt idx="7">
                  <c:v>6.9518719999999992E-2</c:v>
                </c:pt>
                <c:pt idx="8">
                  <c:v>8.0213900000000005E-2</c:v>
                </c:pt>
                <c:pt idx="9">
                  <c:v>6.9518719999999992E-2</c:v>
                </c:pt>
                <c:pt idx="10">
                  <c:v>5.347594E-2</c:v>
                </c:pt>
                <c:pt idx="11">
                  <c:v>5.347594E-2</c:v>
                </c:pt>
                <c:pt idx="12">
                  <c:v>5.347594E-2</c:v>
                </c:pt>
              </c:numCache>
            </c:numRef>
          </c:val>
          <c:extLst>
            <c:ext xmlns:c16="http://schemas.microsoft.com/office/drawing/2014/chart" uri="{C3380CC4-5D6E-409C-BE32-E72D297353CC}">
              <c16:uniqueId val="{00000000-3407-6C49-9DB0-DBFC675F6E7D}"/>
            </c:ext>
          </c:extLst>
        </c:ser>
        <c:ser>
          <c:idx val="1"/>
          <c:order val="1"/>
          <c:tx>
            <c:strRef>
              <c:f>Sheet1!$C$1</c:f>
              <c:strCache>
                <c:ptCount val="1"/>
                <c:pt idx="0">
                  <c:v>Somewhat Important</c:v>
                </c:pt>
              </c:strCache>
            </c:strRef>
          </c:tx>
          <c:spPr>
            <a:solidFill>
              <a:schemeClr val="accent2"/>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Sheet1!$C$2:$C$14</c:f>
              <c:numCache>
                <c:formatCode>0%</c:formatCode>
                <c:ptCount val="13"/>
                <c:pt idx="0">
                  <c:v>0.53475936000000002</c:v>
                </c:pt>
                <c:pt idx="1">
                  <c:v>0.61497325999999997</c:v>
                </c:pt>
                <c:pt idx="2">
                  <c:v>0.58288770000000001</c:v>
                </c:pt>
                <c:pt idx="3">
                  <c:v>0.54545454999999998</c:v>
                </c:pt>
                <c:pt idx="4">
                  <c:v>0.47058823999999999</c:v>
                </c:pt>
                <c:pt idx="5">
                  <c:v>0.54010694999999997</c:v>
                </c:pt>
                <c:pt idx="6">
                  <c:v>0.68449198</c:v>
                </c:pt>
                <c:pt idx="7">
                  <c:v>0.21390374000000001</c:v>
                </c:pt>
                <c:pt idx="8">
                  <c:v>0.45989305000000003</c:v>
                </c:pt>
                <c:pt idx="9">
                  <c:v>0.34759358000000001</c:v>
                </c:pt>
                <c:pt idx="10">
                  <c:v>0.32085561000000001</c:v>
                </c:pt>
                <c:pt idx="11">
                  <c:v>0.30481282999999998</c:v>
                </c:pt>
                <c:pt idx="12">
                  <c:v>0.22994651999999999</c:v>
                </c:pt>
              </c:numCache>
            </c:numRef>
          </c:val>
          <c:extLst>
            <c:ext xmlns:c16="http://schemas.microsoft.com/office/drawing/2014/chart" uri="{C3380CC4-5D6E-409C-BE32-E72D297353CC}">
              <c16:uniqueId val="{00000001-3407-6C49-9DB0-DBFC675F6E7D}"/>
            </c:ext>
          </c:extLst>
        </c:ser>
        <c:ser>
          <c:idx val="2"/>
          <c:order val="2"/>
          <c:tx>
            <c:strRef>
              <c:f>Sheet1!$D$1</c:f>
              <c:strCache>
                <c:ptCount val="1"/>
                <c:pt idx="0">
                  <c:v>Extremely Important</c:v>
                </c:pt>
              </c:strCache>
            </c:strRef>
          </c:tx>
          <c:spPr>
            <a:solidFill>
              <a:schemeClr val="accent3"/>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Sheet1!$D$2:$D$14</c:f>
              <c:numCache>
                <c:formatCode>0%</c:formatCode>
                <c:ptCount val="13"/>
                <c:pt idx="0">
                  <c:v>8.5561500000000013E-2</c:v>
                </c:pt>
                <c:pt idx="1">
                  <c:v>0.21925133999999999</c:v>
                </c:pt>
                <c:pt idx="2">
                  <c:v>0.28877005</c:v>
                </c:pt>
                <c:pt idx="3">
                  <c:v>0.37433155000000001</c:v>
                </c:pt>
                <c:pt idx="4">
                  <c:v>0.42245989</c:v>
                </c:pt>
                <c:pt idx="5">
                  <c:v>0.38502673999999998</c:v>
                </c:pt>
                <c:pt idx="6">
                  <c:v>0.19251336999999999</c:v>
                </c:pt>
                <c:pt idx="7">
                  <c:v>0.71657753999999996</c:v>
                </c:pt>
                <c:pt idx="8">
                  <c:v>0.45989305000000003</c:v>
                </c:pt>
                <c:pt idx="9">
                  <c:v>0.58288770000000001</c:v>
                </c:pt>
                <c:pt idx="10">
                  <c:v>0.62566845000000004</c:v>
                </c:pt>
                <c:pt idx="11">
                  <c:v>0.64171122999999997</c:v>
                </c:pt>
                <c:pt idx="12">
                  <c:v>0.71657753999999996</c:v>
                </c:pt>
              </c:numCache>
            </c:numRef>
          </c:val>
          <c:extLst>
            <c:ext xmlns:c16="http://schemas.microsoft.com/office/drawing/2014/chart" uri="{C3380CC4-5D6E-409C-BE32-E72D297353CC}">
              <c16:uniqueId val="{00000002-3407-6C49-9DB0-DBFC675F6E7D}"/>
            </c:ext>
          </c:extLst>
        </c:ser>
        <c:dLbls>
          <c:showLegendKey val="0"/>
          <c:showVal val="0"/>
          <c:showCatName val="0"/>
          <c:showSerName val="0"/>
          <c:showPercent val="0"/>
          <c:showBubbleSize val="0"/>
        </c:dLbls>
        <c:gapWidth val="150"/>
        <c:overlap val="100"/>
        <c:axId val="200356960"/>
        <c:axId val="66422944"/>
      </c:barChart>
      <c:catAx>
        <c:axId val="200356960"/>
        <c:scaling>
          <c:orientation val="minMax"/>
        </c:scaling>
        <c:delete val="1"/>
        <c:axPos val="l"/>
        <c:numFmt formatCode="General" sourceLinked="1"/>
        <c:majorTickMark val="none"/>
        <c:minorTickMark val="none"/>
        <c:tickLblPos val="nextTo"/>
        <c:crossAx val="66422944"/>
        <c:crosses val="autoZero"/>
        <c:auto val="1"/>
        <c:lblAlgn val="ctr"/>
        <c:lblOffset val="100"/>
        <c:noMultiLvlLbl val="0"/>
      </c:catAx>
      <c:valAx>
        <c:axId val="664229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0356960"/>
        <c:crosses val="autoZero"/>
        <c:crossBetween val="between"/>
        <c:majorUnit val="0.2"/>
      </c:valAx>
      <c:spPr>
        <a:noFill/>
        <a:ln>
          <a:noFill/>
        </a:ln>
        <a:effectLst/>
      </c:spPr>
    </c:plotArea>
    <c:legend>
      <c:legendPos val="b"/>
      <c:layout>
        <c:manualLayout>
          <c:xMode val="edge"/>
          <c:yMode val="edge"/>
          <c:x val="0.29137128558933501"/>
          <c:y val="0.94122165512507161"/>
          <c:w val="0.70420087036574663"/>
          <c:h val="4.413434962404136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93265953696085"/>
          <c:y val="9.9348187887189549E-2"/>
          <c:w val="0.4578932111098053"/>
          <c:h val="0.80013580984367783"/>
        </c:manualLayout>
      </c:layout>
      <c:barChart>
        <c:barDir val="bar"/>
        <c:grouping val="percentStacked"/>
        <c:varyColors val="0"/>
        <c:ser>
          <c:idx val="0"/>
          <c:order val="0"/>
          <c:tx>
            <c:strRef>
              <c:f>Sheet1!$B$1</c:f>
              <c:strCache>
                <c:ptCount val="1"/>
                <c:pt idx="0">
                  <c:v>Not at all</c:v>
                </c:pt>
              </c:strCache>
            </c:strRef>
          </c:tx>
          <c:spPr>
            <a:solidFill>
              <a:schemeClr val="accent1"/>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Sheet1!$B$2:$B$14</c:f>
              <c:numCache>
                <c:formatCode>0%</c:formatCode>
                <c:ptCount val="13"/>
                <c:pt idx="0">
                  <c:v>0.54716980999999998</c:v>
                </c:pt>
                <c:pt idx="1">
                  <c:v>0.38993710999999998</c:v>
                </c:pt>
                <c:pt idx="2">
                  <c:v>0.24528301999999999</c:v>
                </c:pt>
                <c:pt idx="3">
                  <c:v>0.19496854999999999</c:v>
                </c:pt>
                <c:pt idx="4">
                  <c:v>0.13836477999999999</c:v>
                </c:pt>
                <c:pt idx="5">
                  <c:v>0.12578616000000001</c:v>
                </c:pt>
                <c:pt idx="6">
                  <c:v>6.2893080000000004E-2</c:v>
                </c:pt>
                <c:pt idx="7">
                  <c:v>8.1761009999999995E-2</c:v>
                </c:pt>
                <c:pt idx="8">
                  <c:v>6.9182389999999996E-2</c:v>
                </c:pt>
                <c:pt idx="9">
                  <c:v>5.031447E-2</c:v>
                </c:pt>
                <c:pt idx="10">
                  <c:v>3.1446540000000002E-2</c:v>
                </c:pt>
                <c:pt idx="11">
                  <c:v>6.9182389999999996E-2</c:v>
                </c:pt>
                <c:pt idx="12">
                  <c:v>2.5157229999999999E-2</c:v>
                </c:pt>
              </c:numCache>
            </c:numRef>
          </c:val>
          <c:extLst>
            <c:ext xmlns:c16="http://schemas.microsoft.com/office/drawing/2014/chart" uri="{C3380CC4-5D6E-409C-BE32-E72D297353CC}">
              <c16:uniqueId val="{00000000-6545-3E4B-93AB-84D6091DEA2E}"/>
            </c:ext>
          </c:extLst>
        </c:ser>
        <c:ser>
          <c:idx val="1"/>
          <c:order val="1"/>
          <c:tx>
            <c:strRef>
              <c:f>Sheet1!$C$1</c:f>
              <c:strCache>
                <c:ptCount val="1"/>
                <c:pt idx="0">
                  <c:v>Somewhat Important</c:v>
                </c:pt>
              </c:strCache>
            </c:strRef>
          </c:tx>
          <c:spPr>
            <a:solidFill>
              <a:schemeClr val="accent2"/>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Sheet1!$C$2:$C$14</c:f>
              <c:numCache>
                <c:formatCode>0%</c:formatCode>
                <c:ptCount val="13"/>
                <c:pt idx="0">
                  <c:v>0.28301886999999998</c:v>
                </c:pt>
                <c:pt idx="1">
                  <c:v>0.45911950000000001</c:v>
                </c:pt>
                <c:pt idx="2">
                  <c:v>0.47798742</c:v>
                </c:pt>
                <c:pt idx="3">
                  <c:v>0.52830188999999994</c:v>
                </c:pt>
                <c:pt idx="4">
                  <c:v>0.53459118999999999</c:v>
                </c:pt>
                <c:pt idx="5">
                  <c:v>0.51572327000000007</c:v>
                </c:pt>
                <c:pt idx="6">
                  <c:v>0.54088049999999999</c:v>
                </c:pt>
                <c:pt idx="7">
                  <c:v>0.45911950000000001</c:v>
                </c:pt>
                <c:pt idx="8">
                  <c:v>0.35849057000000001</c:v>
                </c:pt>
                <c:pt idx="9">
                  <c:v>0.37735848999999999</c:v>
                </c:pt>
                <c:pt idx="10">
                  <c:v>0.34591195000000002</c:v>
                </c:pt>
                <c:pt idx="11">
                  <c:v>0.28301886999999998</c:v>
                </c:pt>
                <c:pt idx="12">
                  <c:v>0.26415094</c:v>
                </c:pt>
              </c:numCache>
            </c:numRef>
          </c:val>
          <c:extLst>
            <c:ext xmlns:c16="http://schemas.microsoft.com/office/drawing/2014/chart" uri="{C3380CC4-5D6E-409C-BE32-E72D297353CC}">
              <c16:uniqueId val="{00000001-6545-3E4B-93AB-84D6091DEA2E}"/>
            </c:ext>
          </c:extLst>
        </c:ser>
        <c:ser>
          <c:idx val="2"/>
          <c:order val="2"/>
          <c:tx>
            <c:strRef>
              <c:f>Sheet1!$D$1</c:f>
              <c:strCache>
                <c:ptCount val="1"/>
                <c:pt idx="0">
                  <c:v>Extremely Important</c:v>
                </c:pt>
              </c:strCache>
            </c:strRef>
          </c:tx>
          <c:spPr>
            <a:solidFill>
              <a:schemeClr val="accent3"/>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Sheet1!$D$2:$D$14</c:f>
              <c:numCache>
                <c:formatCode>0%</c:formatCode>
                <c:ptCount val="13"/>
                <c:pt idx="0">
                  <c:v>0.16981131999999999</c:v>
                </c:pt>
                <c:pt idx="1">
                  <c:v>0.15094340000000001</c:v>
                </c:pt>
                <c:pt idx="2">
                  <c:v>0.27672955999999999</c:v>
                </c:pt>
                <c:pt idx="3">
                  <c:v>0.27672955999999999</c:v>
                </c:pt>
                <c:pt idx="4">
                  <c:v>0.32704402999999999</c:v>
                </c:pt>
                <c:pt idx="5">
                  <c:v>0.35849057000000001</c:v>
                </c:pt>
                <c:pt idx="6">
                  <c:v>0.39622642000000002</c:v>
                </c:pt>
                <c:pt idx="7">
                  <c:v>0.45911950000000001</c:v>
                </c:pt>
                <c:pt idx="8">
                  <c:v>0.57232704000000001</c:v>
                </c:pt>
                <c:pt idx="9">
                  <c:v>0.57232704000000001</c:v>
                </c:pt>
                <c:pt idx="10">
                  <c:v>0.62264151000000001</c:v>
                </c:pt>
                <c:pt idx="11">
                  <c:v>0.64779874000000004</c:v>
                </c:pt>
                <c:pt idx="12">
                  <c:v>0.71069181999999997</c:v>
                </c:pt>
              </c:numCache>
            </c:numRef>
          </c:val>
          <c:extLst>
            <c:ext xmlns:c16="http://schemas.microsoft.com/office/drawing/2014/chart" uri="{C3380CC4-5D6E-409C-BE32-E72D297353CC}">
              <c16:uniqueId val="{00000002-6545-3E4B-93AB-84D6091DEA2E}"/>
            </c:ext>
          </c:extLst>
        </c:ser>
        <c:dLbls>
          <c:showLegendKey val="0"/>
          <c:showVal val="0"/>
          <c:showCatName val="0"/>
          <c:showSerName val="0"/>
          <c:showPercent val="0"/>
          <c:showBubbleSize val="0"/>
        </c:dLbls>
        <c:gapWidth val="150"/>
        <c:overlap val="100"/>
        <c:axId val="200356960"/>
        <c:axId val="66422944"/>
      </c:barChart>
      <c:catAx>
        <c:axId val="200356960"/>
        <c:scaling>
          <c:orientation val="minMax"/>
        </c:scaling>
        <c:delete val="1"/>
        <c:axPos val="l"/>
        <c:numFmt formatCode="General" sourceLinked="1"/>
        <c:majorTickMark val="none"/>
        <c:minorTickMark val="none"/>
        <c:tickLblPos val="nextTo"/>
        <c:crossAx val="66422944"/>
        <c:crosses val="autoZero"/>
        <c:auto val="1"/>
        <c:lblAlgn val="ctr"/>
        <c:lblOffset val="100"/>
        <c:noMultiLvlLbl val="0"/>
      </c:catAx>
      <c:valAx>
        <c:axId val="664229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0356960"/>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Female, Age 55+</c:v>
                </c:pt>
              </c:strCache>
            </c:strRef>
          </c:tx>
          <c:spPr>
            <a:solidFill>
              <a:schemeClr val="accent1"/>
            </a:solidFill>
            <a:ln>
              <a:noFill/>
            </a:ln>
            <a:effectLst/>
          </c:spPr>
          <c:invertIfNegative val="0"/>
          <c:cat>
            <c:strRef>
              <c:f>Sheet1!$A$2:$A$14</c:f>
              <c:strCache>
                <c:ptCount val="13"/>
                <c:pt idx="0">
                  <c:v>Social media support &amp; presence</c:v>
                </c:pt>
                <c:pt idx="1">
                  <c:v>Media coverage</c:v>
                </c:pt>
                <c:pt idx="2">
                  <c:v>Branded ingredient logo on back of package</c:v>
                </c:pt>
                <c:pt idx="3">
                  <c:v>Branded ingredient logo on front of package</c:v>
                </c:pt>
                <c:pt idx="4">
                  <c:v>Website offering further information</c:v>
                </c:pt>
                <c:pt idx="5">
                  <c:v>3rd party quality certification</c:v>
                </c:pt>
                <c:pt idx="6">
                  <c:v>3rd party value-based certification</c:v>
                </c:pt>
                <c:pt idx="7">
                  <c:v>Regulatory/legal compliance</c:v>
                </c:pt>
                <c:pt idx="8">
                  <c:v>Efficacy/efficacious dose</c:v>
                </c:pt>
                <c:pt idx="9">
                  <c:v>Clinically studied</c:v>
                </c:pt>
                <c:pt idx="10">
                  <c:v>Trust</c:v>
                </c:pt>
                <c:pt idx="11">
                  <c:v>Established safety</c:v>
                </c:pt>
                <c:pt idx="12">
                  <c:v>Quality</c:v>
                </c:pt>
              </c:strCache>
            </c:strRef>
          </c:cat>
          <c:val>
            <c:numRef>
              <c:f>Sheet1!$B$2:$B$14</c:f>
              <c:numCache>
                <c:formatCode>0%</c:formatCode>
                <c:ptCount val="13"/>
                <c:pt idx="0">
                  <c:v>7.0000000000000007E-2</c:v>
                </c:pt>
                <c:pt idx="1">
                  <c:v>0.15</c:v>
                </c:pt>
                <c:pt idx="2">
                  <c:v>0.26</c:v>
                </c:pt>
                <c:pt idx="3">
                  <c:v>0.34</c:v>
                </c:pt>
                <c:pt idx="4">
                  <c:v>0.35</c:v>
                </c:pt>
                <c:pt idx="5">
                  <c:v>0.34</c:v>
                </c:pt>
                <c:pt idx="6">
                  <c:v>0.33</c:v>
                </c:pt>
                <c:pt idx="7">
                  <c:v>0.67</c:v>
                </c:pt>
                <c:pt idx="8">
                  <c:v>0.66</c:v>
                </c:pt>
                <c:pt idx="9">
                  <c:v>0.64</c:v>
                </c:pt>
                <c:pt idx="10">
                  <c:v>0.63</c:v>
                </c:pt>
                <c:pt idx="11">
                  <c:v>0.69</c:v>
                </c:pt>
                <c:pt idx="12">
                  <c:v>0.86</c:v>
                </c:pt>
              </c:numCache>
            </c:numRef>
          </c:val>
          <c:extLst>
            <c:ext xmlns:c16="http://schemas.microsoft.com/office/drawing/2014/chart" uri="{C3380CC4-5D6E-409C-BE32-E72D297353CC}">
              <c16:uniqueId val="{00000000-D0D9-2041-ADA8-BA6CE2B2FBF7}"/>
            </c:ext>
          </c:extLst>
        </c:ser>
        <c:ser>
          <c:idx val="1"/>
          <c:order val="1"/>
          <c:tx>
            <c:strRef>
              <c:f>Sheet1!$C$1</c:f>
              <c:strCache>
                <c:ptCount val="1"/>
                <c:pt idx="0">
                  <c:v>Female, Age 35-54</c:v>
                </c:pt>
              </c:strCache>
            </c:strRef>
          </c:tx>
          <c:spPr>
            <a:solidFill>
              <a:schemeClr val="accent2"/>
            </a:solidFill>
            <a:ln>
              <a:noFill/>
            </a:ln>
            <a:effectLst/>
          </c:spPr>
          <c:invertIfNegative val="0"/>
          <c:cat>
            <c:strRef>
              <c:f>Sheet1!$A$2:$A$14</c:f>
              <c:strCache>
                <c:ptCount val="13"/>
                <c:pt idx="0">
                  <c:v>Social media support &amp; presence</c:v>
                </c:pt>
                <c:pt idx="1">
                  <c:v>Media coverage</c:v>
                </c:pt>
                <c:pt idx="2">
                  <c:v>Branded ingredient logo on back of package</c:v>
                </c:pt>
                <c:pt idx="3">
                  <c:v>Branded ingredient logo on front of package</c:v>
                </c:pt>
                <c:pt idx="4">
                  <c:v>Website offering further information</c:v>
                </c:pt>
                <c:pt idx="5">
                  <c:v>3rd party quality certification</c:v>
                </c:pt>
                <c:pt idx="6">
                  <c:v>3rd party value-based certification</c:v>
                </c:pt>
                <c:pt idx="7">
                  <c:v>Regulatory/legal compliance</c:v>
                </c:pt>
                <c:pt idx="8">
                  <c:v>Efficacy/efficacious dose</c:v>
                </c:pt>
                <c:pt idx="9">
                  <c:v>Clinically studied</c:v>
                </c:pt>
                <c:pt idx="10">
                  <c:v>Trust</c:v>
                </c:pt>
                <c:pt idx="11">
                  <c:v>Established safety</c:v>
                </c:pt>
                <c:pt idx="12">
                  <c:v>Quality</c:v>
                </c:pt>
              </c:strCache>
            </c:strRef>
          </c:cat>
          <c:val>
            <c:numRef>
              <c:f>Sheet1!$C$2:$C$14</c:f>
              <c:numCache>
                <c:formatCode>0%</c:formatCode>
                <c:ptCount val="13"/>
                <c:pt idx="0">
                  <c:v>0.13</c:v>
                </c:pt>
                <c:pt idx="1">
                  <c:v>0.18</c:v>
                </c:pt>
                <c:pt idx="2">
                  <c:v>0.3</c:v>
                </c:pt>
                <c:pt idx="3">
                  <c:v>0.33</c:v>
                </c:pt>
                <c:pt idx="4">
                  <c:v>0.33</c:v>
                </c:pt>
                <c:pt idx="5">
                  <c:v>0.39</c:v>
                </c:pt>
                <c:pt idx="6">
                  <c:v>0.38</c:v>
                </c:pt>
                <c:pt idx="7">
                  <c:v>0.6</c:v>
                </c:pt>
                <c:pt idx="8">
                  <c:v>0.59</c:v>
                </c:pt>
                <c:pt idx="9">
                  <c:v>0.64</c:v>
                </c:pt>
                <c:pt idx="10">
                  <c:v>0.61</c:v>
                </c:pt>
                <c:pt idx="11">
                  <c:v>0.69</c:v>
                </c:pt>
                <c:pt idx="12">
                  <c:v>0.75</c:v>
                </c:pt>
              </c:numCache>
            </c:numRef>
          </c:val>
          <c:extLst>
            <c:ext xmlns:c16="http://schemas.microsoft.com/office/drawing/2014/chart" uri="{C3380CC4-5D6E-409C-BE32-E72D297353CC}">
              <c16:uniqueId val="{00000001-D0D9-2041-ADA8-BA6CE2B2FBF7}"/>
            </c:ext>
          </c:extLst>
        </c:ser>
        <c:ser>
          <c:idx val="2"/>
          <c:order val="2"/>
          <c:tx>
            <c:strRef>
              <c:f>Sheet1!$D$1</c:f>
              <c:strCache>
                <c:ptCount val="1"/>
                <c:pt idx="0">
                  <c:v>Female, Age 18-34</c:v>
                </c:pt>
              </c:strCache>
            </c:strRef>
          </c:tx>
          <c:spPr>
            <a:solidFill>
              <a:schemeClr val="accent3"/>
            </a:solidFill>
            <a:ln>
              <a:noFill/>
            </a:ln>
            <a:effectLst/>
          </c:spPr>
          <c:invertIfNegative val="0"/>
          <c:cat>
            <c:strRef>
              <c:f>Sheet1!$A$2:$A$14</c:f>
              <c:strCache>
                <c:ptCount val="13"/>
                <c:pt idx="0">
                  <c:v>Social media support &amp; presence</c:v>
                </c:pt>
                <c:pt idx="1">
                  <c:v>Media coverage</c:v>
                </c:pt>
                <c:pt idx="2">
                  <c:v>Branded ingredient logo on back of package</c:v>
                </c:pt>
                <c:pt idx="3">
                  <c:v>Branded ingredient logo on front of package</c:v>
                </c:pt>
                <c:pt idx="4">
                  <c:v>Website offering further information</c:v>
                </c:pt>
                <c:pt idx="5">
                  <c:v>3rd party quality certification</c:v>
                </c:pt>
                <c:pt idx="6">
                  <c:v>3rd party value-based certification</c:v>
                </c:pt>
                <c:pt idx="7">
                  <c:v>Regulatory/legal compliance</c:v>
                </c:pt>
                <c:pt idx="8">
                  <c:v>Efficacy/efficacious dose</c:v>
                </c:pt>
                <c:pt idx="9">
                  <c:v>Clinically studied</c:v>
                </c:pt>
                <c:pt idx="10">
                  <c:v>Trust</c:v>
                </c:pt>
                <c:pt idx="11">
                  <c:v>Established safety</c:v>
                </c:pt>
                <c:pt idx="12">
                  <c:v>Quality</c:v>
                </c:pt>
              </c:strCache>
            </c:strRef>
          </c:cat>
          <c:val>
            <c:numRef>
              <c:f>Sheet1!$D$2:$D$14</c:f>
              <c:numCache>
                <c:formatCode>0%</c:formatCode>
                <c:ptCount val="13"/>
                <c:pt idx="0">
                  <c:v>0.22</c:v>
                </c:pt>
                <c:pt idx="1">
                  <c:v>0.28000000000000003</c:v>
                </c:pt>
                <c:pt idx="2">
                  <c:v>0.32</c:v>
                </c:pt>
                <c:pt idx="3">
                  <c:v>0.32</c:v>
                </c:pt>
                <c:pt idx="4">
                  <c:v>0.37</c:v>
                </c:pt>
                <c:pt idx="5">
                  <c:v>0.37</c:v>
                </c:pt>
                <c:pt idx="6">
                  <c:v>0.43</c:v>
                </c:pt>
                <c:pt idx="7">
                  <c:v>0.53</c:v>
                </c:pt>
                <c:pt idx="8">
                  <c:v>0.59</c:v>
                </c:pt>
                <c:pt idx="9">
                  <c:v>0.59</c:v>
                </c:pt>
                <c:pt idx="10">
                  <c:v>0.63</c:v>
                </c:pt>
                <c:pt idx="11">
                  <c:v>0.59</c:v>
                </c:pt>
                <c:pt idx="12">
                  <c:v>0.68</c:v>
                </c:pt>
              </c:numCache>
            </c:numRef>
          </c:val>
          <c:extLst>
            <c:ext xmlns:c16="http://schemas.microsoft.com/office/drawing/2014/chart" uri="{C3380CC4-5D6E-409C-BE32-E72D297353CC}">
              <c16:uniqueId val="{00000002-D0D9-2041-ADA8-BA6CE2B2FBF7}"/>
            </c:ext>
          </c:extLst>
        </c:ser>
        <c:dLbls>
          <c:showLegendKey val="0"/>
          <c:showVal val="0"/>
          <c:showCatName val="0"/>
          <c:showSerName val="0"/>
          <c:showPercent val="0"/>
          <c:showBubbleSize val="0"/>
        </c:dLbls>
        <c:gapWidth val="182"/>
        <c:axId val="2082372912"/>
        <c:axId val="2082374640"/>
      </c:barChart>
      <c:catAx>
        <c:axId val="2082372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82374640"/>
        <c:crosses val="autoZero"/>
        <c:auto val="1"/>
        <c:lblAlgn val="ctr"/>
        <c:lblOffset val="100"/>
        <c:noMultiLvlLbl val="0"/>
      </c:catAx>
      <c:valAx>
        <c:axId val="20823746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82372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Male, Age 55+</c:v>
                </c:pt>
              </c:strCache>
            </c:strRef>
          </c:tx>
          <c:spPr>
            <a:solidFill>
              <a:schemeClr val="accent1"/>
            </a:solidFill>
            <a:ln>
              <a:noFill/>
            </a:ln>
            <a:effectLst/>
          </c:spPr>
          <c:invertIfNegative val="0"/>
          <c:cat>
            <c:strRef>
              <c:f>Sheet1!$A$2:$A$14</c:f>
              <c:strCache>
                <c:ptCount val="13"/>
                <c:pt idx="0">
                  <c:v>Social media support &amp; presence</c:v>
                </c:pt>
                <c:pt idx="1">
                  <c:v>Media coverage</c:v>
                </c:pt>
                <c:pt idx="2">
                  <c:v>Website offering further information</c:v>
                </c:pt>
                <c:pt idx="3">
                  <c:v>Branded ingredient logo on front of package</c:v>
                </c:pt>
                <c:pt idx="4">
                  <c:v>3rd party value-based certification</c:v>
                </c:pt>
                <c:pt idx="5">
                  <c:v>Branded ingredient logo on back of package</c:v>
                </c:pt>
                <c:pt idx="6">
                  <c:v>3rd party quality certification</c:v>
                </c:pt>
                <c:pt idx="7">
                  <c:v>Regulatory/legal compliance</c:v>
                </c:pt>
                <c:pt idx="8">
                  <c:v>Efficacy/efficacious dose</c:v>
                </c:pt>
                <c:pt idx="9">
                  <c:v>Clinically studied</c:v>
                </c:pt>
                <c:pt idx="10">
                  <c:v>Established safety</c:v>
                </c:pt>
                <c:pt idx="11">
                  <c:v>Trust</c:v>
                </c:pt>
                <c:pt idx="12">
                  <c:v>Quality</c:v>
                </c:pt>
              </c:strCache>
            </c:strRef>
          </c:cat>
          <c:val>
            <c:numRef>
              <c:f>Sheet1!$B$2:$B$14</c:f>
              <c:numCache>
                <c:formatCode>0%</c:formatCode>
                <c:ptCount val="13"/>
                <c:pt idx="0">
                  <c:v>0.11</c:v>
                </c:pt>
                <c:pt idx="1">
                  <c:v>0.09</c:v>
                </c:pt>
                <c:pt idx="2">
                  <c:v>0.26</c:v>
                </c:pt>
                <c:pt idx="3">
                  <c:v>0.32</c:v>
                </c:pt>
                <c:pt idx="4">
                  <c:v>0.34</c:v>
                </c:pt>
                <c:pt idx="5">
                  <c:v>0.35</c:v>
                </c:pt>
                <c:pt idx="6">
                  <c:v>0.35</c:v>
                </c:pt>
                <c:pt idx="7">
                  <c:v>0.52</c:v>
                </c:pt>
                <c:pt idx="8">
                  <c:v>0.59</c:v>
                </c:pt>
                <c:pt idx="9">
                  <c:v>0.59</c:v>
                </c:pt>
                <c:pt idx="10">
                  <c:v>0.64</c:v>
                </c:pt>
                <c:pt idx="11">
                  <c:v>0.6</c:v>
                </c:pt>
                <c:pt idx="12">
                  <c:v>0.77</c:v>
                </c:pt>
              </c:numCache>
            </c:numRef>
          </c:val>
          <c:extLst>
            <c:ext xmlns:c16="http://schemas.microsoft.com/office/drawing/2014/chart" uri="{C3380CC4-5D6E-409C-BE32-E72D297353CC}">
              <c16:uniqueId val="{00000000-D0D9-2041-ADA8-BA6CE2B2FBF7}"/>
            </c:ext>
          </c:extLst>
        </c:ser>
        <c:ser>
          <c:idx val="1"/>
          <c:order val="1"/>
          <c:tx>
            <c:strRef>
              <c:f>Sheet1!$C$1</c:f>
              <c:strCache>
                <c:ptCount val="1"/>
                <c:pt idx="0">
                  <c:v>Male, Age 35-54</c:v>
                </c:pt>
              </c:strCache>
            </c:strRef>
          </c:tx>
          <c:spPr>
            <a:solidFill>
              <a:schemeClr val="accent2"/>
            </a:solidFill>
            <a:ln>
              <a:noFill/>
            </a:ln>
            <a:effectLst/>
          </c:spPr>
          <c:invertIfNegative val="0"/>
          <c:cat>
            <c:strRef>
              <c:f>Sheet1!$A$2:$A$14</c:f>
              <c:strCache>
                <c:ptCount val="13"/>
                <c:pt idx="0">
                  <c:v>Social media support &amp; presence</c:v>
                </c:pt>
                <c:pt idx="1">
                  <c:v>Media coverage</c:v>
                </c:pt>
                <c:pt idx="2">
                  <c:v>Website offering further information</c:v>
                </c:pt>
                <c:pt idx="3">
                  <c:v>Branded ingredient logo on front of package</c:v>
                </c:pt>
                <c:pt idx="4">
                  <c:v>3rd party value-based certification</c:v>
                </c:pt>
                <c:pt idx="5">
                  <c:v>Branded ingredient logo on back of package</c:v>
                </c:pt>
                <c:pt idx="6">
                  <c:v>3rd party quality certification</c:v>
                </c:pt>
                <c:pt idx="7">
                  <c:v>Regulatory/legal compliance</c:v>
                </c:pt>
                <c:pt idx="8">
                  <c:v>Efficacy/efficacious dose</c:v>
                </c:pt>
                <c:pt idx="9">
                  <c:v>Clinically studied</c:v>
                </c:pt>
                <c:pt idx="10">
                  <c:v>Established safety</c:v>
                </c:pt>
                <c:pt idx="11">
                  <c:v>Trust</c:v>
                </c:pt>
                <c:pt idx="12">
                  <c:v>Quality</c:v>
                </c:pt>
              </c:strCache>
            </c:strRef>
          </c:cat>
          <c:val>
            <c:numRef>
              <c:f>Sheet1!$C$2:$C$14</c:f>
              <c:numCache>
                <c:formatCode>0%</c:formatCode>
                <c:ptCount val="13"/>
                <c:pt idx="0">
                  <c:v>0.28000000000000003</c:v>
                </c:pt>
                <c:pt idx="1">
                  <c:v>0.33</c:v>
                </c:pt>
                <c:pt idx="2">
                  <c:v>0.43</c:v>
                </c:pt>
                <c:pt idx="3">
                  <c:v>0.38</c:v>
                </c:pt>
                <c:pt idx="4">
                  <c:v>0.42</c:v>
                </c:pt>
                <c:pt idx="5">
                  <c:v>0.4</c:v>
                </c:pt>
                <c:pt idx="6">
                  <c:v>0.49</c:v>
                </c:pt>
                <c:pt idx="7">
                  <c:v>0.6</c:v>
                </c:pt>
                <c:pt idx="8">
                  <c:v>0.57999999999999996</c:v>
                </c:pt>
                <c:pt idx="9">
                  <c:v>0.63</c:v>
                </c:pt>
                <c:pt idx="10">
                  <c:v>0.59</c:v>
                </c:pt>
                <c:pt idx="11">
                  <c:v>0.63</c:v>
                </c:pt>
                <c:pt idx="12">
                  <c:v>0.71</c:v>
                </c:pt>
              </c:numCache>
            </c:numRef>
          </c:val>
          <c:extLst>
            <c:ext xmlns:c16="http://schemas.microsoft.com/office/drawing/2014/chart" uri="{C3380CC4-5D6E-409C-BE32-E72D297353CC}">
              <c16:uniqueId val="{00000001-D0D9-2041-ADA8-BA6CE2B2FBF7}"/>
            </c:ext>
          </c:extLst>
        </c:ser>
        <c:ser>
          <c:idx val="2"/>
          <c:order val="2"/>
          <c:tx>
            <c:strRef>
              <c:f>Sheet1!$D$1</c:f>
              <c:strCache>
                <c:ptCount val="1"/>
                <c:pt idx="0">
                  <c:v>Male, Age 18-34</c:v>
                </c:pt>
              </c:strCache>
            </c:strRef>
          </c:tx>
          <c:spPr>
            <a:solidFill>
              <a:schemeClr val="accent3"/>
            </a:solidFill>
            <a:ln>
              <a:noFill/>
            </a:ln>
            <a:effectLst/>
          </c:spPr>
          <c:invertIfNegative val="0"/>
          <c:cat>
            <c:strRef>
              <c:f>Sheet1!$A$2:$A$14</c:f>
              <c:strCache>
                <c:ptCount val="13"/>
                <c:pt idx="0">
                  <c:v>Social media support &amp; presence</c:v>
                </c:pt>
                <c:pt idx="1">
                  <c:v>Media coverage</c:v>
                </c:pt>
                <c:pt idx="2">
                  <c:v>Website offering further information</c:v>
                </c:pt>
                <c:pt idx="3">
                  <c:v>Branded ingredient logo on front of package</c:v>
                </c:pt>
                <c:pt idx="4">
                  <c:v>3rd party value-based certification</c:v>
                </c:pt>
                <c:pt idx="5">
                  <c:v>Branded ingredient logo on back of package</c:v>
                </c:pt>
                <c:pt idx="6">
                  <c:v>3rd party quality certification</c:v>
                </c:pt>
                <c:pt idx="7">
                  <c:v>Regulatory/legal compliance</c:v>
                </c:pt>
                <c:pt idx="8">
                  <c:v>Efficacy/efficacious dose</c:v>
                </c:pt>
                <c:pt idx="9">
                  <c:v>Clinically studied</c:v>
                </c:pt>
                <c:pt idx="10">
                  <c:v>Established safety</c:v>
                </c:pt>
                <c:pt idx="11">
                  <c:v>Trust</c:v>
                </c:pt>
                <c:pt idx="12">
                  <c:v>Quality</c:v>
                </c:pt>
              </c:strCache>
            </c:strRef>
          </c:cat>
          <c:val>
            <c:numRef>
              <c:f>Sheet1!$D$2:$D$14</c:f>
              <c:numCache>
                <c:formatCode>0%</c:formatCode>
                <c:ptCount val="13"/>
                <c:pt idx="0">
                  <c:v>0.35</c:v>
                </c:pt>
                <c:pt idx="1">
                  <c:v>0.37</c:v>
                </c:pt>
                <c:pt idx="2">
                  <c:v>0.36</c:v>
                </c:pt>
                <c:pt idx="3">
                  <c:v>0.37</c:v>
                </c:pt>
                <c:pt idx="4">
                  <c:v>0.39</c:v>
                </c:pt>
                <c:pt idx="5">
                  <c:v>0.44</c:v>
                </c:pt>
                <c:pt idx="6">
                  <c:v>0.38</c:v>
                </c:pt>
                <c:pt idx="7">
                  <c:v>0.45</c:v>
                </c:pt>
                <c:pt idx="8">
                  <c:v>0.47</c:v>
                </c:pt>
                <c:pt idx="9">
                  <c:v>0.5</c:v>
                </c:pt>
                <c:pt idx="10">
                  <c:v>0.49</c:v>
                </c:pt>
                <c:pt idx="11">
                  <c:v>0.57999999999999996</c:v>
                </c:pt>
                <c:pt idx="12">
                  <c:v>0.56999999999999995</c:v>
                </c:pt>
              </c:numCache>
            </c:numRef>
          </c:val>
          <c:extLst>
            <c:ext xmlns:c16="http://schemas.microsoft.com/office/drawing/2014/chart" uri="{C3380CC4-5D6E-409C-BE32-E72D297353CC}">
              <c16:uniqueId val="{00000002-D0D9-2041-ADA8-BA6CE2B2FBF7}"/>
            </c:ext>
          </c:extLst>
        </c:ser>
        <c:dLbls>
          <c:showLegendKey val="0"/>
          <c:showVal val="0"/>
          <c:showCatName val="0"/>
          <c:showSerName val="0"/>
          <c:showPercent val="0"/>
          <c:showBubbleSize val="0"/>
        </c:dLbls>
        <c:gapWidth val="182"/>
        <c:axId val="2082372912"/>
        <c:axId val="2082374640"/>
      </c:barChart>
      <c:catAx>
        <c:axId val="2082372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82374640"/>
        <c:crosses val="autoZero"/>
        <c:auto val="1"/>
        <c:lblAlgn val="ctr"/>
        <c:lblOffset val="100"/>
        <c:noMultiLvlLbl val="0"/>
      </c:catAx>
      <c:valAx>
        <c:axId val="20823746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82372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Sheet1!$A$2:$A$14</c:f>
              <c:strCache>
                <c:ptCount val="13"/>
                <c:pt idx="0">
                  <c:v>Quality</c:v>
                </c:pt>
                <c:pt idx="1">
                  <c:v>Trust</c:v>
                </c:pt>
                <c:pt idx="2">
                  <c:v>Clinically studied</c:v>
                </c:pt>
                <c:pt idx="3">
                  <c:v>Branded ingredient logo on front of package</c:v>
                </c:pt>
                <c:pt idx="4">
                  <c:v>Established safety</c:v>
                </c:pt>
                <c:pt idx="5">
                  <c:v>Regulatory/legal compliance</c:v>
                </c:pt>
                <c:pt idx="6">
                  <c:v>Efficacy/efficacious dose</c:v>
                </c:pt>
                <c:pt idx="7">
                  <c:v>Branded ingredient logo on back of package</c:v>
                </c:pt>
                <c:pt idx="8">
                  <c:v>3rd party quality certification</c:v>
                </c:pt>
                <c:pt idx="9">
                  <c:v>Website offering further information</c:v>
                </c:pt>
                <c:pt idx="10">
                  <c:v>3rd party value-based certification</c:v>
                </c:pt>
                <c:pt idx="11">
                  <c:v>Media coverage</c:v>
                </c:pt>
                <c:pt idx="12">
                  <c:v>Social media support</c:v>
                </c:pt>
              </c:strCache>
            </c:strRef>
          </c:cat>
          <c:val>
            <c:numRef>
              <c:f>Sheet1!$B$2:$B$14</c:f>
              <c:numCache>
                <c:formatCode>0%</c:formatCode>
                <c:ptCount val="13"/>
                <c:pt idx="0">
                  <c:v>0.6896551700000001</c:v>
                </c:pt>
                <c:pt idx="1">
                  <c:v>0.6896551700000001</c:v>
                </c:pt>
                <c:pt idx="2">
                  <c:v>0.62068966000000003</c:v>
                </c:pt>
                <c:pt idx="3">
                  <c:v>0.62068966000000003</c:v>
                </c:pt>
                <c:pt idx="4">
                  <c:v>0.62068966000000003</c:v>
                </c:pt>
                <c:pt idx="5">
                  <c:v>0.55172414000000003</c:v>
                </c:pt>
                <c:pt idx="6">
                  <c:v>0.56896552</c:v>
                </c:pt>
                <c:pt idx="7">
                  <c:v>0.44827586000000003</c:v>
                </c:pt>
                <c:pt idx="8">
                  <c:v>0.37931034000000002</c:v>
                </c:pt>
                <c:pt idx="9">
                  <c:v>0.44827586000000003</c:v>
                </c:pt>
                <c:pt idx="10">
                  <c:v>0.44827586000000003</c:v>
                </c:pt>
                <c:pt idx="11">
                  <c:v>0.31034483000000002</c:v>
                </c:pt>
                <c:pt idx="12">
                  <c:v>0.24137931000000001</c:v>
                </c:pt>
              </c:numCache>
            </c:numRef>
          </c:val>
          <c:extLst>
            <c:ext xmlns:c16="http://schemas.microsoft.com/office/drawing/2014/chart" uri="{C3380CC4-5D6E-409C-BE32-E72D297353CC}">
              <c16:uniqueId val="{00000000-D0D9-2041-ADA8-BA6CE2B2FBF7}"/>
            </c:ext>
          </c:extLst>
        </c:ser>
        <c:ser>
          <c:idx val="1"/>
          <c:order val="1"/>
          <c:tx>
            <c:strRef>
              <c:f>Sheet1!$C$1</c:f>
              <c:strCache>
                <c:ptCount val="1"/>
                <c:pt idx="0">
                  <c:v>US Male 18-34</c:v>
                </c:pt>
              </c:strCache>
            </c:strRef>
          </c:tx>
          <c:spPr>
            <a:solidFill>
              <a:schemeClr val="accent3"/>
            </a:solidFill>
            <a:ln>
              <a:noFill/>
            </a:ln>
            <a:effectLst/>
          </c:spPr>
          <c:invertIfNegative val="0"/>
          <c:cat>
            <c:strRef>
              <c:f>Sheet1!$A$2:$A$14</c:f>
              <c:strCache>
                <c:ptCount val="13"/>
                <c:pt idx="0">
                  <c:v>Quality</c:v>
                </c:pt>
                <c:pt idx="1">
                  <c:v>Trust</c:v>
                </c:pt>
                <c:pt idx="2">
                  <c:v>Clinically studied</c:v>
                </c:pt>
                <c:pt idx="3">
                  <c:v>Branded ingredient logo on front of package</c:v>
                </c:pt>
                <c:pt idx="4">
                  <c:v>Established safety</c:v>
                </c:pt>
                <c:pt idx="5">
                  <c:v>Regulatory/legal compliance</c:v>
                </c:pt>
                <c:pt idx="6">
                  <c:v>Efficacy/efficacious dose</c:v>
                </c:pt>
                <c:pt idx="7">
                  <c:v>Branded ingredient logo on back of package</c:v>
                </c:pt>
                <c:pt idx="8">
                  <c:v>3rd party quality certification</c:v>
                </c:pt>
                <c:pt idx="9">
                  <c:v>Website offering further information</c:v>
                </c:pt>
                <c:pt idx="10">
                  <c:v>3rd party value-based certification</c:v>
                </c:pt>
                <c:pt idx="11">
                  <c:v>Media coverage</c:v>
                </c:pt>
                <c:pt idx="12">
                  <c:v>Social media support</c:v>
                </c:pt>
              </c:strCache>
            </c:strRef>
          </c:cat>
          <c:val>
            <c:numRef>
              <c:f>Sheet1!$C$2:$C$14</c:f>
              <c:numCache>
                <c:formatCode>0%</c:formatCode>
                <c:ptCount val="13"/>
                <c:pt idx="0">
                  <c:v>0.56451613</c:v>
                </c:pt>
                <c:pt idx="1">
                  <c:v>0.67741934999999998</c:v>
                </c:pt>
                <c:pt idx="2">
                  <c:v>0.56451613</c:v>
                </c:pt>
                <c:pt idx="3">
                  <c:v>0.56451613</c:v>
                </c:pt>
                <c:pt idx="4">
                  <c:v>0.56451613</c:v>
                </c:pt>
                <c:pt idx="5">
                  <c:v>0.46774194000000002</c:v>
                </c:pt>
                <c:pt idx="6">
                  <c:v>0.51612902999999999</c:v>
                </c:pt>
                <c:pt idx="7">
                  <c:v>0.5</c:v>
                </c:pt>
                <c:pt idx="8">
                  <c:v>0.41935484000000001</c:v>
                </c:pt>
                <c:pt idx="9">
                  <c:v>0.45161289999999998</c:v>
                </c:pt>
                <c:pt idx="10">
                  <c:v>0.41935484000000001</c:v>
                </c:pt>
                <c:pt idx="11">
                  <c:v>0.45161289999999998</c:v>
                </c:pt>
                <c:pt idx="12">
                  <c:v>0.48387097000000001</c:v>
                </c:pt>
              </c:numCache>
            </c:numRef>
          </c:val>
          <c:extLst>
            <c:ext xmlns:c16="http://schemas.microsoft.com/office/drawing/2014/chart" uri="{C3380CC4-5D6E-409C-BE32-E72D297353CC}">
              <c16:uniqueId val="{00000001-D0D9-2041-ADA8-BA6CE2B2FBF7}"/>
            </c:ext>
          </c:extLst>
        </c:ser>
        <c:ser>
          <c:idx val="2"/>
          <c:order val="2"/>
          <c:tx>
            <c:strRef>
              <c:f>Sheet1!$D$1</c:f>
              <c:strCache>
                <c:ptCount val="1"/>
                <c:pt idx="0">
                  <c:v>US Female 35-54</c:v>
                </c:pt>
              </c:strCache>
            </c:strRef>
          </c:tx>
          <c:spPr>
            <a:solidFill>
              <a:schemeClr val="accent5"/>
            </a:solidFill>
            <a:ln>
              <a:noFill/>
            </a:ln>
            <a:effectLst/>
          </c:spPr>
          <c:invertIfNegative val="0"/>
          <c:cat>
            <c:strRef>
              <c:f>Sheet1!$A$2:$A$14</c:f>
              <c:strCache>
                <c:ptCount val="13"/>
                <c:pt idx="0">
                  <c:v>Quality</c:v>
                </c:pt>
                <c:pt idx="1">
                  <c:v>Trust</c:v>
                </c:pt>
                <c:pt idx="2">
                  <c:v>Clinically studied</c:v>
                </c:pt>
                <c:pt idx="3">
                  <c:v>Branded ingredient logo on front of package</c:v>
                </c:pt>
                <c:pt idx="4">
                  <c:v>Established safety</c:v>
                </c:pt>
                <c:pt idx="5">
                  <c:v>Regulatory/legal compliance</c:v>
                </c:pt>
                <c:pt idx="6">
                  <c:v>Efficacy/efficacious dose</c:v>
                </c:pt>
                <c:pt idx="7">
                  <c:v>Branded ingredient logo on back of package</c:v>
                </c:pt>
                <c:pt idx="8">
                  <c:v>3rd party quality certification</c:v>
                </c:pt>
                <c:pt idx="9">
                  <c:v>Website offering further information</c:v>
                </c:pt>
                <c:pt idx="10">
                  <c:v>3rd party value-based certification</c:v>
                </c:pt>
                <c:pt idx="11">
                  <c:v>Media coverage</c:v>
                </c:pt>
                <c:pt idx="12">
                  <c:v>Social media support</c:v>
                </c:pt>
              </c:strCache>
            </c:strRef>
          </c:cat>
          <c:val>
            <c:numRef>
              <c:f>Sheet1!$D$2:$D$14</c:f>
              <c:numCache>
                <c:formatCode>0%</c:formatCode>
                <c:ptCount val="13"/>
                <c:pt idx="0">
                  <c:v>0.72727272999999992</c:v>
                </c:pt>
                <c:pt idx="1">
                  <c:v>0.61818181999999999</c:v>
                </c:pt>
                <c:pt idx="2">
                  <c:v>0.63636364000000001</c:v>
                </c:pt>
                <c:pt idx="3">
                  <c:v>0.63636364000000001</c:v>
                </c:pt>
                <c:pt idx="4">
                  <c:v>0.70909091000000002</c:v>
                </c:pt>
                <c:pt idx="5">
                  <c:v>0.56363635999999995</c:v>
                </c:pt>
                <c:pt idx="6">
                  <c:v>0.6</c:v>
                </c:pt>
                <c:pt idx="7">
                  <c:v>0.29090908999999998</c:v>
                </c:pt>
                <c:pt idx="8">
                  <c:v>0.41818181999999998</c:v>
                </c:pt>
                <c:pt idx="9">
                  <c:v>0.36363635999999999</c:v>
                </c:pt>
                <c:pt idx="10">
                  <c:v>0.32727273000000001</c:v>
                </c:pt>
                <c:pt idx="11">
                  <c:v>0.14545454999999999</c:v>
                </c:pt>
                <c:pt idx="12">
                  <c:v>0.16363636000000001</c:v>
                </c:pt>
              </c:numCache>
            </c:numRef>
          </c:val>
          <c:extLst>
            <c:ext xmlns:c16="http://schemas.microsoft.com/office/drawing/2014/chart" uri="{C3380CC4-5D6E-409C-BE32-E72D297353CC}">
              <c16:uniqueId val="{00000002-D0D9-2041-ADA8-BA6CE2B2FBF7}"/>
            </c:ext>
          </c:extLst>
        </c:ser>
        <c:ser>
          <c:idx val="3"/>
          <c:order val="3"/>
          <c:tx>
            <c:strRef>
              <c:f>Sheet1!$E$1</c:f>
              <c:strCache>
                <c:ptCount val="1"/>
                <c:pt idx="0">
                  <c:v>US Male 35-54</c:v>
                </c:pt>
              </c:strCache>
            </c:strRef>
          </c:tx>
          <c:spPr>
            <a:solidFill>
              <a:schemeClr val="accent1">
                <a:lumMod val="60000"/>
              </a:schemeClr>
            </a:solidFill>
            <a:ln>
              <a:noFill/>
            </a:ln>
            <a:effectLst/>
          </c:spPr>
          <c:invertIfNegative val="0"/>
          <c:cat>
            <c:strRef>
              <c:f>Sheet1!$A$2:$A$14</c:f>
              <c:strCache>
                <c:ptCount val="13"/>
                <c:pt idx="0">
                  <c:v>Quality</c:v>
                </c:pt>
                <c:pt idx="1">
                  <c:v>Trust</c:v>
                </c:pt>
                <c:pt idx="2">
                  <c:v>Clinically studied</c:v>
                </c:pt>
                <c:pt idx="3">
                  <c:v>Branded ingredient logo on front of package</c:v>
                </c:pt>
                <c:pt idx="4">
                  <c:v>Established safety</c:v>
                </c:pt>
                <c:pt idx="5">
                  <c:v>Regulatory/legal compliance</c:v>
                </c:pt>
                <c:pt idx="6">
                  <c:v>Efficacy/efficacious dose</c:v>
                </c:pt>
                <c:pt idx="7">
                  <c:v>Branded ingredient logo on back of package</c:v>
                </c:pt>
                <c:pt idx="8">
                  <c:v>3rd party quality certification</c:v>
                </c:pt>
                <c:pt idx="9">
                  <c:v>Website offering further information</c:v>
                </c:pt>
                <c:pt idx="10">
                  <c:v>3rd party value-based certification</c:v>
                </c:pt>
                <c:pt idx="11">
                  <c:v>Media coverage</c:v>
                </c:pt>
                <c:pt idx="12">
                  <c:v>Social media support</c:v>
                </c:pt>
              </c:strCache>
            </c:strRef>
          </c:cat>
          <c:val>
            <c:numRef>
              <c:f>Sheet1!$E$2:$E$14</c:f>
              <c:numCache>
                <c:formatCode>0%</c:formatCode>
                <c:ptCount val="13"/>
                <c:pt idx="0">
                  <c:v>0.73239436999999996</c:v>
                </c:pt>
                <c:pt idx="1">
                  <c:v>0.70422534999999997</c:v>
                </c:pt>
                <c:pt idx="2">
                  <c:v>0.69014084999999992</c:v>
                </c:pt>
                <c:pt idx="3">
                  <c:v>0.69014084999999992</c:v>
                </c:pt>
                <c:pt idx="4">
                  <c:v>0.52112676000000002</c:v>
                </c:pt>
                <c:pt idx="5">
                  <c:v>0.63380281999999999</c:v>
                </c:pt>
                <c:pt idx="6">
                  <c:v>0.56338028000000007</c:v>
                </c:pt>
                <c:pt idx="7">
                  <c:v>0.57746479000000006</c:v>
                </c:pt>
                <c:pt idx="8">
                  <c:v>0.59154930000000006</c:v>
                </c:pt>
                <c:pt idx="9">
                  <c:v>0.49295774999999997</c:v>
                </c:pt>
                <c:pt idx="10">
                  <c:v>0.43661971999999999</c:v>
                </c:pt>
                <c:pt idx="11">
                  <c:v>0.49295774999999997</c:v>
                </c:pt>
                <c:pt idx="12">
                  <c:v>0.47887323999999998</c:v>
                </c:pt>
              </c:numCache>
            </c:numRef>
          </c:val>
          <c:extLst>
            <c:ext xmlns:c16="http://schemas.microsoft.com/office/drawing/2014/chart" uri="{C3380CC4-5D6E-409C-BE32-E72D297353CC}">
              <c16:uniqueId val="{00000000-46B3-7844-9445-6598B3573673}"/>
            </c:ext>
          </c:extLst>
        </c:ser>
        <c:ser>
          <c:idx val="4"/>
          <c:order val="4"/>
          <c:tx>
            <c:strRef>
              <c:f>Sheet1!$F$1</c:f>
              <c:strCache>
                <c:ptCount val="1"/>
                <c:pt idx="0">
                  <c:v>US Female 55+</c:v>
                </c:pt>
              </c:strCache>
            </c:strRef>
          </c:tx>
          <c:spPr>
            <a:solidFill>
              <a:schemeClr val="accent3">
                <a:lumMod val="60000"/>
              </a:schemeClr>
            </a:solidFill>
            <a:ln>
              <a:noFill/>
            </a:ln>
            <a:effectLst/>
          </c:spPr>
          <c:invertIfNegative val="0"/>
          <c:cat>
            <c:strRef>
              <c:f>Sheet1!$A$2:$A$14</c:f>
              <c:strCache>
                <c:ptCount val="13"/>
                <c:pt idx="0">
                  <c:v>Quality</c:v>
                </c:pt>
                <c:pt idx="1">
                  <c:v>Trust</c:v>
                </c:pt>
                <c:pt idx="2">
                  <c:v>Clinically studied</c:v>
                </c:pt>
                <c:pt idx="3">
                  <c:v>Branded ingredient logo on front of package</c:v>
                </c:pt>
                <c:pt idx="4">
                  <c:v>Established safety</c:v>
                </c:pt>
                <c:pt idx="5">
                  <c:v>Regulatory/legal compliance</c:v>
                </c:pt>
                <c:pt idx="6">
                  <c:v>Efficacy/efficacious dose</c:v>
                </c:pt>
                <c:pt idx="7">
                  <c:v>Branded ingredient logo on back of package</c:v>
                </c:pt>
                <c:pt idx="8">
                  <c:v>3rd party quality certification</c:v>
                </c:pt>
                <c:pt idx="9">
                  <c:v>Website offering further information</c:v>
                </c:pt>
                <c:pt idx="10">
                  <c:v>3rd party value-based certification</c:v>
                </c:pt>
                <c:pt idx="11">
                  <c:v>Media coverage</c:v>
                </c:pt>
                <c:pt idx="12">
                  <c:v>Social media support</c:v>
                </c:pt>
              </c:strCache>
            </c:strRef>
          </c:cat>
          <c:val>
            <c:numRef>
              <c:f>Sheet1!$F$2:$F$14</c:f>
              <c:numCache>
                <c:formatCode>0%</c:formatCode>
                <c:ptCount val="13"/>
                <c:pt idx="0">
                  <c:v>0.76190476000000007</c:v>
                </c:pt>
                <c:pt idx="1">
                  <c:v>0.61904762000000002</c:v>
                </c:pt>
                <c:pt idx="2">
                  <c:v>0.61904762000000002</c:v>
                </c:pt>
                <c:pt idx="3">
                  <c:v>0.61904762000000002</c:v>
                </c:pt>
                <c:pt idx="4">
                  <c:v>0.76190476000000007</c:v>
                </c:pt>
                <c:pt idx="5">
                  <c:v>0.61904762000000002</c:v>
                </c:pt>
                <c:pt idx="6">
                  <c:v>0.61904762000000002</c:v>
                </c:pt>
                <c:pt idx="7">
                  <c:v>0.38095237999999998</c:v>
                </c:pt>
                <c:pt idx="8">
                  <c:v>0.23809524000000001</c:v>
                </c:pt>
                <c:pt idx="9">
                  <c:v>0.33333332999999998</c:v>
                </c:pt>
                <c:pt idx="10">
                  <c:v>0.28571428999999998</c:v>
                </c:pt>
                <c:pt idx="11">
                  <c:v>9.5238099999999992E-2</c:v>
                </c:pt>
                <c:pt idx="12">
                  <c:v>0</c:v>
                </c:pt>
              </c:numCache>
            </c:numRef>
          </c:val>
          <c:extLst>
            <c:ext xmlns:c16="http://schemas.microsoft.com/office/drawing/2014/chart" uri="{C3380CC4-5D6E-409C-BE32-E72D297353CC}">
              <c16:uniqueId val="{00000001-46B3-7844-9445-6598B3573673}"/>
            </c:ext>
          </c:extLst>
        </c:ser>
        <c:ser>
          <c:idx val="5"/>
          <c:order val="5"/>
          <c:tx>
            <c:strRef>
              <c:f>Sheet1!$G$1</c:f>
              <c:strCache>
                <c:ptCount val="1"/>
                <c:pt idx="0">
                  <c:v>US Male 55+</c:v>
                </c:pt>
              </c:strCache>
            </c:strRef>
          </c:tx>
          <c:spPr>
            <a:solidFill>
              <a:schemeClr val="bg2"/>
            </a:solidFill>
            <a:ln>
              <a:noFill/>
            </a:ln>
            <a:effectLst/>
          </c:spPr>
          <c:invertIfNegative val="0"/>
          <c:cat>
            <c:strRef>
              <c:f>Sheet1!$A$2:$A$14</c:f>
              <c:strCache>
                <c:ptCount val="13"/>
                <c:pt idx="0">
                  <c:v>Quality</c:v>
                </c:pt>
                <c:pt idx="1">
                  <c:v>Trust</c:v>
                </c:pt>
                <c:pt idx="2">
                  <c:v>Clinically studied</c:v>
                </c:pt>
                <c:pt idx="3">
                  <c:v>Branded ingredient logo on front of package</c:v>
                </c:pt>
                <c:pt idx="4">
                  <c:v>Established safety</c:v>
                </c:pt>
                <c:pt idx="5">
                  <c:v>Regulatory/legal compliance</c:v>
                </c:pt>
                <c:pt idx="6">
                  <c:v>Efficacy/efficacious dose</c:v>
                </c:pt>
                <c:pt idx="7">
                  <c:v>Branded ingredient logo on back of package</c:v>
                </c:pt>
                <c:pt idx="8">
                  <c:v>3rd party quality certification</c:v>
                </c:pt>
                <c:pt idx="9">
                  <c:v>Website offering further information</c:v>
                </c:pt>
                <c:pt idx="10">
                  <c:v>3rd party value-based certification</c:v>
                </c:pt>
                <c:pt idx="11">
                  <c:v>Media coverage</c:v>
                </c:pt>
                <c:pt idx="12">
                  <c:v>Social media support</c:v>
                </c:pt>
              </c:strCache>
            </c:strRef>
          </c:cat>
          <c:val>
            <c:numRef>
              <c:f>Sheet1!$G$2:$G$14</c:f>
              <c:numCache>
                <c:formatCode>0%</c:formatCode>
                <c:ptCount val="13"/>
                <c:pt idx="0">
                  <c:v>0.73913043</c:v>
                </c:pt>
                <c:pt idx="1">
                  <c:v>0.60869565000000003</c:v>
                </c:pt>
                <c:pt idx="2">
                  <c:v>0.69565217000000001</c:v>
                </c:pt>
                <c:pt idx="3">
                  <c:v>0.69565217000000001</c:v>
                </c:pt>
                <c:pt idx="4">
                  <c:v>0.60869565000000003</c:v>
                </c:pt>
                <c:pt idx="5">
                  <c:v>0.60869565000000003</c:v>
                </c:pt>
                <c:pt idx="6">
                  <c:v>0.47826087</c:v>
                </c:pt>
                <c:pt idx="7">
                  <c:v>0.30434782999999999</c:v>
                </c:pt>
                <c:pt idx="8">
                  <c:v>0.43478261000000001</c:v>
                </c:pt>
                <c:pt idx="9">
                  <c:v>0.39130435000000002</c:v>
                </c:pt>
                <c:pt idx="10">
                  <c:v>0.43478261000000001</c:v>
                </c:pt>
                <c:pt idx="11">
                  <c:v>4.3478259999999998E-2</c:v>
                </c:pt>
                <c:pt idx="12">
                  <c:v>8.6956520000000009E-2</c:v>
                </c:pt>
              </c:numCache>
            </c:numRef>
          </c:val>
          <c:extLst>
            <c:ext xmlns:c16="http://schemas.microsoft.com/office/drawing/2014/chart" uri="{C3380CC4-5D6E-409C-BE32-E72D297353CC}">
              <c16:uniqueId val="{00000002-46B3-7844-9445-6598B3573673}"/>
            </c:ext>
          </c:extLst>
        </c:ser>
        <c:dLbls>
          <c:showLegendKey val="0"/>
          <c:showVal val="0"/>
          <c:showCatName val="0"/>
          <c:showSerName val="0"/>
          <c:showPercent val="0"/>
          <c:showBubbleSize val="0"/>
        </c:dLbls>
        <c:gapWidth val="182"/>
        <c:axId val="2082372912"/>
        <c:axId val="2082374640"/>
      </c:barChart>
      <c:catAx>
        <c:axId val="2082372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82374640"/>
        <c:crosses val="autoZero"/>
        <c:auto val="1"/>
        <c:lblAlgn val="ctr"/>
        <c:lblOffset val="100"/>
        <c:noMultiLvlLbl val="0"/>
      </c:catAx>
      <c:valAx>
        <c:axId val="20823746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82372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Sheet1!$A$2:$A$12</c:f>
              <c:strCache>
                <c:ptCount val="11"/>
                <c:pt idx="0">
                  <c:v>Quality</c:v>
                </c:pt>
                <c:pt idx="1">
                  <c:v>Established safety</c:v>
                </c:pt>
                <c:pt idx="2">
                  <c:v>Clinically studied</c:v>
                </c:pt>
                <c:pt idx="3">
                  <c:v>Trust</c:v>
                </c:pt>
                <c:pt idx="4">
                  <c:v>Regulatory/legal compliance</c:v>
                </c:pt>
                <c:pt idx="5">
                  <c:v>Branded ingredient logo on front of package</c:v>
                </c:pt>
                <c:pt idx="6">
                  <c:v>Website offering further information</c:v>
                </c:pt>
                <c:pt idx="7">
                  <c:v>Efficacy/efficacious dose</c:v>
                </c:pt>
                <c:pt idx="8">
                  <c:v>Media coverage</c:v>
                </c:pt>
                <c:pt idx="9">
                  <c:v>Branded ingredient logo on back of package</c:v>
                </c:pt>
                <c:pt idx="10">
                  <c:v>Social media support</c:v>
                </c:pt>
              </c:strCache>
            </c:strRef>
          </c:cat>
          <c:val>
            <c:numRef>
              <c:f>Sheet1!$B$2:$B$12</c:f>
              <c:numCache>
                <c:formatCode>0%</c:formatCode>
                <c:ptCount val="11"/>
                <c:pt idx="0">
                  <c:v>0.4467354</c:v>
                </c:pt>
                <c:pt idx="1">
                  <c:v>0.40549827999999999</c:v>
                </c:pt>
                <c:pt idx="2">
                  <c:v>0.39175256999999997</c:v>
                </c:pt>
                <c:pt idx="3">
                  <c:v>0.37113401999999995</c:v>
                </c:pt>
                <c:pt idx="4">
                  <c:v>0.35395188999999999</c:v>
                </c:pt>
                <c:pt idx="5">
                  <c:v>0.34707904000000001</c:v>
                </c:pt>
                <c:pt idx="6">
                  <c:v>0.34020618000000002</c:v>
                </c:pt>
                <c:pt idx="7">
                  <c:v>0.33676976000000003</c:v>
                </c:pt>
                <c:pt idx="8">
                  <c:v>0.32302406</c:v>
                </c:pt>
                <c:pt idx="9">
                  <c:v>0.32302405000000001</c:v>
                </c:pt>
                <c:pt idx="10">
                  <c:v>0.29896908</c:v>
                </c:pt>
              </c:numCache>
            </c:numRef>
          </c:val>
          <c:extLst>
            <c:ext xmlns:c16="http://schemas.microsoft.com/office/drawing/2014/chart" uri="{C3380CC4-5D6E-409C-BE32-E72D297353CC}">
              <c16:uniqueId val="{00000000-DA32-3947-9684-684ACEA16768}"/>
            </c:ext>
          </c:extLst>
        </c:ser>
        <c:ser>
          <c:idx val="1"/>
          <c:order val="1"/>
          <c:tx>
            <c:strRef>
              <c:f>Sheet1!$C$1</c:f>
              <c:strCache>
                <c:ptCount val="1"/>
                <c:pt idx="0">
                  <c:v>UK</c:v>
                </c:pt>
              </c:strCache>
            </c:strRef>
          </c:tx>
          <c:spPr>
            <a:solidFill>
              <a:schemeClr val="accent2"/>
            </a:solidFill>
            <a:ln>
              <a:noFill/>
            </a:ln>
            <a:effectLst/>
          </c:spPr>
          <c:invertIfNegative val="0"/>
          <c:cat>
            <c:strRef>
              <c:f>Sheet1!$A$2:$A$12</c:f>
              <c:strCache>
                <c:ptCount val="11"/>
                <c:pt idx="0">
                  <c:v>Quality</c:v>
                </c:pt>
                <c:pt idx="1">
                  <c:v>Established safety</c:v>
                </c:pt>
                <c:pt idx="2">
                  <c:v>Clinically studied</c:v>
                </c:pt>
                <c:pt idx="3">
                  <c:v>Trust</c:v>
                </c:pt>
                <c:pt idx="4">
                  <c:v>Regulatory/legal compliance</c:v>
                </c:pt>
                <c:pt idx="5">
                  <c:v>Branded ingredient logo on front of package</c:v>
                </c:pt>
                <c:pt idx="6">
                  <c:v>Website offering further information</c:v>
                </c:pt>
                <c:pt idx="7">
                  <c:v>Efficacy/efficacious dose</c:v>
                </c:pt>
                <c:pt idx="8">
                  <c:v>Media coverage</c:v>
                </c:pt>
                <c:pt idx="9">
                  <c:v>Branded ingredient logo on back of package</c:v>
                </c:pt>
                <c:pt idx="10">
                  <c:v>Social media support</c:v>
                </c:pt>
              </c:strCache>
            </c:strRef>
          </c:cat>
          <c:val>
            <c:numRef>
              <c:f>Sheet1!$C$2:$C$12</c:f>
              <c:numCache>
                <c:formatCode>0%</c:formatCode>
                <c:ptCount val="11"/>
                <c:pt idx="0">
                  <c:v>0.33566434000000001</c:v>
                </c:pt>
                <c:pt idx="1">
                  <c:v>0.28671328000000001</c:v>
                </c:pt>
                <c:pt idx="2">
                  <c:v>0.27972027999999999</c:v>
                </c:pt>
                <c:pt idx="3">
                  <c:v>0.3006993</c:v>
                </c:pt>
                <c:pt idx="4">
                  <c:v>0.27972027999999999</c:v>
                </c:pt>
                <c:pt idx="5">
                  <c:v>0.23076923000000002</c:v>
                </c:pt>
                <c:pt idx="6">
                  <c:v>0.24475524999999998</c:v>
                </c:pt>
                <c:pt idx="7">
                  <c:v>0.25874126000000003</c:v>
                </c:pt>
                <c:pt idx="8">
                  <c:v>0.19580420000000001</c:v>
                </c:pt>
                <c:pt idx="9">
                  <c:v>0.27272727000000002</c:v>
                </c:pt>
                <c:pt idx="10">
                  <c:v>0.19580420000000001</c:v>
                </c:pt>
              </c:numCache>
            </c:numRef>
          </c:val>
          <c:extLst>
            <c:ext xmlns:c16="http://schemas.microsoft.com/office/drawing/2014/chart" uri="{C3380CC4-5D6E-409C-BE32-E72D297353CC}">
              <c16:uniqueId val="{00000001-DA32-3947-9684-684ACEA16768}"/>
            </c:ext>
          </c:extLst>
        </c:ser>
        <c:ser>
          <c:idx val="2"/>
          <c:order val="2"/>
          <c:tx>
            <c:strRef>
              <c:f>Sheet1!$D$1</c:f>
              <c:strCache>
                <c:ptCount val="1"/>
                <c:pt idx="0">
                  <c:v>DE</c:v>
                </c:pt>
              </c:strCache>
            </c:strRef>
          </c:tx>
          <c:spPr>
            <a:solidFill>
              <a:schemeClr val="accent3"/>
            </a:solidFill>
            <a:ln>
              <a:noFill/>
            </a:ln>
            <a:effectLst/>
          </c:spPr>
          <c:invertIfNegative val="0"/>
          <c:cat>
            <c:strRef>
              <c:f>Sheet1!$A$2:$A$12</c:f>
              <c:strCache>
                <c:ptCount val="11"/>
                <c:pt idx="0">
                  <c:v>Quality</c:v>
                </c:pt>
                <c:pt idx="1">
                  <c:v>Established safety</c:v>
                </c:pt>
                <c:pt idx="2">
                  <c:v>Clinically studied</c:v>
                </c:pt>
                <c:pt idx="3">
                  <c:v>Trust</c:v>
                </c:pt>
                <c:pt idx="4">
                  <c:v>Regulatory/legal compliance</c:v>
                </c:pt>
                <c:pt idx="5">
                  <c:v>Branded ingredient logo on front of package</c:v>
                </c:pt>
                <c:pt idx="6">
                  <c:v>Website offering further information</c:v>
                </c:pt>
                <c:pt idx="7">
                  <c:v>Efficacy/efficacious dose</c:v>
                </c:pt>
                <c:pt idx="8">
                  <c:v>Media coverage</c:v>
                </c:pt>
                <c:pt idx="9">
                  <c:v>Branded ingredient logo on back of package</c:v>
                </c:pt>
                <c:pt idx="10">
                  <c:v>Social media support</c:v>
                </c:pt>
              </c:strCache>
            </c:strRef>
          </c:cat>
          <c:val>
            <c:numRef>
              <c:f>Sheet1!$D$2:$D$12</c:f>
              <c:numCache>
                <c:formatCode>0%</c:formatCode>
                <c:ptCount val="11"/>
                <c:pt idx="0">
                  <c:v>0.23966941999999999</c:v>
                </c:pt>
                <c:pt idx="1">
                  <c:v>0.25619835000000002</c:v>
                </c:pt>
                <c:pt idx="2">
                  <c:v>0.25619833999999997</c:v>
                </c:pt>
                <c:pt idx="3">
                  <c:v>0.24793388999999999</c:v>
                </c:pt>
                <c:pt idx="4">
                  <c:v>0.23966941999999999</c:v>
                </c:pt>
                <c:pt idx="5">
                  <c:v>0.15702479999999999</c:v>
                </c:pt>
                <c:pt idx="6">
                  <c:v>0.13223140999999999</c:v>
                </c:pt>
                <c:pt idx="7">
                  <c:v>0.23140495</c:v>
                </c:pt>
                <c:pt idx="8">
                  <c:v>0.18181818</c:v>
                </c:pt>
                <c:pt idx="9">
                  <c:v>0.17355371</c:v>
                </c:pt>
                <c:pt idx="10">
                  <c:v>0.14049586999999999</c:v>
                </c:pt>
              </c:numCache>
            </c:numRef>
          </c:val>
          <c:extLst>
            <c:ext xmlns:c16="http://schemas.microsoft.com/office/drawing/2014/chart" uri="{C3380CC4-5D6E-409C-BE32-E72D297353CC}">
              <c16:uniqueId val="{00000002-DA32-3947-9684-684ACEA16768}"/>
            </c:ext>
          </c:extLst>
        </c:ser>
        <c:ser>
          <c:idx val="3"/>
          <c:order val="3"/>
          <c:tx>
            <c:strRef>
              <c:f>Sheet1!$E$1</c:f>
              <c:strCache>
                <c:ptCount val="1"/>
                <c:pt idx="0">
                  <c:v>IT</c:v>
                </c:pt>
              </c:strCache>
            </c:strRef>
          </c:tx>
          <c:spPr>
            <a:solidFill>
              <a:schemeClr val="accent4"/>
            </a:solidFill>
            <a:ln>
              <a:noFill/>
            </a:ln>
            <a:effectLst/>
          </c:spPr>
          <c:invertIfNegative val="0"/>
          <c:cat>
            <c:strRef>
              <c:f>Sheet1!$A$2:$A$12</c:f>
              <c:strCache>
                <c:ptCount val="11"/>
                <c:pt idx="0">
                  <c:v>Quality</c:v>
                </c:pt>
                <c:pt idx="1">
                  <c:v>Established safety</c:v>
                </c:pt>
                <c:pt idx="2">
                  <c:v>Clinically studied</c:v>
                </c:pt>
                <c:pt idx="3">
                  <c:v>Trust</c:v>
                </c:pt>
                <c:pt idx="4">
                  <c:v>Regulatory/legal compliance</c:v>
                </c:pt>
                <c:pt idx="5">
                  <c:v>Branded ingredient logo on front of package</c:v>
                </c:pt>
                <c:pt idx="6">
                  <c:v>Website offering further information</c:v>
                </c:pt>
                <c:pt idx="7">
                  <c:v>Efficacy/efficacious dose</c:v>
                </c:pt>
                <c:pt idx="8">
                  <c:v>Media coverage</c:v>
                </c:pt>
                <c:pt idx="9">
                  <c:v>Branded ingredient logo on back of package</c:v>
                </c:pt>
                <c:pt idx="10">
                  <c:v>Social media support</c:v>
                </c:pt>
              </c:strCache>
            </c:strRef>
          </c:cat>
          <c:val>
            <c:numRef>
              <c:f>Sheet1!$E$2:$E$12</c:f>
              <c:numCache>
                <c:formatCode>0%</c:formatCode>
                <c:ptCount val="11"/>
                <c:pt idx="0">
                  <c:v>0.28350516000000003</c:v>
                </c:pt>
                <c:pt idx="1">
                  <c:v>0.18556701</c:v>
                </c:pt>
                <c:pt idx="2">
                  <c:v>0.22680412999999999</c:v>
                </c:pt>
                <c:pt idx="3">
                  <c:v>0.21134020000000001</c:v>
                </c:pt>
                <c:pt idx="4">
                  <c:v>0.18556700999999998</c:v>
                </c:pt>
                <c:pt idx="5">
                  <c:v>0.10824742999999999</c:v>
                </c:pt>
                <c:pt idx="6">
                  <c:v>7.7319589999999994E-2</c:v>
                </c:pt>
                <c:pt idx="7">
                  <c:v>0.22164949</c:v>
                </c:pt>
                <c:pt idx="8">
                  <c:v>0.11340206</c:v>
                </c:pt>
                <c:pt idx="9">
                  <c:v>0.10824742000000001</c:v>
                </c:pt>
                <c:pt idx="10">
                  <c:v>7.2164950000000005E-2</c:v>
                </c:pt>
              </c:numCache>
            </c:numRef>
          </c:val>
          <c:extLst>
            <c:ext xmlns:c16="http://schemas.microsoft.com/office/drawing/2014/chart" uri="{C3380CC4-5D6E-409C-BE32-E72D297353CC}">
              <c16:uniqueId val="{00000003-DA32-3947-9684-684ACEA16768}"/>
            </c:ext>
          </c:extLst>
        </c:ser>
        <c:ser>
          <c:idx val="4"/>
          <c:order val="4"/>
          <c:tx>
            <c:strRef>
              <c:f>Sheet1!$F$1</c:f>
              <c:strCache>
                <c:ptCount val="1"/>
                <c:pt idx="0">
                  <c:v>KR</c:v>
                </c:pt>
              </c:strCache>
            </c:strRef>
          </c:tx>
          <c:spPr>
            <a:solidFill>
              <a:schemeClr val="accent5"/>
            </a:solidFill>
            <a:ln>
              <a:noFill/>
            </a:ln>
            <a:effectLst/>
          </c:spPr>
          <c:invertIfNegative val="0"/>
          <c:cat>
            <c:strRef>
              <c:f>Sheet1!$A$2:$A$12</c:f>
              <c:strCache>
                <c:ptCount val="11"/>
                <c:pt idx="0">
                  <c:v>Quality</c:v>
                </c:pt>
                <c:pt idx="1">
                  <c:v>Established safety</c:v>
                </c:pt>
                <c:pt idx="2">
                  <c:v>Clinically studied</c:v>
                </c:pt>
                <c:pt idx="3">
                  <c:v>Trust</c:v>
                </c:pt>
                <c:pt idx="4">
                  <c:v>Regulatory/legal compliance</c:v>
                </c:pt>
                <c:pt idx="5">
                  <c:v>Branded ingredient logo on front of package</c:v>
                </c:pt>
                <c:pt idx="6">
                  <c:v>Website offering further information</c:v>
                </c:pt>
                <c:pt idx="7">
                  <c:v>Efficacy/efficacious dose</c:v>
                </c:pt>
                <c:pt idx="8">
                  <c:v>Media coverage</c:v>
                </c:pt>
                <c:pt idx="9">
                  <c:v>Branded ingredient logo on back of package</c:v>
                </c:pt>
                <c:pt idx="10">
                  <c:v>Social media support</c:v>
                </c:pt>
              </c:strCache>
            </c:strRef>
          </c:cat>
          <c:val>
            <c:numRef>
              <c:f>Sheet1!$F$2:$F$12</c:f>
              <c:numCache>
                <c:formatCode>0%</c:formatCode>
                <c:ptCount val="11"/>
                <c:pt idx="0">
                  <c:v>0.43850266999999998</c:v>
                </c:pt>
                <c:pt idx="1">
                  <c:v>0.30481283999999997</c:v>
                </c:pt>
                <c:pt idx="2">
                  <c:v>0.33689838999999999</c:v>
                </c:pt>
                <c:pt idx="3">
                  <c:v>0.36898396</c:v>
                </c:pt>
                <c:pt idx="4">
                  <c:v>0.25133689999999997</c:v>
                </c:pt>
                <c:pt idx="5">
                  <c:v>0.21925134000000002</c:v>
                </c:pt>
                <c:pt idx="6">
                  <c:v>0.17647058999999998</c:v>
                </c:pt>
                <c:pt idx="7">
                  <c:v>0.39037432999999999</c:v>
                </c:pt>
                <c:pt idx="8">
                  <c:v>0.20855615</c:v>
                </c:pt>
                <c:pt idx="9">
                  <c:v>0.20320855999999998</c:v>
                </c:pt>
                <c:pt idx="10">
                  <c:v>0.16042781</c:v>
                </c:pt>
              </c:numCache>
            </c:numRef>
          </c:val>
          <c:extLst>
            <c:ext xmlns:c16="http://schemas.microsoft.com/office/drawing/2014/chart" uri="{C3380CC4-5D6E-409C-BE32-E72D297353CC}">
              <c16:uniqueId val="{00000004-DA32-3947-9684-684ACEA16768}"/>
            </c:ext>
          </c:extLst>
        </c:ser>
        <c:ser>
          <c:idx val="5"/>
          <c:order val="5"/>
          <c:tx>
            <c:strRef>
              <c:f>Sheet1!$G$1</c:f>
              <c:strCache>
                <c:ptCount val="1"/>
                <c:pt idx="0">
                  <c:v>AU</c:v>
                </c:pt>
              </c:strCache>
            </c:strRef>
          </c:tx>
          <c:spPr>
            <a:solidFill>
              <a:schemeClr val="accent6"/>
            </a:solidFill>
            <a:ln>
              <a:noFill/>
            </a:ln>
            <a:effectLst/>
          </c:spPr>
          <c:invertIfNegative val="0"/>
          <c:cat>
            <c:strRef>
              <c:f>Sheet1!$A$2:$A$12</c:f>
              <c:strCache>
                <c:ptCount val="11"/>
                <c:pt idx="0">
                  <c:v>Quality</c:v>
                </c:pt>
                <c:pt idx="1">
                  <c:v>Established safety</c:v>
                </c:pt>
                <c:pt idx="2">
                  <c:v>Clinically studied</c:v>
                </c:pt>
                <c:pt idx="3">
                  <c:v>Trust</c:v>
                </c:pt>
                <c:pt idx="4">
                  <c:v>Regulatory/legal compliance</c:v>
                </c:pt>
                <c:pt idx="5">
                  <c:v>Branded ingredient logo on front of package</c:v>
                </c:pt>
                <c:pt idx="6">
                  <c:v>Website offering further information</c:v>
                </c:pt>
                <c:pt idx="7">
                  <c:v>Efficacy/efficacious dose</c:v>
                </c:pt>
                <c:pt idx="8">
                  <c:v>Media coverage</c:v>
                </c:pt>
                <c:pt idx="9">
                  <c:v>Branded ingredient logo on back of package</c:v>
                </c:pt>
                <c:pt idx="10">
                  <c:v>Social media support</c:v>
                </c:pt>
              </c:strCache>
            </c:strRef>
          </c:cat>
          <c:val>
            <c:numRef>
              <c:f>Sheet1!$G$2:$G$12</c:f>
              <c:numCache>
                <c:formatCode>0%</c:formatCode>
                <c:ptCount val="11"/>
                <c:pt idx="0">
                  <c:v>0.31446541</c:v>
                </c:pt>
                <c:pt idx="1">
                  <c:v>0.24528302000000002</c:v>
                </c:pt>
                <c:pt idx="2">
                  <c:v>0.28301887000000003</c:v>
                </c:pt>
                <c:pt idx="3">
                  <c:v>0.22641509999999998</c:v>
                </c:pt>
                <c:pt idx="4">
                  <c:v>0.21383648</c:v>
                </c:pt>
                <c:pt idx="5">
                  <c:v>0.1572327</c:v>
                </c:pt>
                <c:pt idx="6">
                  <c:v>0.13836477999999999</c:v>
                </c:pt>
                <c:pt idx="7">
                  <c:v>0.18238992999999998</c:v>
                </c:pt>
                <c:pt idx="8">
                  <c:v>0.10062892999999999</c:v>
                </c:pt>
                <c:pt idx="9">
                  <c:v>0.22012578999999999</c:v>
                </c:pt>
                <c:pt idx="10">
                  <c:v>0.15094340000000001</c:v>
                </c:pt>
              </c:numCache>
            </c:numRef>
          </c:val>
          <c:extLst>
            <c:ext xmlns:c16="http://schemas.microsoft.com/office/drawing/2014/chart" uri="{C3380CC4-5D6E-409C-BE32-E72D297353CC}">
              <c16:uniqueId val="{00000005-DA32-3947-9684-684ACEA16768}"/>
            </c:ext>
          </c:extLst>
        </c:ser>
        <c:dLbls>
          <c:showLegendKey val="0"/>
          <c:showVal val="0"/>
          <c:showCatName val="0"/>
          <c:showSerName val="0"/>
          <c:showPercent val="0"/>
          <c:showBubbleSize val="0"/>
        </c:dLbls>
        <c:gapWidth val="219"/>
        <c:overlap val="-27"/>
        <c:axId val="2141216512"/>
        <c:axId val="2141762400"/>
      </c:barChart>
      <c:lineChart>
        <c:grouping val="standard"/>
        <c:varyColors val="0"/>
        <c:ser>
          <c:idx val="6"/>
          <c:order val="6"/>
          <c:tx>
            <c:strRef>
              <c:f>Sheet1!$H$1</c:f>
              <c:strCache>
                <c:ptCount val="1"/>
                <c:pt idx="0">
                  <c:v>All Supplement Users</c:v>
                </c:pt>
              </c:strCache>
            </c:strRef>
          </c:tx>
          <c:spPr>
            <a:ln w="28575" cap="rnd">
              <a:solidFill>
                <a:schemeClr val="tx1">
                  <a:lumMod val="65000"/>
                  <a:lumOff val="35000"/>
                </a:schemeClr>
              </a:solidFill>
              <a:prstDash val="dash"/>
              <a:round/>
            </a:ln>
            <a:effectLst/>
          </c:spPr>
          <c:marker>
            <c:symbol val="none"/>
          </c:marker>
          <c:cat>
            <c:strRef>
              <c:f>Sheet1!$A$2:$A$12</c:f>
              <c:strCache>
                <c:ptCount val="11"/>
                <c:pt idx="0">
                  <c:v>Quality</c:v>
                </c:pt>
                <c:pt idx="1">
                  <c:v>Established safety</c:v>
                </c:pt>
                <c:pt idx="2">
                  <c:v>Clinically studied</c:v>
                </c:pt>
                <c:pt idx="3">
                  <c:v>Trust</c:v>
                </c:pt>
                <c:pt idx="4">
                  <c:v>Regulatory/legal compliance</c:v>
                </c:pt>
                <c:pt idx="5">
                  <c:v>Branded ingredient logo on front of package</c:v>
                </c:pt>
                <c:pt idx="6">
                  <c:v>Website offering further information</c:v>
                </c:pt>
                <c:pt idx="7">
                  <c:v>Efficacy/efficacious dose</c:v>
                </c:pt>
                <c:pt idx="8">
                  <c:v>Media coverage</c:v>
                </c:pt>
                <c:pt idx="9">
                  <c:v>Branded ingredient logo on back of package</c:v>
                </c:pt>
                <c:pt idx="10">
                  <c:v>Social media support</c:v>
                </c:pt>
              </c:strCache>
            </c:strRef>
          </c:cat>
          <c:val>
            <c:numRef>
              <c:f>Sheet1!$H$2:$H$12</c:f>
              <c:numCache>
                <c:formatCode>0%</c:formatCode>
                <c:ptCount val="11"/>
                <c:pt idx="0">
                  <c:v>0.27</c:v>
                </c:pt>
                <c:pt idx="1">
                  <c:v>0.23</c:v>
                </c:pt>
                <c:pt idx="2">
                  <c:v>0.23</c:v>
                </c:pt>
                <c:pt idx="3">
                  <c:v>0.23</c:v>
                </c:pt>
                <c:pt idx="4">
                  <c:v>0.18</c:v>
                </c:pt>
                <c:pt idx="5">
                  <c:v>0.14000000000000001</c:v>
                </c:pt>
                <c:pt idx="6">
                  <c:v>0.13</c:v>
                </c:pt>
                <c:pt idx="7">
                  <c:v>0.21</c:v>
                </c:pt>
                <c:pt idx="8">
                  <c:v>0.12</c:v>
                </c:pt>
                <c:pt idx="9">
                  <c:v>0.14000000000000001</c:v>
                </c:pt>
                <c:pt idx="10">
                  <c:v>0.1</c:v>
                </c:pt>
              </c:numCache>
            </c:numRef>
          </c:val>
          <c:smooth val="0"/>
          <c:extLst>
            <c:ext xmlns:c16="http://schemas.microsoft.com/office/drawing/2014/chart" uri="{C3380CC4-5D6E-409C-BE32-E72D297353CC}">
              <c16:uniqueId val="{00000006-DA32-3947-9684-684ACEA16768}"/>
            </c:ext>
          </c:extLst>
        </c:ser>
        <c:dLbls>
          <c:showLegendKey val="0"/>
          <c:showVal val="0"/>
          <c:showCatName val="0"/>
          <c:showSerName val="0"/>
          <c:showPercent val="0"/>
          <c:showBubbleSize val="0"/>
        </c:dLbls>
        <c:marker val="1"/>
        <c:smooth val="0"/>
        <c:axId val="2141216512"/>
        <c:axId val="2141762400"/>
      </c:lineChart>
      <c:catAx>
        <c:axId val="214121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41762400"/>
        <c:crosses val="autoZero"/>
        <c:auto val="1"/>
        <c:lblAlgn val="ctr"/>
        <c:lblOffset val="100"/>
        <c:noMultiLvlLbl val="0"/>
      </c:catAx>
      <c:valAx>
        <c:axId val="21417624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4121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Age 18-34</c:v>
                </c:pt>
              </c:strCache>
            </c:strRef>
          </c:tx>
          <c:spPr>
            <a:solidFill>
              <a:schemeClr val="accent1"/>
            </a:solidFill>
            <a:ln>
              <a:noFill/>
            </a:ln>
            <a:effectLst/>
          </c:spPr>
          <c:invertIfNegative val="0"/>
          <c:cat>
            <c:strRef>
              <c:f>Sheet1!$A$2:$A$12</c:f>
              <c:strCache>
                <c:ptCount val="11"/>
                <c:pt idx="0">
                  <c:v>Quality</c:v>
                </c:pt>
                <c:pt idx="1">
                  <c:v>Trust</c:v>
                </c:pt>
                <c:pt idx="2">
                  <c:v>Clinically studied</c:v>
                </c:pt>
                <c:pt idx="3">
                  <c:v>Established safety</c:v>
                </c:pt>
                <c:pt idx="4">
                  <c:v>Efficacy/efficacious dose</c:v>
                </c:pt>
                <c:pt idx="5">
                  <c:v>Regulatory/legal compliance</c:v>
                </c:pt>
                <c:pt idx="6">
                  <c:v>Branded ingredient logo on back of package</c:v>
                </c:pt>
                <c:pt idx="7">
                  <c:v>Branded ingredient logo on front of package</c:v>
                </c:pt>
                <c:pt idx="8">
                  <c:v>Website offering further information</c:v>
                </c:pt>
                <c:pt idx="9">
                  <c:v>Media coverage</c:v>
                </c:pt>
                <c:pt idx="10">
                  <c:v>Social media support</c:v>
                </c:pt>
              </c:strCache>
            </c:strRef>
          </c:cat>
          <c:val>
            <c:numRef>
              <c:f>Sheet1!$B$2:$B$12</c:f>
              <c:numCache>
                <c:formatCode>0%</c:formatCode>
                <c:ptCount val="11"/>
                <c:pt idx="0">
                  <c:v>0.4</c:v>
                </c:pt>
                <c:pt idx="1">
                  <c:v>0.32</c:v>
                </c:pt>
                <c:pt idx="2">
                  <c:v>0.31</c:v>
                </c:pt>
                <c:pt idx="3">
                  <c:v>0.31</c:v>
                </c:pt>
                <c:pt idx="4">
                  <c:v>0.27</c:v>
                </c:pt>
                <c:pt idx="5">
                  <c:v>0.27</c:v>
                </c:pt>
                <c:pt idx="6">
                  <c:v>0.25</c:v>
                </c:pt>
                <c:pt idx="7">
                  <c:v>0.23</c:v>
                </c:pt>
                <c:pt idx="8">
                  <c:v>0.21000000000000002</c:v>
                </c:pt>
                <c:pt idx="9">
                  <c:v>0.17</c:v>
                </c:pt>
                <c:pt idx="10">
                  <c:v>0.17</c:v>
                </c:pt>
              </c:numCache>
            </c:numRef>
          </c:val>
          <c:extLst>
            <c:ext xmlns:c16="http://schemas.microsoft.com/office/drawing/2014/chart" uri="{C3380CC4-5D6E-409C-BE32-E72D297353CC}">
              <c16:uniqueId val="{00000000-DA32-3947-9684-684ACEA16768}"/>
            </c:ext>
          </c:extLst>
        </c:ser>
        <c:ser>
          <c:idx val="1"/>
          <c:order val="1"/>
          <c:tx>
            <c:strRef>
              <c:f>Sheet1!$C$1</c:f>
              <c:strCache>
                <c:ptCount val="1"/>
                <c:pt idx="0">
                  <c:v>Male, Age 18-34</c:v>
                </c:pt>
              </c:strCache>
            </c:strRef>
          </c:tx>
          <c:spPr>
            <a:solidFill>
              <a:schemeClr val="accent2"/>
            </a:solidFill>
            <a:ln>
              <a:noFill/>
            </a:ln>
            <a:effectLst/>
          </c:spPr>
          <c:invertIfNegative val="0"/>
          <c:cat>
            <c:strRef>
              <c:f>Sheet1!$A$2:$A$12</c:f>
              <c:strCache>
                <c:ptCount val="11"/>
                <c:pt idx="0">
                  <c:v>Quality</c:v>
                </c:pt>
                <c:pt idx="1">
                  <c:v>Trust</c:v>
                </c:pt>
                <c:pt idx="2">
                  <c:v>Clinically studied</c:v>
                </c:pt>
                <c:pt idx="3">
                  <c:v>Established safety</c:v>
                </c:pt>
                <c:pt idx="4">
                  <c:v>Efficacy/efficacious dose</c:v>
                </c:pt>
                <c:pt idx="5">
                  <c:v>Regulatory/legal compliance</c:v>
                </c:pt>
                <c:pt idx="6">
                  <c:v>Branded ingredient logo on back of package</c:v>
                </c:pt>
                <c:pt idx="7">
                  <c:v>Branded ingredient logo on front of package</c:v>
                </c:pt>
                <c:pt idx="8">
                  <c:v>Website offering further information</c:v>
                </c:pt>
                <c:pt idx="9">
                  <c:v>Media coverage</c:v>
                </c:pt>
                <c:pt idx="10">
                  <c:v>Social media support</c:v>
                </c:pt>
              </c:strCache>
            </c:strRef>
          </c:cat>
          <c:val>
            <c:numRef>
              <c:f>Sheet1!$C$2:$C$12</c:f>
              <c:numCache>
                <c:formatCode>0%</c:formatCode>
                <c:ptCount val="11"/>
                <c:pt idx="0">
                  <c:v>0.4</c:v>
                </c:pt>
                <c:pt idx="1">
                  <c:v>0.41000000000000003</c:v>
                </c:pt>
                <c:pt idx="2">
                  <c:v>0.36</c:v>
                </c:pt>
                <c:pt idx="3">
                  <c:v>0.33</c:v>
                </c:pt>
                <c:pt idx="4">
                  <c:v>0.37</c:v>
                </c:pt>
                <c:pt idx="5">
                  <c:v>0.33</c:v>
                </c:pt>
                <c:pt idx="6">
                  <c:v>0.39</c:v>
                </c:pt>
                <c:pt idx="7">
                  <c:v>0.29000000000000004</c:v>
                </c:pt>
                <c:pt idx="8">
                  <c:v>0.27</c:v>
                </c:pt>
                <c:pt idx="9">
                  <c:v>0.36</c:v>
                </c:pt>
                <c:pt idx="10">
                  <c:v>0.28999999999999998</c:v>
                </c:pt>
              </c:numCache>
            </c:numRef>
          </c:val>
          <c:extLst>
            <c:ext xmlns:c16="http://schemas.microsoft.com/office/drawing/2014/chart" uri="{C3380CC4-5D6E-409C-BE32-E72D297353CC}">
              <c16:uniqueId val="{00000001-DA32-3947-9684-684ACEA16768}"/>
            </c:ext>
          </c:extLst>
        </c:ser>
        <c:ser>
          <c:idx val="2"/>
          <c:order val="2"/>
          <c:tx>
            <c:strRef>
              <c:f>Sheet1!$D$1</c:f>
              <c:strCache>
                <c:ptCount val="1"/>
                <c:pt idx="0">
                  <c:v>Female, Age 35-54</c:v>
                </c:pt>
              </c:strCache>
            </c:strRef>
          </c:tx>
          <c:spPr>
            <a:solidFill>
              <a:schemeClr val="accent3"/>
            </a:solidFill>
            <a:ln>
              <a:noFill/>
            </a:ln>
            <a:effectLst/>
          </c:spPr>
          <c:invertIfNegative val="0"/>
          <c:cat>
            <c:strRef>
              <c:f>Sheet1!$A$2:$A$12</c:f>
              <c:strCache>
                <c:ptCount val="11"/>
                <c:pt idx="0">
                  <c:v>Quality</c:v>
                </c:pt>
                <c:pt idx="1">
                  <c:v>Trust</c:v>
                </c:pt>
                <c:pt idx="2">
                  <c:v>Clinically studied</c:v>
                </c:pt>
                <c:pt idx="3">
                  <c:v>Established safety</c:v>
                </c:pt>
                <c:pt idx="4">
                  <c:v>Efficacy/efficacious dose</c:v>
                </c:pt>
                <c:pt idx="5">
                  <c:v>Regulatory/legal compliance</c:v>
                </c:pt>
                <c:pt idx="6">
                  <c:v>Branded ingredient logo on back of package</c:v>
                </c:pt>
                <c:pt idx="7">
                  <c:v>Branded ingredient logo on front of package</c:v>
                </c:pt>
                <c:pt idx="8">
                  <c:v>Website offering further information</c:v>
                </c:pt>
                <c:pt idx="9">
                  <c:v>Media coverage</c:v>
                </c:pt>
                <c:pt idx="10">
                  <c:v>Social media support</c:v>
                </c:pt>
              </c:strCache>
            </c:strRef>
          </c:cat>
          <c:val>
            <c:numRef>
              <c:f>Sheet1!$D$2:$D$12</c:f>
              <c:numCache>
                <c:formatCode>0%</c:formatCode>
                <c:ptCount val="11"/>
                <c:pt idx="0">
                  <c:v>0.28000000000000003</c:v>
                </c:pt>
                <c:pt idx="1">
                  <c:v>0.21000000000000002</c:v>
                </c:pt>
                <c:pt idx="2">
                  <c:v>0.22999999999999998</c:v>
                </c:pt>
                <c:pt idx="3">
                  <c:v>0.22999999999999998</c:v>
                </c:pt>
                <c:pt idx="4">
                  <c:v>0.18</c:v>
                </c:pt>
                <c:pt idx="5">
                  <c:v>0.2</c:v>
                </c:pt>
                <c:pt idx="6">
                  <c:v>0.12</c:v>
                </c:pt>
                <c:pt idx="7">
                  <c:v>0.14000000000000001</c:v>
                </c:pt>
                <c:pt idx="8">
                  <c:v>0.12</c:v>
                </c:pt>
                <c:pt idx="9">
                  <c:v>0.1</c:v>
                </c:pt>
                <c:pt idx="10">
                  <c:v>0.09</c:v>
                </c:pt>
              </c:numCache>
            </c:numRef>
          </c:val>
          <c:extLst>
            <c:ext xmlns:c16="http://schemas.microsoft.com/office/drawing/2014/chart" uri="{C3380CC4-5D6E-409C-BE32-E72D297353CC}">
              <c16:uniqueId val="{00000002-DA32-3947-9684-684ACEA16768}"/>
            </c:ext>
          </c:extLst>
        </c:ser>
        <c:ser>
          <c:idx val="3"/>
          <c:order val="3"/>
          <c:tx>
            <c:strRef>
              <c:f>Sheet1!$E$1</c:f>
              <c:strCache>
                <c:ptCount val="1"/>
                <c:pt idx="0">
                  <c:v>Male, Age 35-54</c:v>
                </c:pt>
              </c:strCache>
            </c:strRef>
          </c:tx>
          <c:spPr>
            <a:solidFill>
              <a:schemeClr val="accent4"/>
            </a:solidFill>
            <a:ln>
              <a:noFill/>
            </a:ln>
            <a:effectLst/>
          </c:spPr>
          <c:invertIfNegative val="0"/>
          <c:cat>
            <c:strRef>
              <c:f>Sheet1!$A$2:$A$12</c:f>
              <c:strCache>
                <c:ptCount val="11"/>
                <c:pt idx="0">
                  <c:v>Quality</c:v>
                </c:pt>
                <c:pt idx="1">
                  <c:v>Trust</c:v>
                </c:pt>
                <c:pt idx="2">
                  <c:v>Clinically studied</c:v>
                </c:pt>
                <c:pt idx="3">
                  <c:v>Established safety</c:v>
                </c:pt>
                <c:pt idx="4">
                  <c:v>Efficacy/efficacious dose</c:v>
                </c:pt>
                <c:pt idx="5">
                  <c:v>Regulatory/legal compliance</c:v>
                </c:pt>
                <c:pt idx="6">
                  <c:v>Branded ingredient logo on back of package</c:v>
                </c:pt>
                <c:pt idx="7">
                  <c:v>Branded ingredient logo on front of package</c:v>
                </c:pt>
                <c:pt idx="8">
                  <c:v>Website offering further information</c:v>
                </c:pt>
                <c:pt idx="9">
                  <c:v>Media coverage</c:v>
                </c:pt>
                <c:pt idx="10">
                  <c:v>Social media support</c:v>
                </c:pt>
              </c:strCache>
            </c:strRef>
          </c:cat>
          <c:val>
            <c:numRef>
              <c:f>Sheet1!$E$2:$E$12</c:f>
              <c:numCache>
                <c:formatCode>0%</c:formatCode>
                <c:ptCount val="11"/>
                <c:pt idx="0">
                  <c:v>0.43</c:v>
                </c:pt>
                <c:pt idx="1">
                  <c:v>0.36</c:v>
                </c:pt>
                <c:pt idx="2">
                  <c:v>0.39</c:v>
                </c:pt>
                <c:pt idx="3">
                  <c:v>0.38</c:v>
                </c:pt>
                <c:pt idx="4">
                  <c:v>0.36</c:v>
                </c:pt>
                <c:pt idx="5">
                  <c:v>0.35</c:v>
                </c:pt>
                <c:pt idx="6">
                  <c:v>0.26</c:v>
                </c:pt>
                <c:pt idx="7">
                  <c:v>0.31</c:v>
                </c:pt>
                <c:pt idx="8">
                  <c:v>0.28000000000000003</c:v>
                </c:pt>
                <c:pt idx="9">
                  <c:v>0.28000000000000003</c:v>
                </c:pt>
                <c:pt idx="10">
                  <c:v>0.28000000000000003</c:v>
                </c:pt>
              </c:numCache>
            </c:numRef>
          </c:val>
          <c:extLst>
            <c:ext xmlns:c16="http://schemas.microsoft.com/office/drawing/2014/chart" uri="{C3380CC4-5D6E-409C-BE32-E72D297353CC}">
              <c16:uniqueId val="{00000003-DA32-3947-9684-684ACEA16768}"/>
            </c:ext>
          </c:extLst>
        </c:ser>
        <c:ser>
          <c:idx val="4"/>
          <c:order val="4"/>
          <c:tx>
            <c:strRef>
              <c:f>Sheet1!$F$1</c:f>
              <c:strCache>
                <c:ptCount val="1"/>
                <c:pt idx="0">
                  <c:v>Female, Age 55+</c:v>
                </c:pt>
              </c:strCache>
            </c:strRef>
          </c:tx>
          <c:spPr>
            <a:solidFill>
              <a:schemeClr val="accent5"/>
            </a:solidFill>
            <a:ln>
              <a:noFill/>
            </a:ln>
            <a:effectLst/>
          </c:spPr>
          <c:invertIfNegative val="0"/>
          <c:cat>
            <c:strRef>
              <c:f>Sheet1!$A$2:$A$12</c:f>
              <c:strCache>
                <c:ptCount val="11"/>
                <c:pt idx="0">
                  <c:v>Quality</c:v>
                </c:pt>
                <c:pt idx="1">
                  <c:v>Trust</c:v>
                </c:pt>
                <c:pt idx="2">
                  <c:v>Clinically studied</c:v>
                </c:pt>
                <c:pt idx="3">
                  <c:v>Established safety</c:v>
                </c:pt>
                <c:pt idx="4">
                  <c:v>Efficacy/efficacious dose</c:v>
                </c:pt>
                <c:pt idx="5">
                  <c:v>Regulatory/legal compliance</c:v>
                </c:pt>
                <c:pt idx="6">
                  <c:v>Branded ingredient logo on back of package</c:v>
                </c:pt>
                <c:pt idx="7">
                  <c:v>Branded ingredient logo on front of package</c:v>
                </c:pt>
                <c:pt idx="8">
                  <c:v>Website offering further information</c:v>
                </c:pt>
                <c:pt idx="9">
                  <c:v>Media coverage</c:v>
                </c:pt>
                <c:pt idx="10">
                  <c:v>Social media support</c:v>
                </c:pt>
              </c:strCache>
            </c:strRef>
          </c:cat>
          <c:val>
            <c:numRef>
              <c:f>Sheet1!$F$2:$F$12</c:f>
              <c:numCache>
                <c:formatCode>0%</c:formatCode>
                <c:ptCount val="11"/>
                <c:pt idx="0">
                  <c:v>0.24</c:v>
                </c:pt>
                <c:pt idx="1">
                  <c:v>0.18</c:v>
                </c:pt>
                <c:pt idx="2">
                  <c:v>0.2</c:v>
                </c:pt>
                <c:pt idx="3">
                  <c:v>0.23</c:v>
                </c:pt>
                <c:pt idx="4">
                  <c:v>0.19</c:v>
                </c:pt>
                <c:pt idx="5">
                  <c:v>0.16999999999999998</c:v>
                </c:pt>
                <c:pt idx="6">
                  <c:v>0.14000000000000001</c:v>
                </c:pt>
                <c:pt idx="7">
                  <c:v>0.11</c:v>
                </c:pt>
                <c:pt idx="8">
                  <c:v>0.13</c:v>
                </c:pt>
                <c:pt idx="9">
                  <c:v>0.08</c:v>
                </c:pt>
                <c:pt idx="10">
                  <c:v>0.06</c:v>
                </c:pt>
              </c:numCache>
            </c:numRef>
          </c:val>
          <c:extLst>
            <c:ext xmlns:c16="http://schemas.microsoft.com/office/drawing/2014/chart" uri="{C3380CC4-5D6E-409C-BE32-E72D297353CC}">
              <c16:uniqueId val="{00000004-DA32-3947-9684-684ACEA16768}"/>
            </c:ext>
          </c:extLst>
        </c:ser>
        <c:ser>
          <c:idx val="5"/>
          <c:order val="5"/>
          <c:tx>
            <c:strRef>
              <c:f>Sheet1!$G$1</c:f>
              <c:strCache>
                <c:ptCount val="1"/>
                <c:pt idx="0">
                  <c:v>Male, Age 55+</c:v>
                </c:pt>
              </c:strCache>
            </c:strRef>
          </c:tx>
          <c:spPr>
            <a:solidFill>
              <a:schemeClr val="accent6"/>
            </a:solidFill>
            <a:ln>
              <a:noFill/>
            </a:ln>
            <a:effectLst/>
          </c:spPr>
          <c:invertIfNegative val="0"/>
          <c:cat>
            <c:strRef>
              <c:f>Sheet1!$A$2:$A$12</c:f>
              <c:strCache>
                <c:ptCount val="11"/>
                <c:pt idx="0">
                  <c:v>Quality</c:v>
                </c:pt>
                <c:pt idx="1">
                  <c:v>Trust</c:v>
                </c:pt>
                <c:pt idx="2">
                  <c:v>Clinically studied</c:v>
                </c:pt>
                <c:pt idx="3">
                  <c:v>Established safety</c:v>
                </c:pt>
                <c:pt idx="4">
                  <c:v>Efficacy/efficacious dose</c:v>
                </c:pt>
                <c:pt idx="5">
                  <c:v>Regulatory/legal compliance</c:v>
                </c:pt>
                <c:pt idx="6">
                  <c:v>Branded ingredient logo on back of package</c:v>
                </c:pt>
                <c:pt idx="7">
                  <c:v>Branded ingredient logo on front of package</c:v>
                </c:pt>
                <c:pt idx="8">
                  <c:v>Website offering further information</c:v>
                </c:pt>
                <c:pt idx="9">
                  <c:v>Media coverage</c:v>
                </c:pt>
                <c:pt idx="10">
                  <c:v>Social media support</c:v>
                </c:pt>
              </c:strCache>
            </c:strRef>
          </c:cat>
          <c:val>
            <c:numRef>
              <c:f>Sheet1!$G$2:$G$12</c:f>
              <c:numCache>
                <c:formatCode>0%</c:formatCode>
                <c:ptCount val="11"/>
                <c:pt idx="0">
                  <c:v>0.31</c:v>
                </c:pt>
                <c:pt idx="1">
                  <c:v>0.2</c:v>
                </c:pt>
                <c:pt idx="2">
                  <c:v>0.24</c:v>
                </c:pt>
                <c:pt idx="3">
                  <c:v>0.18</c:v>
                </c:pt>
                <c:pt idx="4">
                  <c:v>0.24</c:v>
                </c:pt>
                <c:pt idx="5">
                  <c:v>0.14000000000000001</c:v>
                </c:pt>
                <c:pt idx="6">
                  <c:v>0.09</c:v>
                </c:pt>
                <c:pt idx="7">
                  <c:v>0.11</c:v>
                </c:pt>
                <c:pt idx="8">
                  <c:v>9.0000000000000011E-2</c:v>
                </c:pt>
                <c:pt idx="9">
                  <c:v>0.1</c:v>
                </c:pt>
                <c:pt idx="10">
                  <c:v>6.9999999999999993E-2</c:v>
                </c:pt>
              </c:numCache>
            </c:numRef>
          </c:val>
          <c:extLst>
            <c:ext xmlns:c16="http://schemas.microsoft.com/office/drawing/2014/chart" uri="{C3380CC4-5D6E-409C-BE32-E72D297353CC}">
              <c16:uniqueId val="{00000005-DA32-3947-9684-684ACEA16768}"/>
            </c:ext>
          </c:extLst>
        </c:ser>
        <c:dLbls>
          <c:showLegendKey val="0"/>
          <c:showVal val="0"/>
          <c:showCatName val="0"/>
          <c:showSerName val="0"/>
          <c:showPercent val="0"/>
          <c:showBubbleSize val="0"/>
        </c:dLbls>
        <c:gapWidth val="219"/>
        <c:overlap val="-27"/>
        <c:axId val="2141216512"/>
        <c:axId val="2141762400"/>
      </c:barChart>
      <c:lineChart>
        <c:grouping val="standard"/>
        <c:varyColors val="0"/>
        <c:ser>
          <c:idx val="6"/>
          <c:order val="6"/>
          <c:tx>
            <c:strRef>
              <c:f>Sheet1!$H$1</c:f>
              <c:strCache>
                <c:ptCount val="1"/>
                <c:pt idx="0">
                  <c:v>All Supplement Users</c:v>
                </c:pt>
              </c:strCache>
            </c:strRef>
          </c:tx>
          <c:spPr>
            <a:ln w="28575" cap="rnd">
              <a:solidFill>
                <a:schemeClr val="tx1">
                  <a:lumMod val="65000"/>
                  <a:lumOff val="35000"/>
                </a:schemeClr>
              </a:solidFill>
              <a:prstDash val="dash"/>
              <a:round/>
            </a:ln>
            <a:effectLst/>
          </c:spPr>
          <c:marker>
            <c:symbol val="none"/>
          </c:marker>
          <c:cat>
            <c:strRef>
              <c:f>Sheet1!$A$2:$A$12</c:f>
              <c:strCache>
                <c:ptCount val="11"/>
                <c:pt idx="0">
                  <c:v>Quality</c:v>
                </c:pt>
                <c:pt idx="1">
                  <c:v>Trust</c:v>
                </c:pt>
                <c:pt idx="2">
                  <c:v>Clinically studied</c:v>
                </c:pt>
                <c:pt idx="3">
                  <c:v>Established safety</c:v>
                </c:pt>
                <c:pt idx="4">
                  <c:v>Efficacy/efficacious dose</c:v>
                </c:pt>
                <c:pt idx="5">
                  <c:v>Regulatory/legal compliance</c:v>
                </c:pt>
                <c:pt idx="6">
                  <c:v>Branded ingredient logo on back of package</c:v>
                </c:pt>
                <c:pt idx="7">
                  <c:v>Branded ingredient logo on front of package</c:v>
                </c:pt>
                <c:pt idx="8">
                  <c:v>Website offering further information</c:v>
                </c:pt>
                <c:pt idx="9">
                  <c:v>Media coverage</c:v>
                </c:pt>
                <c:pt idx="10">
                  <c:v>Social media support</c:v>
                </c:pt>
              </c:strCache>
            </c:strRef>
          </c:cat>
          <c:val>
            <c:numRef>
              <c:f>Sheet1!$H$2:$H$12</c:f>
              <c:numCache>
                <c:formatCode>0%</c:formatCode>
                <c:ptCount val="11"/>
                <c:pt idx="0">
                  <c:v>0.27</c:v>
                </c:pt>
                <c:pt idx="1">
                  <c:v>0.23</c:v>
                </c:pt>
                <c:pt idx="2">
                  <c:v>0.23</c:v>
                </c:pt>
                <c:pt idx="3">
                  <c:v>0.23</c:v>
                </c:pt>
                <c:pt idx="4">
                  <c:v>0.21</c:v>
                </c:pt>
                <c:pt idx="5">
                  <c:v>0.18</c:v>
                </c:pt>
                <c:pt idx="6">
                  <c:v>0.14000000000000001</c:v>
                </c:pt>
                <c:pt idx="7">
                  <c:v>0.14000000000000001</c:v>
                </c:pt>
                <c:pt idx="8">
                  <c:v>0.13</c:v>
                </c:pt>
                <c:pt idx="9">
                  <c:v>0.12</c:v>
                </c:pt>
                <c:pt idx="10">
                  <c:v>0.1</c:v>
                </c:pt>
              </c:numCache>
            </c:numRef>
          </c:val>
          <c:smooth val="0"/>
          <c:extLst>
            <c:ext xmlns:c16="http://schemas.microsoft.com/office/drawing/2014/chart" uri="{C3380CC4-5D6E-409C-BE32-E72D297353CC}">
              <c16:uniqueId val="{00000006-DA32-3947-9684-684ACEA16768}"/>
            </c:ext>
          </c:extLst>
        </c:ser>
        <c:dLbls>
          <c:showLegendKey val="0"/>
          <c:showVal val="0"/>
          <c:showCatName val="0"/>
          <c:showSerName val="0"/>
          <c:showPercent val="0"/>
          <c:showBubbleSize val="0"/>
        </c:dLbls>
        <c:marker val="1"/>
        <c:smooth val="0"/>
        <c:axId val="2141216512"/>
        <c:axId val="2141762400"/>
      </c:lineChart>
      <c:catAx>
        <c:axId val="214121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41762400"/>
        <c:crosses val="autoZero"/>
        <c:auto val="1"/>
        <c:lblAlgn val="ctr"/>
        <c:lblOffset val="100"/>
        <c:noMultiLvlLbl val="0"/>
      </c:catAx>
      <c:valAx>
        <c:axId val="21417624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4121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Sheet1!$A$2:$A$12</c:f>
              <c:strCache>
                <c:ptCount val="11"/>
                <c:pt idx="0">
                  <c:v>Quality</c:v>
                </c:pt>
                <c:pt idx="1">
                  <c:v>Trust</c:v>
                </c:pt>
                <c:pt idx="2">
                  <c:v>Clinically studied</c:v>
                </c:pt>
                <c:pt idx="3">
                  <c:v>Website offering further information</c:v>
                </c:pt>
                <c:pt idx="4">
                  <c:v>Branded ingredient logo on back of package</c:v>
                </c:pt>
                <c:pt idx="5">
                  <c:v>Established safety</c:v>
                </c:pt>
                <c:pt idx="6">
                  <c:v>Branded ingredient logo on front of package</c:v>
                </c:pt>
                <c:pt idx="7">
                  <c:v>Regulatory/legal compliance</c:v>
                </c:pt>
                <c:pt idx="8">
                  <c:v>Efficacy/efficacious dose</c:v>
                </c:pt>
                <c:pt idx="9">
                  <c:v>Social media support</c:v>
                </c:pt>
                <c:pt idx="10">
                  <c:v>Media coverage</c:v>
                </c:pt>
              </c:strCache>
            </c:strRef>
          </c:cat>
          <c:val>
            <c:numRef>
              <c:f>Sheet1!$B$2:$B$12</c:f>
              <c:numCache>
                <c:formatCode>0%</c:formatCode>
                <c:ptCount val="11"/>
                <c:pt idx="0">
                  <c:v>0.48275862000000003</c:v>
                </c:pt>
                <c:pt idx="1">
                  <c:v>0.39655172999999999</c:v>
                </c:pt>
                <c:pt idx="2">
                  <c:v>0.37931034000000002</c:v>
                </c:pt>
                <c:pt idx="3">
                  <c:v>0.36206897000000005</c:v>
                </c:pt>
                <c:pt idx="4">
                  <c:v>0.34482758999999996</c:v>
                </c:pt>
                <c:pt idx="5">
                  <c:v>0.34482758000000002</c:v>
                </c:pt>
                <c:pt idx="6">
                  <c:v>0.32758620999999999</c:v>
                </c:pt>
                <c:pt idx="7">
                  <c:v>0.32758620000000005</c:v>
                </c:pt>
                <c:pt idx="8">
                  <c:v>0.27586207000000001</c:v>
                </c:pt>
                <c:pt idx="9">
                  <c:v>0.25862068999999999</c:v>
                </c:pt>
                <c:pt idx="10">
                  <c:v>0.22413793000000001</c:v>
                </c:pt>
              </c:numCache>
            </c:numRef>
          </c:val>
          <c:extLst>
            <c:ext xmlns:c16="http://schemas.microsoft.com/office/drawing/2014/chart" uri="{C3380CC4-5D6E-409C-BE32-E72D297353CC}">
              <c16:uniqueId val="{00000000-DA32-3947-9684-684ACEA16768}"/>
            </c:ext>
          </c:extLst>
        </c:ser>
        <c:ser>
          <c:idx val="1"/>
          <c:order val="1"/>
          <c:tx>
            <c:strRef>
              <c:f>Sheet1!$C$1</c:f>
              <c:strCache>
                <c:ptCount val="1"/>
                <c:pt idx="0">
                  <c:v>US Male 18-34</c:v>
                </c:pt>
              </c:strCache>
            </c:strRef>
          </c:tx>
          <c:spPr>
            <a:solidFill>
              <a:schemeClr val="accent2"/>
            </a:solidFill>
            <a:ln>
              <a:noFill/>
            </a:ln>
            <a:effectLst/>
          </c:spPr>
          <c:invertIfNegative val="0"/>
          <c:cat>
            <c:strRef>
              <c:f>Sheet1!$A$2:$A$12</c:f>
              <c:strCache>
                <c:ptCount val="11"/>
                <c:pt idx="0">
                  <c:v>Quality</c:v>
                </c:pt>
                <c:pt idx="1">
                  <c:v>Trust</c:v>
                </c:pt>
                <c:pt idx="2">
                  <c:v>Clinically studied</c:v>
                </c:pt>
                <c:pt idx="3">
                  <c:v>Website offering further information</c:v>
                </c:pt>
                <c:pt idx="4">
                  <c:v>Branded ingredient logo on back of package</c:v>
                </c:pt>
                <c:pt idx="5">
                  <c:v>Established safety</c:v>
                </c:pt>
                <c:pt idx="6">
                  <c:v>Branded ingredient logo on front of package</c:v>
                </c:pt>
                <c:pt idx="7">
                  <c:v>Regulatory/legal compliance</c:v>
                </c:pt>
                <c:pt idx="8">
                  <c:v>Efficacy/efficacious dose</c:v>
                </c:pt>
                <c:pt idx="9">
                  <c:v>Social media support</c:v>
                </c:pt>
                <c:pt idx="10">
                  <c:v>Media coverage</c:v>
                </c:pt>
              </c:strCache>
            </c:strRef>
          </c:cat>
          <c:val>
            <c:numRef>
              <c:f>Sheet1!$C$2:$C$12</c:f>
              <c:numCache>
                <c:formatCode>0%</c:formatCode>
                <c:ptCount val="11"/>
                <c:pt idx="0">
                  <c:v>0.54838710000000002</c:v>
                </c:pt>
                <c:pt idx="1">
                  <c:v>0.41935484000000001</c:v>
                </c:pt>
                <c:pt idx="2">
                  <c:v>0.51612902999999999</c:v>
                </c:pt>
                <c:pt idx="3">
                  <c:v>0.38709676999999998</c:v>
                </c:pt>
                <c:pt idx="4">
                  <c:v>0.46774192999999997</c:v>
                </c:pt>
                <c:pt idx="5">
                  <c:v>0.43548387</c:v>
                </c:pt>
                <c:pt idx="6">
                  <c:v>0.45161289999999998</c:v>
                </c:pt>
                <c:pt idx="7">
                  <c:v>0.40322579999999997</c:v>
                </c:pt>
                <c:pt idx="8">
                  <c:v>0.46774192999999997</c:v>
                </c:pt>
                <c:pt idx="9">
                  <c:v>0.45161289999999998</c:v>
                </c:pt>
                <c:pt idx="10">
                  <c:v>0.5</c:v>
                </c:pt>
              </c:numCache>
            </c:numRef>
          </c:val>
          <c:extLst>
            <c:ext xmlns:c16="http://schemas.microsoft.com/office/drawing/2014/chart" uri="{C3380CC4-5D6E-409C-BE32-E72D297353CC}">
              <c16:uniqueId val="{00000001-DA32-3947-9684-684ACEA16768}"/>
            </c:ext>
          </c:extLst>
        </c:ser>
        <c:ser>
          <c:idx val="2"/>
          <c:order val="2"/>
          <c:tx>
            <c:strRef>
              <c:f>Sheet1!$D$1</c:f>
              <c:strCache>
                <c:ptCount val="1"/>
                <c:pt idx="0">
                  <c:v>US Female 35-54</c:v>
                </c:pt>
              </c:strCache>
            </c:strRef>
          </c:tx>
          <c:spPr>
            <a:solidFill>
              <a:schemeClr val="accent3"/>
            </a:solidFill>
            <a:ln>
              <a:noFill/>
            </a:ln>
            <a:effectLst/>
          </c:spPr>
          <c:invertIfNegative val="0"/>
          <c:cat>
            <c:strRef>
              <c:f>Sheet1!$A$2:$A$12</c:f>
              <c:strCache>
                <c:ptCount val="11"/>
                <c:pt idx="0">
                  <c:v>Quality</c:v>
                </c:pt>
                <c:pt idx="1">
                  <c:v>Trust</c:v>
                </c:pt>
                <c:pt idx="2">
                  <c:v>Clinically studied</c:v>
                </c:pt>
                <c:pt idx="3">
                  <c:v>Website offering further information</c:v>
                </c:pt>
                <c:pt idx="4">
                  <c:v>Branded ingredient logo on back of package</c:v>
                </c:pt>
                <c:pt idx="5">
                  <c:v>Established safety</c:v>
                </c:pt>
                <c:pt idx="6">
                  <c:v>Branded ingredient logo on front of package</c:v>
                </c:pt>
                <c:pt idx="7">
                  <c:v>Regulatory/legal compliance</c:v>
                </c:pt>
                <c:pt idx="8">
                  <c:v>Efficacy/efficacious dose</c:v>
                </c:pt>
                <c:pt idx="9">
                  <c:v>Social media support</c:v>
                </c:pt>
                <c:pt idx="10">
                  <c:v>Media coverage</c:v>
                </c:pt>
              </c:strCache>
            </c:strRef>
          </c:cat>
          <c:val>
            <c:numRef>
              <c:f>Sheet1!$D$2:$D$12</c:f>
              <c:numCache>
                <c:formatCode>0%</c:formatCode>
                <c:ptCount val="11"/>
                <c:pt idx="0">
                  <c:v>0.34545455000000003</c:v>
                </c:pt>
                <c:pt idx="1">
                  <c:v>0.29090908999999998</c:v>
                </c:pt>
                <c:pt idx="2">
                  <c:v>0.23636363999999999</c:v>
                </c:pt>
                <c:pt idx="3">
                  <c:v>0.21818181999999997</c:v>
                </c:pt>
                <c:pt idx="4">
                  <c:v>0.16363637</c:v>
                </c:pt>
                <c:pt idx="5">
                  <c:v>0.32727273000000001</c:v>
                </c:pt>
                <c:pt idx="6">
                  <c:v>0.21818181</c:v>
                </c:pt>
                <c:pt idx="7">
                  <c:v>0.2</c:v>
                </c:pt>
                <c:pt idx="8">
                  <c:v>0.21818181</c:v>
                </c:pt>
                <c:pt idx="9">
                  <c:v>0.14545455000000002</c:v>
                </c:pt>
                <c:pt idx="10">
                  <c:v>0.16363637</c:v>
                </c:pt>
              </c:numCache>
            </c:numRef>
          </c:val>
          <c:extLst>
            <c:ext xmlns:c16="http://schemas.microsoft.com/office/drawing/2014/chart" uri="{C3380CC4-5D6E-409C-BE32-E72D297353CC}">
              <c16:uniqueId val="{00000002-DA32-3947-9684-684ACEA16768}"/>
            </c:ext>
          </c:extLst>
        </c:ser>
        <c:ser>
          <c:idx val="3"/>
          <c:order val="3"/>
          <c:tx>
            <c:strRef>
              <c:f>Sheet1!$E$1</c:f>
              <c:strCache>
                <c:ptCount val="1"/>
                <c:pt idx="0">
                  <c:v>US Male 35-54</c:v>
                </c:pt>
              </c:strCache>
            </c:strRef>
          </c:tx>
          <c:spPr>
            <a:solidFill>
              <a:schemeClr val="accent4"/>
            </a:solidFill>
            <a:ln>
              <a:noFill/>
            </a:ln>
            <a:effectLst/>
          </c:spPr>
          <c:invertIfNegative val="0"/>
          <c:cat>
            <c:strRef>
              <c:f>Sheet1!$A$2:$A$12</c:f>
              <c:strCache>
                <c:ptCount val="11"/>
                <c:pt idx="0">
                  <c:v>Quality</c:v>
                </c:pt>
                <c:pt idx="1">
                  <c:v>Trust</c:v>
                </c:pt>
                <c:pt idx="2">
                  <c:v>Clinically studied</c:v>
                </c:pt>
                <c:pt idx="3">
                  <c:v>Website offering further information</c:v>
                </c:pt>
                <c:pt idx="4">
                  <c:v>Branded ingredient logo on back of package</c:v>
                </c:pt>
                <c:pt idx="5">
                  <c:v>Established safety</c:v>
                </c:pt>
                <c:pt idx="6">
                  <c:v>Branded ingredient logo on front of package</c:v>
                </c:pt>
                <c:pt idx="7">
                  <c:v>Regulatory/legal compliance</c:v>
                </c:pt>
                <c:pt idx="8">
                  <c:v>Efficacy/efficacious dose</c:v>
                </c:pt>
                <c:pt idx="9">
                  <c:v>Social media support</c:v>
                </c:pt>
                <c:pt idx="10">
                  <c:v>Media coverage</c:v>
                </c:pt>
              </c:strCache>
            </c:strRef>
          </c:cat>
          <c:val>
            <c:numRef>
              <c:f>Sheet1!$E$2:$E$12</c:f>
              <c:numCache>
                <c:formatCode>0%</c:formatCode>
                <c:ptCount val="11"/>
                <c:pt idx="0">
                  <c:v>0.57746479000000006</c:v>
                </c:pt>
                <c:pt idx="1">
                  <c:v>0.53521127000000002</c:v>
                </c:pt>
                <c:pt idx="2">
                  <c:v>0.56338028000000007</c:v>
                </c:pt>
                <c:pt idx="3">
                  <c:v>0.50704225000000003</c:v>
                </c:pt>
                <c:pt idx="4">
                  <c:v>0.47887323999999998</c:v>
                </c:pt>
                <c:pt idx="5">
                  <c:v>0.59154929000000001</c:v>
                </c:pt>
                <c:pt idx="6">
                  <c:v>0.50704225000000003</c:v>
                </c:pt>
                <c:pt idx="7">
                  <c:v>0.57746478000000001</c:v>
                </c:pt>
                <c:pt idx="8">
                  <c:v>0.50704225000000003</c:v>
                </c:pt>
                <c:pt idx="9">
                  <c:v>0.49295773999999998</c:v>
                </c:pt>
                <c:pt idx="10">
                  <c:v>0.53521127000000002</c:v>
                </c:pt>
              </c:numCache>
            </c:numRef>
          </c:val>
          <c:extLst>
            <c:ext xmlns:c16="http://schemas.microsoft.com/office/drawing/2014/chart" uri="{C3380CC4-5D6E-409C-BE32-E72D297353CC}">
              <c16:uniqueId val="{00000003-DA32-3947-9684-684ACEA16768}"/>
            </c:ext>
          </c:extLst>
        </c:ser>
        <c:ser>
          <c:idx val="4"/>
          <c:order val="4"/>
          <c:tx>
            <c:strRef>
              <c:f>Sheet1!$F$1</c:f>
              <c:strCache>
                <c:ptCount val="1"/>
                <c:pt idx="0">
                  <c:v>US Female 55+</c:v>
                </c:pt>
              </c:strCache>
            </c:strRef>
          </c:tx>
          <c:spPr>
            <a:solidFill>
              <a:schemeClr val="accent5"/>
            </a:solidFill>
            <a:ln>
              <a:noFill/>
            </a:ln>
            <a:effectLst/>
          </c:spPr>
          <c:invertIfNegative val="0"/>
          <c:cat>
            <c:strRef>
              <c:f>Sheet1!$A$2:$A$12</c:f>
              <c:strCache>
                <c:ptCount val="11"/>
                <c:pt idx="0">
                  <c:v>Quality</c:v>
                </c:pt>
                <c:pt idx="1">
                  <c:v>Trust</c:v>
                </c:pt>
                <c:pt idx="2">
                  <c:v>Clinically studied</c:v>
                </c:pt>
                <c:pt idx="3">
                  <c:v>Website offering further information</c:v>
                </c:pt>
                <c:pt idx="4">
                  <c:v>Branded ingredient logo on back of package</c:v>
                </c:pt>
                <c:pt idx="5">
                  <c:v>Established safety</c:v>
                </c:pt>
                <c:pt idx="6">
                  <c:v>Branded ingredient logo on front of package</c:v>
                </c:pt>
                <c:pt idx="7">
                  <c:v>Regulatory/legal compliance</c:v>
                </c:pt>
                <c:pt idx="8">
                  <c:v>Efficacy/efficacious dose</c:v>
                </c:pt>
                <c:pt idx="9">
                  <c:v>Social media support</c:v>
                </c:pt>
                <c:pt idx="10">
                  <c:v>Media coverage</c:v>
                </c:pt>
              </c:strCache>
            </c:strRef>
          </c:cat>
          <c:val>
            <c:numRef>
              <c:f>Sheet1!$F$2:$F$12</c:f>
              <c:numCache>
                <c:formatCode>0%</c:formatCode>
                <c:ptCount val="11"/>
                <c:pt idx="0">
                  <c:v>0.14285713999999999</c:v>
                </c:pt>
                <c:pt idx="1">
                  <c:v>9.5238099999999992E-2</c:v>
                </c:pt>
                <c:pt idx="2">
                  <c:v>0.14285714999999999</c:v>
                </c:pt>
                <c:pt idx="3">
                  <c:v>0.14285714999999999</c:v>
                </c:pt>
                <c:pt idx="4">
                  <c:v>9.5238100000000006E-2</c:v>
                </c:pt>
                <c:pt idx="5">
                  <c:v>0.23809523999999999</c:v>
                </c:pt>
                <c:pt idx="6">
                  <c:v>9.5238100000000006E-2</c:v>
                </c:pt>
                <c:pt idx="7">
                  <c:v>0.19047619999999998</c:v>
                </c:pt>
                <c:pt idx="8">
                  <c:v>9.5238099999999992E-2</c:v>
                </c:pt>
                <c:pt idx="9">
                  <c:v>4.7619050000000003E-2</c:v>
                </c:pt>
                <c:pt idx="10">
                  <c:v>4.7619050000000003E-2</c:v>
                </c:pt>
              </c:numCache>
            </c:numRef>
          </c:val>
          <c:extLst>
            <c:ext xmlns:c16="http://schemas.microsoft.com/office/drawing/2014/chart" uri="{C3380CC4-5D6E-409C-BE32-E72D297353CC}">
              <c16:uniqueId val="{00000004-DA32-3947-9684-684ACEA16768}"/>
            </c:ext>
          </c:extLst>
        </c:ser>
        <c:ser>
          <c:idx val="5"/>
          <c:order val="5"/>
          <c:tx>
            <c:strRef>
              <c:f>Sheet1!$G$1</c:f>
              <c:strCache>
                <c:ptCount val="1"/>
                <c:pt idx="0">
                  <c:v>US Male 55+</c:v>
                </c:pt>
              </c:strCache>
            </c:strRef>
          </c:tx>
          <c:spPr>
            <a:solidFill>
              <a:schemeClr val="accent6"/>
            </a:solidFill>
            <a:ln>
              <a:noFill/>
            </a:ln>
            <a:effectLst/>
          </c:spPr>
          <c:invertIfNegative val="0"/>
          <c:cat>
            <c:strRef>
              <c:f>Sheet1!$A$2:$A$12</c:f>
              <c:strCache>
                <c:ptCount val="11"/>
                <c:pt idx="0">
                  <c:v>Quality</c:v>
                </c:pt>
                <c:pt idx="1">
                  <c:v>Trust</c:v>
                </c:pt>
                <c:pt idx="2">
                  <c:v>Clinically studied</c:v>
                </c:pt>
                <c:pt idx="3">
                  <c:v>Website offering further information</c:v>
                </c:pt>
                <c:pt idx="4">
                  <c:v>Branded ingredient logo on back of package</c:v>
                </c:pt>
                <c:pt idx="5">
                  <c:v>Established safety</c:v>
                </c:pt>
                <c:pt idx="6">
                  <c:v>Branded ingredient logo on front of package</c:v>
                </c:pt>
                <c:pt idx="7">
                  <c:v>Regulatory/legal compliance</c:v>
                </c:pt>
                <c:pt idx="8">
                  <c:v>Efficacy/efficacious dose</c:v>
                </c:pt>
                <c:pt idx="9">
                  <c:v>Social media support</c:v>
                </c:pt>
                <c:pt idx="10">
                  <c:v>Media coverage</c:v>
                </c:pt>
              </c:strCache>
            </c:strRef>
          </c:cat>
          <c:val>
            <c:numRef>
              <c:f>Sheet1!$G$2:$G$12</c:f>
              <c:numCache>
                <c:formatCode>0%</c:formatCode>
                <c:ptCount val="11"/>
                <c:pt idx="0">
                  <c:v>0.17391303999999999</c:v>
                </c:pt>
                <c:pt idx="1">
                  <c:v>8.6956520000000009E-2</c:v>
                </c:pt>
                <c:pt idx="2">
                  <c:v>0.13043478</c:v>
                </c:pt>
                <c:pt idx="3">
                  <c:v>8.6956520000000009E-2</c:v>
                </c:pt>
                <c:pt idx="4">
                  <c:v>0</c:v>
                </c:pt>
                <c:pt idx="5">
                  <c:v>0.21739129999999998</c:v>
                </c:pt>
                <c:pt idx="6">
                  <c:v>0.17391303999999999</c:v>
                </c:pt>
                <c:pt idx="7">
                  <c:v>8.6956520000000009E-2</c:v>
                </c:pt>
                <c:pt idx="8">
                  <c:v>8.6956520000000009E-2</c:v>
                </c:pt>
                <c:pt idx="9">
                  <c:v>0</c:v>
                </c:pt>
                <c:pt idx="10">
                  <c:v>4.3478259999999998E-2</c:v>
                </c:pt>
              </c:numCache>
            </c:numRef>
          </c:val>
          <c:extLst>
            <c:ext xmlns:c16="http://schemas.microsoft.com/office/drawing/2014/chart" uri="{C3380CC4-5D6E-409C-BE32-E72D297353CC}">
              <c16:uniqueId val="{00000005-DA32-3947-9684-684ACEA16768}"/>
            </c:ext>
          </c:extLst>
        </c:ser>
        <c:dLbls>
          <c:showLegendKey val="0"/>
          <c:showVal val="0"/>
          <c:showCatName val="0"/>
          <c:showSerName val="0"/>
          <c:showPercent val="0"/>
          <c:showBubbleSize val="0"/>
        </c:dLbls>
        <c:gapWidth val="219"/>
        <c:overlap val="-27"/>
        <c:axId val="2141216512"/>
        <c:axId val="2141762400"/>
      </c:barChart>
      <c:lineChart>
        <c:grouping val="standard"/>
        <c:varyColors val="0"/>
        <c:ser>
          <c:idx val="6"/>
          <c:order val="6"/>
          <c:tx>
            <c:strRef>
              <c:f>Sheet1!$H$1</c:f>
              <c:strCache>
                <c:ptCount val="1"/>
                <c:pt idx="0">
                  <c:v>All Supplement Users</c:v>
                </c:pt>
              </c:strCache>
            </c:strRef>
          </c:tx>
          <c:spPr>
            <a:ln w="28575" cap="rnd">
              <a:solidFill>
                <a:schemeClr val="tx1">
                  <a:lumMod val="65000"/>
                  <a:lumOff val="35000"/>
                </a:schemeClr>
              </a:solidFill>
              <a:prstDash val="dash"/>
              <a:round/>
            </a:ln>
            <a:effectLst/>
          </c:spPr>
          <c:marker>
            <c:symbol val="none"/>
          </c:marker>
          <c:cat>
            <c:strRef>
              <c:f>Sheet1!$A$2:$A$12</c:f>
              <c:strCache>
                <c:ptCount val="11"/>
                <c:pt idx="0">
                  <c:v>Quality</c:v>
                </c:pt>
                <c:pt idx="1">
                  <c:v>Trust</c:v>
                </c:pt>
                <c:pt idx="2">
                  <c:v>Clinically studied</c:v>
                </c:pt>
                <c:pt idx="3">
                  <c:v>Website offering further information</c:v>
                </c:pt>
                <c:pt idx="4">
                  <c:v>Branded ingredient logo on back of package</c:v>
                </c:pt>
                <c:pt idx="5">
                  <c:v>Established safety</c:v>
                </c:pt>
                <c:pt idx="6">
                  <c:v>Branded ingredient logo on front of package</c:v>
                </c:pt>
                <c:pt idx="7">
                  <c:v>Regulatory/legal compliance</c:v>
                </c:pt>
                <c:pt idx="8">
                  <c:v>Efficacy/efficacious dose</c:v>
                </c:pt>
                <c:pt idx="9">
                  <c:v>Social media support</c:v>
                </c:pt>
                <c:pt idx="10">
                  <c:v>Media coverage</c:v>
                </c:pt>
              </c:strCache>
            </c:strRef>
          </c:cat>
          <c:val>
            <c:numRef>
              <c:f>Sheet1!$H$2:$H$12</c:f>
              <c:numCache>
                <c:formatCode>0%</c:formatCode>
                <c:ptCount val="11"/>
                <c:pt idx="0">
                  <c:v>0.27</c:v>
                </c:pt>
                <c:pt idx="1">
                  <c:v>0.23</c:v>
                </c:pt>
                <c:pt idx="2">
                  <c:v>0.23</c:v>
                </c:pt>
                <c:pt idx="3">
                  <c:v>0.13</c:v>
                </c:pt>
                <c:pt idx="4">
                  <c:v>0.14000000000000001</c:v>
                </c:pt>
                <c:pt idx="5">
                  <c:v>0.23</c:v>
                </c:pt>
                <c:pt idx="6">
                  <c:v>0.14000000000000001</c:v>
                </c:pt>
                <c:pt idx="7">
                  <c:v>0.18</c:v>
                </c:pt>
                <c:pt idx="8">
                  <c:v>0.21</c:v>
                </c:pt>
                <c:pt idx="9">
                  <c:v>0.1</c:v>
                </c:pt>
                <c:pt idx="10">
                  <c:v>0.12</c:v>
                </c:pt>
              </c:numCache>
            </c:numRef>
          </c:val>
          <c:smooth val="0"/>
          <c:extLst>
            <c:ext xmlns:c16="http://schemas.microsoft.com/office/drawing/2014/chart" uri="{C3380CC4-5D6E-409C-BE32-E72D297353CC}">
              <c16:uniqueId val="{00000006-DA32-3947-9684-684ACEA16768}"/>
            </c:ext>
          </c:extLst>
        </c:ser>
        <c:dLbls>
          <c:showLegendKey val="0"/>
          <c:showVal val="0"/>
          <c:showCatName val="0"/>
          <c:showSerName val="0"/>
          <c:showPercent val="0"/>
          <c:showBubbleSize val="0"/>
        </c:dLbls>
        <c:marker val="1"/>
        <c:smooth val="0"/>
        <c:axId val="2141216512"/>
        <c:axId val="2141762400"/>
      </c:lineChart>
      <c:catAx>
        <c:axId val="214121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41762400"/>
        <c:crosses val="autoZero"/>
        <c:auto val="1"/>
        <c:lblAlgn val="ctr"/>
        <c:lblOffset val="100"/>
        <c:noMultiLvlLbl val="0"/>
      </c:catAx>
      <c:valAx>
        <c:axId val="21417624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4121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Sheet1!$B$1</c:f>
              <c:strCache>
                <c:ptCount val="1"/>
                <c:pt idx="0">
                  <c:v>No Premium</c:v>
                </c:pt>
              </c:strCache>
            </c:strRef>
          </c:tx>
          <c:spPr>
            <a:solidFill>
              <a:schemeClr val="tx2"/>
            </a:solidFill>
            <a:ln>
              <a:noFill/>
            </a:ln>
            <a:effectLst/>
          </c:spPr>
          <c:invertIfNegative val="0"/>
          <c:cat>
            <c:strRef>
              <c:f>Sheet1!$A$2:$A$12</c:f>
              <c:strCache>
                <c:ptCount val="11"/>
                <c:pt idx="0">
                  <c:v>Social media support</c:v>
                </c:pt>
                <c:pt idx="1">
                  <c:v>Media coverage</c:v>
                </c:pt>
                <c:pt idx="2">
                  <c:v>Branded ingredient logo on back of package</c:v>
                </c:pt>
                <c:pt idx="3">
                  <c:v>Website offering further information</c:v>
                </c:pt>
                <c:pt idx="4">
                  <c:v>Branded ingredient logo on front of package</c:v>
                </c:pt>
                <c:pt idx="5">
                  <c:v>Regulatory/legal compliance</c:v>
                </c:pt>
                <c:pt idx="6">
                  <c:v>Trust</c:v>
                </c:pt>
                <c:pt idx="7">
                  <c:v>Efficacy/efficacious dose</c:v>
                </c:pt>
                <c:pt idx="8">
                  <c:v>Established safety</c:v>
                </c:pt>
                <c:pt idx="9">
                  <c:v>Clinically studied</c:v>
                </c:pt>
                <c:pt idx="10">
                  <c:v>Quality</c:v>
                </c:pt>
              </c:strCache>
            </c:strRef>
          </c:cat>
          <c:val>
            <c:numRef>
              <c:f>Sheet1!$B$2:$B$12</c:f>
              <c:numCache>
                <c:formatCode>0%</c:formatCode>
                <c:ptCount val="11"/>
                <c:pt idx="0">
                  <c:v>0.45114154999999989</c:v>
                </c:pt>
                <c:pt idx="1">
                  <c:v>0.38630136999999998</c:v>
                </c:pt>
                <c:pt idx="2">
                  <c:v>0.31872146000000001</c:v>
                </c:pt>
                <c:pt idx="3">
                  <c:v>0.31415525</c:v>
                </c:pt>
                <c:pt idx="4">
                  <c:v>0.30958903999999998</c:v>
                </c:pt>
                <c:pt idx="5">
                  <c:v>0.21735160000000001</c:v>
                </c:pt>
                <c:pt idx="6">
                  <c:v>0.20273973000000001</c:v>
                </c:pt>
                <c:pt idx="7">
                  <c:v>0.18904109999999999</c:v>
                </c:pt>
                <c:pt idx="8">
                  <c:v>0.17534247</c:v>
                </c:pt>
                <c:pt idx="9">
                  <c:v>0.16255707999999999</c:v>
                </c:pt>
                <c:pt idx="10">
                  <c:v>0.12694063999999999</c:v>
                </c:pt>
              </c:numCache>
            </c:numRef>
          </c:val>
          <c:extLst>
            <c:ext xmlns:c16="http://schemas.microsoft.com/office/drawing/2014/chart" uri="{C3380CC4-5D6E-409C-BE32-E72D297353CC}">
              <c16:uniqueId val="{00000000-0C6C-084B-A755-394B4B21E6B3}"/>
            </c:ext>
          </c:extLst>
        </c:ser>
        <c:ser>
          <c:idx val="1"/>
          <c:order val="1"/>
          <c:tx>
            <c:strRef>
              <c:f>Sheet1!$C$1</c:f>
              <c:strCache>
                <c:ptCount val="1"/>
                <c:pt idx="0">
                  <c:v>1% to 5% premium</c:v>
                </c:pt>
              </c:strCache>
            </c:strRef>
          </c:tx>
          <c:spPr>
            <a:solidFill>
              <a:schemeClr val="accent2"/>
            </a:solidFill>
            <a:ln>
              <a:noFill/>
            </a:ln>
            <a:effectLst/>
          </c:spPr>
          <c:invertIfNegative val="0"/>
          <c:cat>
            <c:strRef>
              <c:f>Sheet1!$A$2:$A$12</c:f>
              <c:strCache>
                <c:ptCount val="11"/>
                <c:pt idx="0">
                  <c:v>Social media support</c:v>
                </c:pt>
                <c:pt idx="1">
                  <c:v>Media coverage</c:v>
                </c:pt>
                <c:pt idx="2">
                  <c:v>Branded ingredient logo on back of package</c:v>
                </c:pt>
                <c:pt idx="3">
                  <c:v>Website offering further information</c:v>
                </c:pt>
                <c:pt idx="4">
                  <c:v>Branded ingredient logo on front of package</c:v>
                </c:pt>
                <c:pt idx="5">
                  <c:v>Regulatory/legal compliance</c:v>
                </c:pt>
                <c:pt idx="6">
                  <c:v>Trust</c:v>
                </c:pt>
                <c:pt idx="7">
                  <c:v>Efficacy/efficacious dose</c:v>
                </c:pt>
                <c:pt idx="8">
                  <c:v>Established safety</c:v>
                </c:pt>
                <c:pt idx="9">
                  <c:v>Clinically studied</c:v>
                </c:pt>
                <c:pt idx="10">
                  <c:v>Quality</c:v>
                </c:pt>
              </c:strCache>
            </c:strRef>
          </c:cat>
          <c:val>
            <c:numRef>
              <c:f>Sheet1!$C$2:$C$12</c:f>
              <c:numCache>
                <c:formatCode>0%</c:formatCode>
                <c:ptCount val="11"/>
                <c:pt idx="0">
                  <c:v>0.17808219</c:v>
                </c:pt>
                <c:pt idx="1">
                  <c:v>0.20821918</c:v>
                </c:pt>
                <c:pt idx="2">
                  <c:v>0.24566209999999999</c:v>
                </c:pt>
                <c:pt idx="3">
                  <c:v>0.25022831000000001</c:v>
                </c:pt>
                <c:pt idx="4">
                  <c:v>0.24931507</c:v>
                </c:pt>
                <c:pt idx="5">
                  <c:v>0.25205478999999997</c:v>
                </c:pt>
                <c:pt idx="6">
                  <c:v>0.24292237</c:v>
                </c:pt>
                <c:pt idx="7">
                  <c:v>0.25936072999999998</c:v>
                </c:pt>
                <c:pt idx="8">
                  <c:v>0.25479452000000002</c:v>
                </c:pt>
                <c:pt idx="9">
                  <c:v>0.24383562</c:v>
                </c:pt>
                <c:pt idx="10">
                  <c:v>0.2283105</c:v>
                </c:pt>
              </c:numCache>
            </c:numRef>
          </c:val>
          <c:extLst>
            <c:ext xmlns:c16="http://schemas.microsoft.com/office/drawing/2014/chart" uri="{C3380CC4-5D6E-409C-BE32-E72D297353CC}">
              <c16:uniqueId val="{00000003-0C6C-084B-A755-394B4B21E6B3}"/>
            </c:ext>
          </c:extLst>
        </c:ser>
        <c:ser>
          <c:idx val="2"/>
          <c:order val="2"/>
          <c:tx>
            <c:strRef>
              <c:f>Sheet1!$D$1</c:f>
              <c:strCache>
                <c:ptCount val="1"/>
                <c:pt idx="0">
                  <c:v>5% to 10% premium</c:v>
                </c:pt>
              </c:strCache>
            </c:strRef>
          </c:tx>
          <c:spPr>
            <a:solidFill>
              <a:schemeClr val="accent3"/>
            </a:solidFill>
            <a:ln>
              <a:noFill/>
            </a:ln>
            <a:effectLst/>
          </c:spPr>
          <c:invertIfNegative val="0"/>
          <c:cat>
            <c:strRef>
              <c:f>Sheet1!$A$2:$A$12</c:f>
              <c:strCache>
                <c:ptCount val="11"/>
                <c:pt idx="0">
                  <c:v>Social media support</c:v>
                </c:pt>
                <c:pt idx="1">
                  <c:v>Media coverage</c:v>
                </c:pt>
                <c:pt idx="2">
                  <c:v>Branded ingredient logo on back of package</c:v>
                </c:pt>
                <c:pt idx="3">
                  <c:v>Website offering further information</c:v>
                </c:pt>
                <c:pt idx="4">
                  <c:v>Branded ingredient logo on front of package</c:v>
                </c:pt>
                <c:pt idx="5">
                  <c:v>Regulatory/legal compliance</c:v>
                </c:pt>
                <c:pt idx="6">
                  <c:v>Trust</c:v>
                </c:pt>
                <c:pt idx="7">
                  <c:v>Efficacy/efficacious dose</c:v>
                </c:pt>
                <c:pt idx="8">
                  <c:v>Established safety</c:v>
                </c:pt>
                <c:pt idx="9">
                  <c:v>Clinically studied</c:v>
                </c:pt>
                <c:pt idx="10">
                  <c:v>Quality</c:v>
                </c:pt>
              </c:strCache>
            </c:strRef>
          </c:cat>
          <c:val>
            <c:numRef>
              <c:f>Sheet1!$D$2:$D$12</c:f>
              <c:numCache>
                <c:formatCode>0%</c:formatCode>
                <c:ptCount val="11"/>
                <c:pt idx="0">
                  <c:v>0.18812785000000001</c:v>
                </c:pt>
                <c:pt idx="1">
                  <c:v>0.20365296999999999</c:v>
                </c:pt>
                <c:pt idx="2">
                  <c:v>0.20913242000000001</c:v>
                </c:pt>
                <c:pt idx="3">
                  <c:v>0.2347032</c:v>
                </c:pt>
                <c:pt idx="4">
                  <c:v>0.22191780999999999</c:v>
                </c:pt>
                <c:pt idx="5">
                  <c:v>0.26666666999999999</c:v>
                </c:pt>
                <c:pt idx="6">
                  <c:v>0.25570776000000001</c:v>
                </c:pt>
                <c:pt idx="7">
                  <c:v>0.27031962999999998</c:v>
                </c:pt>
                <c:pt idx="8">
                  <c:v>0.27579909000000002</c:v>
                </c:pt>
                <c:pt idx="9">
                  <c:v>0.28584474999999998</c:v>
                </c:pt>
                <c:pt idx="10">
                  <c:v>0.28493151</c:v>
                </c:pt>
              </c:numCache>
            </c:numRef>
          </c:val>
          <c:extLst>
            <c:ext xmlns:c16="http://schemas.microsoft.com/office/drawing/2014/chart" uri="{C3380CC4-5D6E-409C-BE32-E72D297353CC}">
              <c16:uniqueId val="{00000004-0C6C-084B-A755-394B4B21E6B3}"/>
            </c:ext>
          </c:extLst>
        </c:ser>
        <c:ser>
          <c:idx val="3"/>
          <c:order val="3"/>
          <c:tx>
            <c:strRef>
              <c:f>Sheet1!$E$1</c:f>
              <c:strCache>
                <c:ptCount val="1"/>
                <c:pt idx="0">
                  <c:v>11% to 20% premium</c:v>
                </c:pt>
              </c:strCache>
            </c:strRef>
          </c:tx>
          <c:spPr>
            <a:solidFill>
              <a:schemeClr val="accent4">
                <a:lumMod val="40000"/>
                <a:lumOff val="60000"/>
              </a:schemeClr>
            </a:solidFill>
            <a:ln>
              <a:solidFill>
                <a:schemeClr val="accent4">
                  <a:lumMod val="40000"/>
                  <a:lumOff val="60000"/>
                </a:schemeClr>
              </a:solidFill>
            </a:ln>
            <a:effectLst/>
          </c:spPr>
          <c:invertIfNegative val="0"/>
          <c:cat>
            <c:strRef>
              <c:f>Sheet1!$A$2:$A$12</c:f>
              <c:strCache>
                <c:ptCount val="11"/>
                <c:pt idx="0">
                  <c:v>Social media support</c:v>
                </c:pt>
                <c:pt idx="1">
                  <c:v>Media coverage</c:v>
                </c:pt>
                <c:pt idx="2">
                  <c:v>Branded ingredient logo on back of package</c:v>
                </c:pt>
                <c:pt idx="3">
                  <c:v>Website offering further information</c:v>
                </c:pt>
                <c:pt idx="4">
                  <c:v>Branded ingredient logo on front of package</c:v>
                </c:pt>
                <c:pt idx="5">
                  <c:v>Regulatory/legal compliance</c:v>
                </c:pt>
                <c:pt idx="6">
                  <c:v>Trust</c:v>
                </c:pt>
                <c:pt idx="7">
                  <c:v>Efficacy/efficacious dose</c:v>
                </c:pt>
                <c:pt idx="8">
                  <c:v>Established safety</c:v>
                </c:pt>
                <c:pt idx="9">
                  <c:v>Clinically studied</c:v>
                </c:pt>
                <c:pt idx="10">
                  <c:v>Quality</c:v>
                </c:pt>
              </c:strCache>
            </c:strRef>
          </c:cat>
          <c:val>
            <c:numRef>
              <c:f>Sheet1!$E$2:$E$12</c:f>
              <c:numCache>
                <c:formatCode>0%</c:formatCode>
                <c:ptCount val="11"/>
                <c:pt idx="0">
                  <c:v>0.12420091</c:v>
                </c:pt>
                <c:pt idx="1">
                  <c:v>0.13698630000000001</c:v>
                </c:pt>
                <c:pt idx="2">
                  <c:v>0.1543379</c:v>
                </c:pt>
                <c:pt idx="3">
                  <c:v>0.13881278999999999</c:v>
                </c:pt>
                <c:pt idx="4">
                  <c:v>0.14246575</c:v>
                </c:pt>
                <c:pt idx="5">
                  <c:v>0.16438356000000001</c:v>
                </c:pt>
                <c:pt idx="6">
                  <c:v>0.17442922</c:v>
                </c:pt>
                <c:pt idx="7">
                  <c:v>0.17442922</c:v>
                </c:pt>
                <c:pt idx="8">
                  <c:v>0.18082192</c:v>
                </c:pt>
                <c:pt idx="9">
                  <c:v>0.19452054999999999</c:v>
                </c:pt>
                <c:pt idx="10">
                  <c:v>0.21643836</c:v>
                </c:pt>
              </c:numCache>
            </c:numRef>
          </c:val>
          <c:extLst>
            <c:ext xmlns:c16="http://schemas.microsoft.com/office/drawing/2014/chart" uri="{C3380CC4-5D6E-409C-BE32-E72D297353CC}">
              <c16:uniqueId val="{00000005-0C6C-084B-A755-394B4B21E6B3}"/>
            </c:ext>
          </c:extLst>
        </c:ser>
        <c:ser>
          <c:idx val="4"/>
          <c:order val="4"/>
          <c:tx>
            <c:strRef>
              <c:f>Sheet1!$F$1</c:f>
              <c:strCache>
                <c:ptCount val="1"/>
                <c:pt idx="0">
                  <c:v>More than 20% premium</c:v>
                </c:pt>
              </c:strCache>
            </c:strRef>
          </c:tx>
          <c:spPr>
            <a:solidFill>
              <a:schemeClr val="accent5"/>
            </a:solidFill>
            <a:ln>
              <a:noFill/>
            </a:ln>
            <a:effectLst/>
          </c:spPr>
          <c:invertIfNegative val="0"/>
          <c:cat>
            <c:strRef>
              <c:f>Sheet1!$A$2:$A$12</c:f>
              <c:strCache>
                <c:ptCount val="11"/>
                <c:pt idx="0">
                  <c:v>Social media support</c:v>
                </c:pt>
                <c:pt idx="1">
                  <c:v>Media coverage</c:v>
                </c:pt>
                <c:pt idx="2">
                  <c:v>Branded ingredient logo on back of package</c:v>
                </c:pt>
                <c:pt idx="3">
                  <c:v>Website offering further information</c:v>
                </c:pt>
                <c:pt idx="4">
                  <c:v>Branded ingredient logo on front of package</c:v>
                </c:pt>
                <c:pt idx="5">
                  <c:v>Regulatory/legal compliance</c:v>
                </c:pt>
                <c:pt idx="6">
                  <c:v>Trust</c:v>
                </c:pt>
                <c:pt idx="7">
                  <c:v>Efficacy/efficacious dose</c:v>
                </c:pt>
                <c:pt idx="8">
                  <c:v>Established safety</c:v>
                </c:pt>
                <c:pt idx="9">
                  <c:v>Clinically studied</c:v>
                </c:pt>
                <c:pt idx="10">
                  <c:v>Quality</c:v>
                </c:pt>
              </c:strCache>
            </c:strRef>
          </c:cat>
          <c:val>
            <c:numRef>
              <c:f>Sheet1!$F$2:$F$12</c:f>
              <c:numCache>
                <c:formatCode>0%</c:formatCode>
                <c:ptCount val="11"/>
                <c:pt idx="0">
                  <c:v>5.8447489999999998E-2</c:v>
                </c:pt>
                <c:pt idx="1">
                  <c:v>6.4840179999999997E-2</c:v>
                </c:pt>
                <c:pt idx="2">
                  <c:v>7.2146119999999994E-2</c:v>
                </c:pt>
                <c:pt idx="3">
                  <c:v>6.2100460000000003E-2</c:v>
                </c:pt>
                <c:pt idx="4">
                  <c:v>7.6712329999999995E-2</c:v>
                </c:pt>
                <c:pt idx="5">
                  <c:v>9.9543380000000001E-2</c:v>
                </c:pt>
                <c:pt idx="6">
                  <c:v>0.12420091</c:v>
                </c:pt>
                <c:pt idx="7">
                  <c:v>0.10684932</c:v>
                </c:pt>
                <c:pt idx="8">
                  <c:v>0.11324201</c:v>
                </c:pt>
                <c:pt idx="9">
                  <c:v>0.11324201</c:v>
                </c:pt>
                <c:pt idx="10">
                  <c:v>0.14337900000000001</c:v>
                </c:pt>
              </c:numCache>
            </c:numRef>
          </c:val>
          <c:extLst>
            <c:ext xmlns:c16="http://schemas.microsoft.com/office/drawing/2014/chart" uri="{C3380CC4-5D6E-409C-BE32-E72D297353CC}">
              <c16:uniqueId val="{00000006-0C6C-084B-A755-394B4B21E6B3}"/>
            </c:ext>
          </c:extLst>
        </c:ser>
        <c:dLbls>
          <c:showLegendKey val="0"/>
          <c:showVal val="0"/>
          <c:showCatName val="0"/>
          <c:showSerName val="0"/>
          <c:showPercent val="0"/>
          <c:showBubbleSize val="0"/>
        </c:dLbls>
        <c:gapWidth val="150"/>
        <c:overlap val="100"/>
        <c:axId val="2082214847"/>
        <c:axId val="1356135760"/>
      </c:barChart>
      <c:catAx>
        <c:axId val="2082214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6135760"/>
        <c:crosses val="autoZero"/>
        <c:auto val="1"/>
        <c:lblAlgn val="ctr"/>
        <c:lblOffset val="100"/>
        <c:noMultiLvlLbl val="0"/>
      </c:catAx>
      <c:valAx>
        <c:axId val="13561357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82214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Sheet1!$B$1</c:f>
              <c:strCache>
                <c:ptCount val="1"/>
                <c:pt idx="0">
                  <c:v>No Premium</c:v>
                </c:pt>
              </c:strCache>
            </c:strRef>
          </c:tx>
          <c:spPr>
            <a:solidFill>
              <a:schemeClr val="tx2"/>
            </a:solidFill>
            <a:ln>
              <a:no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Regulatory/legal compliance</c:v>
                </c:pt>
                <c:pt idx="7">
                  <c:v>Trust</c:v>
                </c:pt>
                <c:pt idx="8">
                  <c:v>Clinically studied</c:v>
                </c:pt>
                <c:pt idx="9">
                  <c:v>Established safety</c:v>
                </c:pt>
                <c:pt idx="10">
                  <c:v>Quality</c:v>
                </c:pt>
              </c:strCache>
            </c:strRef>
          </c:cat>
          <c:val>
            <c:numRef>
              <c:f>Sheet1!$B$2:$B$12</c:f>
              <c:numCache>
                <c:formatCode>0%</c:formatCode>
                <c:ptCount val="11"/>
                <c:pt idx="0">
                  <c:v>0.35051546</c:v>
                </c:pt>
                <c:pt idx="1">
                  <c:v>0.30584191999999999</c:v>
                </c:pt>
                <c:pt idx="2">
                  <c:v>0.2371134</c:v>
                </c:pt>
                <c:pt idx="3">
                  <c:v>0.20274913999999999</c:v>
                </c:pt>
                <c:pt idx="4">
                  <c:v>0.19931271</c:v>
                </c:pt>
                <c:pt idx="5">
                  <c:v>0.18556701</c:v>
                </c:pt>
                <c:pt idx="6">
                  <c:v>0.15807560000000001</c:v>
                </c:pt>
                <c:pt idx="7">
                  <c:v>0.13402062000000001</c:v>
                </c:pt>
                <c:pt idx="8">
                  <c:v>0.12371134</c:v>
                </c:pt>
                <c:pt idx="9">
                  <c:v>0.12027491</c:v>
                </c:pt>
                <c:pt idx="10">
                  <c:v>9.6219929999999995E-2</c:v>
                </c:pt>
              </c:numCache>
            </c:numRef>
          </c:val>
          <c:extLst>
            <c:ext xmlns:c16="http://schemas.microsoft.com/office/drawing/2014/chart" uri="{C3380CC4-5D6E-409C-BE32-E72D297353CC}">
              <c16:uniqueId val="{00000000-0C6C-084B-A755-394B4B21E6B3}"/>
            </c:ext>
          </c:extLst>
        </c:ser>
        <c:ser>
          <c:idx val="1"/>
          <c:order val="1"/>
          <c:tx>
            <c:strRef>
              <c:f>Sheet1!$C$1</c:f>
              <c:strCache>
                <c:ptCount val="1"/>
                <c:pt idx="0">
                  <c:v>1% to 5% premium</c:v>
                </c:pt>
              </c:strCache>
            </c:strRef>
          </c:tx>
          <c:spPr>
            <a:solidFill>
              <a:schemeClr val="accent2"/>
            </a:solidFill>
            <a:ln>
              <a:no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Regulatory/legal compliance</c:v>
                </c:pt>
                <c:pt idx="7">
                  <c:v>Trust</c:v>
                </c:pt>
                <c:pt idx="8">
                  <c:v>Clinically studied</c:v>
                </c:pt>
                <c:pt idx="9">
                  <c:v>Established safety</c:v>
                </c:pt>
                <c:pt idx="10">
                  <c:v>Quality</c:v>
                </c:pt>
              </c:strCache>
            </c:strRef>
          </c:cat>
          <c:val>
            <c:numRef>
              <c:f>Sheet1!$C$2:$C$12</c:f>
              <c:numCache>
                <c:formatCode>0%</c:formatCode>
                <c:ptCount val="11"/>
                <c:pt idx="0">
                  <c:v>0.14776632000000001</c:v>
                </c:pt>
                <c:pt idx="1">
                  <c:v>0.15463917999999999</c:v>
                </c:pt>
                <c:pt idx="2">
                  <c:v>0.19243985999999999</c:v>
                </c:pt>
                <c:pt idx="3">
                  <c:v>0.21993127000000001</c:v>
                </c:pt>
                <c:pt idx="4">
                  <c:v>0.25085911</c:v>
                </c:pt>
                <c:pt idx="5">
                  <c:v>0.21993127000000001</c:v>
                </c:pt>
                <c:pt idx="6">
                  <c:v>0.23024054999999999</c:v>
                </c:pt>
                <c:pt idx="7">
                  <c:v>0.21305842</c:v>
                </c:pt>
                <c:pt idx="8">
                  <c:v>0.21305842</c:v>
                </c:pt>
                <c:pt idx="9">
                  <c:v>0.21649484999999999</c:v>
                </c:pt>
                <c:pt idx="10">
                  <c:v>0.19587629000000001</c:v>
                </c:pt>
              </c:numCache>
            </c:numRef>
          </c:val>
          <c:extLst>
            <c:ext xmlns:c16="http://schemas.microsoft.com/office/drawing/2014/chart" uri="{C3380CC4-5D6E-409C-BE32-E72D297353CC}">
              <c16:uniqueId val="{00000003-0C6C-084B-A755-394B4B21E6B3}"/>
            </c:ext>
          </c:extLst>
        </c:ser>
        <c:ser>
          <c:idx val="2"/>
          <c:order val="2"/>
          <c:tx>
            <c:strRef>
              <c:f>Sheet1!$D$1</c:f>
              <c:strCache>
                <c:ptCount val="1"/>
                <c:pt idx="0">
                  <c:v>5% to 10% premium</c:v>
                </c:pt>
              </c:strCache>
            </c:strRef>
          </c:tx>
          <c:spPr>
            <a:solidFill>
              <a:schemeClr val="accent3"/>
            </a:solidFill>
            <a:ln>
              <a:no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Regulatory/legal compliance</c:v>
                </c:pt>
                <c:pt idx="7">
                  <c:v>Trust</c:v>
                </c:pt>
                <c:pt idx="8">
                  <c:v>Clinically studied</c:v>
                </c:pt>
                <c:pt idx="9">
                  <c:v>Established safety</c:v>
                </c:pt>
                <c:pt idx="10">
                  <c:v>Quality</c:v>
                </c:pt>
              </c:strCache>
            </c:strRef>
          </c:cat>
          <c:val>
            <c:numRef>
              <c:f>Sheet1!$D$2:$D$12</c:f>
              <c:numCache>
                <c:formatCode>0%</c:formatCode>
                <c:ptCount val="11"/>
                <c:pt idx="0">
                  <c:v>0.20274913999999999</c:v>
                </c:pt>
                <c:pt idx="1">
                  <c:v>0.21649484999999999</c:v>
                </c:pt>
                <c:pt idx="2">
                  <c:v>0.23024054999999999</c:v>
                </c:pt>
                <c:pt idx="3">
                  <c:v>0.25429552999999999</c:v>
                </c:pt>
                <c:pt idx="4">
                  <c:v>0.20274913999999999</c:v>
                </c:pt>
                <c:pt idx="5">
                  <c:v>0.25773195999999998</c:v>
                </c:pt>
                <c:pt idx="6">
                  <c:v>0.25773195999999998</c:v>
                </c:pt>
                <c:pt idx="7">
                  <c:v>0.28178693999999999</c:v>
                </c:pt>
                <c:pt idx="8">
                  <c:v>0.27147766000000001</c:v>
                </c:pt>
                <c:pt idx="9">
                  <c:v>0.25773195999999998</c:v>
                </c:pt>
                <c:pt idx="10">
                  <c:v>0.26116837999999998</c:v>
                </c:pt>
              </c:numCache>
            </c:numRef>
          </c:val>
          <c:extLst>
            <c:ext xmlns:c16="http://schemas.microsoft.com/office/drawing/2014/chart" uri="{C3380CC4-5D6E-409C-BE32-E72D297353CC}">
              <c16:uniqueId val="{00000004-0C6C-084B-A755-394B4B21E6B3}"/>
            </c:ext>
          </c:extLst>
        </c:ser>
        <c:ser>
          <c:idx val="3"/>
          <c:order val="3"/>
          <c:tx>
            <c:strRef>
              <c:f>Sheet1!$E$1</c:f>
              <c:strCache>
                <c:ptCount val="1"/>
                <c:pt idx="0">
                  <c:v>11% to 20% premium</c:v>
                </c:pt>
              </c:strCache>
            </c:strRef>
          </c:tx>
          <c:spPr>
            <a:solidFill>
              <a:schemeClr val="accent4">
                <a:lumMod val="40000"/>
                <a:lumOff val="60000"/>
              </a:schemeClr>
            </a:solidFill>
            <a:ln>
              <a:solidFill>
                <a:schemeClr val="accent4">
                  <a:lumMod val="40000"/>
                  <a:lumOff val="60000"/>
                </a:schemeClr>
              </a:solid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Regulatory/legal compliance</c:v>
                </c:pt>
                <c:pt idx="7">
                  <c:v>Trust</c:v>
                </c:pt>
                <c:pt idx="8">
                  <c:v>Clinically studied</c:v>
                </c:pt>
                <c:pt idx="9">
                  <c:v>Established safety</c:v>
                </c:pt>
                <c:pt idx="10">
                  <c:v>Quality</c:v>
                </c:pt>
              </c:strCache>
            </c:strRef>
          </c:cat>
          <c:val>
            <c:numRef>
              <c:f>Sheet1!$E$2:$E$12</c:f>
              <c:numCache>
                <c:formatCode>0%</c:formatCode>
                <c:ptCount val="11"/>
                <c:pt idx="0">
                  <c:v>0.18900343999999999</c:v>
                </c:pt>
                <c:pt idx="1">
                  <c:v>0.19587629000000001</c:v>
                </c:pt>
                <c:pt idx="2">
                  <c:v>0.20274913999999999</c:v>
                </c:pt>
                <c:pt idx="3">
                  <c:v>0.19931271</c:v>
                </c:pt>
                <c:pt idx="4">
                  <c:v>0.20274913999999999</c:v>
                </c:pt>
                <c:pt idx="5">
                  <c:v>0.20618557000000001</c:v>
                </c:pt>
                <c:pt idx="6">
                  <c:v>0.21649484999999999</c:v>
                </c:pt>
                <c:pt idx="7">
                  <c:v>0.18213057999999999</c:v>
                </c:pt>
                <c:pt idx="8">
                  <c:v>0.24398624999999999</c:v>
                </c:pt>
                <c:pt idx="9">
                  <c:v>0.2371134</c:v>
                </c:pt>
                <c:pt idx="10">
                  <c:v>0.23367698000000001</c:v>
                </c:pt>
              </c:numCache>
            </c:numRef>
          </c:val>
          <c:extLst>
            <c:ext xmlns:c16="http://schemas.microsoft.com/office/drawing/2014/chart" uri="{C3380CC4-5D6E-409C-BE32-E72D297353CC}">
              <c16:uniqueId val="{00000005-0C6C-084B-A755-394B4B21E6B3}"/>
            </c:ext>
          </c:extLst>
        </c:ser>
        <c:ser>
          <c:idx val="4"/>
          <c:order val="4"/>
          <c:tx>
            <c:strRef>
              <c:f>Sheet1!$F$1</c:f>
              <c:strCache>
                <c:ptCount val="1"/>
                <c:pt idx="0">
                  <c:v>More than 20% premium</c:v>
                </c:pt>
              </c:strCache>
            </c:strRef>
          </c:tx>
          <c:spPr>
            <a:solidFill>
              <a:schemeClr val="accent5"/>
            </a:solidFill>
            <a:ln>
              <a:no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Regulatory/legal compliance</c:v>
                </c:pt>
                <c:pt idx="7">
                  <c:v>Trust</c:v>
                </c:pt>
                <c:pt idx="8">
                  <c:v>Clinically studied</c:v>
                </c:pt>
                <c:pt idx="9">
                  <c:v>Established safety</c:v>
                </c:pt>
                <c:pt idx="10">
                  <c:v>Quality</c:v>
                </c:pt>
              </c:strCache>
            </c:strRef>
          </c:cat>
          <c:val>
            <c:numRef>
              <c:f>Sheet1!$F$2:$F$12</c:f>
              <c:numCache>
                <c:formatCode>0%</c:formatCode>
                <c:ptCount val="11"/>
                <c:pt idx="0">
                  <c:v>0.10996564</c:v>
                </c:pt>
                <c:pt idx="1">
                  <c:v>0.12714776999999999</c:v>
                </c:pt>
                <c:pt idx="2">
                  <c:v>0.13745704</c:v>
                </c:pt>
                <c:pt idx="3">
                  <c:v>0.12371134</c:v>
                </c:pt>
                <c:pt idx="4">
                  <c:v>0.14432990000000001</c:v>
                </c:pt>
                <c:pt idx="5">
                  <c:v>0.13058418999999999</c:v>
                </c:pt>
                <c:pt idx="6">
                  <c:v>0.13745704</c:v>
                </c:pt>
                <c:pt idx="7">
                  <c:v>0.18900343999999999</c:v>
                </c:pt>
                <c:pt idx="8">
                  <c:v>0.14776632000000001</c:v>
                </c:pt>
                <c:pt idx="9">
                  <c:v>0.16838487999999999</c:v>
                </c:pt>
                <c:pt idx="10">
                  <c:v>0.21305842</c:v>
                </c:pt>
              </c:numCache>
            </c:numRef>
          </c:val>
          <c:extLst>
            <c:ext xmlns:c16="http://schemas.microsoft.com/office/drawing/2014/chart" uri="{C3380CC4-5D6E-409C-BE32-E72D297353CC}">
              <c16:uniqueId val="{00000006-0C6C-084B-A755-394B4B21E6B3}"/>
            </c:ext>
          </c:extLst>
        </c:ser>
        <c:dLbls>
          <c:showLegendKey val="0"/>
          <c:showVal val="0"/>
          <c:showCatName val="0"/>
          <c:showSerName val="0"/>
          <c:showPercent val="0"/>
          <c:showBubbleSize val="0"/>
        </c:dLbls>
        <c:gapWidth val="150"/>
        <c:overlap val="100"/>
        <c:axId val="2082214847"/>
        <c:axId val="1356135760"/>
      </c:barChart>
      <c:catAx>
        <c:axId val="2082214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6135760"/>
        <c:crosses val="autoZero"/>
        <c:auto val="1"/>
        <c:lblAlgn val="ctr"/>
        <c:lblOffset val="100"/>
        <c:noMultiLvlLbl val="0"/>
      </c:catAx>
      <c:valAx>
        <c:axId val="13561357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82214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67F5-49F7-A806-A2D9D1B5148E}"/>
              </c:ext>
            </c:extLst>
          </c:dPt>
          <c:dPt>
            <c:idx val="1"/>
            <c:bubble3D val="0"/>
            <c:spPr>
              <a:solidFill>
                <a:schemeClr val="accent2"/>
              </a:solidFill>
              <a:ln w="19050">
                <a:noFill/>
              </a:ln>
              <a:effectLst/>
            </c:spPr>
            <c:extLst>
              <c:ext xmlns:c16="http://schemas.microsoft.com/office/drawing/2014/chart" uri="{C3380CC4-5D6E-409C-BE32-E72D297353CC}">
                <c16:uniqueId val="{00000003-67F5-49F7-A806-A2D9D1B5148E}"/>
              </c:ext>
            </c:extLst>
          </c:dPt>
          <c:dPt>
            <c:idx val="2"/>
            <c:bubble3D val="0"/>
            <c:spPr>
              <a:solidFill>
                <a:schemeClr val="accent3"/>
              </a:solidFill>
              <a:ln w="19050">
                <a:noFill/>
              </a:ln>
              <a:effectLst/>
            </c:spPr>
            <c:extLst>
              <c:ext xmlns:c16="http://schemas.microsoft.com/office/drawing/2014/chart" uri="{C3380CC4-5D6E-409C-BE32-E72D297353CC}">
                <c16:uniqueId val="{00000005-67F5-49F7-A806-A2D9D1B5148E}"/>
              </c:ext>
            </c:extLst>
          </c:dPt>
          <c:dPt>
            <c:idx val="3"/>
            <c:bubble3D val="0"/>
            <c:spPr>
              <a:solidFill>
                <a:schemeClr val="accent4"/>
              </a:solidFill>
              <a:ln w="19050">
                <a:noFill/>
              </a:ln>
              <a:effectLst/>
            </c:spPr>
            <c:extLst>
              <c:ext xmlns:c16="http://schemas.microsoft.com/office/drawing/2014/chart" uri="{C3380CC4-5D6E-409C-BE32-E72D297353CC}">
                <c16:uniqueId val="{00000007-67F5-49F7-A806-A2D9D1B5148E}"/>
              </c:ext>
            </c:extLst>
          </c:dPt>
          <c:dPt>
            <c:idx val="4"/>
            <c:bubble3D val="0"/>
            <c:spPr>
              <a:solidFill>
                <a:schemeClr val="accent5"/>
              </a:solidFill>
              <a:ln w="19050">
                <a:noFill/>
              </a:ln>
              <a:effectLst/>
            </c:spPr>
            <c:extLst>
              <c:ext xmlns:c16="http://schemas.microsoft.com/office/drawing/2014/chart" uri="{C3380CC4-5D6E-409C-BE32-E72D297353CC}">
                <c16:uniqueId val="{00000009-67F5-49F7-A806-A2D9D1B5148E}"/>
              </c:ext>
            </c:extLst>
          </c:dPt>
          <c:dPt>
            <c:idx val="5"/>
            <c:bubble3D val="0"/>
            <c:spPr>
              <a:solidFill>
                <a:schemeClr val="accent6"/>
              </a:solidFill>
              <a:ln w="19050">
                <a:noFill/>
              </a:ln>
              <a:effectLst/>
            </c:spPr>
            <c:extLst>
              <c:ext xmlns:c16="http://schemas.microsoft.com/office/drawing/2014/chart" uri="{C3380CC4-5D6E-409C-BE32-E72D297353CC}">
                <c16:uniqueId val="{0000000B-67F5-49F7-A806-A2D9D1B5148E}"/>
              </c:ext>
            </c:extLst>
          </c:dPt>
          <c:dLbls>
            <c:dLbl>
              <c:idx val="0"/>
              <c:layout>
                <c:manualLayout>
                  <c:x val="0"/>
                  <c:y val="2.463880864569975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67F5-49F7-A806-A2D9D1B5148E}"/>
                </c:ext>
              </c:extLst>
            </c:dLbl>
            <c:dLbl>
              <c:idx val="1"/>
              <c:layout>
                <c:manualLayout>
                  <c:x val="5.4752908101554504E-3"/>
                  <c:y val="-8.2129362152332502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67F5-49F7-A806-A2D9D1B5148E}"/>
                </c:ext>
              </c:extLst>
            </c:dLbl>
            <c:dLbl>
              <c:idx val="2"/>
              <c:layout>
                <c:manualLayout>
                  <c:x val="-1.3688227025388801E-2"/>
                  <c:y val="4.1064681076165496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67F5-49F7-A806-A2D9D1B5148E}"/>
                </c:ext>
              </c:extLst>
            </c:dLbl>
            <c:dLbl>
              <c:idx val="3"/>
              <c:layout>
                <c:manualLayout>
                  <c:x val="-2.1901163240622003E-2"/>
                  <c:y val="-2.053234053808316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67F5-49F7-A806-A2D9D1B5148E}"/>
                </c:ext>
              </c:extLst>
            </c:dLbl>
            <c:dLbl>
              <c:idx val="4"/>
              <c:layout>
                <c:manualLayout>
                  <c:x val="8.2130439965483106E-3"/>
                  <c:y val="-3.2851744860933001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0535078183488201"/>
                      <c:h val="0.25230140053196548"/>
                    </c:manualLayout>
                  </c15:layout>
                </c:ext>
                <c:ext xmlns:c16="http://schemas.microsoft.com/office/drawing/2014/chart" uri="{C3380CC4-5D6E-409C-BE32-E72D297353CC}">
                  <c16:uniqueId val="{00000009-67F5-49F7-A806-A2D9D1B5148E}"/>
                </c:ext>
              </c:extLst>
            </c:dLbl>
            <c:dLbl>
              <c:idx val="5"/>
              <c:layout>
                <c:manualLayout>
                  <c:x val="1.3688227025388751E-2"/>
                  <c:y val="3.6958212968549627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67F5-49F7-A806-A2D9D1B5148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&lt;£25,000</c:v>
                </c:pt>
                <c:pt idx="1">
                  <c:v>£25,001-£34,999</c:v>
                </c:pt>
                <c:pt idx="2">
                  <c:v>£35,000-£59,999</c:v>
                </c:pt>
                <c:pt idx="3">
                  <c:v>£60,000-£99,999</c:v>
                </c:pt>
                <c:pt idx="4">
                  <c:v>£100,000-£149,999</c:v>
                </c:pt>
                <c:pt idx="5">
                  <c:v>£150,000+</c:v>
                </c:pt>
              </c:strCache>
            </c:strRef>
          </c:cat>
          <c:val>
            <c:numRef>
              <c:f>Sheet1!$B$2:$B$7</c:f>
              <c:numCache>
                <c:formatCode>0%</c:formatCode>
                <c:ptCount val="6"/>
                <c:pt idx="0">
                  <c:v>0.13</c:v>
                </c:pt>
                <c:pt idx="1">
                  <c:v>0.23</c:v>
                </c:pt>
                <c:pt idx="2">
                  <c:v>0.27</c:v>
                </c:pt>
                <c:pt idx="3">
                  <c:v>0.28999999999999998</c:v>
                </c:pt>
                <c:pt idx="4">
                  <c:v>0.04</c:v>
                </c:pt>
                <c:pt idx="5">
                  <c:v>0.04</c:v>
                </c:pt>
              </c:numCache>
            </c:numRef>
          </c:val>
          <c:extLst>
            <c:ext xmlns:c16="http://schemas.microsoft.com/office/drawing/2014/chart" uri="{C3380CC4-5D6E-409C-BE32-E72D297353CC}">
              <c16:uniqueId val="{0000000C-67F5-49F7-A806-A2D9D1B5148E}"/>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Sheet1!$B$1</c:f>
              <c:strCache>
                <c:ptCount val="1"/>
                <c:pt idx="0">
                  <c:v>No Premium</c:v>
                </c:pt>
              </c:strCache>
            </c:strRef>
          </c:tx>
          <c:spPr>
            <a:solidFill>
              <a:schemeClr val="tx2"/>
            </a:solidFill>
            <a:ln>
              <a:no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Regulatory/legal compliance</c:v>
                </c:pt>
                <c:pt idx="7">
                  <c:v>Trust</c:v>
                </c:pt>
                <c:pt idx="8">
                  <c:v>Clinically studied</c:v>
                </c:pt>
                <c:pt idx="9">
                  <c:v>Established safety</c:v>
                </c:pt>
                <c:pt idx="10">
                  <c:v>Quality</c:v>
                </c:pt>
              </c:strCache>
            </c:strRef>
          </c:cat>
          <c:val>
            <c:numRef>
              <c:f>Sheet1!$B$2:$B$12</c:f>
              <c:numCache>
                <c:formatCode>0%</c:formatCode>
                <c:ptCount val="11"/>
                <c:pt idx="0">
                  <c:v>0.5</c:v>
                </c:pt>
                <c:pt idx="1">
                  <c:v>0.42537312999999999</c:v>
                </c:pt>
                <c:pt idx="2">
                  <c:v>0.32835820999999998</c:v>
                </c:pt>
                <c:pt idx="3">
                  <c:v>0.27611940000000001</c:v>
                </c:pt>
                <c:pt idx="4">
                  <c:v>0.26865672000000002</c:v>
                </c:pt>
                <c:pt idx="5">
                  <c:v>0.26119403000000002</c:v>
                </c:pt>
                <c:pt idx="6">
                  <c:v>0.21641790999999999</c:v>
                </c:pt>
                <c:pt idx="7">
                  <c:v>0.18656716000000001</c:v>
                </c:pt>
                <c:pt idx="8">
                  <c:v>0.17164178999999999</c:v>
                </c:pt>
                <c:pt idx="9">
                  <c:v>0.16417909999999999</c:v>
                </c:pt>
                <c:pt idx="10">
                  <c:v>0.12686567000000001</c:v>
                </c:pt>
              </c:numCache>
            </c:numRef>
          </c:val>
          <c:extLst>
            <c:ext xmlns:c16="http://schemas.microsoft.com/office/drawing/2014/chart" uri="{C3380CC4-5D6E-409C-BE32-E72D297353CC}">
              <c16:uniqueId val="{00000000-0C6C-084B-A755-394B4B21E6B3}"/>
            </c:ext>
          </c:extLst>
        </c:ser>
        <c:ser>
          <c:idx val="1"/>
          <c:order val="1"/>
          <c:tx>
            <c:strRef>
              <c:f>Sheet1!$C$1</c:f>
              <c:strCache>
                <c:ptCount val="1"/>
                <c:pt idx="0">
                  <c:v>1% to 5% premium</c:v>
                </c:pt>
              </c:strCache>
            </c:strRef>
          </c:tx>
          <c:spPr>
            <a:solidFill>
              <a:schemeClr val="accent2"/>
            </a:solidFill>
            <a:ln>
              <a:no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Regulatory/legal compliance</c:v>
                </c:pt>
                <c:pt idx="7">
                  <c:v>Trust</c:v>
                </c:pt>
                <c:pt idx="8">
                  <c:v>Clinically studied</c:v>
                </c:pt>
                <c:pt idx="9">
                  <c:v>Established safety</c:v>
                </c:pt>
                <c:pt idx="10">
                  <c:v>Quality</c:v>
                </c:pt>
              </c:strCache>
            </c:strRef>
          </c:cat>
          <c:val>
            <c:numRef>
              <c:f>Sheet1!$C$2:$C$12</c:f>
              <c:numCache>
                <c:formatCode>0%</c:formatCode>
                <c:ptCount val="11"/>
                <c:pt idx="0">
                  <c:v>0.17164178999999999</c:v>
                </c:pt>
                <c:pt idx="1">
                  <c:v>0.18656716000000001</c:v>
                </c:pt>
                <c:pt idx="2">
                  <c:v>0.21641790999999999</c:v>
                </c:pt>
                <c:pt idx="3">
                  <c:v>0.26119403000000002</c:v>
                </c:pt>
                <c:pt idx="4">
                  <c:v>0.28358209000000001</c:v>
                </c:pt>
                <c:pt idx="5">
                  <c:v>0.27611940000000001</c:v>
                </c:pt>
                <c:pt idx="6">
                  <c:v>0.27611940000000001</c:v>
                </c:pt>
                <c:pt idx="7">
                  <c:v>0.26119403000000002</c:v>
                </c:pt>
                <c:pt idx="8">
                  <c:v>0.25373134000000003</c:v>
                </c:pt>
                <c:pt idx="9">
                  <c:v>0.25373134000000003</c:v>
                </c:pt>
                <c:pt idx="10">
                  <c:v>0.25373134000000003</c:v>
                </c:pt>
              </c:numCache>
            </c:numRef>
          </c:val>
          <c:extLst>
            <c:ext xmlns:c16="http://schemas.microsoft.com/office/drawing/2014/chart" uri="{C3380CC4-5D6E-409C-BE32-E72D297353CC}">
              <c16:uniqueId val="{00000003-0C6C-084B-A755-394B4B21E6B3}"/>
            </c:ext>
          </c:extLst>
        </c:ser>
        <c:ser>
          <c:idx val="2"/>
          <c:order val="2"/>
          <c:tx>
            <c:strRef>
              <c:f>Sheet1!$D$1</c:f>
              <c:strCache>
                <c:ptCount val="1"/>
                <c:pt idx="0">
                  <c:v>5% to 10% premium</c:v>
                </c:pt>
              </c:strCache>
            </c:strRef>
          </c:tx>
          <c:spPr>
            <a:solidFill>
              <a:schemeClr val="accent3"/>
            </a:solidFill>
            <a:ln>
              <a:no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Regulatory/legal compliance</c:v>
                </c:pt>
                <c:pt idx="7">
                  <c:v>Trust</c:v>
                </c:pt>
                <c:pt idx="8">
                  <c:v>Clinically studied</c:v>
                </c:pt>
                <c:pt idx="9">
                  <c:v>Established safety</c:v>
                </c:pt>
                <c:pt idx="10">
                  <c:v>Quality</c:v>
                </c:pt>
              </c:strCache>
            </c:strRef>
          </c:cat>
          <c:val>
            <c:numRef>
              <c:f>Sheet1!$D$2:$D$12</c:f>
              <c:numCache>
                <c:formatCode>0%</c:formatCode>
                <c:ptCount val="11"/>
                <c:pt idx="0">
                  <c:v>0.14925373</c:v>
                </c:pt>
                <c:pt idx="1">
                  <c:v>0.21641790999999999</c:v>
                </c:pt>
                <c:pt idx="2">
                  <c:v>0.18656716000000001</c:v>
                </c:pt>
                <c:pt idx="3">
                  <c:v>0.23134328000000001</c:v>
                </c:pt>
                <c:pt idx="4">
                  <c:v>0.20149254</c:v>
                </c:pt>
                <c:pt idx="5">
                  <c:v>0.23880597000000001</c:v>
                </c:pt>
                <c:pt idx="6">
                  <c:v>0.25373134000000003</c:v>
                </c:pt>
                <c:pt idx="7">
                  <c:v>0.24626866</c:v>
                </c:pt>
                <c:pt idx="8">
                  <c:v>0.29104478</c:v>
                </c:pt>
                <c:pt idx="9">
                  <c:v>0.26119403000000002</c:v>
                </c:pt>
                <c:pt idx="10">
                  <c:v>0.24626866</c:v>
                </c:pt>
              </c:numCache>
            </c:numRef>
          </c:val>
          <c:extLst>
            <c:ext xmlns:c16="http://schemas.microsoft.com/office/drawing/2014/chart" uri="{C3380CC4-5D6E-409C-BE32-E72D297353CC}">
              <c16:uniqueId val="{00000004-0C6C-084B-A755-394B4B21E6B3}"/>
            </c:ext>
          </c:extLst>
        </c:ser>
        <c:ser>
          <c:idx val="3"/>
          <c:order val="3"/>
          <c:tx>
            <c:strRef>
              <c:f>Sheet1!$E$1</c:f>
              <c:strCache>
                <c:ptCount val="1"/>
                <c:pt idx="0">
                  <c:v>11% to 20% premium</c:v>
                </c:pt>
              </c:strCache>
            </c:strRef>
          </c:tx>
          <c:spPr>
            <a:solidFill>
              <a:schemeClr val="accent4">
                <a:lumMod val="40000"/>
                <a:lumOff val="60000"/>
              </a:schemeClr>
            </a:solidFill>
            <a:ln>
              <a:solidFill>
                <a:schemeClr val="accent4">
                  <a:lumMod val="40000"/>
                  <a:lumOff val="60000"/>
                </a:schemeClr>
              </a:solid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Regulatory/legal compliance</c:v>
                </c:pt>
                <c:pt idx="7">
                  <c:v>Trust</c:v>
                </c:pt>
                <c:pt idx="8">
                  <c:v>Clinically studied</c:v>
                </c:pt>
                <c:pt idx="9">
                  <c:v>Established safety</c:v>
                </c:pt>
                <c:pt idx="10">
                  <c:v>Quality</c:v>
                </c:pt>
              </c:strCache>
            </c:strRef>
          </c:cat>
          <c:val>
            <c:numRef>
              <c:f>Sheet1!$E$2:$E$12</c:f>
              <c:numCache>
                <c:formatCode>0%</c:formatCode>
                <c:ptCount val="11"/>
                <c:pt idx="0">
                  <c:v>0.13432836000000001</c:v>
                </c:pt>
                <c:pt idx="1">
                  <c:v>0.11940299</c:v>
                </c:pt>
                <c:pt idx="2">
                  <c:v>0.17910448000000001</c:v>
                </c:pt>
                <c:pt idx="3">
                  <c:v>0.17164178999999999</c:v>
                </c:pt>
                <c:pt idx="4">
                  <c:v>0.16417909999999999</c:v>
                </c:pt>
                <c:pt idx="5">
                  <c:v>0.14179104000000001</c:v>
                </c:pt>
                <c:pt idx="6">
                  <c:v>0.15671642</c:v>
                </c:pt>
                <c:pt idx="7">
                  <c:v>0.18656716000000001</c:v>
                </c:pt>
                <c:pt idx="8">
                  <c:v>0.15671642</c:v>
                </c:pt>
                <c:pt idx="9">
                  <c:v>0.18656716000000001</c:v>
                </c:pt>
                <c:pt idx="10">
                  <c:v>0.22388060000000001</c:v>
                </c:pt>
              </c:numCache>
            </c:numRef>
          </c:val>
          <c:extLst>
            <c:ext xmlns:c16="http://schemas.microsoft.com/office/drawing/2014/chart" uri="{C3380CC4-5D6E-409C-BE32-E72D297353CC}">
              <c16:uniqueId val="{00000005-0C6C-084B-A755-394B4B21E6B3}"/>
            </c:ext>
          </c:extLst>
        </c:ser>
        <c:ser>
          <c:idx val="4"/>
          <c:order val="4"/>
          <c:tx>
            <c:strRef>
              <c:f>Sheet1!$F$1</c:f>
              <c:strCache>
                <c:ptCount val="1"/>
                <c:pt idx="0">
                  <c:v>More than 20% premium</c:v>
                </c:pt>
              </c:strCache>
            </c:strRef>
          </c:tx>
          <c:spPr>
            <a:solidFill>
              <a:schemeClr val="accent5"/>
            </a:solidFill>
            <a:ln>
              <a:no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Regulatory/legal compliance</c:v>
                </c:pt>
                <c:pt idx="7">
                  <c:v>Trust</c:v>
                </c:pt>
                <c:pt idx="8">
                  <c:v>Clinically studied</c:v>
                </c:pt>
                <c:pt idx="9">
                  <c:v>Established safety</c:v>
                </c:pt>
                <c:pt idx="10">
                  <c:v>Quality</c:v>
                </c:pt>
              </c:strCache>
            </c:strRef>
          </c:cat>
          <c:val>
            <c:numRef>
              <c:f>Sheet1!$F$2:$F$12</c:f>
              <c:numCache>
                <c:formatCode>0%</c:formatCode>
                <c:ptCount val="11"/>
                <c:pt idx="0">
                  <c:v>4.4776120000000003E-2</c:v>
                </c:pt>
                <c:pt idx="1">
                  <c:v>5.2238809999999997E-2</c:v>
                </c:pt>
                <c:pt idx="2">
                  <c:v>8.9552239999999991E-2</c:v>
                </c:pt>
                <c:pt idx="3">
                  <c:v>5.9701490000000003E-2</c:v>
                </c:pt>
                <c:pt idx="4">
                  <c:v>8.2089549999999997E-2</c:v>
                </c:pt>
                <c:pt idx="5">
                  <c:v>8.2089549999999997E-2</c:v>
                </c:pt>
                <c:pt idx="6">
                  <c:v>9.7014929999999999E-2</c:v>
                </c:pt>
                <c:pt idx="7">
                  <c:v>0.11940299</c:v>
                </c:pt>
                <c:pt idx="8">
                  <c:v>0.12686567000000001</c:v>
                </c:pt>
                <c:pt idx="9">
                  <c:v>0.13432836000000001</c:v>
                </c:pt>
                <c:pt idx="10">
                  <c:v>0.14925373</c:v>
                </c:pt>
              </c:numCache>
            </c:numRef>
          </c:val>
          <c:extLst>
            <c:ext xmlns:c16="http://schemas.microsoft.com/office/drawing/2014/chart" uri="{C3380CC4-5D6E-409C-BE32-E72D297353CC}">
              <c16:uniqueId val="{00000006-0C6C-084B-A755-394B4B21E6B3}"/>
            </c:ext>
          </c:extLst>
        </c:ser>
        <c:dLbls>
          <c:showLegendKey val="0"/>
          <c:showVal val="0"/>
          <c:showCatName val="0"/>
          <c:showSerName val="0"/>
          <c:showPercent val="0"/>
          <c:showBubbleSize val="0"/>
        </c:dLbls>
        <c:gapWidth val="150"/>
        <c:overlap val="100"/>
        <c:axId val="2082214847"/>
        <c:axId val="1356135760"/>
      </c:barChart>
      <c:catAx>
        <c:axId val="2082214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6135760"/>
        <c:crosses val="autoZero"/>
        <c:auto val="1"/>
        <c:lblAlgn val="ctr"/>
        <c:lblOffset val="100"/>
        <c:noMultiLvlLbl val="0"/>
      </c:catAx>
      <c:valAx>
        <c:axId val="13561357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82214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Sheet1!$B$1</c:f>
              <c:strCache>
                <c:ptCount val="1"/>
                <c:pt idx="0">
                  <c:v>No Premium</c:v>
                </c:pt>
              </c:strCache>
            </c:strRef>
          </c:tx>
          <c:spPr>
            <a:solidFill>
              <a:schemeClr val="tx2"/>
            </a:solidFill>
            <a:ln>
              <a:no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Regulatory/legal compliance</c:v>
                </c:pt>
                <c:pt idx="7">
                  <c:v>Trust</c:v>
                </c:pt>
                <c:pt idx="8">
                  <c:v>Clinically studied</c:v>
                </c:pt>
                <c:pt idx="9">
                  <c:v>Established safety</c:v>
                </c:pt>
                <c:pt idx="10">
                  <c:v>Quality</c:v>
                </c:pt>
              </c:strCache>
            </c:strRef>
          </c:cat>
          <c:val>
            <c:numRef>
              <c:f>Sheet1!$B$2:$B$12</c:f>
              <c:numCache>
                <c:formatCode>0%</c:formatCode>
                <c:ptCount val="11"/>
                <c:pt idx="0">
                  <c:v>0.22435896999999999</c:v>
                </c:pt>
                <c:pt idx="1">
                  <c:v>0.20512821000000001</c:v>
                </c:pt>
                <c:pt idx="2">
                  <c:v>0.16025640999999999</c:v>
                </c:pt>
                <c:pt idx="3">
                  <c:v>0.14102564000000001</c:v>
                </c:pt>
                <c:pt idx="4">
                  <c:v>0.14102564000000001</c:v>
                </c:pt>
                <c:pt idx="5">
                  <c:v>0.12179487</c:v>
                </c:pt>
                <c:pt idx="6">
                  <c:v>0.10897436000000001</c:v>
                </c:pt>
                <c:pt idx="7">
                  <c:v>8.9743589999999998E-2</c:v>
                </c:pt>
                <c:pt idx="8">
                  <c:v>8.3333329999999997E-2</c:v>
                </c:pt>
                <c:pt idx="9">
                  <c:v>8.3333329999999997E-2</c:v>
                </c:pt>
                <c:pt idx="10">
                  <c:v>7.051281999999999E-2</c:v>
                </c:pt>
              </c:numCache>
            </c:numRef>
          </c:val>
          <c:extLst>
            <c:ext xmlns:c16="http://schemas.microsoft.com/office/drawing/2014/chart" uri="{C3380CC4-5D6E-409C-BE32-E72D297353CC}">
              <c16:uniqueId val="{00000000-0C6C-084B-A755-394B4B21E6B3}"/>
            </c:ext>
          </c:extLst>
        </c:ser>
        <c:ser>
          <c:idx val="1"/>
          <c:order val="1"/>
          <c:tx>
            <c:strRef>
              <c:f>Sheet1!$C$1</c:f>
              <c:strCache>
                <c:ptCount val="1"/>
                <c:pt idx="0">
                  <c:v>1% to 5% premium</c:v>
                </c:pt>
              </c:strCache>
            </c:strRef>
          </c:tx>
          <c:spPr>
            <a:solidFill>
              <a:schemeClr val="accent2"/>
            </a:solidFill>
            <a:ln>
              <a:no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Regulatory/legal compliance</c:v>
                </c:pt>
                <c:pt idx="7">
                  <c:v>Trust</c:v>
                </c:pt>
                <c:pt idx="8">
                  <c:v>Clinically studied</c:v>
                </c:pt>
                <c:pt idx="9">
                  <c:v>Established safety</c:v>
                </c:pt>
                <c:pt idx="10">
                  <c:v>Quality</c:v>
                </c:pt>
              </c:strCache>
            </c:strRef>
          </c:cat>
          <c:val>
            <c:numRef>
              <c:f>Sheet1!$C$2:$C$12</c:f>
              <c:numCache>
                <c:formatCode>0%</c:formatCode>
                <c:ptCount val="11"/>
                <c:pt idx="0">
                  <c:v>0.12179487</c:v>
                </c:pt>
                <c:pt idx="1">
                  <c:v>0.12820513</c:v>
                </c:pt>
                <c:pt idx="2">
                  <c:v>0.17307692</c:v>
                </c:pt>
                <c:pt idx="3">
                  <c:v>0.18589744</c:v>
                </c:pt>
                <c:pt idx="4">
                  <c:v>0.22435896999999999</c:v>
                </c:pt>
                <c:pt idx="5">
                  <c:v>0.17307692</c:v>
                </c:pt>
                <c:pt idx="6">
                  <c:v>0.19230769</c:v>
                </c:pt>
                <c:pt idx="7">
                  <c:v>0.17307692</c:v>
                </c:pt>
                <c:pt idx="8">
                  <c:v>0.17948718</c:v>
                </c:pt>
                <c:pt idx="9">
                  <c:v>0.18589744</c:v>
                </c:pt>
                <c:pt idx="10">
                  <c:v>0.14743590000000001</c:v>
                </c:pt>
              </c:numCache>
            </c:numRef>
          </c:val>
          <c:extLst>
            <c:ext xmlns:c16="http://schemas.microsoft.com/office/drawing/2014/chart" uri="{C3380CC4-5D6E-409C-BE32-E72D297353CC}">
              <c16:uniqueId val="{00000003-0C6C-084B-A755-394B4B21E6B3}"/>
            </c:ext>
          </c:extLst>
        </c:ser>
        <c:ser>
          <c:idx val="2"/>
          <c:order val="2"/>
          <c:tx>
            <c:strRef>
              <c:f>Sheet1!$D$1</c:f>
              <c:strCache>
                <c:ptCount val="1"/>
                <c:pt idx="0">
                  <c:v>5% to 10% premium</c:v>
                </c:pt>
              </c:strCache>
            </c:strRef>
          </c:tx>
          <c:spPr>
            <a:solidFill>
              <a:schemeClr val="accent3"/>
            </a:solidFill>
            <a:ln>
              <a:no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Regulatory/legal compliance</c:v>
                </c:pt>
                <c:pt idx="7">
                  <c:v>Trust</c:v>
                </c:pt>
                <c:pt idx="8">
                  <c:v>Clinically studied</c:v>
                </c:pt>
                <c:pt idx="9">
                  <c:v>Established safety</c:v>
                </c:pt>
                <c:pt idx="10">
                  <c:v>Quality</c:v>
                </c:pt>
              </c:strCache>
            </c:strRef>
          </c:cat>
          <c:val>
            <c:numRef>
              <c:f>Sheet1!$D$2:$D$12</c:f>
              <c:numCache>
                <c:formatCode>0%</c:formatCode>
                <c:ptCount val="11"/>
                <c:pt idx="0">
                  <c:v>0.25</c:v>
                </c:pt>
                <c:pt idx="1">
                  <c:v>0.21794872000000001</c:v>
                </c:pt>
                <c:pt idx="2">
                  <c:v>0.26923077000000001</c:v>
                </c:pt>
                <c:pt idx="3">
                  <c:v>0.26923077000000001</c:v>
                </c:pt>
                <c:pt idx="4">
                  <c:v>0.19871795</c:v>
                </c:pt>
                <c:pt idx="5">
                  <c:v>0.27564103000000001</c:v>
                </c:pt>
                <c:pt idx="6">
                  <c:v>0.26282051000000001</c:v>
                </c:pt>
                <c:pt idx="7">
                  <c:v>0.31410255999999998</c:v>
                </c:pt>
                <c:pt idx="8">
                  <c:v>0.25641026</c:v>
                </c:pt>
                <c:pt idx="9">
                  <c:v>0.25641026</c:v>
                </c:pt>
                <c:pt idx="10">
                  <c:v>0.27564103000000001</c:v>
                </c:pt>
              </c:numCache>
            </c:numRef>
          </c:val>
          <c:extLst>
            <c:ext xmlns:c16="http://schemas.microsoft.com/office/drawing/2014/chart" uri="{C3380CC4-5D6E-409C-BE32-E72D297353CC}">
              <c16:uniqueId val="{00000004-0C6C-084B-A755-394B4B21E6B3}"/>
            </c:ext>
          </c:extLst>
        </c:ser>
        <c:ser>
          <c:idx val="3"/>
          <c:order val="3"/>
          <c:tx>
            <c:strRef>
              <c:f>Sheet1!$E$1</c:f>
              <c:strCache>
                <c:ptCount val="1"/>
                <c:pt idx="0">
                  <c:v>11% to 20% premium</c:v>
                </c:pt>
              </c:strCache>
            </c:strRef>
          </c:tx>
          <c:spPr>
            <a:solidFill>
              <a:schemeClr val="accent4">
                <a:lumMod val="40000"/>
                <a:lumOff val="60000"/>
              </a:schemeClr>
            </a:solidFill>
            <a:ln>
              <a:solidFill>
                <a:schemeClr val="accent4">
                  <a:lumMod val="40000"/>
                  <a:lumOff val="60000"/>
                </a:schemeClr>
              </a:solid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Regulatory/legal compliance</c:v>
                </c:pt>
                <c:pt idx="7">
                  <c:v>Trust</c:v>
                </c:pt>
                <c:pt idx="8">
                  <c:v>Clinically studied</c:v>
                </c:pt>
                <c:pt idx="9">
                  <c:v>Established safety</c:v>
                </c:pt>
                <c:pt idx="10">
                  <c:v>Quality</c:v>
                </c:pt>
              </c:strCache>
            </c:strRef>
          </c:cat>
          <c:val>
            <c:numRef>
              <c:f>Sheet1!$E$2:$E$12</c:f>
              <c:numCache>
                <c:formatCode>0%</c:formatCode>
                <c:ptCount val="11"/>
                <c:pt idx="0">
                  <c:v>0.23717948999999999</c:v>
                </c:pt>
                <c:pt idx="1">
                  <c:v>0.26282051000000001</c:v>
                </c:pt>
                <c:pt idx="2">
                  <c:v>0.22435896999999999</c:v>
                </c:pt>
                <c:pt idx="3">
                  <c:v>0.22435896999999999</c:v>
                </c:pt>
                <c:pt idx="4">
                  <c:v>0.23717948999999999</c:v>
                </c:pt>
                <c:pt idx="5">
                  <c:v>0.25641026</c:v>
                </c:pt>
                <c:pt idx="6">
                  <c:v>0.26282051000000001</c:v>
                </c:pt>
                <c:pt idx="7">
                  <c:v>0.17307692</c:v>
                </c:pt>
                <c:pt idx="8">
                  <c:v>0.32051281999999998</c:v>
                </c:pt>
                <c:pt idx="9">
                  <c:v>0.27564103000000001</c:v>
                </c:pt>
                <c:pt idx="10">
                  <c:v>0.24358974</c:v>
                </c:pt>
              </c:numCache>
            </c:numRef>
          </c:val>
          <c:extLst>
            <c:ext xmlns:c16="http://schemas.microsoft.com/office/drawing/2014/chart" uri="{C3380CC4-5D6E-409C-BE32-E72D297353CC}">
              <c16:uniqueId val="{00000005-0C6C-084B-A755-394B4B21E6B3}"/>
            </c:ext>
          </c:extLst>
        </c:ser>
        <c:ser>
          <c:idx val="4"/>
          <c:order val="4"/>
          <c:tx>
            <c:strRef>
              <c:f>Sheet1!$F$1</c:f>
              <c:strCache>
                <c:ptCount val="1"/>
                <c:pt idx="0">
                  <c:v>More than 20% premium</c:v>
                </c:pt>
              </c:strCache>
            </c:strRef>
          </c:tx>
          <c:spPr>
            <a:solidFill>
              <a:schemeClr val="accent5"/>
            </a:solidFill>
            <a:ln>
              <a:no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Regulatory/legal compliance</c:v>
                </c:pt>
                <c:pt idx="7">
                  <c:v>Trust</c:v>
                </c:pt>
                <c:pt idx="8">
                  <c:v>Clinically studied</c:v>
                </c:pt>
                <c:pt idx="9">
                  <c:v>Established safety</c:v>
                </c:pt>
                <c:pt idx="10">
                  <c:v>Quality</c:v>
                </c:pt>
              </c:strCache>
            </c:strRef>
          </c:cat>
          <c:val>
            <c:numRef>
              <c:f>Sheet1!$F$2:$F$12</c:f>
              <c:numCache>
                <c:formatCode>0%</c:formatCode>
                <c:ptCount val="11"/>
                <c:pt idx="0">
                  <c:v>0.16666666999999999</c:v>
                </c:pt>
                <c:pt idx="1">
                  <c:v>0.18589744</c:v>
                </c:pt>
                <c:pt idx="2">
                  <c:v>0.17307692</c:v>
                </c:pt>
                <c:pt idx="3">
                  <c:v>0.17948718</c:v>
                </c:pt>
                <c:pt idx="4">
                  <c:v>0.19871795</c:v>
                </c:pt>
                <c:pt idx="5">
                  <c:v>0.17307692</c:v>
                </c:pt>
                <c:pt idx="6">
                  <c:v>0.17307692</c:v>
                </c:pt>
                <c:pt idx="7">
                  <c:v>0.25</c:v>
                </c:pt>
                <c:pt idx="8">
                  <c:v>0.16025640999999999</c:v>
                </c:pt>
                <c:pt idx="9">
                  <c:v>0.19871795</c:v>
                </c:pt>
                <c:pt idx="10">
                  <c:v>0.26282051000000001</c:v>
                </c:pt>
              </c:numCache>
            </c:numRef>
          </c:val>
          <c:extLst>
            <c:ext xmlns:c16="http://schemas.microsoft.com/office/drawing/2014/chart" uri="{C3380CC4-5D6E-409C-BE32-E72D297353CC}">
              <c16:uniqueId val="{00000006-0C6C-084B-A755-394B4B21E6B3}"/>
            </c:ext>
          </c:extLst>
        </c:ser>
        <c:dLbls>
          <c:showLegendKey val="0"/>
          <c:showVal val="0"/>
          <c:showCatName val="0"/>
          <c:showSerName val="0"/>
          <c:showPercent val="0"/>
          <c:showBubbleSize val="0"/>
        </c:dLbls>
        <c:gapWidth val="150"/>
        <c:overlap val="100"/>
        <c:axId val="2082214847"/>
        <c:axId val="1356135760"/>
      </c:barChart>
      <c:catAx>
        <c:axId val="2082214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6135760"/>
        <c:crosses val="autoZero"/>
        <c:auto val="1"/>
        <c:lblAlgn val="ctr"/>
        <c:lblOffset val="100"/>
        <c:noMultiLvlLbl val="0"/>
      </c:catAx>
      <c:valAx>
        <c:axId val="13561357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82214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Sheet1!$B$1</c:f>
              <c:strCache>
                <c:ptCount val="1"/>
                <c:pt idx="0">
                  <c:v>No Premium</c:v>
                </c:pt>
              </c:strCache>
            </c:strRef>
          </c:tx>
          <c:spPr>
            <a:solidFill>
              <a:schemeClr val="tx2"/>
            </a:solidFill>
            <a:ln>
              <a:noFill/>
            </a:ln>
            <a:effectLst/>
          </c:spPr>
          <c:invertIfNegative val="0"/>
          <c:cat>
            <c:strRef>
              <c:f>Sheet1!$A$2:$A$12</c:f>
              <c:strCache>
                <c:ptCount val="11"/>
                <c:pt idx="0">
                  <c:v>Social media support</c:v>
                </c:pt>
                <c:pt idx="1">
                  <c:v>Media coverage</c:v>
                </c:pt>
                <c:pt idx="2">
                  <c:v>Regulatory/legal compliance</c:v>
                </c:pt>
                <c:pt idx="3">
                  <c:v>Website offering further information</c:v>
                </c:pt>
                <c:pt idx="4">
                  <c:v>Efficacy/efficacious dose</c:v>
                </c:pt>
                <c:pt idx="5">
                  <c:v>Branded ingredient logo on front of package</c:v>
                </c:pt>
                <c:pt idx="6">
                  <c:v>Branded ingredient logo on back of package</c:v>
                </c:pt>
                <c:pt idx="7">
                  <c:v>Trust</c:v>
                </c:pt>
                <c:pt idx="8">
                  <c:v>Clinically studied</c:v>
                </c:pt>
                <c:pt idx="9">
                  <c:v>Established safety</c:v>
                </c:pt>
                <c:pt idx="10">
                  <c:v>Quality</c:v>
                </c:pt>
              </c:strCache>
            </c:strRef>
          </c:cat>
          <c:val>
            <c:numRef>
              <c:f>Sheet1!$B$2:$B$12</c:f>
              <c:numCache>
                <c:formatCode>0%</c:formatCode>
                <c:ptCount val="11"/>
                <c:pt idx="0">
                  <c:v>0.18181818</c:v>
                </c:pt>
                <c:pt idx="1">
                  <c:v>0.14049586999999999</c:v>
                </c:pt>
                <c:pt idx="2">
                  <c:v>0.12396694</c:v>
                </c:pt>
                <c:pt idx="3">
                  <c:v>0.11570248</c:v>
                </c:pt>
                <c:pt idx="4">
                  <c:v>9.9173549999999999E-2</c:v>
                </c:pt>
                <c:pt idx="5">
                  <c:v>9.9173549999999999E-2</c:v>
                </c:pt>
                <c:pt idx="6">
                  <c:v>9.0909089999999998E-2</c:v>
                </c:pt>
                <c:pt idx="7">
                  <c:v>6.6115699999999999E-2</c:v>
                </c:pt>
                <c:pt idx="8">
                  <c:v>5.7851239999999998E-2</c:v>
                </c:pt>
                <c:pt idx="9">
                  <c:v>4.9586779999999997E-2</c:v>
                </c:pt>
                <c:pt idx="10">
                  <c:v>4.1322310000000001E-2</c:v>
                </c:pt>
              </c:numCache>
            </c:numRef>
          </c:val>
          <c:extLst>
            <c:ext xmlns:c16="http://schemas.microsoft.com/office/drawing/2014/chart" uri="{C3380CC4-5D6E-409C-BE32-E72D297353CC}">
              <c16:uniqueId val="{00000000-0C6C-084B-A755-394B4B21E6B3}"/>
            </c:ext>
          </c:extLst>
        </c:ser>
        <c:ser>
          <c:idx val="1"/>
          <c:order val="1"/>
          <c:tx>
            <c:strRef>
              <c:f>Sheet1!$C$1</c:f>
              <c:strCache>
                <c:ptCount val="1"/>
                <c:pt idx="0">
                  <c:v>1% to 5% premium</c:v>
                </c:pt>
              </c:strCache>
            </c:strRef>
          </c:tx>
          <c:spPr>
            <a:solidFill>
              <a:schemeClr val="accent2"/>
            </a:solidFill>
            <a:ln>
              <a:noFill/>
            </a:ln>
            <a:effectLst/>
          </c:spPr>
          <c:invertIfNegative val="0"/>
          <c:cat>
            <c:strRef>
              <c:f>Sheet1!$A$2:$A$12</c:f>
              <c:strCache>
                <c:ptCount val="11"/>
                <c:pt idx="0">
                  <c:v>Social media support</c:v>
                </c:pt>
                <c:pt idx="1">
                  <c:v>Media coverage</c:v>
                </c:pt>
                <c:pt idx="2">
                  <c:v>Regulatory/legal compliance</c:v>
                </c:pt>
                <c:pt idx="3">
                  <c:v>Website offering further information</c:v>
                </c:pt>
                <c:pt idx="4">
                  <c:v>Efficacy/efficacious dose</c:v>
                </c:pt>
                <c:pt idx="5">
                  <c:v>Branded ingredient logo on front of package</c:v>
                </c:pt>
                <c:pt idx="6">
                  <c:v>Branded ingredient logo on back of package</c:v>
                </c:pt>
                <c:pt idx="7">
                  <c:v>Trust</c:v>
                </c:pt>
                <c:pt idx="8">
                  <c:v>Clinically studied</c:v>
                </c:pt>
                <c:pt idx="9">
                  <c:v>Established safety</c:v>
                </c:pt>
                <c:pt idx="10">
                  <c:v>Quality</c:v>
                </c:pt>
              </c:strCache>
            </c:strRef>
          </c:cat>
          <c:val>
            <c:numRef>
              <c:f>Sheet1!$C$2:$C$12</c:f>
              <c:numCache>
                <c:formatCode>0%</c:formatCode>
                <c:ptCount val="11"/>
                <c:pt idx="0">
                  <c:v>0.19834710999999999</c:v>
                </c:pt>
                <c:pt idx="1">
                  <c:v>0.18181818</c:v>
                </c:pt>
                <c:pt idx="2">
                  <c:v>0.18181818</c:v>
                </c:pt>
                <c:pt idx="3">
                  <c:v>0.20661156999999999</c:v>
                </c:pt>
                <c:pt idx="4">
                  <c:v>0.22314049999999999</c:v>
                </c:pt>
                <c:pt idx="5">
                  <c:v>0.28099173999999999</c:v>
                </c:pt>
                <c:pt idx="6">
                  <c:v>0.20661156999999999</c:v>
                </c:pt>
                <c:pt idx="7">
                  <c:v>0.19834710999999999</c:v>
                </c:pt>
                <c:pt idx="8">
                  <c:v>0.17355371999999999</c:v>
                </c:pt>
                <c:pt idx="9">
                  <c:v>0.20661156999999999</c:v>
                </c:pt>
                <c:pt idx="10">
                  <c:v>0.18181818</c:v>
                </c:pt>
              </c:numCache>
            </c:numRef>
          </c:val>
          <c:extLst>
            <c:ext xmlns:c16="http://schemas.microsoft.com/office/drawing/2014/chart" uri="{C3380CC4-5D6E-409C-BE32-E72D297353CC}">
              <c16:uniqueId val="{00000003-0C6C-084B-A755-394B4B21E6B3}"/>
            </c:ext>
          </c:extLst>
        </c:ser>
        <c:ser>
          <c:idx val="2"/>
          <c:order val="2"/>
          <c:tx>
            <c:strRef>
              <c:f>Sheet1!$D$1</c:f>
              <c:strCache>
                <c:ptCount val="1"/>
                <c:pt idx="0">
                  <c:v>5% to 10% premium</c:v>
                </c:pt>
              </c:strCache>
            </c:strRef>
          </c:tx>
          <c:spPr>
            <a:solidFill>
              <a:schemeClr val="accent3"/>
            </a:solidFill>
            <a:ln>
              <a:noFill/>
            </a:ln>
            <a:effectLst/>
          </c:spPr>
          <c:invertIfNegative val="0"/>
          <c:cat>
            <c:strRef>
              <c:f>Sheet1!$A$2:$A$12</c:f>
              <c:strCache>
                <c:ptCount val="11"/>
                <c:pt idx="0">
                  <c:v>Social media support</c:v>
                </c:pt>
                <c:pt idx="1">
                  <c:v>Media coverage</c:v>
                </c:pt>
                <c:pt idx="2">
                  <c:v>Regulatory/legal compliance</c:v>
                </c:pt>
                <c:pt idx="3">
                  <c:v>Website offering further information</c:v>
                </c:pt>
                <c:pt idx="4">
                  <c:v>Efficacy/efficacious dose</c:v>
                </c:pt>
                <c:pt idx="5">
                  <c:v>Branded ingredient logo on front of package</c:v>
                </c:pt>
                <c:pt idx="6">
                  <c:v>Branded ingredient logo on back of package</c:v>
                </c:pt>
                <c:pt idx="7">
                  <c:v>Trust</c:v>
                </c:pt>
                <c:pt idx="8">
                  <c:v>Clinically studied</c:v>
                </c:pt>
                <c:pt idx="9">
                  <c:v>Established safety</c:v>
                </c:pt>
                <c:pt idx="10">
                  <c:v>Quality</c:v>
                </c:pt>
              </c:strCache>
            </c:strRef>
          </c:cat>
          <c:val>
            <c:numRef>
              <c:f>Sheet1!$D$2:$D$12</c:f>
              <c:numCache>
                <c:formatCode>0%</c:formatCode>
                <c:ptCount val="11"/>
                <c:pt idx="0">
                  <c:v>0.26446280999999999</c:v>
                </c:pt>
                <c:pt idx="1">
                  <c:v>0.30578512000000002</c:v>
                </c:pt>
                <c:pt idx="2">
                  <c:v>0.32231405000000002</c:v>
                </c:pt>
                <c:pt idx="3">
                  <c:v>0.29752065999999999</c:v>
                </c:pt>
                <c:pt idx="4">
                  <c:v>0.29752065999999999</c:v>
                </c:pt>
                <c:pt idx="5">
                  <c:v>0.23140495999999999</c:v>
                </c:pt>
                <c:pt idx="6">
                  <c:v>0.29752065999999999</c:v>
                </c:pt>
                <c:pt idx="7">
                  <c:v>0.32231405000000002</c:v>
                </c:pt>
                <c:pt idx="8">
                  <c:v>0.31404958999999999</c:v>
                </c:pt>
                <c:pt idx="9">
                  <c:v>0.34710743999999999</c:v>
                </c:pt>
                <c:pt idx="10">
                  <c:v>0.25619835000000002</c:v>
                </c:pt>
              </c:numCache>
            </c:numRef>
          </c:val>
          <c:extLst>
            <c:ext xmlns:c16="http://schemas.microsoft.com/office/drawing/2014/chart" uri="{C3380CC4-5D6E-409C-BE32-E72D297353CC}">
              <c16:uniqueId val="{00000004-0C6C-084B-A755-394B4B21E6B3}"/>
            </c:ext>
          </c:extLst>
        </c:ser>
        <c:ser>
          <c:idx val="3"/>
          <c:order val="3"/>
          <c:tx>
            <c:strRef>
              <c:f>Sheet1!$E$1</c:f>
              <c:strCache>
                <c:ptCount val="1"/>
                <c:pt idx="0">
                  <c:v>11% to 20% premium</c:v>
                </c:pt>
              </c:strCache>
            </c:strRef>
          </c:tx>
          <c:spPr>
            <a:solidFill>
              <a:schemeClr val="accent4">
                <a:lumMod val="40000"/>
                <a:lumOff val="60000"/>
              </a:schemeClr>
            </a:solidFill>
            <a:ln>
              <a:solidFill>
                <a:schemeClr val="accent4">
                  <a:lumMod val="40000"/>
                  <a:lumOff val="60000"/>
                </a:schemeClr>
              </a:solidFill>
            </a:ln>
            <a:effectLst/>
          </c:spPr>
          <c:invertIfNegative val="0"/>
          <c:cat>
            <c:strRef>
              <c:f>Sheet1!$A$2:$A$12</c:f>
              <c:strCache>
                <c:ptCount val="11"/>
                <c:pt idx="0">
                  <c:v>Social media support</c:v>
                </c:pt>
                <c:pt idx="1">
                  <c:v>Media coverage</c:v>
                </c:pt>
                <c:pt idx="2">
                  <c:v>Regulatory/legal compliance</c:v>
                </c:pt>
                <c:pt idx="3">
                  <c:v>Website offering further information</c:v>
                </c:pt>
                <c:pt idx="4">
                  <c:v>Efficacy/efficacious dose</c:v>
                </c:pt>
                <c:pt idx="5">
                  <c:v>Branded ingredient logo on front of package</c:v>
                </c:pt>
                <c:pt idx="6">
                  <c:v>Branded ingredient logo on back of package</c:v>
                </c:pt>
                <c:pt idx="7">
                  <c:v>Trust</c:v>
                </c:pt>
                <c:pt idx="8">
                  <c:v>Clinically studied</c:v>
                </c:pt>
                <c:pt idx="9">
                  <c:v>Established safety</c:v>
                </c:pt>
                <c:pt idx="10">
                  <c:v>Quality</c:v>
                </c:pt>
              </c:strCache>
            </c:strRef>
          </c:cat>
          <c:val>
            <c:numRef>
              <c:f>Sheet1!$E$2:$E$12</c:f>
              <c:numCache>
                <c:formatCode>0%</c:formatCode>
                <c:ptCount val="11"/>
                <c:pt idx="0">
                  <c:v>0.24793388</c:v>
                </c:pt>
                <c:pt idx="1">
                  <c:v>0.21487603</c:v>
                </c:pt>
                <c:pt idx="2">
                  <c:v>0.24793388</c:v>
                </c:pt>
                <c:pt idx="3">
                  <c:v>0.23140495999999999</c:v>
                </c:pt>
                <c:pt idx="4">
                  <c:v>0.28099173999999999</c:v>
                </c:pt>
                <c:pt idx="5">
                  <c:v>0.21487603</c:v>
                </c:pt>
                <c:pt idx="6">
                  <c:v>0.27272727000000002</c:v>
                </c:pt>
                <c:pt idx="7">
                  <c:v>0.24793388</c:v>
                </c:pt>
                <c:pt idx="8">
                  <c:v>0.30578512000000002</c:v>
                </c:pt>
                <c:pt idx="9">
                  <c:v>0.23140495999999999</c:v>
                </c:pt>
                <c:pt idx="10">
                  <c:v>0.31404958999999999</c:v>
                </c:pt>
              </c:numCache>
            </c:numRef>
          </c:val>
          <c:extLst>
            <c:ext xmlns:c16="http://schemas.microsoft.com/office/drawing/2014/chart" uri="{C3380CC4-5D6E-409C-BE32-E72D297353CC}">
              <c16:uniqueId val="{00000005-0C6C-084B-A755-394B4B21E6B3}"/>
            </c:ext>
          </c:extLst>
        </c:ser>
        <c:ser>
          <c:idx val="4"/>
          <c:order val="4"/>
          <c:tx>
            <c:strRef>
              <c:f>Sheet1!$F$1</c:f>
              <c:strCache>
                <c:ptCount val="1"/>
                <c:pt idx="0">
                  <c:v>More than 20% premium</c:v>
                </c:pt>
              </c:strCache>
            </c:strRef>
          </c:tx>
          <c:spPr>
            <a:solidFill>
              <a:schemeClr val="accent5"/>
            </a:solidFill>
            <a:ln>
              <a:noFill/>
            </a:ln>
            <a:effectLst/>
          </c:spPr>
          <c:invertIfNegative val="0"/>
          <c:cat>
            <c:strRef>
              <c:f>Sheet1!$A$2:$A$12</c:f>
              <c:strCache>
                <c:ptCount val="11"/>
                <c:pt idx="0">
                  <c:v>Social media support</c:v>
                </c:pt>
                <c:pt idx="1">
                  <c:v>Media coverage</c:v>
                </c:pt>
                <c:pt idx="2">
                  <c:v>Regulatory/legal compliance</c:v>
                </c:pt>
                <c:pt idx="3">
                  <c:v>Website offering further information</c:v>
                </c:pt>
                <c:pt idx="4">
                  <c:v>Efficacy/efficacious dose</c:v>
                </c:pt>
                <c:pt idx="5">
                  <c:v>Branded ingredient logo on front of package</c:v>
                </c:pt>
                <c:pt idx="6">
                  <c:v>Branded ingredient logo on back of package</c:v>
                </c:pt>
                <c:pt idx="7">
                  <c:v>Trust</c:v>
                </c:pt>
                <c:pt idx="8">
                  <c:v>Clinically studied</c:v>
                </c:pt>
                <c:pt idx="9">
                  <c:v>Established safety</c:v>
                </c:pt>
                <c:pt idx="10">
                  <c:v>Quality</c:v>
                </c:pt>
              </c:strCache>
            </c:strRef>
          </c:cat>
          <c:val>
            <c:numRef>
              <c:f>Sheet1!$F$2:$F$12</c:f>
              <c:numCache>
                <c:formatCode>0%</c:formatCode>
                <c:ptCount val="11"/>
                <c:pt idx="0">
                  <c:v>0.10743802</c:v>
                </c:pt>
                <c:pt idx="1">
                  <c:v>0.15702479</c:v>
                </c:pt>
                <c:pt idx="2">
                  <c:v>0.12396694</c:v>
                </c:pt>
                <c:pt idx="3">
                  <c:v>0.14876033</c:v>
                </c:pt>
                <c:pt idx="4">
                  <c:v>9.9173549999999999E-2</c:v>
                </c:pt>
                <c:pt idx="5">
                  <c:v>0.17355371999999999</c:v>
                </c:pt>
                <c:pt idx="6">
                  <c:v>0.1322314</c:v>
                </c:pt>
                <c:pt idx="7">
                  <c:v>0.16528925999999999</c:v>
                </c:pt>
                <c:pt idx="8">
                  <c:v>0.14876033</c:v>
                </c:pt>
                <c:pt idx="9">
                  <c:v>0.16528925999999999</c:v>
                </c:pt>
                <c:pt idx="10">
                  <c:v>0.20661156999999999</c:v>
                </c:pt>
              </c:numCache>
            </c:numRef>
          </c:val>
          <c:extLst>
            <c:ext xmlns:c16="http://schemas.microsoft.com/office/drawing/2014/chart" uri="{C3380CC4-5D6E-409C-BE32-E72D297353CC}">
              <c16:uniqueId val="{00000006-0C6C-084B-A755-394B4B21E6B3}"/>
            </c:ext>
          </c:extLst>
        </c:ser>
        <c:dLbls>
          <c:showLegendKey val="0"/>
          <c:showVal val="0"/>
          <c:showCatName val="0"/>
          <c:showSerName val="0"/>
          <c:showPercent val="0"/>
          <c:showBubbleSize val="0"/>
        </c:dLbls>
        <c:gapWidth val="150"/>
        <c:overlap val="100"/>
        <c:axId val="2082214847"/>
        <c:axId val="1356135760"/>
      </c:barChart>
      <c:catAx>
        <c:axId val="2082214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6135760"/>
        <c:crosses val="autoZero"/>
        <c:auto val="1"/>
        <c:lblAlgn val="ctr"/>
        <c:lblOffset val="100"/>
        <c:noMultiLvlLbl val="0"/>
      </c:catAx>
      <c:valAx>
        <c:axId val="13561357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82214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Sheet1!$B$1</c:f>
              <c:strCache>
                <c:ptCount val="1"/>
                <c:pt idx="0">
                  <c:v>No Premium</c:v>
                </c:pt>
              </c:strCache>
            </c:strRef>
          </c:tx>
          <c:spPr>
            <a:solidFill>
              <a:schemeClr val="tx2"/>
            </a:solidFill>
            <a:ln>
              <a:no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Regulatory/legal compliance</c:v>
                </c:pt>
                <c:pt idx="7">
                  <c:v>Established safety</c:v>
                </c:pt>
                <c:pt idx="8">
                  <c:v>Trust</c:v>
                </c:pt>
                <c:pt idx="9">
                  <c:v>Clinically studied</c:v>
                </c:pt>
                <c:pt idx="10">
                  <c:v>Quality</c:v>
                </c:pt>
              </c:strCache>
            </c:strRef>
          </c:cat>
          <c:val>
            <c:numRef>
              <c:f>Sheet1!$B$2:$B$12</c:f>
              <c:numCache>
                <c:formatCode>0%</c:formatCode>
                <c:ptCount val="11"/>
                <c:pt idx="0">
                  <c:v>0.36507937000000001</c:v>
                </c:pt>
                <c:pt idx="1">
                  <c:v>0.32539683000000003</c:v>
                </c:pt>
                <c:pt idx="2">
                  <c:v>0.26984127000000002</c:v>
                </c:pt>
                <c:pt idx="3">
                  <c:v>0.22222222</c:v>
                </c:pt>
                <c:pt idx="4">
                  <c:v>0.21428570999999999</c:v>
                </c:pt>
                <c:pt idx="5">
                  <c:v>0.1984127</c:v>
                </c:pt>
                <c:pt idx="6">
                  <c:v>0.15873016000000001</c:v>
                </c:pt>
                <c:pt idx="7">
                  <c:v>0.15873016000000001</c:v>
                </c:pt>
                <c:pt idx="8">
                  <c:v>0.15873016000000001</c:v>
                </c:pt>
                <c:pt idx="9">
                  <c:v>0.14285713999999999</c:v>
                </c:pt>
                <c:pt idx="10">
                  <c:v>0.11904762000000001</c:v>
                </c:pt>
              </c:numCache>
            </c:numRef>
          </c:val>
          <c:extLst>
            <c:ext xmlns:c16="http://schemas.microsoft.com/office/drawing/2014/chart" uri="{C3380CC4-5D6E-409C-BE32-E72D297353CC}">
              <c16:uniqueId val="{00000000-0C6C-084B-A755-394B4B21E6B3}"/>
            </c:ext>
          </c:extLst>
        </c:ser>
        <c:ser>
          <c:idx val="1"/>
          <c:order val="1"/>
          <c:tx>
            <c:strRef>
              <c:f>Sheet1!$C$1</c:f>
              <c:strCache>
                <c:ptCount val="1"/>
                <c:pt idx="0">
                  <c:v>1% to 5% premium</c:v>
                </c:pt>
              </c:strCache>
            </c:strRef>
          </c:tx>
          <c:spPr>
            <a:solidFill>
              <a:schemeClr val="accent2"/>
            </a:solidFill>
            <a:ln>
              <a:no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Regulatory/legal compliance</c:v>
                </c:pt>
                <c:pt idx="7">
                  <c:v>Established safety</c:v>
                </c:pt>
                <c:pt idx="8">
                  <c:v>Trust</c:v>
                </c:pt>
                <c:pt idx="9">
                  <c:v>Clinically studied</c:v>
                </c:pt>
                <c:pt idx="10">
                  <c:v>Quality</c:v>
                </c:pt>
              </c:strCache>
            </c:strRef>
          </c:cat>
          <c:val>
            <c:numRef>
              <c:f>Sheet1!$C$2:$C$12</c:f>
              <c:numCache>
                <c:formatCode>0%</c:formatCode>
                <c:ptCount val="11"/>
                <c:pt idx="0">
                  <c:v>0.11904762000000001</c:v>
                </c:pt>
                <c:pt idx="1">
                  <c:v>0.15873016000000001</c:v>
                </c:pt>
                <c:pt idx="2">
                  <c:v>0.17460317</c:v>
                </c:pt>
                <c:pt idx="3">
                  <c:v>0.18253968000000001</c:v>
                </c:pt>
                <c:pt idx="4">
                  <c:v>0.21428570999999999</c:v>
                </c:pt>
                <c:pt idx="5">
                  <c:v>0.20634921000000001</c:v>
                </c:pt>
                <c:pt idx="6">
                  <c:v>0.1984127</c:v>
                </c:pt>
                <c:pt idx="7">
                  <c:v>0.16666666999999999</c:v>
                </c:pt>
                <c:pt idx="8">
                  <c:v>0.18253968000000001</c:v>
                </c:pt>
                <c:pt idx="9">
                  <c:v>0.20634921000000001</c:v>
                </c:pt>
                <c:pt idx="10">
                  <c:v>0.16666666999999999</c:v>
                </c:pt>
              </c:numCache>
            </c:numRef>
          </c:val>
          <c:extLst>
            <c:ext xmlns:c16="http://schemas.microsoft.com/office/drawing/2014/chart" uri="{C3380CC4-5D6E-409C-BE32-E72D297353CC}">
              <c16:uniqueId val="{00000003-0C6C-084B-A755-394B4B21E6B3}"/>
            </c:ext>
          </c:extLst>
        </c:ser>
        <c:ser>
          <c:idx val="2"/>
          <c:order val="2"/>
          <c:tx>
            <c:strRef>
              <c:f>Sheet1!$D$1</c:f>
              <c:strCache>
                <c:ptCount val="1"/>
                <c:pt idx="0">
                  <c:v>5% to 10% premium</c:v>
                </c:pt>
              </c:strCache>
            </c:strRef>
          </c:tx>
          <c:spPr>
            <a:solidFill>
              <a:schemeClr val="accent3"/>
            </a:solidFill>
            <a:ln>
              <a:no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Regulatory/legal compliance</c:v>
                </c:pt>
                <c:pt idx="7">
                  <c:v>Established safety</c:v>
                </c:pt>
                <c:pt idx="8">
                  <c:v>Trust</c:v>
                </c:pt>
                <c:pt idx="9">
                  <c:v>Clinically studied</c:v>
                </c:pt>
                <c:pt idx="10">
                  <c:v>Quality</c:v>
                </c:pt>
              </c:strCache>
            </c:strRef>
          </c:cat>
          <c:val>
            <c:numRef>
              <c:f>Sheet1!$D$2:$D$12</c:f>
              <c:numCache>
                <c:formatCode>0%</c:formatCode>
                <c:ptCount val="11"/>
                <c:pt idx="0">
                  <c:v>0.17460317</c:v>
                </c:pt>
                <c:pt idx="1">
                  <c:v>0.14285713999999999</c:v>
                </c:pt>
                <c:pt idx="2">
                  <c:v>0.17460317</c:v>
                </c:pt>
                <c:pt idx="3">
                  <c:v>0.25396825000000001</c:v>
                </c:pt>
                <c:pt idx="4">
                  <c:v>0.19047618999999999</c:v>
                </c:pt>
                <c:pt idx="5">
                  <c:v>0.21428570999999999</c:v>
                </c:pt>
                <c:pt idx="6">
                  <c:v>0.23015873000000001</c:v>
                </c:pt>
                <c:pt idx="7">
                  <c:v>0.1984127</c:v>
                </c:pt>
                <c:pt idx="8">
                  <c:v>0.23015873000000001</c:v>
                </c:pt>
                <c:pt idx="9">
                  <c:v>0.23015873000000001</c:v>
                </c:pt>
                <c:pt idx="10">
                  <c:v>0.23809524000000001</c:v>
                </c:pt>
              </c:numCache>
            </c:numRef>
          </c:val>
          <c:extLst>
            <c:ext xmlns:c16="http://schemas.microsoft.com/office/drawing/2014/chart" uri="{C3380CC4-5D6E-409C-BE32-E72D297353CC}">
              <c16:uniqueId val="{00000004-0C6C-084B-A755-394B4B21E6B3}"/>
            </c:ext>
          </c:extLst>
        </c:ser>
        <c:ser>
          <c:idx val="3"/>
          <c:order val="3"/>
          <c:tx>
            <c:strRef>
              <c:f>Sheet1!$E$1</c:f>
              <c:strCache>
                <c:ptCount val="1"/>
                <c:pt idx="0">
                  <c:v>11% to 20% premium</c:v>
                </c:pt>
              </c:strCache>
            </c:strRef>
          </c:tx>
          <c:spPr>
            <a:solidFill>
              <a:schemeClr val="accent4">
                <a:lumMod val="40000"/>
                <a:lumOff val="60000"/>
              </a:schemeClr>
            </a:solidFill>
            <a:ln>
              <a:solidFill>
                <a:schemeClr val="accent4">
                  <a:lumMod val="40000"/>
                  <a:lumOff val="60000"/>
                </a:schemeClr>
              </a:solid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Regulatory/legal compliance</c:v>
                </c:pt>
                <c:pt idx="7">
                  <c:v>Established safety</c:v>
                </c:pt>
                <c:pt idx="8">
                  <c:v>Trust</c:v>
                </c:pt>
                <c:pt idx="9">
                  <c:v>Clinically studied</c:v>
                </c:pt>
                <c:pt idx="10">
                  <c:v>Quality</c:v>
                </c:pt>
              </c:strCache>
            </c:strRef>
          </c:cat>
          <c:val>
            <c:numRef>
              <c:f>Sheet1!$E$2:$E$12</c:f>
              <c:numCache>
                <c:formatCode>0%</c:formatCode>
                <c:ptCount val="11"/>
                <c:pt idx="0">
                  <c:v>0.1984127</c:v>
                </c:pt>
                <c:pt idx="1">
                  <c:v>0.23809524000000001</c:v>
                </c:pt>
                <c:pt idx="2">
                  <c:v>0.21428570999999999</c:v>
                </c:pt>
                <c:pt idx="3">
                  <c:v>0.19047618999999999</c:v>
                </c:pt>
                <c:pt idx="4">
                  <c:v>0.23015873000000001</c:v>
                </c:pt>
                <c:pt idx="5">
                  <c:v>0.20634921000000001</c:v>
                </c:pt>
                <c:pt idx="6">
                  <c:v>0.24603174999999999</c:v>
                </c:pt>
                <c:pt idx="7">
                  <c:v>0.27777777999999997</c:v>
                </c:pt>
                <c:pt idx="8">
                  <c:v>0.18253968000000001</c:v>
                </c:pt>
                <c:pt idx="9">
                  <c:v>0.24603174999999999</c:v>
                </c:pt>
                <c:pt idx="10">
                  <c:v>0.23015873000000001</c:v>
                </c:pt>
              </c:numCache>
            </c:numRef>
          </c:val>
          <c:extLst>
            <c:ext xmlns:c16="http://schemas.microsoft.com/office/drawing/2014/chart" uri="{C3380CC4-5D6E-409C-BE32-E72D297353CC}">
              <c16:uniqueId val="{00000005-0C6C-084B-A755-394B4B21E6B3}"/>
            </c:ext>
          </c:extLst>
        </c:ser>
        <c:ser>
          <c:idx val="4"/>
          <c:order val="4"/>
          <c:tx>
            <c:strRef>
              <c:f>Sheet1!$F$1</c:f>
              <c:strCache>
                <c:ptCount val="1"/>
                <c:pt idx="0">
                  <c:v>More than 20% premium</c:v>
                </c:pt>
              </c:strCache>
            </c:strRef>
          </c:tx>
          <c:spPr>
            <a:solidFill>
              <a:schemeClr val="accent5"/>
            </a:solidFill>
            <a:ln>
              <a:no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Regulatory/legal compliance</c:v>
                </c:pt>
                <c:pt idx="7">
                  <c:v>Established safety</c:v>
                </c:pt>
                <c:pt idx="8">
                  <c:v>Trust</c:v>
                </c:pt>
                <c:pt idx="9">
                  <c:v>Clinically studied</c:v>
                </c:pt>
                <c:pt idx="10">
                  <c:v>Quality</c:v>
                </c:pt>
              </c:strCache>
            </c:strRef>
          </c:cat>
          <c:val>
            <c:numRef>
              <c:f>Sheet1!$F$2:$F$12</c:f>
              <c:numCache>
                <c:formatCode>0%</c:formatCode>
                <c:ptCount val="11"/>
                <c:pt idx="0">
                  <c:v>0.14285713999999999</c:v>
                </c:pt>
                <c:pt idx="1">
                  <c:v>0.13492063000000001</c:v>
                </c:pt>
                <c:pt idx="2">
                  <c:v>0.16666666999999999</c:v>
                </c:pt>
                <c:pt idx="3">
                  <c:v>0.15079365</c:v>
                </c:pt>
                <c:pt idx="4">
                  <c:v>0.15079365</c:v>
                </c:pt>
                <c:pt idx="5">
                  <c:v>0.17460317</c:v>
                </c:pt>
                <c:pt idx="6">
                  <c:v>0.16666666999999999</c:v>
                </c:pt>
                <c:pt idx="7">
                  <c:v>0.1984127</c:v>
                </c:pt>
                <c:pt idx="8">
                  <c:v>0.24603174999999999</c:v>
                </c:pt>
                <c:pt idx="9">
                  <c:v>0.17460317</c:v>
                </c:pt>
                <c:pt idx="10">
                  <c:v>0.24603174999999999</c:v>
                </c:pt>
              </c:numCache>
            </c:numRef>
          </c:val>
          <c:extLst>
            <c:ext xmlns:c16="http://schemas.microsoft.com/office/drawing/2014/chart" uri="{C3380CC4-5D6E-409C-BE32-E72D297353CC}">
              <c16:uniqueId val="{00000006-0C6C-084B-A755-394B4B21E6B3}"/>
            </c:ext>
          </c:extLst>
        </c:ser>
        <c:dLbls>
          <c:showLegendKey val="0"/>
          <c:showVal val="0"/>
          <c:showCatName val="0"/>
          <c:showSerName val="0"/>
          <c:showPercent val="0"/>
          <c:showBubbleSize val="0"/>
        </c:dLbls>
        <c:gapWidth val="150"/>
        <c:overlap val="100"/>
        <c:axId val="2082214847"/>
        <c:axId val="1356135760"/>
      </c:barChart>
      <c:catAx>
        <c:axId val="2082214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6135760"/>
        <c:crosses val="autoZero"/>
        <c:auto val="1"/>
        <c:lblAlgn val="ctr"/>
        <c:lblOffset val="100"/>
        <c:noMultiLvlLbl val="0"/>
      </c:catAx>
      <c:valAx>
        <c:axId val="13561357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82214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Sheet1!$B$1</c:f>
              <c:strCache>
                <c:ptCount val="1"/>
                <c:pt idx="0">
                  <c:v>No Premium</c:v>
                </c:pt>
              </c:strCache>
            </c:strRef>
          </c:tx>
          <c:spPr>
            <a:solidFill>
              <a:schemeClr val="tx2"/>
            </a:solidFill>
            <a:ln>
              <a:no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Clinically studied</c:v>
                </c:pt>
                <c:pt idx="7">
                  <c:v>Trust</c:v>
                </c:pt>
                <c:pt idx="8">
                  <c:v>Regulatory/legal compliance</c:v>
                </c:pt>
                <c:pt idx="9">
                  <c:v>Established safety</c:v>
                </c:pt>
                <c:pt idx="10">
                  <c:v>Quality</c:v>
                </c:pt>
              </c:strCache>
            </c:strRef>
          </c:cat>
          <c:val>
            <c:numRef>
              <c:f>Sheet1!$B$2:$B$12</c:f>
              <c:numCache>
                <c:formatCode>0%</c:formatCode>
                <c:ptCount val="11"/>
                <c:pt idx="0">
                  <c:v>0.77272727000000008</c:v>
                </c:pt>
                <c:pt idx="1">
                  <c:v>0.70454544999999991</c:v>
                </c:pt>
                <c:pt idx="2">
                  <c:v>0.47727272999999998</c:v>
                </c:pt>
                <c:pt idx="3">
                  <c:v>0.45454545000000002</c:v>
                </c:pt>
                <c:pt idx="4">
                  <c:v>0.43181818</c:v>
                </c:pt>
                <c:pt idx="5">
                  <c:v>0.38636364000000001</c:v>
                </c:pt>
                <c:pt idx="6">
                  <c:v>0.25</c:v>
                </c:pt>
                <c:pt idx="7">
                  <c:v>0.25</c:v>
                </c:pt>
                <c:pt idx="8">
                  <c:v>0.25</c:v>
                </c:pt>
                <c:pt idx="9">
                  <c:v>0.20454544999999999</c:v>
                </c:pt>
                <c:pt idx="10">
                  <c:v>0.18181818</c:v>
                </c:pt>
              </c:numCache>
            </c:numRef>
          </c:val>
          <c:extLst>
            <c:ext xmlns:c16="http://schemas.microsoft.com/office/drawing/2014/chart" uri="{C3380CC4-5D6E-409C-BE32-E72D297353CC}">
              <c16:uniqueId val="{00000000-0C6C-084B-A755-394B4B21E6B3}"/>
            </c:ext>
          </c:extLst>
        </c:ser>
        <c:ser>
          <c:idx val="1"/>
          <c:order val="1"/>
          <c:tx>
            <c:strRef>
              <c:f>Sheet1!$C$1</c:f>
              <c:strCache>
                <c:ptCount val="1"/>
                <c:pt idx="0">
                  <c:v>1% to 5% premium</c:v>
                </c:pt>
              </c:strCache>
            </c:strRef>
          </c:tx>
          <c:spPr>
            <a:solidFill>
              <a:schemeClr val="accent2"/>
            </a:solidFill>
            <a:ln>
              <a:no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Clinically studied</c:v>
                </c:pt>
                <c:pt idx="7">
                  <c:v>Trust</c:v>
                </c:pt>
                <c:pt idx="8">
                  <c:v>Regulatory/legal compliance</c:v>
                </c:pt>
                <c:pt idx="9">
                  <c:v>Established safety</c:v>
                </c:pt>
                <c:pt idx="10">
                  <c:v>Quality</c:v>
                </c:pt>
              </c:strCache>
            </c:strRef>
          </c:cat>
          <c:val>
            <c:numRef>
              <c:f>Sheet1!$C$2:$C$12</c:f>
              <c:numCache>
                <c:formatCode>0%</c:formatCode>
                <c:ptCount val="11"/>
                <c:pt idx="0">
                  <c:v>9.0909089999999998E-2</c:v>
                </c:pt>
                <c:pt idx="1">
                  <c:v>6.8181820000000004E-2</c:v>
                </c:pt>
                <c:pt idx="2">
                  <c:v>0.20454544999999999</c:v>
                </c:pt>
                <c:pt idx="3">
                  <c:v>0.36363635999999999</c:v>
                </c:pt>
                <c:pt idx="4">
                  <c:v>0.27272727000000002</c:v>
                </c:pt>
                <c:pt idx="5">
                  <c:v>0.25</c:v>
                </c:pt>
                <c:pt idx="6">
                  <c:v>0.34090909000000003</c:v>
                </c:pt>
                <c:pt idx="7">
                  <c:v>0.34090909000000003</c:v>
                </c:pt>
                <c:pt idx="8">
                  <c:v>0.45454545000000002</c:v>
                </c:pt>
                <c:pt idx="9">
                  <c:v>0.38636364000000001</c:v>
                </c:pt>
                <c:pt idx="10">
                  <c:v>0.31818182</c:v>
                </c:pt>
              </c:numCache>
            </c:numRef>
          </c:val>
          <c:extLst>
            <c:ext xmlns:c16="http://schemas.microsoft.com/office/drawing/2014/chart" uri="{C3380CC4-5D6E-409C-BE32-E72D297353CC}">
              <c16:uniqueId val="{00000003-0C6C-084B-A755-394B4B21E6B3}"/>
            </c:ext>
          </c:extLst>
        </c:ser>
        <c:ser>
          <c:idx val="2"/>
          <c:order val="2"/>
          <c:tx>
            <c:strRef>
              <c:f>Sheet1!$D$1</c:f>
              <c:strCache>
                <c:ptCount val="1"/>
                <c:pt idx="0">
                  <c:v>5% to 10% premium</c:v>
                </c:pt>
              </c:strCache>
            </c:strRef>
          </c:tx>
          <c:spPr>
            <a:solidFill>
              <a:schemeClr val="accent3"/>
            </a:solidFill>
            <a:ln>
              <a:no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Clinically studied</c:v>
                </c:pt>
                <c:pt idx="7">
                  <c:v>Trust</c:v>
                </c:pt>
                <c:pt idx="8">
                  <c:v>Regulatory/legal compliance</c:v>
                </c:pt>
                <c:pt idx="9">
                  <c:v>Established safety</c:v>
                </c:pt>
                <c:pt idx="10">
                  <c:v>Quality</c:v>
                </c:pt>
              </c:strCache>
            </c:strRef>
          </c:cat>
          <c:val>
            <c:numRef>
              <c:f>Sheet1!$D$2:$D$12</c:f>
              <c:numCache>
                <c:formatCode>0%</c:formatCode>
                <c:ptCount val="11"/>
                <c:pt idx="0">
                  <c:v>0.11363636000000001</c:v>
                </c:pt>
                <c:pt idx="1">
                  <c:v>0.18181818</c:v>
                </c:pt>
                <c:pt idx="2">
                  <c:v>0.20454544999999999</c:v>
                </c:pt>
                <c:pt idx="3">
                  <c:v>0.13636364000000001</c:v>
                </c:pt>
                <c:pt idx="4">
                  <c:v>0.15909091</c:v>
                </c:pt>
                <c:pt idx="5">
                  <c:v>0.27272727000000002</c:v>
                </c:pt>
                <c:pt idx="6">
                  <c:v>0.27272727000000002</c:v>
                </c:pt>
                <c:pt idx="7">
                  <c:v>0.31818182</c:v>
                </c:pt>
                <c:pt idx="8">
                  <c:v>0.15909091</c:v>
                </c:pt>
                <c:pt idx="9">
                  <c:v>0.18181818</c:v>
                </c:pt>
                <c:pt idx="10">
                  <c:v>0.34090909000000003</c:v>
                </c:pt>
              </c:numCache>
            </c:numRef>
          </c:val>
          <c:extLst>
            <c:ext xmlns:c16="http://schemas.microsoft.com/office/drawing/2014/chart" uri="{C3380CC4-5D6E-409C-BE32-E72D297353CC}">
              <c16:uniqueId val="{00000004-0C6C-084B-A755-394B4B21E6B3}"/>
            </c:ext>
          </c:extLst>
        </c:ser>
        <c:ser>
          <c:idx val="3"/>
          <c:order val="3"/>
          <c:tx>
            <c:strRef>
              <c:f>Sheet1!$E$1</c:f>
              <c:strCache>
                <c:ptCount val="1"/>
                <c:pt idx="0">
                  <c:v>11% to 20% premium</c:v>
                </c:pt>
              </c:strCache>
            </c:strRef>
          </c:tx>
          <c:spPr>
            <a:solidFill>
              <a:schemeClr val="accent4">
                <a:lumMod val="40000"/>
                <a:lumOff val="60000"/>
              </a:schemeClr>
            </a:solidFill>
            <a:ln>
              <a:solidFill>
                <a:schemeClr val="accent4">
                  <a:lumMod val="40000"/>
                  <a:lumOff val="60000"/>
                </a:schemeClr>
              </a:solid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Clinically studied</c:v>
                </c:pt>
                <c:pt idx="7">
                  <c:v>Trust</c:v>
                </c:pt>
                <c:pt idx="8">
                  <c:v>Regulatory/legal compliance</c:v>
                </c:pt>
                <c:pt idx="9">
                  <c:v>Established safety</c:v>
                </c:pt>
                <c:pt idx="10">
                  <c:v>Quality</c:v>
                </c:pt>
              </c:strCache>
            </c:strRef>
          </c:cat>
          <c:val>
            <c:numRef>
              <c:f>Sheet1!$E$2:$E$12</c:f>
              <c:numCache>
                <c:formatCode>0%</c:formatCode>
                <c:ptCount val="11"/>
                <c:pt idx="0">
                  <c:v>0</c:v>
                </c:pt>
                <c:pt idx="1">
                  <c:v>2.2727270000000001E-2</c:v>
                </c:pt>
                <c:pt idx="2">
                  <c:v>9.0909089999999998E-2</c:v>
                </c:pt>
                <c:pt idx="3">
                  <c:v>2.2727270000000001E-2</c:v>
                </c:pt>
                <c:pt idx="4">
                  <c:v>9.0909089999999998E-2</c:v>
                </c:pt>
                <c:pt idx="5">
                  <c:v>0</c:v>
                </c:pt>
                <c:pt idx="6">
                  <c:v>6.8181820000000004E-2</c:v>
                </c:pt>
                <c:pt idx="7">
                  <c:v>0</c:v>
                </c:pt>
                <c:pt idx="8">
                  <c:v>4.5454550000000003E-2</c:v>
                </c:pt>
                <c:pt idx="9">
                  <c:v>0.13636364000000001</c:v>
                </c:pt>
                <c:pt idx="10">
                  <c:v>2.2727270000000001E-2</c:v>
                </c:pt>
              </c:numCache>
            </c:numRef>
          </c:val>
          <c:extLst>
            <c:ext xmlns:c16="http://schemas.microsoft.com/office/drawing/2014/chart" uri="{C3380CC4-5D6E-409C-BE32-E72D297353CC}">
              <c16:uniqueId val="{00000005-0C6C-084B-A755-394B4B21E6B3}"/>
            </c:ext>
          </c:extLst>
        </c:ser>
        <c:ser>
          <c:idx val="4"/>
          <c:order val="4"/>
          <c:tx>
            <c:strRef>
              <c:f>Sheet1!$F$1</c:f>
              <c:strCache>
                <c:ptCount val="1"/>
                <c:pt idx="0">
                  <c:v>More than 20% premium</c:v>
                </c:pt>
              </c:strCache>
            </c:strRef>
          </c:tx>
          <c:spPr>
            <a:solidFill>
              <a:schemeClr val="accent5"/>
            </a:solidFill>
            <a:ln>
              <a:noFill/>
            </a:ln>
            <a:effectLst/>
          </c:spPr>
          <c:invertIfNegative val="0"/>
          <c:cat>
            <c:strRef>
              <c:f>Sheet1!$A$2:$A$12</c:f>
              <c:strCache>
                <c:ptCount val="11"/>
                <c:pt idx="0">
                  <c:v>Social media support</c:v>
                </c:pt>
                <c:pt idx="1">
                  <c:v>Media coverage</c:v>
                </c:pt>
                <c:pt idx="2">
                  <c:v>Website offering further information</c:v>
                </c:pt>
                <c:pt idx="3">
                  <c:v>Branded ingredient logo on back of package</c:v>
                </c:pt>
                <c:pt idx="4">
                  <c:v>Branded ingredient logo on front of package</c:v>
                </c:pt>
                <c:pt idx="5">
                  <c:v>Efficacy/efficacious dose</c:v>
                </c:pt>
                <c:pt idx="6">
                  <c:v>Clinically studied</c:v>
                </c:pt>
                <c:pt idx="7">
                  <c:v>Trust</c:v>
                </c:pt>
                <c:pt idx="8">
                  <c:v>Regulatory/legal compliance</c:v>
                </c:pt>
                <c:pt idx="9">
                  <c:v>Established safety</c:v>
                </c:pt>
                <c:pt idx="10">
                  <c:v>Quality</c:v>
                </c:pt>
              </c:strCache>
            </c:strRef>
          </c:cat>
          <c:val>
            <c:numRef>
              <c:f>Sheet1!$F$2:$F$12</c:f>
              <c:numCache>
                <c:formatCode>0%</c:formatCode>
                <c:ptCount val="11"/>
                <c:pt idx="0">
                  <c:v>2.2727270000000001E-2</c:v>
                </c:pt>
                <c:pt idx="1">
                  <c:v>2.2727270000000001E-2</c:v>
                </c:pt>
                <c:pt idx="2">
                  <c:v>2.2727270000000001E-2</c:v>
                </c:pt>
                <c:pt idx="3">
                  <c:v>2.2727270000000001E-2</c:v>
                </c:pt>
                <c:pt idx="4">
                  <c:v>4.5454550000000003E-2</c:v>
                </c:pt>
                <c:pt idx="5">
                  <c:v>9.0909089999999998E-2</c:v>
                </c:pt>
                <c:pt idx="6">
                  <c:v>6.8181820000000004E-2</c:v>
                </c:pt>
                <c:pt idx="7">
                  <c:v>9.0909089999999998E-2</c:v>
                </c:pt>
                <c:pt idx="8">
                  <c:v>9.0909089999999998E-2</c:v>
                </c:pt>
                <c:pt idx="9">
                  <c:v>9.0909089999999998E-2</c:v>
                </c:pt>
                <c:pt idx="10">
                  <c:v>0.13636364000000001</c:v>
                </c:pt>
              </c:numCache>
            </c:numRef>
          </c:val>
          <c:extLst>
            <c:ext xmlns:c16="http://schemas.microsoft.com/office/drawing/2014/chart" uri="{C3380CC4-5D6E-409C-BE32-E72D297353CC}">
              <c16:uniqueId val="{00000006-0C6C-084B-A755-394B4B21E6B3}"/>
            </c:ext>
          </c:extLst>
        </c:ser>
        <c:dLbls>
          <c:showLegendKey val="0"/>
          <c:showVal val="0"/>
          <c:showCatName val="0"/>
          <c:showSerName val="0"/>
          <c:showPercent val="0"/>
          <c:showBubbleSize val="0"/>
        </c:dLbls>
        <c:gapWidth val="150"/>
        <c:overlap val="100"/>
        <c:axId val="2082214847"/>
        <c:axId val="1356135760"/>
      </c:barChart>
      <c:catAx>
        <c:axId val="2082214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6135760"/>
        <c:crosses val="autoZero"/>
        <c:auto val="1"/>
        <c:lblAlgn val="ctr"/>
        <c:lblOffset val="100"/>
        <c:noMultiLvlLbl val="0"/>
      </c:catAx>
      <c:valAx>
        <c:axId val="13561357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82214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2022 Prebiotic Users</c:v>
                </c:pt>
              </c:strCache>
            </c:strRef>
          </c:tx>
          <c:spPr>
            <a:solidFill>
              <a:schemeClr val="accent1"/>
            </a:solidFill>
            <a:ln>
              <a:noFill/>
            </a:ln>
            <a:effectLst/>
          </c:spPr>
          <c:invertIfNegative val="0"/>
          <c:cat>
            <c:strRef>
              <c:f>Sheet1!$A$2:$A$12</c:f>
              <c:strCache>
                <c:ptCount val="11"/>
                <c:pt idx="0">
                  <c:v>Website offering further information</c:v>
                </c:pt>
                <c:pt idx="1">
                  <c:v>Branded ingredient logo on front of package</c:v>
                </c:pt>
                <c:pt idx="2">
                  <c:v>Branded ingredient logo on back of package</c:v>
                </c:pt>
                <c:pt idx="3">
                  <c:v>Media coverage of the branded ingredient</c:v>
                </c:pt>
                <c:pt idx="4">
                  <c:v>Social media support and presence </c:v>
                </c:pt>
                <c:pt idx="5">
                  <c:v>Regulatory/legal compliance</c:v>
                </c:pt>
                <c:pt idx="6">
                  <c:v>Trust</c:v>
                </c:pt>
                <c:pt idx="7">
                  <c:v>Efficacy/efficacious dose</c:v>
                </c:pt>
                <c:pt idx="8">
                  <c:v>Clinically studied</c:v>
                </c:pt>
                <c:pt idx="9">
                  <c:v>Established safety</c:v>
                </c:pt>
                <c:pt idx="10">
                  <c:v>Quality</c:v>
                </c:pt>
              </c:strCache>
            </c:strRef>
          </c:cat>
          <c:val>
            <c:numRef>
              <c:f>Sheet1!$B$2:$B$12</c:f>
              <c:numCache>
                <c:formatCode>0%</c:formatCode>
                <c:ptCount val="11"/>
                <c:pt idx="0">
                  <c:v>0.26</c:v>
                </c:pt>
                <c:pt idx="1">
                  <c:v>0.27</c:v>
                </c:pt>
                <c:pt idx="2">
                  <c:v>0.28000000000000003</c:v>
                </c:pt>
                <c:pt idx="3">
                  <c:v>0.28999999999999998</c:v>
                </c:pt>
                <c:pt idx="4">
                  <c:v>0.28999999999999998</c:v>
                </c:pt>
                <c:pt idx="5">
                  <c:v>0.3</c:v>
                </c:pt>
                <c:pt idx="6">
                  <c:v>0.32</c:v>
                </c:pt>
                <c:pt idx="7">
                  <c:v>0.34</c:v>
                </c:pt>
                <c:pt idx="8">
                  <c:v>0.34</c:v>
                </c:pt>
                <c:pt idx="9">
                  <c:v>0.35</c:v>
                </c:pt>
                <c:pt idx="10">
                  <c:v>0.37</c:v>
                </c:pt>
              </c:numCache>
            </c:numRef>
          </c:val>
          <c:extLst>
            <c:ext xmlns:c16="http://schemas.microsoft.com/office/drawing/2014/chart" uri="{C3380CC4-5D6E-409C-BE32-E72D297353CC}">
              <c16:uniqueId val="{00000000-D0D9-2041-ADA8-BA6CE2B2FBF7}"/>
            </c:ext>
          </c:extLst>
        </c:ser>
        <c:ser>
          <c:idx val="1"/>
          <c:order val="1"/>
          <c:tx>
            <c:strRef>
              <c:f>Sheet1!$C$1</c:f>
              <c:strCache>
                <c:ptCount val="1"/>
                <c:pt idx="0">
                  <c:v>2023 Prebiotic Users</c:v>
                </c:pt>
              </c:strCache>
            </c:strRef>
          </c:tx>
          <c:spPr>
            <a:solidFill>
              <a:schemeClr val="accent2"/>
            </a:solidFill>
            <a:ln>
              <a:noFill/>
            </a:ln>
            <a:effectLst/>
          </c:spPr>
          <c:invertIfNegative val="0"/>
          <c:cat>
            <c:strRef>
              <c:f>Sheet1!$A$2:$A$12</c:f>
              <c:strCache>
                <c:ptCount val="11"/>
                <c:pt idx="0">
                  <c:v>Website offering further information</c:v>
                </c:pt>
                <c:pt idx="1">
                  <c:v>Branded ingredient logo on front of package</c:v>
                </c:pt>
                <c:pt idx="2">
                  <c:v>Branded ingredient logo on back of package</c:v>
                </c:pt>
                <c:pt idx="3">
                  <c:v>Media coverage of the branded ingredient</c:v>
                </c:pt>
                <c:pt idx="4">
                  <c:v>Social media support and presence </c:v>
                </c:pt>
                <c:pt idx="5">
                  <c:v>Regulatory/legal compliance</c:v>
                </c:pt>
                <c:pt idx="6">
                  <c:v>Trust</c:v>
                </c:pt>
                <c:pt idx="7">
                  <c:v>Efficacy/efficacious dose</c:v>
                </c:pt>
                <c:pt idx="8">
                  <c:v>Clinically studied</c:v>
                </c:pt>
                <c:pt idx="9">
                  <c:v>Established safety</c:v>
                </c:pt>
                <c:pt idx="10">
                  <c:v>Quality</c:v>
                </c:pt>
              </c:strCache>
            </c:strRef>
          </c:cat>
          <c:val>
            <c:numRef>
              <c:f>Sheet1!$C$2:$C$12</c:f>
              <c:numCache>
                <c:formatCode>0%</c:formatCode>
                <c:ptCount val="11"/>
                <c:pt idx="0">
                  <c:v>0.2</c:v>
                </c:pt>
                <c:pt idx="1">
                  <c:v>0.22</c:v>
                </c:pt>
                <c:pt idx="2">
                  <c:v>0.23</c:v>
                </c:pt>
                <c:pt idx="3">
                  <c:v>0.2</c:v>
                </c:pt>
                <c:pt idx="4">
                  <c:v>0.18</c:v>
                </c:pt>
                <c:pt idx="5">
                  <c:v>0.26</c:v>
                </c:pt>
                <c:pt idx="6">
                  <c:v>0.3</c:v>
                </c:pt>
                <c:pt idx="7">
                  <c:v>0.28000000000000003</c:v>
                </c:pt>
                <c:pt idx="8">
                  <c:v>0.31</c:v>
                </c:pt>
                <c:pt idx="9">
                  <c:v>0.28999999999999998</c:v>
                </c:pt>
                <c:pt idx="10">
                  <c:v>0.36</c:v>
                </c:pt>
              </c:numCache>
            </c:numRef>
          </c:val>
          <c:extLst>
            <c:ext xmlns:c16="http://schemas.microsoft.com/office/drawing/2014/chart" uri="{C3380CC4-5D6E-409C-BE32-E72D297353CC}">
              <c16:uniqueId val="{00000001-D0D9-2041-ADA8-BA6CE2B2FBF7}"/>
            </c:ext>
          </c:extLst>
        </c:ser>
        <c:ser>
          <c:idx val="2"/>
          <c:order val="2"/>
          <c:tx>
            <c:strRef>
              <c:f>Sheet1!$D$1</c:f>
              <c:strCache>
                <c:ptCount val="1"/>
                <c:pt idx="0">
                  <c:v>2022 Supplement Users</c:v>
                </c:pt>
              </c:strCache>
            </c:strRef>
          </c:tx>
          <c:spPr>
            <a:solidFill>
              <a:schemeClr val="accent3"/>
            </a:solidFill>
            <a:ln>
              <a:noFill/>
            </a:ln>
            <a:effectLst/>
          </c:spPr>
          <c:invertIfNegative val="0"/>
          <c:cat>
            <c:strRef>
              <c:f>Sheet1!$A$2:$A$12</c:f>
              <c:strCache>
                <c:ptCount val="11"/>
                <c:pt idx="0">
                  <c:v>Website offering further information</c:v>
                </c:pt>
                <c:pt idx="1">
                  <c:v>Branded ingredient logo on front of package</c:v>
                </c:pt>
                <c:pt idx="2">
                  <c:v>Branded ingredient logo on back of package</c:v>
                </c:pt>
                <c:pt idx="3">
                  <c:v>Media coverage of the branded ingredient</c:v>
                </c:pt>
                <c:pt idx="4">
                  <c:v>Social media support and presence </c:v>
                </c:pt>
                <c:pt idx="5">
                  <c:v>Regulatory/legal compliance</c:v>
                </c:pt>
                <c:pt idx="6">
                  <c:v>Trust</c:v>
                </c:pt>
                <c:pt idx="7">
                  <c:v>Efficacy/efficacious dose</c:v>
                </c:pt>
                <c:pt idx="8">
                  <c:v>Clinically studied</c:v>
                </c:pt>
                <c:pt idx="9">
                  <c:v>Established safety</c:v>
                </c:pt>
                <c:pt idx="10">
                  <c:v>Quality</c:v>
                </c:pt>
              </c:strCache>
            </c:strRef>
          </c:cat>
          <c:val>
            <c:numRef>
              <c:f>Sheet1!$D$2:$D$12</c:f>
              <c:numCache>
                <c:formatCode>0%</c:formatCode>
                <c:ptCount val="11"/>
                <c:pt idx="0">
                  <c:v>0.20516022</c:v>
                </c:pt>
                <c:pt idx="1">
                  <c:v>0.21395738</c:v>
                </c:pt>
                <c:pt idx="2">
                  <c:v>0.21575199</c:v>
                </c:pt>
                <c:pt idx="3">
                  <c:v>0.21739130000000001</c:v>
                </c:pt>
                <c:pt idx="4">
                  <c:v>0.22488317999999999</c:v>
                </c:pt>
                <c:pt idx="5">
                  <c:v>0.25352112999999998</c:v>
                </c:pt>
                <c:pt idx="6">
                  <c:v>0.26848998000000002</c:v>
                </c:pt>
                <c:pt idx="7">
                  <c:v>0.28355899000000001</c:v>
                </c:pt>
                <c:pt idx="8">
                  <c:v>0.28593811000000002</c:v>
                </c:pt>
                <c:pt idx="9">
                  <c:v>0.29658087</c:v>
                </c:pt>
                <c:pt idx="10">
                  <c:v>0.3208413</c:v>
                </c:pt>
              </c:numCache>
            </c:numRef>
          </c:val>
          <c:extLst>
            <c:ext xmlns:c16="http://schemas.microsoft.com/office/drawing/2014/chart" uri="{C3380CC4-5D6E-409C-BE32-E72D297353CC}">
              <c16:uniqueId val="{00000002-D0D9-2041-ADA8-BA6CE2B2FBF7}"/>
            </c:ext>
          </c:extLst>
        </c:ser>
        <c:ser>
          <c:idx val="3"/>
          <c:order val="3"/>
          <c:tx>
            <c:strRef>
              <c:f>Sheet1!$E$1</c:f>
              <c:strCache>
                <c:ptCount val="1"/>
                <c:pt idx="0">
                  <c:v>2023 Supplement Users</c:v>
                </c:pt>
              </c:strCache>
            </c:strRef>
          </c:tx>
          <c:spPr>
            <a:solidFill>
              <a:schemeClr val="accent4"/>
            </a:solidFill>
            <a:ln>
              <a:noFill/>
            </a:ln>
            <a:effectLst/>
          </c:spPr>
          <c:invertIfNegative val="0"/>
          <c:cat>
            <c:strRef>
              <c:f>Sheet1!$A$2:$A$12</c:f>
              <c:strCache>
                <c:ptCount val="11"/>
                <c:pt idx="0">
                  <c:v>Website offering further information</c:v>
                </c:pt>
                <c:pt idx="1">
                  <c:v>Branded ingredient logo on front of package</c:v>
                </c:pt>
                <c:pt idx="2">
                  <c:v>Branded ingredient logo on back of package</c:v>
                </c:pt>
                <c:pt idx="3">
                  <c:v>Media coverage of the branded ingredient</c:v>
                </c:pt>
                <c:pt idx="4">
                  <c:v>Social media support and presence </c:v>
                </c:pt>
                <c:pt idx="5">
                  <c:v>Regulatory/legal compliance</c:v>
                </c:pt>
                <c:pt idx="6">
                  <c:v>Trust</c:v>
                </c:pt>
                <c:pt idx="7">
                  <c:v>Efficacy/efficacious dose</c:v>
                </c:pt>
                <c:pt idx="8">
                  <c:v>Clinically studied</c:v>
                </c:pt>
                <c:pt idx="9">
                  <c:v>Established safety</c:v>
                </c:pt>
                <c:pt idx="10">
                  <c:v>Quality</c:v>
                </c:pt>
              </c:strCache>
            </c:strRef>
          </c:cat>
          <c:val>
            <c:numRef>
              <c:f>Sheet1!$E$2:$E$12</c:f>
              <c:numCache>
                <c:formatCode>0%</c:formatCode>
                <c:ptCount val="11"/>
                <c:pt idx="0">
                  <c:v>0.13</c:v>
                </c:pt>
                <c:pt idx="1">
                  <c:v>0.14000000000000001</c:v>
                </c:pt>
                <c:pt idx="2">
                  <c:v>0.14000000000000001</c:v>
                </c:pt>
                <c:pt idx="3">
                  <c:v>0.12</c:v>
                </c:pt>
                <c:pt idx="4">
                  <c:v>0.1</c:v>
                </c:pt>
                <c:pt idx="5">
                  <c:v>0.18</c:v>
                </c:pt>
                <c:pt idx="6">
                  <c:v>0.23</c:v>
                </c:pt>
                <c:pt idx="7">
                  <c:v>0.21</c:v>
                </c:pt>
                <c:pt idx="8">
                  <c:v>0.23</c:v>
                </c:pt>
                <c:pt idx="9">
                  <c:v>0.23</c:v>
                </c:pt>
                <c:pt idx="10">
                  <c:v>0.27</c:v>
                </c:pt>
              </c:numCache>
            </c:numRef>
          </c:val>
          <c:extLst>
            <c:ext xmlns:c16="http://schemas.microsoft.com/office/drawing/2014/chart" uri="{C3380CC4-5D6E-409C-BE32-E72D297353CC}">
              <c16:uniqueId val="{00000000-5739-443F-8337-B177A98AEC5C}"/>
            </c:ext>
          </c:extLst>
        </c:ser>
        <c:dLbls>
          <c:showLegendKey val="0"/>
          <c:showVal val="0"/>
          <c:showCatName val="0"/>
          <c:showSerName val="0"/>
          <c:showPercent val="0"/>
          <c:showBubbleSize val="0"/>
        </c:dLbls>
        <c:gapWidth val="182"/>
        <c:axId val="2082372912"/>
        <c:axId val="2082374640"/>
      </c:barChart>
      <c:catAx>
        <c:axId val="2082372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82374640"/>
        <c:crosses val="autoZero"/>
        <c:auto val="1"/>
        <c:lblAlgn val="ctr"/>
        <c:lblOffset val="100"/>
        <c:noMultiLvlLbl val="0"/>
      </c:catAx>
      <c:valAx>
        <c:axId val="20823746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82372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Sheet1!$A$2:$A$19</c:f>
              <c:strCache>
                <c:ptCount val="18"/>
                <c:pt idx="0">
                  <c:v>Consistent product quality</c:v>
                </c:pt>
                <c:pt idx="1">
                  <c:v>HCP recommends the brand</c:v>
                </c:pt>
                <c:pt idx="2">
                  <c:v>Clinical research on the ingredient</c:v>
                </c:pt>
                <c:pt idx="3">
                  <c:v>Quality certification/seal on label/website</c:v>
                </c:pt>
                <c:pt idx="4">
                  <c:v>My long-term usage of the brand</c:v>
                </c:pt>
                <c:pt idx="5">
                  <c:v>Clinical research on the brand</c:v>
                </c:pt>
                <c:pt idx="6">
                  <c:v>Values based certification/seal on label/website </c:v>
                </c:pt>
                <c:pt idx="7">
                  <c:v>Informative website</c:v>
                </c:pt>
                <c:pt idx="8">
                  <c:v>Friend/family recommends the brand</c:v>
                </c:pt>
                <c:pt idx="9">
                  <c:v>Brand values align with my own</c:v>
                </c:pt>
                <c:pt idx="10">
                  <c:v>Authentic brand story</c:v>
                </c:pt>
                <c:pt idx="11">
                  <c:v>Contains branded ingredients</c:v>
                </c:pt>
                <c:pt idx="12">
                  <c:v>Social media influencers</c:v>
                </c:pt>
                <c:pt idx="13">
                  <c:v>Transparency in supply chain</c:v>
                </c:pt>
                <c:pt idx="14">
                  <c:v>Supports charities/causes</c:v>
                </c:pt>
                <c:pt idx="15">
                  <c:v>Other experts recommend the brand</c:v>
                </c:pt>
                <c:pt idx="16">
                  <c:v>Other (please specify)</c:v>
                </c:pt>
                <c:pt idx="17">
                  <c:v>None of the above</c:v>
                </c:pt>
              </c:strCache>
            </c:strRef>
          </c:cat>
          <c:val>
            <c:numRef>
              <c:f>Sheet1!$B$2:$B$19</c:f>
              <c:numCache>
                <c:formatCode>0%</c:formatCode>
                <c:ptCount val="18"/>
                <c:pt idx="0">
                  <c:v>0.27454909999999999</c:v>
                </c:pt>
                <c:pt idx="1">
                  <c:v>0.25651302999999998</c:v>
                </c:pt>
                <c:pt idx="2">
                  <c:v>0.22244489000000001</c:v>
                </c:pt>
                <c:pt idx="3">
                  <c:v>0.22044088000000001</c:v>
                </c:pt>
                <c:pt idx="4">
                  <c:v>0.21242485</c:v>
                </c:pt>
                <c:pt idx="5">
                  <c:v>0.19639279000000001</c:v>
                </c:pt>
                <c:pt idx="6">
                  <c:v>0.19639279000000001</c:v>
                </c:pt>
                <c:pt idx="7">
                  <c:v>0.15831663000000001</c:v>
                </c:pt>
                <c:pt idx="8">
                  <c:v>0.15430862000000001</c:v>
                </c:pt>
                <c:pt idx="9">
                  <c:v>0.14629259</c:v>
                </c:pt>
                <c:pt idx="10">
                  <c:v>0.13426853999999999</c:v>
                </c:pt>
                <c:pt idx="11">
                  <c:v>0.13226452999999999</c:v>
                </c:pt>
                <c:pt idx="12">
                  <c:v>0.13026051999999999</c:v>
                </c:pt>
                <c:pt idx="13">
                  <c:v>0.10220441</c:v>
                </c:pt>
                <c:pt idx="14">
                  <c:v>8.4168339999999994E-2</c:v>
                </c:pt>
                <c:pt idx="15">
                  <c:v>8.0160319999999993E-2</c:v>
                </c:pt>
                <c:pt idx="16">
                  <c:v>6.0120199999999999E-3</c:v>
                </c:pt>
                <c:pt idx="17">
                  <c:v>1.0020039999999999E-2</c:v>
                </c:pt>
              </c:numCache>
            </c:numRef>
          </c:val>
          <c:extLst>
            <c:ext xmlns:c16="http://schemas.microsoft.com/office/drawing/2014/chart" uri="{C3380CC4-5D6E-409C-BE32-E72D297353CC}">
              <c16:uniqueId val="{00000000-A848-6046-BA6F-A250ED997325}"/>
            </c:ext>
          </c:extLst>
        </c:ser>
        <c:ser>
          <c:idx val="1"/>
          <c:order val="1"/>
          <c:tx>
            <c:strRef>
              <c:f>Sheet1!$C$1</c:f>
              <c:strCache>
                <c:ptCount val="1"/>
                <c:pt idx="0">
                  <c:v>UK</c:v>
                </c:pt>
              </c:strCache>
            </c:strRef>
          </c:tx>
          <c:spPr>
            <a:solidFill>
              <a:schemeClr val="accent2"/>
            </a:solidFill>
            <a:ln>
              <a:noFill/>
            </a:ln>
            <a:effectLst/>
          </c:spPr>
          <c:invertIfNegative val="0"/>
          <c:cat>
            <c:strRef>
              <c:f>Sheet1!$A$2:$A$19</c:f>
              <c:strCache>
                <c:ptCount val="18"/>
                <c:pt idx="0">
                  <c:v>Consistent product quality</c:v>
                </c:pt>
                <c:pt idx="1">
                  <c:v>HCP recommends the brand</c:v>
                </c:pt>
                <c:pt idx="2">
                  <c:v>Clinical research on the ingredient</c:v>
                </c:pt>
                <c:pt idx="3">
                  <c:v>Quality certification/seal on label/website</c:v>
                </c:pt>
                <c:pt idx="4">
                  <c:v>My long-term usage of the brand</c:v>
                </c:pt>
                <c:pt idx="5">
                  <c:v>Clinical research on the brand</c:v>
                </c:pt>
                <c:pt idx="6">
                  <c:v>Values based certification/seal on label/website </c:v>
                </c:pt>
                <c:pt idx="7">
                  <c:v>Informative website</c:v>
                </c:pt>
                <c:pt idx="8">
                  <c:v>Friend/family recommends the brand</c:v>
                </c:pt>
                <c:pt idx="9">
                  <c:v>Brand values align with my own</c:v>
                </c:pt>
                <c:pt idx="10">
                  <c:v>Authentic brand story</c:v>
                </c:pt>
                <c:pt idx="11">
                  <c:v>Contains branded ingredients</c:v>
                </c:pt>
                <c:pt idx="12">
                  <c:v>Social media influencers</c:v>
                </c:pt>
                <c:pt idx="13">
                  <c:v>Transparency in supply chain</c:v>
                </c:pt>
                <c:pt idx="14">
                  <c:v>Supports charities/causes</c:v>
                </c:pt>
                <c:pt idx="15">
                  <c:v>Other experts recommend the brand</c:v>
                </c:pt>
                <c:pt idx="16">
                  <c:v>Other (please specify)</c:v>
                </c:pt>
                <c:pt idx="17">
                  <c:v>None of the above</c:v>
                </c:pt>
              </c:strCache>
            </c:strRef>
          </c:cat>
          <c:val>
            <c:numRef>
              <c:f>Sheet1!$C$2:$C$19</c:f>
              <c:numCache>
                <c:formatCode>0%</c:formatCode>
                <c:ptCount val="18"/>
                <c:pt idx="0">
                  <c:v>0.20657276999999999</c:v>
                </c:pt>
                <c:pt idx="1">
                  <c:v>0.29107980999999999</c:v>
                </c:pt>
                <c:pt idx="2">
                  <c:v>0.24882629000000001</c:v>
                </c:pt>
                <c:pt idx="3">
                  <c:v>0.18309859000000001</c:v>
                </c:pt>
                <c:pt idx="4">
                  <c:v>0.18779343000000001</c:v>
                </c:pt>
                <c:pt idx="5">
                  <c:v>0.22535210999999999</c:v>
                </c:pt>
                <c:pt idx="6">
                  <c:v>0.11267605999999999</c:v>
                </c:pt>
                <c:pt idx="7">
                  <c:v>0.17840375999999999</c:v>
                </c:pt>
                <c:pt idx="8">
                  <c:v>0.12676055999999999</c:v>
                </c:pt>
                <c:pt idx="9">
                  <c:v>0.17840375999999999</c:v>
                </c:pt>
                <c:pt idx="10">
                  <c:v>0.11737089000000001</c:v>
                </c:pt>
                <c:pt idx="11">
                  <c:v>0.15023474000000001</c:v>
                </c:pt>
                <c:pt idx="12">
                  <c:v>8.9201879999999997E-2</c:v>
                </c:pt>
                <c:pt idx="13">
                  <c:v>0.16431925</c:v>
                </c:pt>
                <c:pt idx="14">
                  <c:v>5.6338029999999997E-2</c:v>
                </c:pt>
                <c:pt idx="15">
                  <c:v>0.11267605999999999</c:v>
                </c:pt>
                <c:pt idx="16">
                  <c:v>4.6948399999999996E-3</c:v>
                </c:pt>
                <c:pt idx="17">
                  <c:v>1.408451E-2</c:v>
                </c:pt>
              </c:numCache>
            </c:numRef>
          </c:val>
          <c:extLst>
            <c:ext xmlns:c16="http://schemas.microsoft.com/office/drawing/2014/chart" uri="{C3380CC4-5D6E-409C-BE32-E72D297353CC}">
              <c16:uniqueId val="{00000001-A848-6046-BA6F-A250ED997325}"/>
            </c:ext>
          </c:extLst>
        </c:ser>
        <c:ser>
          <c:idx val="2"/>
          <c:order val="2"/>
          <c:tx>
            <c:strRef>
              <c:f>Sheet1!$D$1</c:f>
              <c:strCache>
                <c:ptCount val="1"/>
                <c:pt idx="0">
                  <c:v>DE</c:v>
                </c:pt>
              </c:strCache>
            </c:strRef>
          </c:tx>
          <c:spPr>
            <a:solidFill>
              <a:schemeClr val="accent3"/>
            </a:solidFill>
            <a:ln>
              <a:noFill/>
            </a:ln>
            <a:effectLst/>
          </c:spPr>
          <c:invertIfNegative val="0"/>
          <c:cat>
            <c:strRef>
              <c:f>Sheet1!$A$2:$A$19</c:f>
              <c:strCache>
                <c:ptCount val="18"/>
                <c:pt idx="0">
                  <c:v>Consistent product quality</c:v>
                </c:pt>
                <c:pt idx="1">
                  <c:v>HCP recommends the brand</c:v>
                </c:pt>
                <c:pt idx="2">
                  <c:v>Clinical research on the ingredient</c:v>
                </c:pt>
                <c:pt idx="3">
                  <c:v>Quality certification/seal on label/website</c:v>
                </c:pt>
                <c:pt idx="4">
                  <c:v>My long-term usage of the brand</c:v>
                </c:pt>
                <c:pt idx="5">
                  <c:v>Clinical research on the brand</c:v>
                </c:pt>
                <c:pt idx="6">
                  <c:v>Values based certification/seal on label/website </c:v>
                </c:pt>
                <c:pt idx="7">
                  <c:v>Informative website</c:v>
                </c:pt>
                <c:pt idx="8">
                  <c:v>Friend/family recommends the brand</c:v>
                </c:pt>
                <c:pt idx="9">
                  <c:v>Brand values align with my own</c:v>
                </c:pt>
                <c:pt idx="10">
                  <c:v>Authentic brand story</c:v>
                </c:pt>
                <c:pt idx="11">
                  <c:v>Contains branded ingredients</c:v>
                </c:pt>
                <c:pt idx="12">
                  <c:v>Social media influencers</c:v>
                </c:pt>
                <c:pt idx="13">
                  <c:v>Transparency in supply chain</c:v>
                </c:pt>
                <c:pt idx="14">
                  <c:v>Supports charities/causes</c:v>
                </c:pt>
                <c:pt idx="15">
                  <c:v>Other experts recommend the brand</c:v>
                </c:pt>
                <c:pt idx="16">
                  <c:v>Other (please specify)</c:v>
                </c:pt>
                <c:pt idx="17">
                  <c:v>None of the above</c:v>
                </c:pt>
              </c:strCache>
            </c:strRef>
          </c:cat>
          <c:val>
            <c:numRef>
              <c:f>Sheet1!$D$2:$D$19</c:f>
              <c:numCache>
                <c:formatCode>0%</c:formatCode>
                <c:ptCount val="18"/>
                <c:pt idx="0">
                  <c:v>0.21938775999999999</c:v>
                </c:pt>
                <c:pt idx="1">
                  <c:v>0.16836735</c:v>
                </c:pt>
                <c:pt idx="2">
                  <c:v>0.29591836999999999</c:v>
                </c:pt>
                <c:pt idx="3">
                  <c:v>0.23469387999999999</c:v>
                </c:pt>
                <c:pt idx="4">
                  <c:v>0.21938775999999999</c:v>
                </c:pt>
                <c:pt idx="5">
                  <c:v>0.21428570999999999</c:v>
                </c:pt>
                <c:pt idx="6">
                  <c:v>0.17857143</c:v>
                </c:pt>
                <c:pt idx="7">
                  <c:v>0.14795918</c:v>
                </c:pt>
                <c:pt idx="8">
                  <c:v>8.1632650000000015E-2</c:v>
                </c:pt>
                <c:pt idx="9">
                  <c:v>0.10714286000000001</c:v>
                </c:pt>
                <c:pt idx="10">
                  <c:v>8.1632650000000015E-2</c:v>
                </c:pt>
                <c:pt idx="11">
                  <c:v>0.17857143</c:v>
                </c:pt>
                <c:pt idx="12">
                  <c:v>7.6530609999999999E-2</c:v>
                </c:pt>
                <c:pt idx="13">
                  <c:v>0.10204082</c:v>
                </c:pt>
                <c:pt idx="14">
                  <c:v>8.6734690000000003E-2</c:v>
                </c:pt>
                <c:pt idx="15">
                  <c:v>0.15306122</c:v>
                </c:pt>
                <c:pt idx="16">
                  <c:v>0</c:v>
                </c:pt>
                <c:pt idx="17">
                  <c:v>5.1020400000000004E-3</c:v>
                </c:pt>
              </c:numCache>
            </c:numRef>
          </c:val>
          <c:extLst>
            <c:ext xmlns:c16="http://schemas.microsoft.com/office/drawing/2014/chart" uri="{C3380CC4-5D6E-409C-BE32-E72D297353CC}">
              <c16:uniqueId val="{00000002-A848-6046-BA6F-A250ED997325}"/>
            </c:ext>
          </c:extLst>
        </c:ser>
        <c:ser>
          <c:idx val="3"/>
          <c:order val="3"/>
          <c:tx>
            <c:strRef>
              <c:f>Sheet1!$E$1</c:f>
              <c:strCache>
                <c:ptCount val="1"/>
                <c:pt idx="0">
                  <c:v>IT</c:v>
                </c:pt>
              </c:strCache>
            </c:strRef>
          </c:tx>
          <c:spPr>
            <a:solidFill>
              <a:schemeClr val="accent4"/>
            </a:solidFill>
            <a:ln>
              <a:noFill/>
            </a:ln>
            <a:effectLst/>
          </c:spPr>
          <c:invertIfNegative val="0"/>
          <c:cat>
            <c:strRef>
              <c:f>Sheet1!$A$2:$A$19</c:f>
              <c:strCache>
                <c:ptCount val="18"/>
                <c:pt idx="0">
                  <c:v>Consistent product quality</c:v>
                </c:pt>
                <c:pt idx="1">
                  <c:v>HCP recommends the brand</c:v>
                </c:pt>
                <c:pt idx="2">
                  <c:v>Clinical research on the ingredient</c:v>
                </c:pt>
                <c:pt idx="3">
                  <c:v>Quality certification/seal on label/website</c:v>
                </c:pt>
                <c:pt idx="4">
                  <c:v>My long-term usage of the brand</c:v>
                </c:pt>
                <c:pt idx="5">
                  <c:v>Clinical research on the brand</c:v>
                </c:pt>
                <c:pt idx="6">
                  <c:v>Values based certification/seal on label/website </c:v>
                </c:pt>
                <c:pt idx="7">
                  <c:v>Informative website</c:v>
                </c:pt>
                <c:pt idx="8">
                  <c:v>Friend/family recommends the brand</c:v>
                </c:pt>
                <c:pt idx="9">
                  <c:v>Brand values align with my own</c:v>
                </c:pt>
                <c:pt idx="10">
                  <c:v>Authentic brand story</c:v>
                </c:pt>
                <c:pt idx="11">
                  <c:v>Contains branded ingredients</c:v>
                </c:pt>
                <c:pt idx="12">
                  <c:v>Social media influencers</c:v>
                </c:pt>
                <c:pt idx="13">
                  <c:v>Transparency in supply chain</c:v>
                </c:pt>
                <c:pt idx="14">
                  <c:v>Supports charities/causes</c:v>
                </c:pt>
                <c:pt idx="15">
                  <c:v>Other experts recommend the brand</c:v>
                </c:pt>
                <c:pt idx="16">
                  <c:v>Other (please specify)</c:v>
                </c:pt>
                <c:pt idx="17">
                  <c:v>None of the above</c:v>
                </c:pt>
              </c:strCache>
            </c:strRef>
          </c:cat>
          <c:val>
            <c:numRef>
              <c:f>Sheet1!$E$2:$E$19</c:f>
              <c:numCache>
                <c:formatCode>0%</c:formatCode>
                <c:ptCount val="18"/>
                <c:pt idx="0">
                  <c:v>0.17586207000000001</c:v>
                </c:pt>
                <c:pt idx="1">
                  <c:v>0.35517240999999999</c:v>
                </c:pt>
                <c:pt idx="2">
                  <c:v>0.24137931000000001</c:v>
                </c:pt>
                <c:pt idx="3">
                  <c:v>0.25172413999999999</c:v>
                </c:pt>
                <c:pt idx="4">
                  <c:v>0.17931034000000001</c:v>
                </c:pt>
                <c:pt idx="5">
                  <c:v>0.22413793000000001</c:v>
                </c:pt>
                <c:pt idx="6">
                  <c:v>0.25517241000000002</c:v>
                </c:pt>
                <c:pt idx="7">
                  <c:v>0.13448276000000001</c:v>
                </c:pt>
                <c:pt idx="8">
                  <c:v>9.6551720000000008E-2</c:v>
                </c:pt>
                <c:pt idx="9">
                  <c:v>0.1</c:v>
                </c:pt>
                <c:pt idx="10">
                  <c:v>0.12413792999999999</c:v>
                </c:pt>
                <c:pt idx="11">
                  <c:v>0.15172414000000001</c:v>
                </c:pt>
                <c:pt idx="12">
                  <c:v>4.1379310000000002E-2</c:v>
                </c:pt>
                <c:pt idx="13">
                  <c:v>0.14827586000000001</c:v>
                </c:pt>
                <c:pt idx="14">
                  <c:v>5.1724140000000002E-2</c:v>
                </c:pt>
                <c:pt idx="15">
                  <c:v>0.14827586000000001</c:v>
                </c:pt>
                <c:pt idx="16">
                  <c:v>3.4482800000000002E-3</c:v>
                </c:pt>
                <c:pt idx="17">
                  <c:v>3.4482800000000002E-3</c:v>
                </c:pt>
              </c:numCache>
            </c:numRef>
          </c:val>
          <c:extLst>
            <c:ext xmlns:c16="http://schemas.microsoft.com/office/drawing/2014/chart" uri="{C3380CC4-5D6E-409C-BE32-E72D297353CC}">
              <c16:uniqueId val="{00000003-A848-6046-BA6F-A250ED997325}"/>
            </c:ext>
          </c:extLst>
        </c:ser>
        <c:ser>
          <c:idx val="4"/>
          <c:order val="4"/>
          <c:tx>
            <c:strRef>
              <c:f>Sheet1!$F$1</c:f>
              <c:strCache>
                <c:ptCount val="1"/>
                <c:pt idx="0">
                  <c:v>KR</c:v>
                </c:pt>
              </c:strCache>
            </c:strRef>
          </c:tx>
          <c:spPr>
            <a:solidFill>
              <a:schemeClr val="accent5"/>
            </a:solidFill>
            <a:ln>
              <a:noFill/>
            </a:ln>
            <a:effectLst/>
          </c:spPr>
          <c:invertIfNegative val="0"/>
          <c:cat>
            <c:strRef>
              <c:f>Sheet1!$A$2:$A$19</c:f>
              <c:strCache>
                <c:ptCount val="18"/>
                <c:pt idx="0">
                  <c:v>Consistent product quality</c:v>
                </c:pt>
                <c:pt idx="1">
                  <c:v>HCP recommends the brand</c:v>
                </c:pt>
                <c:pt idx="2">
                  <c:v>Clinical research on the ingredient</c:v>
                </c:pt>
                <c:pt idx="3">
                  <c:v>Quality certification/seal on label/website</c:v>
                </c:pt>
                <c:pt idx="4">
                  <c:v>My long-term usage of the brand</c:v>
                </c:pt>
                <c:pt idx="5">
                  <c:v>Clinical research on the brand</c:v>
                </c:pt>
                <c:pt idx="6">
                  <c:v>Values based certification/seal on label/website </c:v>
                </c:pt>
                <c:pt idx="7">
                  <c:v>Informative website</c:v>
                </c:pt>
                <c:pt idx="8">
                  <c:v>Friend/family recommends the brand</c:v>
                </c:pt>
                <c:pt idx="9">
                  <c:v>Brand values align with my own</c:v>
                </c:pt>
                <c:pt idx="10">
                  <c:v>Authentic brand story</c:v>
                </c:pt>
                <c:pt idx="11">
                  <c:v>Contains branded ingredients</c:v>
                </c:pt>
                <c:pt idx="12">
                  <c:v>Social media influencers</c:v>
                </c:pt>
                <c:pt idx="13">
                  <c:v>Transparency in supply chain</c:v>
                </c:pt>
                <c:pt idx="14">
                  <c:v>Supports charities/causes</c:v>
                </c:pt>
                <c:pt idx="15">
                  <c:v>Other experts recommend the brand</c:v>
                </c:pt>
                <c:pt idx="16">
                  <c:v>Other (please specify)</c:v>
                </c:pt>
                <c:pt idx="17">
                  <c:v>None of the above</c:v>
                </c:pt>
              </c:strCache>
            </c:strRef>
          </c:cat>
          <c:val>
            <c:numRef>
              <c:f>Sheet1!$F$2:$F$19</c:f>
              <c:numCache>
                <c:formatCode>0%</c:formatCode>
                <c:ptCount val="18"/>
                <c:pt idx="0">
                  <c:v>0.2440678</c:v>
                </c:pt>
                <c:pt idx="1">
                  <c:v>0.31525424000000002</c:v>
                </c:pt>
                <c:pt idx="2">
                  <c:v>0.31525424000000002</c:v>
                </c:pt>
                <c:pt idx="3">
                  <c:v>0.29152541999999998</c:v>
                </c:pt>
                <c:pt idx="4">
                  <c:v>0.15593219999999999</c:v>
                </c:pt>
                <c:pt idx="5">
                  <c:v>0.15593219999999999</c:v>
                </c:pt>
                <c:pt idx="6">
                  <c:v>0.21355932</c:v>
                </c:pt>
                <c:pt idx="7">
                  <c:v>0.10169491999999999</c:v>
                </c:pt>
                <c:pt idx="8">
                  <c:v>0.17288136000000001</c:v>
                </c:pt>
                <c:pt idx="9">
                  <c:v>6.4406779999999997E-2</c:v>
                </c:pt>
                <c:pt idx="10">
                  <c:v>7.1186440000000004E-2</c:v>
                </c:pt>
                <c:pt idx="11">
                  <c:v>0.26440678000000001</c:v>
                </c:pt>
                <c:pt idx="12">
                  <c:v>5.0847459999999997E-2</c:v>
                </c:pt>
                <c:pt idx="13">
                  <c:v>0.11525423999999999</c:v>
                </c:pt>
                <c:pt idx="14">
                  <c:v>2.033898E-2</c:v>
                </c:pt>
                <c:pt idx="15">
                  <c:v>0.11864407</c:v>
                </c:pt>
                <c:pt idx="16">
                  <c:v>0</c:v>
                </c:pt>
                <c:pt idx="17">
                  <c:v>3.3898299999999999E-3</c:v>
                </c:pt>
              </c:numCache>
            </c:numRef>
          </c:val>
          <c:extLst>
            <c:ext xmlns:c16="http://schemas.microsoft.com/office/drawing/2014/chart" uri="{C3380CC4-5D6E-409C-BE32-E72D297353CC}">
              <c16:uniqueId val="{00000004-A848-6046-BA6F-A250ED997325}"/>
            </c:ext>
          </c:extLst>
        </c:ser>
        <c:ser>
          <c:idx val="5"/>
          <c:order val="5"/>
          <c:tx>
            <c:strRef>
              <c:f>Sheet1!$G$1</c:f>
              <c:strCache>
                <c:ptCount val="1"/>
                <c:pt idx="0">
                  <c:v>AU</c:v>
                </c:pt>
              </c:strCache>
            </c:strRef>
          </c:tx>
          <c:spPr>
            <a:solidFill>
              <a:schemeClr val="accent6"/>
            </a:solidFill>
            <a:ln>
              <a:noFill/>
            </a:ln>
            <a:effectLst/>
          </c:spPr>
          <c:invertIfNegative val="0"/>
          <c:cat>
            <c:strRef>
              <c:f>Sheet1!$A$2:$A$19</c:f>
              <c:strCache>
                <c:ptCount val="18"/>
                <c:pt idx="0">
                  <c:v>Consistent product quality</c:v>
                </c:pt>
                <c:pt idx="1">
                  <c:v>HCP recommends the brand</c:v>
                </c:pt>
                <c:pt idx="2">
                  <c:v>Clinical research on the ingredient</c:v>
                </c:pt>
                <c:pt idx="3">
                  <c:v>Quality certification/seal on label/website</c:v>
                </c:pt>
                <c:pt idx="4">
                  <c:v>My long-term usage of the brand</c:v>
                </c:pt>
                <c:pt idx="5">
                  <c:v>Clinical research on the brand</c:v>
                </c:pt>
                <c:pt idx="6">
                  <c:v>Values based certification/seal on label/website </c:v>
                </c:pt>
                <c:pt idx="7">
                  <c:v>Informative website</c:v>
                </c:pt>
                <c:pt idx="8">
                  <c:v>Friend/family recommends the brand</c:v>
                </c:pt>
                <c:pt idx="9">
                  <c:v>Brand values align with my own</c:v>
                </c:pt>
                <c:pt idx="10">
                  <c:v>Authentic brand story</c:v>
                </c:pt>
                <c:pt idx="11">
                  <c:v>Contains branded ingredients</c:v>
                </c:pt>
                <c:pt idx="12">
                  <c:v>Social media influencers</c:v>
                </c:pt>
                <c:pt idx="13">
                  <c:v>Transparency in supply chain</c:v>
                </c:pt>
                <c:pt idx="14">
                  <c:v>Supports charities/causes</c:v>
                </c:pt>
                <c:pt idx="15">
                  <c:v>Other experts recommend the brand</c:v>
                </c:pt>
                <c:pt idx="16">
                  <c:v>Other (please specify)</c:v>
                </c:pt>
                <c:pt idx="17">
                  <c:v>None of the above</c:v>
                </c:pt>
              </c:strCache>
            </c:strRef>
          </c:cat>
          <c:val>
            <c:numRef>
              <c:f>Sheet1!$G$2:$G$19</c:f>
              <c:numCache>
                <c:formatCode>0%</c:formatCode>
                <c:ptCount val="18"/>
                <c:pt idx="0">
                  <c:v>0.20642202000000001</c:v>
                </c:pt>
                <c:pt idx="1">
                  <c:v>0.30733945000000001</c:v>
                </c:pt>
                <c:pt idx="2">
                  <c:v>0.2293578</c:v>
                </c:pt>
                <c:pt idx="3">
                  <c:v>0.11009173999999999</c:v>
                </c:pt>
                <c:pt idx="4">
                  <c:v>0.24311927</c:v>
                </c:pt>
                <c:pt idx="5">
                  <c:v>0.24311927</c:v>
                </c:pt>
                <c:pt idx="6">
                  <c:v>0.11926605999999999</c:v>
                </c:pt>
                <c:pt idx="7">
                  <c:v>0.24770642000000001</c:v>
                </c:pt>
                <c:pt idx="8">
                  <c:v>0.10550459</c:v>
                </c:pt>
                <c:pt idx="9">
                  <c:v>0.12385321000000001</c:v>
                </c:pt>
                <c:pt idx="10">
                  <c:v>0.10550459</c:v>
                </c:pt>
                <c:pt idx="11">
                  <c:v>0.14678899000000001</c:v>
                </c:pt>
                <c:pt idx="12">
                  <c:v>5.0458719999999999E-2</c:v>
                </c:pt>
                <c:pt idx="13">
                  <c:v>0.13761467999999999</c:v>
                </c:pt>
                <c:pt idx="14">
                  <c:v>7.798165E-2</c:v>
                </c:pt>
                <c:pt idx="15">
                  <c:v>0.10091743</c:v>
                </c:pt>
                <c:pt idx="16">
                  <c:v>4.5871599999999998E-3</c:v>
                </c:pt>
                <c:pt idx="17">
                  <c:v>2.7522939999999999E-2</c:v>
                </c:pt>
              </c:numCache>
            </c:numRef>
          </c:val>
          <c:extLst>
            <c:ext xmlns:c16="http://schemas.microsoft.com/office/drawing/2014/chart" uri="{C3380CC4-5D6E-409C-BE32-E72D297353CC}">
              <c16:uniqueId val="{00000005-A848-6046-BA6F-A250ED997325}"/>
            </c:ext>
          </c:extLst>
        </c:ser>
        <c:dLbls>
          <c:showLegendKey val="0"/>
          <c:showVal val="0"/>
          <c:showCatName val="0"/>
          <c:showSerName val="0"/>
          <c:showPercent val="0"/>
          <c:showBubbleSize val="0"/>
        </c:dLbls>
        <c:gapWidth val="219"/>
        <c:overlap val="-27"/>
        <c:axId val="1511226016"/>
        <c:axId val="1511517056"/>
      </c:barChart>
      <c:lineChart>
        <c:grouping val="standard"/>
        <c:varyColors val="0"/>
        <c:ser>
          <c:idx val="6"/>
          <c:order val="6"/>
          <c:tx>
            <c:strRef>
              <c:f>Sheet1!$H$1</c:f>
              <c:strCache>
                <c:ptCount val="1"/>
                <c:pt idx="0">
                  <c:v>All Supplement Users</c:v>
                </c:pt>
              </c:strCache>
            </c:strRef>
          </c:tx>
          <c:spPr>
            <a:ln w="28575" cap="rnd">
              <a:solidFill>
                <a:schemeClr val="tx1">
                  <a:lumMod val="65000"/>
                  <a:lumOff val="35000"/>
                </a:schemeClr>
              </a:solidFill>
              <a:prstDash val="dash"/>
              <a:round/>
            </a:ln>
            <a:effectLst/>
          </c:spPr>
          <c:marker>
            <c:symbol val="none"/>
          </c:marker>
          <c:cat>
            <c:strRef>
              <c:f>Sheet1!$A$2:$A$19</c:f>
              <c:strCache>
                <c:ptCount val="18"/>
                <c:pt idx="0">
                  <c:v>Consistent product quality</c:v>
                </c:pt>
                <c:pt idx="1">
                  <c:v>HCP recommends the brand</c:v>
                </c:pt>
                <c:pt idx="2">
                  <c:v>Clinical research on the ingredient</c:v>
                </c:pt>
                <c:pt idx="3">
                  <c:v>Quality certification/seal on label/website</c:v>
                </c:pt>
                <c:pt idx="4">
                  <c:v>My long-term usage of the brand</c:v>
                </c:pt>
                <c:pt idx="5">
                  <c:v>Clinical research on the brand</c:v>
                </c:pt>
                <c:pt idx="6">
                  <c:v>Values based certification/seal on label/website </c:v>
                </c:pt>
                <c:pt idx="7">
                  <c:v>Informative website</c:v>
                </c:pt>
                <c:pt idx="8">
                  <c:v>Friend/family recommends the brand</c:v>
                </c:pt>
                <c:pt idx="9">
                  <c:v>Brand values align with my own</c:v>
                </c:pt>
                <c:pt idx="10">
                  <c:v>Authentic brand story</c:v>
                </c:pt>
                <c:pt idx="11">
                  <c:v>Contains branded ingredients</c:v>
                </c:pt>
                <c:pt idx="12">
                  <c:v>Social media influencers</c:v>
                </c:pt>
                <c:pt idx="13">
                  <c:v>Transparency in supply chain</c:v>
                </c:pt>
                <c:pt idx="14">
                  <c:v>Supports charities/causes</c:v>
                </c:pt>
                <c:pt idx="15">
                  <c:v>Other experts recommend the brand</c:v>
                </c:pt>
                <c:pt idx="16">
                  <c:v>Other (please specify)</c:v>
                </c:pt>
                <c:pt idx="17">
                  <c:v>None of the above</c:v>
                </c:pt>
              </c:strCache>
            </c:strRef>
          </c:cat>
          <c:val>
            <c:numRef>
              <c:f>Sheet1!$H$2:$H$19</c:f>
              <c:numCache>
                <c:formatCode>0%</c:formatCode>
                <c:ptCount val="18"/>
                <c:pt idx="0">
                  <c:v>0.24313298999999999</c:v>
                </c:pt>
                <c:pt idx="1">
                  <c:v>0.31629045</c:v>
                </c:pt>
                <c:pt idx="2">
                  <c:v>0.24666848</c:v>
                </c:pt>
                <c:pt idx="3">
                  <c:v>0.20805003999999999</c:v>
                </c:pt>
                <c:pt idx="4">
                  <c:v>0.23171063</c:v>
                </c:pt>
                <c:pt idx="5">
                  <c:v>0.20397063000000001</c:v>
                </c:pt>
                <c:pt idx="6">
                  <c:v>0.15474572</c:v>
                </c:pt>
                <c:pt idx="7">
                  <c:v>0.15610552</c:v>
                </c:pt>
                <c:pt idx="8">
                  <c:v>0.14930650000000001</c:v>
                </c:pt>
                <c:pt idx="9">
                  <c:v>9.3826490000000012E-2</c:v>
                </c:pt>
                <c:pt idx="10">
                  <c:v>8.3220019999999992E-2</c:v>
                </c:pt>
                <c:pt idx="11">
                  <c:v>0.12700570999999999</c:v>
                </c:pt>
                <c:pt idx="12">
                  <c:v>4.7049220000000003E-2</c:v>
                </c:pt>
                <c:pt idx="13">
                  <c:v>0.10524884</c:v>
                </c:pt>
                <c:pt idx="14">
                  <c:v>4.3785690000000002E-2</c:v>
                </c:pt>
                <c:pt idx="15">
                  <c:v>0.11367963</c:v>
                </c:pt>
                <c:pt idx="16">
                  <c:v>5.7111799999999997E-3</c:v>
                </c:pt>
                <c:pt idx="17">
                  <c:v>3.0459610000000002E-2</c:v>
                </c:pt>
              </c:numCache>
            </c:numRef>
          </c:val>
          <c:smooth val="0"/>
          <c:extLst>
            <c:ext xmlns:c16="http://schemas.microsoft.com/office/drawing/2014/chart" uri="{C3380CC4-5D6E-409C-BE32-E72D297353CC}">
              <c16:uniqueId val="{00000006-A848-6046-BA6F-A250ED997325}"/>
            </c:ext>
          </c:extLst>
        </c:ser>
        <c:dLbls>
          <c:showLegendKey val="0"/>
          <c:showVal val="0"/>
          <c:showCatName val="0"/>
          <c:showSerName val="0"/>
          <c:showPercent val="0"/>
          <c:showBubbleSize val="0"/>
        </c:dLbls>
        <c:marker val="1"/>
        <c:smooth val="0"/>
        <c:axId val="1511226016"/>
        <c:axId val="1511517056"/>
      </c:lineChart>
      <c:catAx>
        <c:axId val="151122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517056"/>
        <c:crosses val="autoZero"/>
        <c:auto val="1"/>
        <c:lblAlgn val="ctr"/>
        <c:lblOffset val="100"/>
        <c:noMultiLvlLbl val="0"/>
      </c:catAx>
      <c:valAx>
        <c:axId val="1511517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226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Age 18-34</c:v>
                </c:pt>
              </c:strCache>
            </c:strRef>
          </c:tx>
          <c:spPr>
            <a:solidFill>
              <a:schemeClr val="accent1"/>
            </a:solidFill>
            <a:ln>
              <a:noFill/>
            </a:ln>
            <a:effectLst/>
          </c:spPr>
          <c:invertIfNegative val="0"/>
          <c:cat>
            <c:strRef>
              <c:f>Sheet1!$A$2:$A$19</c:f>
              <c:strCache>
                <c:ptCount val="18"/>
                <c:pt idx="0">
                  <c:v>HCP recommends the brand</c:v>
                </c:pt>
                <c:pt idx="1">
                  <c:v>Clinical research on the ingredient</c:v>
                </c:pt>
                <c:pt idx="2">
                  <c:v>Clinical research on the brand</c:v>
                </c:pt>
                <c:pt idx="3">
                  <c:v>Consistent product quality</c:v>
                </c:pt>
                <c:pt idx="4">
                  <c:v>My long-term usage of the brand</c:v>
                </c:pt>
                <c:pt idx="5">
                  <c:v>Values based certification/seal on label/website </c:v>
                </c:pt>
                <c:pt idx="6">
                  <c:v>Quality certification/seal on label/website</c:v>
                </c:pt>
                <c:pt idx="7">
                  <c:v>Contains branded ingredients</c:v>
                </c:pt>
                <c:pt idx="8">
                  <c:v>Informative website</c:v>
                </c:pt>
                <c:pt idx="9">
                  <c:v>Friend/family recommends the brand</c:v>
                </c:pt>
                <c:pt idx="10">
                  <c:v>Transparency in supply chain</c:v>
                </c:pt>
                <c:pt idx="11">
                  <c:v>Other experts recommend the brand</c:v>
                </c:pt>
                <c:pt idx="12">
                  <c:v>Brand values align with my own</c:v>
                </c:pt>
                <c:pt idx="13">
                  <c:v>Authentic brand story</c:v>
                </c:pt>
                <c:pt idx="14">
                  <c:v>Social media influencers</c:v>
                </c:pt>
                <c:pt idx="15">
                  <c:v>Supports charities/causes</c:v>
                </c:pt>
                <c:pt idx="16">
                  <c:v>Other (please specify)</c:v>
                </c:pt>
                <c:pt idx="17">
                  <c:v>None of the above</c:v>
                </c:pt>
              </c:strCache>
            </c:strRef>
          </c:cat>
          <c:val>
            <c:numRef>
              <c:f>Sheet1!$B$2:$B$19</c:f>
              <c:numCache>
                <c:formatCode>0%</c:formatCode>
                <c:ptCount val="18"/>
                <c:pt idx="0">
                  <c:v>0.28999999999999998</c:v>
                </c:pt>
                <c:pt idx="1">
                  <c:v>0.21</c:v>
                </c:pt>
                <c:pt idx="2">
                  <c:v>0.21</c:v>
                </c:pt>
                <c:pt idx="3">
                  <c:v>0.19</c:v>
                </c:pt>
                <c:pt idx="4">
                  <c:v>0.19</c:v>
                </c:pt>
                <c:pt idx="5">
                  <c:v>0.19</c:v>
                </c:pt>
                <c:pt idx="6">
                  <c:v>0.17</c:v>
                </c:pt>
                <c:pt idx="7">
                  <c:v>0.16</c:v>
                </c:pt>
                <c:pt idx="8">
                  <c:v>0.16</c:v>
                </c:pt>
                <c:pt idx="9">
                  <c:v>0.15</c:v>
                </c:pt>
                <c:pt idx="10">
                  <c:v>0.15</c:v>
                </c:pt>
                <c:pt idx="11">
                  <c:v>0.13</c:v>
                </c:pt>
                <c:pt idx="12">
                  <c:v>0.12</c:v>
                </c:pt>
                <c:pt idx="13">
                  <c:v>0.11</c:v>
                </c:pt>
                <c:pt idx="14">
                  <c:v>0.08</c:v>
                </c:pt>
                <c:pt idx="15">
                  <c:v>0.08</c:v>
                </c:pt>
                <c:pt idx="16">
                  <c:v>0</c:v>
                </c:pt>
                <c:pt idx="17">
                  <c:v>0.01</c:v>
                </c:pt>
              </c:numCache>
            </c:numRef>
          </c:val>
          <c:extLst>
            <c:ext xmlns:c16="http://schemas.microsoft.com/office/drawing/2014/chart" uri="{C3380CC4-5D6E-409C-BE32-E72D297353CC}">
              <c16:uniqueId val="{00000000-A848-6046-BA6F-A250ED997325}"/>
            </c:ext>
          </c:extLst>
        </c:ser>
        <c:ser>
          <c:idx val="1"/>
          <c:order val="1"/>
          <c:tx>
            <c:strRef>
              <c:f>Sheet1!$C$1</c:f>
              <c:strCache>
                <c:ptCount val="1"/>
                <c:pt idx="0">
                  <c:v>Male, Age 18-34</c:v>
                </c:pt>
              </c:strCache>
            </c:strRef>
          </c:tx>
          <c:spPr>
            <a:solidFill>
              <a:schemeClr val="accent2"/>
            </a:solidFill>
            <a:ln>
              <a:noFill/>
            </a:ln>
            <a:effectLst/>
          </c:spPr>
          <c:invertIfNegative val="0"/>
          <c:cat>
            <c:strRef>
              <c:f>Sheet1!$A$2:$A$19</c:f>
              <c:strCache>
                <c:ptCount val="18"/>
                <c:pt idx="0">
                  <c:v>HCP recommends the brand</c:v>
                </c:pt>
                <c:pt idx="1">
                  <c:v>Clinical research on the ingredient</c:v>
                </c:pt>
                <c:pt idx="2">
                  <c:v>Clinical research on the brand</c:v>
                </c:pt>
                <c:pt idx="3">
                  <c:v>Consistent product quality</c:v>
                </c:pt>
                <c:pt idx="4">
                  <c:v>My long-term usage of the brand</c:v>
                </c:pt>
                <c:pt idx="5">
                  <c:v>Values based certification/seal on label/website </c:v>
                </c:pt>
                <c:pt idx="6">
                  <c:v>Quality certification/seal on label/website</c:v>
                </c:pt>
                <c:pt idx="7">
                  <c:v>Contains branded ingredients</c:v>
                </c:pt>
                <c:pt idx="8">
                  <c:v>Informative website</c:v>
                </c:pt>
                <c:pt idx="9">
                  <c:v>Friend/family recommends the brand</c:v>
                </c:pt>
                <c:pt idx="10">
                  <c:v>Transparency in supply chain</c:v>
                </c:pt>
                <c:pt idx="11">
                  <c:v>Other experts recommend the brand</c:v>
                </c:pt>
                <c:pt idx="12">
                  <c:v>Brand values align with my own</c:v>
                </c:pt>
                <c:pt idx="13">
                  <c:v>Authentic brand story</c:v>
                </c:pt>
                <c:pt idx="14">
                  <c:v>Social media influencers</c:v>
                </c:pt>
                <c:pt idx="15">
                  <c:v>Supports charities/causes</c:v>
                </c:pt>
                <c:pt idx="16">
                  <c:v>Other (please specify)</c:v>
                </c:pt>
                <c:pt idx="17">
                  <c:v>None of the above</c:v>
                </c:pt>
              </c:strCache>
            </c:strRef>
          </c:cat>
          <c:val>
            <c:numRef>
              <c:f>Sheet1!$C$2:$C$19</c:f>
              <c:numCache>
                <c:formatCode>0%</c:formatCode>
                <c:ptCount val="18"/>
                <c:pt idx="0">
                  <c:v>0.19</c:v>
                </c:pt>
                <c:pt idx="1">
                  <c:v>0.22</c:v>
                </c:pt>
                <c:pt idx="2">
                  <c:v>0.16</c:v>
                </c:pt>
                <c:pt idx="3">
                  <c:v>0.21</c:v>
                </c:pt>
                <c:pt idx="4">
                  <c:v>0.17</c:v>
                </c:pt>
                <c:pt idx="5">
                  <c:v>0.19</c:v>
                </c:pt>
                <c:pt idx="6">
                  <c:v>0.19</c:v>
                </c:pt>
                <c:pt idx="7">
                  <c:v>0.19</c:v>
                </c:pt>
                <c:pt idx="8">
                  <c:v>0.15</c:v>
                </c:pt>
                <c:pt idx="9">
                  <c:v>0.12</c:v>
                </c:pt>
                <c:pt idx="10">
                  <c:v>0.14000000000000001</c:v>
                </c:pt>
                <c:pt idx="11">
                  <c:v>0.13</c:v>
                </c:pt>
                <c:pt idx="12">
                  <c:v>0.16</c:v>
                </c:pt>
                <c:pt idx="13">
                  <c:v>0.17</c:v>
                </c:pt>
                <c:pt idx="14">
                  <c:v>0.15</c:v>
                </c:pt>
                <c:pt idx="15">
                  <c:v>0.11</c:v>
                </c:pt>
                <c:pt idx="16">
                  <c:v>0</c:v>
                </c:pt>
                <c:pt idx="17">
                  <c:v>0.01</c:v>
                </c:pt>
              </c:numCache>
            </c:numRef>
          </c:val>
          <c:extLst>
            <c:ext xmlns:c16="http://schemas.microsoft.com/office/drawing/2014/chart" uri="{C3380CC4-5D6E-409C-BE32-E72D297353CC}">
              <c16:uniqueId val="{00000001-A848-6046-BA6F-A250ED997325}"/>
            </c:ext>
          </c:extLst>
        </c:ser>
        <c:ser>
          <c:idx val="2"/>
          <c:order val="2"/>
          <c:tx>
            <c:strRef>
              <c:f>Sheet1!$D$1</c:f>
              <c:strCache>
                <c:ptCount val="1"/>
                <c:pt idx="0">
                  <c:v>Female, Age 35-54</c:v>
                </c:pt>
              </c:strCache>
            </c:strRef>
          </c:tx>
          <c:spPr>
            <a:solidFill>
              <a:schemeClr val="accent3"/>
            </a:solidFill>
            <a:ln>
              <a:noFill/>
            </a:ln>
            <a:effectLst/>
          </c:spPr>
          <c:invertIfNegative val="0"/>
          <c:cat>
            <c:strRef>
              <c:f>Sheet1!$A$2:$A$19</c:f>
              <c:strCache>
                <c:ptCount val="18"/>
                <c:pt idx="0">
                  <c:v>HCP recommends the brand</c:v>
                </c:pt>
                <c:pt idx="1">
                  <c:v>Clinical research on the ingredient</c:v>
                </c:pt>
                <c:pt idx="2">
                  <c:v>Clinical research on the brand</c:v>
                </c:pt>
                <c:pt idx="3">
                  <c:v>Consistent product quality</c:v>
                </c:pt>
                <c:pt idx="4">
                  <c:v>My long-term usage of the brand</c:v>
                </c:pt>
                <c:pt idx="5">
                  <c:v>Values based certification/seal on label/website </c:v>
                </c:pt>
                <c:pt idx="6">
                  <c:v>Quality certification/seal on label/website</c:v>
                </c:pt>
                <c:pt idx="7">
                  <c:v>Contains branded ingredients</c:v>
                </c:pt>
                <c:pt idx="8">
                  <c:v>Informative website</c:v>
                </c:pt>
                <c:pt idx="9">
                  <c:v>Friend/family recommends the brand</c:v>
                </c:pt>
                <c:pt idx="10">
                  <c:v>Transparency in supply chain</c:v>
                </c:pt>
                <c:pt idx="11">
                  <c:v>Other experts recommend the brand</c:v>
                </c:pt>
                <c:pt idx="12">
                  <c:v>Brand values align with my own</c:v>
                </c:pt>
                <c:pt idx="13">
                  <c:v>Authentic brand story</c:v>
                </c:pt>
                <c:pt idx="14">
                  <c:v>Social media influencers</c:v>
                </c:pt>
                <c:pt idx="15">
                  <c:v>Supports charities/causes</c:v>
                </c:pt>
                <c:pt idx="16">
                  <c:v>Other (please specify)</c:v>
                </c:pt>
                <c:pt idx="17">
                  <c:v>None of the above</c:v>
                </c:pt>
              </c:strCache>
            </c:strRef>
          </c:cat>
          <c:val>
            <c:numRef>
              <c:f>Sheet1!$D$2:$D$19</c:f>
              <c:numCache>
                <c:formatCode>0%</c:formatCode>
                <c:ptCount val="18"/>
                <c:pt idx="0">
                  <c:v>0.3</c:v>
                </c:pt>
                <c:pt idx="1">
                  <c:v>0.25</c:v>
                </c:pt>
                <c:pt idx="2">
                  <c:v>0.2</c:v>
                </c:pt>
                <c:pt idx="3">
                  <c:v>0.22</c:v>
                </c:pt>
                <c:pt idx="4">
                  <c:v>0.2</c:v>
                </c:pt>
                <c:pt idx="5">
                  <c:v>0.19</c:v>
                </c:pt>
                <c:pt idx="6">
                  <c:v>0.27</c:v>
                </c:pt>
                <c:pt idx="7">
                  <c:v>0.13</c:v>
                </c:pt>
                <c:pt idx="8">
                  <c:v>0.16</c:v>
                </c:pt>
                <c:pt idx="9">
                  <c:v>0.13</c:v>
                </c:pt>
                <c:pt idx="10">
                  <c:v>0.12</c:v>
                </c:pt>
                <c:pt idx="11">
                  <c:v>0.1</c:v>
                </c:pt>
                <c:pt idx="12">
                  <c:v>0.09</c:v>
                </c:pt>
                <c:pt idx="13">
                  <c:v>0.08</c:v>
                </c:pt>
                <c:pt idx="14">
                  <c:v>0.05</c:v>
                </c:pt>
                <c:pt idx="15">
                  <c:v>0.05</c:v>
                </c:pt>
                <c:pt idx="16">
                  <c:v>0.01</c:v>
                </c:pt>
                <c:pt idx="17">
                  <c:v>0.01</c:v>
                </c:pt>
              </c:numCache>
            </c:numRef>
          </c:val>
          <c:extLst>
            <c:ext xmlns:c16="http://schemas.microsoft.com/office/drawing/2014/chart" uri="{C3380CC4-5D6E-409C-BE32-E72D297353CC}">
              <c16:uniqueId val="{00000002-A848-6046-BA6F-A250ED997325}"/>
            </c:ext>
          </c:extLst>
        </c:ser>
        <c:ser>
          <c:idx val="3"/>
          <c:order val="3"/>
          <c:tx>
            <c:strRef>
              <c:f>Sheet1!$E$1</c:f>
              <c:strCache>
                <c:ptCount val="1"/>
                <c:pt idx="0">
                  <c:v>Male, Age 35-54</c:v>
                </c:pt>
              </c:strCache>
            </c:strRef>
          </c:tx>
          <c:spPr>
            <a:solidFill>
              <a:schemeClr val="accent4"/>
            </a:solidFill>
            <a:ln>
              <a:noFill/>
            </a:ln>
            <a:effectLst/>
          </c:spPr>
          <c:invertIfNegative val="0"/>
          <c:cat>
            <c:strRef>
              <c:f>Sheet1!$A$2:$A$19</c:f>
              <c:strCache>
                <c:ptCount val="18"/>
                <c:pt idx="0">
                  <c:v>HCP recommends the brand</c:v>
                </c:pt>
                <c:pt idx="1">
                  <c:v>Clinical research on the ingredient</c:v>
                </c:pt>
                <c:pt idx="2">
                  <c:v>Clinical research on the brand</c:v>
                </c:pt>
                <c:pt idx="3">
                  <c:v>Consistent product quality</c:v>
                </c:pt>
                <c:pt idx="4">
                  <c:v>My long-term usage of the brand</c:v>
                </c:pt>
                <c:pt idx="5">
                  <c:v>Values based certification/seal on label/website </c:v>
                </c:pt>
                <c:pt idx="6">
                  <c:v>Quality certification/seal on label/website</c:v>
                </c:pt>
                <c:pt idx="7">
                  <c:v>Contains branded ingredients</c:v>
                </c:pt>
                <c:pt idx="8">
                  <c:v>Informative website</c:v>
                </c:pt>
                <c:pt idx="9">
                  <c:v>Friend/family recommends the brand</c:v>
                </c:pt>
                <c:pt idx="10">
                  <c:v>Transparency in supply chain</c:v>
                </c:pt>
                <c:pt idx="11">
                  <c:v>Other experts recommend the brand</c:v>
                </c:pt>
                <c:pt idx="12">
                  <c:v>Brand values align with my own</c:v>
                </c:pt>
                <c:pt idx="13">
                  <c:v>Authentic brand story</c:v>
                </c:pt>
                <c:pt idx="14">
                  <c:v>Social media influencers</c:v>
                </c:pt>
                <c:pt idx="15">
                  <c:v>Supports charities/causes</c:v>
                </c:pt>
                <c:pt idx="16">
                  <c:v>Other (please specify)</c:v>
                </c:pt>
                <c:pt idx="17">
                  <c:v>None of the above</c:v>
                </c:pt>
              </c:strCache>
            </c:strRef>
          </c:cat>
          <c:val>
            <c:numRef>
              <c:f>Sheet1!$E$2:$E$19</c:f>
              <c:numCache>
                <c:formatCode>0%</c:formatCode>
                <c:ptCount val="18"/>
                <c:pt idx="0">
                  <c:v>0.25</c:v>
                </c:pt>
                <c:pt idx="1">
                  <c:v>0.26</c:v>
                </c:pt>
                <c:pt idx="2">
                  <c:v>0.21</c:v>
                </c:pt>
                <c:pt idx="3">
                  <c:v>0.27</c:v>
                </c:pt>
                <c:pt idx="4">
                  <c:v>0.2</c:v>
                </c:pt>
                <c:pt idx="5">
                  <c:v>0.18</c:v>
                </c:pt>
                <c:pt idx="6">
                  <c:v>0.23</c:v>
                </c:pt>
                <c:pt idx="7">
                  <c:v>0.21</c:v>
                </c:pt>
                <c:pt idx="8">
                  <c:v>0.16</c:v>
                </c:pt>
                <c:pt idx="9">
                  <c:v>0.12</c:v>
                </c:pt>
                <c:pt idx="10">
                  <c:v>0.11</c:v>
                </c:pt>
                <c:pt idx="11">
                  <c:v>0.12</c:v>
                </c:pt>
                <c:pt idx="12">
                  <c:v>0.14000000000000001</c:v>
                </c:pt>
                <c:pt idx="13">
                  <c:v>0.12</c:v>
                </c:pt>
                <c:pt idx="14">
                  <c:v>0.1</c:v>
                </c:pt>
                <c:pt idx="15">
                  <c:v>0.06</c:v>
                </c:pt>
                <c:pt idx="16">
                  <c:v>0</c:v>
                </c:pt>
                <c:pt idx="17">
                  <c:v>0.01</c:v>
                </c:pt>
              </c:numCache>
            </c:numRef>
          </c:val>
          <c:extLst>
            <c:ext xmlns:c16="http://schemas.microsoft.com/office/drawing/2014/chart" uri="{C3380CC4-5D6E-409C-BE32-E72D297353CC}">
              <c16:uniqueId val="{00000003-A848-6046-BA6F-A250ED997325}"/>
            </c:ext>
          </c:extLst>
        </c:ser>
        <c:ser>
          <c:idx val="4"/>
          <c:order val="4"/>
          <c:tx>
            <c:strRef>
              <c:f>Sheet1!$F$1</c:f>
              <c:strCache>
                <c:ptCount val="1"/>
                <c:pt idx="0">
                  <c:v>Female, Age 55+</c:v>
                </c:pt>
              </c:strCache>
            </c:strRef>
          </c:tx>
          <c:spPr>
            <a:solidFill>
              <a:schemeClr val="accent5"/>
            </a:solidFill>
            <a:ln>
              <a:noFill/>
            </a:ln>
            <a:effectLst/>
          </c:spPr>
          <c:invertIfNegative val="0"/>
          <c:cat>
            <c:strRef>
              <c:f>Sheet1!$A$2:$A$19</c:f>
              <c:strCache>
                <c:ptCount val="18"/>
                <c:pt idx="0">
                  <c:v>HCP recommends the brand</c:v>
                </c:pt>
                <c:pt idx="1">
                  <c:v>Clinical research on the ingredient</c:v>
                </c:pt>
                <c:pt idx="2">
                  <c:v>Clinical research on the brand</c:v>
                </c:pt>
                <c:pt idx="3">
                  <c:v>Consistent product quality</c:v>
                </c:pt>
                <c:pt idx="4">
                  <c:v>My long-term usage of the brand</c:v>
                </c:pt>
                <c:pt idx="5">
                  <c:v>Values based certification/seal on label/website </c:v>
                </c:pt>
                <c:pt idx="6">
                  <c:v>Quality certification/seal on label/website</c:v>
                </c:pt>
                <c:pt idx="7">
                  <c:v>Contains branded ingredients</c:v>
                </c:pt>
                <c:pt idx="8">
                  <c:v>Informative website</c:v>
                </c:pt>
                <c:pt idx="9">
                  <c:v>Friend/family recommends the brand</c:v>
                </c:pt>
                <c:pt idx="10">
                  <c:v>Transparency in supply chain</c:v>
                </c:pt>
                <c:pt idx="11">
                  <c:v>Other experts recommend the brand</c:v>
                </c:pt>
                <c:pt idx="12">
                  <c:v>Brand values align with my own</c:v>
                </c:pt>
                <c:pt idx="13">
                  <c:v>Authentic brand story</c:v>
                </c:pt>
                <c:pt idx="14">
                  <c:v>Social media influencers</c:v>
                </c:pt>
                <c:pt idx="15">
                  <c:v>Supports charities/causes</c:v>
                </c:pt>
                <c:pt idx="16">
                  <c:v>Other (please specify)</c:v>
                </c:pt>
                <c:pt idx="17">
                  <c:v>None of the above</c:v>
                </c:pt>
              </c:strCache>
            </c:strRef>
          </c:cat>
          <c:val>
            <c:numRef>
              <c:f>Sheet1!$F$2:$F$19</c:f>
              <c:numCache>
                <c:formatCode>0%</c:formatCode>
                <c:ptCount val="18"/>
                <c:pt idx="0">
                  <c:v>0.33</c:v>
                </c:pt>
                <c:pt idx="1">
                  <c:v>0.33</c:v>
                </c:pt>
                <c:pt idx="2">
                  <c:v>0.28999999999999998</c:v>
                </c:pt>
                <c:pt idx="3">
                  <c:v>0.23</c:v>
                </c:pt>
                <c:pt idx="4">
                  <c:v>0.28999999999999998</c:v>
                </c:pt>
                <c:pt idx="5">
                  <c:v>0.18</c:v>
                </c:pt>
                <c:pt idx="6">
                  <c:v>0.25</c:v>
                </c:pt>
                <c:pt idx="7">
                  <c:v>0.12</c:v>
                </c:pt>
                <c:pt idx="8">
                  <c:v>0.17</c:v>
                </c:pt>
                <c:pt idx="9">
                  <c:v>0.11</c:v>
                </c:pt>
                <c:pt idx="10">
                  <c:v>0.1</c:v>
                </c:pt>
                <c:pt idx="11">
                  <c:v>7.0000000000000007E-2</c:v>
                </c:pt>
                <c:pt idx="12">
                  <c:v>0.11</c:v>
                </c:pt>
                <c:pt idx="13">
                  <c:v>7.0000000000000007E-2</c:v>
                </c:pt>
                <c:pt idx="14">
                  <c:v>0.01</c:v>
                </c:pt>
                <c:pt idx="15">
                  <c:v>0.01</c:v>
                </c:pt>
                <c:pt idx="16">
                  <c:v>0.02</c:v>
                </c:pt>
                <c:pt idx="17">
                  <c:v>0.01</c:v>
                </c:pt>
              </c:numCache>
            </c:numRef>
          </c:val>
          <c:extLst>
            <c:ext xmlns:c16="http://schemas.microsoft.com/office/drawing/2014/chart" uri="{C3380CC4-5D6E-409C-BE32-E72D297353CC}">
              <c16:uniqueId val="{00000004-A848-6046-BA6F-A250ED997325}"/>
            </c:ext>
          </c:extLst>
        </c:ser>
        <c:ser>
          <c:idx val="5"/>
          <c:order val="5"/>
          <c:tx>
            <c:strRef>
              <c:f>Sheet1!$G$1</c:f>
              <c:strCache>
                <c:ptCount val="1"/>
                <c:pt idx="0">
                  <c:v>Male, Age 55+</c:v>
                </c:pt>
              </c:strCache>
            </c:strRef>
          </c:tx>
          <c:spPr>
            <a:solidFill>
              <a:schemeClr val="accent6"/>
            </a:solidFill>
            <a:ln>
              <a:noFill/>
            </a:ln>
            <a:effectLst/>
          </c:spPr>
          <c:invertIfNegative val="0"/>
          <c:cat>
            <c:strRef>
              <c:f>Sheet1!$A$2:$A$19</c:f>
              <c:strCache>
                <c:ptCount val="18"/>
                <c:pt idx="0">
                  <c:v>HCP recommends the brand</c:v>
                </c:pt>
                <c:pt idx="1">
                  <c:v>Clinical research on the ingredient</c:v>
                </c:pt>
                <c:pt idx="2">
                  <c:v>Clinical research on the brand</c:v>
                </c:pt>
                <c:pt idx="3">
                  <c:v>Consistent product quality</c:v>
                </c:pt>
                <c:pt idx="4">
                  <c:v>My long-term usage of the brand</c:v>
                </c:pt>
                <c:pt idx="5">
                  <c:v>Values based certification/seal on label/website </c:v>
                </c:pt>
                <c:pt idx="6">
                  <c:v>Quality certification/seal on label/website</c:v>
                </c:pt>
                <c:pt idx="7">
                  <c:v>Contains branded ingredients</c:v>
                </c:pt>
                <c:pt idx="8">
                  <c:v>Informative website</c:v>
                </c:pt>
                <c:pt idx="9">
                  <c:v>Friend/family recommends the brand</c:v>
                </c:pt>
                <c:pt idx="10">
                  <c:v>Transparency in supply chain</c:v>
                </c:pt>
                <c:pt idx="11">
                  <c:v>Other experts recommend the brand</c:v>
                </c:pt>
                <c:pt idx="12">
                  <c:v>Brand values align with my own</c:v>
                </c:pt>
                <c:pt idx="13">
                  <c:v>Authentic brand story</c:v>
                </c:pt>
                <c:pt idx="14">
                  <c:v>Social media influencers</c:v>
                </c:pt>
                <c:pt idx="15">
                  <c:v>Supports charities/causes</c:v>
                </c:pt>
                <c:pt idx="16">
                  <c:v>Other (please specify)</c:v>
                </c:pt>
                <c:pt idx="17">
                  <c:v>None of the above</c:v>
                </c:pt>
              </c:strCache>
            </c:strRef>
          </c:cat>
          <c:val>
            <c:numRef>
              <c:f>Sheet1!$G$2:$G$19</c:f>
              <c:numCache>
                <c:formatCode>0%</c:formatCode>
                <c:ptCount val="18"/>
                <c:pt idx="0">
                  <c:v>0.43</c:v>
                </c:pt>
                <c:pt idx="1">
                  <c:v>0.31</c:v>
                </c:pt>
                <c:pt idx="2">
                  <c:v>0.2</c:v>
                </c:pt>
                <c:pt idx="3">
                  <c:v>0.28999999999999998</c:v>
                </c:pt>
                <c:pt idx="4">
                  <c:v>0.18</c:v>
                </c:pt>
                <c:pt idx="5">
                  <c:v>0.19</c:v>
                </c:pt>
                <c:pt idx="6">
                  <c:v>0.26</c:v>
                </c:pt>
                <c:pt idx="7">
                  <c:v>0.18</c:v>
                </c:pt>
                <c:pt idx="8">
                  <c:v>0.14000000000000001</c:v>
                </c:pt>
                <c:pt idx="9">
                  <c:v>0.14000000000000001</c:v>
                </c:pt>
                <c:pt idx="10">
                  <c:v>0.09</c:v>
                </c:pt>
                <c:pt idx="11">
                  <c:v>0.12</c:v>
                </c:pt>
                <c:pt idx="12">
                  <c:v>0.09</c:v>
                </c:pt>
                <c:pt idx="13">
                  <c:v>7.0000000000000007E-2</c:v>
                </c:pt>
                <c:pt idx="14">
                  <c:v>0.03</c:v>
                </c:pt>
                <c:pt idx="15">
                  <c:v>0</c:v>
                </c:pt>
                <c:pt idx="16">
                  <c:v>0</c:v>
                </c:pt>
                <c:pt idx="17">
                  <c:v>0</c:v>
                </c:pt>
              </c:numCache>
            </c:numRef>
          </c:val>
          <c:extLst>
            <c:ext xmlns:c16="http://schemas.microsoft.com/office/drawing/2014/chart" uri="{C3380CC4-5D6E-409C-BE32-E72D297353CC}">
              <c16:uniqueId val="{00000005-A848-6046-BA6F-A250ED997325}"/>
            </c:ext>
          </c:extLst>
        </c:ser>
        <c:dLbls>
          <c:showLegendKey val="0"/>
          <c:showVal val="0"/>
          <c:showCatName val="0"/>
          <c:showSerName val="0"/>
          <c:showPercent val="0"/>
          <c:showBubbleSize val="0"/>
        </c:dLbls>
        <c:gapWidth val="219"/>
        <c:overlap val="-27"/>
        <c:axId val="1511226016"/>
        <c:axId val="1511517056"/>
      </c:barChart>
      <c:lineChart>
        <c:grouping val="standard"/>
        <c:varyColors val="0"/>
        <c:ser>
          <c:idx val="6"/>
          <c:order val="6"/>
          <c:tx>
            <c:strRef>
              <c:f>Sheet1!$H$1</c:f>
              <c:strCache>
                <c:ptCount val="1"/>
                <c:pt idx="0">
                  <c:v>All Supplement Users</c:v>
                </c:pt>
              </c:strCache>
            </c:strRef>
          </c:tx>
          <c:spPr>
            <a:ln w="28575" cap="rnd">
              <a:solidFill>
                <a:schemeClr val="tx1">
                  <a:lumMod val="65000"/>
                  <a:lumOff val="35000"/>
                </a:schemeClr>
              </a:solidFill>
              <a:prstDash val="dash"/>
              <a:round/>
            </a:ln>
            <a:effectLst/>
          </c:spPr>
          <c:marker>
            <c:symbol val="none"/>
          </c:marker>
          <c:cat>
            <c:strRef>
              <c:f>Sheet1!$A$2:$A$19</c:f>
              <c:strCache>
                <c:ptCount val="18"/>
                <c:pt idx="0">
                  <c:v>HCP recommends the brand</c:v>
                </c:pt>
                <c:pt idx="1">
                  <c:v>Clinical research on the ingredient</c:v>
                </c:pt>
                <c:pt idx="2">
                  <c:v>Clinical research on the brand</c:v>
                </c:pt>
                <c:pt idx="3">
                  <c:v>Consistent product quality</c:v>
                </c:pt>
                <c:pt idx="4">
                  <c:v>My long-term usage of the brand</c:v>
                </c:pt>
                <c:pt idx="5">
                  <c:v>Values based certification/seal on label/website </c:v>
                </c:pt>
                <c:pt idx="6">
                  <c:v>Quality certification/seal on label/website</c:v>
                </c:pt>
                <c:pt idx="7">
                  <c:v>Contains branded ingredients</c:v>
                </c:pt>
                <c:pt idx="8">
                  <c:v>Informative website</c:v>
                </c:pt>
                <c:pt idx="9">
                  <c:v>Friend/family recommends the brand</c:v>
                </c:pt>
                <c:pt idx="10">
                  <c:v>Transparency in supply chain</c:v>
                </c:pt>
                <c:pt idx="11">
                  <c:v>Other experts recommend the brand</c:v>
                </c:pt>
                <c:pt idx="12">
                  <c:v>Brand values align with my own</c:v>
                </c:pt>
                <c:pt idx="13">
                  <c:v>Authentic brand story</c:v>
                </c:pt>
                <c:pt idx="14">
                  <c:v>Social media influencers</c:v>
                </c:pt>
                <c:pt idx="15">
                  <c:v>Supports charities/causes</c:v>
                </c:pt>
                <c:pt idx="16">
                  <c:v>Other (please specify)</c:v>
                </c:pt>
                <c:pt idx="17">
                  <c:v>None of the above</c:v>
                </c:pt>
              </c:strCache>
            </c:strRef>
          </c:cat>
          <c:val>
            <c:numRef>
              <c:f>Sheet1!$H$2:$H$19</c:f>
              <c:numCache>
                <c:formatCode>0%</c:formatCode>
                <c:ptCount val="18"/>
                <c:pt idx="0">
                  <c:v>0.31629045</c:v>
                </c:pt>
                <c:pt idx="1">
                  <c:v>0.24666848</c:v>
                </c:pt>
                <c:pt idx="2">
                  <c:v>0.20397063000000001</c:v>
                </c:pt>
                <c:pt idx="3">
                  <c:v>0.24313298999999999</c:v>
                </c:pt>
                <c:pt idx="4">
                  <c:v>0.23171063</c:v>
                </c:pt>
                <c:pt idx="5">
                  <c:v>0.15474572</c:v>
                </c:pt>
                <c:pt idx="6">
                  <c:v>0.20805003999999999</c:v>
                </c:pt>
                <c:pt idx="7">
                  <c:v>0.12700570999999999</c:v>
                </c:pt>
                <c:pt idx="8">
                  <c:v>0.15610552</c:v>
                </c:pt>
                <c:pt idx="9">
                  <c:v>0.14930650000000001</c:v>
                </c:pt>
                <c:pt idx="10">
                  <c:v>0.10524884</c:v>
                </c:pt>
                <c:pt idx="11">
                  <c:v>0.11367963</c:v>
                </c:pt>
                <c:pt idx="12">
                  <c:v>9.3826490000000012E-2</c:v>
                </c:pt>
                <c:pt idx="13">
                  <c:v>8.3220019999999992E-2</c:v>
                </c:pt>
                <c:pt idx="14">
                  <c:v>4.7049220000000003E-2</c:v>
                </c:pt>
                <c:pt idx="15">
                  <c:v>4.3785690000000002E-2</c:v>
                </c:pt>
                <c:pt idx="16">
                  <c:v>5.7111799999999997E-3</c:v>
                </c:pt>
                <c:pt idx="17">
                  <c:v>3.0459610000000002E-2</c:v>
                </c:pt>
              </c:numCache>
            </c:numRef>
          </c:val>
          <c:smooth val="0"/>
          <c:extLst>
            <c:ext xmlns:c16="http://schemas.microsoft.com/office/drawing/2014/chart" uri="{C3380CC4-5D6E-409C-BE32-E72D297353CC}">
              <c16:uniqueId val="{00000006-A848-6046-BA6F-A250ED997325}"/>
            </c:ext>
          </c:extLst>
        </c:ser>
        <c:dLbls>
          <c:showLegendKey val="0"/>
          <c:showVal val="0"/>
          <c:showCatName val="0"/>
          <c:showSerName val="0"/>
          <c:showPercent val="0"/>
          <c:showBubbleSize val="0"/>
        </c:dLbls>
        <c:marker val="1"/>
        <c:smooth val="0"/>
        <c:axId val="1511226016"/>
        <c:axId val="1511517056"/>
      </c:lineChart>
      <c:catAx>
        <c:axId val="151122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517056"/>
        <c:crosses val="autoZero"/>
        <c:auto val="1"/>
        <c:lblAlgn val="ctr"/>
        <c:lblOffset val="100"/>
        <c:noMultiLvlLbl val="0"/>
      </c:catAx>
      <c:valAx>
        <c:axId val="1511517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226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Sheet1!$A$2:$A$19</c:f>
              <c:strCache>
                <c:ptCount val="18"/>
                <c:pt idx="0">
                  <c:v>My long-term usage of the brand</c:v>
                </c:pt>
                <c:pt idx="1">
                  <c:v>HCP recommends the brand</c:v>
                </c:pt>
                <c:pt idx="2">
                  <c:v>Consistent product quality</c:v>
                </c:pt>
                <c:pt idx="3">
                  <c:v>Clinical research on the brand</c:v>
                </c:pt>
                <c:pt idx="4">
                  <c:v>Values based certification/seal on label/website</c:v>
                </c:pt>
                <c:pt idx="5">
                  <c:v>Clinical research on the ingredient</c:v>
                </c:pt>
                <c:pt idx="6">
                  <c:v>Friend/family recommends the brand</c:v>
                </c:pt>
                <c:pt idx="7">
                  <c:v>Informative website</c:v>
                </c:pt>
                <c:pt idx="8">
                  <c:v>Contains branded ingredients</c:v>
                </c:pt>
                <c:pt idx="9">
                  <c:v>Quality certification/seal on label/website</c:v>
                </c:pt>
                <c:pt idx="10">
                  <c:v>Brand values align with my own</c:v>
                </c:pt>
                <c:pt idx="11">
                  <c:v>Authentic brand story</c:v>
                </c:pt>
                <c:pt idx="12">
                  <c:v>Transparency in supply chain</c:v>
                </c:pt>
                <c:pt idx="13">
                  <c:v>Other experts recommend the brand</c:v>
                </c:pt>
                <c:pt idx="14">
                  <c:v>Social media influencers (Instagram, podcast, TikTok, etc.)</c:v>
                </c:pt>
                <c:pt idx="15">
                  <c:v>Supports charities/causes</c:v>
                </c:pt>
                <c:pt idx="16">
                  <c:v>None of the above</c:v>
                </c:pt>
                <c:pt idx="17">
                  <c:v>Other (please specify)</c:v>
                </c:pt>
              </c:strCache>
            </c:strRef>
          </c:cat>
          <c:val>
            <c:numRef>
              <c:f>Sheet1!$B$2:$B$19</c:f>
              <c:numCache>
                <c:formatCode>0%</c:formatCode>
                <c:ptCount val="18"/>
                <c:pt idx="0">
                  <c:v>0.27358491000000001</c:v>
                </c:pt>
                <c:pt idx="1">
                  <c:v>0.23584906</c:v>
                </c:pt>
                <c:pt idx="2">
                  <c:v>0.22641509000000001</c:v>
                </c:pt>
                <c:pt idx="3">
                  <c:v>0.21698112999999999</c:v>
                </c:pt>
                <c:pt idx="4">
                  <c:v>0.20754717</c:v>
                </c:pt>
                <c:pt idx="5">
                  <c:v>0.17924528000000001</c:v>
                </c:pt>
                <c:pt idx="6">
                  <c:v>0.17924528000000001</c:v>
                </c:pt>
                <c:pt idx="7">
                  <c:v>0.16037736</c:v>
                </c:pt>
                <c:pt idx="8">
                  <c:v>0.16037736</c:v>
                </c:pt>
                <c:pt idx="9">
                  <c:v>0.15094340000000001</c:v>
                </c:pt>
                <c:pt idx="10">
                  <c:v>0.13207547</c:v>
                </c:pt>
                <c:pt idx="11">
                  <c:v>0.12264151</c:v>
                </c:pt>
                <c:pt idx="12">
                  <c:v>0.12264151</c:v>
                </c:pt>
                <c:pt idx="13">
                  <c:v>0.12264151</c:v>
                </c:pt>
                <c:pt idx="14">
                  <c:v>0.10377358</c:v>
                </c:pt>
                <c:pt idx="15">
                  <c:v>0.10377358</c:v>
                </c:pt>
                <c:pt idx="16">
                  <c:v>0</c:v>
                </c:pt>
                <c:pt idx="17">
                  <c:v>0</c:v>
                </c:pt>
              </c:numCache>
            </c:numRef>
          </c:val>
          <c:extLst>
            <c:ext xmlns:c16="http://schemas.microsoft.com/office/drawing/2014/chart" uri="{C3380CC4-5D6E-409C-BE32-E72D297353CC}">
              <c16:uniqueId val="{00000000-A848-6046-BA6F-A250ED997325}"/>
            </c:ext>
          </c:extLst>
        </c:ser>
        <c:ser>
          <c:idx val="1"/>
          <c:order val="1"/>
          <c:tx>
            <c:strRef>
              <c:f>Sheet1!$C$1</c:f>
              <c:strCache>
                <c:ptCount val="1"/>
                <c:pt idx="0">
                  <c:v>US Male 18-34</c:v>
                </c:pt>
              </c:strCache>
            </c:strRef>
          </c:tx>
          <c:spPr>
            <a:solidFill>
              <a:schemeClr val="accent2"/>
            </a:solidFill>
            <a:ln>
              <a:noFill/>
            </a:ln>
            <a:effectLst/>
          </c:spPr>
          <c:invertIfNegative val="0"/>
          <c:cat>
            <c:strRef>
              <c:f>Sheet1!$A$2:$A$19</c:f>
              <c:strCache>
                <c:ptCount val="18"/>
                <c:pt idx="0">
                  <c:v>My long-term usage of the brand</c:v>
                </c:pt>
                <c:pt idx="1">
                  <c:v>HCP recommends the brand</c:v>
                </c:pt>
                <c:pt idx="2">
                  <c:v>Consistent product quality</c:v>
                </c:pt>
                <c:pt idx="3">
                  <c:v>Clinical research on the brand</c:v>
                </c:pt>
                <c:pt idx="4">
                  <c:v>Values based certification/seal on label/website</c:v>
                </c:pt>
                <c:pt idx="5">
                  <c:v>Clinical research on the ingredient</c:v>
                </c:pt>
                <c:pt idx="6">
                  <c:v>Friend/family recommends the brand</c:v>
                </c:pt>
                <c:pt idx="7">
                  <c:v>Informative website</c:v>
                </c:pt>
                <c:pt idx="8">
                  <c:v>Contains branded ingredients</c:v>
                </c:pt>
                <c:pt idx="9">
                  <c:v>Quality certification/seal on label/website</c:v>
                </c:pt>
                <c:pt idx="10">
                  <c:v>Brand values align with my own</c:v>
                </c:pt>
                <c:pt idx="11">
                  <c:v>Authentic brand story</c:v>
                </c:pt>
                <c:pt idx="12">
                  <c:v>Transparency in supply chain</c:v>
                </c:pt>
                <c:pt idx="13">
                  <c:v>Other experts recommend the brand</c:v>
                </c:pt>
                <c:pt idx="14">
                  <c:v>Social media influencers (Instagram, podcast, TikTok, etc.)</c:v>
                </c:pt>
                <c:pt idx="15">
                  <c:v>Supports charities/causes</c:v>
                </c:pt>
                <c:pt idx="16">
                  <c:v>None of the above</c:v>
                </c:pt>
                <c:pt idx="17">
                  <c:v>Other (please specify)</c:v>
                </c:pt>
              </c:strCache>
            </c:strRef>
          </c:cat>
          <c:val>
            <c:numRef>
              <c:f>Sheet1!$C$2:$C$19</c:f>
              <c:numCache>
                <c:formatCode>0%</c:formatCode>
                <c:ptCount val="18"/>
                <c:pt idx="0">
                  <c:v>0.16190476000000001</c:v>
                </c:pt>
                <c:pt idx="1">
                  <c:v>0.18095238</c:v>
                </c:pt>
                <c:pt idx="2">
                  <c:v>0.27619048000000002</c:v>
                </c:pt>
                <c:pt idx="3">
                  <c:v>0.16190476000000001</c:v>
                </c:pt>
                <c:pt idx="4">
                  <c:v>0.20952381</c:v>
                </c:pt>
                <c:pt idx="5">
                  <c:v>0.20952381</c:v>
                </c:pt>
                <c:pt idx="6">
                  <c:v>0.15238094999999999</c:v>
                </c:pt>
                <c:pt idx="7">
                  <c:v>0.16190476000000001</c:v>
                </c:pt>
                <c:pt idx="8">
                  <c:v>0.11428571</c:v>
                </c:pt>
                <c:pt idx="9">
                  <c:v>0.19047618999999999</c:v>
                </c:pt>
                <c:pt idx="10">
                  <c:v>0.2</c:v>
                </c:pt>
                <c:pt idx="11">
                  <c:v>0.20952381</c:v>
                </c:pt>
                <c:pt idx="12">
                  <c:v>0.10476190000000001</c:v>
                </c:pt>
                <c:pt idx="13">
                  <c:v>8.5714289999999999E-2</c:v>
                </c:pt>
                <c:pt idx="14">
                  <c:v>0.21904762</c:v>
                </c:pt>
                <c:pt idx="15">
                  <c:v>9.5238099999999992E-2</c:v>
                </c:pt>
                <c:pt idx="16">
                  <c:v>9.5238100000000006E-3</c:v>
                </c:pt>
                <c:pt idx="17">
                  <c:v>0</c:v>
                </c:pt>
              </c:numCache>
            </c:numRef>
          </c:val>
          <c:extLst>
            <c:ext xmlns:c16="http://schemas.microsoft.com/office/drawing/2014/chart" uri="{C3380CC4-5D6E-409C-BE32-E72D297353CC}">
              <c16:uniqueId val="{00000001-A848-6046-BA6F-A250ED997325}"/>
            </c:ext>
          </c:extLst>
        </c:ser>
        <c:ser>
          <c:idx val="2"/>
          <c:order val="2"/>
          <c:tx>
            <c:strRef>
              <c:f>Sheet1!$D$1</c:f>
              <c:strCache>
                <c:ptCount val="1"/>
                <c:pt idx="0">
                  <c:v>US Female 35-54</c:v>
                </c:pt>
              </c:strCache>
            </c:strRef>
          </c:tx>
          <c:spPr>
            <a:solidFill>
              <a:schemeClr val="accent3"/>
            </a:solidFill>
            <a:ln>
              <a:noFill/>
            </a:ln>
            <a:effectLst/>
          </c:spPr>
          <c:invertIfNegative val="0"/>
          <c:cat>
            <c:strRef>
              <c:f>Sheet1!$A$2:$A$19</c:f>
              <c:strCache>
                <c:ptCount val="18"/>
                <c:pt idx="0">
                  <c:v>My long-term usage of the brand</c:v>
                </c:pt>
                <c:pt idx="1">
                  <c:v>HCP recommends the brand</c:v>
                </c:pt>
                <c:pt idx="2">
                  <c:v>Consistent product quality</c:v>
                </c:pt>
                <c:pt idx="3">
                  <c:v>Clinical research on the brand</c:v>
                </c:pt>
                <c:pt idx="4">
                  <c:v>Values based certification/seal on label/website</c:v>
                </c:pt>
                <c:pt idx="5">
                  <c:v>Clinical research on the ingredient</c:v>
                </c:pt>
                <c:pt idx="6">
                  <c:v>Friend/family recommends the brand</c:v>
                </c:pt>
                <c:pt idx="7">
                  <c:v>Informative website</c:v>
                </c:pt>
                <c:pt idx="8">
                  <c:v>Contains branded ingredients</c:v>
                </c:pt>
                <c:pt idx="9">
                  <c:v>Quality certification/seal on label/website</c:v>
                </c:pt>
                <c:pt idx="10">
                  <c:v>Brand values align with my own</c:v>
                </c:pt>
                <c:pt idx="11">
                  <c:v>Authentic brand story</c:v>
                </c:pt>
                <c:pt idx="12">
                  <c:v>Transparency in supply chain</c:v>
                </c:pt>
                <c:pt idx="13">
                  <c:v>Other experts recommend the brand</c:v>
                </c:pt>
                <c:pt idx="14">
                  <c:v>Social media influencers (Instagram, podcast, TikTok, etc.)</c:v>
                </c:pt>
                <c:pt idx="15">
                  <c:v>Supports charities/causes</c:v>
                </c:pt>
                <c:pt idx="16">
                  <c:v>None of the above</c:v>
                </c:pt>
                <c:pt idx="17">
                  <c:v>Other (please specify)</c:v>
                </c:pt>
              </c:strCache>
            </c:strRef>
          </c:cat>
          <c:val>
            <c:numRef>
              <c:f>Sheet1!$D$2:$D$19</c:f>
              <c:numCache>
                <c:formatCode>0%</c:formatCode>
                <c:ptCount val="18"/>
                <c:pt idx="0">
                  <c:v>0.22680412</c:v>
                </c:pt>
                <c:pt idx="1">
                  <c:v>0.26804124000000001</c:v>
                </c:pt>
                <c:pt idx="2">
                  <c:v>0.2371134</c:v>
                </c:pt>
                <c:pt idx="3">
                  <c:v>0.19587629000000001</c:v>
                </c:pt>
                <c:pt idx="4">
                  <c:v>0.13402062000000001</c:v>
                </c:pt>
                <c:pt idx="5">
                  <c:v>0.22680412</c:v>
                </c:pt>
                <c:pt idx="6">
                  <c:v>0.16494845</c:v>
                </c:pt>
                <c:pt idx="7">
                  <c:v>0.15463917999999999</c:v>
                </c:pt>
                <c:pt idx="8">
                  <c:v>0.10309277999999999</c:v>
                </c:pt>
                <c:pt idx="9">
                  <c:v>0.32989690999999999</c:v>
                </c:pt>
                <c:pt idx="10">
                  <c:v>8.2474229999999996E-2</c:v>
                </c:pt>
                <c:pt idx="11">
                  <c:v>9.2783510000000013E-2</c:v>
                </c:pt>
                <c:pt idx="12">
                  <c:v>0.11340206</c:v>
                </c:pt>
                <c:pt idx="13">
                  <c:v>8.2474229999999996E-2</c:v>
                </c:pt>
                <c:pt idx="14">
                  <c:v>9.2783510000000013E-2</c:v>
                </c:pt>
                <c:pt idx="15">
                  <c:v>7.2164950000000005E-2</c:v>
                </c:pt>
                <c:pt idx="16">
                  <c:v>2.0618560000000001E-2</c:v>
                </c:pt>
                <c:pt idx="17">
                  <c:v>2.0618560000000001E-2</c:v>
                </c:pt>
              </c:numCache>
            </c:numRef>
          </c:val>
          <c:extLst>
            <c:ext xmlns:c16="http://schemas.microsoft.com/office/drawing/2014/chart" uri="{C3380CC4-5D6E-409C-BE32-E72D297353CC}">
              <c16:uniqueId val="{00000002-A848-6046-BA6F-A250ED997325}"/>
            </c:ext>
          </c:extLst>
        </c:ser>
        <c:ser>
          <c:idx val="3"/>
          <c:order val="3"/>
          <c:tx>
            <c:strRef>
              <c:f>Sheet1!$E$1</c:f>
              <c:strCache>
                <c:ptCount val="1"/>
                <c:pt idx="0">
                  <c:v>US Male 35-54</c:v>
                </c:pt>
              </c:strCache>
            </c:strRef>
          </c:tx>
          <c:spPr>
            <a:solidFill>
              <a:schemeClr val="accent4"/>
            </a:solidFill>
            <a:ln>
              <a:noFill/>
            </a:ln>
            <a:effectLst/>
          </c:spPr>
          <c:invertIfNegative val="0"/>
          <c:cat>
            <c:strRef>
              <c:f>Sheet1!$A$2:$A$19</c:f>
              <c:strCache>
                <c:ptCount val="18"/>
                <c:pt idx="0">
                  <c:v>My long-term usage of the brand</c:v>
                </c:pt>
                <c:pt idx="1">
                  <c:v>HCP recommends the brand</c:v>
                </c:pt>
                <c:pt idx="2">
                  <c:v>Consistent product quality</c:v>
                </c:pt>
                <c:pt idx="3">
                  <c:v>Clinical research on the brand</c:v>
                </c:pt>
                <c:pt idx="4">
                  <c:v>Values based certification/seal on label/website</c:v>
                </c:pt>
                <c:pt idx="5">
                  <c:v>Clinical research on the ingredient</c:v>
                </c:pt>
                <c:pt idx="6">
                  <c:v>Friend/family recommends the brand</c:v>
                </c:pt>
                <c:pt idx="7">
                  <c:v>Informative website</c:v>
                </c:pt>
                <c:pt idx="8">
                  <c:v>Contains branded ingredients</c:v>
                </c:pt>
                <c:pt idx="9">
                  <c:v>Quality certification/seal on label/website</c:v>
                </c:pt>
                <c:pt idx="10">
                  <c:v>Brand values align with my own</c:v>
                </c:pt>
                <c:pt idx="11">
                  <c:v>Authentic brand story</c:v>
                </c:pt>
                <c:pt idx="12">
                  <c:v>Transparency in supply chain</c:v>
                </c:pt>
                <c:pt idx="13">
                  <c:v>Other experts recommend the brand</c:v>
                </c:pt>
                <c:pt idx="14">
                  <c:v>Social media influencers (Instagram, podcast, TikTok, etc.)</c:v>
                </c:pt>
                <c:pt idx="15">
                  <c:v>Supports charities/causes</c:v>
                </c:pt>
                <c:pt idx="16">
                  <c:v>None of the above</c:v>
                </c:pt>
                <c:pt idx="17">
                  <c:v>Other (please specify)</c:v>
                </c:pt>
              </c:strCache>
            </c:strRef>
          </c:cat>
          <c:val>
            <c:numRef>
              <c:f>Sheet1!$E$2:$E$19</c:f>
              <c:numCache>
                <c:formatCode>0%</c:formatCode>
                <c:ptCount val="18"/>
                <c:pt idx="0">
                  <c:v>0.13392857</c:v>
                </c:pt>
                <c:pt idx="1">
                  <c:v>0.30357142999999998</c:v>
                </c:pt>
                <c:pt idx="2">
                  <c:v>0.33035713999999999</c:v>
                </c:pt>
                <c:pt idx="3">
                  <c:v>0.16964286000000001</c:v>
                </c:pt>
                <c:pt idx="4">
                  <c:v>0.24107143</c:v>
                </c:pt>
                <c:pt idx="5">
                  <c:v>0.20535713999999999</c:v>
                </c:pt>
                <c:pt idx="6">
                  <c:v>0.13392857</c:v>
                </c:pt>
                <c:pt idx="7">
                  <c:v>0.16071429000000001</c:v>
                </c:pt>
                <c:pt idx="8">
                  <c:v>0.16964286000000001</c:v>
                </c:pt>
                <c:pt idx="9">
                  <c:v>0.22321429000000001</c:v>
                </c:pt>
                <c:pt idx="10">
                  <c:v>0.1875</c:v>
                </c:pt>
                <c:pt idx="11">
                  <c:v>0.125</c:v>
                </c:pt>
                <c:pt idx="12">
                  <c:v>7.1428569999999997E-2</c:v>
                </c:pt>
                <c:pt idx="13">
                  <c:v>7.1428569999999997E-2</c:v>
                </c:pt>
                <c:pt idx="14">
                  <c:v>0.17857143</c:v>
                </c:pt>
                <c:pt idx="15">
                  <c:v>0.11607143</c:v>
                </c:pt>
                <c:pt idx="16">
                  <c:v>0</c:v>
                </c:pt>
                <c:pt idx="17">
                  <c:v>0</c:v>
                </c:pt>
              </c:numCache>
            </c:numRef>
          </c:val>
          <c:extLst>
            <c:ext xmlns:c16="http://schemas.microsoft.com/office/drawing/2014/chart" uri="{C3380CC4-5D6E-409C-BE32-E72D297353CC}">
              <c16:uniqueId val="{00000003-A848-6046-BA6F-A250ED997325}"/>
            </c:ext>
          </c:extLst>
        </c:ser>
        <c:ser>
          <c:idx val="4"/>
          <c:order val="4"/>
          <c:tx>
            <c:strRef>
              <c:f>Sheet1!$F$1</c:f>
              <c:strCache>
                <c:ptCount val="1"/>
                <c:pt idx="0">
                  <c:v>US Female 55+</c:v>
                </c:pt>
              </c:strCache>
            </c:strRef>
          </c:tx>
          <c:spPr>
            <a:solidFill>
              <a:schemeClr val="accent5"/>
            </a:solidFill>
            <a:ln>
              <a:noFill/>
            </a:ln>
            <a:effectLst/>
          </c:spPr>
          <c:invertIfNegative val="0"/>
          <c:cat>
            <c:strRef>
              <c:f>Sheet1!$A$2:$A$19</c:f>
              <c:strCache>
                <c:ptCount val="18"/>
                <c:pt idx="0">
                  <c:v>My long-term usage of the brand</c:v>
                </c:pt>
                <c:pt idx="1">
                  <c:v>HCP recommends the brand</c:v>
                </c:pt>
                <c:pt idx="2">
                  <c:v>Consistent product quality</c:v>
                </c:pt>
                <c:pt idx="3">
                  <c:v>Clinical research on the brand</c:v>
                </c:pt>
                <c:pt idx="4">
                  <c:v>Values based certification/seal on label/website</c:v>
                </c:pt>
                <c:pt idx="5">
                  <c:v>Clinical research on the ingredient</c:v>
                </c:pt>
                <c:pt idx="6">
                  <c:v>Friend/family recommends the brand</c:v>
                </c:pt>
                <c:pt idx="7">
                  <c:v>Informative website</c:v>
                </c:pt>
                <c:pt idx="8">
                  <c:v>Contains branded ingredients</c:v>
                </c:pt>
                <c:pt idx="9">
                  <c:v>Quality certification/seal on label/website</c:v>
                </c:pt>
                <c:pt idx="10">
                  <c:v>Brand values align with my own</c:v>
                </c:pt>
                <c:pt idx="11">
                  <c:v>Authentic brand story</c:v>
                </c:pt>
                <c:pt idx="12">
                  <c:v>Transparency in supply chain</c:v>
                </c:pt>
                <c:pt idx="13">
                  <c:v>Other experts recommend the brand</c:v>
                </c:pt>
                <c:pt idx="14">
                  <c:v>Social media influencers (Instagram, podcast, TikTok, etc.)</c:v>
                </c:pt>
                <c:pt idx="15">
                  <c:v>Supports charities/causes</c:v>
                </c:pt>
                <c:pt idx="16">
                  <c:v>None of the above</c:v>
                </c:pt>
                <c:pt idx="17">
                  <c:v>Other (please specify)</c:v>
                </c:pt>
              </c:strCache>
            </c:strRef>
          </c:cat>
          <c:val>
            <c:numRef>
              <c:f>Sheet1!$F$2:$F$19</c:f>
              <c:numCache>
                <c:formatCode>0%</c:formatCode>
                <c:ptCount val="18"/>
                <c:pt idx="0">
                  <c:v>0.30434782999999999</c:v>
                </c:pt>
                <c:pt idx="1">
                  <c:v>0.26086957</c:v>
                </c:pt>
                <c:pt idx="2">
                  <c:v>0.26086957</c:v>
                </c:pt>
                <c:pt idx="3">
                  <c:v>0.30434782999999999</c:v>
                </c:pt>
                <c:pt idx="4">
                  <c:v>0.19565216999999999</c:v>
                </c:pt>
                <c:pt idx="5">
                  <c:v>0.26086957</c:v>
                </c:pt>
                <c:pt idx="6">
                  <c:v>0.13043478</c:v>
                </c:pt>
                <c:pt idx="7">
                  <c:v>0.13043478</c:v>
                </c:pt>
                <c:pt idx="8">
                  <c:v>0.13043478</c:v>
                </c:pt>
                <c:pt idx="9">
                  <c:v>0.23913043</c:v>
                </c:pt>
                <c:pt idx="10">
                  <c:v>8.6956520000000009E-2</c:v>
                </c:pt>
                <c:pt idx="11">
                  <c:v>0.13043478</c:v>
                </c:pt>
                <c:pt idx="12">
                  <c:v>8.6956520000000009E-2</c:v>
                </c:pt>
                <c:pt idx="13">
                  <c:v>4.3478259999999998E-2</c:v>
                </c:pt>
                <c:pt idx="14">
                  <c:v>2.1739129999999999E-2</c:v>
                </c:pt>
                <c:pt idx="15">
                  <c:v>2.1739129999999999E-2</c:v>
                </c:pt>
                <c:pt idx="16">
                  <c:v>4.3478259999999998E-2</c:v>
                </c:pt>
                <c:pt idx="17">
                  <c:v>2.1739129999999999E-2</c:v>
                </c:pt>
              </c:numCache>
            </c:numRef>
          </c:val>
          <c:extLst>
            <c:ext xmlns:c16="http://schemas.microsoft.com/office/drawing/2014/chart" uri="{C3380CC4-5D6E-409C-BE32-E72D297353CC}">
              <c16:uniqueId val="{00000004-A848-6046-BA6F-A250ED997325}"/>
            </c:ext>
          </c:extLst>
        </c:ser>
        <c:ser>
          <c:idx val="5"/>
          <c:order val="5"/>
          <c:tx>
            <c:strRef>
              <c:f>Sheet1!$G$1</c:f>
              <c:strCache>
                <c:ptCount val="1"/>
                <c:pt idx="0">
                  <c:v>US Male 55+</c:v>
                </c:pt>
              </c:strCache>
            </c:strRef>
          </c:tx>
          <c:spPr>
            <a:solidFill>
              <a:schemeClr val="accent6"/>
            </a:solidFill>
            <a:ln>
              <a:noFill/>
            </a:ln>
            <a:effectLst/>
          </c:spPr>
          <c:invertIfNegative val="0"/>
          <c:cat>
            <c:strRef>
              <c:f>Sheet1!$A$2:$A$19</c:f>
              <c:strCache>
                <c:ptCount val="18"/>
                <c:pt idx="0">
                  <c:v>My long-term usage of the brand</c:v>
                </c:pt>
                <c:pt idx="1">
                  <c:v>HCP recommends the brand</c:v>
                </c:pt>
                <c:pt idx="2">
                  <c:v>Consistent product quality</c:v>
                </c:pt>
                <c:pt idx="3">
                  <c:v>Clinical research on the brand</c:v>
                </c:pt>
                <c:pt idx="4">
                  <c:v>Values based certification/seal on label/website</c:v>
                </c:pt>
                <c:pt idx="5">
                  <c:v>Clinical research on the ingredient</c:v>
                </c:pt>
                <c:pt idx="6">
                  <c:v>Friend/family recommends the brand</c:v>
                </c:pt>
                <c:pt idx="7">
                  <c:v>Informative website</c:v>
                </c:pt>
                <c:pt idx="8">
                  <c:v>Contains branded ingredients</c:v>
                </c:pt>
                <c:pt idx="9">
                  <c:v>Quality certification/seal on label/website</c:v>
                </c:pt>
                <c:pt idx="10">
                  <c:v>Brand values align with my own</c:v>
                </c:pt>
                <c:pt idx="11">
                  <c:v>Authentic brand story</c:v>
                </c:pt>
                <c:pt idx="12">
                  <c:v>Transparency in supply chain</c:v>
                </c:pt>
                <c:pt idx="13">
                  <c:v>Other experts recommend the brand</c:v>
                </c:pt>
                <c:pt idx="14">
                  <c:v>Social media influencers (Instagram, podcast, TikTok, etc.)</c:v>
                </c:pt>
                <c:pt idx="15">
                  <c:v>Supports charities/causes</c:v>
                </c:pt>
                <c:pt idx="16">
                  <c:v>None of the above</c:v>
                </c:pt>
                <c:pt idx="17">
                  <c:v>Other (please specify)</c:v>
                </c:pt>
              </c:strCache>
            </c:strRef>
          </c:cat>
          <c:val>
            <c:numRef>
              <c:f>Sheet1!$G$2:$G$19</c:f>
              <c:numCache>
                <c:formatCode>0%</c:formatCode>
                <c:ptCount val="18"/>
                <c:pt idx="0">
                  <c:v>0.28125</c:v>
                </c:pt>
                <c:pt idx="1">
                  <c:v>0.375</c:v>
                </c:pt>
                <c:pt idx="2">
                  <c:v>0.375</c:v>
                </c:pt>
                <c:pt idx="3">
                  <c:v>0.1875</c:v>
                </c:pt>
                <c:pt idx="4">
                  <c:v>0.15625</c:v>
                </c:pt>
                <c:pt idx="5">
                  <c:v>0.40625</c:v>
                </c:pt>
                <c:pt idx="6">
                  <c:v>0.125</c:v>
                </c:pt>
                <c:pt idx="7">
                  <c:v>0.1875</c:v>
                </c:pt>
                <c:pt idx="8">
                  <c:v>6.25E-2</c:v>
                </c:pt>
                <c:pt idx="9">
                  <c:v>0.15625</c:v>
                </c:pt>
                <c:pt idx="10">
                  <c:v>0.125</c:v>
                </c:pt>
                <c:pt idx="11">
                  <c:v>9.375E-2</c:v>
                </c:pt>
                <c:pt idx="12">
                  <c:v>0.125</c:v>
                </c:pt>
                <c:pt idx="13">
                  <c:v>0</c:v>
                </c:pt>
                <c:pt idx="14">
                  <c:v>3.125E-2</c:v>
                </c:pt>
                <c:pt idx="15">
                  <c:v>0</c:v>
                </c:pt>
                <c:pt idx="16">
                  <c:v>0</c:v>
                </c:pt>
                <c:pt idx="17">
                  <c:v>0</c:v>
                </c:pt>
              </c:numCache>
            </c:numRef>
          </c:val>
          <c:extLst>
            <c:ext xmlns:c16="http://schemas.microsoft.com/office/drawing/2014/chart" uri="{C3380CC4-5D6E-409C-BE32-E72D297353CC}">
              <c16:uniqueId val="{00000005-A848-6046-BA6F-A250ED997325}"/>
            </c:ext>
          </c:extLst>
        </c:ser>
        <c:dLbls>
          <c:showLegendKey val="0"/>
          <c:showVal val="0"/>
          <c:showCatName val="0"/>
          <c:showSerName val="0"/>
          <c:showPercent val="0"/>
          <c:showBubbleSize val="0"/>
        </c:dLbls>
        <c:gapWidth val="219"/>
        <c:overlap val="-27"/>
        <c:axId val="1511226016"/>
        <c:axId val="1511517056"/>
      </c:barChart>
      <c:lineChart>
        <c:grouping val="standard"/>
        <c:varyColors val="0"/>
        <c:ser>
          <c:idx val="6"/>
          <c:order val="6"/>
          <c:tx>
            <c:strRef>
              <c:f>Sheet1!$H$1</c:f>
              <c:strCache>
                <c:ptCount val="1"/>
                <c:pt idx="0">
                  <c:v>All Supplement Users</c:v>
                </c:pt>
              </c:strCache>
            </c:strRef>
          </c:tx>
          <c:spPr>
            <a:ln w="28575" cap="rnd">
              <a:solidFill>
                <a:schemeClr val="tx1">
                  <a:lumMod val="65000"/>
                  <a:lumOff val="35000"/>
                </a:schemeClr>
              </a:solidFill>
              <a:prstDash val="dash"/>
              <a:round/>
            </a:ln>
            <a:effectLst/>
          </c:spPr>
          <c:marker>
            <c:symbol val="none"/>
          </c:marker>
          <c:cat>
            <c:strRef>
              <c:f>Sheet1!$A$2:$A$19</c:f>
              <c:strCache>
                <c:ptCount val="18"/>
                <c:pt idx="0">
                  <c:v>My long-term usage of the brand</c:v>
                </c:pt>
                <c:pt idx="1">
                  <c:v>HCP recommends the brand</c:v>
                </c:pt>
                <c:pt idx="2">
                  <c:v>Consistent product quality</c:v>
                </c:pt>
                <c:pt idx="3">
                  <c:v>Clinical research on the brand</c:v>
                </c:pt>
                <c:pt idx="4">
                  <c:v>Values based certification/seal on label/website</c:v>
                </c:pt>
                <c:pt idx="5">
                  <c:v>Clinical research on the ingredient</c:v>
                </c:pt>
                <c:pt idx="6">
                  <c:v>Friend/family recommends the brand</c:v>
                </c:pt>
                <c:pt idx="7">
                  <c:v>Informative website</c:v>
                </c:pt>
                <c:pt idx="8">
                  <c:v>Contains branded ingredients</c:v>
                </c:pt>
                <c:pt idx="9">
                  <c:v>Quality certification/seal on label/website</c:v>
                </c:pt>
                <c:pt idx="10">
                  <c:v>Brand values align with my own</c:v>
                </c:pt>
                <c:pt idx="11">
                  <c:v>Authentic brand story</c:v>
                </c:pt>
                <c:pt idx="12">
                  <c:v>Transparency in supply chain</c:v>
                </c:pt>
                <c:pt idx="13">
                  <c:v>Other experts recommend the brand</c:v>
                </c:pt>
                <c:pt idx="14">
                  <c:v>Social media influencers (Instagram, podcast, TikTok, etc.)</c:v>
                </c:pt>
                <c:pt idx="15">
                  <c:v>Supports charities/causes</c:v>
                </c:pt>
                <c:pt idx="16">
                  <c:v>None of the above</c:v>
                </c:pt>
                <c:pt idx="17">
                  <c:v>Other (please specify)</c:v>
                </c:pt>
              </c:strCache>
            </c:strRef>
          </c:cat>
          <c:val>
            <c:numRef>
              <c:f>Sheet1!$H$2:$H$19</c:f>
              <c:numCache>
                <c:formatCode>0%</c:formatCode>
                <c:ptCount val="18"/>
                <c:pt idx="0">
                  <c:v>0.23171063</c:v>
                </c:pt>
                <c:pt idx="1">
                  <c:v>0.31629045</c:v>
                </c:pt>
                <c:pt idx="2">
                  <c:v>0.24313298999999999</c:v>
                </c:pt>
                <c:pt idx="3">
                  <c:v>0.20397063000000001</c:v>
                </c:pt>
                <c:pt idx="4">
                  <c:v>0.15474572</c:v>
                </c:pt>
                <c:pt idx="5">
                  <c:v>0.24666848</c:v>
                </c:pt>
                <c:pt idx="6">
                  <c:v>0.14930650000000001</c:v>
                </c:pt>
                <c:pt idx="7">
                  <c:v>0.15610552</c:v>
                </c:pt>
                <c:pt idx="8">
                  <c:v>0.12700570999999999</c:v>
                </c:pt>
                <c:pt idx="9">
                  <c:v>0.20805003999999999</c:v>
                </c:pt>
                <c:pt idx="10">
                  <c:v>9.3826490000000012E-2</c:v>
                </c:pt>
                <c:pt idx="11">
                  <c:v>8.3220019999999992E-2</c:v>
                </c:pt>
                <c:pt idx="12">
                  <c:v>0.10524884</c:v>
                </c:pt>
                <c:pt idx="13">
                  <c:v>0.11367963</c:v>
                </c:pt>
                <c:pt idx="14">
                  <c:v>4.7049220000000003E-2</c:v>
                </c:pt>
                <c:pt idx="15">
                  <c:v>4.3785690000000002E-2</c:v>
                </c:pt>
                <c:pt idx="16">
                  <c:v>3.0459610000000002E-2</c:v>
                </c:pt>
                <c:pt idx="17">
                  <c:v>5.7111799999999997E-3</c:v>
                </c:pt>
              </c:numCache>
            </c:numRef>
          </c:val>
          <c:smooth val="0"/>
          <c:extLst>
            <c:ext xmlns:c16="http://schemas.microsoft.com/office/drawing/2014/chart" uri="{C3380CC4-5D6E-409C-BE32-E72D297353CC}">
              <c16:uniqueId val="{00000006-A848-6046-BA6F-A250ED997325}"/>
            </c:ext>
          </c:extLst>
        </c:ser>
        <c:dLbls>
          <c:showLegendKey val="0"/>
          <c:showVal val="0"/>
          <c:showCatName val="0"/>
          <c:showSerName val="0"/>
          <c:showPercent val="0"/>
          <c:showBubbleSize val="0"/>
        </c:dLbls>
        <c:marker val="1"/>
        <c:smooth val="0"/>
        <c:axId val="1511226016"/>
        <c:axId val="1511517056"/>
      </c:lineChart>
      <c:catAx>
        <c:axId val="151122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517056"/>
        <c:crosses val="autoZero"/>
        <c:auto val="1"/>
        <c:lblAlgn val="ctr"/>
        <c:lblOffset val="100"/>
        <c:noMultiLvlLbl val="0"/>
      </c:catAx>
      <c:valAx>
        <c:axId val="1511517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226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2023</c:v>
                </c:pt>
              </c:strCache>
            </c:strRef>
          </c:tx>
          <c:spPr>
            <a:solidFill>
              <a:schemeClr val="accent1"/>
            </a:solidFill>
            <a:ln>
              <a:noFill/>
            </a:ln>
            <a:effectLst/>
          </c:spPr>
          <c:invertIfNegative val="0"/>
          <c:cat>
            <c:strRef>
              <c:f>Sheet1!$A$2:$A$18</c:f>
              <c:strCache>
                <c:ptCount val="17"/>
                <c:pt idx="0">
                  <c:v>Consistent product quality</c:v>
                </c:pt>
                <c:pt idx="1">
                  <c:v>Health care professional recommends the brand</c:v>
                </c:pt>
                <c:pt idx="2">
                  <c:v>Clinical research on the ingredient</c:v>
                </c:pt>
                <c:pt idx="3">
                  <c:v>Quality certification/seal on label/website</c:v>
                </c:pt>
                <c:pt idx="4">
                  <c:v>My long-term usage of the brand</c:v>
                </c:pt>
                <c:pt idx="5">
                  <c:v>Values based certification/seal on label/website</c:v>
                </c:pt>
                <c:pt idx="6">
                  <c:v>Clinical research on the brand</c:v>
                </c:pt>
                <c:pt idx="7">
                  <c:v>Informative website</c:v>
                </c:pt>
                <c:pt idx="8">
                  <c:v>Friend/family recommends the brand</c:v>
                </c:pt>
                <c:pt idx="9">
                  <c:v>Brand values align with my own</c:v>
                </c:pt>
                <c:pt idx="10">
                  <c:v>Authentic brand story</c:v>
                </c:pt>
                <c:pt idx="11">
                  <c:v>Contains branded ingredients</c:v>
                </c:pt>
                <c:pt idx="12">
                  <c:v>Social media influencers (Instagram, podcast, TikTok, etc.)</c:v>
                </c:pt>
                <c:pt idx="13">
                  <c:v>Transparency in supply chain</c:v>
                </c:pt>
                <c:pt idx="14">
                  <c:v>Supports charities/causes</c:v>
                </c:pt>
                <c:pt idx="15">
                  <c:v>Other experts recommend the brand</c:v>
                </c:pt>
                <c:pt idx="16">
                  <c:v>Clinical research</c:v>
                </c:pt>
              </c:strCache>
            </c:strRef>
          </c:cat>
          <c:val>
            <c:numRef>
              <c:f>Sheet1!$B$2:$B$18</c:f>
              <c:numCache>
                <c:formatCode>0%</c:formatCode>
                <c:ptCount val="17"/>
                <c:pt idx="0">
                  <c:v>0.27454909999999999</c:v>
                </c:pt>
                <c:pt idx="1">
                  <c:v>0.25651302999999998</c:v>
                </c:pt>
                <c:pt idx="2">
                  <c:v>0.22244489000000001</c:v>
                </c:pt>
                <c:pt idx="3">
                  <c:v>0.22044088000000001</c:v>
                </c:pt>
                <c:pt idx="4">
                  <c:v>0.21242485</c:v>
                </c:pt>
                <c:pt idx="5">
                  <c:v>0.19639279000000001</c:v>
                </c:pt>
                <c:pt idx="6">
                  <c:v>0.19639279000000001</c:v>
                </c:pt>
                <c:pt idx="7">
                  <c:v>0.15831663000000001</c:v>
                </c:pt>
                <c:pt idx="8">
                  <c:v>0.15430862000000001</c:v>
                </c:pt>
                <c:pt idx="9">
                  <c:v>0.14629259</c:v>
                </c:pt>
                <c:pt idx="10">
                  <c:v>0.13426853999999999</c:v>
                </c:pt>
                <c:pt idx="11">
                  <c:v>0.13226452999999999</c:v>
                </c:pt>
                <c:pt idx="12">
                  <c:v>0.13026051999999999</c:v>
                </c:pt>
                <c:pt idx="13">
                  <c:v>0.10220441</c:v>
                </c:pt>
                <c:pt idx="14">
                  <c:v>8.4168339999999994E-2</c:v>
                </c:pt>
                <c:pt idx="15">
                  <c:v>8.0160319999999993E-2</c:v>
                </c:pt>
              </c:numCache>
            </c:numRef>
          </c:val>
          <c:extLst>
            <c:ext xmlns:c16="http://schemas.microsoft.com/office/drawing/2014/chart" uri="{C3380CC4-5D6E-409C-BE32-E72D297353CC}">
              <c16:uniqueId val="{00000000-A848-6046-BA6F-A250ED997325}"/>
            </c:ext>
          </c:extLst>
        </c:ser>
        <c:ser>
          <c:idx val="1"/>
          <c:order val="1"/>
          <c:tx>
            <c:strRef>
              <c:f>Sheet1!$C$1</c:f>
              <c:strCache>
                <c:ptCount val="1"/>
                <c:pt idx="0">
                  <c:v>US 2022</c:v>
                </c:pt>
              </c:strCache>
            </c:strRef>
          </c:tx>
          <c:spPr>
            <a:solidFill>
              <a:schemeClr val="accent2"/>
            </a:solidFill>
            <a:ln>
              <a:noFill/>
            </a:ln>
            <a:effectLst/>
          </c:spPr>
          <c:invertIfNegative val="0"/>
          <c:cat>
            <c:strRef>
              <c:f>Sheet1!$A$2:$A$18</c:f>
              <c:strCache>
                <c:ptCount val="17"/>
                <c:pt idx="0">
                  <c:v>Consistent product quality</c:v>
                </c:pt>
                <c:pt idx="1">
                  <c:v>Health care professional recommends the brand</c:v>
                </c:pt>
                <c:pt idx="2">
                  <c:v>Clinical research on the ingredient</c:v>
                </c:pt>
                <c:pt idx="3">
                  <c:v>Quality certification/seal on label/website</c:v>
                </c:pt>
                <c:pt idx="4">
                  <c:v>My long-term usage of the brand</c:v>
                </c:pt>
                <c:pt idx="5">
                  <c:v>Values based certification/seal on label/website</c:v>
                </c:pt>
                <c:pt idx="6">
                  <c:v>Clinical research on the brand</c:v>
                </c:pt>
                <c:pt idx="7">
                  <c:v>Informative website</c:v>
                </c:pt>
                <c:pt idx="8">
                  <c:v>Friend/family recommends the brand</c:v>
                </c:pt>
                <c:pt idx="9">
                  <c:v>Brand values align with my own</c:v>
                </c:pt>
                <c:pt idx="10">
                  <c:v>Authentic brand story</c:v>
                </c:pt>
                <c:pt idx="11">
                  <c:v>Contains branded ingredients</c:v>
                </c:pt>
                <c:pt idx="12">
                  <c:v>Social media influencers (Instagram, podcast, TikTok, etc.)</c:v>
                </c:pt>
                <c:pt idx="13">
                  <c:v>Transparency in supply chain</c:v>
                </c:pt>
                <c:pt idx="14">
                  <c:v>Supports charities/causes</c:v>
                </c:pt>
                <c:pt idx="15">
                  <c:v>Other experts recommend the brand</c:v>
                </c:pt>
                <c:pt idx="16">
                  <c:v>Clinical research</c:v>
                </c:pt>
              </c:strCache>
            </c:strRef>
          </c:cat>
          <c:val>
            <c:numRef>
              <c:f>Sheet1!$C$2:$C$18</c:f>
              <c:numCache>
                <c:formatCode>0%</c:formatCode>
                <c:ptCount val="17"/>
                <c:pt idx="0">
                  <c:v>0.22</c:v>
                </c:pt>
                <c:pt idx="1">
                  <c:v>0.28999999999999998</c:v>
                </c:pt>
                <c:pt idx="3">
                  <c:v>0.24</c:v>
                </c:pt>
                <c:pt idx="4">
                  <c:v>0.22</c:v>
                </c:pt>
                <c:pt idx="7">
                  <c:v>0.17</c:v>
                </c:pt>
                <c:pt idx="8">
                  <c:v>0.18</c:v>
                </c:pt>
                <c:pt idx="9">
                  <c:v>0.15</c:v>
                </c:pt>
                <c:pt idx="10">
                  <c:v>0.11</c:v>
                </c:pt>
                <c:pt idx="11">
                  <c:v>0.19</c:v>
                </c:pt>
                <c:pt idx="12">
                  <c:v>0.16</c:v>
                </c:pt>
                <c:pt idx="13">
                  <c:v>0.13</c:v>
                </c:pt>
                <c:pt idx="14">
                  <c:v>0.12</c:v>
                </c:pt>
                <c:pt idx="15">
                  <c:v>0.11</c:v>
                </c:pt>
                <c:pt idx="16">
                  <c:v>0.22</c:v>
                </c:pt>
              </c:numCache>
            </c:numRef>
          </c:val>
          <c:extLst>
            <c:ext xmlns:c16="http://schemas.microsoft.com/office/drawing/2014/chart" uri="{C3380CC4-5D6E-409C-BE32-E72D297353CC}">
              <c16:uniqueId val="{00000001-A848-6046-BA6F-A250ED997325}"/>
            </c:ext>
          </c:extLst>
        </c:ser>
        <c:dLbls>
          <c:showLegendKey val="0"/>
          <c:showVal val="0"/>
          <c:showCatName val="0"/>
          <c:showSerName val="0"/>
          <c:showPercent val="0"/>
          <c:showBubbleSize val="0"/>
        </c:dLbls>
        <c:gapWidth val="219"/>
        <c:overlap val="-27"/>
        <c:axId val="1511226016"/>
        <c:axId val="1511517056"/>
      </c:barChart>
      <c:catAx>
        <c:axId val="151122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517056"/>
        <c:crosses val="autoZero"/>
        <c:auto val="1"/>
        <c:lblAlgn val="ctr"/>
        <c:lblOffset val="100"/>
        <c:noMultiLvlLbl val="0"/>
      </c:catAx>
      <c:valAx>
        <c:axId val="1511517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226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0B04-471E-AEAD-A420631BABEA}"/>
              </c:ext>
            </c:extLst>
          </c:dPt>
          <c:dPt>
            <c:idx val="1"/>
            <c:bubble3D val="0"/>
            <c:spPr>
              <a:solidFill>
                <a:schemeClr val="accent2"/>
              </a:solidFill>
              <a:ln w="19050">
                <a:noFill/>
              </a:ln>
              <a:effectLst/>
            </c:spPr>
            <c:extLst>
              <c:ext xmlns:c16="http://schemas.microsoft.com/office/drawing/2014/chart" uri="{C3380CC4-5D6E-409C-BE32-E72D297353CC}">
                <c16:uniqueId val="{00000003-0B04-471E-AEAD-A420631BABEA}"/>
              </c:ext>
            </c:extLst>
          </c:dPt>
          <c:dPt>
            <c:idx val="2"/>
            <c:bubble3D val="0"/>
            <c:spPr>
              <a:solidFill>
                <a:schemeClr val="accent3"/>
              </a:solidFill>
              <a:ln w="19050">
                <a:noFill/>
              </a:ln>
              <a:effectLst/>
            </c:spPr>
            <c:extLst>
              <c:ext xmlns:c16="http://schemas.microsoft.com/office/drawing/2014/chart" uri="{C3380CC4-5D6E-409C-BE32-E72D297353CC}">
                <c16:uniqueId val="{00000005-0B04-471E-AEAD-A420631BABEA}"/>
              </c:ext>
            </c:extLst>
          </c:dPt>
          <c:dPt>
            <c:idx val="3"/>
            <c:bubble3D val="0"/>
            <c:spPr>
              <a:solidFill>
                <a:schemeClr val="accent4"/>
              </a:solidFill>
              <a:ln w="19050">
                <a:noFill/>
              </a:ln>
              <a:effectLst/>
            </c:spPr>
            <c:extLst>
              <c:ext xmlns:c16="http://schemas.microsoft.com/office/drawing/2014/chart" uri="{C3380CC4-5D6E-409C-BE32-E72D297353CC}">
                <c16:uniqueId val="{00000007-0B04-471E-AEAD-A420631BABEA}"/>
              </c:ext>
            </c:extLst>
          </c:dPt>
          <c:dPt>
            <c:idx val="4"/>
            <c:bubble3D val="0"/>
            <c:spPr>
              <a:solidFill>
                <a:schemeClr val="accent5"/>
              </a:solidFill>
              <a:ln w="19050">
                <a:noFill/>
              </a:ln>
              <a:effectLst/>
            </c:spPr>
            <c:extLst>
              <c:ext xmlns:c16="http://schemas.microsoft.com/office/drawing/2014/chart" uri="{C3380CC4-5D6E-409C-BE32-E72D297353CC}">
                <c16:uniqueId val="{00000009-0B04-471E-AEAD-A420631BABEA}"/>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0.14000000000000001</c:v>
                </c:pt>
                <c:pt idx="1">
                  <c:v>0.24</c:v>
                </c:pt>
                <c:pt idx="2">
                  <c:v>0.46</c:v>
                </c:pt>
                <c:pt idx="3">
                  <c:v>0.12</c:v>
                </c:pt>
                <c:pt idx="4">
                  <c:v>0.03</c:v>
                </c:pt>
              </c:numCache>
            </c:numRef>
          </c:val>
          <c:extLst>
            <c:ext xmlns:c16="http://schemas.microsoft.com/office/drawing/2014/chart" uri="{C3380CC4-5D6E-409C-BE32-E72D297353CC}">
              <c16:uniqueId val="{0000000A-0B04-471E-AEAD-A420631BABEA}"/>
            </c:ext>
          </c:extLst>
        </c:ser>
        <c:dLbls>
          <c:showLegendKey val="0"/>
          <c:showVal val="1"/>
          <c:showCatName val="0"/>
          <c:showSerName val="0"/>
          <c:showPercent val="0"/>
          <c:showBubbleSize val="0"/>
          <c:showLeaderLines val="1"/>
        </c:dLbls>
        <c:firstSliceAng val="11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UK 2023</c:v>
                </c:pt>
              </c:strCache>
            </c:strRef>
          </c:tx>
          <c:spPr>
            <a:solidFill>
              <a:schemeClr val="accent1"/>
            </a:solidFill>
            <a:ln>
              <a:noFill/>
            </a:ln>
            <a:effectLst/>
          </c:spPr>
          <c:invertIfNegative val="0"/>
          <c:cat>
            <c:strRef>
              <c:f>Sheet1!$A$2:$A$18</c:f>
              <c:strCache>
                <c:ptCount val="17"/>
                <c:pt idx="0">
                  <c:v>Health care professional recommends the brand</c:v>
                </c:pt>
                <c:pt idx="1">
                  <c:v>Clinical research on the ingredient</c:v>
                </c:pt>
                <c:pt idx="2">
                  <c:v>Values based certification/seal on label/website</c:v>
                </c:pt>
                <c:pt idx="3">
                  <c:v>Consistent product quality</c:v>
                </c:pt>
                <c:pt idx="4">
                  <c:v>My long-term usage of the brand</c:v>
                </c:pt>
                <c:pt idx="5">
                  <c:v>Quality certification/seal on label/website</c:v>
                </c:pt>
                <c:pt idx="6">
                  <c:v>Informative website</c:v>
                </c:pt>
                <c:pt idx="7">
                  <c:v>Brand values align with my own</c:v>
                </c:pt>
                <c:pt idx="8">
                  <c:v>Transparency in supply chain</c:v>
                </c:pt>
                <c:pt idx="9">
                  <c:v>Contains branded ingredients</c:v>
                </c:pt>
                <c:pt idx="10">
                  <c:v>Friend/family recommends the brand</c:v>
                </c:pt>
                <c:pt idx="11">
                  <c:v>Authentic brand story</c:v>
                </c:pt>
                <c:pt idx="12">
                  <c:v>Clinical research on the brand</c:v>
                </c:pt>
                <c:pt idx="13">
                  <c:v>Other experts recommend the brand</c:v>
                </c:pt>
                <c:pt idx="14">
                  <c:v>Social media influencers (Instagram, podcast, TikTok, etc.)</c:v>
                </c:pt>
                <c:pt idx="15">
                  <c:v>Supports charities/causes</c:v>
                </c:pt>
                <c:pt idx="16">
                  <c:v>Clinical research</c:v>
                </c:pt>
              </c:strCache>
            </c:strRef>
          </c:cat>
          <c:val>
            <c:numRef>
              <c:f>Sheet1!$B$2:$B$18</c:f>
              <c:numCache>
                <c:formatCode>0%</c:formatCode>
                <c:ptCount val="17"/>
                <c:pt idx="0">
                  <c:v>0.28999999999999998</c:v>
                </c:pt>
                <c:pt idx="1">
                  <c:v>0.25</c:v>
                </c:pt>
                <c:pt idx="2">
                  <c:v>0.23</c:v>
                </c:pt>
                <c:pt idx="3">
                  <c:v>0.21</c:v>
                </c:pt>
                <c:pt idx="4">
                  <c:v>0.19</c:v>
                </c:pt>
                <c:pt idx="5">
                  <c:v>0.18</c:v>
                </c:pt>
                <c:pt idx="6">
                  <c:v>0.18</c:v>
                </c:pt>
                <c:pt idx="7">
                  <c:v>0.18</c:v>
                </c:pt>
                <c:pt idx="8">
                  <c:v>0.16</c:v>
                </c:pt>
                <c:pt idx="9">
                  <c:v>0.15</c:v>
                </c:pt>
                <c:pt idx="10">
                  <c:v>0.13</c:v>
                </c:pt>
                <c:pt idx="11">
                  <c:v>0.12</c:v>
                </c:pt>
                <c:pt idx="12">
                  <c:v>0.11</c:v>
                </c:pt>
                <c:pt idx="13">
                  <c:v>0.11</c:v>
                </c:pt>
                <c:pt idx="14">
                  <c:v>0.09</c:v>
                </c:pt>
                <c:pt idx="15">
                  <c:v>0.06</c:v>
                </c:pt>
              </c:numCache>
            </c:numRef>
          </c:val>
          <c:extLst>
            <c:ext xmlns:c16="http://schemas.microsoft.com/office/drawing/2014/chart" uri="{C3380CC4-5D6E-409C-BE32-E72D297353CC}">
              <c16:uniqueId val="{00000000-A848-6046-BA6F-A250ED997325}"/>
            </c:ext>
          </c:extLst>
        </c:ser>
        <c:ser>
          <c:idx val="1"/>
          <c:order val="1"/>
          <c:tx>
            <c:strRef>
              <c:f>Sheet1!$C$1</c:f>
              <c:strCache>
                <c:ptCount val="1"/>
                <c:pt idx="0">
                  <c:v>UK 2022</c:v>
                </c:pt>
              </c:strCache>
            </c:strRef>
          </c:tx>
          <c:spPr>
            <a:solidFill>
              <a:schemeClr val="accent2"/>
            </a:solidFill>
            <a:ln>
              <a:noFill/>
            </a:ln>
            <a:effectLst/>
          </c:spPr>
          <c:invertIfNegative val="0"/>
          <c:cat>
            <c:strRef>
              <c:f>Sheet1!$A$2:$A$18</c:f>
              <c:strCache>
                <c:ptCount val="17"/>
                <c:pt idx="0">
                  <c:v>Health care professional recommends the brand</c:v>
                </c:pt>
                <c:pt idx="1">
                  <c:v>Clinical research on the ingredient</c:v>
                </c:pt>
                <c:pt idx="2">
                  <c:v>Values based certification/seal on label/website</c:v>
                </c:pt>
                <c:pt idx="3">
                  <c:v>Consistent product quality</c:v>
                </c:pt>
                <c:pt idx="4">
                  <c:v>My long-term usage of the brand</c:v>
                </c:pt>
                <c:pt idx="5">
                  <c:v>Quality certification/seal on label/website</c:v>
                </c:pt>
                <c:pt idx="6">
                  <c:v>Informative website</c:v>
                </c:pt>
                <c:pt idx="7">
                  <c:v>Brand values align with my own</c:v>
                </c:pt>
                <c:pt idx="8">
                  <c:v>Transparency in supply chain</c:v>
                </c:pt>
                <c:pt idx="9">
                  <c:v>Contains branded ingredients</c:v>
                </c:pt>
                <c:pt idx="10">
                  <c:v>Friend/family recommends the brand</c:v>
                </c:pt>
                <c:pt idx="11">
                  <c:v>Authentic brand story</c:v>
                </c:pt>
                <c:pt idx="12">
                  <c:v>Clinical research on the brand</c:v>
                </c:pt>
                <c:pt idx="13">
                  <c:v>Other experts recommend the brand</c:v>
                </c:pt>
                <c:pt idx="14">
                  <c:v>Social media influencers (Instagram, podcast, TikTok, etc.)</c:v>
                </c:pt>
                <c:pt idx="15">
                  <c:v>Supports charities/causes</c:v>
                </c:pt>
                <c:pt idx="16">
                  <c:v>Clinical research</c:v>
                </c:pt>
              </c:strCache>
            </c:strRef>
          </c:cat>
          <c:val>
            <c:numRef>
              <c:f>Sheet1!$C$2:$C$18</c:f>
              <c:numCache>
                <c:formatCode>General</c:formatCode>
                <c:ptCount val="17"/>
                <c:pt idx="0" formatCode="0%">
                  <c:v>0.26</c:v>
                </c:pt>
                <c:pt idx="3" formatCode="0%">
                  <c:v>0.23200000000000001</c:v>
                </c:pt>
                <c:pt idx="4" formatCode="0%">
                  <c:v>0.188</c:v>
                </c:pt>
                <c:pt idx="5" formatCode="0%">
                  <c:v>0.22800000000000001</c:v>
                </c:pt>
                <c:pt idx="6" formatCode="0%">
                  <c:v>0.2</c:v>
                </c:pt>
                <c:pt idx="7" formatCode="0%">
                  <c:v>0.18</c:v>
                </c:pt>
                <c:pt idx="8" formatCode="0%">
                  <c:v>0.16800000000000001</c:v>
                </c:pt>
                <c:pt idx="9" formatCode="0%">
                  <c:v>0.124</c:v>
                </c:pt>
                <c:pt idx="10" formatCode="0%">
                  <c:v>0.192</c:v>
                </c:pt>
                <c:pt idx="11" formatCode="0%">
                  <c:v>0.14399999999999999</c:v>
                </c:pt>
                <c:pt idx="13" formatCode="0%">
                  <c:v>9.1999999999999998E-2</c:v>
                </c:pt>
                <c:pt idx="14" formatCode="0%">
                  <c:v>0.13600000000000001</c:v>
                </c:pt>
                <c:pt idx="15" formatCode="0%">
                  <c:v>0.1</c:v>
                </c:pt>
                <c:pt idx="16" formatCode="0%">
                  <c:v>0.216</c:v>
                </c:pt>
              </c:numCache>
            </c:numRef>
          </c:val>
          <c:extLst>
            <c:ext xmlns:c16="http://schemas.microsoft.com/office/drawing/2014/chart" uri="{C3380CC4-5D6E-409C-BE32-E72D297353CC}">
              <c16:uniqueId val="{00000001-A848-6046-BA6F-A250ED997325}"/>
            </c:ext>
          </c:extLst>
        </c:ser>
        <c:dLbls>
          <c:showLegendKey val="0"/>
          <c:showVal val="0"/>
          <c:showCatName val="0"/>
          <c:showSerName val="0"/>
          <c:showPercent val="0"/>
          <c:showBubbleSize val="0"/>
        </c:dLbls>
        <c:gapWidth val="219"/>
        <c:overlap val="-27"/>
        <c:axId val="1511226016"/>
        <c:axId val="1511517056"/>
      </c:barChart>
      <c:catAx>
        <c:axId val="151122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517056"/>
        <c:crosses val="autoZero"/>
        <c:auto val="1"/>
        <c:lblAlgn val="ctr"/>
        <c:lblOffset val="100"/>
        <c:noMultiLvlLbl val="0"/>
      </c:catAx>
      <c:valAx>
        <c:axId val="1511517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226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DE 2023</c:v>
                </c:pt>
              </c:strCache>
            </c:strRef>
          </c:tx>
          <c:spPr>
            <a:solidFill>
              <a:schemeClr val="accent1"/>
            </a:solidFill>
            <a:ln>
              <a:noFill/>
            </a:ln>
            <a:effectLst/>
          </c:spPr>
          <c:invertIfNegative val="0"/>
          <c:cat>
            <c:strRef>
              <c:f>Sheet1!$A$2:$A$18</c:f>
              <c:strCache>
                <c:ptCount val="17"/>
                <c:pt idx="0">
                  <c:v>Clinical research on the ingredient</c:v>
                </c:pt>
                <c:pt idx="1">
                  <c:v>Quality certification/seal on label/website</c:v>
                </c:pt>
                <c:pt idx="2">
                  <c:v>Consistent product quality</c:v>
                </c:pt>
                <c:pt idx="3">
                  <c:v>My long-term usage of the brand</c:v>
                </c:pt>
                <c:pt idx="4">
                  <c:v>Values based certification/seal on label/website</c:v>
                </c:pt>
                <c:pt idx="5">
                  <c:v>Clinical research on the brand</c:v>
                </c:pt>
                <c:pt idx="6">
                  <c:v>Contains branded ingredients</c:v>
                </c:pt>
                <c:pt idx="7">
                  <c:v>Health care professional recommends the brand</c:v>
                </c:pt>
                <c:pt idx="8">
                  <c:v>Informative website</c:v>
                </c:pt>
                <c:pt idx="9">
                  <c:v>Other experts recommend the brand</c:v>
                </c:pt>
                <c:pt idx="10">
                  <c:v>Brand values align with my own</c:v>
                </c:pt>
                <c:pt idx="11">
                  <c:v>Transparency in supply chain</c:v>
                </c:pt>
                <c:pt idx="12">
                  <c:v>Supports charities/causes</c:v>
                </c:pt>
                <c:pt idx="13">
                  <c:v>Friend/family recommends the brand</c:v>
                </c:pt>
                <c:pt idx="14">
                  <c:v>Authentic brand story</c:v>
                </c:pt>
                <c:pt idx="15">
                  <c:v>Social media influencers (Instagram, podcast, TikTok, etc.)</c:v>
                </c:pt>
                <c:pt idx="16">
                  <c:v>Clinical research</c:v>
                </c:pt>
              </c:strCache>
            </c:strRef>
          </c:cat>
          <c:val>
            <c:numRef>
              <c:f>Sheet1!$B$2:$B$18</c:f>
              <c:numCache>
                <c:formatCode>0%</c:formatCode>
                <c:ptCount val="17"/>
                <c:pt idx="0">
                  <c:v>0.3</c:v>
                </c:pt>
                <c:pt idx="1">
                  <c:v>0.23</c:v>
                </c:pt>
                <c:pt idx="2">
                  <c:v>0.22</c:v>
                </c:pt>
                <c:pt idx="3">
                  <c:v>0.22</c:v>
                </c:pt>
                <c:pt idx="4">
                  <c:v>0.21</c:v>
                </c:pt>
                <c:pt idx="5">
                  <c:v>0.18</c:v>
                </c:pt>
                <c:pt idx="6">
                  <c:v>0.18</c:v>
                </c:pt>
                <c:pt idx="7">
                  <c:v>0.17</c:v>
                </c:pt>
                <c:pt idx="8">
                  <c:v>0.15</c:v>
                </c:pt>
                <c:pt idx="9">
                  <c:v>0.15</c:v>
                </c:pt>
                <c:pt idx="10">
                  <c:v>0.11</c:v>
                </c:pt>
                <c:pt idx="11">
                  <c:v>0.1</c:v>
                </c:pt>
                <c:pt idx="12">
                  <c:v>0.09</c:v>
                </c:pt>
                <c:pt idx="13">
                  <c:v>0.08</c:v>
                </c:pt>
                <c:pt idx="14">
                  <c:v>0.08</c:v>
                </c:pt>
                <c:pt idx="15">
                  <c:v>0.08</c:v>
                </c:pt>
              </c:numCache>
            </c:numRef>
          </c:val>
          <c:extLst>
            <c:ext xmlns:c16="http://schemas.microsoft.com/office/drawing/2014/chart" uri="{C3380CC4-5D6E-409C-BE32-E72D297353CC}">
              <c16:uniqueId val="{00000000-A848-6046-BA6F-A250ED997325}"/>
            </c:ext>
          </c:extLst>
        </c:ser>
        <c:ser>
          <c:idx val="1"/>
          <c:order val="1"/>
          <c:tx>
            <c:strRef>
              <c:f>Sheet1!$C$1</c:f>
              <c:strCache>
                <c:ptCount val="1"/>
                <c:pt idx="0">
                  <c:v>DE 2022</c:v>
                </c:pt>
              </c:strCache>
            </c:strRef>
          </c:tx>
          <c:spPr>
            <a:solidFill>
              <a:schemeClr val="accent2"/>
            </a:solidFill>
            <a:ln>
              <a:noFill/>
            </a:ln>
            <a:effectLst/>
          </c:spPr>
          <c:invertIfNegative val="0"/>
          <c:cat>
            <c:strRef>
              <c:f>Sheet1!$A$2:$A$18</c:f>
              <c:strCache>
                <c:ptCount val="17"/>
                <c:pt idx="0">
                  <c:v>Clinical research on the ingredient</c:v>
                </c:pt>
                <c:pt idx="1">
                  <c:v>Quality certification/seal on label/website</c:v>
                </c:pt>
                <c:pt idx="2">
                  <c:v>Consistent product quality</c:v>
                </c:pt>
                <c:pt idx="3">
                  <c:v>My long-term usage of the brand</c:v>
                </c:pt>
                <c:pt idx="4">
                  <c:v>Values based certification/seal on label/website</c:v>
                </c:pt>
                <c:pt idx="5">
                  <c:v>Clinical research on the brand</c:v>
                </c:pt>
                <c:pt idx="6">
                  <c:v>Contains branded ingredients</c:v>
                </c:pt>
                <c:pt idx="7">
                  <c:v>Health care professional recommends the brand</c:v>
                </c:pt>
                <c:pt idx="8">
                  <c:v>Informative website</c:v>
                </c:pt>
                <c:pt idx="9">
                  <c:v>Other experts recommend the brand</c:v>
                </c:pt>
                <c:pt idx="10">
                  <c:v>Brand values align with my own</c:v>
                </c:pt>
                <c:pt idx="11">
                  <c:v>Transparency in supply chain</c:v>
                </c:pt>
                <c:pt idx="12">
                  <c:v>Supports charities/causes</c:v>
                </c:pt>
                <c:pt idx="13">
                  <c:v>Friend/family recommends the brand</c:v>
                </c:pt>
                <c:pt idx="14">
                  <c:v>Authentic brand story</c:v>
                </c:pt>
                <c:pt idx="15">
                  <c:v>Social media influencers (Instagram, podcast, TikTok, etc.)</c:v>
                </c:pt>
                <c:pt idx="16">
                  <c:v>Clinical research</c:v>
                </c:pt>
              </c:strCache>
            </c:strRef>
          </c:cat>
          <c:val>
            <c:numRef>
              <c:f>Sheet1!$C$2:$C$18</c:f>
              <c:numCache>
                <c:formatCode>0%</c:formatCode>
                <c:ptCount val="17"/>
                <c:pt idx="1">
                  <c:v>0.26353790999999999</c:v>
                </c:pt>
                <c:pt idx="2">
                  <c:v>0.24548735999999999</c:v>
                </c:pt>
                <c:pt idx="3">
                  <c:v>0.23104693000000001</c:v>
                </c:pt>
                <c:pt idx="6">
                  <c:v>0.13357400999999999</c:v>
                </c:pt>
                <c:pt idx="7">
                  <c:v>0.25270757999999999</c:v>
                </c:pt>
                <c:pt idx="8">
                  <c:v>0.17689531</c:v>
                </c:pt>
                <c:pt idx="9">
                  <c:v>0.10108303</c:v>
                </c:pt>
                <c:pt idx="10">
                  <c:v>0.16606498</c:v>
                </c:pt>
                <c:pt idx="11">
                  <c:v>0.10108303</c:v>
                </c:pt>
                <c:pt idx="12">
                  <c:v>7.5812270000000001E-2</c:v>
                </c:pt>
                <c:pt idx="13">
                  <c:v>0.16967509</c:v>
                </c:pt>
                <c:pt idx="14">
                  <c:v>0.15162455</c:v>
                </c:pt>
                <c:pt idx="15">
                  <c:v>8.3032489999999987E-2</c:v>
                </c:pt>
                <c:pt idx="16">
                  <c:v>0.22382671000000001</c:v>
                </c:pt>
              </c:numCache>
            </c:numRef>
          </c:val>
          <c:extLst>
            <c:ext xmlns:c16="http://schemas.microsoft.com/office/drawing/2014/chart" uri="{C3380CC4-5D6E-409C-BE32-E72D297353CC}">
              <c16:uniqueId val="{00000001-A848-6046-BA6F-A250ED997325}"/>
            </c:ext>
          </c:extLst>
        </c:ser>
        <c:dLbls>
          <c:showLegendKey val="0"/>
          <c:showVal val="0"/>
          <c:showCatName val="0"/>
          <c:showSerName val="0"/>
          <c:showPercent val="0"/>
          <c:showBubbleSize val="0"/>
        </c:dLbls>
        <c:gapWidth val="219"/>
        <c:overlap val="-27"/>
        <c:axId val="1511226016"/>
        <c:axId val="1511517056"/>
      </c:barChart>
      <c:catAx>
        <c:axId val="151122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517056"/>
        <c:crosses val="autoZero"/>
        <c:auto val="1"/>
        <c:lblAlgn val="ctr"/>
        <c:lblOffset val="100"/>
        <c:noMultiLvlLbl val="0"/>
      </c:catAx>
      <c:valAx>
        <c:axId val="1511517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226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IT 2023</c:v>
                </c:pt>
              </c:strCache>
            </c:strRef>
          </c:tx>
          <c:spPr>
            <a:solidFill>
              <a:schemeClr val="accent1"/>
            </a:solidFill>
            <a:ln>
              <a:noFill/>
            </a:ln>
            <a:effectLst/>
          </c:spPr>
          <c:invertIfNegative val="0"/>
          <c:cat>
            <c:strRef>
              <c:f>Sheet1!$A$2:$A$18</c:f>
              <c:strCache>
                <c:ptCount val="17"/>
                <c:pt idx="0">
                  <c:v>Health care professional recommends the brand</c:v>
                </c:pt>
                <c:pt idx="1">
                  <c:v>Clinical research on the brand</c:v>
                </c:pt>
                <c:pt idx="2">
                  <c:v>Quality certification/seal on label/website</c:v>
                </c:pt>
                <c:pt idx="3">
                  <c:v>Clinical research on the ingredient</c:v>
                </c:pt>
                <c:pt idx="4">
                  <c:v>Values based certification/seal on label/website</c:v>
                </c:pt>
                <c:pt idx="5">
                  <c:v>Consistent product quality</c:v>
                </c:pt>
                <c:pt idx="6">
                  <c:v>My long-term usage of the brand</c:v>
                </c:pt>
                <c:pt idx="7">
                  <c:v>Contains branded ingredients</c:v>
                </c:pt>
                <c:pt idx="8">
                  <c:v>Transparency in supply chain</c:v>
                </c:pt>
                <c:pt idx="9">
                  <c:v>Other experts recommend the brand</c:v>
                </c:pt>
                <c:pt idx="10">
                  <c:v>Informative website</c:v>
                </c:pt>
                <c:pt idx="11">
                  <c:v>Authentic brand story</c:v>
                </c:pt>
                <c:pt idx="12">
                  <c:v>Friend/family recommends the brand</c:v>
                </c:pt>
                <c:pt idx="13">
                  <c:v>Brand values align with my own</c:v>
                </c:pt>
                <c:pt idx="14">
                  <c:v>Supports charities/causes</c:v>
                </c:pt>
                <c:pt idx="15">
                  <c:v>Social media influencers (Instagram, podcast, TikTok, etc.)</c:v>
                </c:pt>
                <c:pt idx="16">
                  <c:v>Clinical research</c:v>
                </c:pt>
              </c:strCache>
            </c:strRef>
          </c:cat>
          <c:val>
            <c:numRef>
              <c:f>Sheet1!$B$2:$B$18</c:f>
              <c:numCache>
                <c:formatCode>0%</c:formatCode>
                <c:ptCount val="17"/>
                <c:pt idx="0">
                  <c:v>0.36</c:v>
                </c:pt>
                <c:pt idx="1">
                  <c:v>0.26</c:v>
                </c:pt>
                <c:pt idx="2">
                  <c:v>0.25</c:v>
                </c:pt>
                <c:pt idx="3">
                  <c:v>0.24</c:v>
                </c:pt>
                <c:pt idx="4">
                  <c:v>0.22</c:v>
                </c:pt>
                <c:pt idx="5">
                  <c:v>0.18</c:v>
                </c:pt>
                <c:pt idx="6">
                  <c:v>0.18</c:v>
                </c:pt>
                <c:pt idx="7">
                  <c:v>0.15</c:v>
                </c:pt>
                <c:pt idx="8">
                  <c:v>0.15</c:v>
                </c:pt>
                <c:pt idx="9">
                  <c:v>0.15</c:v>
                </c:pt>
                <c:pt idx="10">
                  <c:v>0.13</c:v>
                </c:pt>
                <c:pt idx="11">
                  <c:v>0.12</c:v>
                </c:pt>
                <c:pt idx="12">
                  <c:v>0.1</c:v>
                </c:pt>
                <c:pt idx="13">
                  <c:v>0.1</c:v>
                </c:pt>
                <c:pt idx="14">
                  <c:v>0.05</c:v>
                </c:pt>
                <c:pt idx="15">
                  <c:v>0.04</c:v>
                </c:pt>
              </c:numCache>
            </c:numRef>
          </c:val>
          <c:extLst>
            <c:ext xmlns:c16="http://schemas.microsoft.com/office/drawing/2014/chart" uri="{C3380CC4-5D6E-409C-BE32-E72D297353CC}">
              <c16:uniqueId val="{00000000-A848-6046-BA6F-A250ED997325}"/>
            </c:ext>
          </c:extLst>
        </c:ser>
        <c:ser>
          <c:idx val="1"/>
          <c:order val="1"/>
          <c:tx>
            <c:strRef>
              <c:f>Sheet1!$C$1</c:f>
              <c:strCache>
                <c:ptCount val="1"/>
                <c:pt idx="0">
                  <c:v>IT 2022</c:v>
                </c:pt>
              </c:strCache>
            </c:strRef>
          </c:tx>
          <c:spPr>
            <a:solidFill>
              <a:schemeClr val="accent2"/>
            </a:solidFill>
            <a:ln>
              <a:noFill/>
            </a:ln>
            <a:effectLst/>
          </c:spPr>
          <c:invertIfNegative val="0"/>
          <c:cat>
            <c:strRef>
              <c:f>Sheet1!$A$2:$A$18</c:f>
              <c:strCache>
                <c:ptCount val="17"/>
                <c:pt idx="0">
                  <c:v>Health care professional recommends the brand</c:v>
                </c:pt>
                <c:pt idx="1">
                  <c:v>Clinical research on the brand</c:v>
                </c:pt>
                <c:pt idx="2">
                  <c:v>Quality certification/seal on label/website</c:v>
                </c:pt>
                <c:pt idx="3">
                  <c:v>Clinical research on the ingredient</c:v>
                </c:pt>
                <c:pt idx="4">
                  <c:v>Values based certification/seal on label/website</c:v>
                </c:pt>
                <c:pt idx="5">
                  <c:v>Consistent product quality</c:v>
                </c:pt>
                <c:pt idx="6">
                  <c:v>My long-term usage of the brand</c:v>
                </c:pt>
                <c:pt idx="7">
                  <c:v>Contains branded ingredients</c:v>
                </c:pt>
                <c:pt idx="8">
                  <c:v>Transparency in supply chain</c:v>
                </c:pt>
                <c:pt idx="9">
                  <c:v>Other experts recommend the brand</c:v>
                </c:pt>
                <c:pt idx="10">
                  <c:v>Informative website</c:v>
                </c:pt>
                <c:pt idx="11">
                  <c:v>Authentic brand story</c:v>
                </c:pt>
                <c:pt idx="12">
                  <c:v>Friend/family recommends the brand</c:v>
                </c:pt>
                <c:pt idx="13">
                  <c:v>Brand values align with my own</c:v>
                </c:pt>
                <c:pt idx="14">
                  <c:v>Supports charities/causes</c:v>
                </c:pt>
                <c:pt idx="15">
                  <c:v>Social media influencers (Instagram, podcast, TikTok, etc.)</c:v>
                </c:pt>
                <c:pt idx="16">
                  <c:v>Clinical research</c:v>
                </c:pt>
              </c:strCache>
            </c:strRef>
          </c:cat>
          <c:val>
            <c:numRef>
              <c:f>Sheet1!$C$2:$C$18</c:f>
              <c:numCache>
                <c:formatCode>General</c:formatCode>
                <c:ptCount val="17"/>
                <c:pt idx="0" formatCode="0%">
                  <c:v>0.29969419000000003</c:v>
                </c:pt>
                <c:pt idx="2" formatCode="0%">
                  <c:v>0.26911315000000002</c:v>
                </c:pt>
                <c:pt idx="5" formatCode="0%">
                  <c:v>0.33027522999999998</c:v>
                </c:pt>
                <c:pt idx="6" formatCode="0%">
                  <c:v>0.16207951000000001</c:v>
                </c:pt>
                <c:pt idx="7" formatCode="0%">
                  <c:v>0.1559633</c:v>
                </c:pt>
                <c:pt idx="8" formatCode="0%">
                  <c:v>0.24464832</c:v>
                </c:pt>
                <c:pt idx="9" formatCode="0%">
                  <c:v>8.8685019999999989E-2</c:v>
                </c:pt>
                <c:pt idx="10" formatCode="0%">
                  <c:v>0.21712538000000001</c:v>
                </c:pt>
                <c:pt idx="11" formatCode="0%">
                  <c:v>0.17125382</c:v>
                </c:pt>
                <c:pt idx="12" formatCode="0%">
                  <c:v>0.11620795</c:v>
                </c:pt>
                <c:pt idx="13" formatCode="0%">
                  <c:v>0.1559633</c:v>
                </c:pt>
                <c:pt idx="14" formatCode="0%">
                  <c:v>7.6452600000000009E-2</c:v>
                </c:pt>
                <c:pt idx="15" formatCode="0%">
                  <c:v>5.810398E-2</c:v>
                </c:pt>
                <c:pt idx="16" formatCode="0%">
                  <c:v>0.26605505000000002</c:v>
                </c:pt>
              </c:numCache>
            </c:numRef>
          </c:val>
          <c:extLst>
            <c:ext xmlns:c16="http://schemas.microsoft.com/office/drawing/2014/chart" uri="{C3380CC4-5D6E-409C-BE32-E72D297353CC}">
              <c16:uniqueId val="{00000001-A848-6046-BA6F-A250ED997325}"/>
            </c:ext>
          </c:extLst>
        </c:ser>
        <c:dLbls>
          <c:showLegendKey val="0"/>
          <c:showVal val="0"/>
          <c:showCatName val="0"/>
          <c:showSerName val="0"/>
          <c:showPercent val="0"/>
          <c:showBubbleSize val="0"/>
        </c:dLbls>
        <c:gapWidth val="219"/>
        <c:overlap val="-27"/>
        <c:axId val="1511226016"/>
        <c:axId val="1511517056"/>
      </c:barChart>
      <c:catAx>
        <c:axId val="151122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517056"/>
        <c:crosses val="autoZero"/>
        <c:auto val="1"/>
        <c:lblAlgn val="ctr"/>
        <c:lblOffset val="100"/>
        <c:noMultiLvlLbl val="0"/>
      </c:catAx>
      <c:valAx>
        <c:axId val="1511517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226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Sheet1!$B$2:$B$6</c:f>
              <c:numCache>
                <c:formatCode>0%</c:formatCode>
                <c:ptCount val="5"/>
                <c:pt idx="0">
                  <c:v>0.49699399</c:v>
                </c:pt>
                <c:pt idx="1">
                  <c:v>0.30861723000000002</c:v>
                </c:pt>
                <c:pt idx="2">
                  <c:v>0.14629259</c:v>
                </c:pt>
                <c:pt idx="3">
                  <c:v>4.2084169999999997E-2</c:v>
                </c:pt>
                <c:pt idx="4">
                  <c:v>6.0120199999999999E-3</c:v>
                </c:pt>
              </c:numCache>
            </c:numRef>
          </c:val>
          <c:extLst>
            <c:ext xmlns:c16="http://schemas.microsoft.com/office/drawing/2014/chart" uri="{C3380CC4-5D6E-409C-BE32-E72D297353CC}">
              <c16:uniqueId val="{00000000-6914-2C4B-94B7-1FAB2B5E9E35}"/>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Sheet1!$C$2:$C$6</c:f>
              <c:numCache>
                <c:formatCode>0%</c:formatCode>
                <c:ptCount val="5"/>
                <c:pt idx="0">
                  <c:v>0.36619718000000001</c:v>
                </c:pt>
                <c:pt idx="1">
                  <c:v>0.43661971999999999</c:v>
                </c:pt>
                <c:pt idx="2">
                  <c:v>0.15492958000000001</c:v>
                </c:pt>
                <c:pt idx="3">
                  <c:v>3.286385E-2</c:v>
                </c:pt>
                <c:pt idx="4">
                  <c:v>9.3896699999999993E-3</c:v>
                </c:pt>
              </c:numCache>
            </c:numRef>
          </c:val>
          <c:extLst>
            <c:ext xmlns:c16="http://schemas.microsoft.com/office/drawing/2014/chart" uri="{C3380CC4-5D6E-409C-BE32-E72D297353CC}">
              <c16:uniqueId val="{00000001-6914-2C4B-94B7-1FAB2B5E9E35}"/>
            </c:ext>
          </c:extLst>
        </c:ser>
        <c:ser>
          <c:idx val="2"/>
          <c:order val="2"/>
          <c:tx>
            <c:strRef>
              <c:f>Sheet1!$D$1</c:f>
              <c:strCache>
                <c:ptCount val="1"/>
                <c:pt idx="0">
                  <c:v>DE</c:v>
                </c:pt>
              </c:strCache>
            </c:strRef>
          </c:tx>
          <c:spPr>
            <a:solidFill>
              <a:schemeClr val="accent3"/>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Sheet1!$D$2:$D$6</c:f>
              <c:numCache>
                <c:formatCode>0%</c:formatCode>
                <c:ptCount val="5"/>
                <c:pt idx="0">
                  <c:v>0.30612244999999999</c:v>
                </c:pt>
                <c:pt idx="1">
                  <c:v>0.46428571000000002</c:v>
                </c:pt>
                <c:pt idx="2">
                  <c:v>0.20408163000000001</c:v>
                </c:pt>
                <c:pt idx="3">
                  <c:v>1.5306119999999999E-2</c:v>
                </c:pt>
                <c:pt idx="4">
                  <c:v>1.0204080000000001E-2</c:v>
                </c:pt>
              </c:numCache>
            </c:numRef>
          </c:val>
          <c:extLst>
            <c:ext xmlns:c16="http://schemas.microsoft.com/office/drawing/2014/chart" uri="{C3380CC4-5D6E-409C-BE32-E72D297353CC}">
              <c16:uniqueId val="{00000002-6914-2C4B-94B7-1FAB2B5E9E35}"/>
            </c:ext>
          </c:extLst>
        </c:ser>
        <c:ser>
          <c:idx val="3"/>
          <c:order val="3"/>
          <c:tx>
            <c:strRef>
              <c:f>Sheet1!$E$1</c:f>
              <c:strCache>
                <c:ptCount val="1"/>
                <c:pt idx="0">
                  <c:v>IT</c:v>
                </c:pt>
              </c:strCache>
            </c:strRef>
          </c:tx>
          <c:spPr>
            <a:solidFill>
              <a:schemeClr val="accent4"/>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Sheet1!$E$2:$E$6</c:f>
              <c:numCache>
                <c:formatCode>0%</c:formatCode>
                <c:ptCount val="5"/>
                <c:pt idx="0">
                  <c:v>0.38620690000000002</c:v>
                </c:pt>
                <c:pt idx="1">
                  <c:v>0.51034482999999997</c:v>
                </c:pt>
                <c:pt idx="2">
                  <c:v>7.9310340000000007E-2</c:v>
                </c:pt>
                <c:pt idx="3">
                  <c:v>1.7241380000000001E-2</c:v>
                </c:pt>
                <c:pt idx="4">
                  <c:v>6.8965500000000004E-3</c:v>
                </c:pt>
              </c:numCache>
            </c:numRef>
          </c:val>
          <c:extLst>
            <c:ext xmlns:c16="http://schemas.microsoft.com/office/drawing/2014/chart" uri="{C3380CC4-5D6E-409C-BE32-E72D297353CC}">
              <c16:uniqueId val="{00000003-6914-2C4B-94B7-1FAB2B5E9E35}"/>
            </c:ext>
          </c:extLst>
        </c:ser>
        <c:ser>
          <c:idx val="4"/>
          <c:order val="4"/>
          <c:tx>
            <c:strRef>
              <c:f>Sheet1!$F$1</c:f>
              <c:strCache>
                <c:ptCount val="1"/>
                <c:pt idx="0">
                  <c:v>KR</c:v>
                </c:pt>
              </c:strCache>
            </c:strRef>
          </c:tx>
          <c:spPr>
            <a:solidFill>
              <a:schemeClr val="accent5"/>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Sheet1!$F$2:$F$6</c:f>
              <c:numCache>
                <c:formatCode>0%</c:formatCode>
                <c:ptCount val="5"/>
                <c:pt idx="0">
                  <c:v>0.32542373000000002</c:v>
                </c:pt>
                <c:pt idx="1">
                  <c:v>0.57288136000000001</c:v>
                </c:pt>
                <c:pt idx="2">
                  <c:v>7.1186440000000004E-2</c:v>
                </c:pt>
                <c:pt idx="3">
                  <c:v>2.7118639999999999E-2</c:v>
                </c:pt>
                <c:pt idx="4">
                  <c:v>3.3898299999999999E-3</c:v>
                </c:pt>
              </c:numCache>
            </c:numRef>
          </c:val>
          <c:extLst>
            <c:ext xmlns:c16="http://schemas.microsoft.com/office/drawing/2014/chart" uri="{C3380CC4-5D6E-409C-BE32-E72D297353CC}">
              <c16:uniqueId val="{00000004-6914-2C4B-94B7-1FAB2B5E9E35}"/>
            </c:ext>
          </c:extLst>
        </c:ser>
        <c:ser>
          <c:idx val="5"/>
          <c:order val="5"/>
          <c:tx>
            <c:strRef>
              <c:f>Sheet1!$G$1</c:f>
              <c:strCache>
                <c:ptCount val="1"/>
                <c:pt idx="0">
                  <c:v>AU</c:v>
                </c:pt>
              </c:strCache>
            </c:strRef>
          </c:tx>
          <c:spPr>
            <a:solidFill>
              <a:schemeClr val="accent6"/>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Sheet1!$G$2:$G$6</c:f>
              <c:numCache>
                <c:formatCode>0%</c:formatCode>
                <c:ptCount val="5"/>
                <c:pt idx="0">
                  <c:v>0.33944953999999999</c:v>
                </c:pt>
                <c:pt idx="1">
                  <c:v>0.47247706</c:v>
                </c:pt>
                <c:pt idx="2">
                  <c:v>0.1559633</c:v>
                </c:pt>
                <c:pt idx="3">
                  <c:v>9.1743099999999998E-3</c:v>
                </c:pt>
                <c:pt idx="4">
                  <c:v>2.2935779999999999E-2</c:v>
                </c:pt>
              </c:numCache>
            </c:numRef>
          </c:val>
          <c:extLst>
            <c:ext xmlns:c16="http://schemas.microsoft.com/office/drawing/2014/chart" uri="{C3380CC4-5D6E-409C-BE32-E72D297353CC}">
              <c16:uniqueId val="{00000005-6914-2C4B-94B7-1FAB2B5E9E35}"/>
            </c:ext>
          </c:extLst>
        </c:ser>
        <c:dLbls>
          <c:showLegendKey val="0"/>
          <c:showVal val="0"/>
          <c:showCatName val="0"/>
          <c:showSerName val="0"/>
          <c:showPercent val="0"/>
          <c:showBubbleSize val="0"/>
        </c:dLbls>
        <c:gapWidth val="219"/>
        <c:overlap val="-27"/>
        <c:axId val="21626992"/>
        <c:axId val="2059863519"/>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Sheet1!$H$2:$H$6</c:f>
              <c:numCache>
                <c:formatCode>0%</c:formatCode>
                <c:ptCount val="5"/>
                <c:pt idx="0">
                  <c:v>0.33995104999999998</c:v>
                </c:pt>
                <c:pt idx="1">
                  <c:v>0.43812890999999998</c:v>
                </c:pt>
                <c:pt idx="2">
                  <c:v>0.17351100999999999</c:v>
                </c:pt>
                <c:pt idx="3">
                  <c:v>1.958118E-2</c:v>
                </c:pt>
                <c:pt idx="4">
                  <c:v>2.8827849999999999E-2</c:v>
                </c:pt>
              </c:numCache>
            </c:numRef>
          </c:val>
          <c:smooth val="0"/>
          <c:extLst>
            <c:ext xmlns:c16="http://schemas.microsoft.com/office/drawing/2014/chart" uri="{C3380CC4-5D6E-409C-BE32-E72D297353CC}">
              <c16:uniqueId val="{00000006-6914-2C4B-94B7-1FAB2B5E9E35}"/>
            </c:ext>
          </c:extLst>
        </c:ser>
        <c:dLbls>
          <c:showLegendKey val="0"/>
          <c:showVal val="0"/>
          <c:showCatName val="0"/>
          <c:showSerName val="0"/>
          <c:showPercent val="0"/>
          <c:showBubbleSize val="0"/>
        </c:dLbls>
        <c:marker val="1"/>
        <c:smooth val="0"/>
        <c:axId val="21626992"/>
        <c:axId val="2059863519"/>
      </c:lineChart>
      <c:catAx>
        <c:axId val="2162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59863519"/>
        <c:crosses val="autoZero"/>
        <c:auto val="1"/>
        <c:lblAlgn val="ctr"/>
        <c:lblOffset val="100"/>
        <c:noMultiLvlLbl val="0"/>
      </c:catAx>
      <c:valAx>
        <c:axId val="20598635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626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Age 18-34</c:v>
                </c:pt>
              </c:strCache>
            </c:strRef>
          </c:tx>
          <c:spPr>
            <a:solidFill>
              <a:schemeClr val="accent1"/>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Sheet1!$B$2:$B$6</c:f>
              <c:numCache>
                <c:formatCode>0%</c:formatCode>
                <c:ptCount val="5"/>
                <c:pt idx="0">
                  <c:v>0.4</c:v>
                </c:pt>
                <c:pt idx="1">
                  <c:v>0.4</c:v>
                </c:pt>
                <c:pt idx="2">
                  <c:v>0.16</c:v>
                </c:pt>
                <c:pt idx="3">
                  <c:v>0.03</c:v>
                </c:pt>
                <c:pt idx="4">
                  <c:v>0.01</c:v>
                </c:pt>
              </c:numCache>
            </c:numRef>
          </c:val>
          <c:extLst>
            <c:ext xmlns:c16="http://schemas.microsoft.com/office/drawing/2014/chart" uri="{C3380CC4-5D6E-409C-BE32-E72D297353CC}">
              <c16:uniqueId val="{00000000-6914-2C4B-94B7-1FAB2B5E9E35}"/>
            </c:ext>
          </c:extLst>
        </c:ser>
        <c:ser>
          <c:idx val="1"/>
          <c:order val="1"/>
          <c:tx>
            <c:strRef>
              <c:f>Sheet1!$C$1</c:f>
              <c:strCache>
                <c:ptCount val="1"/>
                <c:pt idx="0">
                  <c:v>Male, Age 18-34</c:v>
                </c:pt>
              </c:strCache>
            </c:strRef>
          </c:tx>
          <c:spPr>
            <a:solidFill>
              <a:schemeClr val="accent2"/>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Sheet1!$C$2:$C$6</c:f>
              <c:numCache>
                <c:formatCode>0%</c:formatCode>
                <c:ptCount val="5"/>
                <c:pt idx="0">
                  <c:v>0.39</c:v>
                </c:pt>
                <c:pt idx="1">
                  <c:v>0.45</c:v>
                </c:pt>
                <c:pt idx="2">
                  <c:v>0.11</c:v>
                </c:pt>
                <c:pt idx="3">
                  <c:v>0.05</c:v>
                </c:pt>
                <c:pt idx="4">
                  <c:v>0</c:v>
                </c:pt>
              </c:numCache>
            </c:numRef>
          </c:val>
          <c:extLst>
            <c:ext xmlns:c16="http://schemas.microsoft.com/office/drawing/2014/chart" uri="{C3380CC4-5D6E-409C-BE32-E72D297353CC}">
              <c16:uniqueId val="{00000001-6914-2C4B-94B7-1FAB2B5E9E35}"/>
            </c:ext>
          </c:extLst>
        </c:ser>
        <c:ser>
          <c:idx val="2"/>
          <c:order val="2"/>
          <c:tx>
            <c:strRef>
              <c:f>Sheet1!$D$1</c:f>
              <c:strCache>
                <c:ptCount val="1"/>
                <c:pt idx="0">
                  <c:v>Female, Age 35-54</c:v>
                </c:pt>
              </c:strCache>
            </c:strRef>
          </c:tx>
          <c:spPr>
            <a:solidFill>
              <a:schemeClr val="accent3"/>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Sheet1!$D$2:$D$6</c:f>
              <c:numCache>
                <c:formatCode>0%</c:formatCode>
                <c:ptCount val="5"/>
                <c:pt idx="0">
                  <c:v>0.36</c:v>
                </c:pt>
                <c:pt idx="1">
                  <c:v>0.48</c:v>
                </c:pt>
                <c:pt idx="2">
                  <c:v>0.14000000000000001</c:v>
                </c:pt>
                <c:pt idx="3">
                  <c:v>0.02</c:v>
                </c:pt>
                <c:pt idx="4">
                  <c:v>0.01</c:v>
                </c:pt>
              </c:numCache>
            </c:numRef>
          </c:val>
          <c:extLst>
            <c:ext xmlns:c16="http://schemas.microsoft.com/office/drawing/2014/chart" uri="{C3380CC4-5D6E-409C-BE32-E72D297353CC}">
              <c16:uniqueId val="{00000002-6914-2C4B-94B7-1FAB2B5E9E35}"/>
            </c:ext>
          </c:extLst>
        </c:ser>
        <c:ser>
          <c:idx val="3"/>
          <c:order val="3"/>
          <c:tx>
            <c:strRef>
              <c:f>Sheet1!$E$1</c:f>
              <c:strCache>
                <c:ptCount val="1"/>
                <c:pt idx="0">
                  <c:v>Male, Age 35-54</c:v>
                </c:pt>
              </c:strCache>
            </c:strRef>
          </c:tx>
          <c:spPr>
            <a:solidFill>
              <a:schemeClr val="accent4"/>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Sheet1!$E$2:$E$6</c:f>
              <c:numCache>
                <c:formatCode>0%</c:formatCode>
                <c:ptCount val="5"/>
                <c:pt idx="0">
                  <c:v>0.4</c:v>
                </c:pt>
                <c:pt idx="1">
                  <c:v>0.44</c:v>
                </c:pt>
                <c:pt idx="2">
                  <c:v>0.13</c:v>
                </c:pt>
                <c:pt idx="3">
                  <c:v>0.02</c:v>
                </c:pt>
                <c:pt idx="4">
                  <c:v>0.01</c:v>
                </c:pt>
              </c:numCache>
            </c:numRef>
          </c:val>
          <c:extLst>
            <c:ext xmlns:c16="http://schemas.microsoft.com/office/drawing/2014/chart" uri="{C3380CC4-5D6E-409C-BE32-E72D297353CC}">
              <c16:uniqueId val="{00000003-6914-2C4B-94B7-1FAB2B5E9E35}"/>
            </c:ext>
          </c:extLst>
        </c:ser>
        <c:ser>
          <c:idx val="4"/>
          <c:order val="4"/>
          <c:tx>
            <c:strRef>
              <c:f>Sheet1!$F$1</c:f>
              <c:strCache>
                <c:ptCount val="1"/>
                <c:pt idx="0">
                  <c:v>Female, Age 55+</c:v>
                </c:pt>
              </c:strCache>
            </c:strRef>
          </c:tx>
          <c:spPr>
            <a:solidFill>
              <a:schemeClr val="accent5"/>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Sheet1!$F$2:$F$6</c:f>
              <c:numCache>
                <c:formatCode>0%</c:formatCode>
                <c:ptCount val="5"/>
                <c:pt idx="0">
                  <c:v>0.39</c:v>
                </c:pt>
                <c:pt idx="1">
                  <c:v>0.43</c:v>
                </c:pt>
                <c:pt idx="2">
                  <c:v>0.13</c:v>
                </c:pt>
                <c:pt idx="3">
                  <c:v>0.04</c:v>
                </c:pt>
                <c:pt idx="4">
                  <c:v>0.02</c:v>
                </c:pt>
              </c:numCache>
            </c:numRef>
          </c:val>
          <c:extLst>
            <c:ext xmlns:c16="http://schemas.microsoft.com/office/drawing/2014/chart" uri="{C3380CC4-5D6E-409C-BE32-E72D297353CC}">
              <c16:uniqueId val="{00000004-6914-2C4B-94B7-1FAB2B5E9E35}"/>
            </c:ext>
          </c:extLst>
        </c:ser>
        <c:ser>
          <c:idx val="5"/>
          <c:order val="5"/>
          <c:tx>
            <c:strRef>
              <c:f>Sheet1!$G$1</c:f>
              <c:strCache>
                <c:ptCount val="1"/>
                <c:pt idx="0">
                  <c:v>Male, Age 55+</c:v>
                </c:pt>
              </c:strCache>
            </c:strRef>
          </c:tx>
          <c:spPr>
            <a:solidFill>
              <a:schemeClr val="accent6"/>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Sheet1!$G$2:$G$6</c:f>
              <c:numCache>
                <c:formatCode>0%</c:formatCode>
                <c:ptCount val="5"/>
                <c:pt idx="0">
                  <c:v>0.43</c:v>
                </c:pt>
                <c:pt idx="1">
                  <c:v>0.46</c:v>
                </c:pt>
                <c:pt idx="2">
                  <c:v>0.1</c:v>
                </c:pt>
                <c:pt idx="3">
                  <c:v>0.01</c:v>
                </c:pt>
                <c:pt idx="4">
                  <c:v>0.01</c:v>
                </c:pt>
              </c:numCache>
            </c:numRef>
          </c:val>
          <c:extLst>
            <c:ext xmlns:c16="http://schemas.microsoft.com/office/drawing/2014/chart" uri="{C3380CC4-5D6E-409C-BE32-E72D297353CC}">
              <c16:uniqueId val="{00000005-6914-2C4B-94B7-1FAB2B5E9E35}"/>
            </c:ext>
          </c:extLst>
        </c:ser>
        <c:dLbls>
          <c:showLegendKey val="0"/>
          <c:showVal val="0"/>
          <c:showCatName val="0"/>
          <c:showSerName val="0"/>
          <c:showPercent val="0"/>
          <c:showBubbleSize val="0"/>
        </c:dLbls>
        <c:gapWidth val="219"/>
        <c:overlap val="-27"/>
        <c:axId val="21626992"/>
        <c:axId val="2059863519"/>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Sheet1!$H$2:$H$6</c:f>
              <c:numCache>
                <c:formatCode>0%</c:formatCode>
                <c:ptCount val="5"/>
                <c:pt idx="0">
                  <c:v>0.33995104999999998</c:v>
                </c:pt>
                <c:pt idx="1">
                  <c:v>0.43812890999999998</c:v>
                </c:pt>
                <c:pt idx="2">
                  <c:v>0.17351100999999999</c:v>
                </c:pt>
                <c:pt idx="3">
                  <c:v>1.958118E-2</c:v>
                </c:pt>
                <c:pt idx="4">
                  <c:v>2.8827849999999999E-2</c:v>
                </c:pt>
              </c:numCache>
            </c:numRef>
          </c:val>
          <c:smooth val="0"/>
          <c:extLst>
            <c:ext xmlns:c16="http://schemas.microsoft.com/office/drawing/2014/chart" uri="{C3380CC4-5D6E-409C-BE32-E72D297353CC}">
              <c16:uniqueId val="{00000006-6914-2C4B-94B7-1FAB2B5E9E35}"/>
            </c:ext>
          </c:extLst>
        </c:ser>
        <c:dLbls>
          <c:showLegendKey val="0"/>
          <c:showVal val="0"/>
          <c:showCatName val="0"/>
          <c:showSerName val="0"/>
          <c:showPercent val="0"/>
          <c:showBubbleSize val="0"/>
        </c:dLbls>
        <c:marker val="1"/>
        <c:smooth val="0"/>
        <c:axId val="21626992"/>
        <c:axId val="2059863519"/>
      </c:lineChart>
      <c:catAx>
        <c:axId val="2162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59863519"/>
        <c:crosses val="autoZero"/>
        <c:auto val="1"/>
        <c:lblAlgn val="ctr"/>
        <c:lblOffset val="100"/>
        <c:noMultiLvlLbl val="0"/>
      </c:catAx>
      <c:valAx>
        <c:axId val="2059863519"/>
        <c:scaling>
          <c:orientation val="minMax"/>
          <c:max val="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626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Sheet1!$B$2:$B$6</c:f>
              <c:numCache>
                <c:formatCode>0%</c:formatCode>
                <c:ptCount val="5"/>
                <c:pt idx="0">
                  <c:v>0.5</c:v>
                </c:pt>
                <c:pt idx="1">
                  <c:v>0.23584906</c:v>
                </c:pt>
                <c:pt idx="2">
                  <c:v>0.20754717</c:v>
                </c:pt>
                <c:pt idx="3">
                  <c:v>4.716981E-2</c:v>
                </c:pt>
                <c:pt idx="4">
                  <c:v>9.4339599999999999E-3</c:v>
                </c:pt>
              </c:numCache>
            </c:numRef>
          </c:val>
          <c:extLst>
            <c:ext xmlns:c16="http://schemas.microsoft.com/office/drawing/2014/chart" uri="{C3380CC4-5D6E-409C-BE32-E72D297353CC}">
              <c16:uniqueId val="{00000000-6914-2C4B-94B7-1FAB2B5E9E35}"/>
            </c:ext>
          </c:extLst>
        </c:ser>
        <c:ser>
          <c:idx val="1"/>
          <c:order val="1"/>
          <c:tx>
            <c:strRef>
              <c:f>Sheet1!$C$1</c:f>
              <c:strCache>
                <c:ptCount val="1"/>
                <c:pt idx="0">
                  <c:v>US Male 18-34</c:v>
                </c:pt>
              </c:strCache>
            </c:strRef>
          </c:tx>
          <c:spPr>
            <a:solidFill>
              <a:schemeClr val="accent2"/>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Sheet1!$C$2:$C$6</c:f>
              <c:numCache>
                <c:formatCode>0%</c:formatCode>
                <c:ptCount val="5"/>
                <c:pt idx="0">
                  <c:v>0.47619048000000003</c:v>
                </c:pt>
                <c:pt idx="1">
                  <c:v>0.34285714</c:v>
                </c:pt>
                <c:pt idx="2">
                  <c:v>8.5714289999999999E-2</c:v>
                </c:pt>
                <c:pt idx="3">
                  <c:v>8.5714289999999999E-2</c:v>
                </c:pt>
                <c:pt idx="4">
                  <c:v>9.5238100000000006E-3</c:v>
                </c:pt>
              </c:numCache>
            </c:numRef>
          </c:val>
          <c:extLst>
            <c:ext xmlns:c16="http://schemas.microsoft.com/office/drawing/2014/chart" uri="{C3380CC4-5D6E-409C-BE32-E72D297353CC}">
              <c16:uniqueId val="{00000001-6914-2C4B-94B7-1FAB2B5E9E35}"/>
            </c:ext>
          </c:extLst>
        </c:ser>
        <c:ser>
          <c:idx val="2"/>
          <c:order val="2"/>
          <c:tx>
            <c:strRef>
              <c:f>Sheet1!$D$1</c:f>
              <c:strCache>
                <c:ptCount val="1"/>
                <c:pt idx="0">
                  <c:v>US Female 35-54</c:v>
                </c:pt>
              </c:strCache>
            </c:strRef>
          </c:tx>
          <c:spPr>
            <a:solidFill>
              <a:schemeClr val="accent3"/>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Sheet1!$D$2:$D$6</c:f>
              <c:numCache>
                <c:formatCode>0%</c:formatCode>
                <c:ptCount val="5"/>
                <c:pt idx="0">
                  <c:v>0.39175258000000002</c:v>
                </c:pt>
                <c:pt idx="1">
                  <c:v>0.42268041000000001</c:v>
                </c:pt>
                <c:pt idx="2">
                  <c:v>0.14432990000000001</c:v>
                </c:pt>
                <c:pt idx="3">
                  <c:v>3.0927840000000002E-2</c:v>
                </c:pt>
                <c:pt idx="4">
                  <c:v>1.0309280000000001E-2</c:v>
                </c:pt>
              </c:numCache>
            </c:numRef>
          </c:val>
          <c:extLst>
            <c:ext xmlns:c16="http://schemas.microsoft.com/office/drawing/2014/chart" uri="{C3380CC4-5D6E-409C-BE32-E72D297353CC}">
              <c16:uniqueId val="{00000002-6914-2C4B-94B7-1FAB2B5E9E35}"/>
            </c:ext>
          </c:extLst>
        </c:ser>
        <c:ser>
          <c:idx val="3"/>
          <c:order val="3"/>
          <c:tx>
            <c:strRef>
              <c:f>Sheet1!$E$1</c:f>
              <c:strCache>
                <c:ptCount val="1"/>
                <c:pt idx="0">
                  <c:v>US Male 35-54</c:v>
                </c:pt>
              </c:strCache>
            </c:strRef>
          </c:tx>
          <c:spPr>
            <a:solidFill>
              <a:schemeClr val="accent4"/>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Sheet1!$E$2:$E$6</c:f>
              <c:numCache>
                <c:formatCode>0%</c:formatCode>
                <c:ptCount val="5"/>
                <c:pt idx="0">
                  <c:v>0.59821429000000004</c:v>
                </c:pt>
                <c:pt idx="1">
                  <c:v>0.26785713999999999</c:v>
                </c:pt>
                <c:pt idx="2">
                  <c:v>0.10714286000000001</c:v>
                </c:pt>
                <c:pt idx="3">
                  <c:v>2.6785710000000001E-2</c:v>
                </c:pt>
                <c:pt idx="4">
                  <c:v>0</c:v>
                </c:pt>
              </c:numCache>
            </c:numRef>
          </c:val>
          <c:extLst>
            <c:ext xmlns:c16="http://schemas.microsoft.com/office/drawing/2014/chart" uri="{C3380CC4-5D6E-409C-BE32-E72D297353CC}">
              <c16:uniqueId val="{00000003-6914-2C4B-94B7-1FAB2B5E9E35}"/>
            </c:ext>
          </c:extLst>
        </c:ser>
        <c:ser>
          <c:idx val="4"/>
          <c:order val="4"/>
          <c:tx>
            <c:strRef>
              <c:f>Sheet1!$F$1</c:f>
              <c:strCache>
                <c:ptCount val="1"/>
                <c:pt idx="0">
                  <c:v>US Female 55+</c:v>
                </c:pt>
              </c:strCache>
            </c:strRef>
          </c:tx>
          <c:spPr>
            <a:solidFill>
              <a:schemeClr val="accent5"/>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Sheet1!$F$2:$F$6</c:f>
              <c:numCache>
                <c:formatCode>0%</c:formatCode>
                <c:ptCount val="5"/>
                <c:pt idx="0">
                  <c:v>0.5</c:v>
                </c:pt>
                <c:pt idx="1">
                  <c:v>0.32608695999999998</c:v>
                </c:pt>
                <c:pt idx="2">
                  <c:v>0.15217391</c:v>
                </c:pt>
                <c:pt idx="3">
                  <c:v>2.1739129999999999E-2</c:v>
                </c:pt>
                <c:pt idx="4">
                  <c:v>0</c:v>
                </c:pt>
              </c:numCache>
            </c:numRef>
          </c:val>
          <c:extLst>
            <c:ext xmlns:c16="http://schemas.microsoft.com/office/drawing/2014/chart" uri="{C3380CC4-5D6E-409C-BE32-E72D297353CC}">
              <c16:uniqueId val="{00000004-6914-2C4B-94B7-1FAB2B5E9E35}"/>
            </c:ext>
          </c:extLst>
        </c:ser>
        <c:ser>
          <c:idx val="5"/>
          <c:order val="5"/>
          <c:tx>
            <c:strRef>
              <c:f>Sheet1!$G$1</c:f>
              <c:strCache>
                <c:ptCount val="1"/>
                <c:pt idx="0">
                  <c:v>US Male 55+</c:v>
                </c:pt>
              </c:strCache>
            </c:strRef>
          </c:tx>
          <c:spPr>
            <a:solidFill>
              <a:schemeClr val="accent6"/>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Sheet1!$G$2:$G$6</c:f>
              <c:numCache>
                <c:formatCode>0%</c:formatCode>
                <c:ptCount val="5"/>
                <c:pt idx="0">
                  <c:v>0.5</c:v>
                </c:pt>
                <c:pt idx="1">
                  <c:v>0.21875</c:v>
                </c:pt>
                <c:pt idx="2">
                  <c:v>0.28125</c:v>
                </c:pt>
                <c:pt idx="3">
                  <c:v>0</c:v>
                </c:pt>
                <c:pt idx="4">
                  <c:v>0</c:v>
                </c:pt>
              </c:numCache>
            </c:numRef>
          </c:val>
          <c:extLst>
            <c:ext xmlns:c16="http://schemas.microsoft.com/office/drawing/2014/chart" uri="{C3380CC4-5D6E-409C-BE32-E72D297353CC}">
              <c16:uniqueId val="{00000005-6914-2C4B-94B7-1FAB2B5E9E35}"/>
            </c:ext>
          </c:extLst>
        </c:ser>
        <c:dLbls>
          <c:showLegendKey val="0"/>
          <c:showVal val="0"/>
          <c:showCatName val="0"/>
          <c:showSerName val="0"/>
          <c:showPercent val="0"/>
          <c:showBubbleSize val="0"/>
        </c:dLbls>
        <c:gapWidth val="219"/>
        <c:overlap val="-27"/>
        <c:axId val="21626992"/>
        <c:axId val="2059863519"/>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Sheet1!$H$2:$H$6</c:f>
              <c:numCache>
                <c:formatCode>0%</c:formatCode>
                <c:ptCount val="5"/>
                <c:pt idx="0">
                  <c:v>0.33995104999999998</c:v>
                </c:pt>
                <c:pt idx="1">
                  <c:v>0.43812890999999998</c:v>
                </c:pt>
                <c:pt idx="2">
                  <c:v>0.17351100999999999</c:v>
                </c:pt>
                <c:pt idx="3">
                  <c:v>1.958118E-2</c:v>
                </c:pt>
                <c:pt idx="4">
                  <c:v>2.8827849999999999E-2</c:v>
                </c:pt>
              </c:numCache>
            </c:numRef>
          </c:val>
          <c:smooth val="0"/>
          <c:extLst>
            <c:ext xmlns:c16="http://schemas.microsoft.com/office/drawing/2014/chart" uri="{C3380CC4-5D6E-409C-BE32-E72D297353CC}">
              <c16:uniqueId val="{00000006-6914-2C4B-94B7-1FAB2B5E9E35}"/>
            </c:ext>
          </c:extLst>
        </c:ser>
        <c:dLbls>
          <c:showLegendKey val="0"/>
          <c:showVal val="0"/>
          <c:showCatName val="0"/>
          <c:showSerName val="0"/>
          <c:showPercent val="0"/>
          <c:showBubbleSize val="0"/>
        </c:dLbls>
        <c:marker val="1"/>
        <c:smooth val="0"/>
        <c:axId val="21626992"/>
        <c:axId val="2059863519"/>
      </c:lineChart>
      <c:catAx>
        <c:axId val="2162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59863519"/>
        <c:crosses val="autoZero"/>
        <c:auto val="1"/>
        <c:lblAlgn val="ctr"/>
        <c:lblOffset val="100"/>
        <c:noMultiLvlLbl val="0"/>
      </c:catAx>
      <c:valAx>
        <c:axId val="2059863519"/>
        <c:scaling>
          <c:orientation val="minMax"/>
          <c:max val="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626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2023</c:v>
                </c:pt>
              </c:strCache>
            </c:strRef>
          </c:tx>
          <c:spPr>
            <a:solidFill>
              <a:schemeClr val="accent1"/>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Sheet1!$B$2:$B$6</c:f>
              <c:numCache>
                <c:formatCode>0%</c:formatCode>
                <c:ptCount val="5"/>
                <c:pt idx="0">
                  <c:v>0.49699399</c:v>
                </c:pt>
                <c:pt idx="1">
                  <c:v>0.30861723000000002</c:v>
                </c:pt>
                <c:pt idx="2">
                  <c:v>0.14629259</c:v>
                </c:pt>
                <c:pt idx="3">
                  <c:v>4.2084169999999997E-2</c:v>
                </c:pt>
                <c:pt idx="4">
                  <c:v>6.0120199999999999E-3</c:v>
                </c:pt>
              </c:numCache>
            </c:numRef>
          </c:val>
          <c:extLst>
            <c:ext xmlns:c16="http://schemas.microsoft.com/office/drawing/2014/chart" uri="{C3380CC4-5D6E-409C-BE32-E72D297353CC}">
              <c16:uniqueId val="{00000000-6914-2C4B-94B7-1FAB2B5E9E35}"/>
            </c:ext>
          </c:extLst>
        </c:ser>
        <c:ser>
          <c:idx val="1"/>
          <c:order val="1"/>
          <c:tx>
            <c:strRef>
              <c:f>Sheet1!$C$1</c:f>
              <c:strCache>
                <c:ptCount val="1"/>
                <c:pt idx="0">
                  <c:v>US 2022</c:v>
                </c:pt>
              </c:strCache>
            </c:strRef>
          </c:tx>
          <c:spPr>
            <a:solidFill>
              <a:schemeClr val="accent2"/>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Sheet1!$C$2:$C$6</c:f>
              <c:numCache>
                <c:formatCode>0%</c:formatCode>
                <c:ptCount val="5"/>
                <c:pt idx="0">
                  <c:v>0.46</c:v>
                </c:pt>
                <c:pt idx="1">
                  <c:v>0.31</c:v>
                </c:pt>
                <c:pt idx="2">
                  <c:v>0.15</c:v>
                </c:pt>
                <c:pt idx="3">
                  <c:v>0.05</c:v>
                </c:pt>
                <c:pt idx="4">
                  <c:v>0.04</c:v>
                </c:pt>
              </c:numCache>
            </c:numRef>
          </c:val>
          <c:extLst>
            <c:ext xmlns:c16="http://schemas.microsoft.com/office/drawing/2014/chart" uri="{C3380CC4-5D6E-409C-BE32-E72D297353CC}">
              <c16:uniqueId val="{00000001-6914-2C4B-94B7-1FAB2B5E9E35}"/>
            </c:ext>
          </c:extLst>
        </c:ser>
        <c:dLbls>
          <c:showLegendKey val="0"/>
          <c:showVal val="0"/>
          <c:showCatName val="0"/>
          <c:showSerName val="0"/>
          <c:showPercent val="0"/>
          <c:showBubbleSize val="0"/>
        </c:dLbls>
        <c:gapWidth val="219"/>
        <c:overlap val="-27"/>
        <c:axId val="21626992"/>
        <c:axId val="2059863519"/>
      </c:barChart>
      <c:catAx>
        <c:axId val="2162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59863519"/>
        <c:crosses val="autoZero"/>
        <c:auto val="1"/>
        <c:lblAlgn val="ctr"/>
        <c:lblOffset val="100"/>
        <c:noMultiLvlLbl val="0"/>
      </c:catAx>
      <c:valAx>
        <c:axId val="2059863519"/>
        <c:scaling>
          <c:orientation val="minMax"/>
          <c:max val="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626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UK 2023</c:v>
                </c:pt>
              </c:strCache>
            </c:strRef>
          </c:tx>
          <c:spPr>
            <a:solidFill>
              <a:schemeClr val="accent1"/>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Sheet1!$B$2:$B$6</c:f>
              <c:numCache>
                <c:formatCode>0%</c:formatCode>
                <c:ptCount val="5"/>
                <c:pt idx="0">
                  <c:v>0.37</c:v>
                </c:pt>
                <c:pt idx="1">
                  <c:v>0.44</c:v>
                </c:pt>
                <c:pt idx="2">
                  <c:v>0.15</c:v>
                </c:pt>
                <c:pt idx="3">
                  <c:v>0.03</c:v>
                </c:pt>
                <c:pt idx="4">
                  <c:v>0.01</c:v>
                </c:pt>
              </c:numCache>
            </c:numRef>
          </c:val>
          <c:extLst>
            <c:ext xmlns:c16="http://schemas.microsoft.com/office/drawing/2014/chart" uri="{C3380CC4-5D6E-409C-BE32-E72D297353CC}">
              <c16:uniqueId val="{00000000-6914-2C4B-94B7-1FAB2B5E9E35}"/>
            </c:ext>
          </c:extLst>
        </c:ser>
        <c:ser>
          <c:idx val="1"/>
          <c:order val="1"/>
          <c:tx>
            <c:strRef>
              <c:f>Sheet1!$C$1</c:f>
              <c:strCache>
                <c:ptCount val="1"/>
                <c:pt idx="0">
                  <c:v>UK 2022</c:v>
                </c:pt>
              </c:strCache>
            </c:strRef>
          </c:tx>
          <c:spPr>
            <a:solidFill>
              <a:schemeClr val="accent2"/>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Sheet1!$C$2:$C$6</c:f>
              <c:numCache>
                <c:formatCode>0%</c:formatCode>
                <c:ptCount val="5"/>
                <c:pt idx="0">
                  <c:v>0.37</c:v>
                </c:pt>
                <c:pt idx="1">
                  <c:v>0.38</c:v>
                </c:pt>
                <c:pt idx="2">
                  <c:v>0.16</c:v>
                </c:pt>
                <c:pt idx="3">
                  <c:v>0.06</c:v>
                </c:pt>
                <c:pt idx="4">
                  <c:v>0.03</c:v>
                </c:pt>
              </c:numCache>
            </c:numRef>
          </c:val>
          <c:extLst>
            <c:ext xmlns:c16="http://schemas.microsoft.com/office/drawing/2014/chart" uri="{C3380CC4-5D6E-409C-BE32-E72D297353CC}">
              <c16:uniqueId val="{00000001-6914-2C4B-94B7-1FAB2B5E9E35}"/>
            </c:ext>
          </c:extLst>
        </c:ser>
        <c:dLbls>
          <c:showLegendKey val="0"/>
          <c:showVal val="0"/>
          <c:showCatName val="0"/>
          <c:showSerName val="0"/>
          <c:showPercent val="0"/>
          <c:showBubbleSize val="0"/>
        </c:dLbls>
        <c:gapWidth val="219"/>
        <c:overlap val="-27"/>
        <c:axId val="21626992"/>
        <c:axId val="2059863519"/>
      </c:barChart>
      <c:catAx>
        <c:axId val="2162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59863519"/>
        <c:crosses val="autoZero"/>
        <c:auto val="1"/>
        <c:lblAlgn val="ctr"/>
        <c:lblOffset val="100"/>
        <c:noMultiLvlLbl val="0"/>
      </c:catAx>
      <c:valAx>
        <c:axId val="2059863519"/>
        <c:scaling>
          <c:orientation val="minMax"/>
          <c:max val="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626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DE 2023</c:v>
                </c:pt>
              </c:strCache>
            </c:strRef>
          </c:tx>
          <c:spPr>
            <a:solidFill>
              <a:schemeClr val="accent1"/>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Sheet1!$B$2:$B$6</c:f>
              <c:numCache>
                <c:formatCode>0%</c:formatCode>
                <c:ptCount val="5"/>
                <c:pt idx="0">
                  <c:v>0.31</c:v>
                </c:pt>
                <c:pt idx="1">
                  <c:v>0.46</c:v>
                </c:pt>
                <c:pt idx="2">
                  <c:v>0.2</c:v>
                </c:pt>
                <c:pt idx="3">
                  <c:v>0.02</c:v>
                </c:pt>
                <c:pt idx="4">
                  <c:v>0.01</c:v>
                </c:pt>
              </c:numCache>
            </c:numRef>
          </c:val>
          <c:extLst>
            <c:ext xmlns:c16="http://schemas.microsoft.com/office/drawing/2014/chart" uri="{C3380CC4-5D6E-409C-BE32-E72D297353CC}">
              <c16:uniqueId val="{00000000-6914-2C4B-94B7-1FAB2B5E9E35}"/>
            </c:ext>
          </c:extLst>
        </c:ser>
        <c:ser>
          <c:idx val="1"/>
          <c:order val="1"/>
          <c:tx>
            <c:strRef>
              <c:f>Sheet1!$C$1</c:f>
              <c:strCache>
                <c:ptCount val="1"/>
                <c:pt idx="0">
                  <c:v>DE 2022</c:v>
                </c:pt>
              </c:strCache>
            </c:strRef>
          </c:tx>
          <c:spPr>
            <a:solidFill>
              <a:schemeClr val="accent2"/>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Sheet1!$C$2:$C$6</c:f>
              <c:numCache>
                <c:formatCode>0%</c:formatCode>
                <c:ptCount val="5"/>
                <c:pt idx="0">
                  <c:v>0.32</c:v>
                </c:pt>
                <c:pt idx="1">
                  <c:v>0.35</c:v>
                </c:pt>
                <c:pt idx="2">
                  <c:v>0.16</c:v>
                </c:pt>
                <c:pt idx="3">
                  <c:v>0.09</c:v>
                </c:pt>
                <c:pt idx="4">
                  <c:v>0.08</c:v>
                </c:pt>
              </c:numCache>
            </c:numRef>
          </c:val>
          <c:extLst>
            <c:ext xmlns:c16="http://schemas.microsoft.com/office/drawing/2014/chart" uri="{C3380CC4-5D6E-409C-BE32-E72D297353CC}">
              <c16:uniqueId val="{00000001-6914-2C4B-94B7-1FAB2B5E9E35}"/>
            </c:ext>
          </c:extLst>
        </c:ser>
        <c:dLbls>
          <c:showLegendKey val="0"/>
          <c:showVal val="0"/>
          <c:showCatName val="0"/>
          <c:showSerName val="0"/>
          <c:showPercent val="0"/>
          <c:showBubbleSize val="0"/>
        </c:dLbls>
        <c:gapWidth val="219"/>
        <c:overlap val="-27"/>
        <c:axId val="21626992"/>
        <c:axId val="2059863519"/>
      </c:barChart>
      <c:catAx>
        <c:axId val="2162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59863519"/>
        <c:crosses val="autoZero"/>
        <c:auto val="1"/>
        <c:lblAlgn val="ctr"/>
        <c:lblOffset val="100"/>
        <c:noMultiLvlLbl val="0"/>
      </c:catAx>
      <c:valAx>
        <c:axId val="2059863519"/>
        <c:scaling>
          <c:orientation val="minMax"/>
          <c:max val="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626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IT 2023</c:v>
                </c:pt>
              </c:strCache>
            </c:strRef>
          </c:tx>
          <c:spPr>
            <a:solidFill>
              <a:schemeClr val="accent1"/>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Sheet1!$B$2:$B$6</c:f>
              <c:numCache>
                <c:formatCode>0%</c:formatCode>
                <c:ptCount val="5"/>
                <c:pt idx="0">
                  <c:v>0.39</c:v>
                </c:pt>
                <c:pt idx="1">
                  <c:v>0.51</c:v>
                </c:pt>
                <c:pt idx="2">
                  <c:v>0.08</c:v>
                </c:pt>
                <c:pt idx="3">
                  <c:v>0.02</c:v>
                </c:pt>
                <c:pt idx="4">
                  <c:v>0.01</c:v>
                </c:pt>
              </c:numCache>
            </c:numRef>
          </c:val>
          <c:extLst>
            <c:ext xmlns:c16="http://schemas.microsoft.com/office/drawing/2014/chart" uri="{C3380CC4-5D6E-409C-BE32-E72D297353CC}">
              <c16:uniqueId val="{00000000-6914-2C4B-94B7-1FAB2B5E9E35}"/>
            </c:ext>
          </c:extLst>
        </c:ser>
        <c:ser>
          <c:idx val="1"/>
          <c:order val="1"/>
          <c:tx>
            <c:strRef>
              <c:f>Sheet1!$C$1</c:f>
              <c:strCache>
                <c:ptCount val="1"/>
                <c:pt idx="0">
                  <c:v>IT 2022</c:v>
                </c:pt>
              </c:strCache>
            </c:strRef>
          </c:tx>
          <c:spPr>
            <a:solidFill>
              <a:schemeClr val="accent2"/>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Sheet1!$C$2:$C$6</c:f>
              <c:numCache>
                <c:formatCode>0%</c:formatCode>
                <c:ptCount val="5"/>
                <c:pt idx="0">
                  <c:v>0.36</c:v>
                </c:pt>
                <c:pt idx="1">
                  <c:v>0.46</c:v>
                </c:pt>
                <c:pt idx="2">
                  <c:v>0.12</c:v>
                </c:pt>
                <c:pt idx="3">
                  <c:v>0.05</c:v>
                </c:pt>
                <c:pt idx="4">
                  <c:v>0.02</c:v>
                </c:pt>
              </c:numCache>
            </c:numRef>
          </c:val>
          <c:extLst>
            <c:ext xmlns:c16="http://schemas.microsoft.com/office/drawing/2014/chart" uri="{C3380CC4-5D6E-409C-BE32-E72D297353CC}">
              <c16:uniqueId val="{00000001-6914-2C4B-94B7-1FAB2B5E9E35}"/>
            </c:ext>
          </c:extLst>
        </c:ser>
        <c:dLbls>
          <c:showLegendKey val="0"/>
          <c:showVal val="0"/>
          <c:showCatName val="0"/>
          <c:showSerName val="0"/>
          <c:showPercent val="0"/>
          <c:showBubbleSize val="0"/>
        </c:dLbls>
        <c:gapWidth val="219"/>
        <c:overlap val="-27"/>
        <c:axId val="21626992"/>
        <c:axId val="2059863519"/>
      </c:barChart>
      <c:catAx>
        <c:axId val="2162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59863519"/>
        <c:crosses val="autoZero"/>
        <c:auto val="1"/>
        <c:lblAlgn val="ctr"/>
        <c:lblOffset val="100"/>
        <c:noMultiLvlLbl val="0"/>
      </c:catAx>
      <c:valAx>
        <c:axId val="2059863519"/>
        <c:scaling>
          <c:orientation val="minMax"/>
          <c:max val="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626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03A2-4251-A5EF-C5DBC5964228}"/>
              </c:ext>
            </c:extLst>
          </c:dPt>
          <c:dPt>
            <c:idx val="1"/>
            <c:bubble3D val="0"/>
            <c:spPr>
              <a:solidFill>
                <a:schemeClr val="accent2"/>
              </a:solidFill>
              <a:ln w="19050">
                <a:noFill/>
              </a:ln>
              <a:effectLst/>
            </c:spPr>
            <c:extLst>
              <c:ext xmlns:c16="http://schemas.microsoft.com/office/drawing/2014/chart" uri="{C3380CC4-5D6E-409C-BE32-E72D297353CC}">
                <c16:uniqueId val="{00000003-03A2-4251-A5EF-C5DBC5964228}"/>
              </c:ext>
            </c:extLst>
          </c:dPt>
          <c:dPt>
            <c:idx val="2"/>
            <c:bubble3D val="0"/>
            <c:spPr>
              <a:solidFill>
                <a:schemeClr val="accent3"/>
              </a:solidFill>
              <a:ln w="19050">
                <a:noFill/>
              </a:ln>
              <a:effectLst/>
            </c:spPr>
            <c:extLst>
              <c:ext xmlns:c16="http://schemas.microsoft.com/office/drawing/2014/chart" uri="{C3380CC4-5D6E-409C-BE32-E72D297353CC}">
                <c16:uniqueId val="{00000005-03A2-4251-A5EF-C5DBC5964228}"/>
              </c:ext>
            </c:extLst>
          </c:dPt>
          <c:dPt>
            <c:idx val="3"/>
            <c:bubble3D val="0"/>
            <c:spPr>
              <a:solidFill>
                <a:schemeClr val="accent4"/>
              </a:solidFill>
              <a:ln w="19050">
                <a:noFill/>
              </a:ln>
              <a:effectLst/>
            </c:spPr>
            <c:extLst>
              <c:ext xmlns:c16="http://schemas.microsoft.com/office/drawing/2014/chart" uri="{C3380CC4-5D6E-409C-BE32-E72D297353CC}">
                <c16:uniqueId val="{00000007-03A2-4251-A5EF-C5DBC5964228}"/>
              </c:ext>
            </c:extLst>
          </c:dPt>
          <c:dPt>
            <c:idx val="4"/>
            <c:bubble3D val="0"/>
            <c:spPr>
              <a:solidFill>
                <a:schemeClr val="accent5"/>
              </a:solidFill>
              <a:ln w="19050">
                <a:noFill/>
              </a:ln>
              <a:effectLst/>
            </c:spPr>
            <c:extLst>
              <c:ext xmlns:c16="http://schemas.microsoft.com/office/drawing/2014/chart" uri="{C3380CC4-5D6E-409C-BE32-E72D297353CC}">
                <c16:uniqueId val="{00000009-03A2-4251-A5EF-C5DBC5964228}"/>
              </c:ext>
            </c:extLst>
          </c:dPt>
          <c:dPt>
            <c:idx val="5"/>
            <c:bubble3D val="0"/>
            <c:spPr>
              <a:solidFill>
                <a:schemeClr val="accent6"/>
              </a:solidFill>
              <a:ln w="19050">
                <a:noFill/>
              </a:ln>
              <a:effectLst/>
            </c:spPr>
            <c:extLst>
              <c:ext xmlns:c16="http://schemas.microsoft.com/office/drawing/2014/chart" uri="{C3380CC4-5D6E-409C-BE32-E72D297353CC}">
                <c16:uniqueId val="{0000000B-03A2-4251-A5EF-C5DBC5964228}"/>
              </c:ext>
            </c:extLst>
          </c:dPt>
          <c:dLbls>
            <c:dLbl>
              <c:idx val="2"/>
              <c:tx>
                <c:rich>
                  <a:bodyPr rot="0" spcFirstLastPara="1" vertOverflow="ellipsis" vert="horz" wrap="square" lIns="38100" tIns="19050" rIns="38100" bIns="19050" anchor="ctr" anchorCtr="1">
                    <a:no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fld id="{38F3460E-0F10-4A33-BE4B-4D8AC2A928D7}" type="CATEGORYNAME">
                      <a:rPr lang="en-US" sz="1000" smtClean="0">
                        <a:latin typeface="Arial" panose="020B0604020202020204" pitchFamily="34" charset="0"/>
                        <a:cs typeface="Arial" panose="020B0604020202020204" pitchFamily="34" charset="0"/>
                      </a:rPr>
                      <a:pPr>
                        <a:defRPr sz="1000">
                          <a:solidFill>
                            <a:schemeClr val="bg1"/>
                          </a:solidFill>
                          <a:latin typeface="Arial" panose="020B0604020202020204" pitchFamily="34" charset="0"/>
                          <a:cs typeface="Arial" panose="020B0604020202020204" pitchFamily="34" charset="0"/>
                        </a:defRPr>
                      </a:pPr>
                      <a:t>[CATEGORY NAME]</a:t>
                    </a:fld>
                    <a:r>
                      <a:rPr lang="en-US" sz="1000" baseline="0">
                        <a:latin typeface="Arial" panose="020B0604020202020204" pitchFamily="34" charset="0"/>
                        <a:cs typeface="Arial" panose="020B0604020202020204" pitchFamily="34" charset="0"/>
                      </a:rPr>
                      <a:t>
</a:t>
                    </a:r>
                    <a:fld id="{4F7E812D-1831-45EE-A99E-68EE8AE8AB7C}" type="VALUE">
                      <a:rPr lang="en-US" sz="1000" baseline="0">
                        <a:latin typeface="Arial" panose="020B0604020202020204" pitchFamily="34" charset="0"/>
                        <a:cs typeface="Arial" panose="020B0604020202020204" pitchFamily="34" charset="0"/>
                      </a:rPr>
                      <a:pPr>
                        <a:defRPr sz="1000">
                          <a:solidFill>
                            <a:schemeClr val="bg1"/>
                          </a:solidFill>
                          <a:latin typeface="Arial" panose="020B0604020202020204" pitchFamily="34" charset="0"/>
                          <a:cs typeface="Arial" panose="020B0604020202020204" pitchFamily="34" charset="0"/>
                        </a:defRPr>
                      </a:pPr>
                      <a:t>[VALUE]</a:t>
                    </a:fld>
                    <a:endParaRPr lang="en-US" sz="1000" baseline="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5403943550733309"/>
                      <c:h val="0.2170954965004466"/>
                    </c:manualLayout>
                  </c15:layout>
                  <c15:dlblFieldTable/>
                  <c15:showDataLabelsRange val="0"/>
                </c:ext>
                <c:ext xmlns:c16="http://schemas.microsoft.com/office/drawing/2014/chart" uri="{C3380CC4-5D6E-409C-BE32-E72D297353CC}">
                  <c16:uniqueId val="{00000005-03A2-4251-A5EF-C5DBC596422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$100,000-$149,000</c:v>
                </c:pt>
                <c:pt idx="5">
                  <c:v>$150,000+</c:v>
                </c:pt>
              </c:strCache>
            </c:strRef>
          </c:cat>
          <c:val>
            <c:numRef>
              <c:f>Sheet1!$B$2:$B$7</c:f>
              <c:numCache>
                <c:formatCode>0%</c:formatCode>
                <c:ptCount val="6"/>
                <c:pt idx="0">
                  <c:v>7.0000000000000007E-2</c:v>
                </c:pt>
                <c:pt idx="1">
                  <c:v>0.22</c:v>
                </c:pt>
                <c:pt idx="2">
                  <c:v>0.27</c:v>
                </c:pt>
                <c:pt idx="3">
                  <c:v>0.3</c:v>
                </c:pt>
                <c:pt idx="4">
                  <c:v>0.1</c:v>
                </c:pt>
                <c:pt idx="5">
                  <c:v>0.04</c:v>
                </c:pt>
              </c:numCache>
            </c:numRef>
          </c:val>
          <c:extLst>
            <c:ext xmlns:c16="http://schemas.microsoft.com/office/drawing/2014/chart" uri="{C3380CC4-5D6E-409C-BE32-E72D297353CC}">
              <c16:uniqueId val="{0000000C-03A2-4251-A5EF-C5DBC5964228}"/>
            </c:ext>
          </c:extLst>
        </c:ser>
        <c:dLbls>
          <c:showLegendKey val="0"/>
          <c:showVal val="1"/>
          <c:showCatName val="0"/>
          <c:showSerName val="0"/>
          <c:showPercent val="0"/>
          <c:showBubbleSize val="0"/>
          <c:showLeaderLines val="1"/>
        </c:dLbls>
        <c:firstSliceAng val="11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c:v>
                </c:pt>
                <c:pt idx="5">
                  <c:v>Country of origin information on label or website</c:v>
                </c:pt>
                <c:pt idx="6">
                  <c:v>Contract manufacturing information on label or website</c:v>
                </c:pt>
                <c:pt idx="7">
                  <c:v>I do not believe any supplement brands operate transparently</c:v>
                </c:pt>
                <c:pt idx="8">
                  <c:v>Other (please specify)</c:v>
                </c:pt>
                <c:pt idx="9">
                  <c:v>None of the above</c:v>
                </c:pt>
              </c:strCache>
            </c:strRef>
          </c:cat>
          <c:val>
            <c:numRef>
              <c:f>Sheet1!$B$2:$B$11</c:f>
              <c:numCache>
                <c:formatCode>0%</c:formatCode>
                <c:ptCount val="10"/>
                <c:pt idx="0">
                  <c:v>0.44488978000000001</c:v>
                </c:pt>
                <c:pt idx="1">
                  <c:v>0.44088176000000001</c:v>
                </c:pt>
                <c:pt idx="2">
                  <c:v>0.38877756000000002</c:v>
                </c:pt>
                <c:pt idx="3">
                  <c:v>0.3507014</c:v>
                </c:pt>
                <c:pt idx="4">
                  <c:v>0.32865730999999998</c:v>
                </c:pt>
                <c:pt idx="5">
                  <c:v>0.24048095999999999</c:v>
                </c:pt>
                <c:pt idx="6">
                  <c:v>0.23046092000000001</c:v>
                </c:pt>
                <c:pt idx="7">
                  <c:v>1.202405E-2</c:v>
                </c:pt>
                <c:pt idx="8">
                  <c:v>4.0080200000000002E-3</c:v>
                </c:pt>
                <c:pt idx="9">
                  <c:v>2.0040079999999998E-2</c:v>
                </c:pt>
              </c:numCache>
            </c:numRef>
          </c:val>
          <c:extLst>
            <c:ext xmlns:c16="http://schemas.microsoft.com/office/drawing/2014/chart" uri="{C3380CC4-5D6E-409C-BE32-E72D297353CC}">
              <c16:uniqueId val="{00000000-2033-2645-8350-3160A2B390C1}"/>
            </c:ext>
          </c:extLst>
        </c:ser>
        <c:ser>
          <c:idx val="1"/>
          <c:order val="1"/>
          <c:tx>
            <c:strRef>
              <c:f>Sheet1!$C$1</c:f>
              <c:strCache>
                <c:ptCount val="1"/>
                <c:pt idx="0">
                  <c:v>UK</c:v>
                </c:pt>
              </c:strCache>
            </c:strRef>
          </c:tx>
          <c:spPr>
            <a:solidFill>
              <a:schemeClr val="accent2"/>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c:v>
                </c:pt>
                <c:pt idx="5">
                  <c:v>Country of origin information on label or website</c:v>
                </c:pt>
                <c:pt idx="6">
                  <c:v>Contract manufacturing information on label or website</c:v>
                </c:pt>
                <c:pt idx="7">
                  <c:v>I do not believe any supplement brands operate transparently</c:v>
                </c:pt>
                <c:pt idx="8">
                  <c:v>Other (please specify)</c:v>
                </c:pt>
                <c:pt idx="9">
                  <c:v>None of the above</c:v>
                </c:pt>
              </c:strCache>
            </c:strRef>
          </c:cat>
          <c:val>
            <c:numRef>
              <c:f>Sheet1!$C$2:$C$11</c:f>
              <c:numCache>
                <c:formatCode>0%</c:formatCode>
                <c:ptCount val="10"/>
                <c:pt idx="0">
                  <c:v>0.38967136000000002</c:v>
                </c:pt>
                <c:pt idx="1">
                  <c:v>0.39906102999999998</c:v>
                </c:pt>
                <c:pt idx="2">
                  <c:v>0.3943662</c:v>
                </c:pt>
                <c:pt idx="3">
                  <c:v>0.30516431999999999</c:v>
                </c:pt>
                <c:pt idx="4">
                  <c:v>0.35211268000000001</c:v>
                </c:pt>
                <c:pt idx="5">
                  <c:v>0.25352112999999998</c:v>
                </c:pt>
                <c:pt idx="6">
                  <c:v>0.24882629000000001</c:v>
                </c:pt>
                <c:pt idx="7">
                  <c:v>1.408451E-2</c:v>
                </c:pt>
                <c:pt idx="8">
                  <c:v>0</c:v>
                </c:pt>
                <c:pt idx="9">
                  <c:v>3.286385E-2</c:v>
                </c:pt>
              </c:numCache>
            </c:numRef>
          </c:val>
          <c:extLst>
            <c:ext xmlns:c16="http://schemas.microsoft.com/office/drawing/2014/chart" uri="{C3380CC4-5D6E-409C-BE32-E72D297353CC}">
              <c16:uniqueId val="{00000001-2033-2645-8350-3160A2B390C1}"/>
            </c:ext>
          </c:extLst>
        </c:ser>
        <c:ser>
          <c:idx val="2"/>
          <c:order val="2"/>
          <c:tx>
            <c:strRef>
              <c:f>Sheet1!$D$1</c:f>
              <c:strCache>
                <c:ptCount val="1"/>
                <c:pt idx="0">
                  <c:v>DE</c:v>
                </c:pt>
              </c:strCache>
            </c:strRef>
          </c:tx>
          <c:spPr>
            <a:solidFill>
              <a:schemeClr val="accent3"/>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c:v>
                </c:pt>
                <c:pt idx="5">
                  <c:v>Country of origin information on label or website</c:v>
                </c:pt>
                <c:pt idx="6">
                  <c:v>Contract manufacturing information on label or website</c:v>
                </c:pt>
                <c:pt idx="7">
                  <c:v>I do not believe any supplement brands operate transparently</c:v>
                </c:pt>
                <c:pt idx="8">
                  <c:v>Other (please specify)</c:v>
                </c:pt>
                <c:pt idx="9">
                  <c:v>None of the above</c:v>
                </c:pt>
              </c:strCache>
            </c:strRef>
          </c:cat>
          <c:val>
            <c:numRef>
              <c:f>Sheet1!$D$2:$D$11</c:f>
              <c:numCache>
                <c:formatCode>0%</c:formatCode>
                <c:ptCount val="10"/>
                <c:pt idx="0">
                  <c:v>0.42857142999999998</c:v>
                </c:pt>
                <c:pt idx="1">
                  <c:v>0.37755102000000001</c:v>
                </c:pt>
                <c:pt idx="2">
                  <c:v>0.29591836999999999</c:v>
                </c:pt>
                <c:pt idx="3">
                  <c:v>0.35714286000000001</c:v>
                </c:pt>
                <c:pt idx="4">
                  <c:v>0.19897959000000001</c:v>
                </c:pt>
                <c:pt idx="5">
                  <c:v>0.28571428999999998</c:v>
                </c:pt>
                <c:pt idx="6">
                  <c:v>0.28571428999999998</c:v>
                </c:pt>
                <c:pt idx="7">
                  <c:v>1.0204080000000001E-2</c:v>
                </c:pt>
                <c:pt idx="8">
                  <c:v>0</c:v>
                </c:pt>
                <c:pt idx="9">
                  <c:v>1.0204080000000001E-2</c:v>
                </c:pt>
              </c:numCache>
            </c:numRef>
          </c:val>
          <c:extLst>
            <c:ext xmlns:c16="http://schemas.microsoft.com/office/drawing/2014/chart" uri="{C3380CC4-5D6E-409C-BE32-E72D297353CC}">
              <c16:uniqueId val="{00000002-2033-2645-8350-3160A2B390C1}"/>
            </c:ext>
          </c:extLst>
        </c:ser>
        <c:ser>
          <c:idx val="3"/>
          <c:order val="3"/>
          <c:tx>
            <c:strRef>
              <c:f>Sheet1!$E$1</c:f>
              <c:strCache>
                <c:ptCount val="1"/>
                <c:pt idx="0">
                  <c:v>IT</c:v>
                </c:pt>
              </c:strCache>
            </c:strRef>
          </c:tx>
          <c:spPr>
            <a:solidFill>
              <a:schemeClr val="accent4"/>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c:v>
                </c:pt>
                <c:pt idx="5">
                  <c:v>Country of origin information on label or website</c:v>
                </c:pt>
                <c:pt idx="6">
                  <c:v>Contract manufacturing information on label or website</c:v>
                </c:pt>
                <c:pt idx="7">
                  <c:v>I do not believe any supplement brands operate transparently</c:v>
                </c:pt>
                <c:pt idx="8">
                  <c:v>Other (please specify)</c:v>
                </c:pt>
                <c:pt idx="9">
                  <c:v>None of the above</c:v>
                </c:pt>
              </c:strCache>
            </c:strRef>
          </c:cat>
          <c:val>
            <c:numRef>
              <c:f>Sheet1!$E$2:$E$11</c:f>
              <c:numCache>
                <c:formatCode>0%</c:formatCode>
                <c:ptCount val="10"/>
                <c:pt idx="0">
                  <c:v>0.38275861999999988</c:v>
                </c:pt>
                <c:pt idx="1">
                  <c:v>0.41379310000000002</c:v>
                </c:pt>
                <c:pt idx="2">
                  <c:v>0.37586206999999999</c:v>
                </c:pt>
                <c:pt idx="3">
                  <c:v>0.34137930999999999</c:v>
                </c:pt>
                <c:pt idx="4">
                  <c:v>0.27931033999999999</c:v>
                </c:pt>
                <c:pt idx="5">
                  <c:v>0.28620689999999999</c:v>
                </c:pt>
                <c:pt idx="6">
                  <c:v>0.23103447999999999</c:v>
                </c:pt>
                <c:pt idx="7">
                  <c:v>3.103448E-2</c:v>
                </c:pt>
                <c:pt idx="8">
                  <c:v>6.8965500000000004E-3</c:v>
                </c:pt>
                <c:pt idx="9">
                  <c:v>6.8965500000000004E-3</c:v>
                </c:pt>
              </c:numCache>
            </c:numRef>
          </c:val>
          <c:extLst>
            <c:ext xmlns:c16="http://schemas.microsoft.com/office/drawing/2014/chart" uri="{C3380CC4-5D6E-409C-BE32-E72D297353CC}">
              <c16:uniqueId val="{00000003-2033-2645-8350-3160A2B390C1}"/>
            </c:ext>
          </c:extLst>
        </c:ser>
        <c:ser>
          <c:idx val="4"/>
          <c:order val="4"/>
          <c:tx>
            <c:strRef>
              <c:f>Sheet1!$F$1</c:f>
              <c:strCache>
                <c:ptCount val="1"/>
                <c:pt idx="0">
                  <c:v>KR</c:v>
                </c:pt>
              </c:strCache>
            </c:strRef>
          </c:tx>
          <c:spPr>
            <a:solidFill>
              <a:schemeClr val="accent5"/>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c:v>
                </c:pt>
                <c:pt idx="5">
                  <c:v>Country of origin information on label or website</c:v>
                </c:pt>
                <c:pt idx="6">
                  <c:v>Contract manufacturing information on label or website</c:v>
                </c:pt>
                <c:pt idx="7">
                  <c:v>I do not believe any supplement brands operate transparently</c:v>
                </c:pt>
                <c:pt idx="8">
                  <c:v>Other (please specify)</c:v>
                </c:pt>
                <c:pt idx="9">
                  <c:v>None of the above</c:v>
                </c:pt>
              </c:strCache>
            </c:strRef>
          </c:cat>
          <c:val>
            <c:numRef>
              <c:f>Sheet1!$F$2:$F$11</c:f>
              <c:numCache>
                <c:formatCode>0%</c:formatCode>
                <c:ptCount val="10"/>
                <c:pt idx="0">
                  <c:v>0.43389831000000001</c:v>
                </c:pt>
                <c:pt idx="1">
                  <c:v>0.37627118999999998</c:v>
                </c:pt>
                <c:pt idx="2">
                  <c:v>0.38983051000000002</c:v>
                </c:pt>
                <c:pt idx="3">
                  <c:v>0.31864407</c:v>
                </c:pt>
                <c:pt idx="4">
                  <c:v>0.18305084999999999</c:v>
                </c:pt>
                <c:pt idx="5">
                  <c:v>0.32542373000000002</c:v>
                </c:pt>
                <c:pt idx="6">
                  <c:v>0.18305084999999999</c:v>
                </c:pt>
                <c:pt idx="7">
                  <c:v>3.3898310000000001E-2</c:v>
                </c:pt>
                <c:pt idx="8">
                  <c:v>0</c:v>
                </c:pt>
                <c:pt idx="9">
                  <c:v>3.0508469999999999E-2</c:v>
                </c:pt>
              </c:numCache>
            </c:numRef>
          </c:val>
          <c:extLst>
            <c:ext xmlns:c16="http://schemas.microsoft.com/office/drawing/2014/chart" uri="{C3380CC4-5D6E-409C-BE32-E72D297353CC}">
              <c16:uniqueId val="{00000004-2033-2645-8350-3160A2B390C1}"/>
            </c:ext>
          </c:extLst>
        </c:ser>
        <c:ser>
          <c:idx val="5"/>
          <c:order val="5"/>
          <c:tx>
            <c:strRef>
              <c:f>Sheet1!$G$1</c:f>
              <c:strCache>
                <c:ptCount val="1"/>
                <c:pt idx="0">
                  <c:v>AU</c:v>
                </c:pt>
              </c:strCache>
            </c:strRef>
          </c:tx>
          <c:spPr>
            <a:solidFill>
              <a:schemeClr val="accent6"/>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c:v>
                </c:pt>
                <c:pt idx="5">
                  <c:v>Country of origin information on label or website</c:v>
                </c:pt>
                <c:pt idx="6">
                  <c:v>Contract manufacturing information on label or website</c:v>
                </c:pt>
                <c:pt idx="7">
                  <c:v>I do not believe any supplement brands operate transparently</c:v>
                </c:pt>
                <c:pt idx="8">
                  <c:v>Other (please specify)</c:v>
                </c:pt>
                <c:pt idx="9">
                  <c:v>None of the above</c:v>
                </c:pt>
              </c:strCache>
            </c:strRef>
          </c:cat>
          <c:val>
            <c:numRef>
              <c:f>Sheet1!$G$2:$G$11</c:f>
              <c:numCache>
                <c:formatCode>0%</c:formatCode>
                <c:ptCount val="10"/>
                <c:pt idx="0">
                  <c:v>0.37155962999999997</c:v>
                </c:pt>
                <c:pt idx="1">
                  <c:v>0.34862385000000001</c:v>
                </c:pt>
                <c:pt idx="2">
                  <c:v>0.25688073</c:v>
                </c:pt>
                <c:pt idx="3">
                  <c:v>0.30275228999999998</c:v>
                </c:pt>
                <c:pt idx="4">
                  <c:v>0.31192660999999999</c:v>
                </c:pt>
                <c:pt idx="5">
                  <c:v>0.30275228999999998</c:v>
                </c:pt>
                <c:pt idx="6">
                  <c:v>0.20642202000000001</c:v>
                </c:pt>
                <c:pt idx="7">
                  <c:v>3.6697250000000001E-2</c:v>
                </c:pt>
                <c:pt idx="8">
                  <c:v>9.1743099999999998E-3</c:v>
                </c:pt>
                <c:pt idx="9">
                  <c:v>5.0458719999999999E-2</c:v>
                </c:pt>
              </c:numCache>
            </c:numRef>
          </c:val>
          <c:extLst>
            <c:ext xmlns:c16="http://schemas.microsoft.com/office/drawing/2014/chart" uri="{C3380CC4-5D6E-409C-BE32-E72D297353CC}">
              <c16:uniqueId val="{00000005-2033-2645-8350-3160A2B390C1}"/>
            </c:ext>
          </c:extLst>
        </c:ser>
        <c:dLbls>
          <c:showLegendKey val="0"/>
          <c:showVal val="0"/>
          <c:showCatName val="0"/>
          <c:showSerName val="0"/>
          <c:showPercent val="0"/>
          <c:showBubbleSize val="0"/>
        </c:dLbls>
        <c:gapWidth val="219"/>
        <c:overlap val="-27"/>
        <c:axId val="1869226255"/>
        <c:axId val="1869227983"/>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c:v>
                </c:pt>
                <c:pt idx="5">
                  <c:v>Country of origin information on label or website</c:v>
                </c:pt>
                <c:pt idx="6">
                  <c:v>Contract manufacturing information on label or website</c:v>
                </c:pt>
                <c:pt idx="7">
                  <c:v>I do not believe any supplement brands operate transparently</c:v>
                </c:pt>
                <c:pt idx="8">
                  <c:v>Other (please specify)</c:v>
                </c:pt>
                <c:pt idx="9">
                  <c:v>None of the above</c:v>
                </c:pt>
              </c:strCache>
            </c:strRef>
          </c:cat>
          <c:val>
            <c:numRef>
              <c:f>Sheet1!$H$2:$H$11</c:f>
              <c:numCache>
                <c:formatCode>0%</c:formatCode>
                <c:ptCount val="10"/>
                <c:pt idx="0">
                  <c:v>0.40168616000000001</c:v>
                </c:pt>
                <c:pt idx="1">
                  <c:v>0.37612183999999999</c:v>
                </c:pt>
                <c:pt idx="2">
                  <c:v>0.31792221999999998</c:v>
                </c:pt>
                <c:pt idx="3">
                  <c:v>0.3062279</c:v>
                </c:pt>
                <c:pt idx="4">
                  <c:v>0.24394887000000001</c:v>
                </c:pt>
                <c:pt idx="5">
                  <c:v>0.25509926999999999</c:v>
                </c:pt>
                <c:pt idx="6">
                  <c:v>0.18874082</c:v>
                </c:pt>
                <c:pt idx="7">
                  <c:v>3.8890399999999999E-2</c:v>
                </c:pt>
                <c:pt idx="8">
                  <c:v>4.8953E-3</c:v>
                </c:pt>
                <c:pt idx="9">
                  <c:v>7.1797659999999999E-2</c:v>
                </c:pt>
              </c:numCache>
            </c:numRef>
          </c:val>
          <c:smooth val="0"/>
          <c:extLst>
            <c:ext xmlns:c16="http://schemas.microsoft.com/office/drawing/2014/chart" uri="{C3380CC4-5D6E-409C-BE32-E72D297353CC}">
              <c16:uniqueId val="{00000006-2033-2645-8350-3160A2B390C1}"/>
            </c:ext>
          </c:extLst>
        </c:ser>
        <c:dLbls>
          <c:showLegendKey val="0"/>
          <c:showVal val="0"/>
          <c:showCatName val="0"/>
          <c:showSerName val="0"/>
          <c:showPercent val="0"/>
          <c:showBubbleSize val="0"/>
        </c:dLbls>
        <c:marker val="1"/>
        <c:smooth val="0"/>
        <c:axId val="1869226255"/>
        <c:axId val="1869227983"/>
      </c:lineChart>
      <c:catAx>
        <c:axId val="1869226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69227983"/>
        <c:crosses val="autoZero"/>
        <c:auto val="1"/>
        <c:lblAlgn val="ctr"/>
        <c:lblOffset val="100"/>
        <c:noMultiLvlLbl val="0"/>
      </c:catAx>
      <c:valAx>
        <c:axId val="18692279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69226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Age 18-34</c:v>
                </c:pt>
              </c:strCache>
            </c:strRef>
          </c:tx>
          <c:spPr>
            <a:solidFill>
              <a:schemeClr val="accent1"/>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Country of origin information on label or website</c:v>
                </c:pt>
                <c:pt idx="5">
                  <c:v>Contract manufacturing information on label or website</c:v>
                </c:pt>
                <c:pt idx="6">
                  <c:v>Brand provides valid contact information on the label </c:v>
                </c:pt>
                <c:pt idx="7">
                  <c:v>I do not believe any supplement brands operate transparently</c:v>
                </c:pt>
                <c:pt idx="8">
                  <c:v>Other (please specify)</c:v>
                </c:pt>
                <c:pt idx="9">
                  <c:v>None of the above</c:v>
                </c:pt>
              </c:strCache>
            </c:strRef>
          </c:cat>
          <c:val>
            <c:numRef>
              <c:f>Sheet1!$B$2:$B$11</c:f>
              <c:numCache>
                <c:formatCode>0%</c:formatCode>
                <c:ptCount val="10"/>
                <c:pt idx="0">
                  <c:v>0.43</c:v>
                </c:pt>
                <c:pt idx="1">
                  <c:v>0.39</c:v>
                </c:pt>
                <c:pt idx="2">
                  <c:v>0.35</c:v>
                </c:pt>
                <c:pt idx="3">
                  <c:v>0.33</c:v>
                </c:pt>
                <c:pt idx="4">
                  <c:v>0.27</c:v>
                </c:pt>
                <c:pt idx="5">
                  <c:v>0.21</c:v>
                </c:pt>
                <c:pt idx="6">
                  <c:v>0.2</c:v>
                </c:pt>
                <c:pt idx="7">
                  <c:v>0.02</c:v>
                </c:pt>
                <c:pt idx="8">
                  <c:v>0</c:v>
                </c:pt>
                <c:pt idx="9">
                  <c:v>0.03</c:v>
                </c:pt>
              </c:numCache>
            </c:numRef>
          </c:val>
          <c:extLst>
            <c:ext xmlns:c16="http://schemas.microsoft.com/office/drawing/2014/chart" uri="{C3380CC4-5D6E-409C-BE32-E72D297353CC}">
              <c16:uniqueId val="{00000000-2033-2645-8350-3160A2B390C1}"/>
            </c:ext>
          </c:extLst>
        </c:ser>
        <c:ser>
          <c:idx val="1"/>
          <c:order val="1"/>
          <c:tx>
            <c:strRef>
              <c:f>Sheet1!$C$1</c:f>
              <c:strCache>
                <c:ptCount val="1"/>
                <c:pt idx="0">
                  <c:v>Male, Age 18-34</c:v>
                </c:pt>
              </c:strCache>
            </c:strRef>
          </c:tx>
          <c:spPr>
            <a:solidFill>
              <a:schemeClr val="accent2"/>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Country of origin information on label or website</c:v>
                </c:pt>
                <c:pt idx="5">
                  <c:v>Contract manufacturing information on label or website</c:v>
                </c:pt>
                <c:pt idx="6">
                  <c:v>Brand provides valid contact information on the label </c:v>
                </c:pt>
                <c:pt idx="7">
                  <c:v>I do not believe any supplement brands operate transparently</c:v>
                </c:pt>
                <c:pt idx="8">
                  <c:v>Other (please specify)</c:v>
                </c:pt>
                <c:pt idx="9">
                  <c:v>None of the above</c:v>
                </c:pt>
              </c:strCache>
            </c:strRef>
          </c:cat>
          <c:val>
            <c:numRef>
              <c:f>Sheet1!$C$2:$C$11</c:f>
              <c:numCache>
                <c:formatCode>0%</c:formatCode>
                <c:ptCount val="10"/>
                <c:pt idx="0">
                  <c:v>0.34</c:v>
                </c:pt>
                <c:pt idx="1">
                  <c:v>0.35</c:v>
                </c:pt>
                <c:pt idx="2">
                  <c:v>0.37</c:v>
                </c:pt>
                <c:pt idx="3">
                  <c:v>0.38</c:v>
                </c:pt>
                <c:pt idx="4">
                  <c:v>0.3</c:v>
                </c:pt>
                <c:pt idx="5">
                  <c:v>0.28000000000000003</c:v>
                </c:pt>
                <c:pt idx="6">
                  <c:v>0.33</c:v>
                </c:pt>
                <c:pt idx="7">
                  <c:v>0.01</c:v>
                </c:pt>
                <c:pt idx="8">
                  <c:v>0</c:v>
                </c:pt>
                <c:pt idx="9">
                  <c:v>0.02</c:v>
                </c:pt>
              </c:numCache>
            </c:numRef>
          </c:val>
          <c:extLst>
            <c:ext xmlns:c16="http://schemas.microsoft.com/office/drawing/2014/chart" uri="{C3380CC4-5D6E-409C-BE32-E72D297353CC}">
              <c16:uniqueId val="{00000001-2033-2645-8350-3160A2B390C1}"/>
            </c:ext>
          </c:extLst>
        </c:ser>
        <c:ser>
          <c:idx val="2"/>
          <c:order val="2"/>
          <c:tx>
            <c:strRef>
              <c:f>Sheet1!$D$1</c:f>
              <c:strCache>
                <c:ptCount val="1"/>
                <c:pt idx="0">
                  <c:v>Female, Age 35-54</c:v>
                </c:pt>
              </c:strCache>
            </c:strRef>
          </c:tx>
          <c:spPr>
            <a:solidFill>
              <a:schemeClr val="accent3"/>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Country of origin information on label or website</c:v>
                </c:pt>
                <c:pt idx="5">
                  <c:v>Contract manufacturing information on label or website</c:v>
                </c:pt>
                <c:pt idx="6">
                  <c:v>Brand provides valid contact information on the label </c:v>
                </c:pt>
                <c:pt idx="7">
                  <c:v>I do not believe any supplement brands operate transparently</c:v>
                </c:pt>
                <c:pt idx="8">
                  <c:v>Other (please specify)</c:v>
                </c:pt>
                <c:pt idx="9">
                  <c:v>None of the above</c:v>
                </c:pt>
              </c:strCache>
            </c:strRef>
          </c:cat>
          <c:val>
            <c:numRef>
              <c:f>Sheet1!$D$2:$D$11</c:f>
              <c:numCache>
                <c:formatCode>0%</c:formatCode>
                <c:ptCount val="10"/>
                <c:pt idx="0">
                  <c:v>0.38</c:v>
                </c:pt>
                <c:pt idx="1">
                  <c:v>0.41</c:v>
                </c:pt>
                <c:pt idx="2">
                  <c:v>0.31</c:v>
                </c:pt>
                <c:pt idx="3">
                  <c:v>0.3</c:v>
                </c:pt>
                <c:pt idx="4">
                  <c:v>0.27</c:v>
                </c:pt>
                <c:pt idx="5">
                  <c:v>0.21</c:v>
                </c:pt>
                <c:pt idx="6">
                  <c:v>0.28000000000000003</c:v>
                </c:pt>
                <c:pt idx="7">
                  <c:v>0.03</c:v>
                </c:pt>
                <c:pt idx="8">
                  <c:v>0</c:v>
                </c:pt>
                <c:pt idx="9">
                  <c:v>0.05</c:v>
                </c:pt>
              </c:numCache>
            </c:numRef>
          </c:val>
          <c:extLst>
            <c:ext xmlns:c16="http://schemas.microsoft.com/office/drawing/2014/chart" uri="{C3380CC4-5D6E-409C-BE32-E72D297353CC}">
              <c16:uniqueId val="{00000002-2033-2645-8350-3160A2B390C1}"/>
            </c:ext>
          </c:extLst>
        </c:ser>
        <c:ser>
          <c:idx val="3"/>
          <c:order val="3"/>
          <c:tx>
            <c:strRef>
              <c:f>Sheet1!$E$1</c:f>
              <c:strCache>
                <c:ptCount val="1"/>
                <c:pt idx="0">
                  <c:v>Male, Age 35-54</c:v>
                </c:pt>
              </c:strCache>
            </c:strRef>
          </c:tx>
          <c:spPr>
            <a:solidFill>
              <a:schemeClr val="accent4"/>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Country of origin information on label or website</c:v>
                </c:pt>
                <c:pt idx="5">
                  <c:v>Contract manufacturing information on label or website</c:v>
                </c:pt>
                <c:pt idx="6">
                  <c:v>Brand provides valid contact information on the label </c:v>
                </c:pt>
                <c:pt idx="7">
                  <c:v>I do not believe any supplement brands operate transparently</c:v>
                </c:pt>
                <c:pt idx="8">
                  <c:v>Other (please specify)</c:v>
                </c:pt>
                <c:pt idx="9">
                  <c:v>None of the above</c:v>
                </c:pt>
              </c:strCache>
            </c:strRef>
          </c:cat>
          <c:val>
            <c:numRef>
              <c:f>Sheet1!$E$2:$E$11</c:f>
              <c:numCache>
                <c:formatCode>0%</c:formatCode>
                <c:ptCount val="10"/>
                <c:pt idx="0">
                  <c:v>0.42</c:v>
                </c:pt>
                <c:pt idx="1">
                  <c:v>0.43</c:v>
                </c:pt>
                <c:pt idx="2">
                  <c:v>0.4</c:v>
                </c:pt>
                <c:pt idx="3">
                  <c:v>0.31</c:v>
                </c:pt>
                <c:pt idx="4">
                  <c:v>0.28999999999999998</c:v>
                </c:pt>
                <c:pt idx="5">
                  <c:v>0.28999999999999998</c:v>
                </c:pt>
                <c:pt idx="6">
                  <c:v>0.31</c:v>
                </c:pt>
                <c:pt idx="7">
                  <c:v>0.02</c:v>
                </c:pt>
                <c:pt idx="8">
                  <c:v>0</c:v>
                </c:pt>
                <c:pt idx="9">
                  <c:v>0.01</c:v>
                </c:pt>
              </c:numCache>
            </c:numRef>
          </c:val>
          <c:extLst>
            <c:ext xmlns:c16="http://schemas.microsoft.com/office/drawing/2014/chart" uri="{C3380CC4-5D6E-409C-BE32-E72D297353CC}">
              <c16:uniqueId val="{00000003-2033-2645-8350-3160A2B390C1}"/>
            </c:ext>
          </c:extLst>
        </c:ser>
        <c:ser>
          <c:idx val="4"/>
          <c:order val="4"/>
          <c:tx>
            <c:strRef>
              <c:f>Sheet1!$F$1</c:f>
              <c:strCache>
                <c:ptCount val="1"/>
                <c:pt idx="0">
                  <c:v>Female, Age 55+</c:v>
                </c:pt>
              </c:strCache>
            </c:strRef>
          </c:tx>
          <c:spPr>
            <a:solidFill>
              <a:schemeClr val="accent5"/>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Country of origin information on label or website</c:v>
                </c:pt>
                <c:pt idx="5">
                  <c:v>Contract manufacturing information on label or website</c:v>
                </c:pt>
                <c:pt idx="6">
                  <c:v>Brand provides valid contact information on the label </c:v>
                </c:pt>
                <c:pt idx="7">
                  <c:v>I do not believe any supplement brands operate transparently</c:v>
                </c:pt>
                <c:pt idx="8">
                  <c:v>Other (please specify)</c:v>
                </c:pt>
                <c:pt idx="9">
                  <c:v>None of the above</c:v>
                </c:pt>
              </c:strCache>
            </c:strRef>
          </c:cat>
          <c:val>
            <c:numRef>
              <c:f>Sheet1!$F$2:$F$11</c:f>
              <c:numCache>
                <c:formatCode>0%</c:formatCode>
                <c:ptCount val="10"/>
                <c:pt idx="0">
                  <c:v>0.52</c:v>
                </c:pt>
                <c:pt idx="1">
                  <c:v>0.43</c:v>
                </c:pt>
                <c:pt idx="2">
                  <c:v>0.35</c:v>
                </c:pt>
                <c:pt idx="3">
                  <c:v>0.3</c:v>
                </c:pt>
                <c:pt idx="4">
                  <c:v>0.22</c:v>
                </c:pt>
                <c:pt idx="5">
                  <c:v>0.16</c:v>
                </c:pt>
                <c:pt idx="6">
                  <c:v>0.28000000000000003</c:v>
                </c:pt>
                <c:pt idx="7">
                  <c:v>0.04</c:v>
                </c:pt>
                <c:pt idx="8">
                  <c:v>0.01</c:v>
                </c:pt>
                <c:pt idx="9">
                  <c:v>0.02</c:v>
                </c:pt>
              </c:numCache>
            </c:numRef>
          </c:val>
          <c:extLst>
            <c:ext xmlns:c16="http://schemas.microsoft.com/office/drawing/2014/chart" uri="{C3380CC4-5D6E-409C-BE32-E72D297353CC}">
              <c16:uniqueId val="{00000004-2033-2645-8350-3160A2B390C1}"/>
            </c:ext>
          </c:extLst>
        </c:ser>
        <c:ser>
          <c:idx val="5"/>
          <c:order val="5"/>
          <c:tx>
            <c:strRef>
              <c:f>Sheet1!$G$1</c:f>
              <c:strCache>
                <c:ptCount val="1"/>
                <c:pt idx="0">
                  <c:v>Male, Age 55+</c:v>
                </c:pt>
              </c:strCache>
            </c:strRef>
          </c:tx>
          <c:spPr>
            <a:solidFill>
              <a:schemeClr val="accent6"/>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Country of origin information on label or website</c:v>
                </c:pt>
                <c:pt idx="5">
                  <c:v>Contract manufacturing information on label or website</c:v>
                </c:pt>
                <c:pt idx="6">
                  <c:v>Brand provides valid contact information on the label </c:v>
                </c:pt>
                <c:pt idx="7">
                  <c:v>I do not believe any supplement brands operate transparently</c:v>
                </c:pt>
                <c:pt idx="8">
                  <c:v>Other (please specify)</c:v>
                </c:pt>
                <c:pt idx="9">
                  <c:v>None of the above</c:v>
                </c:pt>
              </c:strCache>
            </c:strRef>
          </c:cat>
          <c:val>
            <c:numRef>
              <c:f>Sheet1!$G$2:$G$11</c:f>
              <c:numCache>
                <c:formatCode>0%</c:formatCode>
                <c:ptCount val="10"/>
                <c:pt idx="0">
                  <c:v>0.48</c:v>
                </c:pt>
                <c:pt idx="1">
                  <c:v>0.39</c:v>
                </c:pt>
                <c:pt idx="2">
                  <c:v>0.4</c:v>
                </c:pt>
                <c:pt idx="3">
                  <c:v>0.38</c:v>
                </c:pt>
                <c:pt idx="4">
                  <c:v>0.3</c:v>
                </c:pt>
                <c:pt idx="5">
                  <c:v>0.15</c:v>
                </c:pt>
                <c:pt idx="6">
                  <c:v>0.28999999999999998</c:v>
                </c:pt>
                <c:pt idx="7">
                  <c:v>0.02</c:v>
                </c:pt>
                <c:pt idx="8">
                  <c:v>0.01</c:v>
                </c:pt>
                <c:pt idx="9">
                  <c:v>0.01</c:v>
                </c:pt>
              </c:numCache>
            </c:numRef>
          </c:val>
          <c:extLst>
            <c:ext xmlns:c16="http://schemas.microsoft.com/office/drawing/2014/chart" uri="{C3380CC4-5D6E-409C-BE32-E72D297353CC}">
              <c16:uniqueId val="{00000005-2033-2645-8350-3160A2B390C1}"/>
            </c:ext>
          </c:extLst>
        </c:ser>
        <c:dLbls>
          <c:showLegendKey val="0"/>
          <c:showVal val="0"/>
          <c:showCatName val="0"/>
          <c:showSerName val="0"/>
          <c:showPercent val="0"/>
          <c:showBubbleSize val="0"/>
        </c:dLbls>
        <c:gapWidth val="219"/>
        <c:overlap val="-27"/>
        <c:axId val="1869226255"/>
        <c:axId val="1869227983"/>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Country of origin information on label or website</c:v>
                </c:pt>
                <c:pt idx="5">
                  <c:v>Contract manufacturing information on label or website</c:v>
                </c:pt>
                <c:pt idx="6">
                  <c:v>Brand provides valid contact information on the label </c:v>
                </c:pt>
                <c:pt idx="7">
                  <c:v>I do not believe any supplement brands operate transparently</c:v>
                </c:pt>
                <c:pt idx="8">
                  <c:v>Other (please specify)</c:v>
                </c:pt>
                <c:pt idx="9">
                  <c:v>None of the above</c:v>
                </c:pt>
              </c:strCache>
            </c:strRef>
          </c:cat>
          <c:val>
            <c:numRef>
              <c:f>Sheet1!$H$2:$H$11</c:f>
              <c:numCache>
                <c:formatCode>0%</c:formatCode>
                <c:ptCount val="10"/>
                <c:pt idx="0">
                  <c:v>0.40168616000000001</c:v>
                </c:pt>
                <c:pt idx="1">
                  <c:v>0.37612183999999999</c:v>
                </c:pt>
                <c:pt idx="2">
                  <c:v>0.31792221999999998</c:v>
                </c:pt>
                <c:pt idx="3">
                  <c:v>0.3062279</c:v>
                </c:pt>
                <c:pt idx="4">
                  <c:v>0.25509926999999999</c:v>
                </c:pt>
                <c:pt idx="5">
                  <c:v>0.18874082</c:v>
                </c:pt>
                <c:pt idx="6">
                  <c:v>0.24394887000000001</c:v>
                </c:pt>
                <c:pt idx="7">
                  <c:v>3.8890399999999999E-2</c:v>
                </c:pt>
                <c:pt idx="8">
                  <c:v>4.8953E-3</c:v>
                </c:pt>
                <c:pt idx="9">
                  <c:v>7.1797659999999999E-2</c:v>
                </c:pt>
              </c:numCache>
            </c:numRef>
          </c:val>
          <c:smooth val="0"/>
          <c:extLst>
            <c:ext xmlns:c16="http://schemas.microsoft.com/office/drawing/2014/chart" uri="{C3380CC4-5D6E-409C-BE32-E72D297353CC}">
              <c16:uniqueId val="{00000006-2033-2645-8350-3160A2B390C1}"/>
            </c:ext>
          </c:extLst>
        </c:ser>
        <c:dLbls>
          <c:showLegendKey val="0"/>
          <c:showVal val="0"/>
          <c:showCatName val="0"/>
          <c:showSerName val="0"/>
          <c:showPercent val="0"/>
          <c:showBubbleSize val="0"/>
        </c:dLbls>
        <c:marker val="1"/>
        <c:smooth val="0"/>
        <c:axId val="1869226255"/>
        <c:axId val="1869227983"/>
      </c:lineChart>
      <c:catAx>
        <c:axId val="1869226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69227983"/>
        <c:crosses val="autoZero"/>
        <c:auto val="1"/>
        <c:lblAlgn val="ctr"/>
        <c:lblOffset val="100"/>
        <c:noMultiLvlLbl val="0"/>
      </c:catAx>
      <c:valAx>
        <c:axId val="18692279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69226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Country of origin information on label or website</c:v>
                </c:pt>
                <c:pt idx="5">
                  <c:v>Brand provides valid contact information on the label</c:v>
                </c:pt>
                <c:pt idx="6">
                  <c:v>Contract manufacturing information on label or website</c:v>
                </c:pt>
                <c:pt idx="7">
                  <c:v>I do not believe any supplement brands operate transparently</c:v>
                </c:pt>
                <c:pt idx="8">
                  <c:v>Other (please specify)</c:v>
                </c:pt>
                <c:pt idx="9">
                  <c:v>None of the above</c:v>
                </c:pt>
              </c:strCache>
            </c:strRef>
          </c:cat>
          <c:val>
            <c:numRef>
              <c:f>Sheet1!$B$2:$B$11</c:f>
              <c:numCache>
                <c:formatCode>0%</c:formatCode>
                <c:ptCount val="10"/>
                <c:pt idx="0">
                  <c:v>0.47169811</c:v>
                </c:pt>
                <c:pt idx="1">
                  <c:v>0.39622642000000002</c:v>
                </c:pt>
                <c:pt idx="2">
                  <c:v>0.37735848999999999</c:v>
                </c:pt>
                <c:pt idx="3">
                  <c:v>0.32075471999999999</c:v>
                </c:pt>
                <c:pt idx="4">
                  <c:v>0.29245283</c:v>
                </c:pt>
                <c:pt idx="5">
                  <c:v>0.23584906</c:v>
                </c:pt>
                <c:pt idx="6">
                  <c:v>0.23584906</c:v>
                </c:pt>
                <c:pt idx="7">
                  <c:v>0</c:v>
                </c:pt>
                <c:pt idx="8">
                  <c:v>9.4339599999999999E-3</c:v>
                </c:pt>
                <c:pt idx="9">
                  <c:v>0</c:v>
                </c:pt>
              </c:numCache>
            </c:numRef>
          </c:val>
          <c:extLst>
            <c:ext xmlns:c16="http://schemas.microsoft.com/office/drawing/2014/chart" uri="{C3380CC4-5D6E-409C-BE32-E72D297353CC}">
              <c16:uniqueId val="{00000000-2033-2645-8350-3160A2B390C1}"/>
            </c:ext>
          </c:extLst>
        </c:ser>
        <c:ser>
          <c:idx val="1"/>
          <c:order val="1"/>
          <c:tx>
            <c:strRef>
              <c:f>Sheet1!$C$1</c:f>
              <c:strCache>
                <c:ptCount val="1"/>
                <c:pt idx="0">
                  <c:v>US Male 18-34</c:v>
                </c:pt>
              </c:strCache>
            </c:strRef>
          </c:tx>
          <c:spPr>
            <a:solidFill>
              <a:schemeClr val="accent2"/>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Country of origin information on label or website</c:v>
                </c:pt>
                <c:pt idx="5">
                  <c:v>Brand provides valid contact information on the label</c:v>
                </c:pt>
                <c:pt idx="6">
                  <c:v>Contract manufacturing information on label or website</c:v>
                </c:pt>
                <c:pt idx="7">
                  <c:v>I do not believe any supplement brands operate transparently</c:v>
                </c:pt>
                <c:pt idx="8">
                  <c:v>Other (please specify)</c:v>
                </c:pt>
                <c:pt idx="9">
                  <c:v>None of the above</c:v>
                </c:pt>
              </c:strCache>
            </c:strRef>
          </c:cat>
          <c:val>
            <c:numRef>
              <c:f>Sheet1!$C$2:$C$11</c:f>
              <c:numCache>
                <c:formatCode>0%</c:formatCode>
                <c:ptCount val="10"/>
                <c:pt idx="0">
                  <c:v>0.37142857000000001</c:v>
                </c:pt>
                <c:pt idx="1">
                  <c:v>0.35238095000000003</c:v>
                </c:pt>
                <c:pt idx="2">
                  <c:v>0.4</c:v>
                </c:pt>
                <c:pt idx="3">
                  <c:v>0.4</c:v>
                </c:pt>
                <c:pt idx="4">
                  <c:v>0.21904762</c:v>
                </c:pt>
                <c:pt idx="5">
                  <c:v>0.38095237999999998</c:v>
                </c:pt>
                <c:pt idx="6">
                  <c:v>0.22857142999999999</c:v>
                </c:pt>
                <c:pt idx="7">
                  <c:v>1.9047620000000001E-2</c:v>
                </c:pt>
                <c:pt idx="8">
                  <c:v>0</c:v>
                </c:pt>
                <c:pt idx="9">
                  <c:v>2.8571429999999998E-2</c:v>
                </c:pt>
              </c:numCache>
            </c:numRef>
          </c:val>
          <c:extLst>
            <c:ext xmlns:c16="http://schemas.microsoft.com/office/drawing/2014/chart" uri="{C3380CC4-5D6E-409C-BE32-E72D297353CC}">
              <c16:uniqueId val="{00000001-2033-2645-8350-3160A2B390C1}"/>
            </c:ext>
          </c:extLst>
        </c:ser>
        <c:ser>
          <c:idx val="2"/>
          <c:order val="2"/>
          <c:tx>
            <c:strRef>
              <c:f>Sheet1!$D$1</c:f>
              <c:strCache>
                <c:ptCount val="1"/>
                <c:pt idx="0">
                  <c:v>US Female 35-54</c:v>
                </c:pt>
              </c:strCache>
            </c:strRef>
          </c:tx>
          <c:spPr>
            <a:solidFill>
              <a:schemeClr val="accent3"/>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Country of origin information on label or website</c:v>
                </c:pt>
                <c:pt idx="5">
                  <c:v>Brand provides valid contact information on the label</c:v>
                </c:pt>
                <c:pt idx="6">
                  <c:v>Contract manufacturing information on label or website</c:v>
                </c:pt>
                <c:pt idx="7">
                  <c:v>I do not believe any supplement brands operate transparently</c:v>
                </c:pt>
                <c:pt idx="8">
                  <c:v>Other (please specify)</c:v>
                </c:pt>
                <c:pt idx="9">
                  <c:v>None of the above</c:v>
                </c:pt>
              </c:strCache>
            </c:strRef>
          </c:cat>
          <c:val>
            <c:numRef>
              <c:f>Sheet1!$D$2:$D$11</c:f>
              <c:numCache>
                <c:formatCode>0%</c:formatCode>
                <c:ptCount val="10"/>
                <c:pt idx="0">
                  <c:v>0.41237112999999997</c:v>
                </c:pt>
                <c:pt idx="1">
                  <c:v>0.46391753000000002</c:v>
                </c:pt>
                <c:pt idx="2">
                  <c:v>0.38144329999999999</c:v>
                </c:pt>
                <c:pt idx="3">
                  <c:v>0.36082473999999998</c:v>
                </c:pt>
                <c:pt idx="4">
                  <c:v>0.18556701</c:v>
                </c:pt>
                <c:pt idx="5">
                  <c:v>0.30927834999999998</c:v>
                </c:pt>
                <c:pt idx="6">
                  <c:v>0.19587629000000001</c:v>
                </c:pt>
                <c:pt idx="7">
                  <c:v>1.0309280000000001E-2</c:v>
                </c:pt>
                <c:pt idx="8">
                  <c:v>1.0309280000000001E-2</c:v>
                </c:pt>
                <c:pt idx="9">
                  <c:v>5.1546389999999997E-2</c:v>
                </c:pt>
              </c:numCache>
            </c:numRef>
          </c:val>
          <c:extLst>
            <c:ext xmlns:c16="http://schemas.microsoft.com/office/drawing/2014/chart" uri="{C3380CC4-5D6E-409C-BE32-E72D297353CC}">
              <c16:uniqueId val="{00000002-2033-2645-8350-3160A2B390C1}"/>
            </c:ext>
          </c:extLst>
        </c:ser>
        <c:ser>
          <c:idx val="3"/>
          <c:order val="3"/>
          <c:tx>
            <c:strRef>
              <c:f>Sheet1!$E$1</c:f>
              <c:strCache>
                <c:ptCount val="1"/>
                <c:pt idx="0">
                  <c:v>US Male 35-54</c:v>
                </c:pt>
              </c:strCache>
            </c:strRef>
          </c:tx>
          <c:spPr>
            <a:solidFill>
              <a:schemeClr val="accent4"/>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Country of origin information on label or website</c:v>
                </c:pt>
                <c:pt idx="5">
                  <c:v>Brand provides valid contact information on the label</c:v>
                </c:pt>
                <c:pt idx="6">
                  <c:v>Contract manufacturing information on label or website</c:v>
                </c:pt>
                <c:pt idx="7">
                  <c:v>I do not believe any supplement brands operate transparently</c:v>
                </c:pt>
                <c:pt idx="8">
                  <c:v>Other (please specify)</c:v>
                </c:pt>
                <c:pt idx="9">
                  <c:v>None of the above</c:v>
                </c:pt>
              </c:strCache>
            </c:strRef>
          </c:cat>
          <c:val>
            <c:numRef>
              <c:f>Sheet1!$E$2:$E$11</c:f>
              <c:numCache>
                <c:formatCode>0%</c:formatCode>
                <c:ptCount val="10"/>
                <c:pt idx="0">
                  <c:v>0.45535713999999999</c:v>
                </c:pt>
                <c:pt idx="1">
                  <c:v>0.50892857000000002</c:v>
                </c:pt>
                <c:pt idx="2">
                  <c:v>0.41071428999999998</c:v>
                </c:pt>
                <c:pt idx="3">
                  <c:v>0.32142857000000002</c:v>
                </c:pt>
                <c:pt idx="4">
                  <c:v>0.26785713999999999</c:v>
                </c:pt>
                <c:pt idx="5">
                  <c:v>0.41964286000000001</c:v>
                </c:pt>
                <c:pt idx="6">
                  <c:v>0.27678571000000002</c:v>
                </c:pt>
                <c:pt idx="7">
                  <c:v>1.7857140000000001E-2</c:v>
                </c:pt>
                <c:pt idx="8">
                  <c:v>0</c:v>
                </c:pt>
                <c:pt idx="9">
                  <c:v>0</c:v>
                </c:pt>
              </c:numCache>
            </c:numRef>
          </c:val>
          <c:extLst>
            <c:ext xmlns:c16="http://schemas.microsoft.com/office/drawing/2014/chart" uri="{C3380CC4-5D6E-409C-BE32-E72D297353CC}">
              <c16:uniqueId val="{00000003-2033-2645-8350-3160A2B390C1}"/>
            </c:ext>
          </c:extLst>
        </c:ser>
        <c:ser>
          <c:idx val="4"/>
          <c:order val="4"/>
          <c:tx>
            <c:strRef>
              <c:f>Sheet1!$F$1</c:f>
              <c:strCache>
                <c:ptCount val="1"/>
                <c:pt idx="0">
                  <c:v>US Female 55+</c:v>
                </c:pt>
              </c:strCache>
            </c:strRef>
          </c:tx>
          <c:spPr>
            <a:solidFill>
              <a:schemeClr val="accent5"/>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Country of origin information on label or website</c:v>
                </c:pt>
                <c:pt idx="5">
                  <c:v>Brand provides valid contact information on the label</c:v>
                </c:pt>
                <c:pt idx="6">
                  <c:v>Contract manufacturing information on label or website</c:v>
                </c:pt>
                <c:pt idx="7">
                  <c:v>I do not believe any supplement brands operate transparently</c:v>
                </c:pt>
                <c:pt idx="8">
                  <c:v>Other (please specify)</c:v>
                </c:pt>
                <c:pt idx="9">
                  <c:v>None of the above</c:v>
                </c:pt>
              </c:strCache>
            </c:strRef>
          </c:cat>
          <c:val>
            <c:numRef>
              <c:f>Sheet1!$F$2:$F$11</c:f>
              <c:numCache>
                <c:formatCode>0%</c:formatCode>
                <c:ptCount val="10"/>
                <c:pt idx="0">
                  <c:v>0.52173912999999994</c:v>
                </c:pt>
                <c:pt idx="1">
                  <c:v>0.67391304000000007</c:v>
                </c:pt>
                <c:pt idx="2">
                  <c:v>0.34782608999999998</c:v>
                </c:pt>
                <c:pt idx="3">
                  <c:v>0.30434782999999999</c:v>
                </c:pt>
                <c:pt idx="4">
                  <c:v>0.21739130000000001</c:v>
                </c:pt>
                <c:pt idx="5">
                  <c:v>0.28260869999999999</c:v>
                </c:pt>
                <c:pt idx="6">
                  <c:v>0.17391303999999999</c:v>
                </c:pt>
                <c:pt idx="7">
                  <c:v>0</c:v>
                </c:pt>
                <c:pt idx="8">
                  <c:v>0</c:v>
                </c:pt>
                <c:pt idx="9">
                  <c:v>2.1739129999999999E-2</c:v>
                </c:pt>
              </c:numCache>
            </c:numRef>
          </c:val>
          <c:extLst>
            <c:ext xmlns:c16="http://schemas.microsoft.com/office/drawing/2014/chart" uri="{C3380CC4-5D6E-409C-BE32-E72D297353CC}">
              <c16:uniqueId val="{00000004-2033-2645-8350-3160A2B390C1}"/>
            </c:ext>
          </c:extLst>
        </c:ser>
        <c:ser>
          <c:idx val="5"/>
          <c:order val="5"/>
          <c:tx>
            <c:strRef>
              <c:f>Sheet1!$G$1</c:f>
              <c:strCache>
                <c:ptCount val="1"/>
                <c:pt idx="0">
                  <c:v>US Male 55+</c:v>
                </c:pt>
              </c:strCache>
            </c:strRef>
          </c:tx>
          <c:spPr>
            <a:solidFill>
              <a:schemeClr val="accent6"/>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Country of origin information on label or website</c:v>
                </c:pt>
                <c:pt idx="5">
                  <c:v>Brand provides valid contact information on the label</c:v>
                </c:pt>
                <c:pt idx="6">
                  <c:v>Contract manufacturing information on label or website</c:v>
                </c:pt>
                <c:pt idx="7">
                  <c:v>I do not believe any supplement brands operate transparently</c:v>
                </c:pt>
                <c:pt idx="8">
                  <c:v>Other (please specify)</c:v>
                </c:pt>
                <c:pt idx="9">
                  <c:v>None of the above</c:v>
                </c:pt>
              </c:strCache>
            </c:strRef>
          </c:cat>
          <c:val>
            <c:numRef>
              <c:f>Sheet1!$G$2:$G$11</c:f>
              <c:numCache>
                <c:formatCode>0%</c:formatCode>
                <c:ptCount val="10"/>
                <c:pt idx="0">
                  <c:v>0.5625</c:v>
                </c:pt>
                <c:pt idx="1">
                  <c:v>0.21875</c:v>
                </c:pt>
                <c:pt idx="2">
                  <c:v>0.40625</c:v>
                </c:pt>
                <c:pt idx="3">
                  <c:v>0.40625</c:v>
                </c:pt>
                <c:pt idx="4">
                  <c:v>0.25</c:v>
                </c:pt>
                <c:pt idx="5">
                  <c:v>0.28125</c:v>
                </c:pt>
                <c:pt idx="6">
                  <c:v>0.25</c:v>
                </c:pt>
                <c:pt idx="7">
                  <c:v>3.125E-2</c:v>
                </c:pt>
                <c:pt idx="8">
                  <c:v>0</c:v>
                </c:pt>
                <c:pt idx="9">
                  <c:v>3.125E-2</c:v>
                </c:pt>
              </c:numCache>
            </c:numRef>
          </c:val>
          <c:extLst>
            <c:ext xmlns:c16="http://schemas.microsoft.com/office/drawing/2014/chart" uri="{C3380CC4-5D6E-409C-BE32-E72D297353CC}">
              <c16:uniqueId val="{00000005-2033-2645-8350-3160A2B390C1}"/>
            </c:ext>
          </c:extLst>
        </c:ser>
        <c:dLbls>
          <c:showLegendKey val="0"/>
          <c:showVal val="0"/>
          <c:showCatName val="0"/>
          <c:showSerName val="0"/>
          <c:showPercent val="0"/>
          <c:showBubbleSize val="0"/>
        </c:dLbls>
        <c:gapWidth val="219"/>
        <c:overlap val="-27"/>
        <c:axId val="1869226255"/>
        <c:axId val="1869227983"/>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Country of origin information on label or website</c:v>
                </c:pt>
                <c:pt idx="5">
                  <c:v>Brand provides valid contact information on the label</c:v>
                </c:pt>
                <c:pt idx="6">
                  <c:v>Contract manufacturing information on label or website</c:v>
                </c:pt>
                <c:pt idx="7">
                  <c:v>I do not believe any supplement brands operate transparently</c:v>
                </c:pt>
                <c:pt idx="8">
                  <c:v>Other (please specify)</c:v>
                </c:pt>
                <c:pt idx="9">
                  <c:v>None of the above</c:v>
                </c:pt>
              </c:strCache>
            </c:strRef>
          </c:cat>
          <c:val>
            <c:numRef>
              <c:f>Sheet1!$H$2:$H$11</c:f>
              <c:numCache>
                <c:formatCode>0%</c:formatCode>
                <c:ptCount val="10"/>
                <c:pt idx="0">
                  <c:v>0.40168616000000001</c:v>
                </c:pt>
                <c:pt idx="1">
                  <c:v>0.37612183999999999</c:v>
                </c:pt>
                <c:pt idx="2">
                  <c:v>0.31792221999999998</c:v>
                </c:pt>
                <c:pt idx="3">
                  <c:v>0.3062279</c:v>
                </c:pt>
                <c:pt idx="4">
                  <c:v>0.25509926999999999</c:v>
                </c:pt>
                <c:pt idx="5">
                  <c:v>0.24394887000000001</c:v>
                </c:pt>
                <c:pt idx="6">
                  <c:v>0.18874082</c:v>
                </c:pt>
                <c:pt idx="7">
                  <c:v>3.8890399999999999E-2</c:v>
                </c:pt>
                <c:pt idx="8">
                  <c:v>4.8953E-3</c:v>
                </c:pt>
                <c:pt idx="9">
                  <c:v>7.1797659999999999E-2</c:v>
                </c:pt>
              </c:numCache>
            </c:numRef>
          </c:val>
          <c:smooth val="0"/>
          <c:extLst>
            <c:ext xmlns:c16="http://schemas.microsoft.com/office/drawing/2014/chart" uri="{C3380CC4-5D6E-409C-BE32-E72D297353CC}">
              <c16:uniqueId val="{00000006-2033-2645-8350-3160A2B390C1}"/>
            </c:ext>
          </c:extLst>
        </c:ser>
        <c:dLbls>
          <c:showLegendKey val="0"/>
          <c:showVal val="0"/>
          <c:showCatName val="0"/>
          <c:showSerName val="0"/>
          <c:showPercent val="0"/>
          <c:showBubbleSize val="0"/>
        </c:dLbls>
        <c:marker val="1"/>
        <c:smooth val="0"/>
        <c:axId val="1869226255"/>
        <c:axId val="1869227983"/>
      </c:lineChart>
      <c:catAx>
        <c:axId val="1869226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69227983"/>
        <c:crosses val="autoZero"/>
        <c:auto val="1"/>
        <c:lblAlgn val="ctr"/>
        <c:lblOffset val="100"/>
        <c:noMultiLvlLbl val="0"/>
      </c:catAx>
      <c:valAx>
        <c:axId val="18692279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69226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2023</c:v>
                </c:pt>
              </c:strCache>
            </c:strRef>
          </c:tx>
          <c:spPr>
            <a:solidFill>
              <a:schemeClr val="accent1"/>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c:v>
                </c:pt>
                <c:pt idx="5">
                  <c:v>Country of origin information on label or website</c:v>
                </c:pt>
                <c:pt idx="6">
                  <c:v>Contract manufacturing information on label or website</c:v>
                </c:pt>
                <c:pt idx="7">
                  <c:v>I do not believe any supplement brands operate transparently</c:v>
                </c:pt>
                <c:pt idx="8">
                  <c:v>Other (please specify)</c:v>
                </c:pt>
                <c:pt idx="9">
                  <c:v>None of the above</c:v>
                </c:pt>
              </c:strCache>
            </c:strRef>
          </c:cat>
          <c:val>
            <c:numRef>
              <c:f>Sheet1!$B$2:$B$11</c:f>
              <c:numCache>
                <c:formatCode>0%</c:formatCode>
                <c:ptCount val="10"/>
                <c:pt idx="0">
                  <c:v>0.44488978000000001</c:v>
                </c:pt>
                <c:pt idx="1">
                  <c:v>0.44088176000000001</c:v>
                </c:pt>
                <c:pt idx="2">
                  <c:v>0.38877756000000002</c:v>
                </c:pt>
                <c:pt idx="3">
                  <c:v>0.3507014</c:v>
                </c:pt>
                <c:pt idx="4">
                  <c:v>0.32865730999999998</c:v>
                </c:pt>
                <c:pt idx="5">
                  <c:v>0.24048095999999999</c:v>
                </c:pt>
                <c:pt idx="6">
                  <c:v>0.23046092000000001</c:v>
                </c:pt>
                <c:pt idx="7">
                  <c:v>1.202405E-2</c:v>
                </c:pt>
                <c:pt idx="8">
                  <c:v>4.0080200000000002E-3</c:v>
                </c:pt>
                <c:pt idx="9">
                  <c:v>2.0040079999999998E-2</c:v>
                </c:pt>
              </c:numCache>
            </c:numRef>
          </c:val>
          <c:extLst>
            <c:ext xmlns:c16="http://schemas.microsoft.com/office/drawing/2014/chart" uri="{C3380CC4-5D6E-409C-BE32-E72D297353CC}">
              <c16:uniqueId val="{00000000-2033-2645-8350-3160A2B390C1}"/>
            </c:ext>
          </c:extLst>
        </c:ser>
        <c:ser>
          <c:idx val="1"/>
          <c:order val="1"/>
          <c:tx>
            <c:strRef>
              <c:f>Sheet1!$C$1</c:f>
              <c:strCache>
                <c:ptCount val="1"/>
                <c:pt idx="0">
                  <c:v>US 2022</c:v>
                </c:pt>
              </c:strCache>
            </c:strRef>
          </c:tx>
          <c:spPr>
            <a:solidFill>
              <a:schemeClr val="accent2"/>
            </a:solidFill>
            <a:ln>
              <a:noFill/>
            </a:ln>
            <a:effectLst/>
          </c:spPr>
          <c:invertIfNegative val="0"/>
          <c:cat>
            <c:strRef>
              <c:f>Sheet1!$A$2:$A$11</c:f>
              <c:strCache>
                <c:ptCount val="10"/>
                <c:pt idx="0">
                  <c:v>Detailed ingredient information is readily available*</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c:v>
                </c:pt>
                <c:pt idx="5">
                  <c:v>Country of origin information on label or website</c:v>
                </c:pt>
                <c:pt idx="6">
                  <c:v>Contract manufacturing information on label or website</c:v>
                </c:pt>
                <c:pt idx="7">
                  <c:v>I do not believe any supplement brands operate transparently</c:v>
                </c:pt>
                <c:pt idx="8">
                  <c:v>Other (please specify)</c:v>
                </c:pt>
                <c:pt idx="9">
                  <c:v>None of the above</c:v>
                </c:pt>
              </c:strCache>
            </c:strRef>
          </c:cat>
          <c:val>
            <c:numRef>
              <c:f>Sheet1!$C$2:$C$11</c:f>
              <c:numCache>
                <c:formatCode>0%</c:formatCode>
                <c:ptCount val="10"/>
                <c:pt idx="0">
                  <c:v>0.39</c:v>
                </c:pt>
                <c:pt idx="1">
                  <c:v>0.37</c:v>
                </c:pt>
                <c:pt idx="2">
                  <c:v>0.27</c:v>
                </c:pt>
                <c:pt idx="3">
                  <c:v>0.26</c:v>
                </c:pt>
                <c:pt idx="4">
                  <c:v>0.27</c:v>
                </c:pt>
                <c:pt idx="5">
                  <c:v>0.23</c:v>
                </c:pt>
                <c:pt idx="6">
                  <c:v>0.21</c:v>
                </c:pt>
                <c:pt idx="7">
                  <c:v>0.02</c:v>
                </c:pt>
                <c:pt idx="8">
                  <c:v>0</c:v>
                </c:pt>
                <c:pt idx="9">
                  <c:v>2.5844929999999999E-2</c:v>
                </c:pt>
              </c:numCache>
            </c:numRef>
          </c:val>
          <c:extLst>
            <c:ext xmlns:c16="http://schemas.microsoft.com/office/drawing/2014/chart" uri="{C3380CC4-5D6E-409C-BE32-E72D297353CC}">
              <c16:uniqueId val="{00000001-2033-2645-8350-3160A2B390C1}"/>
            </c:ext>
          </c:extLst>
        </c:ser>
        <c:dLbls>
          <c:showLegendKey val="0"/>
          <c:showVal val="0"/>
          <c:showCatName val="0"/>
          <c:showSerName val="0"/>
          <c:showPercent val="0"/>
          <c:showBubbleSize val="0"/>
        </c:dLbls>
        <c:gapWidth val="219"/>
        <c:overlap val="-27"/>
        <c:axId val="1869226255"/>
        <c:axId val="1869227983"/>
      </c:barChart>
      <c:catAx>
        <c:axId val="1869226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69227983"/>
        <c:crosses val="autoZero"/>
        <c:auto val="1"/>
        <c:lblAlgn val="ctr"/>
        <c:lblOffset val="100"/>
        <c:noMultiLvlLbl val="0"/>
      </c:catAx>
      <c:valAx>
        <c:axId val="18692279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69226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UK 2023</c:v>
                </c:pt>
              </c:strCache>
            </c:strRef>
          </c:tx>
          <c:spPr>
            <a:solidFill>
              <a:schemeClr val="accent1"/>
            </a:solidFill>
            <a:ln>
              <a:noFill/>
            </a:ln>
            <a:effectLst/>
          </c:spPr>
          <c:invertIfNegative val="0"/>
          <c:cat>
            <c:strRef>
              <c:f>Sheet1!$A$2:$A$11</c:f>
              <c:strCache>
                <c:ptCount val="10"/>
                <c:pt idx="0">
                  <c:v>Brand has a quality seal on the label</c:v>
                </c:pt>
                <c:pt idx="1">
                  <c:v>Detailed ingredient information is readily available*</c:v>
                </c:pt>
                <c:pt idx="2">
                  <c:v>Access to a Certificate of Analysis and/or proof of product testing provided</c:v>
                </c:pt>
                <c:pt idx="3">
                  <c:v>Brand provides valid contact information on the label</c:v>
                </c:pt>
                <c:pt idx="4">
                  <c:v>Label claims are believable and have references to back them up on the website</c:v>
                </c:pt>
                <c:pt idx="5">
                  <c:v>Country of origin information on label or website</c:v>
                </c:pt>
                <c:pt idx="6">
                  <c:v>Contract manufacturing information on label or website</c:v>
                </c:pt>
                <c:pt idx="7">
                  <c:v>I do not believe any supplement brands operate transparently</c:v>
                </c:pt>
                <c:pt idx="8">
                  <c:v>Other (please specify)</c:v>
                </c:pt>
                <c:pt idx="9">
                  <c:v>None of the above</c:v>
                </c:pt>
              </c:strCache>
            </c:strRef>
          </c:cat>
          <c:val>
            <c:numRef>
              <c:f>Sheet1!$B$2:$B$11</c:f>
              <c:numCache>
                <c:formatCode>0%</c:formatCode>
                <c:ptCount val="10"/>
                <c:pt idx="0">
                  <c:v>0.4</c:v>
                </c:pt>
                <c:pt idx="1">
                  <c:v>0.39</c:v>
                </c:pt>
                <c:pt idx="2">
                  <c:v>0.39</c:v>
                </c:pt>
                <c:pt idx="3">
                  <c:v>0.35</c:v>
                </c:pt>
                <c:pt idx="4">
                  <c:v>0.31</c:v>
                </c:pt>
                <c:pt idx="5">
                  <c:v>0.25</c:v>
                </c:pt>
                <c:pt idx="6">
                  <c:v>0.25</c:v>
                </c:pt>
                <c:pt idx="7">
                  <c:v>0.01</c:v>
                </c:pt>
                <c:pt idx="8">
                  <c:v>0</c:v>
                </c:pt>
                <c:pt idx="9">
                  <c:v>0.03</c:v>
                </c:pt>
              </c:numCache>
            </c:numRef>
          </c:val>
          <c:extLst>
            <c:ext xmlns:c16="http://schemas.microsoft.com/office/drawing/2014/chart" uri="{C3380CC4-5D6E-409C-BE32-E72D297353CC}">
              <c16:uniqueId val="{00000000-2033-2645-8350-3160A2B390C1}"/>
            </c:ext>
          </c:extLst>
        </c:ser>
        <c:ser>
          <c:idx val="1"/>
          <c:order val="1"/>
          <c:tx>
            <c:strRef>
              <c:f>Sheet1!$C$1</c:f>
              <c:strCache>
                <c:ptCount val="1"/>
                <c:pt idx="0">
                  <c:v>UK 2022</c:v>
                </c:pt>
              </c:strCache>
            </c:strRef>
          </c:tx>
          <c:spPr>
            <a:solidFill>
              <a:schemeClr val="accent2"/>
            </a:solidFill>
            <a:ln>
              <a:noFill/>
            </a:ln>
            <a:effectLst/>
          </c:spPr>
          <c:invertIfNegative val="0"/>
          <c:cat>
            <c:strRef>
              <c:f>Sheet1!$A$2:$A$11</c:f>
              <c:strCache>
                <c:ptCount val="10"/>
                <c:pt idx="0">
                  <c:v>Brand has a quality seal on the label</c:v>
                </c:pt>
                <c:pt idx="1">
                  <c:v>Detailed ingredient information is readily available*</c:v>
                </c:pt>
                <c:pt idx="2">
                  <c:v>Access to a Certificate of Analysis and/or proof of product testing provided</c:v>
                </c:pt>
                <c:pt idx="3">
                  <c:v>Brand provides valid contact information on the label</c:v>
                </c:pt>
                <c:pt idx="4">
                  <c:v>Label claims are believable and have references to back them up on the website</c:v>
                </c:pt>
                <c:pt idx="5">
                  <c:v>Country of origin information on label or website</c:v>
                </c:pt>
                <c:pt idx="6">
                  <c:v>Contract manufacturing information on label or website</c:v>
                </c:pt>
                <c:pt idx="7">
                  <c:v>I do not believe any supplement brands operate transparently</c:v>
                </c:pt>
                <c:pt idx="8">
                  <c:v>Other (please specify)</c:v>
                </c:pt>
                <c:pt idx="9">
                  <c:v>None of the above</c:v>
                </c:pt>
              </c:strCache>
            </c:strRef>
          </c:cat>
          <c:val>
            <c:numRef>
              <c:f>Sheet1!$C$2:$C$11</c:f>
              <c:numCache>
                <c:formatCode>0%</c:formatCode>
                <c:ptCount val="10"/>
                <c:pt idx="0">
                  <c:v>0.34</c:v>
                </c:pt>
                <c:pt idx="1">
                  <c:v>0.38</c:v>
                </c:pt>
                <c:pt idx="2">
                  <c:v>0.27</c:v>
                </c:pt>
                <c:pt idx="3">
                  <c:v>0.32</c:v>
                </c:pt>
                <c:pt idx="4">
                  <c:v>0.24</c:v>
                </c:pt>
                <c:pt idx="5">
                  <c:v>0.24</c:v>
                </c:pt>
                <c:pt idx="6">
                  <c:v>0.16</c:v>
                </c:pt>
                <c:pt idx="7">
                  <c:v>0.02</c:v>
                </c:pt>
                <c:pt idx="8">
                  <c:v>0</c:v>
                </c:pt>
                <c:pt idx="9">
                  <c:v>2.8000000000000001E-2</c:v>
                </c:pt>
              </c:numCache>
            </c:numRef>
          </c:val>
          <c:extLst>
            <c:ext xmlns:c16="http://schemas.microsoft.com/office/drawing/2014/chart" uri="{C3380CC4-5D6E-409C-BE32-E72D297353CC}">
              <c16:uniqueId val="{00000001-2033-2645-8350-3160A2B390C1}"/>
            </c:ext>
          </c:extLst>
        </c:ser>
        <c:dLbls>
          <c:showLegendKey val="0"/>
          <c:showVal val="0"/>
          <c:showCatName val="0"/>
          <c:showSerName val="0"/>
          <c:showPercent val="0"/>
          <c:showBubbleSize val="0"/>
        </c:dLbls>
        <c:gapWidth val="219"/>
        <c:overlap val="-27"/>
        <c:axId val="1869226255"/>
        <c:axId val="1869227983"/>
      </c:barChart>
      <c:catAx>
        <c:axId val="1869226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69227983"/>
        <c:crosses val="autoZero"/>
        <c:auto val="1"/>
        <c:lblAlgn val="ctr"/>
        <c:lblOffset val="100"/>
        <c:noMultiLvlLbl val="0"/>
      </c:catAx>
      <c:valAx>
        <c:axId val="18692279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69226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DE 2023</c:v>
                </c:pt>
              </c:strCache>
            </c:strRef>
          </c:tx>
          <c:spPr>
            <a:solidFill>
              <a:schemeClr val="accent1"/>
            </a:solidFill>
            <a:ln>
              <a:noFill/>
            </a:ln>
            <a:effectLst/>
          </c:spPr>
          <c:invertIfNegative val="0"/>
          <c:cat>
            <c:strRef>
              <c:f>Sheet1!$A$2:$A$11</c:f>
              <c:strCache>
                <c:ptCount val="10"/>
                <c:pt idx="0">
                  <c:v>Detailed ingredient information is readily available*</c:v>
                </c:pt>
                <c:pt idx="1">
                  <c:v>Brand has a quality seal on the label</c:v>
                </c:pt>
                <c:pt idx="2">
                  <c:v>Label claims are believable and have references to back them up on the website</c:v>
                </c:pt>
                <c:pt idx="3">
                  <c:v>Access to a Certificate of Analysis and/or proof of product testing provided</c:v>
                </c:pt>
                <c:pt idx="4">
                  <c:v>Country of origin information on label or website</c:v>
                </c:pt>
                <c:pt idx="5">
                  <c:v>Contract manufacturing information on label or website</c:v>
                </c:pt>
                <c:pt idx="6">
                  <c:v>Brand provides valid contact information on the label</c:v>
                </c:pt>
                <c:pt idx="7">
                  <c:v>I do not believe any supplement brands operate transparently</c:v>
                </c:pt>
                <c:pt idx="8">
                  <c:v>Other (please specify)</c:v>
                </c:pt>
                <c:pt idx="9">
                  <c:v>None of the above</c:v>
                </c:pt>
              </c:strCache>
            </c:strRef>
          </c:cat>
          <c:val>
            <c:numRef>
              <c:f>Sheet1!$B$2:$B$11</c:f>
              <c:numCache>
                <c:formatCode>0%</c:formatCode>
                <c:ptCount val="10"/>
                <c:pt idx="0">
                  <c:v>0.43</c:v>
                </c:pt>
                <c:pt idx="1">
                  <c:v>0.38</c:v>
                </c:pt>
                <c:pt idx="2">
                  <c:v>0.36</c:v>
                </c:pt>
                <c:pt idx="3">
                  <c:v>0.3</c:v>
                </c:pt>
                <c:pt idx="4">
                  <c:v>0.28999999999999998</c:v>
                </c:pt>
                <c:pt idx="5">
                  <c:v>0.28999999999999998</c:v>
                </c:pt>
                <c:pt idx="6">
                  <c:v>0.2</c:v>
                </c:pt>
                <c:pt idx="7">
                  <c:v>0.01</c:v>
                </c:pt>
                <c:pt idx="8">
                  <c:v>0</c:v>
                </c:pt>
                <c:pt idx="9">
                  <c:v>0.01</c:v>
                </c:pt>
              </c:numCache>
            </c:numRef>
          </c:val>
          <c:extLst>
            <c:ext xmlns:c16="http://schemas.microsoft.com/office/drawing/2014/chart" uri="{C3380CC4-5D6E-409C-BE32-E72D297353CC}">
              <c16:uniqueId val="{00000000-2033-2645-8350-3160A2B390C1}"/>
            </c:ext>
          </c:extLst>
        </c:ser>
        <c:ser>
          <c:idx val="1"/>
          <c:order val="1"/>
          <c:tx>
            <c:strRef>
              <c:f>Sheet1!$C$1</c:f>
              <c:strCache>
                <c:ptCount val="1"/>
                <c:pt idx="0">
                  <c:v>DE 2022</c:v>
                </c:pt>
              </c:strCache>
            </c:strRef>
          </c:tx>
          <c:spPr>
            <a:solidFill>
              <a:schemeClr val="accent2"/>
            </a:solidFill>
            <a:ln>
              <a:noFill/>
            </a:ln>
            <a:effectLst/>
          </c:spPr>
          <c:invertIfNegative val="0"/>
          <c:cat>
            <c:strRef>
              <c:f>Sheet1!$A$2:$A$11</c:f>
              <c:strCache>
                <c:ptCount val="10"/>
                <c:pt idx="0">
                  <c:v>Detailed ingredient information is readily available*</c:v>
                </c:pt>
                <c:pt idx="1">
                  <c:v>Brand has a quality seal on the label</c:v>
                </c:pt>
                <c:pt idx="2">
                  <c:v>Label claims are believable and have references to back them up on the website</c:v>
                </c:pt>
                <c:pt idx="3">
                  <c:v>Access to a Certificate of Analysis and/or proof of product testing provided</c:v>
                </c:pt>
                <c:pt idx="4">
                  <c:v>Country of origin information on label or website</c:v>
                </c:pt>
                <c:pt idx="5">
                  <c:v>Contract manufacturing information on label or website</c:v>
                </c:pt>
                <c:pt idx="6">
                  <c:v>Brand provides valid contact information on the label</c:v>
                </c:pt>
                <c:pt idx="7">
                  <c:v>I do not believe any supplement brands operate transparently</c:v>
                </c:pt>
                <c:pt idx="8">
                  <c:v>Other (please specify)</c:v>
                </c:pt>
                <c:pt idx="9">
                  <c:v>None of the above</c:v>
                </c:pt>
              </c:strCache>
            </c:strRef>
          </c:cat>
          <c:val>
            <c:numRef>
              <c:f>Sheet1!$C$2:$C$11</c:f>
              <c:numCache>
                <c:formatCode>0%</c:formatCode>
                <c:ptCount val="10"/>
                <c:pt idx="0">
                  <c:v>0.36</c:v>
                </c:pt>
                <c:pt idx="1">
                  <c:v>0.31</c:v>
                </c:pt>
                <c:pt idx="2">
                  <c:v>0.27</c:v>
                </c:pt>
                <c:pt idx="3">
                  <c:v>0.23</c:v>
                </c:pt>
                <c:pt idx="4">
                  <c:v>0.28999999999999998</c:v>
                </c:pt>
                <c:pt idx="5">
                  <c:v>0.19</c:v>
                </c:pt>
                <c:pt idx="6">
                  <c:v>0.23</c:v>
                </c:pt>
                <c:pt idx="7">
                  <c:v>0.01</c:v>
                </c:pt>
                <c:pt idx="8">
                  <c:v>0</c:v>
                </c:pt>
                <c:pt idx="9">
                  <c:v>2.166065E-2</c:v>
                </c:pt>
              </c:numCache>
            </c:numRef>
          </c:val>
          <c:extLst>
            <c:ext xmlns:c16="http://schemas.microsoft.com/office/drawing/2014/chart" uri="{C3380CC4-5D6E-409C-BE32-E72D297353CC}">
              <c16:uniqueId val="{00000001-2033-2645-8350-3160A2B390C1}"/>
            </c:ext>
          </c:extLst>
        </c:ser>
        <c:dLbls>
          <c:showLegendKey val="0"/>
          <c:showVal val="0"/>
          <c:showCatName val="0"/>
          <c:showSerName val="0"/>
          <c:showPercent val="0"/>
          <c:showBubbleSize val="0"/>
        </c:dLbls>
        <c:gapWidth val="219"/>
        <c:overlap val="-27"/>
        <c:axId val="1869226255"/>
        <c:axId val="1869227983"/>
      </c:barChart>
      <c:catAx>
        <c:axId val="1869226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69227983"/>
        <c:crosses val="autoZero"/>
        <c:auto val="1"/>
        <c:lblAlgn val="ctr"/>
        <c:lblOffset val="100"/>
        <c:noMultiLvlLbl val="0"/>
      </c:catAx>
      <c:valAx>
        <c:axId val="18692279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69226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IT 2023</c:v>
                </c:pt>
              </c:strCache>
            </c:strRef>
          </c:tx>
          <c:spPr>
            <a:solidFill>
              <a:schemeClr val="accent1"/>
            </a:solidFill>
            <a:ln>
              <a:noFill/>
            </a:ln>
            <a:effectLst/>
          </c:spPr>
          <c:invertIfNegative val="0"/>
          <c:cat>
            <c:strRef>
              <c:f>Sheet1!$A$2:$A$11</c:f>
              <c:strCache>
                <c:ptCount val="10"/>
                <c:pt idx="0">
                  <c:v>Brand has a quality seal on the label</c:v>
                </c:pt>
                <c:pt idx="1">
                  <c:v>Detailed ingredient information is readily available*</c:v>
                </c:pt>
                <c:pt idx="2">
                  <c:v>Access to a Certificate of Analysis and/or proof of product testing provided</c:v>
                </c:pt>
                <c:pt idx="3">
                  <c:v>Label claims are believable and have references to back them up on the website</c:v>
                </c:pt>
                <c:pt idx="4">
                  <c:v>Country of origin information on label or website</c:v>
                </c:pt>
                <c:pt idx="5">
                  <c:v>Brand provides valid contact information on the label</c:v>
                </c:pt>
                <c:pt idx="6">
                  <c:v>Contract manufacturing information on label or website</c:v>
                </c:pt>
                <c:pt idx="7">
                  <c:v>I do not believe any supplement brands operate transparently</c:v>
                </c:pt>
                <c:pt idx="8">
                  <c:v>Other (please specify)</c:v>
                </c:pt>
                <c:pt idx="9">
                  <c:v>None of the above</c:v>
                </c:pt>
              </c:strCache>
            </c:strRef>
          </c:cat>
          <c:val>
            <c:numRef>
              <c:f>Sheet1!$B$2:$B$11</c:f>
              <c:numCache>
                <c:formatCode>0%</c:formatCode>
                <c:ptCount val="10"/>
                <c:pt idx="0">
                  <c:v>0.41</c:v>
                </c:pt>
                <c:pt idx="1">
                  <c:v>0.38</c:v>
                </c:pt>
                <c:pt idx="2">
                  <c:v>0.38</c:v>
                </c:pt>
                <c:pt idx="3">
                  <c:v>0.34</c:v>
                </c:pt>
                <c:pt idx="4">
                  <c:v>0.28999999999999998</c:v>
                </c:pt>
                <c:pt idx="5">
                  <c:v>0.28000000000000003</c:v>
                </c:pt>
                <c:pt idx="6">
                  <c:v>0.23</c:v>
                </c:pt>
                <c:pt idx="7">
                  <c:v>0.03</c:v>
                </c:pt>
                <c:pt idx="8">
                  <c:v>0.01</c:v>
                </c:pt>
                <c:pt idx="9">
                  <c:v>0.01</c:v>
                </c:pt>
              </c:numCache>
            </c:numRef>
          </c:val>
          <c:extLst>
            <c:ext xmlns:c16="http://schemas.microsoft.com/office/drawing/2014/chart" uri="{C3380CC4-5D6E-409C-BE32-E72D297353CC}">
              <c16:uniqueId val="{00000000-2033-2645-8350-3160A2B390C1}"/>
            </c:ext>
          </c:extLst>
        </c:ser>
        <c:ser>
          <c:idx val="1"/>
          <c:order val="1"/>
          <c:tx>
            <c:strRef>
              <c:f>Sheet1!$C$1</c:f>
              <c:strCache>
                <c:ptCount val="1"/>
                <c:pt idx="0">
                  <c:v>IT 2022</c:v>
                </c:pt>
              </c:strCache>
            </c:strRef>
          </c:tx>
          <c:spPr>
            <a:solidFill>
              <a:schemeClr val="accent2"/>
            </a:solidFill>
            <a:ln>
              <a:noFill/>
            </a:ln>
            <a:effectLst/>
          </c:spPr>
          <c:invertIfNegative val="0"/>
          <c:cat>
            <c:strRef>
              <c:f>Sheet1!$A$2:$A$11</c:f>
              <c:strCache>
                <c:ptCount val="10"/>
                <c:pt idx="0">
                  <c:v>Brand has a quality seal on the label</c:v>
                </c:pt>
                <c:pt idx="1">
                  <c:v>Detailed ingredient information is readily available*</c:v>
                </c:pt>
                <c:pt idx="2">
                  <c:v>Access to a Certificate of Analysis and/or proof of product testing provided</c:v>
                </c:pt>
                <c:pt idx="3">
                  <c:v>Label claims are believable and have references to back them up on the website</c:v>
                </c:pt>
                <c:pt idx="4">
                  <c:v>Country of origin information on label or website</c:v>
                </c:pt>
                <c:pt idx="5">
                  <c:v>Brand provides valid contact information on the label</c:v>
                </c:pt>
                <c:pt idx="6">
                  <c:v>Contract manufacturing information on label or website</c:v>
                </c:pt>
                <c:pt idx="7">
                  <c:v>I do not believe any supplement brands operate transparently</c:v>
                </c:pt>
                <c:pt idx="8">
                  <c:v>Other (please specify)</c:v>
                </c:pt>
                <c:pt idx="9">
                  <c:v>None of the above</c:v>
                </c:pt>
              </c:strCache>
            </c:strRef>
          </c:cat>
          <c:val>
            <c:numRef>
              <c:f>Sheet1!$C$2:$C$11</c:f>
              <c:numCache>
                <c:formatCode>0%</c:formatCode>
                <c:ptCount val="10"/>
                <c:pt idx="0">
                  <c:v>0.33</c:v>
                </c:pt>
                <c:pt idx="1">
                  <c:v>0.42</c:v>
                </c:pt>
                <c:pt idx="2">
                  <c:v>0.28000000000000003</c:v>
                </c:pt>
                <c:pt idx="3">
                  <c:v>0.28999999999999998</c:v>
                </c:pt>
                <c:pt idx="4">
                  <c:v>0.28000000000000003</c:v>
                </c:pt>
                <c:pt idx="5">
                  <c:v>0.3</c:v>
                </c:pt>
                <c:pt idx="6">
                  <c:v>0.2</c:v>
                </c:pt>
                <c:pt idx="7">
                  <c:v>0.02</c:v>
                </c:pt>
                <c:pt idx="8">
                  <c:v>0.01</c:v>
                </c:pt>
                <c:pt idx="9">
                  <c:v>9.1743099999999998E-3</c:v>
                </c:pt>
              </c:numCache>
            </c:numRef>
          </c:val>
          <c:extLst>
            <c:ext xmlns:c16="http://schemas.microsoft.com/office/drawing/2014/chart" uri="{C3380CC4-5D6E-409C-BE32-E72D297353CC}">
              <c16:uniqueId val="{00000001-2033-2645-8350-3160A2B390C1}"/>
            </c:ext>
          </c:extLst>
        </c:ser>
        <c:dLbls>
          <c:showLegendKey val="0"/>
          <c:showVal val="0"/>
          <c:showCatName val="0"/>
          <c:showSerName val="0"/>
          <c:showPercent val="0"/>
          <c:showBubbleSize val="0"/>
        </c:dLbls>
        <c:gapWidth val="219"/>
        <c:overlap val="-27"/>
        <c:axId val="1869226255"/>
        <c:axId val="1869227983"/>
      </c:barChart>
      <c:catAx>
        <c:axId val="1869226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69227983"/>
        <c:crosses val="autoZero"/>
        <c:auto val="1"/>
        <c:lblAlgn val="ctr"/>
        <c:lblOffset val="100"/>
        <c:noMultiLvlLbl val="0"/>
      </c:catAx>
      <c:valAx>
        <c:axId val="18692279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69226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Sheet1!$B$2:$B$6</c:f>
              <c:numCache>
                <c:formatCode>0%</c:formatCode>
                <c:ptCount val="5"/>
                <c:pt idx="0">
                  <c:v>0.25050099999999997</c:v>
                </c:pt>
                <c:pt idx="1">
                  <c:v>0.29058116000000001</c:v>
                </c:pt>
                <c:pt idx="2">
                  <c:v>0.28256513</c:v>
                </c:pt>
                <c:pt idx="3">
                  <c:v>0.12224449</c:v>
                </c:pt>
                <c:pt idx="4">
                  <c:v>5.4108219999999999E-2</c:v>
                </c:pt>
              </c:numCache>
            </c:numRef>
          </c:val>
          <c:extLst>
            <c:ext xmlns:c16="http://schemas.microsoft.com/office/drawing/2014/chart" uri="{C3380CC4-5D6E-409C-BE32-E72D297353CC}">
              <c16:uniqueId val="{00000000-7A4F-F34E-A0AD-8174679898D8}"/>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Sheet1!$C$2:$C$6</c:f>
              <c:numCache>
                <c:formatCode>0%</c:formatCode>
                <c:ptCount val="5"/>
                <c:pt idx="0">
                  <c:v>0.19248825999999999</c:v>
                </c:pt>
                <c:pt idx="1">
                  <c:v>0.27230047000000002</c:v>
                </c:pt>
                <c:pt idx="2">
                  <c:v>0.37089201999999999</c:v>
                </c:pt>
                <c:pt idx="3">
                  <c:v>0.10328638</c:v>
                </c:pt>
                <c:pt idx="4">
                  <c:v>6.1032859999999987E-2</c:v>
                </c:pt>
              </c:numCache>
            </c:numRef>
          </c:val>
          <c:extLst>
            <c:ext xmlns:c16="http://schemas.microsoft.com/office/drawing/2014/chart" uri="{C3380CC4-5D6E-409C-BE32-E72D297353CC}">
              <c16:uniqueId val="{00000001-7A4F-F34E-A0AD-8174679898D8}"/>
            </c:ext>
          </c:extLst>
        </c:ser>
        <c:ser>
          <c:idx val="2"/>
          <c:order val="2"/>
          <c:tx>
            <c:strRef>
              <c:f>Sheet1!$D$1</c:f>
              <c:strCache>
                <c:ptCount val="1"/>
                <c:pt idx="0">
                  <c:v>DE</c:v>
                </c:pt>
              </c:strCache>
            </c:strRef>
          </c:tx>
          <c:spPr>
            <a:solidFill>
              <a:schemeClr val="accent3"/>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Sheet1!$D$2:$D$6</c:f>
              <c:numCache>
                <c:formatCode>0%</c:formatCode>
                <c:ptCount val="5"/>
                <c:pt idx="0">
                  <c:v>0.15816326999999999</c:v>
                </c:pt>
                <c:pt idx="1">
                  <c:v>0.33673468999999989</c:v>
                </c:pt>
                <c:pt idx="2">
                  <c:v>0.35204081999999998</c:v>
                </c:pt>
                <c:pt idx="3">
                  <c:v>0.10714286000000001</c:v>
                </c:pt>
                <c:pt idx="4">
                  <c:v>4.591837E-2</c:v>
                </c:pt>
              </c:numCache>
            </c:numRef>
          </c:val>
          <c:extLst>
            <c:ext xmlns:c16="http://schemas.microsoft.com/office/drawing/2014/chart" uri="{C3380CC4-5D6E-409C-BE32-E72D297353CC}">
              <c16:uniqueId val="{00000002-7A4F-F34E-A0AD-8174679898D8}"/>
            </c:ext>
          </c:extLst>
        </c:ser>
        <c:ser>
          <c:idx val="3"/>
          <c:order val="3"/>
          <c:tx>
            <c:strRef>
              <c:f>Sheet1!$E$1</c:f>
              <c:strCache>
                <c:ptCount val="1"/>
                <c:pt idx="0">
                  <c:v>IT</c:v>
                </c:pt>
              </c:strCache>
            </c:strRef>
          </c:tx>
          <c:spPr>
            <a:solidFill>
              <a:schemeClr val="accent4"/>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Sheet1!$E$2:$E$6</c:f>
              <c:numCache>
                <c:formatCode>0%</c:formatCode>
                <c:ptCount val="5"/>
                <c:pt idx="0">
                  <c:v>0.13793103000000001</c:v>
                </c:pt>
                <c:pt idx="1">
                  <c:v>0.44137931000000002</c:v>
                </c:pt>
                <c:pt idx="2">
                  <c:v>0.30689654999999999</c:v>
                </c:pt>
                <c:pt idx="3">
                  <c:v>6.2068969999999987E-2</c:v>
                </c:pt>
                <c:pt idx="4">
                  <c:v>5.1724140000000002E-2</c:v>
                </c:pt>
              </c:numCache>
            </c:numRef>
          </c:val>
          <c:extLst>
            <c:ext xmlns:c16="http://schemas.microsoft.com/office/drawing/2014/chart" uri="{C3380CC4-5D6E-409C-BE32-E72D297353CC}">
              <c16:uniqueId val="{00000003-7A4F-F34E-A0AD-8174679898D8}"/>
            </c:ext>
          </c:extLst>
        </c:ser>
        <c:ser>
          <c:idx val="4"/>
          <c:order val="4"/>
          <c:tx>
            <c:strRef>
              <c:f>Sheet1!$F$1</c:f>
              <c:strCache>
                <c:ptCount val="1"/>
                <c:pt idx="0">
                  <c:v>KR</c:v>
                </c:pt>
              </c:strCache>
            </c:strRef>
          </c:tx>
          <c:spPr>
            <a:solidFill>
              <a:schemeClr val="accent5"/>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Sheet1!$F$2:$F$6</c:f>
              <c:numCache>
                <c:formatCode>0%</c:formatCode>
                <c:ptCount val="5"/>
                <c:pt idx="0">
                  <c:v>0.19661017</c:v>
                </c:pt>
                <c:pt idx="1">
                  <c:v>0.33220338999999999</c:v>
                </c:pt>
                <c:pt idx="2">
                  <c:v>0.41355932000000001</c:v>
                </c:pt>
                <c:pt idx="3">
                  <c:v>4.4067799999999997E-2</c:v>
                </c:pt>
                <c:pt idx="4">
                  <c:v>1.355932E-2</c:v>
                </c:pt>
              </c:numCache>
            </c:numRef>
          </c:val>
          <c:extLst>
            <c:ext xmlns:c16="http://schemas.microsoft.com/office/drawing/2014/chart" uri="{C3380CC4-5D6E-409C-BE32-E72D297353CC}">
              <c16:uniqueId val="{00000004-7A4F-F34E-A0AD-8174679898D8}"/>
            </c:ext>
          </c:extLst>
        </c:ser>
        <c:ser>
          <c:idx val="5"/>
          <c:order val="5"/>
          <c:tx>
            <c:strRef>
              <c:f>Sheet1!$G$1</c:f>
              <c:strCache>
                <c:ptCount val="1"/>
                <c:pt idx="0">
                  <c:v>AU</c:v>
                </c:pt>
              </c:strCache>
            </c:strRef>
          </c:tx>
          <c:spPr>
            <a:solidFill>
              <a:schemeClr val="accent6"/>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Sheet1!$G$2:$G$6</c:f>
              <c:numCache>
                <c:formatCode>0%</c:formatCode>
                <c:ptCount val="5"/>
                <c:pt idx="0">
                  <c:v>0.16513760999999999</c:v>
                </c:pt>
                <c:pt idx="1">
                  <c:v>0.24770642000000001</c:v>
                </c:pt>
                <c:pt idx="2">
                  <c:v>0.35321100999999999</c:v>
                </c:pt>
                <c:pt idx="3">
                  <c:v>0.13761467999999999</c:v>
                </c:pt>
                <c:pt idx="4">
                  <c:v>9.633027999999999E-2</c:v>
                </c:pt>
              </c:numCache>
            </c:numRef>
          </c:val>
          <c:extLst>
            <c:ext xmlns:c16="http://schemas.microsoft.com/office/drawing/2014/chart" uri="{C3380CC4-5D6E-409C-BE32-E72D297353CC}">
              <c16:uniqueId val="{00000005-7A4F-F34E-A0AD-8174679898D8}"/>
            </c:ext>
          </c:extLst>
        </c:ser>
        <c:dLbls>
          <c:showLegendKey val="0"/>
          <c:showVal val="0"/>
          <c:showCatName val="0"/>
          <c:showSerName val="0"/>
          <c:showPercent val="0"/>
          <c:showBubbleSize val="0"/>
        </c:dLbls>
        <c:gapWidth val="219"/>
        <c:overlap val="-27"/>
        <c:axId val="1240907760"/>
        <c:axId val="29900320"/>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Sheet1!$H$2:$H$6</c:f>
              <c:numCache>
                <c:formatCode>0%</c:formatCode>
                <c:ptCount val="5"/>
                <c:pt idx="0">
                  <c:v>0.12972532000000001</c:v>
                </c:pt>
                <c:pt idx="1">
                  <c:v>0.24748435999999999</c:v>
                </c:pt>
                <c:pt idx="2">
                  <c:v>0.33587162999999998</c:v>
                </c:pt>
                <c:pt idx="3">
                  <c:v>0.16480827000000001</c:v>
                </c:pt>
                <c:pt idx="4">
                  <c:v>0.12211042</c:v>
                </c:pt>
              </c:numCache>
            </c:numRef>
          </c:val>
          <c:smooth val="0"/>
          <c:extLst>
            <c:ext xmlns:c16="http://schemas.microsoft.com/office/drawing/2014/chart" uri="{C3380CC4-5D6E-409C-BE32-E72D297353CC}">
              <c16:uniqueId val="{00000006-7A4F-F34E-A0AD-8174679898D8}"/>
            </c:ext>
          </c:extLst>
        </c:ser>
        <c:dLbls>
          <c:showLegendKey val="0"/>
          <c:showVal val="0"/>
          <c:showCatName val="0"/>
          <c:showSerName val="0"/>
          <c:showPercent val="0"/>
          <c:showBubbleSize val="0"/>
        </c:dLbls>
        <c:marker val="1"/>
        <c:smooth val="0"/>
        <c:axId val="1240907760"/>
        <c:axId val="29900320"/>
      </c:lineChart>
      <c:catAx>
        <c:axId val="124090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9900320"/>
        <c:crosses val="autoZero"/>
        <c:auto val="1"/>
        <c:lblAlgn val="ctr"/>
        <c:lblOffset val="100"/>
        <c:noMultiLvlLbl val="0"/>
      </c:catAx>
      <c:valAx>
        <c:axId val="299003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090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Age 18-34</c:v>
                </c:pt>
              </c:strCache>
            </c:strRef>
          </c:tx>
          <c:spPr>
            <a:solidFill>
              <a:schemeClr val="accent1"/>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Sheet1!$B$2:$B$6</c:f>
              <c:numCache>
                <c:formatCode>0%</c:formatCode>
                <c:ptCount val="5"/>
                <c:pt idx="0">
                  <c:v>0.18</c:v>
                </c:pt>
                <c:pt idx="1">
                  <c:v>0.35</c:v>
                </c:pt>
                <c:pt idx="2">
                  <c:v>0.37</c:v>
                </c:pt>
                <c:pt idx="3">
                  <c:v>0.06</c:v>
                </c:pt>
                <c:pt idx="4">
                  <c:v>0.04</c:v>
                </c:pt>
              </c:numCache>
            </c:numRef>
          </c:val>
          <c:extLst>
            <c:ext xmlns:c16="http://schemas.microsoft.com/office/drawing/2014/chart" uri="{C3380CC4-5D6E-409C-BE32-E72D297353CC}">
              <c16:uniqueId val="{00000000-7A4F-F34E-A0AD-8174679898D8}"/>
            </c:ext>
          </c:extLst>
        </c:ser>
        <c:ser>
          <c:idx val="1"/>
          <c:order val="1"/>
          <c:tx>
            <c:strRef>
              <c:f>Sheet1!$C$1</c:f>
              <c:strCache>
                <c:ptCount val="1"/>
                <c:pt idx="0">
                  <c:v>Male, Age 18-34</c:v>
                </c:pt>
              </c:strCache>
            </c:strRef>
          </c:tx>
          <c:spPr>
            <a:solidFill>
              <a:schemeClr val="accent2"/>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Sheet1!$C$2:$C$6</c:f>
              <c:numCache>
                <c:formatCode>0%</c:formatCode>
                <c:ptCount val="5"/>
                <c:pt idx="0">
                  <c:v>0.25</c:v>
                </c:pt>
                <c:pt idx="1">
                  <c:v>0.33</c:v>
                </c:pt>
                <c:pt idx="2">
                  <c:v>0.34</c:v>
                </c:pt>
                <c:pt idx="3">
                  <c:v>7.0000000000000007E-2</c:v>
                </c:pt>
                <c:pt idx="4">
                  <c:v>0.01</c:v>
                </c:pt>
              </c:numCache>
            </c:numRef>
          </c:val>
          <c:extLst>
            <c:ext xmlns:c16="http://schemas.microsoft.com/office/drawing/2014/chart" uri="{C3380CC4-5D6E-409C-BE32-E72D297353CC}">
              <c16:uniqueId val="{00000001-7A4F-F34E-A0AD-8174679898D8}"/>
            </c:ext>
          </c:extLst>
        </c:ser>
        <c:ser>
          <c:idx val="2"/>
          <c:order val="2"/>
          <c:tx>
            <c:strRef>
              <c:f>Sheet1!$D$1</c:f>
              <c:strCache>
                <c:ptCount val="1"/>
                <c:pt idx="0">
                  <c:v>Female, Age 35-54</c:v>
                </c:pt>
              </c:strCache>
            </c:strRef>
          </c:tx>
          <c:spPr>
            <a:solidFill>
              <a:schemeClr val="accent3"/>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Sheet1!$D$2:$D$6</c:f>
              <c:numCache>
                <c:formatCode>0%</c:formatCode>
                <c:ptCount val="5"/>
                <c:pt idx="0">
                  <c:v>0.14000000000000001</c:v>
                </c:pt>
                <c:pt idx="1">
                  <c:v>0.32</c:v>
                </c:pt>
                <c:pt idx="2">
                  <c:v>0.33</c:v>
                </c:pt>
                <c:pt idx="3">
                  <c:v>0.14000000000000001</c:v>
                </c:pt>
                <c:pt idx="4">
                  <c:v>7.0000000000000007E-2</c:v>
                </c:pt>
              </c:numCache>
            </c:numRef>
          </c:val>
          <c:extLst>
            <c:ext xmlns:c16="http://schemas.microsoft.com/office/drawing/2014/chart" uri="{C3380CC4-5D6E-409C-BE32-E72D297353CC}">
              <c16:uniqueId val="{00000002-7A4F-F34E-A0AD-8174679898D8}"/>
            </c:ext>
          </c:extLst>
        </c:ser>
        <c:ser>
          <c:idx val="3"/>
          <c:order val="3"/>
          <c:tx>
            <c:strRef>
              <c:f>Sheet1!$E$1</c:f>
              <c:strCache>
                <c:ptCount val="1"/>
                <c:pt idx="0">
                  <c:v>Male, Age 35-54</c:v>
                </c:pt>
              </c:strCache>
            </c:strRef>
          </c:tx>
          <c:spPr>
            <a:solidFill>
              <a:schemeClr val="accent4"/>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Sheet1!$E$2:$E$6</c:f>
              <c:numCache>
                <c:formatCode>0%</c:formatCode>
                <c:ptCount val="5"/>
                <c:pt idx="0">
                  <c:v>0.26</c:v>
                </c:pt>
                <c:pt idx="1">
                  <c:v>0.32</c:v>
                </c:pt>
                <c:pt idx="2">
                  <c:v>0.31</c:v>
                </c:pt>
                <c:pt idx="3">
                  <c:v>0.09</c:v>
                </c:pt>
                <c:pt idx="4">
                  <c:v>0.02</c:v>
                </c:pt>
              </c:numCache>
            </c:numRef>
          </c:val>
          <c:extLst>
            <c:ext xmlns:c16="http://schemas.microsoft.com/office/drawing/2014/chart" uri="{C3380CC4-5D6E-409C-BE32-E72D297353CC}">
              <c16:uniqueId val="{00000003-7A4F-F34E-A0AD-8174679898D8}"/>
            </c:ext>
          </c:extLst>
        </c:ser>
        <c:ser>
          <c:idx val="4"/>
          <c:order val="4"/>
          <c:tx>
            <c:strRef>
              <c:f>Sheet1!$F$1</c:f>
              <c:strCache>
                <c:ptCount val="1"/>
                <c:pt idx="0">
                  <c:v>Female, Age 55+</c:v>
                </c:pt>
              </c:strCache>
            </c:strRef>
          </c:tx>
          <c:spPr>
            <a:solidFill>
              <a:schemeClr val="accent5"/>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Sheet1!$F$2:$F$6</c:f>
              <c:numCache>
                <c:formatCode>0%</c:formatCode>
                <c:ptCount val="5"/>
                <c:pt idx="0">
                  <c:v>0.14000000000000001</c:v>
                </c:pt>
                <c:pt idx="1">
                  <c:v>0.2</c:v>
                </c:pt>
                <c:pt idx="2">
                  <c:v>0.35</c:v>
                </c:pt>
                <c:pt idx="3">
                  <c:v>0.15</c:v>
                </c:pt>
                <c:pt idx="4">
                  <c:v>0.17</c:v>
                </c:pt>
              </c:numCache>
            </c:numRef>
          </c:val>
          <c:extLst>
            <c:ext xmlns:c16="http://schemas.microsoft.com/office/drawing/2014/chart" uri="{C3380CC4-5D6E-409C-BE32-E72D297353CC}">
              <c16:uniqueId val="{00000004-7A4F-F34E-A0AD-8174679898D8}"/>
            </c:ext>
          </c:extLst>
        </c:ser>
        <c:ser>
          <c:idx val="5"/>
          <c:order val="5"/>
          <c:tx>
            <c:strRef>
              <c:f>Sheet1!$G$1</c:f>
              <c:strCache>
                <c:ptCount val="1"/>
                <c:pt idx="0">
                  <c:v>Male, Age 55+</c:v>
                </c:pt>
              </c:strCache>
            </c:strRef>
          </c:tx>
          <c:spPr>
            <a:solidFill>
              <a:schemeClr val="accent6"/>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Sheet1!$G$2:$G$6</c:f>
              <c:numCache>
                <c:formatCode>0%</c:formatCode>
                <c:ptCount val="5"/>
                <c:pt idx="0">
                  <c:v>0.13</c:v>
                </c:pt>
                <c:pt idx="1">
                  <c:v>0.35</c:v>
                </c:pt>
                <c:pt idx="2">
                  <c:v>0.34</c:v>
                </c:pt>
                <c:pt idx="3">
                  <c:v>0.11</c:v>
                </c:pt>
                <c:pt idx="4">
                  <c:v>0.08</c:v>
                </c:pt>
              </c:numCache>
            </c:numRef>
          </c:val>
          <c:extLst>
            <c:ext xmlns:c16="http://schemas.microsoft.com/office/drawing/2014/chart" uri="{C3380CC4-5D6E-409C-BE32-E72D297353CC}">
              <c16:uniqueId val="{00000005-7A4F-F34E-A0AD-8174679898D8}"/>
            </c:ext>
          </c:extLst>
        </c:ser>
        <c:dLbls>
          <c:showLegendKey val="0"/>
          <c:showVal val="0"/>
          <c:showCatName val="0"/>
          <c:showSerName val="0"/>
          <c:showPercent val="0"/>
          <c:showBubbleSize val="0"/>
        </c:dLbls>
        <c:gapWidth val="219"/>
        <c:overlap val="-27"/>
        <c:axId val="1240907760"/>
        <c:axId val="29900320"/>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Sheet1!$H$2:$H$6</c:f>
              <c:numCache>
                <c:formatCode>0%</c:formatCode>
                <c:ptCount val="5"/>
                <c:pt idx="0">
                  <c:v>0.12972532000000001</c:v>
                </c:pt>
                <c:pt idx="1">
                  <c:v>0.24748435999999999</c:v>
                </c:pt>
                <c:pt idx="2">
                  <c:v>0.33587162999999998</c:v>
                </c:pt>
                <c:pt idx="3">
                  <c:v>0.16480827000000001</c:v>
                </c:pt>
                <c:pt idx="4">
                  <c:v>0.12211042</c:v>
                </c:pt>
              </c:numCache>
            </c:numRef>
          </c:val>
          <c:smooth val="0"/>
          <c:extLst>
            <c:ext xmlns:c16="http://schemas.microsoft.com/office/drawing/2014/chart" uri="{C3380CC4-5D6E-409C-BE32-E72D297353CC}">
              <c16:uniqueId val="{00000006-7A4F-F34E-A0AD-8174679898D8}"/>
            </c:ext>
          </c:extLst>
        </c:ser>
        <c:dLbls>
          <c:showLegendKey val="0"/>
          <c:showVal val="0"/>
          <c:showCatName val="0"/>
          <c:showSerName val="0"/>
          <c:showPercent val="0"/>
          <c:showBubbleSize val="0"/>
        </c:dLbls>
        <c:marker val="1"/>
        <c:smooth val="0"/>
        <c:axId val="1240907760"/>
        <c:axId val="29900320"/>
      </c:lineChart>
      <c:catAx>
        <c:axId val="124090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9900320"/>
        <c:crosses val="autoZero"/>
        <c:auto val="1"/>
        <c:lblAlgn val="ctr"/>
        <c:lblOffset val="100"/>
        <c:noMultiLvlLbl val="0"/>
      </c:catAx>
      <c:valAx>
        <c:axId val="299003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090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Sheet1!$B$2:$B$6</c:f>
              <c:numCache>
                <c:formatCode>0%</c:formatCode>
                <c:ptCount val="5"/>
                <c:pt idx="0">
                  <c:v>0.22641509000000001</c:v>
                </c:pt>
                <c:pt idx="1">
                  <c:v>0.36792453000000003</c:v>
                </c:pt>
                <c:pt idx="2">
                  <c:v>0.32075471999999999</c:v>
                </c:pt>
                <c:pt idx="3">
                  <c:v>5.6603769999999998E-2</c:v>
                </c:pt>
                <c:pt idx="4">
                  <c:v>2.830189E-2</c:v>
                </c:pt>
              </c:numCache>
            </c:numRef>
          </c:val>
          <c:extLst>
            <c:ext xmlns:c16="http://schemas.microsoft.com/office/drawing/2014/chart" uri="{C3380CC4-5D6E-409C-BE32-E72D297353CC}">
              <c16:uniqueId val="{00000000-7A4F-F34E-A0AD-8174679898D8}"/>
            </c:ext>
          </c:extLst>
        </c:ser>
        <c:ser>
          <c:idx val="1"/>
          <c:order val="1"/>
          <c:tx>
            <c:strRef>
              <c:f>Sheet1!$C$1</c:f>
              <c:strCache>
                <c:ptCount val="1"/>
                <c:pt idx="0">
                  <c:v>US Male 18-34</c:v>
                </c:pt>
              </c:strCache>
            </c:strRef>
          </c:tx>
          <c:spPr>
            <a:solidFill>
              <a:schemeClr val="accent2"/>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Sheet1!$C$2:$C$6</c:f>
              <c:numCache>
                <c:formatCode>0%</c:formatCode>
                <c:ptCount val="5"/>
                <c:pt idx="0">
                  <c:v>0.31428571</c:v>
                </c:pt>
                <c:pt idx="1">
                  <c:v>0.2952381</c:v>
                </c:pt>
                <c:pt idx="2">
                  <c:v>0.31428571</c:v>
                </c:pt>
                <c:pt idx="3">
                  <c:v>5.7142859999999997E-2</c:v>
                </c:pt>
                <c:pt idx="4">
                  <c:v>1.9047620000000001E-2</c:v>
                </c:pt>
              </c:numCache>
            </c:numRef>
          </c:val>
          <c:extLst>
            <c:ext xmlns:c16="http://schemas.microsoft.com/office/drawing/2014/chart" uri="{C3380CC4-5D6E-409C-BE32-E72D297353CC}">
              <c16:uniqueId val="{00000001-7A4F-F34E-A0AD-8174679898D8}"/>
            </c:ext>
          </c:extLst>
        </c:ser>
        <c:ser>
          <c:idx val="2"/>
          <c:order val="2"/>
          <c:tx>
            <c:strRef>
              <c:f>Sheet1!$D$1</c:f>
              <c:strCache>
                <c:ptCount val="1"/>
                <c:pt idx="0">
                  <c:v>US Female 35-54</c:v>
                </c:pt>
              </c:strCache>
            </c:strRef>
          </c:tx>
          <c:spPr>
            <a:solidFill>
              <a:schemeClr val="accent3"/>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Sheet1!$D$2:$D$6</c:f>
              <c:numCache>
                <c:formatCode>0%</c:formatCode>
                <c:ptCount val="5"/>
                <c:pt idx="0">
                  <c:v>0.16494845</c:v>
                </c:pt>
                <c:pt idx="1">
                  <c:v>0.28865979000000003</c:v>
                </c:pt>
                <c:pt idx="2">
                  <c:v>0.26804124000000001</c:v>
                </c:pt>
                <c:pt idx="3">
                  <c:v>0.21649484999999999</c:v>
                </c:pt>
                <c:pt idx="4">
                  <c:v>6.1855670000000001E-2</c:v>
                </c:pt>
              </c:numCache>
            </c:numRef>
          </c:val>
          <c:extLst>
            <c:ext xmlns:c16="http://schemas.microsoft.com/office/drawing/2014/chart" uri="{C3380CC4-5D6E-409C-BE32-E72D297353CC}">
              <c16:uniqueId val="{00000002-7A4F-F34E-A0AD-8174679898D8}"/>
            </c:ext>
          </c:extLst>
        </c:ser>
        <c:ser>
          <c:idx val="3"/>
          <c:order val="3"/>
          <c:tx>
            <c:strRef>
              <c:f>Sheet1!$E$1</c:f>
              <c:strCache>
                <c:ptCount val="1"/>
                <c:pt idx="0">
                  <c:v>US Male 35-54</c:v>
                </c:pt>
              </c:strCache>
            </c:strRef>
          </c:tx>
          <c:spPr>
            <a:solidFill>
              <a:schemeClr val="accent4"/>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Sheet1!$E$2:$E$6</c:f>
              <c:numCache>
                <c:formatCode>0%</c:formatCode>
                <c:ptCount val="5"/>
                <c:pt idx="0">
                  <c:v>0.41071428999999998</c:v>
                </c:pt>
                <c:pt idx="1">
                  <c:v>0.3125</c:v>
                </c:pt>
                <c:pt idx="2">
                  <c:v>0.1875</c:v>
                </c:pt>
                <c:pt idx="3">
                  <c:v>8.9285710000000004E-2</c:v>
                </c:pt>
                <c:pt idx="4">
                  <c:v>0</c:v>
                </c:pt>
              </c:numCache>
            </c:numRef>
          </c:val>
          <c:extLst>
            <c:ext xmlns:c16="http://schemas.microsoft.com/office/drawing/2014/chart" uri="{C3380CC4-5D6E-409C-BE32-E72D297353CC}">
              <c16:uniqueId val="{00000003-7A4F-F34E-A0AD-8174679898D8}"/>
            </c:ext>
          </c:extLst>
        </c:ser>
        <c:ser>
          <c:idx val="4"/>
          <c:order val="4"/>
          <c:tx>
            <c:strRef>
              <c:f>Sheet1!$F$1</c:f>
              <c:strCache>
                <c:ptCount val="1"/>
                <c:pt idx="0">
                  <c:v>US Female 55+</c:v>
                </c:pt>
              </c:strCache>
            </c:strRef>
          </c:tx>
          <c:spPr>
            <a:solidFill>
              <a:schemeClr val="accent5"/>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Sheet1!$F$2:$F$6</c:f>
              <c:numCache>
                <c:formatCode>0%</c:formatCode>
                <c:ptCount val="5"/>
                <c:pt idx="0">
                  <c:v>4.3478259999999998E-2</c:v>
                </c:pt>
                <c:pt idx="1">
                  <c:v>0.15217391</c:v>
                </c:pt>
                <c:pt idx="2">
                  <c:v>0.39130435000000002</c:v>
                </c:pt>
                <c:pt idx="3">
                  <c:v>0.19565216999999999</c:v>
                </c:pt>
                <c:pt idx="4">
                  <c:v>0.21739130000000001</c:v>
                </c:pt>
              </c:numCache>
            </c:numRef>
          </c:val>
          <c:extLst>
            <c:ext xmlns:c16="http://schemas.microsoft.com/office/drawing/2014/chart" uri="{C3380CC4-5D6E-409C-BE32-E72D297353CC}">
              <c16:uniqueId val="{00000004-7A4F-F34E-A0AD-8174679898D8}"/>
            </c:ext>
          </c:extLst>
        </c:ser>
        <c:ser>
          <c:idx val="5"/>
          <c:order val="5"/>
          <c:tx>
            <c:strRef>
              <c:f>Sheet1!$G$1</c:f>
              <c:strCache>
                <c:ptCount val="1"/>
                <c:pt idx="0">
                  <c:v>US Male 55+</c:v>
                </c:pt>
              </c:strCache>
            </c:strRef>
          </c:tx>
          <c:spPr>
            <a:solidFill>
              <a:schemeClr val="accent6"/>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Sheet1!$G$2:$G$6</c:f>
              <c:numCache>
                <c:formatCode>0%</c:formatCode>
                <c:ptCount val="5"/>
                <c:pt idx="0">
                  <c:v>0.125</c:v>
                </c:pt>
                <c:pt idx="1">
                  <c:v>0.15625</c:v>
                </c:pt>
                <c:pt idx="2">
                  <c:v>0.25</c:v>
                </c:pt>
                <c:pt idx="3">
                  <c:v>0.28125</c:v>
                </c:pt>
                <c:pt idx="4">
                  <c:v>0.1875</c:v>
                </c:pt>
              </c:numCache>
            </c:numRef>
          </c:val>
          <c:extLst>
            <c:ext xmlns:c16="http://schemas.microsoft.com/office/drawing/2014/chart" uri="{C3380CC4-5D6E-409C-BE32-E72D297353CC}">
              <c16:uniqueId val="{00000005-7A4F-F34E-A0AD-8174679898D8}"/>
            </c:ext>
          </c:extLst>
        </c:ser>
        <c:dLbls>
          <c:showLegendKey val="0"/>
          <c:showVal val="0"/>
          <c:showCatName val="0"/>
          <c:showSerName val="0"/>
          <c:showPercent val="0"/>
          <c:showBubbleSize val="0"/>
        </c:dLbls>
        <c:gapWidth val="219"/>
        <c:overlap val="-27"/>
        <c:axId val="1240907760"/>
        <c:axId val="29900320"/>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Sheet1!$H$2:$H$6</c:f>
              <c:numCache>
                <c:formatCode>0%</c:formatCode>
                <c:ptCount val="5"/>
                <c:pt idx="0">
                  <c:v>0.12972532000000001</c:v>
                </c:pt>
                <c:pt idx="1">
                  <c:v>0.24748435999999999</c:v>
                </c:pt>
                <c:pt idx="2">
                  <c:v>0.33587162999999998</c:v>
                </c:pt>
                <c:pt idx="3">
                  <c:v>0.16480827000000001</c:v>
                </c:pt>
                <c:pt idx="4">
                  <c:v>0.12211042</c:v>
                </c:pt>
              </c:numCache>
            </c:numRef>
          </c:val>
          <c:smooth val="0"/>
          <c:extLst>
            <c:ext xmlns:c16="http://schemas.microsoft.com/office/drawing/2014/chart" uri="{C3380CC4-5D6E-409C-BE32-E72D297353CC}">
              <c16:uniqueId val="{00000006-7A4F-F34E-A0AD-8174679898D8}"/>
            </c:ext>
          </c:extLst>
        </c:ser>
        <c:dLbls>
          <c:showLegendKey val="0"/>
          <c:showVal val="0"/>
          <c:showCatName val="0"/>
          <c:showSerName val="0"/>
          <c:showPercent val="0"/>
          <c:showBubbleSize val="0"/>
        </c:dLbls>
        <c:marker val="1"/>
        <c:smooth val="0"/>
        <c:axId val="1240907760"/>
        <c:axId val="29900320"/>
      </c:lineChart>
      <c:catAx>
        <c:axId val="124090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9900320"/>
        <c:crosses val="autoZero"/>
        <c:auto val="1"/>
        <c:lblAlgn val="ctr"/>
        <c:lblOffset val="100"/>
        <c:noMultiLvlLbl val="0"/>
      </c:catAx>
      <c:valAx>
        <c:axId val="299003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090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796F-4634-964D-9D7012D84307}"/>
              </c:ext>
            </c:extLst>
          </c:dPt>
          <c:dPt>
            <c:idx val="1"/>
            <c:bubble3D val="0"/>
            <c:spPr>
              <a:solidFill>
                <a:schemeClr val="accent2"/>
              </a:solidFill>
              <a:ln w="19050">
                <a:noFill/>
              </a:ln>
              <a:effectLst/>
            </c:spPr>
            <c:extLst>
              <c:ext xmlns:c16="http://schemas.microsoft.com/office/drawing/2014/chart" uri="{C3380CC4-5D6E-409C-BE32-E72D297353CC}">
                <c16:uniqueId val="{00000003-796F-4634-964D-9D7012D84307}"/>
              </c:ext>
            </c:extLst>
          </c:dPt>
          <c:dPt>
            <c:idx val="2"/>
            <c:bubble3D val="0"/>
            <c:spPr>
              <a:solidFill>
                <a:schemeClr val="accent3"/>
              </a:solidFill>
              <a:ln w="19050">
                <a:noFill/>
              </a:ln>
              <a:effectLst/>
            </c:spPr>
            <c:extLst>
              <c:ext xmlns:c16="http://schemas.microsoft.com/office/drawing/2014/chart" uri="{C3380CC4-5D6E-409C-BE32-E72D297353CC}">
                <c16:uniqueId val="{00000005-796F-4634-964D-9D7012D84307}"/>
              </c:ext>
            </c:extLst>
          </c:dPt>
          <c:dPt>
            <c:idx val="3"/>
            <c:bubble3D val="0"/>
            <c:spPr>
              <a:solidFill>
                <a:schemeClr val="accent4"/>
              </a:solidFill>
              <a:ln w="19050">
                <a:noFill/>
              </a:ln>
              <a:effectLst/>
            </c:spPr>
            <c:extLst>
              <c:ext xmlns:c16="http://schemas.microsoft.com/office/drawing/2014/chart" uri="{C3380CC4-5D6E-409C-BE32-E72D297353CC}">
                <c16:uniqueId val="{00000007-796F-4634-964D-9D7012D84307}"/>
              </c:ext>
            </c:extLst>
          </c:dPt>
          <c:dPt>
            <c:idx val="4"/>
            <c:bubble3D val="0"/>
            <c:spPr>
              <a:solidFill>
                <a:schemeClr val="accent5"/>
              </a:solidFill>
              <a:ln w="19050">
                <a:noFill/>
              </a:ln>
              <a:effectLst/>
            </c:spPr>
            <c:extLst>
              <c:ext xmlns:c16="http://schemas.microsoft.com/office/drawing/2014/chart" uri="{C3380CC4-5D6E-409C-BE32-E72D297353CC}">
                <c16:uniqueId val="{00000009-796F-4634-964D-9D7012D84307}"/>
              </c:ext>
            </c:extLst>
          </c:dPt>
          <c:dPt>
            <c:idx val="5"/>
            <c:bubble3D val="0"/>
            <c:spPr>
              <a:solidFill>
                <a:schemeClr val="accent6"/>
              </a:solidFill>
              <a:ln w="19050">
                <a:noFill/>
              </a:ln>
              <a:effectLst/>
            </c:spPr>
            <c:extLst>
              <c:ext xmlns:c16="http://schemas.microsoft.com/office/drawing/2014/chart" uri="{C3380CC4-5D6E-409C-BE32-E72D297353CC}">
                <c16:uniqueId val="{0000000B-796F-4634-964D-9D7012D84307}"/>
              </c:ext>
            </c:extLst>
          </c:dPt>
          <c:dLbls>
            <c:dLbl>
              <c:idx val="0"/>
              <c:layout>
                <c:manualLayout>
                  <c:x val="0"/>
                  <c:y val="6.1597021614249306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796F-4634-964D-9D7012D84307}"/>
                </c:ext>
              </c:extLst>
            </c:dLbl>
            <c:dLbl>
              <c:idx val="1"/>
              <c:layout>
                <c:manualLayout>
                  <c:x val="-3.83270356710885E-2"/>
                  <c:y val="1.6425872430466577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796F-4634-964D-9D7012D84307}"/>
                </c:ext>
              </c:extLst>
            </c:dLbl>
            <c:dLbl>
              <c:idx val="4"/>
              <c:layout>
                <c:manualLayout>
                  <c:x val="1.3688227025388751E-2"/>
                  <c:y val="-4.1064681076166253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796F-4634-964D-9D7012D8430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0.04</c:v>
                </c:pt>
                <c:pt idx="1">
                  <c:v>0.21</c:v>
                </c:pt>
                <c:pt idx="2">
                  <c:v>0.25</c:v>
                </c:pt>
                <c:pt idx="3">
                  <c:v>0.36</c:v>
                </c:pt>
                <c:pt idx="4">
                  <c:v>0.1</c:v>
                </c:pt>
                <c:pt idx="5">
                  <c:v>0.03</c:v>
                </c:pt>
              </c:numCache>
            </c:numRef>
          </c:val>
          <c:extLst>
            <c:ext xmlns:c16="http://schemas.microsoft.com/office/drawing/2014/chart" uri="{C3380CC4-5D6E-409C-BE32-E72D297353CC}">
              <c16:uniqueId val="{0000000C-796F-4634-964D-9D7012D84307}"/>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2023</c:v>
                </c:pt>
              </c:strCache>
            </c:strRef>
          </c:tx>
          <c:spPr>
            <a:solidFill>
              <a:schemeClr val="accent1"/>
            </a:solidFill>
            <a:ln>
              <a:noFill/>
            </a:ln>
            <a:effectLst/>
          </c:spPr>
          <c:invertIfNegative val="0"/>
          <c:cat>
            <c:strRef>
              <c:f>Sheet1!$A$2:$A$7</c:f>
              <c:strCache>
                <c:ptCount val="6"/>
                <c:pt idx="0">
                  <c:v>Always influences</c:v>
                </c:pt>
                <c:pt idx="1">
                  <c:v>Frequently influences</c:v>
                </c:pt>
                <c:pt idx="2">
                  <c:v>Often influences</c:v>
                </c:pt>
                <c:pt idx="3">
                  <c:v>Sometimes influences</c:v>
                </c:pt>
                <c:pt idx="4">
                  <c:v>Never influences my decision</c:v>
                </c:pt>
                <c:pt idx="5">
                  <c:v>I wasn't aware this was an issue with supplements</c:v>
                </c:pt>
              </c:strCache>
            </c:strRef>
          </c:cat>
          <c:val>
            <c:numRef>
              <c:f>Sheet1!$B$2:$B$7</c:f>
              <c:numCache>
                <c:formatCode>0%</c:formatCode>
                <c:ptCount val="6"/>
                <c:pt idx="0">
                  <c:v>0.25050099999999997</c:v>
                </c:pt>
                <c:pt idx="1">
                  <c:v>0.29058116000000001</c:v>
                </c:pt>
                <c:pt idx="3">
                  <c:v>0.28256513</c:v>
                </c:pt>
                <c:pt idx="4">
                  <c:v>0.12224449</c:v>
                </c:pt>
                <c:pt idx="5">
                  <c:v>5.4108219999999999E-2</c:v>
                </c:pt>
              </c:numCache>
            </c:numRef>
          </c:val>
          <c:extLst>
            <c:ext xmlns:c16="http://schemas.microsoft.com/office/drawing/2014/chart" uri="{C3380CC4-5D6E-409C-BE32-E72D297353CC}">
              <c16:uniqueId val="{00000000-7A4F-F34E-A0AD-8174679898D8}"/>
            </c:ext>
          </c:extLst>
        </c:ser>
        <c:ser>
          <c:idx val="1"/>
          <c:order val="1"/>
          <c:tx>
            <c:strRef>
              <c:f>Sheet1!$C$1</c:f>
              <c:strCache>
                <c:ptCount val="1"/>
                <c:pt idx="0">
                  <c:v>US 2022</c:v>
                </c:pt>
              </c:strCache>
            </c:strRef>
          </c:tx>
          <c:spPr>
            <a:solidFill>
              <a:schemeClr val="accent2"/>
            </a:solidFill>
            <a:ln>
              <a:noFill/>
            </a:ln>
            <a:effectLst/>
          </c:spPr>
          <c:invertIfNegative val="0"/>
          <c:cat>
            <c:strRef>
              <c:f>Sheet1!$A$2:$A$7</c:f>
              <c:strCache>
                <c:ptCount val="6"/>
                <c:pt idx="0">
                  <c:v>Always influences</c:v>
                </c:pt>
                <c:pt idx="1">
                  <c:v>Frequently influences</c:v>
                </c:pt>
                <c:pt idx="2">
                  <c:v>Often influences</c:v>
                </c:pt>
                <c:pt idx="3">
                  <c:v>Sometimes influences</c:v>
                </c:pt>
                <c:pt idx="4">
                  <c:v>Never influences my decision</c:v>
                </c:pt>
                <c:pt idx="5">
                  <c:v>I wasn't aware this was an issue with supplements</c:v>
                </c:pt>
              </c:strCache>
            </c:strRef>
          </c:cat>
          <c:val>
            <c:numRef>
              <c:f>Sheet1!$C$2:$C$7</c:f>
              <c:numCache>
                <c:formatCode>0%</c:formatCode>
                <c:ptCount val="6"/>
                <c:pt idx="0">
                  <c:v>0.27</c:v>
                </c:pt>
                <c:pt idx="1">
                  <c:v>0.17</c:v>
                </c:pt>
                <c:pt idx="2">
                  <c:v>0.15</c:v>
                </c:pt>
                <c:pt idx="3">
                  <c:v>0.18</c:v>
                </c:pt>
                <c:pt idx="4">
                  <c:v>0.11</c:v>
                </c:pt>
                <c:pt idx="5">
                  <c:v>0.12</c:v>
                </c:pt>
              </c:numCache>
            </c:numRef>
          </c:val>
          <c:extLst>
            <c:ext xmlns:c16="http://schemas.microsoft.com/office/drawing/2014/chart" uri="{C3380CC4-5D6E-409C-BE32-E72D297353CC}">
              <c16:uniqueId val="{00000001-7A4F-F34E-A0AD-8174679898D8}"/>
            </c:ext>
          </c:extLst>
        </c:ser>
        <c:dLbls>
          <c:showLegendKey val="0"/>
          <c:showVal val="0"/>
          <c:showCatName val="0"/>
          <c:showSerName val="0"/>
          <c:showPercent val="0"/>
          <c:showBubbleSize val="0"/>
        </c:dLbls>
        <c:gapWidth val="219"/>
        <c:overlap val="-27"/>
        <c:axId val="1240907760"/>
        <c:axId val="29900320"/>
      </c:barChart>
      <c:catAx>
        <c:axId val="124090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9900320"/>
        <c:crosses val="autoZero"/>
        <c:auto val="1"/>
        <c:lblAlgn val="ctr"/>
        <c:lblOffset val="100"/>
        <c:noMultiLvlLbl val="0"/>
      </c:catAx>
      <c:valAx>
        <c:axId val="299003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090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UK 2023</c:v>
                </c:pt>
              </c:strCache>
            </c:strRef>
          </c:tx>
          <c:spPr>
            <a:solidFill>
              <a:schemeClr val="accent1"/>
            </a:solidFill>
            <a:ln>
              <a:noFill/>
            </a:ln>
            <a:effectLst/>
          </c:spPr>
          <c:invertIfNegative val="0"/>
          <c:cat>
            <c:strRef>
              <c:f>Sheet1!$A$2:$A$7</c:f>
              <c:strCache>
                <c:ptCount val="6"/>
                <c:pt idx="0">
                  <c:v>Always influences</c:v>
                </c:pt>
                <c:pt idx="1">
                  <c:v>Frequently influences</c:v>
                </c:pt>
                <c:pt idx="2">
                  <c:v>Often influences</c:v>
                </c:pt>
                <c:pt idx="3">
                  <c:v>Sometimes influences</c:v>
                </c:pt>
                <c:pt idx="4">
                  <c:v>Never influences my decision</c:v>
                </c:pt>
                <c:pt idx="5">
                  <c:v>I wasn't aware this was an issue with supplements</c:v>
                </c:pt>
              </c:strCache>
            </c:strRef>
          </c:cat>
          <c:val>
            <c:numRef>
              <c:f>Sheet1!$B$2:$B$7</c:f>
              <c:numCache>
                <c:formatCode>0%</c:formatCode>
                <c:ptCount val="6"/>
                <c:pt idx="0">
                  <c:v>0.19</c:v>
                </c:pt>
                <c:pt idx="1">
                  <c:v>0.27</c:v>
                </c:pt>
                <c:pt idx="3">
                  <c:v>0.37</c:v>
                </c:pt>
                <c:pt idx="4">
                  <c:v>0.1</c:v>
                </c:pt>
                <c:pt idx="5">
                  <c:v>0.06</c:v>
                </c:pt>
              </c:numCache>
            </c:numRef>
          </c:val>
          <c:extLst>
            <c:ext xmlns:c16="http://schemas.microsoft.com/office/drawing/2014/chart" uri="{C3380CC4-5D6E-409C-BE32-E72D297353CC}">
              <c16:uniqueId val="{00000000-7A4F-F34E-A0AD-8174679898D8}"/>
            </c:ext>
          </c:extLst>
        </c:ser>
        <c:ser>
          <c:idx val="1"/>
          <c:order val="1"/>
          <c:tx>
            <c:strRef>
              <c:f>Sheet1!$C$1</c:f>
              <c:strCache>
                <c:ptCount val="1"/>
                <c:pt idx="0">
                  <c:v>UK 2022</c:v>
                </c:pt>
              </c:strCache>
            </c:strRef>
          </c:tx>
          <c:spPr>
            <a:solidFill>
              <a:schemeClr val="accent2"/>
            </a:solidFill>
            <a:ln>
              <a:noFill/>
            </a:ln>
            <a:effectLst/>
          </c:spPr>
          <c:invertIfNegative val="0"/>
          <c:cat>
            <c:strRef>
              <c:f>Sheet1!$A$2:$A$7</c:f>
              <c:strCache>
                <c:ptCount val="6"/>
                <c:pt idx="0">
                  <c:v>Always influences</c:v>
                </c:pt>
                <c:pt idx="1">
                  <c:v>Frequently influences</c:v>
                </c:pt>
                <c:pt idx="2">
                  <c:v>Often influences</c:v>
                </c:pt>
                <c:pt idx="3">
                  <c:v>Sometimes influences</c:v>
                </c:pt>
                <c:pt idx="4">
                  <c:v>Never influences my decision</c:v>
                </c:pt>
                <c:pt idx="5">
                  <c:v>I wasn't aware this was an issue with supplements</c:v>
                </c:pt>
              </c:strCache>
            </c:strRef>
          </c:cat>
          <c:val>
            <c:numRef>
              <c:f>Sheet1!$C$2:$C$7</c:f>
              <c:numCache>
                <c:formatCode>0%</c:formatCode>
                <c:ptCount val="6"/>
                <c:pt idx="0">
                  <c:v>0.2</c:v>
                </c:pt>
                <c:pt idx="1">
                  <c:v>0.25</c:v>
                </c:pt>
                <c:pt idx="2">
                  <c:v>0.16</c:v>
                </c:pt>
                <c:pt idx="3">
                  <c:v>0.17</c:v>
                </c:pt>
                <c:pt idx="4">
                  <c:v>0.12</c:v>
                </c:pt>
                <c:pt idx="5">
                  <c:v>0.1</c:v>
                </c:pt>
              </c:numCache>
            </c:numRef>
          </c:val>
          <c:extLst>
            <c:ext xmlns:c16="http://schemas.microsoft.com/office/drawing/2014/chart" uri="{C3380CC4-5D6E-409C-BE32-E72D297353CC}">
              <c16:uniqueId val="{00000001-7A4F-F34E-A0AD-8174679898D8}"/>
            </c:ext>
          </c:extLst>
        </c:ser>
        <c:dLbls>
          <c:showLegendKey val="0"/>
          <c:showVal val="0"/>
          <c:showCatName val="0"/>
          <c:showSerName val="0"/>
          <c:showPercent val="0"/>
          <c:showBubbleSize val="0"/>
        </c:dLbls>
        <c:gapWidth val="219"/>
        <c:overlap val="-27"/>
        <c:axId val="1240907760"/>
        <c:axId val="29900320"/>
      </c:barChart>
      <c:catAx>
        <c:axId val="124090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9900320"/>
        <c:crosses val="autoZero"/>
        <c:auto val="1"/>
        <c:lblAlgn val="ctr"/>
        <c:lblOffset val="100"/>
        <c:noMultiLvlLbl val="0"/>
      </c:catAx>
      <c:valAx>
        <c:axId val="299003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090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DE 2023</c:v>
                </c:pt>
              </c:strCache>
            </c:strRef>
          </c:tx>
          <c:spPr>
            <a:solidFill>
              <a:schemeClr val="accent1"/>
            </a:solidFill>
            <a:ln>
              <a:noFill/>
            </a:ln>
            <a:effectLst/>
          </c:spPr>
          <c:invertIfNegative val="0"/>
          <c:cat>
            <c:strRef>
              <c:f>Sheet1!$A$2:$A$7</c:f>
              <c:strCache>
                <c:ptCount val="6"/>
                <c:pt idx="0">
                  <c:v>Always influences</c:v>
                </c:pt>
                <c:pt idx="1">
                  <c:v>Frequently influences</c:v>
                </c:pt>
                <c:pt idx="2">
                  <c:v>Often influences</c:v>
                </c:pt>
                <c:pt idx="3">
                  <c:v>Sometimes influences</c:v>
                </c:pt>
                <c:pt idx="4">
                  <c:v>Never influences my decision</c:v>
                </c:pt>
                <c:pt idx="5">
                  <c:v>I wasn't aware this was an issue with supplements</c:v>
                </c:pt>
              </c:strCache>
            </c:strRef>
          </c:cat>
          <c:val>
            <c:numRef>
              <c:f>Sheet1!$B$2:$B$7</c:f>
              <c:numCache>
                <c:formatCode>0%</c:formatCode>
                <c:ptCount val="6"/>
                <c:pt idx="0">
                  <c:v>0.16</c:v>
                </c:pt>
                <c:pt idx="1">
                  <c:v>0.34</c:v>
                </c:pt>
                <c:pt idx="3">
                  <c:v>0.35</c:v>
                </c:pt>
                <c:pt idx="4">
                  <c:v>0.11</c:v>
                </c:pt>
                <c:pt idx="5">
                  <c:v>0.05</c:v>
                </c:pt>
              </c:numCache>
            </c:numRef>
          </c:val>
          <c:extLst>
            <c:ext xmlns:c16="http://schemas.microsoft.com/office/drawing/2014/chart" uri="{C3380CC4-5D6E-409C-BE32-E72D297353CC}">
              <c16:uniqueId val="{00000000-7A4F-F34E-A0AD-8174679898D8}"/>
            </c:ext>
          </c:extLst>
        </c:ser>
        <c:ser>
          <c:idx val="1"/>
          <c:order val="1"/>
          <c:tx>
            <c:strRef>
              <c:f>Sheet1!$C$1</c:f>
              <c:strCache>
                <c:ptCount val="1"/>
                <c:pt idx="0">
                  <c:v>DE 2022</c:v>
                </c:pt>
              </c:strCache>
            </c:strRef>
          </c:tx>
          <c:spPr>
            <a:solidFill>
              <a:schemeClr val="accent2"/>
            </a:solidFill>
            <a:ln>
              <a:noFill/>
            </a:ln>
            <a:effectLst/>
          </c:spPr>
          <c:invertIfNegative val="0"/>
          <c:cat>
            <c:strRef>
              <c:f>Sheet1!$A$2:$A$7</c:f>
              <c:strCache>
                <c:ptCount val="6"/>
                <c:pt idx="0">
                  <c:v>Always influences</c:v>
                </c:pt>
                <c:pt idx="1">
                  <c:v>Frequently influences</c:v>
                </c:pt>
                <c:pt idx="2">
                  <c:v>Often influences</c:v>
                </c:pt>
                <c:pt idx="3">
                  <c:v>Sometimes influences</c:v>
                </c:pt>
                <c:pt idx="4">
                  <c:v>Never influences my decision</c:v>
                </c:pt>
                <c:pt idx="5">
                  <c:v>I wasn't aware this was an issue with supplements</c:v>
                </c:pt>
              </c:strCache>
            </c:strRef>
          </c:cat>
          <c:val>
            <c:numRef>
              <c:f>Sheet1!$C$2:$C$7</c:f>
              <c:numCache>
                <c:formatCode>0%</c:formatCode>
                <c:ptCount val="6"/>
                <c:pt idx="0">
                  <c:v>0.17</c:v>
                </c:pt>
                <c:pt idx="1">
                  <c:v>0.22</c:v>
                </c:pt>
                <c:pt idx="2">
                  <c:v>0.26</c:v>
                </c:pt>
                <c:pt idx="3">
                  <c:v>0.16</c:v>
                </c:pt>
                <c:pt idx="4">
                  <c:v>0.08</c:v>
                </c:pt>
                <c:pt idx="5">
                  <c:v>0.13</c:v>
                </c:pt>
              </c:numCache>
            </c:numRef>
          </c:val>
          <c:extLst>
            <c:ext xmlns:c16="http://schemas.microsoft.com/office/drawing/2014/chart" uri="{C3380CC4-5D6E-409C-BE32-E72D297353CC}">
              <c16:uniqueId val="{00000001-7A4F-F34E-A0AD-8174679898D8}"/>
            </c:ext>
          </c:extLst>
        </c:ser>
        <c:dLbls>
          <c:showLegendKey val="0"/>
          <c:showVal val="0"/>
          <c:showCatName val="0"/>
          <c:showSerName val="0"/>
          <c:showPercent val="0"/>
          <c:showBubbleSize val="0"/>
        </c:dLbls>
        <c:gapWidth val="219"/>
        <c:overlap val="-27"/>
        <c:axId val="1240907760"/>
        <c:axId val="29900320"/>
      </c:barChart>
      <c:catAx>
        <c:axId val="124090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9900320"/>
        <c:crosses val="autoZero"/>
        <c:auto val="1"/>
        <c:lblAlgn val="ctr"/>
        <c:lblOffset val="100"/>
        <c:noMultiLvlLbl val="0"/>
      </c:catAx>
      <c:valAx>
        <c:axId val="299003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090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2023</c:v>
                </c:pt>
              </c:strCache>
            </c:strRef>
          </c:tx>
          <c:spPr>
            <a:solidFill>
              <a:schemeClr val="accent1"/>
            </a:solidFill>
            <a:ln>
              <a:noFill/>
            </a:ln>
            <a:effectLst/>
          </c:spPr>
          <c:invertIfNegative val="0"/>
          <c:cat>
            <c:strRef>
              <c:f>Sheet1!$A$2:$A$7</c:f>
              <c:strCache>
                <c:ptCount val="6"/>
                <c:pt idx="0">
                  <c:v>Always influences</c:v>
                </c:pt>
                <c:pt idx="1">
                  <c:v>Frequently influences</c:v>
                </c:pt>
                <c:pt idx="2">
                  <c:v>Often influences</c:v>
                </c:pt>
                <c:pt idx="3">
                  <c:v>Sometimes influences</c:v>
                </c:pt>
                <c:pt idx="4">
                  <c:v>Never influences my decision</c:v>
                </c:pt>
                <c:pt idx="5">
                  <c:v>I wasn't aware this was an issue with supplements</c:v>
                </c:pt>
              </c:strCache>
            </c:strRef>
          </c:cat>
          <c:val>
            <c:numRef>
              <c:f>Sheet1!$B$2:$B$7</c:f>
              <c:numCache>
                <c:formatCode>0%</c:formatCode>
                <c:ptCount val="6"/>
                <c:pt idx="0">
                  <c:v>0.14000000000000001</c:v>
                </c:pt>
                <c:pt idx="1">
                  <c:v>0.44</c:v>
                </c:pt>
                <c:pt idx="3">
                  <c:v>0.31</c:v>
                </c:pt>
                <c:pt idx="4">
                  <c:v>0.06</c:v>
                </c:pt>
                <c:pt idx="5">
                  <c:v>0.05</c:v>
                </c:pt>
              </c:numCache>
            </c:numRef>
          </c:val>
          <c:extLst>
            <c:ext xmlns:c16="http://schemas.microsoft.com/office/drawing/2014/chart" uri="{C3380CC4-5D6E-409C-BE32-E72D297353CC}">
              <c16:uniqueId val="{00000000-7A4F-F34E-A0AD-8174679898D8}"/>
            </c:ext>
          </c:extLst>
        </c:ser>
        <c:ser>
          <c:idx val="1"/>
          <c:order val="1"/>
          <c:tx>
            <c:strRef>
              <c:f>Sheet1!$C$1</c:f>
              <c:strCache>
                <c:ptCount val="1"/>
                <c:pt idx="0">
                  <c:v>US 2022</c:v>
                </c:pt>
              </c:strCache>
            </c:strRef>
          </c:tx>
          <c:spPr>
            <a:solidFill>
              <a:schemeClr val="accent2"/>
            </a:solidFill>
            <a:ln>
              <a:noFill/>
            </a:ln>
            <a:effectLst/>
          </c:spPr>
          <c:invertIfNegative val="0"/>
          <c:cat>
            <c:strRef>
              <c:f>Sheet1!$A$2:$A$7</c:f>
              <c:strCache>
                <c:ptCount val="6"/>
                <c:pt idx="0">
                  <c:v>Always influences</c:v>
                </c:pt>
                <c:pt idx="1">
                  <c:v>Frequently influences</c:v>
                </c:pt>
                <c:pt idx="2">
                  <c:v>Often influences</c:v>
                </c:pt>
                <c:pt idx="3">
                  <c:v>Sometimes influences</c:v>
                </c:pt>
                <c:pt idx="4">
                  <c:v>Never influences my decision</c:v>
                </c:pt>
                <c:pt idx="5">
                  <c:v>I wasn't aware this was an issue with supplements</c:v>
                </c:pt>
              </c:strCache>
            </c:strRef>
          </c:cat>
          <c:val>
            <c:numRef>
              <c:f>Sheet1!$C$2:$C$7</c:f>
              <c:numCache>
                <c:formatCode>0%</c:formatCode>
                <c:ptCount val="6"/>
                <c:pt idx="0">
                  <c:v>0.15</c:v>
                </c:pt>
                <c:pt idx="1">
                  <c:v>0.19</c:v>
                </c:pt>
                <c:pt idx="2">
                  <c:v>0.2</c:v>
                </c:pt>
                <c:pt idx="3">
                  <c:v>0.21</c:v>
                </c:pt>
                <c:pt idx="4">
                  <c:v>0.14000000000000001</c:v>
                </c:pt>
                <c:pt idx="5">
                  <c:v>0.11</c:v>
                </c:pt>
              </c:numCache>
            </c:numRef>
          </c:val>
          <c:extLst>
            <c:ext xmlns:c16="http://schemas.microsoft.com/office/drawing/2014/chart" uri="{C3380CC4-5D6E-409C-BE32-E72D297353CC}">
              <c16:uniqueId val="{00000001-7A4F-F34E-A0AD-8174679898D8}"/>
            </c:ext>
          </c:extLst>
        </c:ser>
        <c:dLbls>
          <c:showLegendKey val="0"/>
          <c:showVal val="0"/>
          <c:showCatName val="0"/>
          <c:showSerName val="0"/>
          <c:showPercent val="0"/>
          <c:showBubbleSize val="0"/>
        </c:dLbls>
        <c:gapWidth val="219"/>
        <c:overlap val="-27"/>
        <c:axId val="1240907760"/>
        <c:axId val="29900320"/>
      </c:barChart>
      <c:catAx>
        <c:axId val="124090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9900320"/>
        <c:crosses val="autoZero"/>
        <c:auto val="1"/>
        <c:lblAlgn val="ctr"/>
        <c:lblOffset val="100"/>
        <c:noMultiLvlLbl val="0"/>
      </c:catAx>
      <c:valAx>
        <c:axId val="299003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090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All Prebiotic Users</c:v>
                </c:pt>
              </c:strCache>
            </c:strRef>
          </c:tx>
          <c:spPr>
            <a:solidFill>
              <a:schemeClr val="accent1"/>
            </a:solidFill>
            <a:ln>
              <a:noFill/>
            </a:ln>
            <a:effectLst/>
          </c:spPr>
          <c:invertIfNegative val="0"/>
          <c:cat>
            <c:strRef>
              <c:f>Sheet1!$A$2:$A$19</c:f>
              <c:strCache>
                <c:ptCount val="18"/>
                <c:pt idx="0">
                  <c:v>I'm not familiar with the benefits</c:v>
                </c:pt>
                <c:pt idx="1">
                  <c:v>It's in my synbiotic formula</c:v>
                </c:pt>
                <c:pt idx="2">
                  <c:v>Athletic performance</c:v>
                </c:pt>
                <c:pt idx="3">
                  <c:v>Because it's in another supplement I take</c:v>
                </c:pt>
                <c:pt idx="4">
                  <c:v>Blood sugar management</c:v>
                </c:pt>
                <c:pt idx="5">
                  <c:v>Heart/cardiovascular health</c:v>
                </c:pt>
                <c:pt idx="6">
                  <c:v>Brain health/mental acuity</c:v>
                </c:pt>
                <c:pt idx="7">
                  <c:v>Weight management</c:v>
                </c:pt>
                <c:pt idx="8">
                  <c:v>Bone health</c:v>
                </c:pt>
                <c:pt idx="9">
                  <c:v>Inflammation/autoimmune</c:v>
                </c:pt>
                <c:pt idx="10">
                  <c:v>Stress/mood</c:v>
                </c:pt>
                <c:pt idx="11">
                  <c:v>To complement the probiotic I take</c:v>
                </c:pt>
                <c:pt idx="12">
                  <c:v>Source of fiber</c:v>
                </c:pt>
                <c:pt idx="13">
                  <c:v>Antioxidant properties</c:v>
                </c:pt>
                <c:pt idx="14">
                  <c:v>Microbiome health</c:v>
                </c:pt>
                <c:pt idx="15">
                  <c:v>Regularity</c:v>
                </c:pt>
                <c:pt idx="16">
                  <c:v>Immunity health</c:v>
                </c:pt>
                <c:pt idx="17">
                  <c:v>Gut health/digestion</c:v>
                </c:pt>
              </c:strCache>
            </c:strRef>
          </c:cat>
          <c:val>
            <c:numRef>
              <c:f>Sheet1!$B$2:$B$19</c:f>
              <c:numCache>
                <c:formatCode>0%</c:formatCode>
                <c:ptCount val="18"/>
                <c:pt idx="0">
                  <c:v>2.3378139999999999E-2</c:v>
                </c:pt>
                <c:pt idx="1">
                  <c:v>6.2536529999999993E-2</c:v>
                </c:pt>
                <c:pt idx="2">
                  <c:v>8.5330220000000012E-2</c:v>
                </c:pt>
                <c:pt idx="3">
                  <c:v>9.1174750000000013E-2</c:v>
                </c:pt>
                <c:pt idx="4">
                  <c:v>9.5265929999999999E-2</c:v>
                </c:pt>
                <c:pt idx="5">
                  <c:v>9.8188189999999995E-2</c:v>
                </c:pt>
                <c:pt idx="6">
                  <c:v>0.10637054</c:v>
                </c:pt>
                <c:pt idx="7">
                  <c:v>0.11864407</c:v>
                </c:pt>
                <c:pt idx="8">
                  <c:v>0.11981297</c:v>
                </c:pt>
                <c:pt idx="9">
                  <c:v>0.12156633999999999</c:v>
                </c:pt>
                <c:pt idx="10">
                  <c:v>0.13559321999999999</c:v>
                </c:pt>
                <c:pt idx="11">
                  <c:v>0.13676213000000001</c:v>
                </c:pt>
                <c:pt idx="12">
                  <c:v>0.13968439999999999</c:v>
                </c:pt>
                <c:pt idx="13">
                  <c:v>0.14319112000000001</c:v>
                </c:pt>
                <c:pt idx="14">
                  <c:v>0.14552893</c:v>
                </c:pt>
                <c:pt idx="15">
                  <c:v>0.16715371000000001</c:v>
                </c:pt>
                <c:pt idx="16">
                  <c:v>0.26358853999999998</c:v>
                </c:pt>
                <c:pt idx="17">
                  <c:v>0.37580362</c:v>
                </c:pt>
              </c:numCache>
            </c:numRef>
          </c:val>
          <c:extLst>
            <c:ext xmlns:c16="http://schemas.microsoft.com/office/drawing/2014/chart" uri="{C3380CC4-5D6E-409C-BE32-E72D297353CC}">
              <c16:uniqueId val="{00000000-5C03-4C6F-866C-B530BB5D5829}"/>
            </c:ext>
          </c:extLst>
        </c:ser>
        <c:dLbls>
          <c:showLegendKey val="0"/>
          <c:showVal val="0"/>
          <c:showCatName val="0"/>
          <c:showSerName val="0"/>
          <c:showPercent val="0"/>
          <c:showBubbleSize val="0"/>
        </c:dLbls>
        <c:gapWidth val="87"/>
        <c:axId val="859190272"/>
        <c:axId val="475847792"/>
      </c:barChart>
      <c:catAx>
        <c:axId val="859190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5847792"/>
        <c:crosses val="autoZero"/>
        <c:auto val="1"/>
        <c:lblAlgn val="ctr"/>
        <c:lblOffset val="100"/>
        <c:noMultiLvlLbl val="0"/>
      </c:catAx>
      <c:valAx>
        <c:axId val="4758477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59190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US </c:v>
                </c:pt>
              </c:strCache>
            </c:strRef>
          </c:tx>
          <c:spPr>
            <a:solidFill>
              <a:schemeClr val="accent3"/>
            </a:solidFill>
            <a:ln>
              <a:noFill/>
            </a:ln>
            <a:effectLst/>
          </c:spPr>
          <c:invertIfNegative val="0"/>
          <c:cat>
            <c:strRef>
              <c:f>Sheet1!$A$2:$A$19</c:f>
              <c:strCache>
                <c:ptCount val="18"/>
                <c:pt idx="0">
                  <c:v>Gut health/digestion</c:v>
                </c:pt>
                <c:pt idx="1">
                  <c:v>Immunity health</c:v>
                </c:pt>
                <c:pt idx="2">
                  <c:v>Regularity</c:v>
                </c:pt>
                <c:pt idx="3">
                  <c:v>Stress/mood</c:v>
                </c:pt>
                <c:pt idx="4">
                  <c:v>Antioxidant properties</c:v>
                </c:pt>
                <c:pt idx="5">
                  <c:v>Source of fiber</c:v>
                </c:pt>
                <c:pt idx="6">
                  <c:v>Inflammation/autoimmune</c:v>
                </c:pt>
                <c:pt idx="7">
                  <c:v>To complement the probiotic I take</c:v>
                </c:pt>
                <c:pt idx="8">
                  <c:v>Blood sugar management</c:v>
                </c:pt>
                <c:pt idx="9">
                  <c:v>Microbiome health</c:v>
                </c:pt>
                <c:pt idx="10">
                  <c:v>Weight management</c:v>
                </c:pt>
                <c:pt idx="11">
                  <c:v>Bone health</c:v>
                </c:pt>
                <c:pt idx="12">
                  <c:v>Heart/cardiovascular health</c:v>
                </c:pt>
                <c:pt idx="13">
                  <c:v>Brain health/mental acuity</c:v>
                </c:pt>
                <c:pt idx="14">
                  <c:v>Because it's in another supplement I take</c:v>
                </c:pt>
                <c:pt idx="15">
                  <c:v>Athletic performance</c:v>
                </c:pt>
                <c:pt idx="16">
                  <c:v>It's in my synbiotic formula</c:v>
                </c:pt>
                <c:pt idx="17">
                  <c:v>I'm not familiar with the benefits</c:v>
                </c:pt>
              </c:strCache>
            </c:strRef>
          </c:cat>
          <c:val>
            <c:numRef>
              <c:f>Sheet1!$C$2:$C$19</c:f>
              <c:numCache>
                <c:formatCode>0%</c:formatCode>
                <c:ptCount val="18"/>
                <c:pt idx="0">
                  <c:v>0.32665330999999997</c:v>
                </c:pt>
                <c:pt idx="1">
                  <c:v>0.26252504999999998</c:v>
                </c:pt>
                <c:pt idx="2">
                  <c:v>0.20841683</c:v>
                </c:pt>
                <c:pt idx="3">
                  <c:v>0.17835671</c:v>
                </c:pt>
                <c:pt idx="4">
                  <c:v>0.17034067999999999</c:v>
                </c:pt>
                <c:pt idx="5">
                  <c:v>0.15831663000000001</c:v>
                </c:pt>
                <c:pt idx="6">
                  <c:v>0.15631263000000001</c:v>
                </c:pt>
                <c:pt idx="7">
                  <c:v>0.15230461000000001</c:v>
                </c:pt>
                <c:pt idx="8">
                  <c:v>0.15230461000000001</c:v>
                </c:pt>
                <c:pt idx="9">
                  <c:v>0.14829659000000001</c:v>
                </c:pt>
                <c:pt idx="10">
                  <c:v>0.14829659000000001</c:v>
                </c:pt>
                <c:pt idx="11">
                  <c:v>0.13827655</c:v>
                </c:pt>
                <c:pt idx="12">
                  <c:v>0.13627254999999999</c:v>
                </c:pt>
                <c:pt idx="13">
                  <c:v>0.12224449</c:v>
                </c:pt>
                <c:pt idx="14">
                  <c:v>0.11623246</c:v>
                </c:pt>
                <c:pt idx="15">
                  <c:v>9.4188379999999988E-2</c:v>
                </c:pt>
                <c:pt idx="16">
                  <c:v>7.8156309999999993E-2</c:v>
                </c:pt>
                <c:pt idx="17">
                  <c:v>1.6032060000000001E-2</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UK</c:v>
                </c:pt>
              </c:strCache>
            </c:strRef>
          </c:tx>
          <c:spPr>
            <a:solidFill>
              <a:schemeClr val="accent5"/>
            </a:solidFill>
            <a:ln>
              <a:noFill/>
            </a:ln>
            <a:effectLst/>
          </c:spPr>
          <c:invertIfNegative val="0"/>
          <c:cat>
            <c:strRef>
              <c:f>Sheet1!$A$2:$A$19</c:f>
              <c:strCache>
                <c:ptCount val="18"/>
                <c:pt idx="0">
                  <c:v>Gut health/digestion</c:v>
                </c:pt>
                <c:pt idx="1">
                  <c:v>Immunity health</c:v>
                </c:pt>
                <c:pt idx="2">
                  <c:v>Regularity</c:v>
                </c:pt>
                <c:pt idx="3">
                  <c:v>Stress/mood</c:v>
                </c:pt>
                <c:pt idx="4">
                  <c:v>Antioxidant properties</c:v>
                </c:pt>
                <c:pt idx="5">
                  <c:v>Source of fiber</c:v>
                </c:pt>
                <c:pt idx="6">
                  <c:v>Inflammation/autoimmune</c:v>
                </c:pt>
                <c:pt idx="7">
                  <c:v>To complement the probiotic I take</c:v>
                </c:pt>
                <c:pt idx="8">
                  <c:v>Blood sugar management</c:v>
                </c:pt>
                <c:pt idx="9">
                  <c:v>Microbiome health</c:v>
                </c:pt>
                <c:pt idx="10">
                  <c:v>Weight management</c:v>
                </c:pt>
                <c:pt idx="11">
                  <c:v>Bone health</c:v>
                </c:pt>
                <c:pt idx="12">
                  <c:v>Heart/cardiovascular health</c:v>
                </c:pt>
                <c:pt idx="13">
                  <c:v>Brain health/mental acuity</c:v>
                </c:pt>
                <c:pt idx="14">
                  <c:v>Because it's in another supplement I take</c:v>
                </c:pt>
                <c:pt idx="15">
                  <c:v>Athletic performance</c:v>
                </c:pt>
                <c:pt idx="16">
                  <c:v>It's in my synbiotic formula</c:v>
                </c:pt>
                <c:pt idx="17">
                  <c:v>I'm not familiar with the benefits</c:v>
                </c:pt>
              </c:strCache>
            </c:strRef>
          </c:cat>
          <c:val>
            <c:numRef>
              <c:f>Sheet1!$D$2:$D$19</c:f>
              <c:numCache>
                <c:formatCode>0%</c:formatCode>
                <c:ptCount val="18"/>
                <c:pt idx="0">
                  <c:v>0.37558685000000003</c:v>
                </c:pt>
                <c:pt idx="1">
                  <c:v>0.26760562999999998</c:v>
                </c:pt>
                <c:pt idx="2">
                  <c:v>0.14084506999999999</c:v>
                </c:pt>
                <c:pt idx="3">
                  <c:v>0.1314554</c:v>
                </c:pt>
                <c:pt idx="4">
                  <c:v>0.1314554</c:v>
                </c:pt>
                <c:pt idx="5">
                  <c:v>0.11737089000000001</c:v>
                </c:pt>
                <c:pt idx="6">
                  <c:v>9.3896709999999994E-2</c:v>
                </c:pt>
                <c:pt idx="7">
                  <c:v>0.10798122</c:v>
                </c:pt>
                <c:pt idx="8">
                  <c:v>0.11267605999999999</c:v>
                </c:pt>
                <c:pt idx="9">
                  <c:v>0.12676055999999999</c:v>
                </c:pt>
                <c:pt idx="10">
                  <c:v>7.9812209999999995E-2</c:v>
                </c:pt>
                <c:pt idx="11">
                  <c:v>0.14553990999999999</c:v>
                </c:pt>
                <c:pt idx="12">
                  <c:v>0.11267605999999999</c:v>
                </c:pt>
                <c:pt idx="13">
                  <c:v>0.13615023000000001</c:v>
                </c:pt>
                <c:pt idx="14">
                  <c:v>0.13615023000000001</c:v>
                </c:pt>
                <c:pt idx="15">
                  <c:v>7.5117370000000003E-2</c:v>
                </c:pt>
                <c:pt idx="16">
                  <c:v>6.57277E-2</c:v>
                </c:pt>
                <c:pt idx="17">
                  <c:v>4.2253520000000003E-2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DE</c:v>
                </c:pt>
              </c:strCache>
            </c:strRef>
          </c:tx>
          <c:spPr>
            <a:solidFill>
              <a:schemeClr val="accent1">
                <a:lumMod val="60000"/>
              </a:schemeClr>
            </a:solidFill>
            <a:ln>
              <a:noFill/>
            </a:ln>
            <a:effectLst/>
          </c:spPr>
          <c:invertIfNegative val="0"/>
          <c:cat>
            <c:strRef>
              <c:f>Sheet1!$A$2:$A$19</c:f>
              <c:strCache>
                <c:ptCount val="18"/>
                <c:pt idx="0">
                  <c:v>Gut health/digestion</c:v>
                </c:pt>
                <c:pt idx="1">
                  <c:v>Immunity health</c:v>
                </c:pt>
                <c:pt idx="2">
                  <c:v>Regularity</c:v>
                </c:pt>
                <c:pt idx="3">
                  <c:v>Stress/mood</c:v>
                </c:pt>
                <c:pt idx="4">
                  <c:v>Antioxidant properties</c:v>
                </c:pt>
                <c:pt idx="5">
                  <c:v>Source of fiber</c:v>
                </c:pt>
                <c:pt idx="6">
                  <c:v>Inflammation/autoimmune</c:v>
                </c:pt>
                <c:pt idx="7">
                  <c:v>To complement the probiotic I take</c:v>
                </c:pt>
                <c:pt idx="8">
                  <c:v>Blood sugar management</c:v>
                </c:pt>
                <c:pt idx="9">
                  <c:v>Microbiome health</c:v>
                </c:pt>
                <c:pt idx="10">
                  <c:v>Weight management</c:v>
                </c:pt>
                <c:pt idx="11">
                  <c:v>Bone health</c:v>
                </c:pt>
                <c:pt idx="12">
                  <c:v>Heart/cardiovascular health</c:v>
                </c:pt>
                <c:pt idx="13">
                  <c:v>Brain health/mental acuity</c:v>
                </c:pt>
                <c:pt idx="14">
                  <c:v>Because it's in another supplement I take</c:v>
                </c:pt>
                <c:pt idx="15">
                  <c:v>Athletic performance</c:v>
                </c:pt>
                <c:pt idx="16">
                  <c:v>It's in my synbiotic formula</c:v>
                </c:pt>
                <c:pt idx="17">
                  <c:v>I'm not familiar with the benefits</c:v>
                </c:pt>
              </c:strCache>
            </c:strRef>
          </c:cat>
          <c:val>
            <c:numRef>
              <c:f>Sheet1!$E$2:$E$19</c:f>
              <c:numCache>
                <c:formatCode>0%</c:formatCode>
                <c:ptCount val="18"/>
                <c:pt idx="0">
                  <c:v>0.32653061</c:v>
                </c:pt>
                <c:pt idx="1">
                  <c:v>0.21428570999999999</c:v>
                </c:pt>
                <c:pt idx="2">
                  <c:v>0.18877551000000001</c:v>
                </c:pt>
                <c:pt idx="3">
                  <c:v>0.14285713999999999</c:v>
                </c:pt>
                <c:pt idx="4">
                  <c:v>0.13775509999999999</c:v>
                </c:pt>
                <c:pt idx="5">
                  <c:v>0.17857143</c:v>
                </c:pt>
                <c:pt idx="6">
                  <c:v>0.10204082</c:v>
                </c:pt>
                <c:pt idx="7">
                  <c:v>0.15816326999999999</c:v>
                </c:pt>
                <c:pt idx="8">
                  <c:v>8.1632650000000015E-2</c:v>
                </c:pt>
                <c:pt idx="9">
                  <c:v>0.12244898</c:v>
                </c:pt>
                <c:pt idx="10">
                  <c:v>7.1428569999999997E-2</c:v>
                </c:pt>
                <c:pt idx="11">
                  <c:v>0.15306122</c:v>
                </c:pt>
                <c:pt idx="12">
                  <c:v>0.13265305999999999</c:v>
                </c:pt>
                <c:pt idx="13">
                  <c:v>9.6938780000000002E-2</c:v>
                </c:pt>
                <c:pt idx="14">
                  <c:v>8.6734690000000003E-2</c:v>
                </c:pt>
                <c:pt idx="15">
                  <c:v>0.14285713999999999</c:v>
                </c:pt>
                <c:pt idx="16">
                  <c:v>4.0816329999999998E-2</c:v>
                </c:pt>
                <c:pt idx="17">
                  <c:v>1.0204080000000001E-2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IT</c:v>
                </c:pt>
              </c:strCache>
            </c:strRef>
          </c:tx>
          <c:spPr>
            <a:solidFill>
              <a:schemeClr val="accent2">
                <a:lumMod val="40000"/>
                <a:lumOff val="60000"/>
              </a:schemeClr>
            </a:solidFill>
            <a:ln>
              <a:noFill/>
            </a:ln>
            <a:effectLst/>
          </c:spPr>
          <c:invertIfNegative val="0"/>
          <c:cat>
            <c:strRef>
              <c:f>Sheet1!$A$2:$A$19</c:f>
              <c:strCache>
                <c:ptCount val="18"/>
                <c:pt idx="0">
                  <c:v>Gut health/digestion</c:v>
                </c:pt>
                <c:pt idx="1">
                  <c:v>Immunity health</c:v>
                </c:pt>
                <c:pt idx="2">
                  <c:v>Regularity</c:v>
                </c:pt>
                <c:pt idx="3">
                  <c:v>Stress/mood</c:v>
                </c:pt>
                <c:pt idx="4">
                  <c:v>Antioxidant properties</c:v>
                </c:pt>
                <c:pt idx="5">
                  <c:v>Source of fiber</c:v>
                </c:pt>
                <c:pt idx="6">
                  <c:v>Inflammation/autoimmune</c:v>
                </c:pt>
                <c:pt idx="7">
                  <c:v>To complement the probiotic I take</c:v>
                </c:pt>
                <c:pt idx="8">
                  <c:v>Blood sugar management</c:v>
                </c:pt>
                <c:pt idx="9">
                  <c:v>Microbiome health</c:v>
                </c:pt>
                <c:pt idx="10">
                  <c:v>Weight management</c:v>
                </c:pt>
                <c:pt idx="11">
                  <c:v>Bone health</c:v>
                </c:pt>
                <c:pt idx="12">
                  <c:v>Heart/cardiovascular health</c:v>
                </c:pt>
                <c:pt idx="13">
                  <c:v>Brain health/mental acuity</c:v>
                </c:pt>
                <c:pt idx="14">
                  <c:v>Because it's in another supplement I take</c:v>
                </c:pt>
                <c:pt idx="15">
                  <c:v>Athletic performance</c:v>
                </c:pt>
                <c:pt idx="16">
                  <c:v>It's in my synbiotic formula</c:v>
                </c:pt>
                <c:pt idx="17">
                  <c:v>I'm not familiar with the benefits</c:v>
                </c:pt>
              </c:strCache>
            </c:strRef>
          </c:cat>
          <c:val>
            <c:numRef>
              <c:f>Sheet1!$F$2:$F$19</c:f>
              <c:numCache>
                <c:formatCode>0%</c:formatCode>
                <c:ptCount val="18"/>
                <c:pt idx="0">
                  <c:v>0.36551724000000002</c:v>
                </c:pt>
                <c:pt idx="1">
                  <c:v>0.25517241000000002</c:v>
                </c:pt>
                <c:pt idx="2">
                  <c:v>0.20689655000000001</c:v>
                </c:pt>
                <c:pt idx="3">
                  <c:v>0.12758621000000001</c:v>
                </c:pt>
                <c:pt idx="4">
                  <c:v>0.15172414000000001</c:v>
                </c:pt>
                <c:pt idx="5">
                  <c:v>0.14137931000000001</c:v>
                </c:pt>
                <c:pt idx="6">
                  <c:v>7.5862070000000004E-2</c:v>
                </c:pt>
                <c:pt idx="7">
                  <c:v>0.11379309999999999</c:v>
                </c:pt>
                <c:pt idx="8">
                  <c:v>6.5517240000000004E-2</c:v>
                </c:pt>
                <c:pt idx="9">
                  <c:v>0.23448276000000001</c:v>
                </c:pt>
                <c:pt idx="10">
                  <c:v>8.6206900000000003E-2</c:v>
                </c:pt>
                <c:pt idx="11">
                  <c:v>0.1</c:v>
                </c:pt>
                <c:pt idx="12">
                  <c:v>6.5517240000000004E-2</c:v>
                </c:pt>
                <c:pt idx="13">
                  <c:v>9.3103450000000004E-2</c:v>
                </c:pt>
                <c:pt idx="14">
                  <c:v>5.8620690000000003E-2</c:v>
                </c:pt>
                <c:pt idx="15">
                  <c:v>6.8965520000000002E-2</c:v>
                </c:pt>
                <c:pt idx="16">
                  <c:v>7.2413790000000006E-2</c:v>
                </c:pt>
                <c:pt idx="17">
                  <c:v>1.7241380000000001E-2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KR</c:v>
                </c:pt>
              </c:strCache>
            </c:strRef>
          </c:tx>
          <c:spPr>
            <a:solidFill>
              <a:schemeClr val="accent5">
                <a:lumMod val="60000"/>
              </a:schemeClr>
            </a:solidFill>
            <a:ln>
              <a:noFill/>
            </a:ln>
            <a:effectLst/>
          </c:spPr>
          <c:invertIfNegative val="0"/>
          <c:cat>
            <c:strRef>
              <c:f>Sheet1!$A$2:$A$19</c:f>
              <c:strCache>
                <c:ptCount val="18"/>
                <c:pt idx="0">
                  <c:v>Gut health/digestion</c:v>
                </c:pt>
                <c:pt idx="1">
                  <c:v>Immunity health</c:v>
                </c:pt>
                <c:pt idx="2">
                  <c:v>Regularity</c:v>
                </c:pt>
                <c:pt idx="3">
                  <c:v>Stress/mood</c:v>
                </c:pt>
                <c:pt idx="4">
                  <c:v>Antioxidant properties</c:v>
                </c:pt>
                <c:pt idx="5">
                  <c:v>Source of fiber</c:v>
                </c:pt>
                <c:pt idx="6">
                  <c:v>Inflammation/autoimmune</c:v>
                </c:pt>
                <c:pt idx="7">
                  <c:v>To complement the probiotic I take</c:v>
                </c:pt>
                <c:pt idx="8">
                  <c:v>Blood sugar management</c:v>
                </c:pt>
                <c:pt idx="9">
                  <c:v>Microbiome health</c:v>
                </c:pt>
                <c:pt idx="10">
                  <c:v>Weight management</c:v>
                </c:pt>
                <c:pt idx="11">
                  <c:v>Bone health</c:v>
                </c:pt>
                <c:pt idx="12">
                  <c:v>Heart/cardiovascular health</c:v>
                </c:pt>
                <c:pt idx="13">
                  <c:v>Brain health/mental acuity</c:v>
                </c:pt>
                <c:pt idx="14">
                  <c:v>Because it's in another supplement I take</c:v>
                </c:pt>
                <c:pt idx="15">
                  <c:v>Athletic performance</c:v>
                </c:pt>
                <c:pt idx="16">
                  <c:v>It's in my synbiotic formula</c:v>
                </c:pt>
                <c:pt idx="17">
                  <c:v>I'm not familiar with the benefits</c:v>
                </c:pt>
              </c:strCache>
            </c:strRef>
          </c:cat>
          <c:val>
            <c:numRef>
              <c:f>Sheet1!$G$2:$G$19</c:f>
              <c:numCache>
                <c:formatCode>0%</c:formatCode>
                <c:ptCount val="18"/>
                <c:pt idx="0">
                  <c:v>0.51864407000000001</c:v>
                </c:pt>
                <c:pt idx="1">
                  <c:v>0.29152541999999998</c:v>
                </c:pt>
                <c:pt idx="2">
                  <c:v>8.813559E-2</c:v>
                </c:pt>
                <c:pt idx="3">
                  <c:v>6.4406779999999997E-2</c:v>
                </c:pt>
                <c:pt idx="4">
                  <c:v>0.12881355999999999</c:v>
                </c:pt>
                <c:pt idx="5">
                  <c:v>0.10847458</c:v>
                </c:pt>
                <c:pt idx="6">
                  <c:v>0.14576270999999999</c:v>
                </c:pt>
                <c:pt idx="7">
                  <c:v>0.16271186000000001</c:v>
                </c:pt>
                <c:pt idx="8">
                  <c:v>5.0847459999999997E-2</c:v>
                </c:pt>
                <c:pt idx="9">
                  <c:v>6.7796609999999993E-2</c:v>
                </c:pt>
                <c:pt idx="10">
                  <c:v>0.15254237000000001</c:v>
                </c:pt>
                <c:pt idx="11">
                  <c:v>7.1186440000000004E-2</c:v>
                </c:pt>
                <c:pt idx="12">
                  <c:v>7.457627E-2</c:v>
                </c:pt>
                <c:pt idx="13">
                  <c:v>5.7627119999999997E-2</c:v>
                </c:pt>
                <c:pt idx="14">
                  <c:v>6.7796609999999993E-2</c:v>
                </c:pt>
                <c:pt idx="15">
                  <c:v>7.7966099999999997E-2</c:v>
                </c:pt>
                <c:pt idx="16">
                  <c:v>4.4067799999999997E-2</c:v>
                </c:pt>
                <c:pt idx="17">
                  <c:v>2.3728809999999999E-2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AU</c:v>
                </c:pt>
              </c:strCache>
            </c:strRef>
          </c:tx>
          <c:spPr>
            <a:solidFill>
              <a:schemeClr val="accent1">
                <a:lumMod val="80000"/>
                <a:lumOff val="20000"/>
              </a:schemeClr>
            </a:solidFill>
            <a:ln>
              <a:noFill/>
            </a:ln>
            <a:effectLst/>
          </c:spPr>
          <c:invertIfNegative val="0"/>
          <c:cat>
            <c:strRef>
              <c:f>Sheet1!$A$2:$A$19</c:f>
              <c:strCache>
                <c:ptCount val="18"/>
                <c:pt idx="0">
                  <c:v>Gut health/digestion</c:v>
                </c:pt>
                <c:pt idx="1">
                  <c:v>Immunity health</c:v>
                </c:pt>
                <c:pt idx="2">
                  <c:v>Regularity</c:v>
                </c:pt>
                <c:pt idx="3">
                  <c:v>Stress/mood</c:v>
                </c:pt>
                <c:pt idx="4">
                  <c:v>Antioxidant properties</c:v>
                </c:pt>
                <c:pt idx="5">
                  <c:v>Source of fiber</c:v>
                </c:pt>
                <c:pt idx="6">
                  <c:v>Inflammation/autoimmune</c:v>
                </c:pt>
                <c:pt idx="7">
                  <c:v>To complement the probiotic I take</c:v>
                </c:pt>
                <c:pt idx="8">
                  <c:v>Blood sugar management</c:v>
                </c:pt>
                <c:pt idx="9">
                  <c:v>Microbiome health</c:v>
                </c:pt>
                <c:pt idx="10">
                  <c:v>Weight management</c:v>
                </c:pt>
                <c:pt idx="11">
                  <c:v>Bone health</c:v>
                </c:pt>
                <c:pt idx="12">
                  <c:v>Heart/cardiovascular health</c:v>
                </c:pt>
                <c:pt idx="13">
                  <c:v>Brain health/mental acuity</c:v>
                </c:pt>
                <c:pt idx="14">
                  <c:v>Because it's in another supplement I take</c:v>
                </c:pt>
                <c:pt idx="15">
                  <c:v>Athletic performance</c:v>
                </c:pt>
                <c:pt idx="16">
                  <c:v>It's in my synbiotic formula</c:v>
                </c:pt>
                <c:pt idx="17">
                  <c:v>I'm not familiar with the benefits</c:v>
                </c:pt>
              </c:strCache>
            </c:strRef>
          </c:cat>
          <c:val>
            <c:numRef>
              <c:f>Sheet1!$H$2:$H$19</c:f>
              <c:numCache>
                <c:formatCode>0%</c:formatCode>
                <c:ptCount val="18"/>
                <c:pt idx="0">
                  <c:v>0.35321100999999999</c:v>
                </c:pt>
                <c:pt idx="1">
                  <c:v>0.27981651000000002</c:v>
                </c:pt>
                <c:pt idx="2">
                  <c:v>0.13302752000000001</c:v>
                </c:pt>
                <c:pt idx="3">
                  <c:v>0.14220183</c:v>
                </c:pt>
                <c:pt idx="4">
                  <c:v>0.10550459</c:v>
                </c:pt>
                <c:pt idx="5">
                  <c:v>0.12385321000000001</c:v>
                </c:pt>
                <c:pt idx="6">
                  <c:v>0.1146789</c:v>
                </c:pt>
                <c:pt idx="7">
                  <c:v>0.10550459</c:v>
                </c:pt>
                <c:pt idx="8">
                  <c:v>5.9633029999999997E-2</c:v>
                </c:pt>
                <c:pt idx="9">
                  <c:v>0.16513760999999999</c:v>
                </c:pt>
                <c:pt idx="10">
                  <c:v>0.12844037</c:v>
                </c:pt>
                <c:pt idx="11">
                  <c:v>0.1146789</c:v>
                </c:pt>
                <c:pt idx="12">
                  <c:v>4.1284400000000013E-2</c:v>
                </c:pt>
                <c:pt idx="13">
                  <c:v>0.13302752000000001</c:v>
                </c:pt>
                <c:pt idx="14">
                  <c:v>6.8807340000000008E-2</c:v>
                </c:pt>
                <c:pt idx="15">
                  <c:v>5.5045869999999997E-2</c:v>
                </c:pt>
                <c:pt idx="16">
                  <c:v>5.5045869999999997E-2</c:v>
                </c:pt>
                <c:pt idx="17">
                  <c:v>4.1284400000000013E-2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Sheet1!$A$2:$A$19</c:f>
              <c:strCache>
                <c:ptCount val="18"/>
                <c:pt idx="0">
                  <c:v>Gut health/digestion</c:v>
                </c:pt>
                <c:pt idx="1">
                  <c:v>Immunity health</c:v>
                </c:pt>
                <c:pt idx="2">
                  <c:v>Regularity</c:v>
                </c:pt>
                <c:pt idx="3">
                  <c:v>Stress/mood</c:v>
                </c:pt>
                <c:pt idx="4">
                  <c:v>Antioxidant properties</c:v>
                </c:pt>
                <c:pt idx="5">
                  <c:v>Source of fiber</c:v>
                </c:pt>
                <c:pt idx="6">
                  <c:v>Inflammation/autoimmune</c:v>
                </c:pt>
                <c:pt idx="7">
                  <c:v>To complement the probiotic I take</c:v>
                </c:pt>
                <c:pt idx="8">
                  <c:v>Blood sugar management</c:v>
                </c:pt>
                <c:pt idx="9">
                  <c:v>Microbiome health</c:v>
                </c:pt>
                <c:pt idx="10">
                  <c:v>Weight management</c:v>
                </c:pt>
                <c:pt idx="11">
                  <c:v>Bone health</c:v>
                </c:pt>
                <c:pt idx="12">
                  <c:v>Heart/cardiovascular health</c:v>
                </c:pt>
                <c:pt idx="13">
                  <c:v>Brain health/mental acuity</c:v>
                </c:pt>
                <c:pt idx="14">
                  <c:v>Because it's in another supplement I take</c:v>
                </c:pt>
                <c:pt idx="15">
                  <c:v>Athletic performance</c:v>
                </c:pt>
                <c:pt idx="16">
                  <c:v>It's in my synbiotic formula</c:v>
                </c:pt>
                <c:pt idx="17">
                  <c:v>I'm not familiar with the benefits</c:v>
                </c:pt>
              </c:strCache>
            </c:strRef>
          </c:cat>
          <c:val>
            <c:numRef>
              <c:f>Sheet1!$B$2:$B$19</c:f>
              <c:numCache>
                <c:formatCode>0%</c:formatCode>
                <c:ptCount val="18"/>
                <c:pt idx="0">
                  <c:v>0.37580362</c:v>
                </c:pt>
                <c:pt idx="1">
                  <c:v>0.26358853999999998</c:v>
                </c:pt>
                <c:pt idx="2">
                  <c:v>0.16715371000000001</c:v>
                </c:pt>
                <c:pt idx="3">
                  <c:v>0.13559321999999999</c:v>
                </c:pt>
                <c:pt idx="4">
                  <c:v>0.14319112000000001</c:v>
                </c:pt>
                <c:pt idx="5">
                  <c:v>0.13968439999999999</c:v>
                </c:pt>
                <c:pt idx="6">
                  <c:v>0.12156633999999999</c:v>
                </c:pt>
                <c:pt idx="7">
                  <c:v>0.13676213000000001</c:v>
                </c:pt>
                <c:pt idx="8">
                  <c:v>9.5265929999999999E-2</c:v>
                </c:pt>
                <c:pt idx="9">
                  <c:v>0.14552893</c:v>
                </c:pt>
                <c:pt idx="10">
                  <c:v>0.11864407</c:v>
                </c:pt>
                <c:pt idx="11">
                  <c:v>0.11981297</c:v>
                </c:pt>
                <c:pt idx="12">
                  <c:v>9.8188189999999995E-2</c:v>
                </c:pt>
                <c:pt idx="13">
                  <c:v>0.10637054</c:v>
                </c:pt>
                <c:pt idx="14">
                  <c:v>9.1174750000000013E-2</c:v>
                </c:pt>
                <c:pt idx="15">
                  <c:v>8.5330220000000012E-2</c:v>
                </c:pt>
                <c:pt idx="16">
                  <c:v>6.2536529999999993E-2</c:v>
                </c:pt>
                <c:pt idx="17">
                  <c:v>2.3378139999999999E-2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Sheet1!$A$2:$A$21</c:f>
              <c:strCache>
                <c:ptCount val="20"/>
                <c:pt idx="0">
                  <c:v>Gut health/digestion</c:v>
                </c:pt>
                <c:pt idx="1">
                  <c:v>Immunity health</c:v>
                </c:pt>
                <c:pt idx="2">
                  <c:v>Regularity</c:v>
                </c:pt>
                <c:pt idx="3">
                  <c:v>Source of fiber</c:v>
                </c:pt>
                <c:pt idx="4">
                  <c:v>Stress/mood</c:v>
                </c:pt>
                <c:pt idx="5">
                  <c:v>Microbiome health</c:v>
                </c:pt>
                <c:pt idx="6">
                  <c:v>Inflammation/autoimmune</c:v>
                </c:pt>
                <c:pt idx="7">
                  <c:v>Antioxidant properties</c:v>
                </c:pt>
                <c:pt idx="8">
                  <c:v>To complement the probiotic I take</c:v>
                </c:pt>
                <c:pt idx="9">
                  <c:v>Bone health</c:v>
                </c:pt>
                <c:pt idx="10">
                  <c:v>Weight management</c:v>
                </c:pt>
                <c:pt idx="11">
                  <c:v>Brain health/mental acuity</c:v>
                </c:pt>
                <c:pt idx="12">
                  <c:v>Heart/cardiovascular health</c:v>
                </c:pt>
                <c:pt idx="13">
                  <c:v>Because it's in another supplement I take</c:v>
                </c:pt>
                <c:pt idx="14">
                  <c:v>Athletic performance</c:v>
                </c:pt>
                <c:pt idx="15">
                  <c:v>Blood sugar management</c:v>
                </c:pt>
                <c:pt idx="16">
                  <c:v>It's in my synbiotic formula</c:v>
                </c:pt>
                <c:pt idx="17">
                  <c:v>I don't actually take any prebiotics</c:v>
                </c:pt>
                <c:pt idx="18">
                  <c:v>I'm not familiar with the benefits</c:v>
                </c:pt>
                <c:pt idx="19">
                  <c:v>Other (please specify)</c:v>
                </c:pt>
              </c:strCache>
            </c:strRef>
          </c:cat>
          <c:val>
            <c:numRef>
              <c:f>Sheet1!$C$2:$C$21</c:f>
              <c:numCache>
                <c:formatCode>0%</c:formatCode>
                <c:ptCount val="20"/>
                <c:pt idx="0">
                  <c:v>0.39</c:v>
                </c:pt>
                <c:pt idx="1">
                  <c:v>0.23</c:v>
                </c:pt>
                <c:pt idx="2">
                  <c:v>0.16</c:v>
                </c:pt>
                <c:pt idx="3">
                  <c:v>0.16</c:v>
                </c:pt>
                <c:pt idx="4">
                  <c:v>0.16</c:v>
                </c:pt>
                <c:pt idx="5">
                  <c:v>0.14000000000000001</c:v>
                </c:pt>
                <c:pt idx="6">
                  <c:v>0.13</c:v>
                </c:pt>
                <c:pt idx="7">
                  <c:v>0.12</c:v>
                </c:pt>
                <c:pt idx="8">
                  <c:v>0.12</c:v>
                </c:pt>
                <c:pt idx="9">
                  <c:v>0.11</c:v>
                </c:pt>
                <c:pt idx="10">
                  <c:v>0.11</c:v>
                </c:pt>
                <c:pt idx="11">
                  <c:v>0.11</c:v>
                </c:pt>
                <c:pt idx="12">
                  <c:v>0.1</c:v>
                </c:pt>
                <c:pt idx="13">
                  <c:v>0.1</c:v>
                </c:pt>
                <c:pt idx="14">
                  <c:v>0.09</c:v>
                </c:pt>
                <c:pt idx="15">
                  <c:v>0.08</c:v>
                </c:pt>
                <c:pt idx="16">
                  <c:v>0.06</c:v>
                </c:pt>
                <c:pt idx="17">
                  <c:v>0.04</c:v>
                </c:pt>
                <c:pt idx="18">
                  <c:v>0.02</c:v>
                </c:pt>
                <c:pt idx="19">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Sheet1!$A$2:$A$21</c:f>
              <c:strCache>
                <c:ptCount val="20"/>
                <c:pt idx="0">
                  <c:v>Gut health/digestion</c:v>
                </c:pt>
                <c:pt idx="1">
                  <c:v>Immunity health</c:v>
                </c:pt>
                <c:pt idx="2">
                  <c:v>Regularity</c:v>
                </c:pt>
                <c:pt idx="3">
                  <c:v>Source of fiber</c:v>
                </c:pt>
                <c:pt idx="4">
                  <c:v>Stress/mood</c:v>
                </c:pt>
                <c:pt idx="5">
                  <c:v>Microbiome health</c:v>
                </c:pt>
                <c:pt idx="6">
                  <c:v>Inflammation/autoimmune</c:v>
                </c:pt>
                <c:pt idx="7">
                  <c:v>Antioxidant properties</c:v>
                </c:pt>
                <c:pt idx="8">
                  <c:v>To complement the probiotic I take</c:v>
                </c:pt>
                <c:pt idx="9">
                  <c:v>Bone health</c:v>
                </c:pt>
                <c:pt idx="10">
                  <c:v>Weight management</c:v>
                </c:pt>
                <c:pt idx="11">
                  <c:v>Brain health/mental acuity</c:v>
                </c:pt>
                <c:pt idx="12">
                  <c:v>Heart/cardiovascular health</c:v>
                </c:pt>
                <c:pt idx="13">
                  <c:v>Because it's in another supplement I take</c:v>
                </c:pt>
                <c:pt idx="14">
                  <c:v>Athletic performance</c:v>
                </c:pt>
                <c:pt idx="15">
                  <c:v>Blood sugar management</c:v>
                </c:pt>
                <c:pt idx="16">
                  <c:v>It's in my synbiotic formula</c:v>
                </c:pt>
                <c:pt idx="17">
                  <c:v>I don't actually take any prebiotics</c:v>
                </c:pt>
                <c:pt idx="18">
                  <c:v>I'm not familiar with the benefits</c:v>
                </c:pt>
                <c:pt idx="19">
                  <c:v>Other (please specify)</c:v>
                </c:pt>
              </c:strCache>
            </c:strRef>
          </c:cat>
          <c:val>
            <c:numRef>
              <c:f>Sheet1!$D$2:$D$21</c:f>
              <c:numCache>
                <c:formatCode>0%</c:formatCode>
                <c:ptCount val="20"/>
                <c:pt idx="0">
                  <c:v>0.26</c:v>
                </c:pt>
                <c:pt idx="1">
                  <c:v>0.21</c:v>
                </c:pt>
                <c:pt idx="2">
                  <c:v>0.15</c:v>
                </c:pt>
                <c:pt idx="3">
                  <c:v>0.15</c:v>
                </c:pt>
                <c:pt idx="4">
                  <c:v>0.19</c:v>
                </c:pt>
                <c:pt idx="5">
                  <c:v>0.12</c:v>
                </c:pt>
                <c:pt idx="6">
                  <c:v>0.1</c:v>
                </c:pt>
                <c:pt idx="7">
                  <c:v>0.12</c:v>
                </c:pt>
                <c:pt idx="8">
                  <c:v>0.17</c:v>
                </c:pt>
                <c:pt idx="9">
                  <c:v>0.13</c:v>
                </c:pt>
                <c:pt idx="10">
                  <c:v>0.15</c:v>
                </c:pt>
                <c:pt idx="11">
                  <c:v>0.16</c:v>
                </c:pt>
                <c:pt idx="12">
                  <c:v>0.14000000000000001</c:v>
                </c:pt>
                <c:pt idx="13">
                  <c:v>0.1</c:v>
                </c:pt>
                <c:pt idx="14">
                  <c:v>0.15</c:v>
                </c:pt>
                <c:pt idx="15">
                  <c:v>0.11</c:v>
                </c:pt>
                <c:pt idx="16">
                  <c:v>0.1</c:v>
                </c:pt>
                <c:pt idx="17">
                  <c:v>0.02</c:v>
                </c:pt>
                <c:pt idx="18">
                  <c:v>0.04</c:v>
                </c:pt>
                <c:pt idx="19">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Sheet1!$A$2:$A$21</c:f>
              <c:strCache>
                <c:ptCount val="20"/>
                <c:pt idx="0">
                  <c:v>Gut health/digestion</c:v>
                </c:pt>
                <c:pt idx="1">
                  <c:v>Immunity health</c:v>
                </c:pt>
                <c:pt idx="2">
                  <c:v>Regularity</c:v>
                </c:pt>
                <c:pt idx="3">
                  <c:v>Source of fiber</c:v>
                </c:pt>
                <c:pt idx="4">
                  <c:v>Stress/mood</c:v>
                </c:pt>
                <c:pt idx="5">
                  <c:v>Microbiome health</c:v>
                </c:pt>
                <c:pt idx="6">
                  <c:v>Inflammation/autoimmune</c:v>
                </c:pt>
                <c:pt idx="7">
                  <c:v>Antioxidant properties</c:v>
                </c:pt>
                <c:pt idx="8">
                  <c:v>To complement the probiotic I take</c:v>
                </c:pt>
                <c:pt idx="9">
                  <c:v>Bone health</c:v>
                </c:pt>
                <c:pt idx="10">
                  <c:v>Weight management</c:v>
                </c:pt>
                <c:pt idx="11">
                  <c:v>Brain health/mental acuity</c:v>
                </c:pt>
                <c:pt idx="12">
                  <c:v>Heart/cardiovascular health</c:v>
                </c:pt>
                <c:pt idx="13">
                  <c:v>Because it's in another supplement I take</c:v>
                </c:pt>
                <c:pt idx="14">
                  <c:v>Athletic performance</c:v>
                </c:pt>
                <c:pt idx="15">
                  <c:v>Blood sugar management</c:v>
                </c:pt>
                <c:pt idx="16">
                  <c:v>It's in my synbiotic formula</c:v>
                </c:pt>
                <c:pt idx="17">
                  <c:v>I don't actually take any prebiotics</c:v>
                </c:pt>
                <c:pt idx="18">
                  <c:v>I'm not familiar with the benefits</c:v>
                </c:pt>
                <c:pt idx="19">
                  <c:v>Other (please specify)</c:v>
                </c:pt>
              </c:strCache>
            </c:strRef>
          </c:cat>
          <c:val>
            <c:numRef>
              <c:f>Sheet1!$E$2:$E$21</c:f>
              <c:numCache>
                <c:formatCode>0%</c:formatCode>
                <c:ptCount val="20"/>
                <c:pt idx="0">
                  <c:v>0.41</c:v>
                </c:pt>
                <c:pt idx="1">
                  <c:v>0.27</c:v>
                </c:pt>
                <c:pt idx="2">
                  <c:v>0.16</c:v>
                </c:pt>
                <c:pt idx="3">
                  <c:v>0.12</c:v>
                </c:pt>
                <c:pt idx="4">
                  <c:v>0.1</c:v>
                </c:pt>
                <c:pt idx="5">
                  <c:v>0.13</c:v>
                </c:pt>
                <c:pt idx="6">
                  <c:v>0.12</c:v>
                </c:pt>
                <c:pt idx="7">
                  <c:v>0.15</c:v>
                </c:pt>
                <c:pt idx="8">
                  <c:v>0.14000000000000001</c:v>
                </c:pt>
                <c:pt idx="9">
                  <c:v>0.09</c:v>
                </c:pt>
                <c:pt idx="10">
                  <c:v>0.1</c:v>
                </c:pt>
                <c:pt idx="11">
                  <c:v>0.1</c:v>
                </c:pt>
                <c:pt idx="12">
                  <c:v>0.06</c:v>
                </c:pt>
                <c:pt idx="13">
                  <c:v>0.1</c:v>
                </c:pt>
                <c:pt idx="14">
                  <c:v>0.06</c:v>
                </c:pt>
                <c:pt idx="15">
                  <c:v>7.0000000000000007E-2</c:v>
                </c:pt>
                <c:pt idx="16">
                  <c:v>0.04</c:v>
                </c:pt>
                <c:pt idx="17">
                  <c:v>0.04</c:v>
                </c:pt>
                <c:pt idx="18">
                  <c:v>0.01</c:v>
                </c:pt>
                <c:pt idx="19">
                  <c:v>0</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Sheet1!$A$2:$A$21</c:f>
              <c:strCache>
                <c:ptCount val="20"/>
                <c:pt idx="0">
                  <c:v>Gut health/digestion</c:v>
                </c:pt>
                <c:pt idx="1">
                  <c:v>Immunity health</c:v>
                </c:pt>
                <c:pt idx="2">
                  <c:v>Regularity</c:v>
                </c:pt>
                <c:pt idx="3">
                  <c:v>Source of fiber</c:v>
                </c:pt>
                <c:pt idx="4">
                  <c:v>Stress/mood</c:v>
                </c:pt>
                <c:pt idx="5">
                  <c:v>Microbiome health</c:v>
                </c:pt>
                <c:pt idx="6">
                  <c:v>Inflammation/autoimmune</c:v>
                </c:pt>
                <c:pt idx="7">
                  <c:v>Antioxidant properties</c:v>
                </c:pt>
                <c:pt idx="8">
                  <c:v>To complement the probiotic I take</c:v>
                </c:pt>
                <c:pt idx="9">
                  <c:v>Bone health</c:v>
                </c:pt>
                <c:pt idx="10">
                  <c:v>Weight management</c:v>
                </c:pt>
                <c:pt idx="11">
                  <c:v>Brain health/mental acuity</c:v>
                </c:pt>
                <c:pt idx="12">
                  <c:v>Heart/cardiovascular health</c:v>
                </c:pt>
                <c:pt idx="13">
                  <c:v>Because it's in another supplement I take</c:v>
                </c:pt>
                <c:pt idx="14">
                  <c:v>Athletic performance</c:v>
                </c:pt>
                <c:pt idx="15">
                  <c:v>Blood sugar management</c:v>
                </c:pt>
                <c:pt idx="16">
                  <c:v>It's in my synbiotic formula</c:v>
                </c:pt>
                <c:pt idx="17">
                  <c:v>I don't actually take any prebiotics</c:v>
                </c:pt>
                <c:pt idx="18">
                  <c:v>I'm not familiar with the benefits</c:v>
                </c:pt>
                <c:pt idx="19">
                  <c:v>Other (please specify)</c:v>
                </c:pt>
              </c:strCache>
            </c:strRef>
          </c:cat>
          <c:val>
            <c:numRef>
              <c:f>Sheet1!$F$2:$F$21</c:f>
              <c:numCache>
                <c:formatCode>0%</c:formatCode>
                <c:ptCount val="20"/>
                <c:pt idx="0">
                  <c:v>0.31</c:v>
                </c:pt>
                <c:pt idx="1">
                  <c:v>0.33</c:v>
                </c:pt>
                <c:pt idx="2">
                  <c:v>0.17</c:v>
                </c:pt>
                <c:pt idx="3">
                  <c:v>0.13</c:v>
                </c:pt>
                <c:pt idx="4">
                  <c:v>0.15</c:v>
                </c:pt>
                <c:pt idx="5">
                  <c:v>0.18</c:v>
                </c:pt>
                <c:pt idx="6">
                  <c:v>0.13</c:v>
                </c:pt>
                <c:pt idx="7">
                  <c:v>0.16</c:v>
                </c:pt>
                <c:pt idx="8">
                  <c:v>0.13</c:v>
                </c:pt>
                <c:pt idx="9">
                  <c:v>0.16</c:v>
                </c:pt>
                <c:pt idx="10">
                  <c:v>0.13</c:v>
                </c:pt>
                <c:pt idx="11">
                  <c:v>0.11</c:v>
                </c:pt>
                <c:pt idx="12">
                  <c:v>0.11</c:v>
                </c:pt>
                <c:pt idx="13">
                  <c:v>0.08</c:v>
                </c:pt>
                <c:pt idx="14">
                  <c:v>0.08</c:v>
                </c:pt>
                <c:pt idx="15">
                  <c:v>0.12</c:v>
                </c:pt>
                <c:pt idx="16">
                  <c:v>0.08</c:v>
                </c:pt>
                <c:pt idx="17">
                  <c:v>0.01</c:v>
                </c:pt>
                <c:pt idx="18">
                  <c:v>0.02</c:v>
                </c:pt>
                <c:pt idx="19">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Sheet1!$A$2:$A$21</c:f>
              <c:strCache>
                <c:ptCount val="20"/>
                <c:pt idx="0">
                  <c:v>Gut health/digestion</c:v>
                </c:pt>
                <c:pt idx="1">
                  <c:v>Immunity health</c:v>
                </c:pt>
                <c:pt idx="2">
                  <c:v>Regularity</c:v>
                </c:pt>
                <c:pt idx="3">
                  <c:v>Source of fiber</c:v>
                </c:pt>
                <c:pt idx="4">
                  <c:v>Stress/mood</c:v>
                </c:pt>
                <c:pt idx="5">
                  <c:v>Microbiome health</c:v>
                </c:pt>
                <c:pt idx="6">
                  <c:v>Inflammation/autoimmune</c:v>
                </c:pt>
                <c:pt idx="7">
                  <c:v>Antioxidant properties</c:v>
                </c:pt>
                <c:pt idx="8">
                  <c:v>To complement the probiotic I take</c:v>
                </c:pt>
                <c:pt idx="9">
                  <c:v>Bone health</c:v>
                </c:pt>
                <c:pt idx="10">
                  <c:v>Weight management</c:v>
                </c:pt>
                <c:pt idx="11">
                  <c:v>Brain health/mental acuity</c:v>
                </c:pt>
                <c:pt idx="12">
                  <c:v>Heart/cardiovascular health</c:v>
                </c:pt>
                <c:pt idx="13">
                  <c:v>Because it's in another supplement I take</c:v>
                </c:pt>
                <c:pt idx="14">
                  <c:v>Athletic performance</c:v>
                </c:pt>
                <c:pt idx="15">
                  <c:v>Blood sugar management</c:v>
                </c:pt>
                <c:pt idx="16">
                  <c:v>It's in my synbiotic formula</c:v>
                </c:pt>
                <c:pt idx="17">
                  <c:v>I don't actually take any prebiotics</c:v>
                </c:pt>
                <c:pt idx="18">
                  <c:v>I'm not familiar with the benefits</c:v>
                </c:pt>
                <c:pt idx="19">
                  <c:v>Other (please specify)</c:v>
                </c:pt>
              </c:strCache>
            </c:strRef>
          </c:cat>
          <c:val>
            <c:numRef>
              <c:f>Sheet1!$G$2:$G$21</c:f>
              <c:numCache>
                <c:formatCode>0%</c:formatCode>
                <c:ptCount val="20"/>
                <c:pt idx="0">
                  <c:v>0.56000000000000005</c:v>
                </c:pt>
                <c:pt idx="1">
                  <c:v>0.2</c:v>
                </c:pt>
                <c:pt idx="2">
                  <c:v>0.17</c:v>
                </c:pt>
                <c:pt idx="3">
                  <c:v>0.11</c:v>
                </c:pt>
                <c:pt idx="4">
                  <c:v>0.04</c:v>
                </c:pt>
                <c:pt idx="5">
                  <c:v>0.16</c:v>
                </c:pt>
                <c:pt idx="6">
                  <c:v>0.14000000000000001</c:v>
                </c:pt>
                <c:pt idx="7">
                  <c:v>0.13</c:v>
                </c:pt>
                <c:pt idx="8">
                  <c:v>0.09</c:v>
                </c:pt>
                <c:pt idx="9">
                  <c:v>0.08</c:v>
                </c:pt>
                <c:pt idx="10">
                  <c:v>0.06</c:v>
                </c:pt>
                <c:pt idx="11">
                  <c:v>0.02</c:v>
                </c:pt>
                <c:pt idx="12">
                  <c:v>0.05</c:v>
                </c:pt>
                <c:pt idx="13">
                  <c:v>7.0000000000000007E-2</c:v>
                </c:pt>
                <c:pt idx="14">
                  <c:v>0.02</c:v>
                </c:pt>
                <c:pt idx="15">
                  <c:v>0.04</c:v>
                </c:pt>
                <c:pt idx="16">
                  <c:v>0.03</c:v>
                </c:pt>
                <c:pt idx="17">
                  <c:v>0.05</c:v>
                </c:pt>
                <c:pt idx="18">
                  <c:v>0.03</c:v>
                </c:pt>
                <c:pt idx="19">
                  <c:v>0</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Sheet1!$A$2:$A$21</c:f>
              <c:strCache>
                <c:ptCount val="20"/>
                <c:pt idx="0">
                  <c:v>Gut health/digestion</c:v>
                </c:pt>
                <c:pt idx="1">
                  <c:v>Immunity health</c:v>
                </c:pt>
                <c:pt idx="2">
                  <c:v>Regularity</c:v>
                </c:pt>
                <c:pt idx="3">
                  <c:v>Source of fiber</c:v>
                </c:pt>
                <c:pt idx="4">
                  <c:v>Stress/mood</c:v>
                </c:pt>
                <c:pt idx="5">
                  <c:v>Microbiome health</c:v>
                </c:pt>
                <c:pt idx="6">
                  <c:v>Inflammation/autoimmune</c:v>
                </c:pt>
                <c:pt idx="7">
                  <c:v>Antioxidant properties</c:v>
                </c:pt>
                <c:pt idx="8">
                  <c:v>To complement the probiotic I take</c:v>
                </c:pt>
                <c:pt idx="9">
                  <c:v>Bone health</c:v>
                </c:pt>
                <c:pt idx="10">
                  <c:v>Weight management</c:v>
                </c:pt>
                <c:pt idx="11">
                  <c:v>Brain health/mental acuity</c:v>
                </c:pt>
                <c:pt idx="12">
                  <c:v>Heart/cardiovascular health</c:v>
                </c:pt>
                <c:pt idx="13">
                  <c:v>Because it's in another supplement I take</c:v>
                </c:pt>
                <c:pt idx="14">
                  <c:v>Athletic performance</c:v>
                </c:pt>
                <c:pt idx="15">
                  <c:v>Blood sugar management</c:v>
                </c:pt>
                <c:pt idx="16">
                  <c:v>It's in my synbiotic formula</c:v>
                </c:pt>
                <c:pt idx="17">
                  <c:v>I don't actually take any prebiotics</c:v>
                </c:pt>
                <c:pt idx="18">
                  <c:v>I'm not familiar with the benefits</c:v>
                </c:pt>
                <c:pt idx="19">
                  <c:v>Other (please specify)</c:v>
                </c:pt>
              </c:strCache>
            </c:strRef>
          </c:cat>
          <c:val>
            <c:numRef>
              <c:f>Sheet1!$H$2:$H$21</c:f>
              <c:numCache>
                <c:formatCode>0%</c:formatCode>
                <c:ptCount val="20"/>
                <c:pt idx="0">
                  <c:v>0.45</c:v>
                </c:pt>
                <c:pt idx="1">
                  <c:v>0.32</c:v>
                </c:pt>
                <c:pt idx="2">
                  <c:v>0.2</c:v>
                </c:pt>
                <c:pt idx="3">
                  <c:v>0.16</c:v>
                </c:pt>
                <c:pt idx="4">
                  <c:v>0.13</c:v>
                </c:pt>
                <c:pt idx="5">
                  <c:v>0.15</c:v>
                </c:pt>
                <c:pt idx="6">
                  <c:v>0.11</c:v>
                </c:pt>
                <c:pt idx="7">
                  <c:v>0.18</c:v>
                </c:pt>
                <c:pt idx="8">
                  <c:v>0.16</c:v>
                </c:pt>
                <c:pt idx="9">
                  <c:v>0.13</c:v>
                </c:pt>
                <c:pt idx="10">
                  <c:v>0.13</c:v>
                </c:pt>
                <c:pt idx="11">
                  <c:v>0.11</c:v>
                </c:pt>
                <c:pt idx="12">
                  <c:v>0.11</c:v>
                </c:pt>
                <c:pt idx="13">
                  <c:v>0.08</c:v>
                </c:pt>
                <c:pt idx="14">
                  <c:v>0.08</c:v>
                </c:pt>
                <c:pt idx="15">
                  <c:v>0.13</c:v>
                </c:pt>
                <c:pt idx="16">
                  <c:v>0.04</c:v>
                </c:pt>
                <c:pt idx="17">
                  <c:v>7.0000000000000007E-2</c:v>
                </c:pt>
                <c:pt idx="18">
                  <c:v>0.02</c:v>
                </c:pt>
                <c:pt idx="19">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Sheet1!$A$2:$A$21</c:f>
              <c:strCache>
                <c:ptCount val="20"/>
                <c:pt idx="0">
                  <c:v>Gut health/digestion</c:v>
                </c:pt>
                <c:pt idx="1">
                  <c:v>Immunity health</c:v>
                </c:pt>
                <c:pt idx="2">
                  <c:v>Regularity</c:v>
                </c:pt>
                <c:pt idx="3">
                  <c:v>Source of fiber</c:v>
                </c:pt>
                <c:pt idx="4">
                  <c:v>Stress/mood</c:v>
                </c:pt>
                <c:pt idx="5">
                  <c:v>Microbiome health</c:v>
                </c:pt>
                <c:pt idx="6">
                  <c:v>Inflammation/autoimmune</c:v>
                </c:pt>
                <c:pt idx="7">
                  <c:v>Antioxidant properties</c:v>
                </c:pt>
                <c:pt idx="8">
                  <c:v>To complement the probiotic I take</c:v>
                </c:pt>
                <c:pt idx="9">
                  <c:v>Bone health</c:v>
                </c:pt>
                <c:pt idx="10">
                  <c:v>Weight management</c:v>
                </c:pt>
                <c:pt idx="11">
                  <c:v>Brain health/mental acuity</c:v>
                </c:pt>
                <c:pt idx="12">
                  <c:v>Heart/cardiovascular health</c:v>
                </c:pt>
                <c:pt idx="13">
                  <c:v>Because it's in another supplement I take</c:v>
                </c:pt>
                <c:pt idx="14">
                  <c:v>Athletic performance</c:v>
                </c:pt>
                <c:pt idx="15">
                  <c:v>Blood sugar management</c:v>
                </c:pt>
                <c:pt idx="16">
                  <c:v>It's in my synbiotic formula</c:v>
                </c:pt>
                <c:pt idx="17">
                  <c:v>I don't actually take any prebiotics</c:v>
                </c:pt>
                <c:pt idx="18">
                  <c:v>I'm not familiar with the benefits</c:v>
                </c:pt>
                <c:pt idx="19">
                  <c:v>Other (please specify)</c:v>
                </c:pt>
              </c:strCache>
            </c:strRef>
          </c:cat>
          <c:val>
            <c:numRef>
              <c:f>Sheet1!$B$2:$B$21</c:f>
              <c:numCache>
                <c:formatCode>0%</c:formatCode>
                <c:ptCount val="20"/>
                <c:pt idx="0">
                  <c:v>0.37580362</c:v>
                </c:pt>
                <c:pt idx="1">
                  <c:v>0.26358853999999998</c:v>
                </c:pt>
                <c:pt idx="2">
                  <c:v>0.16715371000000001</c:v>
                </c:pt>
                <c:pt idx="3">
                  <c:v>0.13968439999999999</c:v>
                </c:pt>
                <c:pt idx="4">
                  <c:v>0.13559321999999999</c:v>
                </c:pt>
                <c:pt idx="5">
                  <c:v>0.14552893</c:v>
                </c:pt>
                <c:pt idx="6">
                  <c:v>0.12156633999999999</c:v>
                </c:pt>
                <c:pt idx="7">
                  <c:v>0.14319112000000001</c:v>
                </c:pt>
                <c:pt idx="8">
                  <c:v>0.13676213000000001</c:v>
                </c:pt>
                <c:pt idx="9">
                  <c:v>0.11981297</c:v>
                </c:pt>
                <c:pt idx="10">
                  <c:v>0.11864407</c:v>
                </c:pt>
                <c:pt idx="11">
                  <c:v>0.10637054</c:v>
                </c:pt>
                <c:pt idx="12">
                  <c:v>9.8188189999999995E-2</c:v>
                </c:pt>
                <c:pt idx="13">
                  <c:v>9.1174750000000013E-2</c:v>
                </c:pt>
                <c:pt idx="14">
                  <c:v>8.5330220000000012E-2</c:v>
                </c:pt>
                <c:pt idx="15">
                  <c:v>9.5265929999999999E-2</c:v>
                </c:pt>
                <c:pt idx="16">
                  <c:v>6.2536529999999993E-2</c:v>
                </c:pt>
                <c:pt idx="17">
                  <c:v>3.2144939999999997E-2</c:v>
                </c:pt>
                <c:pt idx="18">
                  <c:v>2.3378139999999999E-2</c:v>
                </c:pt>
                <c:pt idx="19">
                  <c:v>1.16891E-3</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Sheet1!$A$2:$A$21</c:f>
              <c:strCache>
                <c:ptCount val="20"/>
                <c:pt idx="0">
                  <c:v>Gut health/digestion</c:v>
                </c:pt>
                <c:pt idx="1">
                  <c:v>Regularity</c:v>
                </c:pt>
                <c:pt idx="2">
                  <c:v>Immunity health</c:v>
                </c:pt>
                <c:pt idx="3">
                  <c:v>Stress/mood</c:v>
                </c:pt>
                <c:pt idx="4">
                  <c:v>Antioxidant properties</c:v>
                </c:pt>
                <c:pt idx="5">
                  <c:v>To complement the probiotic I take</c:v>
                </c:pt>
                <c:pt idx="6">
                  <c:v>Microbiome health</c:v>
                </c:pt>
                <c:pt idx="7">
                  <c:v>Heart/cardiovascular health</c:v>
                </c:pt>
                <c:pt idx="8">
                  <c:v>Inflammation/autoimmune</c:v>
                </c:pt>
                <c:pt idx="9">
                  <c:v>Brain health/mental acuity</c:v>
                </c:pt>
                <c:pt idx="10">
                  <c:v>Blood sugar management</c:v>
                </c:pt>
                <c:pt idx="11">
                  <c:v>Source of fiber</c:v>
                </c:pt>
                <c:pt idx="12">
                  <c:v>Because it's in another supplement I take</c:v>
                </c:pt>
                <c:pt idx="13">
                  <c:v>Bone health</c:v>
                </c:pt>
                <c:pt idx="14">
                  <c:v>Weight management</c:v>
                </c:pt>
                <c:pt idx="15">
                  <c:v>Athletic performance</c:v>
                </c:pt>
                <c:pt idx="16">
                  <c:v>It's in my synbiotic formula</c:v>
                </c:pt>
                <c:pt idx="17">
                  <c:v>I don't actually take any prebiotics</c:v>
                </c:pt>
                <c:pt idx="18">
                  <c:v>I'm not familiar with the benefits</c:v>
                </c:pt>
                <c:pt idx="19">
                  <c:v>Other (please specify)</c:v>
                </c:pt>
              </c:strCache>
            </c:strRef>
          </c:cat>
          <c:val>
            <c:numRef>
              <c:f>Sheet1!$C$2:$C$21</c:f>
              <c:numCache>
                <c:formatCode>0%</c:formatCode>
                <c:ptCount val="20"/>
                <c:pt idx="0">
                  <c:v>0.32075471999999999</c:v>
                </c:pt>
                <c:pt idx="1">
                  <c:v>0.24528301999999999</c:v>
                </c:pt>
                <c:pt idx="2">
                  <c:v>0.20754717</c:v>
                </c:pt>
                <c:pt idx="3">
                  <c:v>0.19811321000000001</c:v>
                </c:pt>
                <c:pt idx="4">
                  <c:v>0.16981131999999999</c:v>
                </c:pt>
                <c:pt idx="5">
                  <c:v>0.16981131999999999</c:v>
                </c:pt>
                <c:pt idx="6">
                  <c:v>0.16037736</c:v>
                </c:pt>
                <c:pt idx="7">
                  <c:v>0.15094340000000001</c:v>
                </c:pt>
                <c:pt idx="8">
                  <c:v>0.15094340000000001</c:v>
                </c:pt>
                <c:pt idx="9">
                  <c:v>0.15094340000000001</c:v>
                </c:pt>
                <c:pt idx="10">
                  <c:v>0.15094340000000001</c:v>
                </c:pt>
                <c:pt idx="11">
                  <c:v>0.14150942999999999</c:v>
                </c:pt>
                <c:pt idx="12">
                  <c:v>0.14150942999999999</c:v>
                </c:pt>
                <c:pt idx="13">
                  <c:v>0.13207547</c:v>
                </c:pt>
                <c:pt idx="14">
                  <c:v>0.10377358</c:v>
                </c:pt>
                <c:pt idx="15">
                  <c:v>9.4339619999999999E-2</c:v>
                </c:pt>
                <c:pt idx="16">
                  <c:v>9.4339619999999999E-2</c:v>
                </c:pt>
                <c:pt idx="17">
                  <c:v>3.7735850000000001E-2</c:v>
                </c:pt>
                <c:pt idx="18">
                  <c:v>9.4339599999999999E-3</c:v>
                </c:pt>
                <c:pt idx="19">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Sheet1!$A$2:$A$21</c:f>
              <c:strCache>
                <c:ptCount val="20"/>
                <c:pt idx="0">
                  <c:v>Gut health/digestion</c:v>
                </c:pt>
                <c:pt idx="1">
                  <c:v>Regularity</c:v>
                </c:pt>
                <c:pt idx="2">
                  <c:v>Immunity health</c:v>
                </c:pt>
                <c:pt idx="3">
                  <c:v>Stress/mood</c:v>
                </c:pt>
                <c:pt idx="4">
                  <c:v>Antioxidant properties</c:v>
                </c:pt>
                <c:pt idx="5">
                  <c:v>To complement the probiotic I take</c:v>
                </c:pt>
                <c:pt idx="6">
                  <c:v>Microbiome health</c:v>
                </c:pt>
                <c:pt idx="7">
                  <c:v>Heart/cardiovascular health</c:v>
                </c:pt>
                <c:pt idx="8">
                  <c:v>Inflammation/autoimmune</c:v>
                </c:pt>
                <c:pt idx="9">
                  <c:v>Brain health/mental acuity</c:v>
                </c:pt>
                <c:pt idx="10">
                  <c:v>Blood sugar management</c:v>
                </c:pt>
                <c:pt idx="11">
                  <c:v>Source of fiber</c:v>
                </c:pt>
                <c:pt idx="12">
                  <c:v>Because it's in another supplement I take</c:v>
                </c:pt>
                <c:pt idx="13">
                  <c:v>Bone health</c:v>
                </c:pt>
                <c:pt idx="14">
                  <c:v>Weight management</c:v>
                </c:pt>
                <c:pt idx="15">
                  <c:v>Athletic performance</c:v>
                </c:pt>
                <c:pt idx="16">
                  <c:v>It's in my synbiotic formula</c:v>
                </c:pt>
                <c:pt idx="17">
                  <c:v>I don't actually take any prebiotics</c:v>
                </c:pt>
                <c:pt idx="18">
                  <c:v>I'm not familiar with the benefits</c:v>
                </c:pt>
                <c:pt idx="19">
                  <c:v>Other (please specify)</c:v>
                </c:pt>
              </c:strCache>
            </c:strRef>
          </c:cat>
          <c:val>
            <c:numRef>
              <c:f>Sheet1!$D$2:$D$21</c:f>
              <c:numCache>
                <c:formatCode>0%</c:formatCode>
                <c:ptCount val="20"/>
                <c:pt idx="0">
                  <c:v>0.27619048000000002</c:v>
                </c:pt>
                <c:pt idx="1">
                  <c:v>0.14285713999999999</c:v>
                </c:pt>
                <c:pt idx="2">
                  <c:v>0.26666666999999999</c:v>
                </c:pt>
                <c:pt idx="3">
                  <c:v>0.25714285999999997</c:v>
                </c:pt>
                <c:pt idx="4">
                  <c:v>0.14285713999999999</c:v>
                </c:pt>
                <c:pt idx="5">
                  <c:v>0.16190476000000001</c:v>
                </c:pt>
                <c:pt idx="6">
                  <c:v>0.16190476000000001</c:v>
                </c:pt>
                <c:pt idx="7">
                  <c:v>0.2</c:v>
                </c:pt>
                <c:pt idx="8">
                  <c:v>0.15238094999999999</c:v>
                </c:pt>
                <c:pt idx="9">
                  <c:v>0.17142857</c:v>
                </c:pt>
                <c:pt idx="10">
                  <c:v>0.2</c:v>
                </c:pt>
                <c:pt idx="11">
                  <c:v>0.18095238</c:v>
                </c:pt>
                <c:pt idx="12">
                  <c:v>8.5714289999999999E-2</c:v>
                </c:pt>
                <c:pt idx="13">
                  <c:v>0.18095238</c:v>
                </c:pt>
                <c:pt idx="14">
                  <c:v>0.19047618999999999</c:v>
                </c:pt>
                <c:pt idx="15">
                  <c:v>0.19047618999999999</c:v>
                </c:pt>
                <c:pt idx="16">
                  <c:v>0.10476190000000001</c:v>
                </c:pt>
                <c:pt idx="17">
                  <c:v>0</c:v>
                </c:pt>
                <c:pt idx="18">
                  <c:v>4.7619050000000003E-2</c:v>
                </c:pt>
                <c:pt idx="19">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Sheet1!$A$2:$A$21</c:f>
              <c:strCache>
                <c:ptCount val="20"/>
                <c:pt idx="0">
                  <c:v>Gut health/digestion</c:v>
                </c:pt>
                <c:pt idx="1">
                  <c:v>Regularity</c:v>
                </c:pt>
                <c:pt idx="2">
                  <c:v>Immunity health</c:v>
                </c:pt>
                <c:pt idx="3">
                  <c:v>Stress/mood</c:v>
                </c:pt>
                <c:pt idx="4">
                  <c:v>Antioxidant properties</c:v>
                </c:pt>
                <c:pt idx="5">
                  <c:v>To complement the probiotic I take</c:v>
                </c:pt>
                <c:pt idx="6">
                  <c:v>Microbiome health</c:v>
                </c:pt>
                <c:pt idx="7">
                  <c:v>Heart/cardiovascular health</c:v>
                </c:pt>
                <c:pt idx="8">
                  <c:v>Inflammation/autoimmune</c:v>
                </c:pt>
                <c:pt idx="9">
                  <c:v>Brain health/mental acuity</c:v>
                </c:pt>
                <c:pt idx="10">
                  <c:v>Blood sugar management</c:v>
                </c:pt>
                <c:pt idx="11">
                  <c:v>Source of fiber</c:v>
                </c:pt>
                <c:pt idx="12">
                  <c:v>Because it's in another supplement I take</c:v>
                </c:pt>
                <c:pt idx="13">
                  <c:v>Bone health</c:v>
                </c:pt>
                <c:pt idx="14">
                  <c:v>Weight management</c:v>
                </c:pt>
                <c:pt idx="15">
                  <c:v>Athletic performance</c:v>
                </c:pt>
                <c:pt idx="16">
                  <c:v>It's in my synbiotic formula</c:v>
                </c:pt>
                <c:pt idx="17">
                  <c:v>I don't actually take any prebiotics</c:v>
                </c:pt>
                <c:pt idx="18">
                  <c:v>I'm not familiar with the benefits</c:v>
                </c:pt>
                <c:pt idx="19">
                  <c:v>Other (please specify)</c:v>
                </c:pt>
              </c:strCache>
            </c:strRef>
          </c:cat>
          <c:val>
            <c:numRef>
              <c:f>Sheet1!$E$2:$E$21</c:f>
              <c:numCache>
                <c:formatCode>0%</c:formatCode>
                <c:ptCount val="20"/>
                <c:pt idx="0">
                  <c:v>0.39175258000000002</c:v>
                </c:pt>
                <c:pt idx="1">
                  <c:v>0.15463917999999999</c:v>
                </c:pt>
                <c:pt idx="2">
                  <c:v>0.26804124000000001</c:v>
                </c:pt>
                <c:pt idx="3">
                  <c:v>0.12371134</c:v>
                </c:pt>
                <c:pt idx="4">
                  <c:v>0.2371134</c:v>
                </c:pt>
                <c:pt idx="5">
                  <c:v>0.17525773</c:v>
                </c:pt>
                <c:pt idx="6">
                  <c:v>0.16494845</c:v>
                </c:pt>
                <c:pt idx="7">
                  <c:v>8.2474229999999996E-2</c:v>
                </c:pt>
                <c:pt idx="8">
                  <c:v>0.19587629000000001</c:v>
                </c:pt>
                <c:pt idx="9">
                  <c:v>8.2474229999999996E-2</c:v>
                </c:pt>
                <c:pt idx="10">
                  <c:v>0.12371134</c:v>
                </c:pt>
                <c:pt idx="11">
                  <c:v>9.2783510000000013E-2</c:v>
                </c:pt>
                <c:pt idx="12">
                  <c:v>0.15463917999999999</c:v>
                </c:pt>
                <c:pt idx="13">
                  <c:v>7.2164950000000005E-2</c:v>
                </c:pt>
                <c:pt idx="14">
                  <c:v>0.16494845</c:v>
                </c:pt>
                <c:pt idx="15">
                  <c:v>6.1855670000000001E-2</c:v>
                </c:pt>
                <c:pt idx="16">
                  <c:v>5.1546389999999997E-2</c:v>
                </c:pt>
                <c:pt idx="17">
                  <c:v>2.0618560000000001E-2</c:v>
                </c:pt>
                <c:pt idx="18">
                  <c:v>0</c:v>
                </c:pt>
                <c:pt idx="19">
                  <c:v>0</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Sheet1!$A$2:$A$21</c:f>
              <c:strCache>
                <c:ptCount val="20"/>
                <c:pt idx="0">
                  <c:v>Gut health/digestion</c:v>
                </c:pt>
                <c:pt idx="1">
                  <c:v>Regularity</c:v>
                </c:pt>
                <c:pt idx="2">
                  <c:v>Immunity health</c:v>
                </c:pt>
                <c:pt idx="3">
                  <c:v>Stress/mood</c:v>
                </c:pt>
                <c:pt idx="4">
                  <c:v>Antioxidant properties</c:v>
                </c:pt>
                <c:pt idx="5">
                  <c:v>To complement the probiotic I take</c:v>
                </c:pt>
                <c:pt idx="6">
                  <c:v>Microbiome health</c:v>
                </c:pt>
                <c:pt idx="7">
                  <c:v>Heart/cardiovascular health</c:v>
                </c:pt>
                <c:pt idx="8">
                  <c:v>Inflammation/autoimmune</c:v>
                </c:pt>
                <c:pt idx="9">
                  <c:v>Brain health/mental acuity</c:v>
                </c:pt>
                <c:pt idx="10">
                  <c:v>Blood sugar management</c:v>
                </c:pt>
                <c:pt idx="11">
                  <c:v>Source of fiber</c:v>
                </c:pt>
                <c:pt idx="12">
                  <c:v>Because it's in another supplement I take</c:v>
                </c:pt>
                <c:pt idx="13">
                  <c:v>Bone health</c:v>
                </c:pt>
                <c:pt idx="14">
                  <c:v>Weight management</c:v>
                </c:pt>
                <c:pt idx="15">
                  <c:v>Athletic performance</c:v>
                </c:pt>
                <c:pt idx="16">
                  <c:v>It's in my synbiotic formula</c:v>
                </c:pt>
                <c:pt idx="17">
                  <c:v>I don't actually take any prebiotics</c:v>
                </c:pt>
                <c:pt idx="18">
                  <c:v>I'm not familiar with the benefits</c:v>
                </c:pt>
                <c:pt idx="19">
                  <c:v>Other (please specify)</c:v>
                </c:pt>
              </c:strCache>
            </c:strRef>
          </c:cat>
          <c:val>
            <c:numRef>
              <c:f>Sheet1!$F$2:$F$21</c:f>
              <c:numCache>
                <c:formatCode>0%</c:formatCode>
                <c:ptCount val="20"/>
                <c:pt idx="0">
                  <c:v>0.22321429000000001</c:v>
                </c:pt>
                <c:pt idx="1">
                  <c:v>0.22321429000000001</c:v>
                </c:pt>
                <c:pt idx="2">
                  <c:v>0.34821428999999998</c:v>
                </c:pt>
                <c:pt idx="3">
                  <c:v>0.1875</c:v>
                </c:pt>
                <c:pt idx="4">
                  <c:v>0.16071429000000001</c:v>
                </c:pt>
                <c:pt idx="5">
                  <c:v>0.15178570999999999</c:v>
                </c:pt>
                <c:pt idx="6">
                  <c:v>0.16071429000000001</c:v>
                </c:pt>
                <c:pt idx="7">
                  <c:v>0.16071429000000001</c:v>
                </c:pt>
                <c:pt idx="8">
                  <c:v>0.16071429000000001</c:v>
                </c:pt>
                <c:pt idx="9">
                  <c:v>0.13392857</c:v>
                </c:pt>
                <c:pt idx="10">
                  <c:v>0.1875</c:v>
                </c:pt>
                <c:pt idx="11">
                  <c:v>0.16964286000000001</c:v>
                </c:pt>
                <c:pt idx="12">
                  <c:v>0.10714286000000001</c:v>
                </c:pt>
                <c:pt idx="13">
                  <c:v>0.17857143</c:v>
                </c:pt>
                <c:pt idx="14">
                  <c:v>0.16071429000000001</c:v>
                </c:pt>
                <c:pt idx="15">
                  <c:v>7.1428569999999997E-2</c:v>
                </c:pt>
                <c:pt idx="16">
                  <c:v>0.10714286000000001</c:v>
                </c:pt>
                <c:pt idx="17">
                  <c:v>0</c:v>
                </c:pt>
                <c:pt idx="18">
                  <c:v>0</c:v>
                </c:pt>
                <c:pt idx="19">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Sheet1!$A$2:$A$21</c:f>
              <c:strCache>
                <c:ptCount val="20"/>
                <c:pt idx="0">
                  <c:v>Gut health/digestion</c:v>
                </c:pt>
                <c:pt idx="1">
                  <c:v>Regularity</c:v>
                </c:pt>
                <c:pt idx="2">
                  <c:v>Immunity health</c:v>
                </c:pt>
                <c:pt idx="3">
                  <c:v>Stress/mood</c:v>
                </c:pt>
                <c:pt idx="4">
                  <c:v>Antioxidant properties</c:v>
                </c:pt>
                <c:pt idx="5">
                  <c:v>To complement the probiotic I take</c:v>
                </c:pt>
                <c:pt idx="6">
                  <c:v>Microbiome health</c:v>
                </c:pt>
                <c:pt idx="7">
                  <c:v>Heart/cardiovascular health</c:v>
                </c:pt>
                <c:pt idx="8">
                  <c:v>Inflammation/autoimmune</c:v>
                </c:pt>
                <c:pt idx="9">
                  <c:v>Brain health/mental acuity</c:v>
                </c:pt>
                <c:pt idx="10">
                  <c:v>Blood sugar management</c:v>
                </c:pt>
                <c:pt idx="11">
                  <c:v>Source of fiber</c:v>
                </c:pt>
                <c:pt idx="12">
                  <c:v>Because it's in another supplement I take</c:v>
                </c:pt>
                <c:pt idx="13">
                  <c:v>Bone health</c:v>
                </c:pt>
                <c:pt idx="14">
                  <c:v>Weight management</c:v>
                </c:pt>
                <c:pt idx="15">
                  <c:v>Athletic performance</c:v>
                </c:pt>
                <c:pt idx="16">
                  <c:v>It's in my synbiotic formula</c:v>
                </c:pt>
                <c:pt idx="17">
                  <c:v>I don't actually take any prebiotics</c:v>
                </c:pt>
                <c:pt idx="18">
                  <c:v>I'm not familiar with the benefits</c:v>
                </c:pt>
                <c:pt idx="19">
                  <c:v>Other (please specify)</c:v>
                </c:pt>
              </c:strCache>
            </c:strRef>
          </c:cat>
          <c:val>
            <c:numRef>
              <c:f>Sheet1!$G$2:$G$21</c:f>
              <c:numCache>
                <c:formatCode>0%</c:formatCode>
                <c:ptCount val="20"/>
                <c:pt idx="0">
                  <c:v>0.56521738999999993</c:v>
                </c:pt>
                <c:pt idx="1">
                  <c:v>0.26086957</c:v>
                </c:pt>
                <c:pt idx="2">
                  <c:v>0.21739130000000001</c:v>
                </c:pt>
                <c:pt idx="3">
                  <c:v>0.10869565</c:v>
                </c:pt>
                <c:pt idx="4">
                  <c:v>0.13043478</c:v>
                </c:pt>
                <c:pt idx="5">
                  <c:v>6.521739E-2</c:v>
                </c:pt>
                <c:pt idx="6">
                  <c:v>8.6956520000000009E-2</c:v>
                </c:pt>
                <c:pt idx="7">
                  <c:v>6.521739E-2</c:v>
                </c:pt>
                <c:pt idx="8">
                  <c:v>0.13043478</c:v>
                </c:pt>
                <c:pt idx="9">
                  <c:v>2.1739129999999999E-2</c:v>
                </c:pt>
                <c:pt idx="10">
                  <c:v>4.3478259999999998E-2</c:v>
                </c:pt>
                <c:pt idx="11">
                  <c:v>0.23913043</c:v>
                </c:pt>
                <c:pt idx="12">
                  <c:v>6.521739E-2</c:v>
                </c:pt>
                <c:pt idx="13">
                  <c:v>0.10869565</c:v>
                </c:pt>
                <c:pt idx="14">
                  <c:v>6.521739E-2</c:v>
                </c:pt>
                <c:pt idx="15">
                  <c:v>0</c:v>
                </c:pt>
                <c:pt idx="16">
                  <c:v>0</c:v>
                </c:pt>
                <c:pt idx="17">
                  <c:v>8.6956520000000009E-2</c:v>
                </c:pt>
                <c:pt idx="18">
                  <c:v>2.1739129999999999E-2</c:v>
                </c:pt>
                <c:pt idx="19">
                  <c:v>0</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Sheet1!$A$2:$A$21</c:f>
              <c:strCache>
                <c:ptCount val="20"/>
                <c:pt idx="0">
                  <c:v>Gut health/digestion</c:v>
                </c:pt>
                <c:pt idx="1">
                  <c:v>Regularity</c:v>
                </c:pt>
                <c:pt idx="2">
                  <c:v>Immunity health</c:v>
                </c:pt>
                <c:pt idx="3">
                  <c:v>Stress/mood</c:v>
                </c:pt>
                <c:pt idx="4">
                  <c:v>Antioxidant properties</c:v>
                </c:pt>
                <c:pt idx="5">
                  <c:v>To complement the probiotic I take</c:v>
                </c:pt>
                <c:pt idx="6">
                  <c:v>Microbiome health</c:v>
                </c:pt>
                <c:pt idx="7">
                  <c:v>Heart/cardiovascular health</c:v>
                </c:pt>
                <c:pt idx="8">
                  <c:v>Inflammation/autoimmune</c:v>
                </c:pt>
                <c:pt idx="9">
                  <c:v>Brain health/mental acuity</c:v>
                </c:pt>
                <c:pt idx="10">
                  <c:v>Blood sugar management</c:v>
                </c:pt>
                <c:pt idx="11">
                  <c:v>Source of fiber</c:v>
                </c:pt>
                <c:pt idx="12">
                  <c:v>Because it's in another supplement I take</c:v>
                </c:pt>
                <c:pt idx="13">
                  <c:v>Bone health</c:v>
                </c:pt>
                <c:pt idx="14">
                  <c:v>Weight management</c:v>
                </c:pt>
                <c:pt idx="15">
                  <c:v>Athletic performance</c:v>
                </c:pt>
                <c:pt idx="16">
                  <c:v>It's in my synbiotic formula</c:v>
                </c:pt>
                <c:pt idx="17">
                  <c:v>I don't actually take any prebiotics</c:v>
                </c:pt>
                <c:pt idx="18">
                  <c:v>I'm not familiar with the benefits</c:v>
                </c:pt>
                <c:pt idx="19">
                  <c:v>Other (please specify)</c:v>
                </c:pt>
              </c:strCache>
            </c:strRef>
          </c:cat>
          <c:val>
            <c:numRef>
              <c:f>Sheet1!$H$2:$H$21</c:f>
              <c:numCache>
                <c:formatCode>0%</c:formatCode>
                <c:ptCount val="20"/>
                <c:pt idx="0">
                  <c:v>0.34375</c:v>
                </c:pt>
                <c:pt idx="1">
                  <c:v>0.34375</c:v>
                </c:pt>
                <c:pt idx="2">
                  <c:v>0.1875</c:v>
                </c:pt>
                <c:pt idx="3">
                  <c:v>9.375E-2</c:v>
                </c:pt>
                <c:pt idx="4">
                  <c:v>0.15625</c:v>
                </c:pt>
                <c:pt idx="5">
                  <c:v>0.125</c:v>
                </c:pt>
                <c:pt idx="6">
                  <c:v>6.25E-2</c:v>
                </c:pt>
                <c:pt idx="7">
                  <c:v>6.25E-2</c:v>
                </c:pt>
                <c:pt idx="8">
                  <c:v>9.375E-2</c:v>
                </c:pt>
                <c:pt idx="9">
                  <c:v>9.375E-2</c:v>
                </c:pt>
                <c:pt idx="10">
                  <c:v>0.125</c:v>
                </c:pt>
                <c:pt idx="11">
                  <c:v>0.1875</c:v>
                </c:pt>
                <c:pt idx="12">
                  <c:v>0.125</c:v>
                </c:pt>
                <c:pt idx="13">
                  <c:v>0.125</c:v>
                </c:pt>
                <c:pt idx="14">
                  <c:v>0.1875</c:v>
                </c:pt>
                <c:pt idx="15">
                  <c:v>9.375E-2</c:v>
                </c:pt>
                <c:pt idx="16">
                  <c:v>3.125E-2</c:v>
                </c:pt>
                <c:pt idx="17">
                  <c:v>0.15625</c:v>
                </c:pt>
                <c:pt idx="18">
                  <c:v>0</c:v>
                </c:pt>
                <c:pt idx="19">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Sheet1!$A$2:$A$21</c:f>
              <c:strCache>
                <c:ptCount val="20"/>
                <c:pt idx="0">
                  <c:v>Gut health/digestion</c:v>
                </c:pt>
                <c:pt idx="1">
                  <c:v>Regularity</c:v>
                </c:pt>
                <c:pt idx="2">
                  <c:v>Immunity health</c:v>
                </c:pt>
                <c:pt idx="3">
                  <c:v>Stress/mood</c:v>
                </c:pt>
                <c:pt idx="4">
                  <c:v>Antioxidant properties</c:v>
                </c:pt>
                <c:pt idx="5">
                  <c:v>To complement the probiotic I take</c:v>
                </c:pt>
                <c:pt idx="6">
                  <c:v>Microbiome health</c:v>
                </c:pt>
                <c:pt idx="7">
                  <c:v>Heart/cardiovascular health</c:v>
                </c:pt>
                <c:pt idx="8">
                  <c:v>Inflammation/autoimmune</c:v>
                </c:pt>
                <c:pt idx="9">
                  <c:v>Brain health/mental acuity</c:v>
                </c:pt>
                <c:pt idx="10">
                  <c:v>Blood sugar management</c:v>
                </c:pt>
                <c:pt idx="11">
                  <c:v>Source of fiber</c:v>
                </c:pt>
                <c:pt idx="12">
                  <c:v>Because it's in another supplement I take</c:v>
                </c:pt>
                <c:pt idx="13">
                  <c:v>Bone health</c:v>
                </c:pt>
                <c:pt idx="14">
                  <c:v>Weight management</c:v>
                </c:pt>
                <c:pt idx="15">
                  <c:v>Athletic performance</c:v>
                </c:pt>
                <c:pt idx="16">
                  <c:v>It's in my synbiotic formula</c:v>
                </c:pt>
                <c:pt idx="17">
                  <c:v>I don't actually take any prebiotics</c:v>
                </c:pt>
                <c:pt idx="18">
                  <c:v>I'm not familiar with the benefits</c:v>
                </c:pt>
                <c:pt idx="19">
                  <c:v>Other (please specify)</c:v>
                </c:pt>
              </c:strCache>
            </c:strRef>
          </c:cat>
          <c:val>
            <c:numRef>
              <c:f>Sheet1!$B$2:$B$21</c:f>
              <c:numCache>
                <c:formatCode>0%</c:formatCode>
                <c:ptCount val="20"/>
                <c:pt idx="0">
                  <c:v>0.37580362</c:v>
                </c:pt>
                <c:pt idx="1">
                  <c:v>0.16715371000000001</c:v>
                </c:pt>
                <c:pt idx="2">
                  <c:v>0.26358853999999998</c:v>
                </c:pt>
                <c:pt idx="3">
                  <c:v>0.13559321999999999</c:v>
                </c:pt>
                <c:pt idx="4">
                  <c:v>0.14319112000000001</c:v>
                </c:pt>
                <c:pt idx="5">
                  <c:v>0.13676213000000001</c:v>
                </c:pt>
                <c:pt idx="6">
                  <c:v>0.14552893</c:v>
                </c:pt>
                <c:pt idx="7">
                  <c:v>9.8188189999999995E-2</c:v>
                </c:pt>
                <c:pt idx="8">
                  <c:v>0.12156633999999999</c:v>
                </c:pt>
                <c:pt idx="9">
                  <c:v>0.10637054</c:v>
                </c:pt>
                <c:pt idx="10">
                  <c:v>9.5265929999999999E-2</c:v>
                </c:pt>
                <c:pt idx="11">
                  <c:v>0.13968439999999999</c:v>
                </c:pt>
                <c:pt idx="12">
                  <c:v>9.1174750000000013E-2</c:v>
                </c:pt>
                <c:pt idx="13">
                  <c:v>0.11981297</c:v>
                </c:pt>
                <c:pt idx="14">
                  <c:v>0.11864407</c:v>
                </c:pt>
                <c:pt idx="15">
                  <c:v>8.5330220000000012E-2</c:v>
                </c:pt>
                <c:pt idx="16">
                  <c:v>6.2536529999999993E-2</c:v>
                </c:pt>
                <c:pt idx="17">
                  <c:v>3.2144939999999997E-2</c:v>
                </c:pt>
                <c:pt idx="18">
                  <c:v>2.3378139999999999E-2</c:v>
                </c:pt>
                <c:pt idx="19">
                  <c:v>1.16891E-3</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Sheet1!$A$2:$A$19</c:f>
              <c:strCache>
                <c:ptCount val="18"/>
                <c:pt idx="0">
                  <c:v>Gut health/digestion</c:v>
                </c:pt>
                <c:pt idx="1">
                  <c:v>Immunity health</c:v>
                </c:pt>
                <c:pt idx="2">
                  <c:v>Source of fiber</c:v>
                </c:pt>
                <c:pt idx="3">
                  <c:v>Inflammation/autoimmune</c:v>
                </c:pt>
                <c:pt idx="4">
                  <c:v>Brain health/mental acuity</c:v>
                </c:pt>
                <c:pt idx="5">
                  <c:v>Stress/mood</c:v>
                </c:pt>
                <c:pt idx="6">
                  <c:v>Heart/cardiovascular health</c:v>
                </c:pt>
                <c:pt idx="7">
                  <c:v>Regularity</c:v>
                </c:pt>
                <c:pt idx="8">
                  <c:v>Athletic performance</c:v>
                </c:pt>
                <c:pt idx="9">
                  <c:v>Blood sugar management</c:v>
                </c:pt>
                <c:pt idx="10">
                  <c:v>Because it's in another supplement I take</c:v>
                </c:pt>
                <c:pt idx="11">
                  <c:v>Bone health</c:v>
                </c:pt>
                <c:pt idx="12">
                  <c:v>Antioxidant properties</c:v>
                </c:pt>
                <c:pt idx="13">
                  <c:v>Microbiome health</c:v>
                </c:pt>
                <c:pt idx="14">
                  <c:v>To complement the probiotic I take</c:v>
                </c:pt>
                <c:pt idx="15">
                  <c:v>Weight management</c:v>
                </c:pt>
                <c:pt idx="16">
                  <c:v>It's in my synbiotic formula</c:v>
                </c:pt>
                <c:pt idx="17">
                  <c:v>I'm not familiar with the benefits</c:v>
                </c:pt>
              </c:strCache>
            </c:strRef>
          </c:cat>
          <c:val>
            <c:numRef>
              <c:f>Sheet1!$C$2:$C$19</c:f>
              <c:numCache>
                <c:formatCode>0%</c:formatCode>
                <c:ptCount val="18"/>
                <c:pt idx="0">
                  <c:v>0.48571428999999999</c:v>
                </c:pt>
                <c:pt idx="1">
                  <c:v>0.25714285999999997</c:v>
                </c:pt>
                <c:pt idx="2">
                  <c:v>0.2</c:v>
                </c:pt>
                <c:pt idx="3">
                  <c:v>0.17142857</c:v>
                </c:pt>
                <c:pt idx="4">
                  <c:v>0.17142857</c:v>
                </c:pt>
                <c:pt idx="5">
                  <c:v>0.17142857</c:v>
                </c:pt>
                <c:pt idx="6">
                  <c:v>0.11428571</c:v>
                </c:pt>
                <c:pt idx="7">
                  <c:v>0.11428571</c:v>
                </c:pt>
                <c:pt idx="8">
                  <c:v>0.11428571</c:v>
                </c:pt>
                <c:pt idx="9">
                  <c:v>0.11428571</c:v>
                </c:pt>
                <c:pt idx="10">
                  <c:v>0.11428571</c:v>
                </c:pt>
                <c:pt idx="11">
                  <c:v>8.5714289999999999E-2</c:v>
                </c:pt>
                <c:pt idx="12">
                  <c:v>8.5714289999999999E-2</c:v>
                </c:pt>
                <c:pt idx="13">
                  <c:v>8.5714289999999999E-2</c:v>
                </c:pt>
                <c:pt idx="14">
                  <c:v>8.5714289999999999E-2</c:v>
                </c:pt>
                <c:pt idx="15">
                  <c:v>8.5714289999999999E-2</c:v>
                </c:pt>
                <c:pt idx="16">
                  <c:v>8.5714289999999999E-2</c:v>
                </c:pt>
                <c:pt idx="17">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Sheet1!$A$2:$A$19</c:f>
              <c:strCache>
                <c:ptCount val="18"/>
                <c:pt idx="0">
                  <c:v>Gut health/digestion</c:v>
                </c:pt>
                <c:pt idx="1">
                  <c:v>Immunity health</c:v>
                </c:pt>
                <c:pt idx="2">
                  <c:v>Source of fiber</c:v>
                </c:pt>
                <c:pt idx="3">
                  <c:v>Inflammation/autoimmune</c:v>
                </c:pt>
                <c:pt idx="4">
                  <c:v>Brain health/mental acuity</c:v>
                </c:pt>
                <c:pt idx="5">
                  <c:v>Stress/mood</c:v>
                </c:pt>
                <c:pt idx="6">
                  <c:v>Heart/cardiovascular health</c:v>
                </c:pt>
                <c:pt idx="7">
                  <c:v>Regularity</c:v>
                </c:pt>
                <c:pt idx="8">
                  <c:v>Athletic performance</c:v>
                </c:pt>
                <c:pt idx="9">
                  <c:v>Blood sugar management</c:v>
                </c:pt>
                <c:pt idx="10">
                  <c:v>Because it's in another supplement I take</c:v>
                </c:pt>
                <c:pt idx="11">
                  <c:v>Bone health</c:v>
                </c:pt>
                <c:pt idx="12">
                  <c:v>Antioxidant properties</c:v>
                </c:pt>
                <c:pt idx="13">
                  <c:v>Microbiome health</c:v>
                </c:pt>
                <c:pt idx="14">
                  <c:v>To complement the probiotic I take</c:v>
                </c:pt>
                <c:pt idx="15">
                  <c:v>Weight management</c:v>
                </c:pt>
                <c:pt idx="16">
                  <c:v>It's in my synbiotic formula</c:v>
                </c:pt>
                <c:pt idx="17">
                  <c:v>I'm not familiar with the benefits</c:v>
                </c:pt>
              </c:strCache>
            </c:strRef>
          </c:cat>
          <c:val>
            <c:numRef>
              <c:f>Sheet1!$D$2:$D$19</c:f>
              <c:numCache>
                <c:formatCode>0%</c:formatCode>
                <c:ptCount val="18"/>
                <c:pt idx="0">
                  <c:v>0.27906976999999999</c:v>
                </c:pt>
                <c:pt idx="1">
                  <c:v>0.20930233000000001</c:v>
                </c:pt>
                <c:pt idx="2">
                  <c:v>0.11627907</c:v>
                </c:pt>
                <c:pt idx="3">
                  <c:v>2.3255809999999998E-2</c:v>
                </c:pt>
                <c:pt idx="4">
                  <c:v>0.16279070000000001</c:v>
                </c:pt>
                <c:pt idx="5">
                  <c:v>0.11627907</c:v>
                </c:pt>
                <c:pt idx="6">
                  <c:v>0.13953488</c:v>
                </c:pt>
                <c:pt idx="7">
                  <c:v>0.16279070000000001</c:v>
                </c:pt>
                <c:pt idx="8">
                  <c:v>0.16279070000000001</c:v>
                </c:pt>
                <c:pt idx="9">
                  <c:v>6.976744E-2</c:v>
                </c:pt>
                <c:pt idx="10">
                  <c:v>0.18604651</c:v>
                </c:pt>
                <c:pt idx="11">
                  <c:v>0.16279070000000001</c:v>
                </c:pt>
                <c:pt idx="12">
                  <c:v>0.11627907</c:v>
                </c:pt>
                <c:pt idx="13">
                  <c:v>0.11627907</c:v>
                </c:pt>
                <c:pt idx="14">
                  <c:v>0.13953488</c:v>
                </c:pt>
                <c:pt idx="15">
                  <c:v>9.302326000000001E-2</c:v>
                </c:pt>
                <c:pt idx="16">
                  <c:v>4.6511630000000012E-2</c:v>
                </c:pt>
                <c:pt idx="17">
                  <c:v>6.976744E-2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Sheet1!$A$2:$A$19</c:f>
              <c:strCache>
                <c:ptCount val="18"/>
                <c:pt idx="0">
                  <c:v>Gut health/digestion</c:v>
                </c:pt>
                <c:pt idx="1">
                  <c:v>Immunity health</c:v>
                </c:pt>
                <c:pt idx="2">
                  <c:v>Source of fiber</c:v>
                </c:pt>
                <c:pt idx="3">
                  <c:v>Inflammation/autoimmune</c:v>
                </c:pt>
                <c:pt idx="4">
                  <c:v>Brain health/mental acuity</c:v>
                </c:pt>
                <c:pt idx="5">
                  <c:v>Stress/mood</c:v>
                </c:pt>
                <c:pt idx="6">
                  <c:v>Heart/cardiovascular health</c:v>
                </c:pt>
                <c:pt idx="7">
                  <c:v>Regularity</c:v>
                </c:pt>
                <c:pt idx="8">
                  <c:v>Athletic performance</c:v>
                </c:pt>
                <c:pt idx="9">
                  <c:v>Blood sugar management</c:v>
                </c:pt>
                <c:pt idx="10">
                  <c:v>Because it's in another supplement I take</c:v>
                </c:pt>
                <c:pt idx="11">
                  <c:v>Bone health</c:v>
                </c:pt>
                <c:pt idx="12">
                  <c:v>Antioxidant properties</c:v>
                </c:pt>
                <c:pt idx="13">
                  <c:v>Microbiome health</c:v>
                </c:pt>
                <c:pt idx="14">
                  <c:v>To complement the probiotic I take</c:v>
                </c:pt>
                <c:pt idx="15">
                  <c:v>Weight management</c:v>
                </c:pt>
                <c:pt idx="16">
                  <c:v>It's in my synbiotic formula</c:v>
                </c:pt>
                <c:pt idx="17">
                  <c:v>I'm not familiar with the benefits</c:v>
                </c:pt>
              </c:strCache>
            </c:strRef>
          </c:cat>
          <c:val>
            <c:numRef>
              <c:f>Sheet1!$E$2:$E$19</c:f>
              <c:numCache>
                <c:formatCode>0%</c:formatCode>
                <c:ptCount val="18"/>
                <c:pt idx="0">
                  <c:v>0.375</c:v>
                </c:pt>
                <c:pt idx="1">
                  <c:v>0.28125</c:v>
                </c:pt>
                <c:pt idx="2">
                  <c:v>6.25E-2</c:v>
                </c:pt>
                <c:pt idx="3">
                  <c:v>3.125E-2</c:v>
                </c:pt>
                <c:pt idx="4">
                  <c:v>9.375E-2</c:v>
                </c:pt>
                <c:pt idx="5">
                  <c:v>6.25E-2</c:v>
                </c:pt>
                <c:pt idx="6">
                  <c:v>9.375E-2</c:v>
                </c:pt>
                <c:pt idx="7">
                  <c:v>9.375E-2</c:v>
                </c:pt>
                <c:pt idx="8">
                  <c:v>6.25E-2</c:v>
                </c:pt>
                <c:pt idx="9">
                  <c:v>6.25E-2</c:v>
                </c:pt>
                <c:pt idx="10">
                  <c:v>0.125</c:v>
                </c:pt>
                <c:pt idx="11">
                  <c:v>0.1875</c:v>
                </c:pt>
                <c:pt idx="12">
                  <c:v>0.125</c:v>
                </c:pt>
                <c:pt idx="13">
                  <c:v>0.15625</c:v>
                </c:pt>
                <c:pt idx="14">
                  <c:v>9.375E-2</c:v>
                </c:pt>
                <c:pt idx="15">
                  <c:v>6.25E-2</c:v>
                </c:pt>
                <c:pt idx="16">
                  <c:v>6.25E-2</c:v>
                </c:pt>
                <c:pt idx="17">
                  <c:v>3.125E-2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Sheet1!$A$2:$A$19</c:f>
              <c:strCache>
                <c:ptCount val="18"/>
                <c:pt idx="0">
                  <c:v>Gut health/digestion</c:v>
                </c:pt>
                <c:pt idx="1">
                  <c:v>Immunity health</c:v>
                </c:pt>
                <c:pt idx="2">
                  <c:v>Source of fiber</c:v>
                </c:pt>
                <c:pt idx="3">
                  <c:v>Inflammation/autoimmune</c:v>
                </c:pt>
                <c:pt idx="4">
                  <c:v>Brain health/mental acuity</c:v>
                </c:pt>
                <c:pt idx="5">
                  <c:v>Stress/mood</c:v>
                </c:pt>
                <c:pt idx="6">
                  <c:v>Heart/cardiovascular health</c:v>
                </c:pt>
                <c:pt idx="7">
                  <c:v>Regularity</c:v>
                </c:pt>
                <c:pt idx="8">
                  <c:v>Athletic performance</c:v>
                </c:pt>
                <c:pt idx="9">
                  <c:v>Blood sugar management</c:v>
                </c:pt>
                <c:pt idx="10">
                  <c:v>Because it's in another supplement I take</c:v>
                </c:pt>
                <c:pt idx="11">
                  <c:v>Bone health</c:v>
                </c:pt>
                <c:pt idx="12">
                  <c:v>Antioxidant properties</c:v>
                </c:pt>
                <c:pt idx="13">
                  <c:v>Microbiome health</c:v>
                </c:pt>
                <c:pt idx="14">
                  <c:v>To complement the probiotic I take</c:v>
                </c:pt>
                <c:pt idx="15">
                  <c:v>Weight management</c:v>
                </c:pt>
                <c:pt idx="16">
                  <c:v>It's in my synbiotic formula</c:v>
                </c:pt>
                <c:pt idx="17">
                  <c:v>I'm not familiar with the benefits</c:v>
                </c:pt>
              </c:strCache>
            </c:strRef>
          </c:cat>
          <c:val>
            <c:numRef>
              <c:f>Sheet1!$F$2:$F$19</c:f>
              <c:numCache>
                <c:formatCode>0%</c:formatCode>
                <c:ptCount val="18"/>
                <c:pt idx="0">
                  <c:v>0.27272727000000002</c:v>
                </c:pt>
                <c:pt idx="1">
                  <c:v>0.36363635999999999</c:v>
                </c:pt>
                <c:pt idx="2">
                  <c:v>9.0909089999999998E-2</c:v>
                </c:pt>
                <c:pt idx="3">
                  <c:v>0.10909091</c:v>
                </c:pt>
                <c:pt idx="4">
                  <c:v>0.16363636000000001</c:v>
                </c:pt>
                <c:pt idx="5">
                  <c:v>0.21818182</c:v>
                </c:pt>
                <c:pt idx="6">
                  <c:v>0.12727273</c:v>
                </c:pt>
                <c:pt idx="7">
                  <c:v>0.16363636000000001</c:v>
                </c:pt>
                <c:pt idx="8">
                  <c:v>5.4545450000000002E-2</c:v>
                </c:pt>
                <c:pt idx="9">
                  <c:v>0.12727273</c:v>
                </c:pt>
                <c:pt idx="10">
                  <c:v>0.10909091</c:v>
                </c:pt>
                <c:pt idx="11">
                  <c:v>0.2</c:v>
                </c:pt>
                <c:pt idx="12">
                  <c:v>0.14545454999999999</c:v>
                </c:pt>
                <c:pt idx="13">
                  <c:v>0.2</c:v>
                </c:pt>
                <c:pt idx="14">
                  <c:v>0.12727273</c:v>
                </c:pt>
                <c:pt idx="15">
                  <c:v>0.12727273</c:v>
                </c:pt>
                <c:pt idx="16">
                  <c:v>9.0909089999999998E-2</c:v>
                </c:pt>
                <c:pt idx="17">
                  <c:v>7.2727269999999997E-2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Sheet1!$A$2:$A$19</c:f>
              <c:strCache>
                <c:ptCount val="18"/>
                <c:pt idx="0">
                  <c:v>Gut health/digestion</c:v>
                </c:pt>
                <c:pt idx="1">
                  <c:v>Immunity health</c:v>
                </c:pt>
                <c:pt idx="2">
                  <c:v>Source of fiber</c:v>
                </c:pt>
                <c:pt idx="3">
                  <c:v>Inflammation/autoimmune</c:v>
                </c:pt>
                <c:pt idx="4">
                  <c:v>Brain health/mental acuity</c:v>
                </c:pt>
                <c:pt idx="5">
                  <c:v>Stress/mood</c:v>
                </c:pt>
                <c:pt idx="6">
                  <c:v>Heart/cardiovascular health</c:v>
                </c:pt>
                <c:pt idx="7">
                  <c:v>Regularity</c:v>
                </c:pt>
                <c:pt idx="8">
                  <c:v>Athletic performance</c:v>
                </c:pt>
                <c:pt idx="9">
                  <c:v>Blood sugar management</c:v>
                </c:pt>
                <c:pt idx="10">
                  <c:v>Because it's in another supplement I take</c:v>
                </c:pt>
                <c:pt idx="11">
                  <c:v>Bone health</c:v>
                </c:pt>
                <c:pt idx="12">
                  <c:v>Antioxidant properties</c:v>
                </c:pt>
                <c:pt idx="13">
                  <c:v>Microbiome health</c:v>
                </c:pt>
                <c:pt idx="14">
                  <c:v>To complement the probiotic I take</c:v>
                </c:pt>
                <c:pt idx="15">
                  <c:v>Weight management</c:v>
                </c:pt>
                <c:pt idx="16">
                  <c:v>It's in my synbiotic formula</c:v>
                </c:pt>
                <c:pt idx="17">
                  <c:v>I'm not familiar with the benefits</c:v>
                </c:pt>
              </c:strCache>
            </c:strRef>
          </c:cat>
          <c:val>
            <c:numRef>
              <c:f>Sheet1!$G$2:$G$19</c:f>
              <c:numCache>
                <c:formatCode>0%</c:formatCode>
                <c:ptCount val="18"/>
                <c:pt idx="0">
                  <c:v>0.54166667000000002</c:v>
                </c:pt>
                <c:pt idx="1">
                  <c:v>8.3333329999999997E-2</c:v>
                </c:pt>
                <c:pt idx="2">
                  <c:v>4.1666670000000003E-2</c:v>
                </c:pt>
                <c:pt idx="3">
                  <c:v>0.16666666999999999</c:v>
                </c:pt>
                <c:pt idx="4">
                  <c:v>4.1666670000000003E-2</c:v>
                </c:pt>
                <c:pt idx="5">
                  <c:v>0</c:v>
                </c:pt>
                <c:pt idx="6">
                  <c:v>4.1666670000000003E-2</c:v>
                </c:pt>
                <c:pt idx="7">
                  <c:v>4.1666670000000003E-2</c:v>
                </c:pt>
                <c:pt idx="8">
                  <c:v>0</c:v>
                </c:pt>
                <c:pt idx="9">
                  <c:v>8.3333329999999997E-2</c:v>
                </c:pt>
                <c:pt idx="10">
                  <c:v>0.20833333000000001</c:v>
                </c:pt>
                <c:pt idx="11">
                  <c:v>4.1666670000000003E-2</c:v>
                </c:pt>
                <c:pt idx="12">
                  <c:v>0.125</c:v>
                </c:pt>
                <c:pt idx="13">
                  <c:v>8.3333329999999997E-2</c:v>
                </c:pt>
                <c:pt idx="14">
                  <c:v>4.1666670000000003E-2</c:v>
                </c:pt>
                <c:pt idx="15">
                  <c:v>4.1666670000000003E-2</c:v>
                </c:pt>
                <c:pt idx="16">
                  <c:v>0</c:v>
                </c:pt>
                <c:pt idx="17">
                  <c:v>0</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Sheet1!$A$2:$A$19</c:f>
              <c:strCache>
                <c:ptCount val="18"/>
                <c:pt idx="0">
                  <c:v>Gut health/digestion</c:v>
                </c:pt>
                <c:pt idx="1">
                  <c:v>Immunity health</c:v>
                </c:pt>
                <c:pt idx="2">
                  <c:v>Source of fiber</c:v>
                </c:pt>
                <c:pt idx="3">
                  <c:v>Inflammation/autoimmune</c:v>
                </c:pt>
                <c:pt idx="4">
                  <c:v>Brain health/mental acuity</c:v>
                </c:pt>
                <c:pt idx="5">
                  <c:v>Stress/mood</c:v>
                </c:pt>
                <c:pt idx="6">
                  <c:v>Heart/cardiovascular health</c:v>
                </c:pt>
                <c:pt idx="7">
                  <c:v>Regularity</c:v>
                </c:pt>
                <c:pt idx="8">
                  <c:v>Athletic performance</c:v>
                </c:pt>
                <c:pt idx="9">
                  <c:v>Blood sugar management</c:v>
                </c:pt>
                <c:pt idx="10">
                  <c:v>Because it's in another supplement I take</c:v>
                </c:pt>
                <c:pt idx="11">
                  <c:v>Bone health</c:v>
                </c:pt>
                <c:pt idx="12">
                  <c:v>Antioxidant properties</c:v>
                </c:pt>
                <c:pt idx="13">
                  <c:v>Microbiome health</c:v>
                </c:pt>
                <c:pt idx="14">
                  <c:v>To complement the probiotic I take</c:v>
                </c:pt>
                <c:pt idx="15">
                  <c:v>Weight management</c:v>
                </c:pt>
                <c:pt idx="16">
                  <c:v>It's in my synbiotic formula</c:v>
                </c:pt>
                <c:pt idx="17">
                  <c:v>I'm not familiar with the benefits</c:v>
                </c:pt>
              </c:strCache>
            </c:strRef>
          </c:cat>
          <c:val>
            <c:numRef>
              <c:f>Sheet1!$H$2:$H$19</c:f>
              <c:numCache>
                <c:formatCode>0%</c:formatCode>
                <c:ptCount val="18"/>
                <c:pt idx="0">
                  <c:v>0.45833332999999998</c:v>
                </c:pt>
                <c:pt idx="1">
                  <c:v>0.33333332999999998</c:v>
                </c:pt>
                <c:pt idx="2">
                  <c:v>0.20833333000000001</c:v>
                </c:pt>
                <c:pt idx="3">
                  <c:v>8.3333329999999997E-2</c:v>
                </c:pt>
                <c:pt idx="4">
                  <c:v>0.125</c:v>
                </c:pt>
                <c:pt idx="5">
                  <c:v>0.125</c:v>
                </c:pt>
                <c:pt idx="6">
                  <c:v>0.125</c:v>
                </c:pt>
                <c:pt idx="7">
                  <c:v>0.25</c:v>
                </c:pt>
                <c:pt idx="8">
                  <c:v>0</c:v>
                </c:pt>
                <c:pt idx="9">
                  <c:v>0.25</c:v>
                </c:pt>
                <c:pt idx="10">
                  <c:v>8.3333329999999997E-2</c:v>
                </c:pt>
                <c:pt idx="11">
                  <c:v>0.125</c:v>
                </c:pt>
                <c:pt idx="12">
                  <c:v>0.20833333000000001</c:v>
                </c:pt>
                <c:pt idx="13">
                  <c:v>4.1666670000000003E-2</c:v>
                </c:pt>
                <c:pt idx="14">
                  <c:v>0.125</c:v>
                </c:pt>
                <c:pt idx="15">
                  <c:v>0</c:v>
                </c:pt>
                <c:pt idx="16">
                  <c:v>8.3333329999999997E-2</c:v>
                </c:pt>
                <c:pt idx="17">
                  <c:v>4.1666670000000003E-2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Sheet1!$A$2:$A$19</c:f>
              <c:strCache>
                <c:ptCount val="18"/>
                <c:pt idx="0">
                  <c:v>Gut health/digestion</c:v>
                </c:pt>
                <c:pt idx="1">
                  <c:v>Immunity health</c:v>
                </c:pt>
                <c:pt idx="2">
                  <c:v>Source of fiber</c:v>
                </c:pt>
                <c:pt idx="3">
                  <c:v>Inflammation/autoimmune</c:v>
                </c:pt>
                <c:pt idx="4">
                  <c:v>Brain health/mental acuity</c:v>
                </c:pt>
                <c:pt idx="5">
                  <c:v>Stress/mood</c:v>
                </c:pt>
                <c:pt idx="6">
                  <c:v>Heart/cardiovascular health</c:v>
                </c:pt>
                <c:pt idx="7">
                  <c:v>Regularity</c:v>
                </c:pt>
                <c:pt idx="8">
                  <c:v>Athletic performance</c:v>
                </c:pt>
                <c:pt idx="9">
                  <c:v>Blood sugar management</c:v>
                </c:pt>
                <c:pt idx="10">
                  <c:v>Because it's in another supplement I take</c:v>
                </c:pt>
                <c:pt idx="11">
                  <c:v>Bone health</c:v>
                </c:pt>
                <c:pt idx="12">
                  <c:v>Antioxidant properties</c:v>
                </c:pt>
                <c:pt idx="13">
                  <c:v>Microbiome health</c:v>
                </c:pt>
                <c:pt idx="14">
                  <c:v>To complement the probiotic I take</c:v>
                </c:pt>
                <c:pt idx="15">
                  <c:v>Weight management</c:v>
                </c:pt>
                <c:pt idx="16">
                  <c:v>It's in my synbiotic formula</c:v>
                </c:pt>
                <c:pt idx="17">
                  <c:v>I'm not familiar with the benefits</c:v>
                </c:pt>
              </c:strCache>
            </c:strRef>
          </c:cat>
          <c:val>
            <c:numRef>
              <c:f>Sheet1!$B$2:$B$19</c:f>
              <c:numCache>
                <c:formatCode>0%</c:formatCode>
                <c:ptCount val="18"/>
                <c:pt idx="0">
                  <c:v>0.37580362</c:v>
                </c:pt>
                <c:pt idx="1">
                  <c:v>0.26358853999999998</c:v>
                </c:pt>
                <c:pt idx="2">
                  <c:v>0.13968439999999999</c:v>
                </c:pt>
                <c:pt idx="3">
                  <c:v>0.12156633999999999</c:v>
                </c:pt>
                <c:pt idx="4">
                  <c:v>0.10637054</c:v>
                </c:pt>
                <c:pt idx="5">
                  <c:v>0.13559321999999999</c:v>
                </c:pt>
                <c:pt idx="6">
                  <c:v>9.8188189999999995E-2</c:v>
                </c:pt>
                <c:pt idx="7">
                  <c:v>0.16715371000000001</c:v>
                </c:pt>
                <c:pt idx="8">
                  <c:v>8.5330220000000012E-2</c:v>
                </c:pt>
                <c:pt idx="9">
                  <c:v>9.5265929999999999E-2</c:v>
                </c:pt>
                <c:pt idx="10">
                  <c:v>9.1174750000000013E-2</c:v>
                </c:pt>
                <c:pt idx="11">
                  <c:v>0.11981297</c:v>
                </c:pt>
                <c:pt idx="12">
                  <c:v>0.14319112000000001</c:v>
                </c:pt>
                <c:pt idx="13">
                  <c:v>0.14552893</c:v>
                </c:pt>
                <c:pt idx="14">
                  <c:v>0.13676213000000001</c:v>
                </c:pt>
                <c:pt idx="15">
                  <c:v>0.11864407</c:v>
                </c:pt>
                <c:pt idx="16">
                  <c:v>6.2536529999999993E-2</c:v>
                </c:pt>
                <c:pt idx="17">
                  <c:v>2.3378139999999999E-2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Sheet1!$A$2:$A$19</c:f>
              <c:strCache>
                <c:ptCount val="18"/>
                <c:pt idx="0">
                  <c:v>Gut health/digestion</c:v>
                </c:pt>
                <c:pt idx="1">
                  <c:v>Source of fiber</c:v>
                </c:pt>
                <c:pt idx="2">
                  <c:v>Immunity health</c:v>
                </c:pt>
                <c:pt idx="3">
                  <c:v>Heart/cardiovascular health</c:v>
                </c:pt>
                <c:pt idx="4">
                  <c:v>Regularity</c:v>
                </c:pt>
                <c:pt idx="5">
                  <c:v>Bone health</c:v>
                </c:pt>
                <c:pt idx="6">
                  <c:v>Antioxidant properties</c:v>
                </c:pt>
                <c:pt idx="7">
                  <c:v>Athletic performance</c:v>
                </c:pt>
                <c:pt idx="8">
                  <c:v>Stress/mood</c:v>
                </c:pt>
                <c:pt idx="9">
                  <c:v>Microbiome health</c:v>
                </c:pt>
                <c:pt idx="10">
                  <c:v>To complement the probiotic I take</c:v>
                </c:pt>
                <c:pt idx="11">
                  <c:v>Blood sugar management</c:v>
                </c:pt>
                <c:pt idx="12">
                  <c:v>Weight management</c:v>
                </c:pt>
                <c:pt idx="13">
                  <c:v>Inflammation/autoimmune</c:v>
                </c:pt>
                <c:pt idx="14">
                  <c:v>Brain health/mental acuity</c:v>
                </c:pt>
                <c:pt idx="15">
                  <c:v>Because it's in another supplement I take</c:v>
                </c:pt>
                <c:pt idx="16">
                  <c:v>It's in my synbiotic formula</c:v>
                </c:pt>
                <c:pt idx="17">
                  <c:v>I'm not familiar with the benefits</c:v>
                </c:pt>
              </c:strCache>
            </c:strRef>
          </c:cat>
          <c:val>
            <c:numRef>
              <c:f>Sheet1!$C$2:$C$19</c:f>
              <c:numCache>
                <c:formatCode>0%</c:formatCode>
                <c:ptCount val="18"/>
                <c:pt idx="0">
                  <c:v>0.34210526000000002</c:v>
                </c:pt>
                <c:pt idx="1">
                  <c:v>0.31578947000000002</c:v>
                </c:pt>
                <c:pt idx="2">
                  <c:v>0.18421053000000001</c:v>
                </c:pt>
                <c:pt idx="3">
                  <c:v>0.15789474000000001</c:v>
                </c:pt>
                <c:pt idx="4">
                  <c:v>0.15789474000000001</c:v>
                </c:pt>
                <c:pt idx="5">
                  <c:v>0.15789474000000001</c:v>
                </c:pt>
                <c:pt idx="6">
                  <c:v>0.15789474000000001</c:v>
                </c:pt>
                <c:pt idx="7">
                  <c:v>0.15789474000000001</c:v>
                </c:pt>
                <c:pt idx="8">
                  <c:v>0.13157895</c:v>
                </c:pt>
                <c:pt idx="9">
                  <c:v>0.13157895</c:v>
                </c:pt>
                <c:pt idx="10">
                  <c:v>0.13157895</c:v>
                </c:pt>
                <c:pt idx="11">
                  <c:v>7.8947370000000003E-2</c:v>
                </c:pt>
                <c:pt idx="12">
                  <c:v>7.8947370000000003E-2</c:v>
                </c:pt>
                <c:pt idx="13">
                  <c:v>5.2631579999999997E-2</c:v>
                </c:pt>
                <c:pt idx="14">
                  <c:v>5.2631579999999997E-2</c:v>
                </c:pt>
                <c:pt idx="15">
                  <c:v>5.2631579999999997E-2</c:v>
                </c:pt>
                <c:pt idx="16">
                  <c:v>2.6315789999999999E-2</c:v>
                </c:pt>
                <c:pt idx="17">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Sheet1!$A$2:$A$19</c:f>
              <c:strCache>
                <c:ptCount val="18"/>
                <c:pt idx="0">
                  <c:v>Gut health/digestion</c:v>
                </c:pt>
                <c:pt idx="1">
                  <c:v>Source of fiber</c:v>
                </c:pt>
                <c:pt idx="2">
                  <c:v>Immunity health</c:v>
                </c:pt>
                <c:pt idx="3">
                  <c:v>Heart/cardiovascular health</c:v>
                </c:pt>
                <c:pt idx="4">
                  <c:v>Regularity</c:v>
                </c:pt>
                <c:pt idx="5">
                  <c:v>Bone health</c:v>
                </c:pt>
                <c:pt idx="6">
                  <c:v>Antioxidant properties</c:v>
                </c:pt>
                <c:pt idx="7">
                  <c:v>Athletic performance</c:v>
                </c:pt>
                <c:pt idx="8">
                  <c:v>Stress/mood</c:v>
                </c:pt>
                <c:pt idx="9">
                  <c:v>Microbiome health</c:v>
                </c:pt>
                <c:pt idx="10">
                  <c:v>To complement the probiotic I take</c:v>
                </c:pt>
                <c:pt idx="11">
                  <c:v>Blood sugar management</c:v>
                </c:pt>
                <c:pt idx="12">
                  <c:v>Weight management</c:v>
                </c:pt>
                <c:pt idx="13">
                  <c:v>Inflammation/autoimmune</c:v>
                </c:pt>
                <c:pt idx="14">
                  <c:v>Brain health/mental acuity</c:v>
                </c:pt>
                <c:pt idx="15">
                  <c:v>Because it's in another supplement I take</c:v>
                </c:pt>
                <c:pt idx="16">
                  <c:v>It's in my synbiotic formula</c:v>
                </c:pt>
                <c:pt idx="17">
                  <c:v>I'm not familiar with the benefits</c:v>
                </c:pt>
              </c:strCache>
            </c:strRef>
          </c:cat>
          <c:val>
            <c:numRef>
              <c:f>Sheet1!$D$2:$D$19</c:f>
              <c:numCache>
                <c:formatCode>0%</c:formatCode>
                <c:ptCount val="18"/>
                <c:pt idx="0">
                  <c:v>0.16216216</c:v>
                </c:pt>
                <c:pt idx="1">
                  <c:v>8.108108E-2</c:v>
                </c:pt>
                <c:pt idx="2">
                  <c:v>0.13513513999999999</c:v>
                </c:pt>
                <c:pt idx="3">
                  <c:v>0.18918919000000001</c:v>
                </c:pt>
                <c:pt idx="4">
                  <c:v>0.16216216</c:v>
                </c:pt>
                <c:pt idx="5">
                  <c:v>5.4054049999999999E-2</c:v>
                </c:pt>
                <c:pt idx="6">
                  <c:v>0.13513513999999999</c:v>
                </c:pt>
                <c:pt idx="7">
                  <c:v>0.18918919000000001</c:v>
                </c:pt>
                <c:pt idx="8">
                  <c:v>0.24324324</c:v>
                </c:pt>
                <c:pt idx="9">
                  <c:v>8.108108E-2</c:v>
                </c:pt>
                <c:pt idx="10">
                  <c:v>0.13513513999999999</c:v>
                </c:pt>
                <c:pt idx="11">
                  <c:v>5.4054049999999999E-2</c:v>
                </c:pt>
                <c:pt idx="12">
                  <c:v>0.13513513999999999</c:v>
                </c:pt>
                <c:pt idx="13">
                  <c:v>8.108108E-2</c:v>
                </c:pt>
                <c:pt idx="14">
                  <c:v>0.10810810999999999</c:v>
                </c:pt>
                <c:pt idx="15">
                  <c:v>0.13513513999999999</c:v>
                </c:pt>
                <c:pt idx="16">
                  <c:v>8.108108E-2</c:v>
                </c:pt>
                <c:pt idx="17">
                  <c:v>2.702703E-2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Sheet1!$A$2:$A$19</c:f>
              <c:strCache>
                <c:ptCount val="18"/>
                <c:pt idx="0">
                  <c:v>Gut health/digestion</c:v>
                </c:pt>
                <c:pt idx="1">
                  <c:v>Source of fiber</c:v>
                </c:pt>
                <c:pt idx="2">
                  <c:v>Immunity health</c:v>
                </c:pt>
                <c:pt idx="3">
                  <c:v>Heart/cardiovascular health</c:v>
                </c:pt>
                <c:pt idx="4">
                  <c:v>Regularity</c:v>
                </c:pt>
                <c:pt idx="5">
                  <c:v>Bone health</c:v>
                </c:pt>
                <c:pt idx="6">
                  <c:v>Antioxidant properties</c:v>
                </c:pt>
                <c:pt idx="7">
                  <c:v>Athletic performance</c:v>
                </c:pt>
                <c:pt idx="8">
                  <c:v>Stress/mood</c:v>
                </c:pt>
                <c:pt idx="9">
                  <c:v>Microbiome health</c:v>
                </c:pt>
                <c:pt idx="10">
                  <c:v>To complement the probiotic I take</c:v>
                </c:pt>
                <c:pt idx="11">
                  <c:v>Blood sugar management</c:v>
                </c:pt>
                <c:pt idx="12">
                  <c:v>Weight management</c:v>
                </c:pt>
                <c:pt idx="13">
                  <c:v>Inflammation/autoimmune</c:v>
                </c:pt>
                <c:pt idx="14">
                  <c:v>Brain health/mental acuity</c:v>
                </c:pt>
                <c:pt idx="15">
                  <c:v>Because it's in another supplement I take</c:v>
                </c:pt>
                <c:pt idx="16">
                  <c:v>It's in my synbiotic formula</c:v>
                </c:pt>
                <c:pt idx="17">
                  <c:v>I'm not familiar with the benefits</c:v>
                </c:pt>
              </c:strCache>
            </c:strRef>
          </c:cat>
          <c:val>
            <c:numRef>
              <c:f>Sheet1!$E$2:$E$19</c:f>
              <c:numCache>
                <c:formatCode>0%</c:formatCode>
                <c:ptCount val="18"/>
                <c:pt idx="0">
                  <c:v>0.47826087</c:v>
                </c:pt>
                <c:pt idx="1">
                  <c:v>0.19565216999999999</c:v>
                </c:pt>
                <c:pt idx="2">
                  <c:v>0.21739130000000001</c:v>
                </c:pt>
                <c:pt idx="3">
                  <c:v>8.6956520000000009E-2</c:v>
                </c:pt>
                <c:pt idx="4">
                  <c:v>0.23913043</c:v>
                </c:pt>
                <c:pt idx="5">
                  <c:v>8.6956520000000009E-2</c:v>
                </c:pt>
                <c:pt idx="6">
                  <c:v>8.6956520000000009E-2</c:v>
                </c:pt>
                <c:pt idx="7">
                  <c:v>6.521739E-2</c:v>
                </c:pt>
                <c:pt idx="8">
                  <c:v>0.10869565</c:v>
                </c:pt>
                <c:pt idx="9">
                  <c:v>4.3478259999999998E-2</c:v>
                </c:pt>
                <c:pt idx="10">
                  <c:v>0.15217391</c:v>
                </c:pt>
                <c:pt idx="11">
                  <c:v>8.6956520000000009E-2</c:v>
                </c:pt>
                <c:pt idx="12">
                  <c:v>4.3478259999999998E-2</c:v>
                </c:pt>
                <c:pt idx="13">
                  <c:v>0.10869565</c:v>
                </c:pt>
                <c:pt idx="14">
                  <c:v>0.13043478</c:v>
                </c:pt>
                <c:pt idx="15">
                  <c:v>8.6956520000000009E-2</c:v>
                </c:pt>
                <c:pt idx="16">
                  <c:v>2.1739129999999999E-2</c:v>
                </c:pt>
                <c:pt idx="17">
                  <c:v>0</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Sheet1!$A$2:$A$19</c:f>
              <c:strCache>
                <c:ptCount val="18"/>
                <c:pt idx="0">
                  <c:v>Gut health/digestion</c:v>
                </c:pt>
                <c:pt idx="1">
                  <c:v>Source of fiber</c:v>
                </c:pt>
                <c:pt idx="2">
                  <c:v>Immunity health</c:v>
                </c:pt>
                <c:pt idx="3">
                  <c:v>Heart/cardiovascular health</c:v>
                </c:pt>
                <c:pt idx="4">
                  <c:v>Regularity</c:v>
                </c:pt>
                <c:pt idx="5">
                  <c:v>Bone health</c:v>
                </c:pt>
                <c:pt idx="6">
                  <c:v>Antioxidant properties</c:v>
                </c:pt>
                <c:pt idx="7">
                  <c:v>Athletic performance</c:v>
                </c:pt>
                <c:pt idx="8">
                  <c:v>Stress/mood</c:v>
                </c:pt>
                <c:pt idx="9">
                  <c:v>Microbiome health</c:v>
                </c:pt>
                <c:pt idx="10">
                  <c:v>To complement the probiotic I take</c:v>
                </c:pt>
                <c:pt idx="11">
                  <c:v>Blood sugar management</c:v>
                </c:pt>
                <c:pt idx="12">
                  <c:v>Weight management</c:v>
                </c:pt>
                <c:pt idx="13">
                  <c:v>Inflammation/autoimmune</c:v>
                </c:pt>
                <c:pt idx="14">
                  <c:v>Brain health/mental acuity</c:v>
                </c:pt>
                <c:pt idx="15">
                  <c:v>Because it's in another supplement I take</c:v>
                </c:pt>
                <c:pt idx="16">
                  <c:v>It's in my synbiotic formula</c:v>
                </c:pt>
                <c:pt idx="17">
                  <c:v>I'm not familiar with the benefits</c:v>
                </c:pt>
              </c:strCache>
            </c:strRef>
          </c:cat>
          <c:val>
            <c:numRef>
              <c:f>Sheet1!$F$2:$F$19</c:f>
              <c:numCache>
                <c:formatCode>0%</c:formatCode>
                <c:ptCount val="18"/>
                <c:pt idx="0">
                  <c:v>0.24444444000000001</c:v>
                </c:pt>
                <c:pt idx="1">
                  <c:v>0.11111111</c:v>
                </c:pt>
                <c:pt idx="2">
                  <c:v>0.26666666999999999</c:v>
                </c:pt>
                <c:pt idx="3">
                  <c:v>6.6666669999999997E-2</c:v>
                </c:pt>
                <c:pt idx="4">
                  <c:v>0.15555556000000001</c:v>
                </c:pt>
                <c:pt idx="5">
                  <c:v>0.2</c:v>
                </c:pt>
                <c:pt idx="6">
                  <c:v>0.13333333</c:v>
                </c:pt>
                <c:pt idx="7">
                  <c:v>0.13333333</c:v>
                </c:pt>
                <c:pt idx="8">
                  <c:v>0.13333333</c:v>
                </c:pt>
                <c:pt idx="9">
                  <c:v>0.17777778</c:v>
                </c:pt>
                <c:pt idx="10">
                  <c:v>0.22222222</c:v>
                </c:pt>
                <c:pt idx="11">
                  <c:v>8.8888890000000012E-2</c:v>
                </c:pt>
                <c:pt idx="12">
                  <c:v>6.6666669999999997E-2</c:v>
                </c:pt>
                <c:pt idx="13">
                  <c:v>0.13333333</c:v>
                </c:pt>
                <c:pt idx="14">
                  <c:v>8.8888890000000012E-2</c:v>
                </c:pt>
                <c:pt idx="15">
                  <c:v>0.13333333</c:v>
                </c:pt>
                <c:pt idx="16">
                  <c:v>4.4444440000000002E-2</c:v>
                </c:pt>
                <c:pt idx="17">
                  <c:v>2.2222220000000001E-2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Sheet1!$A$2:$A$19</c:f>
              <c:strCache>
                <c:ptCount val="18"/>
                <c:pt idx="0">
                  <c:v>Gut health/digestion</c:v>
                </c:pt>
                <c:pt idx="1">
                  <c:v>Source of fiber</c:v>
                </c:pt>
                <c:pt idx="2">
                  <c:v>Immunity health</c:v>
                </c:pt>
                <c:pt idx="3">
                  <c:v>Heart/cardiovascular health</c:v>
                </c:pt>
                <c:pt idx="4">
                  <c:v>Regularity</c:v>
                </c:pt>
                <c:pt idx="5">
                  <c:v>Bone health</c:v>
                </c:pt>
                <c:pt idx="6">
                  <c:v>Antioxidant properties</c:v>
                </c:pt>
                <c:pt idx="7">
                  <c:v>Athletic performance</c:v>
                </c:pt>
                <c:pt idx="8">
                  <c:v>Stress/mood</c:v>
                </c:pt>
                <c:pt idx="9">
                  <c:v>Microbiome health</c:v>
                </c:pt>
                <c:pt idx="10">
                  <c:v>To complement the probiotic I take</c:v>
                </c:pt>
                <c:pt idx="11">
                  <c:v>Blood sugar management</c:v>
                </c:pt>
                <c:pt idx="12">
                  <c:v>Weight management</c:v>
                </c:pt>
                <c:pt idx="13">
                  <c:v>Inflammation/autoimmune</c:v>
                </c:pt>
                <c:pt idx="14">
                  <c:v>Brain health/mental acuity</c:v>
                </c:pt>
                <c:pt idx="15">
                  <c:v>Because it's in another supplement I take</c:v>
                </c:pt>
                <c:pt idx="16">
                  <c:v>It's in my synbiotic formula</c:v>
                </c:pt>
                <c:pt idx="17">
                  <c:v>I'm not familiar with the benefits</c:v>
                </c:pt>
              </c:strCache>
            </c:strRef>
          </c:cat>
          <c:val>
            <c:numRef>
              <c:f>Sheet1!$G$2:$G$19</c:f>
              <c:numCache>
                <c:formatCode>0%</c:formatCode>
                <c:ptCount val="18"/>
                <c:pt idx="0">
                  <c:v>0.41666667000000002</c:v>
                </c:pt>
                <c:pt idx="1">
                  <c:v>0.16666666999999999</c:v>
                </c:pt>
                <c:pt idx="2">
                  <c:v>0.16666666999999999</c:v>
                </c:pt>
                <c:pt idx="3">
                  <c:v>8.3333329999999997E-2</c:v>
                </c:pt>
                <c:pt idx="4">
                  <c:v>0.25</c:v>
                </c:pt>
                <c:pt idx="5">
                  <c:v>0.16666666999999999</c:v>
                </c:pt>
                <c:pt idx="6">
                  <c:v>0</c:v>
                </c:pt>
                <c:pt idx="7">
                  <c:v>0.16666666999999999</c:v>
                </c:pt>
                <c:pt idx="8">
                  <c:v>0</c:v>
                </c:pt>
                <c:pt idx="9">
                  <c:v>8.3333329999999997E-2</c:v>
                </c:pt>
                <c:pt idx="10">
                  <c:v>8.3333329999999997E-2</c:v>
                </c:pt>
                <c:pt idx="11">
                  <c:v>0.16666666999999999</c:v>
                </c:pt>
                <c:pt idx="12">
                  <c:v>0</c:v>
                </c:pt>
                <c:pt idx="13">
                  <c:v>0.16666666999999999</c:v>
                </c:pt>
                <c:pt idx="14">
                  <c:v>0</c:v>
                </c:pt>
                <c:pt idx="15">
                  <c:v>0</c:v>
                </c:pt>
                <c:pt idx="16">
                  <c:v>0</c:v>
                </c:pt>
                <c:pt idx="17">
                  <c:v>0</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Sheet1!$A$2:$A$19</c:f>
              <c:strCache>
                <c:ptCount val="18"/>
                <c:pt idx="0">
                  <c:v>Gut health/digestion</c:v>
                </c:pt>
                <c:pt idx="1">
                  <c:v>Source of fiber</c:v>
                </c:pt>
                <c:pt idx="2">
                  <c:v>Immunity health</c:v>
                </c:pt>
                <c:pt idx="3">
                  <c:v>Heart/cardiovascular health</c:v>
                </c:pt>
                <c:pt idx="4">
                  <c:v>Regularity</c:v>
                </c:pt>
                <c:pt idx="5">
                  <c:v>Bone health</c:v>
                </c:pt>
                <c:pt idx="6">
                  <c:v>Antioxidant properties</c:v>
                </c:pt>
                <c:pt idx="7">
                  <c:v>Athletic performance</c:v>
                </c:pt>
                <c:pt idx="8">
                  <c:v>Stress/mood</c:v>
                </c:pt>
                <c:pt idx="9">
                  <c:v>Microbiome health</c:v>
                </c:pt>
                <c:pt idx="10">
                  <c:v>To complement the probiotic I take</c:v>
                </c:pt>
                <c:pt idx="11">
                  <c:v>Blood sugar management</c:v>
                </c:pt>
                <c:pt idx="12">
                  <c:v>Weight management</c:v>
                </c:pt>
                <c:pt idx="13">
                  <c:v>Inflammation/autoimmune</c:v>
                </c:pt>
                <c:pt idx="14">
                  <c:v>Brain health/mental acuity</c:v>
                </c:pt>
                <c:pt idx="15">
                  <c:v>Because it's in another supplement I take</c:v>
                </c:pt>
                <c:pt idx="16">
                  <c:v>It's in my synbiotic formula</c:v>
                </c:pt>
                <c:pt idx="17">
                  <c:v>I'm not familiar with the benefits</c:v>
                </c:pt>
              </c:strCache>
            </c:strRef>
          </c:cat>
          <c:val>
            <c:numRef>
              <c:f>Sheet1!$H$2:$H$19</c:f>
              <c:numCache>
                <c:formatCode>0%</c:formatCode>
                <c:ptCount val="18"/>
                <c:pt idx="0">
                  <c:v>0.35294118000000002</c:v>
                </c:pt>
                <c:pt idx="1">
                  <c:v>0.23529412</c:v>
                </c:pt>
                <c:pt idx="2">
                  <c:v>0.29411765000000001</c:v>
                </c:pt>
                <c:pt idx="3">
                  <c:v>0.29411765000000001</c:v>
                </c:pt>
                <c:pt idx="4">
                  <c:v>0.23529412</c:v>
                </c:pt>
                <c:pt idx="5">
                  <c:v>0.41176470999999998</c:v>
                </c:pt>
                <c:pt idx="6">
                  <c:v>0.29411765000000001</c:v>
                </c:pt>
                <c:pt idx="7">
                  <c:v>0.23529412</c:v>
                </c:pt>
                <c:pt idx="8">
                  <c:v>0.17647059000000001</c:v>
                </c:pt>
                <c:pt idx="9">
                  <c:v>0.29411765000000001</c:v>
                </c:pt>
                <c:pt idx="10">
                  <c:v>0.17647059000000001</c:v>
                </c:pt>
                <c:pt idx="11">
                  <c:v>5.8823529999999999E-2</c:v>
                </c:pt>
                <c:pt idx="12">
                  <c:v>5.8823529999999999E-2</c:v>
                </c:pt>
                <c:pt idx="13">
                  <c:v>5.8823529999999999E-2</c:v>
                </c:pt>
                <c:pt idx="14">
                  <c:v>0.17647059000000001</c:v>
                </c:pt>
                <c:pt idx="15">
                  <c:v>0</c:v>
                </c:pt>
                <c:pt idx="16">
                  <c:v>5.8823529999999999E-2</c:v>
                </c:pt>
                <c:pt idx="17">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Sheet1!$A$2:$A$19</c:f>
              <c:strCache>
                <c:ptCount val="18"/>
                <c:pt idx="0">
                  <c:v>Gut health/digestion</c:v>
                </c:pt>
                <c:pt idx="1">
                  <c:v>Source of fiber</c:v>
                </c:pt>
                <c:pt idx="2">
                  <c:v>Immunity health</c:v>
                </c:pt>
                <c:pt idx="3">
                  <c:v>Heart/cardiovascular health</c:v>
                </c:pt>
                <c:pt idx="4">
                  <c:v>Regularity</c:v>
                </c:pt>
                <c:pt idx="5">
                  <c:v>Bone health</c:v>
                </c:pt>
                <c:pt idx="6">
                  <c:v>Antioxidant properties</c:v>
                </c:pt>
                <c:pt idx="7">
                  <c:v>Athletic performance</c:v>
                </c:pt>
                <c:pt idx="8">
                  <c:v>Stress/mood</c:v>
                </c:pt>
                <c:pt idx="9">
                  <c:v>Microbiome health</c:v>
                </c:pt>
                <c:pt idx="10">
                  <c:v>To complement the probiotic I take</c:v>
                </c:pt>
                <c:pt idx="11">
                  <c:v>Blood sugar management</c:v>
                </c:pt>
                <c:pt idx="12">
                  <c:v>Weight management</c:v>
                </c:pt>
                <c:pt idx="13">
                  <c:v>Inflammation/autoimmune</c:v>
                </c:pt>
                <c:pt idx="14">
                  <c:v>Brain health/mental acuity</c:v>
                </c:pt>
                <c:pt idx="15">
                  <c:v>Because it's in another supplement I take</c:v>
                </c:pt>
                <c:pt idx="16">
                  <c:v>It's in my synbiotic formula</c:v>
                </c:pt>
                <c:pt idx="17">
                  <c:v>I'm not familiar with the benefits</c:v>
                </c:pt>
              </c:strCache>
            </c:strRef>
          </c:cat>
          <c:val>
            <c:numRef>
              <c:f>Sheet1!$B$2:$B$19</c:f>
              <c:numCache>
                <c:formatCode>0%</c:formatCode>
                <c:ptCount val="18"/>
                <c:pt idx="0">
                  <c:v>0.37580362</c:v>
                </c:pt>
                <c:pt idx="1">
                  <c:v>0.13968439999999999</c:v>
                </c:pt>
                <c:pt idx="2">
                  <c:v>0.26358853999999998</c:v>
                </c:pt>
                <c:pt idx="3">
                  <c:v>9.8188189999999995E-2</c:v>
                </c:pt>
                <c:pt idx="4">
                  <c:v>0.16715371000000001</c:v>
                </c:pt>
                <c:pt idx="5">
                  <c:v>0.11981297</c:v>
                </c:pt>
                <c:pt idx="6">
                  <c:v>0.14319112000000001</c:v>
                </c:pt>
                <c:pt idx="7">
                  <c:v>8.5330220000000012E-2</c:v>
                </c:pt>
                <c:pt idx="8">
                  <c:v>0.13559321999999999</c:v>
                </c:pt>
                <c:pt idx="9">
                  <c:v>0.14552893</c:v>
                </c:pt>
                <c:pt idx="10">
                  <c:v>0.13676213000000001</c:v>
                </c:pt>
                <c:pt idx="11">
                  <c:v>9.5265929999999999E-2</c:v>
                </c:pt>
                <c:pt idx="12">
                  <c:v>0.11864407</c:v>
                </c:pt>
                <c:pt idx="13">
                  <c:v>0.12156633999999999</c:v>
                </c:pt>
                <c:pt idx="14">
                  <c:v>0.10637054</c:v>
                </c:pt>
                <c:pt idx="15">
                  <c:v>9.1174750000000013E-2</c:v>
                </c:pt>
                <c:pt idx="16">
                  <c:v>6.2536529999999993E-2</c:v>
                </c:pt>
                <c:pt idx="17">
                  <c:v>2.3378139999999999E-2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All Prebiotic Users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227-48D6-9AC1-337CBDFD5CF6}"/>
              </c:ext>
            </c:extLst>
          </c:dPt>
          <c:dPt>
            <c:idx val="1"/>
            <c:bubble3D val="0"/>
            <c:spPr>
              <a:solidFill>
                <a:schemeClr val="accent2"/>
              </a:solidFill>
              <a:ln w="19050">
                <a:noFill/>
              </a:ln>
              <a:effectLst/>
            </c:spPr>
            <c:extLst>
              <c:ext xmlns:c16="http://schemas.microsoft.com/office/drawing/2014/chart" uri="{C3380CC4-5D6E-409C-BE32-E72D297353CC}">
                <c16:uniqueId val="{00000003-A227-48D6-9AC1-337CBDFD5CF6}"/>
              </c:ext>
            </c:extLst>
          </c:dPt>
          <c:dPt>
            <c:idx val="2"/>
            <c:bubble3D val="0"/>
            <c:spPr>
              <a:solidFill>
                <a:schemeClr val="accent3"/>
              </a:solidFill>
              <a:ln w="19050">
                <a:noFill/>
              </a:ln>
              <a:effectLst/>
            </c:spPr>
            <c:extLst>
              <c:ext xmlns:c16="http://schemas.microsoft.com/office/drawing/2014/chart" uri="{C3380CC4-5D6E-409C-BE32-E72D297353CC}">
                <c16:uniqueId val="{00000005-A227-48D6-9AC1-337CBDFD5CF6}"/>
              </c:ext>
            </c:extLst>
          </c:dPt>
          <c:dPt>
            <c:idx val="3"/>
            <c:bubble3D val="0"/>
            <c:spPr>
              <a:solidFill>
                <a:schemeClr val="accent4"/>
              </a:solidFill>
              <a:ln w="19050">
                <a:noFill/>
              </a:ln>
              <a:effectLst/>
            </c:spPr>
            <c:extLst>
              <c:ext xmlns:c16="http://schemas.microsoft.com/office/drawing/2014/chart" uri="{C3380CC4-5D6E-409C-BE32-E72D297353CC}">
                <c16:uniqueId val="{00000007-A227-48D6-9AC1-337CBDFD5CF6}"/>
              </c:ext>
            </c:extLst>
          </c:dPt>
          <c:dPt>
            <c:idx val="4"/>
            <c:bubble3D val="0"/>
            <c:spPr>
              <a:solidFill>
                <a:schemeClr val="accent5"/>
              </a:solidFill>
              <a:ln w="19050">
                <a:noFill/>
              </a:ln>
              <a:effectLst/>
            </c:spPr>
            <c:extLst>
              <c:ext xmlns:c16="http://schemas.microsoft.com/office/drawing/2014/chart" uri="{C3380CC4-5D6E-409C-BE32-E72D297353CC}">
                <c16:uniqueId val="{00000009-A227-48D6-9AC1-337CBDFD5CF6}"/>
              </c:ext>
            </c:extLst>
          </c:dPt>
          <c:dPt>
            <c:idx val="5"/>
            <c:bubble3D val="0"/>
            <c:spPr>
              <a:solidFill>
                <a:schemeClr val="accent6"/>
              </a:solidFill>
              <a:ln w="19050">
                <a:noFill/>
              </a:ln>
              <a:effectLst/>
            </c:spPr>
            <c:extLst>
              <c:ext xmlns:c16="http://schemas.microsoft.com/office/drawing/2014/chart" uri="{C3380CC4-5D6E-409C-BE32-E72D297353CC}">
                <c16:uniqueId val="{0000000B-A227-48D6-9AC1-337CBDFD5CF6}"/>
              </c:ext>
            </c:extLst>
          </c:dPt>
          <c:dLbls>
            <c:dLbl>
              <c:idx val="2"/>
              <c:tx>
                <c:rich>
                  <a:bodyPr rot="0" spcFirstLastPara="1" vertOverflow="ellipsis" vert="horz" wrap="square" lIns="38100" tIns="19050" rIns="38100" bIns="19050" anchor="ctr" anchorCtr="1">
                    <a:no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fld id="{38F3460E-0F10-4A33-BE4B-4D8AC2A928D7}" type="CATEGORYNAME">
                      <a:rPr lang="en-US" sz="1000" smtClean="0">
                        <a:latin typeface="Arial" panose="020B0604020202020204" pitchFamily="34" charset="0"/>
                        <a:cs typeface="Arial" panose="020B0604020202020204" pitchFamily="34" charset="0"/>
                      </a:rPr>
                      <a:pPr>
                        <a:defRPr sz="1000">
                          <a:solidFill>
                            <a:schemeClr val="bg1"/>
                          </a:solidFill>
                          <a:latin typeface="Arial" panose="020B0604020202020204" pitchFamily="34" charset="0"/>
                          <a:cs typeface="Arial" panose="020B0604020202020204" pitchFamily="34" charset="0"/>
                        </a:defRPr>
                      </a:pPr>
                      <a:t>[CATEGORY NAME]</a:t>
                    </a:fld>
                    <a:r>
                      <a:rPr lang="en-US" sz="1000" baseline="0">
                        <a:latin typeface="Arial" panose="020B0604020202020204" pitchFamily="34" charset="0"/>
                        <a:cs typeface="Arial" panose="020B0604020202020204" pitchFamily="34" charset="0"/>
                      </a:rPr>
                      <a:t>
</a:t>
                    </a:r>
                    <a:fld id="{4F7E812D-1831-45EE-A99E-68EE8AE8AB7C}" type="VALUE">
                      <a:rPr lang="en-US" sz="1000" baseline="0">
                        <a:latin typeface="Arial" panose="020B0604020202020204" pitchFamily="34" charset="0"/>
                        <a:cs typeface="Arial" panose="020B0604020202020204" pitchFamily="34" charset="0"/>
                      </a:rPr>
                      <a:pPr>
                        <a:defRPr sz="1000">
                          <a:solidFill>
                            <a:schemeClr val="bg1"/>
                          </a:solidFill>
                          <a:latin typeface="Arial" panose="020B0604020202020204" pitchFamily="34" charset="0"/>
                          <a:cs typeface="Arial" panose="020B0604020202020204" pitchFamily="34" charset="0"/>
                        </a:defRPr>
                      </a:pPr>
                      <a:t>[VALUE]</a:t>
                    </a:fld>
                    <a:endParaRPr lang="en-US" sz="1000" baseline="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5403943550733309"/>
                      <c:h val="0.2170954965004466"/>
                    </c:manualLayout>
                  </c15:layout>
                  <c15:dlblFieldTable/>
                  <c15:showDataLabelsRange val="0"/>
                </c:ext>
                <c:ext xmlns:c16="http://schemas.microsoft.com/office/drawing/2014/chart" uri="{C3380CC4-5D6E-409C-BE32-E72D297353CC}">
                  <c16:uniqueId val="{00000005-A227-48D6-9AC1-337CBDFD5CF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$100,000-$149,000</c:v>
                </c:pt>
                <c:pt idx="5">
                  <c:v>$150,000+</c:v>
                </c:pt>
              </c:strCache>
            </c:strRef>
          </c:cat>
          <c:val>
            <c:numRef>
              <c:f>Sheet1!$B$2:$B$7</c:f>
              <c:numCache>
                <c:formatCode>0%</c:formatCode>
                <c:ptCount val="6"/>
                <c:pt idx="0">
                  <c:v>0.08</c:v>
                </c:pt>
                <c:pt idx="1">
                  <c:v>0.17</c:v>
                </c:pt>
                <c:pt idx="2">
                  <c:v>0.22</c:v>
                </c:pt>
                <c:pt idx="3">
                  <c:v>0.28999999999999998</c:v>
                </c:pt>
                <c:pt idx="4">
                  <c:v>0.17</c:v>
                </c:pt>
                <c:pt idx="5">
                  <c:v>7.0000000000000007E-2</c:v>
                </c:pt>
              </c:numCache>
            </c:numRef>
          </c:val>
          <c:extLst>
            <c:ext xmlns:c16="http://schemas.microsoft.com/office/drawing/2014/chart" uri="{C3380CC4-5D6E-409C-BE32-E72D297353CC}">
              <c16:uniqueId val="{0000000C-A227-48D6-9AC1-337CBDFD5CF6}"/>
            </c:ext>
          </c:extLst>
        </c:ser>
        <c:dLbls>
          <c:showLegendKey val="0"/>
          <c:showVal val="1"/>
          <c:showCatName val="0"/>
          <c:showSerName val="0"/>
          <c:showPercent val="0"/>
          <c:showBubbleSize val="0"/>
          <c:showLeaderLines val="1"/>
        </c:dLbls>
        <c:firstSliceAng val="11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CB9A-44C9-9A11-DA81C78187D4}"/>
              </c:ext>
            </c:extLst>
          </c:dPt>
          <c:dPt>
            <c:idx val="1"/>
            <c:bubble3D val="0"/>
            <c:spPr>
              <a:solidFill>
                <a:schemeClr val="accent2"/>
              </a:solidFill>
              <a:ln w="19050">
                <a:noFill/>
              </a:ln>
              <a:effectLst/>
            </c:spPr>
            <c:extLst>
              <c:ext xmlns:c16="http://schemas.microsoft.com/office/drawing/2014/chart" uri="{C3380CC4-5D6E-409C-BE32-E72D297353CC}">
                <c16:uniqueId val="{00000003-CB9A-44C9-9A11-DA81C78187D4}"/>
              </c:ext>
            </c:extLst>
          </c:dPt>
          <c:dPt>
            <c:idx val="2"/>
            <c:bubble3D val="0"/>
            <c:spPr>
              <a:solidFill>
                <a:schemeClr val="accent3"/>
              </a:solidFill>
              <a:ln w="19050">
                <a:noFill/>
              </a:ln>
              <a:effectLst/>
            </c:spPr>
            <c:extLst>
              <c:ext xmlns:c16="http://schemas.microsoft.com/office/drawing/2014/chart" uri="{C3380CC4-5D6E-409C-BE32-E72D297353CC}">
                <c16:uniqueId val="{00000005-CB9A-44C9-9A11-DA81C78187D4}"/>
              </c:ext>
            </c:extLst>
          </c:dPt>
          <c:dPt>
            <c:idx val="3"/>
            <c:bubble3D val="0"/>
            <c:spPr>
              <a:solidFill>
                <a:schemeClr val="accent4"/>
              </a:solidFill>
              <a:ln w="19050">
                <a:noFill/>
              </a:ln>
              <a:effectLst/>
            </c:spPr>
            <c:extLst>
              <c:ext xmlns:c16="http://schemas.microsoft.com/office/drawing/2014/chart" uri="{C3380CC4-5D6E-409C-BE32-E72D297353CC}">
                <c16:uniqueId val="{00000007-CB9A-44C9-9A11-DA81C78187D4}"/>
              </c:ext>
            </c:extLst>
          </c:dPt>
          <c:dPt>
            <c:idx val="4"/>
            <c:bubble3D val="0"/>
            <c:spPr>
              <a:solidFill>
                <a:schemeClr val="accent5"/>
              </a:solidFill>
              <a:ln w="19050">
                <a:noFill/>
              </a:ln>
              <a:effectLst/>
            </c:spPr>
            <c:extLst>
              <c:ext xmlns:c16="http://schemas.microsoft.com/office/drawing/2014/chart" uri="{C3380CC4-5D6E-409C-BE32-E72D297353CC}">
                <c16:uniqueId val="{00000009-CB9A-44C9-9A11-DA81C78187D4}"/>
              </c:ext>
            </c:extLst>
          </c:dPt>
          <c:dPt>
            <c:idx val="5"/>
            <c:bubble3D val="0"/>
            <c:spPr>
              <a:solidFill>
                <a:schemeClr val="accent6"/>
              </a:solidFill>
              <a:ln w="19050">
                <a:noFill/>
              </a:ln>
              <a:effectLst/>
            </c:spPr>
            <c:extLst>
              <c:ext xmlns:c16="http://schemas.microsoft.com/office/drawing/2014/chart" uri="{C3380CC4-5D6E-409C-BE32-E72D297353CC}">
                <c16:uniqueId val="{0000000B-CB9A-44C9-9A11-DA81C78187D4}"/>
              </c:ext>
            </c:extLst>
          </c:dPt>
          <c:dLbls>
            <c:dLbl>
              <c:idx val="0"/>
              <c:layout>
                <c:manualLayout>
                  <c:x val="-8.2129362152332502E-3"/>
                  <c:y val="4.517114918378287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CB9A-44C9-9A11-DA81C78187D4}"/>
                </c:ext>
              </c:extLst>
            </c:dLbl>
            <c:dLbl>
              <c:idx val="3"/>
              <c:layout>
                <c:manualLayout>
                  <c:x val="-3.2851744860933105E-2"/>
                  <c:y val="-3.285174486093304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CB9A-44C9-9A11-DA81C78187D4}"/>
                </c:ext>
              </c:extLst>
            </c:dLbl>
            <c:dLbl>
              <c:idx val="4"/>
              <c:layout>
                <c:manualLayout>
                  <c:x val="2.1901163240622003E-2"/>
                  <c:y val="4.1064681076166251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CB9A-44C9-9A11-DA81C78187D4}"/>
                </c:ext>
              </c:extLst>
            </c:dLbl>
            <c:dLbl>
              <c:idx val="5"/>
              <c:layout>
                <c:manualLayout>
                  <c:x val="-1.0037917193075768E-16"/>
                  <c:y val="4.927761729139950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CB9A-44C9-9A11-DA81C78187D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7.0000000000000007E-2</c:v>
                </c:pt>
                <c:pt idx="1">
                  <c:v>0.34</c:v>
                </c:pt>
                <c:pt idx="2">
                  <c:v>0.34</c:v>
                </c:pt>
                <c:pt idx="3">
                  <c:v>0.1</c:v>
                </c:pt>
                <c:pt idx="4">
                  <c:v>7.0000000000000007E-2</c:v>
                </c:pt>
                <c:pt idx="5">
                  <c:v>7.0000000000000007E-2</c:v>
                </c:pt>
              </c:numCache>
            </c:numRef>
          </c:val>
          <c:extLst>
            <c:ext xmlns:c16="http://schemas.microsoft.com/office/drawing/2014/chart" uri="{C3380CC4-5D6E-409C-BE32-E72D297353CC}">
              <c16:uniqueId val="{0000000C-CB9A-44C9-9A11-DA81C78187D4}"/>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Sheet1!$A$2:$A$21</c:f>
              <c:strCache>
                <c:ptCount val="20"/>
                <c:pt idx="0">
                  <c:v>Gut health/digestion</c:v>
                </c:pt>
                <c:pt idx="1">
                  <c:v>Immunity health</c:v>
                </c:pt>
                <c:pt idx="2">
                  <c:v>Microbiome health</c:v>
                </c:pt>
                <c:pt idx="3">
                  <c:v>Regularity</c:v>
                </c:pt>
                <c:pt idx="4">
                  <c:v>Source of fiber</c:v>
                </c:pt>
                <c:pt idx="5">
                  <c:v>Stress/mood</c:v>
                </c:pt>
                <c:pt idx="6">
                  <c:v>Antioxidant properties</c:v>
                </c:pt>
                <c:pt idx="7">
                  <c:v>Weight management</c:v>
                </c:pt>
                <c:pt idx="8">
                  <c:v>Brain health/mental acuity</c:v>
                </c:pt>
                <c:pt idx="9">
                  <c:v>Heart/cardiovascular health</c:v>
                </c:pt>
                <c:pt idx="10">
                  <c:v>Inflammation/autoimmune</c:v>
                </c:pt>
                <c:pt idx="11">
                  <c:v>Bone health</c:v>
                </c:pt>
                <c:pt idx="12">
                  <c:v>To complement the probiotic I take</c:v>
                </c:pt>
                <c:pt idx="13">
                  <c:v>Because it's in another supplement I take</c:v>
                </c:pt>
                <c:pt idx="14">
                  <c:v>Athletic performance</c:v>
                </c:pt>
                <c:pt idx="15">
                  <c:v>Blood sugar management</c:v>
                </c:pt>
                <c:pt idx="16">
                  <c:v>It's in my synbiotic formula</c:v>
                </c:pt>
                <c:pt idx="17">
                  <c:v>Other (please specify)</c:v>
                </c:pt>
                <c:pt idx="18">
                  <c:v>I'm not familiar with the benefits</c:v>
                </c:pt>
                <c:pt idx="19">
                  <c:v>I don't actually take any prebiotics</c:v>
                </c:pt>
              </c:strCache>
            </c:strRef>
          </c:cat>
          <c:val>
            <c:numRef>
              <c:f>Sheet1!$C$2:$C$21</c:f>
              <c:numCache>
                <c:formatCode>0%</c:formatCode>
                <c:ptCount val="20"/>
                <c:pt idx="0">
                  <c:v>0.375</c:v>
                </c:pt>
                <c:pt idx="1">
                  <c:v>0.25</c:v>
                </c:pt>
                <c:pt idx="2">
                  <c:v>0.25</c:v>
                </c:pt>
                <c:pt idx="3">
                  <c:v>0.21428570999999999</c:v>
                </c:pt>
                <c:pt idx="4">
                  <c:v>0.21428570999999999</c:v>
                </c:pt>
                <c:pt idx="5">
                  <c:v>0.17857143</c:v>
                </c:pt>
                <c:pt idx="6">
                  <c:v>0.14285713999999999</c:v>
                </c:pt>
                <c:pt idx="7">
                  <c:v>0.125</c:v>
                </c:pt>
                <c:pt idx="8">
                  <c:v>0.10714286000000001</c:v>
                </c:pt>
                <c:pt idx="9">
                  <c:v>7.1428569999999997E-2</c:v>
                </c:pt>
                <c:pt idx="10">
                  <c:v>7.1428569999999997E-2</c:v>
                </c:pt>
                <c:pt idx="11">
                  <c:v>7.1428569999999997E-2</c:v>
                </c:pt>
                <c:pt idx="12">
                  <c:v>7.1428569999999997E-2</c:v>
                </c:pt>
                <c:pt idx="13">
                  <c:v>7.1428569999999997E-2</c:v>
                </c:pt>
                <c:pt idx="14">
                  <c:v>5.3571430000000003E-2</c:v>
                </c:pt>
                <c:pt idx="15">
                  <c:v>3.5714290000000003E-2</c:v>
                </c:pt>
                <c:pt idx="16">
                  <c:v>3.5714290000000003E-2</c:v>
                </c:pt>
                <c:pt idx="17">
                  <c:v>0</c:v>
                </c:pt>
                <c:pt idx="18">
                  <c:v>1.7857140000000001E-2</c:v>
                </c:pt>
                <c:pt idx="19">
                  <c:v>3.5714290000000003E-2</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Sheet1!$A$2:$A$21</c:f>
              <c:strCache>
                <c:ptCount val="20"/>
                <c:pt idx="0">
                  <c:v>Gut health/digestion</c:v>
                </c:pt>
                <c:pt idx="1">
                  <c:v>Immunity health</c:v>
                </c:pt>
                <c:pt idx="2">
                  <c:v>Microbiome health</c:v>
                </c:pt>
                <c:pt idx="3">
                  <c:v>Regularity</c:v>
                </c:pt>
                <c:pt idx="4">
                  <c:v>Source of fiber</c:v>
                </c:pt>
                <c:pt idx="5">
                  <c:v>Stress/mood</c:v>
                </c:pt>
                <c:pt idx="6">
                  <c:v>Antioxidant properties</c:v>
                </c:pt>
                <c:pt idx="7">
                  <c:v>Weight management</c:v>
                </c:pt>
                <c:pt idx="8">
                  <c:v>Brain health/mental acuity</c:v>
                </c:pt>
                <c:pt idx="9">
                  <c:v>Heart/cardiovascular health</c:v>
                </c:pt>
                <c:pt idx="10">
                  <c:v>Inflammation/autoimmune</c:v>
                </c:pt>
                <c:pt idx="11">
                  <c:v>Bone health</c:v>
                </c:pt>
                <c:pt idx="12">
                  <c:v>To complement the probiotic I take</c:v>
                </c:pt>
                <c:pt idx="13">
                  <c:v>Because it's in another supplement I take</c:v>
                </c:pt>
                <c:pt idx="14">
                  <c:v>Athletic performance</c:v>
                </c:pt>
                <c:pt idx="15">
                  <c:v>Blood sugar management</c:v>
                </c:pt>
                <c:pt idx="16">
                  <c:v>It's in my synbiotic formula</c:v>
                </c:pt>
                <c:pt idx="17">
                  <c:v>Other (please specify)</c:v>
                </c:pt>
                <c:pt idx="18">
                  <c:v>I'm not familiar with the benefits</c:v>
                </c:pt>
                <c:pt idx="19">
                  <c:v>I don't actually take any prebiotics</c:v>
                </c:pt>
              </c:strCache>
            </c:strRef>
          </c:cat>
          <c:val>
            <c:numRef>
              <c:f>Sheet1!$D$2:$D$21</c:f>
              <c:numCache>
                <c:formatCode>0%</c:formatCode>
                <c:ptCount val="20"/>
                <c:pt idx="0">
                  <c:v>0.25</c:v>
                </c:pt>
                <c:pt idx="1">
                  <c:v>0.16666666999999999</c:v>
                </c:pt>
                <c:pt idx="2">
                  <c:v>0.22222222</c:v>
                </c:pt>
                <c:pt idx="3">
                  <c:v>0.16666666999999999</c:v>
                </c:pt>
                <c:pt idx="4">
                  <c:v>0.13888888999999999</c:v>
                </c:pt>
                <c:pt idx="5">
                  <c:v>0.13888888999999999</c:v>
                </c:pt>
                <c:pt idx="6">
                  <c:v>8.3333329999999997E-2</c:v>
                </c:pt>
                <c:pt idx="7">
                  <c:v>0.16666666999999999</c:v>
                </c:pt>
                <c:pt idx="8">
                  <c:v>0.13888888999999999</c:v>
                </c:pt>
                <c:pt idx="9">
                  <c:v>8.3333329999999997E-2</c:v>
                </c:pt>
                <c:pt idx="10">
                  <c:v>0.13888888999999999</c:v>
                </c:pt>
                <c:pt idx="11">
                  <c:v>0.11111111</c:v>
                </c:pt>
                <c:pt idx="12">
                  <c:v>0.19444444</c:v>
                </c:pt>
                <c:pt idx="13">
                  <c:v>5.5555559999999997E-2</c:v>
                </c:pt>
                <c:pt idx="14">
                  <c:v>0.16666666999999999</c:v>
                </c:pt>
                <c:pt idx="15">
                  <c:v>0.13888888999999999</c:v>
                </c:pt>
                <c:pt idx="16">
                  <c:v>0.19444444</c:v>
                </c:pt>
                <c:pt idx="17">
                  <c:v>0</c:v>
                </c:pt>
                <c:pt idx="18">
                  <c:v>2.7777779999999998E-2</c:v>
                </c:pt>
                <c:pt idx="19">
                  <c:v>2.7777779999999998E-2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Sheet1!$A$2:$A$21</c:f>
              <c:strCache>
                <c:ptCount val="20"/>
                <c:pt idx="0">
                  <c:v>Gut health/digestion</c:v>
                </c:pt>
                <c:pt idx="1">
                  <c:v>Immunity health</c:v>
                </c:pt>
                <c:pt idx="2">
                  <c:v>Microbiome health</c:v>
                </c:pt>
                <c:pt idx="3">
                  <c:v>Regularity</c:v>
                </c:pt>
                <c:pt idx="4">
                  <c:v>Source of fiber</c:v>
                </c:pt>
                <c:pt idx="5">
                  <c:v>Stress/mood</c:v>
                </c:pt>
                <c:pt idx="6">
                  <c:v>Antioxidant properties</c:v>
                </c:pt>
                <c:pt idx="7">
                  <c:v>Weight management</c:v>
                </c:pt>
                <c:pt idx="8">
                  <c:v>Brain health/mental acuity</c:v>
                </c:pt>
                <c:pt idx="9">
                  <c:v>Heart/cardiovascular health</c:v>
                </c:pt>
                <c:pt idx="10">
                  <c:v>Inflammation/autoimmune</c:v>
                </c:pt>
                <c:pt idx="11">
                  <c:v>Bone health</c:v>
                </c:pt>
                <c:pt idx="12">
                  <c:v>To complement the probiotic I take</c:v>
                </c:pt>
                <c:pt idx="13">
                  <c:v>Because it's in another supplement I take</c:v>
                </c:pt>
                <c:pt idx="14">
                  <c:v>Athletic performance</c:v>
                </c:pt>
                <c:pt idx="15">
                  <c:v>Blood sugar management</c:v>
                </c:pt>
                <c:pt idx="16">
                  <c:v>It's in my synbiotic formula</c:v>
                </c:pt>
                <c:pt idx="17">
                  <c:v>Other (please specify)</c:v>
                </c:pt>
                <c:pt idx="18">
                  <c:v>I'm not familiar with the benefits</c:v>
                </c:pt>
                <c:pt idx="19">
                  <c:v>I don't actually take any prebiotics</c:v>
                </c:pt>
              </c:strCache>
            </c:strRef>
          </c:cat>
          <c:val>
            <c:numRef>
              <c:f>Sheet1!$E$2:$E$21</c:f>
              <c:numCache>
                <c:formatCode>0%</c:formatCode>
                <c:ptCount val="20"/>
                <c:pt idx="0">
                  <c:v>0.3125</c:v>
                </c:pt>
                <c:pt idx="1">
                  <c:v>0.234375</c:v>
                </c:pt>
                <c:pt idx="2">
                  <c:v>0.21875</c:v>
                </c:pt>
                <c:pt idx="3">
                  <c:v>0.234375</c:v>
                </c:pt>
                <c:pt idx="4">
                  <c:v>0.171875</c:v>
                </c:pt>
                <c:pt idx="5">
                  <c:v>0.109375</c:v>
                </c:pt>
                <c:pt idx="6">
                  <c:v>0.15625</c:v>
                </c:pt>
                <c:pt idx="7">
                  <c:v>3.125E-2</c:v>
                </c:pt>
                <c:pt idx="8">
                  <c:v>0.140625</c:v>
                </c:pt>
                <c:pt idx="9">
                  <c:v>1.5625E-2</c:v>
                </c:pt>
                <c:pt idx="10">
                  <c:v>4.6875E-2</c:v>
                </c:pt>
                <c:pt idx="11">
                  <c:v>9.375E-2</c:v>
                </c:pt>
                <c:pt idx="12">
                  <c:v>0.109375</c:v>
                </c:pt>
                <c:pt idx="13">
                  <c:v>7.8125E-2</c:v>
                </c:pt>
                <c:pt idx="14">
                  <c:v>4.6875E-2</c:v>
                </c:pt>
                <c:pt idx="15">
                  <c:v>4.6875E-2</c:v>
                </c:pt>
                <c:pt idx="16">
                  <c:v>6.25E-2</c:v>
                </c:pt>
                <c:pt idx="17">
                  <c:v>0</c:v>
                </c:pt>
                <c:pt idx="18">
                  <c:v>1.5625E-2</c:v>
                </c:pt>
                <c:pt idx="19">
                  <c:v>1.5625E-2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Sheet1!$A$2:$A$21</c:f>
              <c:strCache>
                <c:ptCount val="20"/>
                <c:pt idx="0">
                  <c:v>Gut health/digestion</c:v>
                </c:pt>
                <c:pt idx="1">
                  <c:v>Immunity health</c:v>
                </c:pt>
                <c:pt idx="2">
                  <c:v>Microbiome health</c:v>
                </c:pt>
                <c:pt idx="3">
                  <c:v>Regularity</c:v>
                </c:pt>
                <c:pt idx="4">
                  <c:v>Source of fiber</c:v>
                </c:pt>
                <c:pt idx="5">
                  <c:v>Stress/mood</c:v>
                </c:pt>
                <c:pt idx="6">
                  <c:v>Antioxidant properties</c:v>
                </c:pt>
                <c:pt idx="7">
                  <c:v>Weight management</c:v>
                </c:pt>
                <c:pt idx="8">
                  <c:v>Brain health/mental acuity</c:v>
                </c:pt>
                <c:pt idx="9">
                  <c:v>Heart/cardiovascular health</c:v>
                </c:pt>
                <c:pt idx="10">
                  <c:v>Inflammation/autoimmune</c:v>
                </c:pt>
                <c:pt idx="11">
                  <c:v>Bone health</c:v>
                </c:pt>
                <c:pt idx="12">
                  <c:v>To complement the probiotic I take</c:v>
                </c:pt>
                <c:pt idx="13">
                  <c:v>Because it's in another supplement I take</c:v>
                </c:pt>
                <c:pt idx="14">
                  <c:v>Athletic performance</c:v>
                </c:pt>
                <c:pt idx="15">
                  <c:v>Blood sugar management</c:v>
                </c:pt>
                <c:pt idx="16">
                  <c:v>It's in my synbiotic formula</c:v>
                </c:pt>
                <c:pt idx="17">
                  <c:v>Other (please specify)</c:v>
                </c:pt>
                <c:pt idx="18">
                  <c:v>I'm not familiar with the benefits</c:v>
                </c:pt>
                <c:pt idx="19">
                  <c:v>I don't actually take any prebiotics</c:v>
                </c:pt>
              </c:strCache>
            </c:strRef>
          </c:cat>
          <c:val>
            <c:numRef>
              <c:f>Sheet1!$F$2:$F$21</c:f>
              <c:numCache>
                <c:formatCode>0%</c:formatCode>
                <c:ptCount val="20"/>
                <c:pt idx="0">
                  <c:v>0.37878788000000002</c:v>
                </c:pt>
                <c:pt idx="1">
                  <c:v>0.34848485000000001</c:v>
                </c:pt>
                <c:pt idx="2">
                  <c:v>0.24242424000000001</c:v>
                </c:pt>
                <c:pt idx="3">
                  <c:v>0.22727273000000001</c:v>
                </c:pt>
                <c:pt idx="4">
                  <c:v>0.13636364000000001</c:v>
                </c:pt>
                <c:pt idx="5">
                  <c:v>0.1969697</c:v>
                </c:pt>
                <c:pt idx="6">
                  <c:v>0.24242424000000001</c:v>
                </c:pt>
                <c:pt idx="7">
                  <c:v>9.0909089999999998E-2</c:v>
                </c:pt>
                <c:pt idx="8">
                  <c:v>9.0909089999999998E-2</c:v>
                </c:pt>
                <c:pt idx="9">
                  <c:v>0.10606061</c:v>
                </c:pt>
                <c:pt idx="10">
                  <c:v>7.5757580000000005E-2</c:v>
                </c:pt>
                <c:pt idx="11">
                  <c:v>0.18181818</c:v>
                </c:pt>
                <c:pt idx="12">
                  <c:v>6.0606060000000003E-2</c:v>
                </c:pt>
                <c:pt idx="13">
                  <c:v>1.515152E-2</c:v>
                </c:pt>
                <c:pt idx="14">
                  <c:v>9.0909089999999998E-2</c:v>
                </c:pt>
                <c:pt idx="15">
                  <c:v>0.10606061</c:v>
                </c:pt>
                <c:pt idx="16">
                  <c:v>6.0606060000000003E-2</c:v>
                </c:pt>
                <c:pt idx="17">
                  <c:v>0</c:v>
                </c:pt>
                <c:pt idx="18">
                  <c:v>0</c:v>
                </c:pt>
                <c:pt idx="19">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Sheet1!$A$2:$A$21</c:f>
              <c:strCache>
                <c:ptCount val="20"/>
                <c:pt idx="0">
                  <c:v>Gut health/digestion</c:v>
                </c:pt>
                <c:pt idx="1">
                  <c:v>Immunity health</c:v>
                </c:pt>
                <c:pt idx="2">
                  <c:v>Microbiome health</c:v>
                </c:pt>
                <c:pt idx="3">
                  <c:v>Regularity</c:v>
                </c:pt>
                <c:pt idx="4">
                  <c:v>Source of fiber</c:v>
                </c:pt>
                <c:pt idx="5">
                  <c:v>Stress/mood</c:v>
                </c:pt>
                <c:pt idx="6">
                  <c:v>Antioxidant properties</c:v>
                </c:pt>
                <c:pt idx="7">
                  <c:v>Weight management</c:v>
                </c:pt>
                <c:pt idx="8">
                  <c:v>Brain health/mental acuity</c:v>
                </c:pt>
                <c:pt idx="9">
                  <c:v>Heart/cardiovascular health</c:v>
                </c:pt>
                <c:pt idx="10">
                  <c:v>Inflammation/autoimmune</c:v>
                </c:pt>
                <c:pt idx="11">
                  <c:v>Bone health</c:v>
                </c:pt>
                <c:pt idx="12">
                  <c:v>To complement the probiotic I take</c:v>
                </c:pt>
                <c:pt idx="13">
                  <c:v>Because it's in another supplement I take</c:v>
                </c:pt>
                <c:pt idx="14">
                  <c:v>Athletic performance</c:v>
                </c:pt>
                <c:pt idx="15">
                  <c:v>Blood sugar management</c:v>
                </c:pt>
                <c:pt idx="16">
                  <c:v>It's in my synbiotic formula</c:v>
                </c:pt>
                <c:pt idx="17">
                  <c:v>Other (please specify)</c:v>
                </c:pt>
                <c:pt idx="18">
                  <c:v>I'm not familiar with the benefits</c:v>
                </c:pt>
                <c:pt idx="19">
                  <c:v>I don't actually take any prebiotics</c:v>
                </c:pt>
              </c:strCache>
            </c:strRef>
          </c:cat>
          <c:val>
            <c:numRef>
              <c:f>Sheet1!$G$2:$G$21</c:f>
              <c:numCache>
                <c:formatCode>0%</c:formatCode>
                <c:ptCount val="20"/>
                <c:pt idx="0">
                  <c:v>0.4</c:v>
                </c:pt>
                <c:pt idx="1">
                  <c:v>0.2</c:v>
                </c:pt>
                <c:pt idx="2">
                  <c:v>0.28571428999999998</c:v>
                </c:pt>
                <c:pt idx="3">
                  <c:v>0.22857142999999999</c:v>
                </c:pt>
                <c:pt idx="4">
                  <c:v>2.8571429999999998E-2</c:v>
                </c:pt>
                <c:pt idx="5">
                  <c:v>0</c:v>
                </c:pt>
                <c:pt idx="6">
                  <c:v>0.14285713999999999</c:v>
                </c:pt>
                <c:pt idx="7">
                  <c:v>0</c:v>
                </c:pt>
                <c:pt idx="8">
                  <c:v>0</c:v>
                </c:pt>
                <c:pt idx="9">
                  <c:v>0</c:v>
                </c:pt>
                <c:pt idx="10">
                  <c:v>5.7142859999999997E-2</c:v>
                </c:pt>
                <c:pt idx="11">
                  <c:v>2.8571429999999998E-2</c:v>
                </c:pt>
                <c:pt idx="12">
                  <c:v>0.14285713999999999</c:v>
                </c:pt>
                <c:pt idx="13">
                  <c:v>5.7142859999999997E-2</c:v>
                </c:pt>
                <c:pt idx="14">
                  <c:v>0</c:v>
                </c:pt>
                <c:pt idx="15">
                  <c:v>0</c:v>
                </c:pt>
                <c:pt idx="16">
                  <c:v>8.5714289999999999E-2</c:v>
                </c:pt>
                <c:pt idx="17">
                  <c:v>0</c:v>
                </c:pt>
                <c:pt idx="18">
                  <c:v>2.8571429999999998E-2</c:v>
                </c:pt>
                <c:pt idx="19">
                  <c:v>2.8571429999999998E-2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Sheet1!$A$2:$A$21</c:f>
              <c:strCache>
                <c:ptCount val="20"/>
                <c:pt idx="0">
                  <c:v>Gut health/digestion</c:v>
                </c:pt>
                <c:pt idx="1">
                  <c:v>Immunity health</c:v>
                </c:pt>
                <c:pt idx="2">
                  <c:v>Microbiome health</c:v>
                </c:pt>
                <c:pt idx="3">
                  <c:v>Regularity</c:v>
                </c:pt>
                <c:pt idx="4">
                  <c:v>Source of fiber</c:v>
                </c:pt>
                <c:pt idx="5">
                  <c:v>Stress/mood</c:v>
                </c:pt>
                <c:pt idx="6">
                  <c:v>Antioxidant properties</c:v>
                </c:pt>
                <c:pt idx="7">
                  <c:v>Weight management</c:v>
                </c:pt>
                <c:pt idx="8">
                  <c:v>Brain health/mental acuity</c:v>
                </c:pt>
                <c:pt idx="9">
                  <c:v>Heart/cardiovascular health</c:v>
                </c:pt>
                <c:pt idx="10">
                  <c:v>Inflammation/autoimmune</c:v>
                </c:pt>
                <c:pt idx="11">
                  <c:v>Bone health</c:v>
                </c:pt>
                <c:pt idx="12">
                  <c:v>To complement the probiotic I take</c:v>
                </c:pt>
                <c:pt idx="13">
                  <c:v>Because it's in another supplement I take</c:v>
                </c:pt>
                <c:pt idx="14">
                  <c:v>Athletic performance</c:v>
                </c:pt>
                <c:pt idx="15">
                  <c:v>Blood sugar management</c:v>
                </c:pt>
                <c:pt idx="16">
                  <c:v>It's in my synbiotic formula</c:v>
                </c:pt>
                <c:pt idx="17">
                  <c:v>Other (please specify)</c:v>
                </c:pt>
                <c:pt idx="18">
                  <c:v>I'm not familiar with the benefits</c:v>
                </c:pt>
                <c:pt idx="19">
                  <c:v>I don't actually take any prebiotics</c:v>
                </c:pt>
              </c:strCache>
            </c:strRef>
          </c:cat>
          <c:val>
            <c:numRef>
              <c:f>Sheet1!$H$2:$H$21</c:f>
              <c:numCache>
                <c:formatCode>0%</c:formatCode>
                <c:ptCount val="20"/>
                <c:pt idx="0">
                  <c:v>0.5</c:v>
                </c:pt>
                <c:pt idx="1">
                  <c:v>0.28125</c:v>
                </c:pt>
                <c:pt idx="2">
                  <c:v>0.1875</c:v>
                </c:pt>
                <c:pt idx="3">
                  <c:v>9.375E-2</c:v>
                </c:pt>
                <c:pt idx="4">
                  <c:v>9.375E-2</c:v>
                </c:pt>
                <c:pt idx="5">
                  <c:v>6.25E-2</c:v>
                </c:pt>
                <c:pt idx="6">
                  <c:v>6.25E-2</c:v>
                </c:pt>
                <c:pt idx="7">
                  <c:v>0.125</c:v>
                </c:pt>
                <c:pt idx="8">
                  <c:v>3.125E-2</c:v>
                </c:pt>
                <c:pt idx="9">
                  <c:v>0.125</c:v>
                </c:pt>
                <c:pt idx="10">
                  <c:v>9.375E-2</c:v>
                </c:pt>
                <c:pt idx="11">
                  <c:v>6.25E-2</c:v>
                </c:pt>
                <c:pt idx="12">
                  <c:v>0.1875</c:v>
                </c:pt>
                <c:pt idx="13">
                  <c:v>9.375E-2</c:v>
                </c:pt>
                <c:pt idx="14">
                  <c:v>6.25E-2</c:v>
                </c:pt>
                <c:pt idx="15">
                  <c:v>6.25E-2</c:v>
                </c:pt>
                <c:pt idx="16">
                  <c:v>3.125E-2</c:v>
                </c:pt>
                <c:pt idx="17">
                  <c:v>0</c:v>
                </c:pt>
                <c:pt idx="18">
                  <c:v>3.125E-2</c:v>
                </c:pt>
                <c:pt idx="19">
                  <c:v>3.125E-2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Sheet1!$A$2:$A$21</c:f>
              <c:strCache>
                <c:ptCount val="20"/>
                <c:pt idx="0">
                  <c:v>Gut health/digestion</c:v>
                </c:pt>
                <c:pt idx="1">
                  <c:v>Immunity health</c:v>
                </c:pt>
                <c:pt idx="2">
                  <c:v>Microbiome health</c:v>
                </c:pt>
                <c:pt idx="3">
                  <c:v>Regularity</c:v>
                </c:pt>
                <c:pt idx="4">
                  <c:v>Source of fiber</c:v>
                </c:pt>
                <c:pt idx="5">
                  <c:v>Stress/mood</c:v>
                </c:pt>
                <c:pt idx="6">
                  <c:v>Antioxidant properties</c:v>
                </c:pt>
                <c:pt idx="7">
                  <c:v>Weight management</c:v>
                </c:pt>
                <c:pt idx="8">
                  <c:v>Brain health/mental acuity</c:v>
                </c:pt>
                <c:pt idx="9">
                  <c:v>Heart/cardiovascular health</c:v>
                </c:pt>
                <c:pt idx="10">
                  <c:v>Inflammation/autoimmune</c:v>
                </c:pt>
                <c:pt idx="11">
                  <c:v>Bone health</c:v>
                </c:pt>
                <c:pt idx="12">
                  <c:v>To complement the probiotic I take</c:v>
                </c:pt>
                <c:pt idx="13">
                  <c:v>Because it's in another supplement I take</c:v>
                </c:pt>
                <c:pt idx="14">
                  <c:v>Athletic performance</c:v>
                </c:pt>
                <c:pt idx="15">
                  <c:v>Blood sugar management</c:v>
                </c:pt>
                <c:pt idx="16">
                  <c:v>It's in my synbiotic formula</c:v>
                </c:pt>
                <c:pt idx="17">
                  <c:v>Other (please specify)</c:v>
                </c:pt>
                <c:pt idx="18">
                  <c:v>I'm not familiar with the benefits</c:v>
                </c:pt>
                <c:pt idx="19">
                  <c:v>I don't actually take any prebiotics</c:v>
                </c:pt>
              </c:strCache>
            </c:strRef>
          </c:cat>
          <c:val>
            <c:numRef>
              <c:f>Sheet1!$B$2:$B$21</c:f>
              <c:numCache>
                <c:formatCode>0%</c:formatCode>
                <c:ptCount val="20"/>
                <c:pt idx="0">
                  <c:v>0.37580362</c:v>
                </c:pt>
                <c:pt idx="1">
                  <c:v>0.26358853999999998</c:v>
                </c:pt>
                <c:pt idx="2">
                  <c:v>0.14552893</c:v>
                </c:pt>
                <c:pt idx="3">
                  <c:v>0.16715371000000001</c:v>
                </c:pt>
                <c:pt idx="4">
                  <c:v>0.13968439999999999</c:v>
                </c:pt>
                <c:pt idx="5">
                  <c:v>0.13559321999999999</c:v>
                </c:pt>
                <c:pt idx="6">
                  <c:v>0.14319112000000001</c:v>
                </c:pt>
                <c:pt idx="7">
                  <c:v>0.11864407</c:v>
                </c:pt>
                <c:pt idx="8">
                  <c:v>0.10637054</c:v>
                </c:pt>
                <c:pt idx="9">
                  <c:v>9.8188189999999995E-2</c:v>
                </c:pt>
                <c:pt idx="10">
                  <c:v>0.12156633999999999</c:v>
                </c:pt>
                <c:pt idx="11">
                  <c:v>0.11981297</c:v>
                </c:pt>
                <c:pt idx="12">
                  <c:v>0.13676213000000001</c:v>
                </c:pt>
                <c:pt idx="13">
                  <c:v>9.1174750000000013E-2</c:v>
                </c:pt>
                <c:pt idx="14">
                  <c:v>8.5330220000000012E-2</c:v>
                </c:pt>
                <c:pt idx="15">
                  <c:v>9.5265929999999999E-2</c:v>
                </c:pt>
                <c:pt idx="16">
                  <c:v>6.2536529999999993E-2</c:v>
                </c:pt>
                <c:pt idx="17">
                  <c:v>1.16891E-3</c:v>
                </c:pt>
                <c:pt idx="18">
                  <c:v>2.3378139999999999E-2</c:v>
                </c:pt>
                <c:pt idx="19">
                  <c:v>3.2144939999999997E-2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Sheet1!$A$2:$A$21</c:f>
              <c:strCache>
                <c:ptCount val="20"/>
                <c:pt idx="0">
                  <c:v>Gut health/digestion</c:v>
                </c:pt>
                <c:pt idx="1">
                  <c:v>Immunity health</c:v>
                </c:pt>
                <c:pt idx="2">
                  <c:v>Inflammation/autoimmune</c:v>
                </c:pt>
                <c:pt idx="3">
                  <c:v>Weight management</c:v>
                </c:pt>
                <c:pt idx="4">
                  <c:v>To complement the probiotic I take</c:v>
                </c:pt>
                <c:pt idx="5">
                  <c:v>Regularity</c:v>
                </c:pt>
                <c:pt idx="6">
                  <c:v>Because it's in another supplement I take</c:v>
                </c:pt>
                <c:pt idx="7">
                  <c:v>Bone health</c:v>
                </c:pt>
                <c:pt idx="8">
                  <c:v>Stress/mood</c:v>
                </c:pt>
                <c:pt idx="9">
                  <c:v>Source of fiber</c:v>
                </c:pt>
                <c:pt idx="10">
                  <c:v>Athletic performance</c:v>
                </c:pt>
                <c:pt idx="11">
                  <c:v>Heart/cardiovascular health</c:v>
                </c:pt>
                <c:pt idx="12">
                  <c:v>Antioxidant properties</c:v>
                </c:pt>
                <c:pt idx="13">
                  <c:v>Microbiome health</c:v>
                </c:pt>
                <c:pt idx="14">
                  <c:v>It's in my synbiotic formula</c:v>
                </c:pt>
                <c:pt idx="15">
                  <c:v>Brain health/mental acuity</c:v>
                </c:pt>
                <c:pt idx="16">
                  <c:v>Blood sugar management</c:v>
                </c:pt>
                <c:pt idx="17">
                  <c:v>Other (please specify)</c:v>
                </c:pt>
                <c:pt idx="18">
                  <c:v>I'm not familiar with the benefits</c:v>
                </c:pt>
                <c:pt idx="19">
                  <c:v>I don't actually take any prebiotics</c:v>
                </c:pt>
              </c:strCache>
            </c:strRef>
          </c:cat>
          <c:val>
            <c:numRef>
              <c:f>Sheet1!$C$2:$C$21</c:f>
              <c:numCache>
                <c:formatCode>0%</c:formatCode>
                <c:ptCount val="20"/>
                <c:pt idx="0">
                  <c:v>0.64285713999999994</c:v>
                </c:pt>
                <c:pt idx="1">
                  <c:v>0.25714285999999997</c:v>
                </c:pt>
                <c:pt idx="2">
                  <c:v>0.21428570999999999</c:v>
                </c:pt>
                <c:pt idx="3">
                  <c:v>0.14285713999999999</c:v>
                </c:pt>
                <c:pt idx="4">
                  <c:v>0.12857142999999999</c:v>
                </c:pt>
                <c:pt idx="5">
                  <c:v>8.5714289999999999E-2</c:v>
                </c:pt>
                <c:pt idx="6">
                  <c:v>8.5714289999999999E-2</c:v>
                </c:pt>
                <c:pt idx="7">
                  <c:v>7.1428569999999997E-2</c:v>
                </c:pt>
                <c:pt idx="8">
                  <c:v>7.1428569999999997E-2</c:v>
                </c:pt>
                <c:pt idx="9">
                  <c:v>7.1428569999999997E-2</c:v>
                </c:pt>
                <c:pt idx="10">
                  <c:v>7.1428569999999997E-2</c:v>
                </c:pt>
                <c:pt idx="11">
                  <c:v>5.7142859999999997E-2</c:v>
                </c:pt>
                <c:pt idx="12">
                  <c:v>5.7142859999999997E-2</c:v>
                </c:pt>
                <c:pt idx="13">
                  <c:v>5.7142859999999997E-2</c:v>
                </c:pt>
                <c:pt idx="14">
                  <c:v>4.2857139999999988E-2</c:v>
                </c:pt>
                <c:pt idx="15">
                  <c:v>2.8571429999999998E-2</c:v>
                </c:pt>
                <c:pt idx="16">
                  <c:v>2.8571429999999998E-2</c:v>
                </c:pt>
                <c:pt idx="17">
                  <c:v>0</c:v>
                </c:pt>
                <c:pt idx="18">
                  <c:v>1.428571E-2</c:v>
                </c:pt>
                <c:pt idx="19">
                  <c:v>1.428571E-2</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Sheet1!$A$2:$A$21</c:f>
              <c:strCache>
                <c:ptCount val="20"/>
                <c:pt idx="0">
                  <c:v>Gut health/digestion</c:v>
                </c:pt>
                <c:pt idx="1">
                  <c:v>Immunity health</c:v>
                </c:pt>
                <c:pt idx="2">
                  <c:v>Inflammation/autoimmune</c:v>
                </c:pt>
                <c:pt idx="3">
                  <c:v>Weight management</c:v>
                </c:pt>
                <c:pt idx="4">
                  <c:v>To complement the probiotic I take</c:v>
                </c:pt>
                <c:pt idx="5">
                  <c:v>Regularity</c:v>
                </c:pt>
                <c:pt idx="6">
                  <c:v>Because it's in another supplement I take</c:v>
                </c:pt>
                <c:pt idx="7">
                  <c:v>Bone health</c:v>
                </c:pt>
                <c:pt idx="8">
                  <c:v>Stress/mood</c:v>
                </c:pt>
                <c:pt idx="9">
                  <c:v>Source of fiber</c:v>
                </c:pt>
                <c:pt idx="10">
                  <c:v>Athletic performance</c:v>
                </c:pt>
                <c:pt idx="11">
                  <c:v>Heart/cardiovascular health</c:v>
                </c:pt>
                <c:pt idx="12">
                  <c:v>Antioxidant properties</c:v>
                </c:pt>
                <c:pt idx="13">
                  <c:v>Microbiome health</c:v>
                </c:pt>
                <c:pt idx="14">
                  <c:v>It's in my synbiotic formula</c:v>
                </c:pt>
                <c:pt idx="15">
                  <c:v>Brain health/mental acuity</c:v>
                </c:pt>
                <c:pt idx="16">
                  <c:v>Blood sugar management</c:v>
                </c:pt>
                <c:pt idx="17">
                  <c:v>Other (please specify)</c:v>
                </c:pt>
                <c:pt idx="18">
                  <c:v>I'm not familiar with the benefits</c:v>
                </c:pt>
                <c:pt idx="19">
                  <c:v>I don't actually take any prebiotics</c:v>
                </c:pt>
              </c:strCache>
            </c:strRef>
          </c:cat>
          <c:val>
            <c:numRef>
              <c:f>Sheet1!$D$2:$D$21</c:f>
              <c:numCache>
                <c:formatCode>0%</c:formatCode>
                <c:ptCount val="20"/>
                <c:pt idx="0">
                  <c:v>0.25806452000000002</c:v>
                </c:pt>
                <c:pt idx="1">
                  <c:v>0.12903226000000001</c:v>
                </c:pt>
                <c:pt idx="2">
                  <c:v>0</c:v>
                </c:pt>
                <c:pt idx="3">
                  <c:v>0.16129031999999999</c:v>
                </c:pt>
                <c:pt idx="4">
                  <c:v>0.19354838999999999</c:v>
                </c:pt>
                <c:pt idx="5">
                  <c:v>9.677419000000001E-2</c:v>
                </c:pt>
                <c:pt idx="6">
                  <c:v>9.677419000000001E-2</c:v>
                </c:pt>
                <c:pt idx="7">
                  <c:v>3.2258059999999998E-2</c:v>
                </c:pt>
                <c:pt idx="8">
                  <c:v>9.677419000000001E-2</c:v>
                </c:pt>
                <c:pt idx="9">
                  <c:v>0.16129031999999999</c:v>
                </c:pt>
                <c:pt idx="10">
                  <c:v>6.4516130000000005E-2</c:v>
                </c:pt>
                <c:pt idx="11">
                  <c:v>3.2258059999999998E-2</c:v>
                </c:pt>
                <c:pt idx="12">
                  <c:v>0.12903226000000001</c:v>
                </c:pt>
                <c:pt idx="13">
                  <c:v>0</c:v>
                </c:pt>
                <c:pt idx="14">
                  <c:v>6.4516130000000005E-2</c:v>
                </c:pt>
                <c:pt idx="15">
                  <c:v>0.16129031999999999</c:v>
                </c:pt>
                <c:pt idx="16">
                  <c:v>9.677419000000001E-2</c:v>
                </c:pt>
                <c:pt idx="17">
                  <c:v>0</c:v>
                </c:pt>
                <c:pt idx="18">
                  <c:v>3.2258059999999998E-2</c:v>
                </c:pt>
                <c:pt idx="19">
                  <c:v>6.4516130000000005E-2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Sheet1!$A$2:$A$21</c:f>
              <c:strCache>
                <c:ptCount val="20"/>
                <c:pt idx="0">
                  <c:v>Gut health/digestion</c:v>
                </c:pt>
                <c:pt idx="1">
                  <c:v>Immunity health</c:v>
                </c:pt>
                <c:pt idx="2">
                  <c:v>Inflammation/autoimmune</c:v>
                </c:pt>
                <c:pt idx="3">
                  <c:v>Weight management</c:v>
                </c:pt>
                <c:pt idx="4">
                  <c:v>To complement the probiotic I take</c:v>
                </c:pt>
                <c:pt idx="5">
                  <c:v>Regularity</c:v>
                </c:pt>
                <c:pt idx="6">
                  <c:v>Because it's in another supplement I take</c:v>
                </c:pt>
                <c:pt idx="7">
                  <c:v>Bone health</c:v>
                </c:pt>
                <c:pt idx="8">
                  <c:v>Stress/mood</c:v>
                </c:pt>
                <c:pt idx="9">
                  <c:v>Source of fiber</c:v>
                </c:pt>
                <c:pt idx="10">
                  <c:v>Athletic performance</c:v>
                </c:pt>
                <c:pt idx="11">
                  <c:v>Heart/cardiovascular health</c:v>
                </c:pt>
                <c:pt idx="12">
                  <c:v>Antioxidant properties</c:v>
                </c:pt>
                <c:pt idx="13">
                  <c:v>Microbiome health</c:v>
                </c:pt>
                <c:pt idx="14">
                  <c:v>It's in my synbiotic formula</c:v>
                </c:pt>
                <c:pt idx="15">
                  <c:v>Brain health/mental acuity</c:v>
                </c:pt>
                <c:pt idx="16">
                  <c:v>Blood sugar management</c:v>
                </c:pt>
                <c:pt idx="17">
                  <c:v>Other (please specify)</c:v>
                </c:pt>
                <c:pt idx="18">
                  <c:v>I'm not familiar with the benefits</c:v>
                </c:pt>
                <c:pt idx="19">
                  <c:v>I don't actually take any prebiotics</c:v>
                </c:pt>
              </c:strCache>
            </c:strRef>
          </c:cat>
          <c:val>
            <c:numRef>
              <c:f>Sheet1!$E$2:$E$21</c:f>
              <c:numCache>
                <c:formatCode>0%</c:formatCode>
                <c:ptCount val="20"/>
                <c:pt idx="0">
                  <c:v>0.48387097000000001</c:v>
                </c:pt>
                <c:pt idx="1">
                  <c:v>0.25806452000000002</c:v>
                </c:pt>
                <c:pt idx="2">
                  <c:v>0.14516129</c:v>
                </c:pt>
                <c:pt idx="3">
                  <c:v>0.14516129</c:v>
                </c:pt>
                <c:pt idx="4">
                  <c:v>0.19354838999999999</c:v>
                </c:pt>
                <c:pt idx="5">
                  <c:v>0.11290322999999999</c:v>
                </c:pt>
                <c:pt idx="6">
                  <c:v>6.4516130000000005E-2</c:v>
                </c:pt>
                <c:pt idx="7">
                  <c:v>4.8387100000000002E-2</c:v>
                </c:pt>
                <c:pt idx="8">
                  <c:v>4.8387100000000002E-2</c:v>
                </c:pt>
                <c:pt idx="9">
                  <c:v>9.677419000000001E-2</c:v>
                </c:pt>
                <c:pt idx="10">
                  <c:v>8.0645159999999994E-2</c:v>
                </c:pt>
                <c:pt idx="11">
                  <c:v>4.8387100000000002E-2</c:v>
                </c:pt>
                <c:pt idx="12">
                  <c:v>8.0645159999999994E-2</c:v>
                </c:pt>
                <c:pt idx="13">
                  <c:v>6.4516130000000005E-2</c:v>
                </c:pt>
                <c:pt idx="14">
                  <c:v>1.6129029999999999E-2</c:v>
                </c:pt>
                <c:pt idx="15">
                  <c:v>3.2258059999999998E-2</c:v>
                </c:pt>
                <c:pt idx="16">
                  <c:v>1.6129029999999999E-2</c:v>
                </c:pt>
                <c:pt idx="17">
                  <c:v>0</c:v>
                </c:pt>
                <c:pt idx="18">
                  <c:v>3.2258059999999998E-2</c:v>
                </c:pt>
                <c:pt idx="19">
                  <c:v>3.2258059999999998E-2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Sheet1!$A$2:$A$21</c:f>
              <c:strCache>
                <c:ptCount val="20"/>
                <c:pt idx="0">
                  <c:v>Gut health/digestion</c:v>
                </c:pt>
                <c:pt idx="1">
                  <c:v>Immunity health</c:v>
                </c:pt>
                <c:pt idx="2">
                  <c:v>Inflammation/autoimmune</c:v>
                </c:pt>
                <c:pt idx="3">
                  <c:v>Weight management</c:v>
                </c:pt>
                <c:pt idx="4">
                  <c:v>To complement the probiotic I take</c:v>
                </c:pt>
                <c:pt idx="5">
                  <c:v>Regularity</c:v>
                </c:pt>
                <c:pt idx="6">
                  <c:v>Because it's in another supplement I take</c:v>
                </c:pt>
                <c:pt idx="7">
                  <c:v>Bone health</c:v>
                </c:pt>
                <c:pt idx="8">
                  <c:v>Stress/mood</c:v>
                </c:pt>
                <c:pt idx="9">
                  <c:v>Source of fiber</c:v>
                </c:pt>
                <c:pt idx="10">
                  <c:v>Athletic performance</c:v>
                </c:pt>
                <c:pt idx="11">
                  <c:v>Heart/cardiovascular health</c:v>
                </c:pt>
                <c:pt idx="12">
                  <c:v>Antioxidant properties</c:v>
                </c:pt>
                <c:pt idx="13">
                  <c:v>Microbiome health</c:v>
                </c:pt>
                <c:pt idx="14">
                  <c:v>It's in my synbiotic formula</c:v>
                </c:pt>
                <c:pt idx="15">
                  <c:v>Brain health/mental acuity</c:v>
                </c:pt>
                <c:pt idx="16">
                  <c:v>Blood sugar management</c:v>
                </c:pt>
                <c:pt idx="17">
                  <c:v>Other (please specify)</c:v>
                </c:pt>
                <c:pt idx="18">
                  <c:v>I'm not familiar with the benefits</c:v>
                </c:pt>
                <c:pt idx="19">
                  <c:v>I don't actually take any prebiotics</c:v>
                </c:pt>
              </c:strCache>
            </c:strRef>
          </c:cat>
          <c:val>
            <c:numRef>
              <c:f>Sheet1!$F$2:$F$21</c:f>
              <c:numCache>
                <c:formatCode>0%</c:formatCode>
                <c:ptCount val="20"/>
                <c:pt idx="0">
                  <c:v>0.48387097000000001</c:v>
                </c:pt>
                <c:pt idx="1">
                  <c:v>0.37096773999999999</c:v>
                </c:pt>
                <c:pt idx="2">
                  <c:v>0.16129031999999999</c:v>
                </c:pt>
                <c:pt idx="3">
                  <c:v>0.16129031999999999</c:v>
                </c:pt>
                <c:pt idx="4">
                  <c:v>0.16129031999999999</c:v>
                </c:pt>
                <c:pt idx="5">
                  <c:v>8.0645159999999994E-2</c:v>
                </c:pt>
                <c:pt idx="6">
                  <c:v>4.8387100000000002E-2</c:v>
                </c:pt>
                <c:pt idx="7">
                  <c:v>8.0645159999999994E-2</c:v>
                </c:pt>
                <c:pt idx="8">
                  <c:v>1.6129029999999999E-2</c:v>
                </c:pt>
                <c:pt idx="9">
                  <c:v>0.14516129</c:v>
                </c:pt>
                <c:pt idx="10">
                  <c:v>9.677419000000001E-2</c:v>
                </c:pt>
                <c:pt idx="11">
                  <c:v>0.11290322999999999</c:v>
                </c:pt>
                <c:pt idx="12">
                  <c:v>0.17741935</c:v>
                </c:pt>
                <c:pt idx="13">
                  <c:v>6.4516130000000005E-2</c:v>
                </c:pt>
                <c:pt idx="14">
                  <c:v>6.4516130000000005E-2</c:v>
                </c:pt>
                <c:pt idx="15">
                  <c:v>4.8387100000000002E-2</c:v>
                </c:pt>
                <c:pt idx="16">
                  <c:v>4.8387100000000002E-2</c:v>
                </c:pt>
                <c:pt idx="17">
                  <c:v>0</c:v>
                </c:pt>
                <c:pt idx="18">
                  <c:v>1.6129029999999999E-2</c:v>
                </c:pt>
                <c:pt idx="19">
                  <c:v>1.6129029999999999E-2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Sheet1!$A$2:$A$21</c:f>
              <c:strCache>
                <c:ptCount val="20"/>
                <c:pt idx="0">
                  <c:v>Gut health/digestion</c:v>
                </c:pt>
                <c:pt idx="1">
                  <c:v>Immunity health</c:v>
                </c:pt>
                <c:pt idx="2">
                  <c:v>Inflammation/autoimmune</c:v>
                </c:pt>
                <c:pt idx="3">
                  <c:v>Weight management</c:v>
                </c:pt>
                <c:pt idx="4">
                  <c:v>To complement the probiotic I take</c:v>
                </c:pt>
                <c:pt idx="5">
                  <c:v>Regularity</c:v>
                </c:pt>
                <c:pt idx="6">
                  <c:v>Because it's in another supplement I take</c:v>
                </c:pt>
                <c:pt idx="7">
                  <c:v>Bone health</c:v>
                </c:pt>
                <c:pt idx="8">
                  <c:v>Stress/mood</c:v>
                </c:pt>
                <c:pt idx="9">
                  <c:v>Source of fiber</c:v>
                </c:pt>
                <c:pt idx="10">
                  <c:v>Athletic performance</c:v>
                </c:pt>
                <c:pt idx="11">
                  <c:v>Heart/cardiovascular health</c:v>
                </c:pt>
                <c:pt idx="12">
                  <c:v>Antioxidant properties</c:v>
                </c:pt>
                <c:pt idx="13">
                  <c:v>Microbiome health</c:v>
                </c:pt>
                <c:pt idx="14">
                  <c:v>It's in my synbiotic formula</c:v>
                </c:pt>
                <c:pt idx="15">
                  <c:v>Brain health/mental acuity</c:v>
                </c:pt>
                <c:pt idx="16">
                  <c:v>Blood sugar management</c:v>
                </c:pt>
                <c:pt idx="17">
                  <c:v>Other (please specify)</c:v>
                </c:pt>
                <c:pt idx="18">
                  <c:v>I'm not familiar with the benefits</c:v>
                </c:pt>
                <c:pt idx="19">
                  <c:v>I don't actually take any prebiotics</c:v>
                </c:pt>
              </c:strCache>
            </c:strRef>
          </c:cat>
          <c:val>
            <c:numRef>
              <c:f>Sheet1!$G$2:$G$21</c:f>
              <c:numCache>
                <c:formatCode>0%</c:formatCode>
                <c:ptCount val="20"/>
                <c:pt idx="0">
                  <c:v>0.72</c:v>
                </c:pt>
                <c:pt idx="1">
                  <c:v>0.2</c:v>
                </c:pt>
                <c:pt idx="2">
                  <c:v>0.16</c:v>
                </c:pt>
                <c:pt idx="3">
                  <c:v>0.16</c:v>
                </c:pt>
                <c:pt idx="4">
                  <c:v>0.12</c:v>
                </c:pt>
                <c:pt idx="5">
                  <c:v>0.04</c:v>
                </c:pt>
                <c:pt idx="6">
                  <c:v>0.04</c:v>
                </c:pt>
                <c:pt idx="7">
                  <c:v>0.12</c:v>
                </c:pt>
                <c:pt idx="8">
                  <c:v>0.04</c:v>
                </c:pt>
                <c:pt idx="9">
                  <c:v>0.04</c:v>
                </c:pt>
                <c:pt idx="10">
                  <c:v>0.08</c:v>
                </c:pt>
                <c:pt idx="11">
                  <c:v>0.08</c:v>
                </c:pt>
                <c:pt idx="12">
                  <c:v>0.2</c:v>
                </c:pt>
                <c:pt idx="13">
                  <c:v>0.04</c:v>
                </c:pt>
                <c:pt idx="14">
                  <c:v>0.08</c:v>
                </c:pt>
                <c:pt idx="15">
                  <c:v>0.04</c:v>
                </c:pt>
                <c:pt idx="16">
                  <c:v>0.04</c:v>
                </c:pt>
                <c:pt idx="17">
                  <c:v>0</c:v>
                </c:pt>
                <c:pt idx="18">
                  <c:v>0.04</c:v>
                </c:pt>
                <c:pt idx="19">
                  <c:v>0</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Sheet1!$A$2:$A$21</c:f>
              <c:strCache>
                <c:ptCount val="20"/>
                <c:pt idx="0">
                  <c:v>Gut health/digestion</c:v>
                </c:pt>
                <c:pt idx="1">
                  <c:v>Immunity health</c:v>
                </c:pt>
                <c:pt idx="2">
                  <c:v>Inflammation/autoimmune</c:v>
                </c:pt>
                <c:pt idx="3">
                  <c:v>Weight management</c:v>
                </c:pt>
                <c:pt idx="4">
                  <c:v>To complement the probiotic I take</c:v>
                </c:pt>
                <c:pt idx="5">
                  <c:v>Regularity</c:v>
                </c:pt>
                <c:pt idx="6">
                  <c:v>Because it's in another supplement I take</c:v>
                </c:pt>
                <c:pt idx="7">
                  <c:v>Bone health</c:v>
                </c:pt>
                <c:pt idx="8">
                  <c:v>Stress/mood</c:v>
                </c:pt>
                <c:pt idx="9">
                  <c:v>Source of fiber</c:v>
                </c:pt>
                <c:pt idx="10">
                  <c:v>Athletic performance</c:v>
                </c:pt>
                <c:pt idx="11">
                  <c:v>Heart/cardiovascular health</c:v>
                </c:pt>
                <c:pt idx="12">
                  <c:v>Antioxidant properties</c:v>
                </c:pt>
                <c:pt idx="13">
                  <c:v>Microbiome health</c:v>
                </c:pt>
                <c:pt idx="14">
                  <c:v>It's in my synbiotic formula</c:v>
                </c:pt>
                <c:pt idx="15">
                  <c:v>Brain health/mental acuity</c:v>
                </c:pt>
                <c:pt idx="16">
                  <c:v>Blood sugar management</c:v>
                </c:pt>
                <c:pt idx="17">
                  <c:v>Other (please specify)</c:v>
                </c:pt>
                <c:pt idx="18">
                  <c:v>I'm not familiar with the benefits</c:v>
                </c:pt>
                <c:pt idx="19">
                  <c:v>I don't actually take any prebiotics</c:v>
                </c:pt>
              </c:strCache>
            </c:strRef>
          </c:cat>
          <c:val>
            <c:numRef>
              <c:f>Sheet1!$H$2:$H$21</c:f>
              <c:numCache>
                <c:formatCode>0%</c:formatCode>
                <c:ptCount val="20"/>
                <c:pt idx="0">
                  <c:v>0.48888889000000002</c:v>
                </c:pt>
                <c:pt idx="1">
                  <c:v>0.44444444</c:v>
                </c:pt>
                <c:pt idx="2">
                  <c:v>0.11111111</c:v>
                </c:pt>
                <c:pt idx="3">
                  <c:v>0.15555556000000001</c:v>
                </c:pt>
                <c:pt idx="4">
                  <c:v>0.17777778</c:v>
                </c:pt>
                <c:pt idx="5">
                  <c:v>8.8888890000000012E-2</c:v>
                </c:pt>
                <c:pt idx="6">
                  <c:v>6.6666669999999997E-2</c:v>
                </c:pt>
                <c:pt idx="7">
                  <c:v>8.8888890000000012E-2</c:v>
                </c:pt>
                <c:pt idx="8">
                  <c:v>0.13333333</c:v>
                </c:pt>
                <c:pt idx="9">
                  <c:v>0.13333333</c:v>
                </c:pt>
                <c:pt idx="10">
                  <c:v>6.6666669999999997E-2</c:v>
                </c:pt>
                <c:pt idx="11">
                  <c:v>0.11111111</c:v>
                </c:pt>
                <c:pt idx="12">
                  <c:v>0.2</c:v>
                </c:pt>
                <c:pt idx="13">
                  <c:v>0.15555556000000001</c:v>
                </c:pt>
                <c:pt idx="14">
                  <c:v>2.2222220000000001E-2</c:v>
                </c:pt>
                <c:pt idx="15">
                  <c:v>8.8888890000000012E-2</c:v>
                </c:pt>
                <c:pt idx="16">
                  <c:v>0.11111111</c:v>
                </c:pt>
                <c:pt idx="17">
                  <c:v>0</c:v>
                </c:pt>
                <c:pt idx="18">
                  <c:v>2.2222220000000001E-2</c:v>
                </c:pt>
                <c:pt idx="19">
                  <c:v>8.8888890000000012E-2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Sheet1!$A$2:$A$21</c:f>
              <c:strCache>
                <c:ptCount val="20"/>
                <c:pt idx="0">
                  <c:v>Gut health/digestion</c:v>
                </c:pt>
                <c:pt idx="1">
                  <c:v>Immunity health</c:v>
                </c:pt>
                <c:pt idx="2">
                  <c:v>Inflammation/autoimmune</c:v>
                </c:pt>
                <c:pt idx="3">
                  <c:v>Weight management</c:v>
                </c:pt>
                <c:pt idx="4">
                  <c:v>To complement the probiotic I take</c:v>
                </c:pt>
                <c:pt idx="5">
                  <c:v>Regularity</c:v>
                </c:pt>
                <c:pt idx="6">
                  <c:v>Because it's in another supplement I take</c:v>
                </c:pt>
                <c:pt idx="7">
                  <c:v>Bone health</c:v>
                </c:pt>
                <c:pt idx="8">
                  <c:v>Stress/mood</c:v>
                </c:pt>
                <c:pt idx="9">
                  <c:v>Source of fiber</c:v>
                </c:pt>
                <c:pt idx="10">
                  <c:v>Athletic performance</c:v>
                </c:pt>
                <c:pt idx="11">
                  <c:v>Heart/cardiovascular health</c:v>
                </c:pt>
                <c:pt idx="12">
                  <c:v>Antioxidant properties</c:v>
                </c:pt>
                <c:pt idx="13">
                  <c:v>Microbiome health</c:v>
                </c:pt>
                <c:pt idx="14">
                  <c:v>It's in my synbiotic formula</c:v>
                </c:pt>
                <c:pt idx="15">
                  <c:v>Brain health/mental acuity</c:v>
                </c:pt>
                <c:pt idx="16">
                  <c:v>Blood sugar management</c:v>
                </c:pt>
                <c:pt idx="17">
                  <c:v>Other (please specify)</c:v>
                </c:pt>
                <c:pt idx="18">
                  <c:v>I'm not familiar with the benefits</c:v>
                </c:pt>
                <c:pt idx="19">
                  <c:v>I don't actually take any prebiotics</c:v>
                </c:pt>
              </c:strCache>
            </c:strRef>
          </c:cat>
          <c:val>
            <c:numRef>
              <c:f>Sheet1!$B$2:$B$21</c:f>
              <c:numCache>
                <c:formatCode>0%</c:formatCode>
                <c:ptCount val="20"/>
                <c:pt idx="0">
                  <c:v>0.37580362</c:v>
                </c:pt>
                <c:pt idx="1">
                  <c:v>0.26358853999999998</c:v>
                </c:pt>
                <c:pt idx="2">
                  <c:v>0.12156633999999999</c:v>
                </c:pt>
                <c:pt idx="3">
                  <c:v>0.11864407</c:v>
                </c:pt>
                <c:pt idx="4">
                  <c:v>0.13676213000000001</c:v>
                </c:pt>
                <c:pt idx="5">
                  <c:v>0.16715371000000001</c:v>
                </c:pt>
                <c:pt idx="6">
                  <c:v>9.1174750000000013E-2</c:v>
                </c:pt>
                <c:pt idx="7">
                  <c:v>0.11981297</c:v>
                </c:pt>
                <c:pt idx="8">
                  <c:v>0.13559321999999999</c:v>
                </c:pt>
                <c:pt idx="9">
                  <c:v>0.13968439999999999</c:v>
                </c:pt>
                <c:pt idx="10">
                  <c:v>8.5330220000000012E-2</c:v>
                </c:pt>
                <c:pt idx="11">
                  <c:v>9.8188189999999995E-2</c:v>
                </c:pt>
                <c:pt idx="12">
                  <c:v>0.14319112000000001</c:v>
                </c:pt>
                <c:pt idx="13">
                  <c:v>0.14552893</c:v>
                </c:pt>
                <c:pt idx="14">
                  <c:v>6.2536529999999993E-2</c:v>
                </c:pt>
                <c:pt idx="15">
                  <c:v>0.10637054</c:v>
                </c:pt>
                <c:pt idx="16">
                  <c:v>9.5265929999999999E-2</c:v>
                </c:pt>
                <c:pt idx="17">
                  <c:v>1.16891E-3</c:v>
                </c:pt>
                <c:pt idx="18">
                  <c:v>2.3378139999999999E-2</c:v>
                </c:pt>
                <c:pt idx="19">
                  <c:v>3.2144939999999997E-2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Sheet1!$A$2:$A$21</c:f>
              <c:strCache>
                <c:ptCount val="20"/>
                <c:pt idx="0">
                  <c:v>Immunity health</c:v>
                </c:pt>
                <c:pt idx="1">
                  <c:v>Gut health/digestion</c:v>
                </c:pt>
                <c:pt idx="2">
                  <c:v>Stress/mood</c:v>
                </c:pt>
                <c:pt idx="3">
                  <c:v>Bone health</c:v>
                </c:pt>
                <c:pt idx="4">
                  <c:v>Brain health/mental acuity</c:v>
                </c:pt>
                <c:pt idx="5">
                  <c:v>Source of fiber</c:v>
                </c:pt>
                <c:pt idx="6">
                  <c:v>Weight management</c:v>
                </c:pt>
                <c:pt idx="7">
                  <c:v>Antioxidant properties</c:v>
                </c:pt>
                <c:pt idx="8">
                  <c:v>Microbiome health</c:v>
                </c:pt>
                <c:pt idx="9">
                  <c:v>Regularity</c:v>
                </c:pt>
                <c:pt idx="10">
                  <c:v>Athletic performance</c:v>
                </c:pt>
                <c:pt idx="11">
                  <c:v>To complement the probiotic I take</c:v>
                </c:pt>
                <c:pt idx="12">
                  <c:v>Heart/cardiovascular health</c:v>
                </c:pt>
                <c:pt idx="13">
                  <c:v>It's in my synbiotic formula</c:v>
                </c:pt>
                <c:pt idx="14">
                  <c:v>Because it's in another supplement I take</c:v>
                </c:pt>
                <c:pt idx="15">
                  <c:v>Inflammation/autoimmune</c:v>
                </c:pt>
                <c:pt idx="16">
                  <c:v>Blood sugar management</c:v>
                </c:pt>
                <c:pt idx="17">
                  <c:v>Other (please specify)</c:v>
                </c:pt>
                <c:pt idx="18">
                  <c:v>I'm not familiar with the benefits</c:v>
                </c:pt>
                <c:pt idx="19">
                  <c:v>I don't actually take any prebiotics</c:v>
                </c:pt>
              </c:strCache>
            </c:strRef>
          </c:cat>
          <c:val>
            <c:numRef>
              <c:f>Sheet1!$C$2:$C$21</c:f>
              <c:numCache>
                <c:formatCode>0%</c:formatCode>
                <c:ptCount val="20"/>
                <c:pt idx="0">
                  <c:v>0.24</c:v>
                </c:pt>
                <c:pt idx="1">
                  <c:v>0.2</c:v>
                </c:pt>
                <c:pt idx="2">
                  <c:v>0.2</c:v>
                </c:pt>
                <c:pt idx="3">
                  <c:v>0.12</c:v>
                </c:pt>
                <c:pt idx="4">
                  <c:v>0.12</c:v>
                </c:pt>
                <c:pt idx="5">
                  <c:v>0.12</c:v>
                </c:pt>
                <c:pt idx="6">
                  <c:v>0.12</c:v>
                </c:pt>
                <c:pt idx="7">
                  <c:v>0.1</c:v>
                </c:pt>
                <c:pt idx="8">
                  <c:v>0.1</c:v>
                </c:pt>
                <c:pt idx="9">
                  <c:v>0.08</c:v>
                </c:pt>
                <c:pt idx="10">
                  <c:v>0.08</c:v>
                </c:pt>
                <c:pt idx="11">
                  <c:v>0.08</c:v>
                </c:pt>
                <c:pt idx="12">
                  <c:v>0.06</c:v>
                </c:pt>
                <c:pt idx="13">
                  <c:v>0.06</c:v>
                </c:pt>
                <c:pt idx="14">
                  <c:v>0.06</c:v>
                </c:pt>
                <c:pt idx="15">
                  <c:v>0.04</c:v>
                </c:pt>
                <c:pt idx="16">
                  <c:v>0.04</c:v>
                </c:pt>
                <c:pt idx="17">
                  <c:v>0</c:v>
                </c:pt>
                <c:pt idx="18">
                  <c:v>0.08</c:v>
                </c:pt>
                <c:pt idx="19">
                  <c:v>0.1</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Sheet1!$A$2:$A$21</c:f>
              <c:strCache>
                <c:ptCount val="20"/>
                <c:pt idx="0">
                  <c:v>Immunity health</c:v>
                </c:pt>
                <c:pt idx="1">
                  <c:v>Gut health/digestion</c:v>
                </c:pt>
                <c:pt idx="2">
                  <c:v>Stress/mood</c:v>
                </c:pt>
                <c:pt idx="3">
                  <c:v>Bone health</c:v>
                </c:pt>
                <c:pt idx="4">
                  <c:v>Brain health/mental acuity</c:v>
                </c:pt>
                <c:pt idx="5">
                  <c:v>Source of fiber</c:v>
                </c:pt>
                <c:pt idx="6">
                  <c:v>Weight management</c:v>
                </c:pt>
                <c:pt idx="7">
                  <c:v>Antioxidant properties</c:v>
                </c:pt>
                <c:pt idx="8">
                  <c:v>Microbiome health</c:v>
                </c:pt>
                <c:pt idx="9">
                  <c:v>Regularity</c:v>
                </c:pt>
                <c:pt idx="10">
                  <c:v>Athletic performance</c:v>
                </c:pt>
                <c:pt idx="11">
                  <c:v>To complement the probiotic I take</c:v>
                </c:pt>
                <c:pt idx="12">
                  <c:v>Heart/cardiovascular health</c:v>
                </c:pt>
                <c:pt idx="13">
                  <c:v>It's in my synbiotic formula</c:v>
                </c:pt>
                <c:pt idx="14">
                  <c:v>Because it's in another supplement I take</c:v>
                </c:pt>
                <c:pt idx="15">
                  <c:v>Inflammation/autoimmune</c:v>
                </c:pt>
                <c:pt idx="16">
                  <c:v>Blood sugar management</c:v>
                </c:pt>
                <c:pt idx="17">
                  <c:v>Other (please specify)</c:v>
                </c:pt>
                <c:pt idx="18">
                  <c:v>I'm not familiar with the benefits</c:v>
                </c:pt>
                <c:pt idx="19">
                  <c:v>I don't actually take any prebiotics</c:v>
                </c:pt>
              </c:strCache>
            </c:strRef>
          </c:cat>
          <c:val>
            <c:numRef>
              <c:f>Sheet1!$D$2:$D$21</c:f>
              <c:numCache>
                <c:formatCode>0%</c:formatCode>
                <c:ptCount val="20"/>
                <c:pt idx="0">
                  <c:v>0.24528301999999999</c:v>
                </c:pt>
                <c:pt idx="1">
                  <c:v>0.26415094</c:v>
                </c:pt>
                <c:pt idx="2">
                  <c:v>0.16981131999999999</c:v>
                </c:pt>
                <c:pt idx="3">
                  <c:v>0.15094340000000001</c:v>
                </c:pt>
                <c:pt idx="4">
                  <c:v>0.18867924999999999</c:v>
                </c:pt>
                <c:pt idx="5">
                  <c:v>0.18867924999999999</c:v>
                </c:pt>
                <c:pt idx="6">
                  <c:v>0.13207547</c:v>
                </c:pt>
                <c:pt idx="7">
                  <c:v>7.5471700000000003E-2</c:v>
                </c:pt>
                <c:pt idx="8">
                  <c:v>7.5471700000000003E-2</c:v>
                </c:pt>
                <c:pt idx="9">
                  <c:v>0.16981131999999999</c:v>
                </c:pt>
                <c:pt idx="10">
                  <c:v>7.5471700000000003E-2</c:v>
                </c:pt>
                <c:pt idx="11">
                  <c:v>0.18867924999999999</c:v>
                </c:pt>
                <c:pt idx="12">
                  <c:v>7.5471700000000003E-2</c:v>
                </c:pt>
                <c:pt idx="13">
                  <c:v>9.4339619999999999E-2</c:v>
                </c:pt>
                <c:pt idx="14">
                  <c:v>9.4339619999999999E-2</c:v>
                </c:pt>
                <c:pt idx="15">
                  <c:v>9.4339619999999999E-2</c:v>
                </c:pt>
                <c:pt idx="16">
                  <c:v>1.886792E-2</c:v>
                </c:pt>
                <c:pt idx="17">
                  <c:v>0</c:v>
                </c:pt>
                <c:pt idx="18">
                  <c:v>0</c:v>
                </c:pt>
                <c:pt idx="19">
                  <c:v>1.886792E-2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Sheet1!$A$2:$A$21</c:f>
              <c:strCache>
                <c:ptCount val="20"/>
                <c:pt idx="0">
                  <c:v>Immunity health</c:v>
                </c:pt>
                <c:pt idx="1">
                  <c:v>Gut health/digestion</c:v>
                </c:pt>
                <c:pt idx="2">
                  <c:v>Stress/mood</c:v>
                </c:pt>
                <c:pt idx="3">
                  <c:v>Bone health</c:v>
                </c:pt>
                <c:pt idx="4">
                  <c:v>Brain health/mental acuity</c:v>
                </c:pt>
                <c:pt idx="5">
                  <c:v>Source of fiber</c:v>
                </c:pt>
                <c:pt idx="6">
                  <c:v>Weight management</c:v>
                </c:pt>
                <c:pt idx="7">
                  <c:v>Antioxidant properties</c:v>
                </c:pt>
                <c:pt idx="8">
                  <c:v>Microbiome health</c:v>
                </c:pt>
                <c:pt idx="9">
                  <c:v>Regularity</c:v>
                </c:pt>
                <c:pt idx="10">
                  <c:v>Athletic performance</c:v>
                </c:pt>
                <c:pt idx="11">
                  <c:v>To complement the probiotic I take</c:v>
                </c:pt>
                <c:pt idx="12">
                  <c:v>Heart/cardiovascular health</c:v>
                </c:pt>
                <c:pt idx="13">
                  <c:v>It's in my synbiotic formula</c:v>
                </c:pt>
                <c:pt idx="14">
                  <c:v>Because it's in another supplement I take</c:v>
                </c:pt>
                <c:pt idx="15">
                  <c:v>Inflammation/autoimmune</c:v>
                </c:pt>
                <c:pt idx="16">
                  <c:v>Blood sugar management</c:v>
                </c:pt>
                <c:pt idx="17">
                  <c:v>Other (please specify)</c:v>
                </c:pt>
                <c:pt idx="18">
                  <c:v>I'm not familiar with the benefits</c:v>
                </c:pt>
                <c:pt idx="19">
                  <c:v>I don't actually take any prebiotics</c:v>
                </c:pt>
              </c:strCache>
            </c:strRef>
          </c:cat>
          <c:val>
            <c:numRef>
              <c:f>Sheet1!$E$2:$E$21</c:f>
              <c:numCache>
                <c:formatCode>0%</c:formatCode>
                <c:ptCount val="20"/>
                <c:pt idx="0">
                  <c:v>0.41304348000000002</c:v>
                </c:pt>
                <c:pt idx="1">
                  <c:v>0.43478261000000001</c:v>
                </c:pt>
                <c:pt idx="2">
                  <c:v>8.6956520000000009E-2</c:v>
                </c:pt>
                <c:pt idx="3">
                  <c:v>0.10869565</c:v>
                </c:pt>
                <c:pt idx="4">
                  <c:v>0.10869565</c:v>
                </c:pt>
                <c:pt idx="5">
                  <c:v>8.6956520000000009E-2</c:v>
                </c:pt>
                <c:pt idx="6">
                  <c:v>0.10869565</c:v>
                </c:pt>
                <c:pt idx="7">
                  <c:v>0.13043478</c:v>
                </c:pt>
                <c:pt idx="8">
                  <c:v>0.10869565</c:v>
                </c:pt>
                <c:pt idx="9">
                  <c:v>8.6956520000000009E-2</c:v>
                </c:pt>
                <c:pt idx="10">
                  <c:v>4.3478259999999998E-2</c:v>
                </c:pt>
                <c:pt idx="11">
                  <c:v>8.6956520000000009E-2</c:v>
                </c:pt>
                <c:pt idx="12">
                  <c:v>2.1739129999999999E-2</c:v>
                </c:pt>
                <c:pt idx="13">
                  <c:v>2.1739129999999999E-2</c:v>
                </c:pt>
                <c:pt idx="14">
                  <c:v>8.6956520000000009E-2</c:v>
                </c:pt>
                <c:pt idx="15">
                  <c:v>0.13043478</c:v>
                </c:pt>
                <c:pt idx="16">
                  <c:v>4.3478259999999998E-2</c:v>
                </c:pt>
                <c:pt idx="17">
                  <c:v>2.1739129999999999E-2</c:v>
                </c:pt>
                <c:pt idx="18">
                  <c:v>2.1739129999999999E-2</c:v>
                </c:pt>
                <c:pt idx="19">
                  <c:v>8.6956520000000009E-2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Sheet1!$A$2:$A$21</c:f>
              <c:strCache>
                <c:ptCount val="20"/>
                <c:pt idx="0">
                  <c:v>Immunity health</c:v>
                </c:pt>
                <c:pt idx="1">
                  <c:v>Gut health/digestion</c:v>
                </c:pt>
                <c:pt idx="2">
                  <c:v>Stress/mood</c:v>
                </c:pt>
                <c:pt idx="3">
                  <c:v>Bone health</c:v>
                </c:pt>
                <c:pt idx="4">
                  <c:v>Brain health/mental acuity</c:v>
                </c:pt>
                <c:pt idx="5">
                  <c:v>Source of fiber</c:v>
                </c:pt>
                <c:pt idx="6">
                  <c:v>Weight management</c:v>
                </c:pt>
                <c:pt idx="7">
                  <c:v>Antioxidant properties</c:v>
                </c:pt>
                <c:pt idx="8">
                  <c:v>Microbiome health</c:v>
                </c:pt>
                <c:pt idx="9">
                  <c:v>Regularity</c:v>
                </c:pt>
                <c:pt idx="10">
                  <c:v>Athletic performance</c:v>
                </c:pt>
                <c:pt idx="11">
                  <c:v>To complement the probiotic I take</c:v>
                </c:pt>
                <c:pt idx="12">
                  <c:v>Heart/cardiovascular health</c:v>
                </c:pt>
                <c:pt idx="13">
                  <c:v>It's in my synbiotic formula</c:v>
                </c:pt>
                <c:pt idx="14">
                  <c:v>Because it's in another supplement I take</c:v>
                </c:pt>
                <c:pt idx="15">
                  <c:v>Inflammation/autoimmune</c:v>
                </c:pt>
                <c:pt idx="16">
                  <c:v>Blood sugar management</c:v>
                </c:pt>
                <c:pt idx="17">
                  <c:v>Other (please specify)</c:v>
                </c:pt>
                <c:pt idx="18">
                  <c:v>I'm not familiar with the benefits</c:v>
                </c:pt>
                <c:pt idx="19">
                  <c:v>I don't actually take any prebiotics</c:v>
                </c:pt>
              </c:strCache>
            </c:strRef>
          </c:cat>
          <c:val>
            <c:numRef>
              <c:f>Sheet1!$F$2:$F$21</c:f>
              <c:numCache>
                <c:formatCode>0%</c:formatCode>
                <c:ptCount val="20"/>
                <c:pt idx="0">
                  <c:v>0.15625</c:v>
                </c:pt>
                <c:pt idx="1">
                  <c:v>0.3125</c:v>
                </c:pt>
                <c:pt idx="2">
                  <c:v>6.25E-2</c:v>
                </c:pt>
                <c:pt idx="3">
                  <c:v>9.375E-2</c:v>
                </c:pt>
                <c:pt idx="4">
                  <c:v>9.375E-2</c:v>
                </c:pt>
                <c:pt idx="5">
                  <c:v>6.25E-2</c:v>
                </c:pt>
                <c:pt idx="6">
                  <c:v>0.1875</c:v>
                </c:pt>
                <c:pt idx="7">
                  <c:v>6.25E-2</c:v>
                </c:pt>
                <c:pt idx="8">
                  <c:v>0.3125</c:v>
                </c:pt>
                <c:pt idx="9">
                  <c:v>9.375E-2</c:v>
                </c:pt>
                <c:pt idx="10">
                  <c:v>3.125E-2</c:v>
                </c:pt>
                <c:pt idx="11">
                  <c:v>3.125E-2</c:v>
                </c:pt>
                <c:pt idx="12">
                  <c:v>0</c:v>
                </c:pt>
                <c:pt idx="13">
                  <c:v>9.375E-2</c:v>
                </c:pt>
                <c:pt idx="14">
                  <c:v>3.125E-2</c:v>
                </c:pt>
                <c:pt idx="15">
                  <c:v>6.25E-2</c:v>
                </c:pt>
                <c:pt idx="16">
                  <c:v>0.125</c:v>
                </c:pt>
                <c:pt idx="17">
                  <c:v>3.125E-2</c:v>
                </c:pt>
                <c:pt idx="18">
                  <c:v>6.25E-2</c:v>
                </c:pt>
                <c:pt idx="19">
                  <c:v>3.125E-2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Sheet1!$A$2:$A$21</c:f>
              <c:strCache>
                <c:ptCount val="20"/>
                <c:pt idx="0">
                  <c:v>Immunity health</c:v>
                </c:pt>
                <c:pt idx="1">
                  <c:v>Gut health/digestion</c:v>
                </c:pt>
                <c:pt idx="2">
                  <c:v>Stress/mood</c:v>
                </c:pt>
                <c:pt idx="3">
                  <c:v>Bone health</c:v>
                </c:pt>
                <c:pt idx="4">
                  <c:v>Brain health/mental acuity</c:v>
                </c:pt>
                <c:pt idx="5">
                  <c:v>Source of fiber</c:v>
                </c:pt>
                <c:pt idx="6">
                  <c:v>Weight management</c:v>
                </c:pt>
                <c:pt idx="7">
                  <c:v>Antioxidant properties</c:v>
                </c:pt>
                <c:pt idx="8">
                  <c:v>Microbiome health</c:v>
                </c:pt>
                <c:pt idx="9">
                  <c:v>Regularity</c:v>
                </c:pt>
                <c:pt idx="10">
                  <c:v>Athletic performance</c:v>
                </c:pt>
                <c:pt idx="11">
                  <c:v>To complement the probiotic I take</c:v>
                </c:pt>
                <c:pt idx="12">
                  <c:v>Heart/cardiovascular health</c:v>
                </c:pt>
                <c:pt idx="13">
                  <c:v>It's in my synbiotic formula</c:v>
                </c:pt>
                <c:pt idx="14">
                  <c:v>Because it's in another supplement I take</c:v>
                </c:pt>
                <c:pt idx="15">
                  <c:v>Inflammation/autoimmune</c:v>
                </c:pt>
                <c:pt idx="16">
                  <c:v>Blood sugar management</c:v>
                </c:pt>
                <c:pt idx="17">
                  <c:v>Other (please specify)</c:v>
                </c:pt>
                <c:pt idx="18">
                  <c:v>I'm not familiar with the benefits</c:v>
                </c:pt>
                <c:pt idx="19">
                  <c:v>I don't actually take any prebiotics</c:v>
                </c:pt>
              </c:strCache>
            </c:strRef>
          </c:cat>
          <c:val>
            <c:numRef>
              <c:f>Sheet1!$G$2:$G$21</c:f>
              <c:numCache>
                <c:formatCode>0%</c:formatCode>
                <c:ptCount val="20"/>
                <c:pt idx="0">
                  <c:v>0.36842105000000003</c:v>
                </c:pt>
                <c:pt idx="1">
                  <c:v>0.73684210999999999</c:v>
                </c:pt>
                <c:pt idx="2">
                  <c:v>5.2631579999999997E-2</c:v>
                </c:pt>
                <c:pt idx="3">
                  <c:v>5.2631579999999997E-2</c:v>
                </c:pt>
                <c:pt idx="4">
                  <c:v>5.2631579999999997E-2</c:v>
                </c:pt>
                <c:pt idx="5">
                  <c:v>0.10526315999999999</c:v>
                </c:pt>
                <c:pt idx="6">
                  <c:v>5.2631579999999997E-2</c:v>
                </c:pt>
                <c:pt idx="7">
                  <c:v>0.10526315999999999</c:v>
                </c:pt>
                <c:pt idx="8">
                  <c:v>0.42105262999999998</c:v>
                </c:pt>
                <c:pt idx="9">
                  <c:v>0.15789474000000001</c:v>
                </c:pt>
                <c:pt idx="10">
                  <c:v>0</c:v>
                </c:pt>
                <c:pt idx="11">
                  <c:v>5.2631579999999997E-2</c:v>
                </c:pt>
                <c:pt idx="12">
                  <c:v>5.2631579999999997E-2</c:v>
                </c:pt>
                <c:pt idx="13">
                  <c:v>0</c:v>
                </c:pt>
                <c:pt idx="14">
                  <c:v>5.2631579999999997E-2</c:v>
                </c:pt>
                <c:pt idx="15">
                  <c:v>0.26315789000000001</c:v>
                </c:pt>
                <c:pt idx="16">
                  <c:v>0</c:v>
                </c:pt>
                <c:pt idx="17">
                  <c:v>0</c:v>
                </c:pt>
                <c:pt idx="18">
                  <c:v>0.10526315999999999</c:v>
                </c:pt>
                <c:pt idx="19">
                  <c:v>0</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Sheet1!$A$2:$A$21</c:f>
              <c:strCache>
                <c:ptCount val="20"/>
                <c:pt idx="0">
                  <c:v>Immunity health</c:v>
                </c:pt>
                <c:pt idx="1">
                  <c:v>Gut health/digestion</c:v>
                </c:pt>
                <c:pt idx="2">
                  <c:v>Stress/mood</c:v>
                </c:pt>
                <c:pt idx="3">
                  <c:v>Bone health</c:v>
                </c:pt>
                <c:pt idx="4">
                  <c:v>Brain health/mental acuity</c:v>
                </c:pt>
                <c:pt idx="5">
                  <c:v>Source of fiber</c:v>
                </c:pt>
                <c:pt idx="6">
                  <c:v>Weight management</c:v>
                </c:pt>
                <c:pt idx="7">
                  <c:v>Antioxidant properties</c:v>
                </c:pt>
                <c:pt idx="8">
                  <c:v>Microbiome health</c:v>
                </c:pt>
                <c:pt idx="9">
                  <c:v>Regularity</c:v>
                </c:pt>
                <c:pt idx="10">
                  <c:v>Athletic performance</c:v>
                </c:pt>
                <c:pt idx="11">
                  <c:v>To complement the probiotic I take</c:v>
                </c:pt>
                <c:pt idx="12">
                  <c:v>Heart/cardiovascular health</c:v>
                </c:pt>
                <c:pt idx="13">
                  <c:v>It's in my synbiotic formula</c:v>
                </c:pt>
                <c:pt idx="14">
                  <c:v>Because it's in another supplement I take</c:v>
                </c:pt>
                <c:pt idx="15">
                  <c:v>Inflammation/autoimmune</c:v>
                </c:pt>
                <c:pt idx="16">
                  <c:v>Blood sugar management</c:v>
                </c:pt>
                <c:pt idx="17">
                  <c:v>Other (please specify)</c:v>
                </c:pt>
                <c:pt idx="18">
                  <c:v>I'm not familiar with the benefits</c:v>
                </c:pt>
                <c:pt idx="19">
                  <c:v>I don't actually take any prebiotics</c:v>
                </c:pt>
              </c:strCache>
            </c:strRef>
          </c:cat>
          <c:val>
            <c:numRef>
              <c:f>Sheet1!$H$2:$H$21</c:f>
              <c:numCache>
                <c:formatCode>0%</c:formatCode>
                <c:ptCount val="20"/>
                <c:pt idx="0">
                  <c:v>0.27777777999999997</c:v>
                </c:pt>
                <c:pt idx="1">
                  <c:v>0.5</c:v>
                </c:pt>
                <c:pt idx="2">
                  <c:v>0.27777777999999997</c:v>
                </c:pt>
                <c:pt idx="3">
                  <c:v>0.11111111</c:v>
                </c:pt>
                <c:pt idx="4">
                  <c:v>0.22222222</c:v>
                </c:pt>
                <c:pt idx="5">
                  <c:v>0.16666666999999999</c:v>
                </c:pt>
                <c:pt idx="6">
                  <c:v>0.16666666999999999</c:v>
                </c:pt>
                <c:pt idx="7">
                  <c:v>0.22222222</c:v>
                </c:pt>
                <c:pt idx="8">
                  <c:v>0.22222222</c:v>
                </c:pt>
                <c:pt idx="9">
                  <c:v>0.33333332999999998</c:v>
                </c:pt>
                <c:pt idx="10">
                  <c:v>5.5555559999999997E-2</c:v>
                </c:pt>
                <c:pt idx="11">
                  <c:v>0.16666666999999999</c:v>
                </c:pt>
                <c:pt idx="12">
                  <c:v>0</c:v>
                </c:pt>
                <c:pt idx="13">
                  <c:v>0</c:v>
                </c:pt>
                <c:pt idx="14">
                  <c:v>5.5555559999999997E-2</c:v>
                </c:pt>
                <c:pt idx="15">
                  <c:v>0.27777777999999997</c:v>
                </c:pt>
                <c:pt idx="16">
                  <c:v>0.22222222</c:v>
                </c:pt>
                <c:pt idx="17">
                  <c:v>0</c:v>
                </c:pt>
                <c:pt idx="18">
                  <c:v>0</c:v>
                </c:pt>
                <c:pt idx="19">
                  <c:v>5.5555559999999997E-2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Sheet1!$A$2:$A$21</c:f>
              <c:strCache>
                <c:ptCount val="20"/>
                <c:pt idx="0">
                  <c:v>Immunity health</c:v>
                </c:pt>
                <c:pt idx="1">
                  <c:v>Gut health/digestion</c:v>
                </c:pt>
                <c:pt idx="2">
                  <c:v>Stress/mood</c:v>
                </c:pt>
                <c:pt idx="3">
                  <c:v>Bone health</c:v>
                </c:pt>
                <c:pt idx="4">
                  <c:v>Brain health/mental acuity</c:v>
                </c:pt>
                <c:pt idx="5">
                  <c:v>Source of fiber</c:v>
                </c:pt>
                <c:pt idx="6">
                  <c:v>Weight management</c:v>
                </c:pt>
                <c:pt idx="7">
                  <c:v>Antioxidant properties</c:v>
                </c:pt>
                <c:pt idx="8">
                  <c:v>Microbiome health</c:v>
                </c:pt>
                <c:pt idx="9">
                  <c:v>Regularity</c:v>
                </c:pt>
                <c:pt idx="10">
                  <c:v>Athletic performance</c:v>
                </c:pt>
                <c:pt idx="11">
                  <c:v>To complement the probiotic I take</c:v>
                </c:pt>
                <c:pt idx="12">
                  <c:v>Heart/cardiovascular health</c:v>
                </c:pt>
                <c:pt idx="13">
                  <c:v>It's in my synbiotic formula</c:v>
                </c:pt>
                <c:pt idx="14">
                  <c:v>Because it's in another supplement I take</c:v>
                </c:pt>
                <c:pt idx="15">
                  <c:v>Inflammation/autoimmune</c:v>
                </c:pt>
                <c:pt idx="16">
                  <c:v>Blood sugar management</c:v>
                </c:pt>
                <c:pt idx="17">
                  <c:v>Other (please specify)</c:v>
                </c:pt>
                <c:pt idx="18">
                  <c:v>I'm not familiar with the benefits</c:v>
                </c:pt>
                <c:pt idx="19">
                  <c:v>I don't actually take any prebiotics</c:v>
                </c:pt>
              </c:strCache>
            </c:strRef>
          </c:cat>
          <c:val>
            <c:numRef>
              <c:f>Sheet1!$B$2:$B$21</c:f>
              <c:numCache>
                <c:formatCode>0%</c:formatCode>
                <c:ptCount val="20"/>
                <c:pt idx="0">
                  <c:v>0.26358853999999998</c:v>
                </c:pt>
                <c:pt idx="1">
                  <c:v>0.37580362</c:v>
                </c:pt>
                <c:pt idx="2">
                  <c:v>0.13559321999999999</c:v>
                </c:pt>
                <c:pt idx="3">
                  <c:v>0.11981297</c:v>
                </c:pt>
                <c:pt idx="4">
                  <c:v>0.10637054</c:v>
                </c:pt>
                <c:pt idx="5">
                  <c:v>0.13968439999999999</c:v>
                </c:pt>
                <c:pt idx="6">
                  <c:v>0.11864407</c:v>
                </c:pt>
                <c:pt idx="7">
                  <c:v>0.14319112000000001</c:v>
                </c:pt>
                <c:pt idx="8">
                  <c:v>0.14552893</c:v>
                </c:pt>
                <c:pt idx="9">
                  <c:v>0.16715371000000001</c:v>
                </c:pt>
                <c:pt idx="10">
                  <c:v>8.5330220000000012E-2</c:v>
                </c:pt>
                <c:pt idx="11">
                  <c:v>0.13676213000000001</c:v>
                </c:pt>
                <c:pt idx="12">
                  <c:v>9.8188189999999995E-2</c:v>
                </c:pt>
                <c:pt idx="13">
                  <c:v>6.2536529999999993E-2</c:v>
                </c:pt>
                <c:pt idx="14">
                  <c:v>9.1174750000000013E-2</c:v>
                </c:pt>
                <c:pt idx="15">
                  <c:v>0.12156633999999999</c:v>
                </c:pt>
                <c:pt idx="16">
                  <c:v>9.5265929999999999E-2</c:v>
                </c:pt>
                <c:pt idx="17">
                  <c:v>1.16891E-3</c:v>
                </c:pt>
                <c:pt idx="18">
                  <c:v>2.3378139999999999E-2</c:v>
                </c:pt>
                <c:pt idx="19">
                  <c:v>3.2144939999999997E-2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2023</c:v>
                </c:pt>
              </c:strCache>
            </c:strRef>
          </c:tx>
          <c:spPr>
            <a:solidFill>
              <a:schemeClr val="accent1"/>
            </a:solidFill>
            <a:ln>
              <a:noFill/>
            </a:ln>
            <a:effectLst/>
          </c:spPr>
          <c:invertIfNegative val="0"/>
          <c:cat>
            <c:strRef>
              <c:f>Sheet1!$A$2:$A$19</c:f>
              <c:strCache>
                <c:ptCount val="18"/>
                <c:pt idx="0">
                  <c:v>I'm not familiar with the benefits</c:v>
                </c:pt>
                <c:pt idx="1">
                  <c:v>It's in my synbiotic formula</c:v>
                </c:pt>
                <c:pt idx="2">
                  <c:v>Athletic performance</c:v>
                </c:pt>
                <c:pt idx="3">
                  <c:v>Because it's in another supplement I take</c:v>
                </c:pt>
                <c:pt idx="4">
                  <c:v>Blood sugar management</c:v>
                </c:pt>
                <c:pt idx="5">
                  <c:v>Heart/cardiovascular health</c:v>
                </c:pt>
                <c:pt idx="6">
                  <c:v>Brain health/mental acuity</c:v>
                </c:pt>
                <c:pt idx="7">
                  <c:v>Weight management</c:v>
                </c:pt>
                <c:pt idx="8">
                  <c:v>Bone health</c:v>
                </c:pt>
                <c:pt idx="9">
                  <c:v>Inflammation/autoimmune</c:v>
                </c:pt>
                <c:pt idx="10">
                  <c:v>Stress/mood</c:v>
                </c:pt>
                <c:pt idx="11">
                  <c:v>To complement the probiotic I take</c:v>
                </c:pt>
                <c:pt idx="12">
                  <c:v>Source of fiber</c:v>
                </c:pt>
                <c:pt idx="13">
                  <c:v>Antioxidant properties</c:v>
                </c:pt>
                <c:pt idx="14">
                  <c:v>Microbiome health</c:v>
                </c:pt>
                <c:pt idx="15">
                  <c:v>Regularity</c:v>
                </c:pt>
                <c:pt idx="16">
                  <c:v>Immunity health</c:v>
                </c:pt>
                <c:pt idx="17">
                  <c:v>Gut health/digestion</c:v>
                </c:pt>
              </c:strCache>
            </c:strRef>
          </c:cat>
          <c:val>
            <c:numRef>
              <c:f>Sheet1!$B$2:$B$19</c:f>
              <c:numCache>
                <c:formatCode>0%</c:formatCode>
                <c:ptCount val="18"/>
                <c:pt idx="0">
                  <c:v>2.3378139999999999E-2</c:v>
                </c:pt>
                <c:pt idx="1">
                  <c:v>6.2536529999999993E-2</c:v>
                </c:pt>
                <c:pt idx="2">
                  <c:v>8.5330220000000012E-2</c:v>
                </c:pt>
                <c:pt idx="3">
                  <c:v>9.1174750000000013E-2</c:v>
                </c:pt>
                <c:pt idx="4">
                  <c:v>9.5265929999999999E-2</c:v>
                </c:pt>
                <c:pt idx="5">
                  <c:v>9.8188189999999995E-2</c:v>
                </c:pt>
                <c:pt idx="6">
                  <c:v>0.10637054</c:v>
                </c:pt>
                <c:pt idx="7">
                  <c:v>0.11864407</c:v>
                </c:pt>
                <c:pt idx="8">
                  <c:v>0.11981297</c:v>
                </c:pt>
                <c:pt idx="9">
                  <c:v>0.12156633999999999</c:v>
                </c:pt>
                <c:pt idx="10">
                  <c:v>0.13559321999999999</c:v>
                </c:pt>
                <c:pt idx="11">
                  <c:v>0.13676213000000001</c:v>
                </c:pt>
                <c:pt idx="12">
                  <c:v>0.13968439999999999</c:v>
                </c:pt>
                <c:pt idx="13">
                  <c:v>0.14319112000000001</c:v>
                </c:pt>
                <c:pt idx="14">
                  <c:v>0.14552893</c:v>
                </c:pt>
                <c:pt idx="15">
                  <c:v>0.16715371000000001</c:v>
                </c:pt>
                <c:pt idx="16">
                  <c:v>0.26358853999999998</c:v>
                </c:pt>
                <c:pt idx="17">
                  <c:v>0.37580362</c:v>
                </c:pt>
              </c:numCache>
            </c:numRef>
          </c:val>
          <c:extLst>
            <c:ext xmlns:c16="http://schemas.microsoft.com/office/drawing/2014/chart" uri="{C3380CC4-5D6E-409C-BE32-E72D297353CC}">
              <c16:uniqueId val="{00000000-5C03-4C6F-866C-B530BB5D5829}"/>
            </c:ext>
          </c:extLst>
        </c:ser>
        <c:ser>
          <c:idx val="1"/>
          <c:order val="1"/>
          <c:tx>
            <c:strRef>
              <c:f>Sheet1!$C$1</c:f>
              <c:strCache>
                <c:ptCount val="1"/>
                <c:pt idx="0">
                  <c:v>2022</c:v>
                </c:pt>
              </c:strCache>
            </c:strRef>
          </c:tx>
          <c:spPr>
            <a:solidFill>
              <a:schemeClr val="accent2"/>
            </a:solidFill>
            <a:ln>
              <a:noFill/>
            </a:ln>
            <a:effectLst/>
          </c:spPr>
          <c:invertIfNegative val="0"/>
          <c:cat>
            <c:strRef>
              <c:f>Sheet1!$A$2:$A$19</c:f>
              <c:strCache>
                <c:ptCount val="18"/>
                <c:pt idx="0">
                  <c:v>I'm not familiar with the benefits</c:v>
                </c:pt>
                <c:pt idx="1">
                  <c:v>It's in my synbiotic formula</c:v>
                </c:pt>
                <c:pt idx="2">
                  <c:v>Athletic performance</c:v>
                </c:pt>
                <c:pt idx="3">
                  <c:v>Because it's in another supplement I take</c:v>
                </c:pt>
                <c:pt idx="4">
                  <c:v>Blood sugar management</c:v>
                </c:pt>
                <c:pt idx="5">
                  <c:v>Heart/cardiovascular health</c:v>
                </c:pt>
                <c:pt idx="6">
                  <c:v>Brain health/mental acuity</c:v>
                </c:pt>
                <c:pt idx="7">
                  <c:v>Weight management</c:v>
                </c:pt>
                <c:pt idx="8">
                  <c:v>Bone health</c:v>
                </c:pt>
                <c:pt idx="9">
                  <c:v>Inflammation/autoimmune</c:v>
                </c:pt>
                <c:pt idx="10">
                  <c:v>Stress/mood</c:v>
                </c:pt>
                <c:pt idx="11">
                  <c:v>To complement the probiotic I take</c:v>
                </c:pt>
                <c:pt idx="12">
                  <c:v>Source of fiber</c:v>
                </c:pt>
                <c:pt idx="13">
                  <c:v>Antioxidant properties</c:v>
                </c:pt>
                <c:pt idx="14">
                  <c:v>Microbiome health</c:v>
                </c:pt>
                <c:pt idx="15">
                  <c:v>Regularity</c:v>
                </c:pt>
                <c:pt idx="16">
                  <c:v>Immunity health</c:v>
                </c:pt>
                <c:pt idx="17">
                  <c:v>Gut health/digestion</c:v>
                </c:pt>
              </c:strCache>
            </c:strRef>
          </c:cat>
          <c:val>
            <c:numRef>
              <c:f>Sheet1!$C$2:$C$19</c:f>
              <c:numCache>
                <c:formatCode>0%</c:formatCode>
                <c:ptCount val="18"/>
                <c:pt idx="0">
                  <c:v>0.01</c:v>
                </c:pt>
                <c:pt idx="1">
                  <c:v>0.09</c:v>
                </c:pt>
                <c:pt idx="2">
                  <c:v>0.11</c:v>
                </c:pt>
                <c:pt idx="3">
                  <c:v>0.1</c:v>
                </c:pt>
                <c:pt idx="4">
                  <c:v>0.1</c:v>
                </c:pt>
                <c:pt idx="5">
                  <c:v>0.12</c:v>
                </c:pt>
                <c:pt idx="6">
                  <c:v>0.13</c:v>
                </c:pt>
                <c:pt idx="7">
                  <c:v>0.14000000000000001</c:v>
                </c:pt>
                <c:pt idx="8">
                  <c:v>0.17</c:v>
                </c:pt>
                <c:pt idx="9">
                  <c:v>0.16</c:v>
                </c:pt>
                <c:pt idx="10">
                  <c:v>0.17</c:v>
                </c:pt>
                <c:pt idx="11">
                  <c:v>0.17</c:v>
                </c:pt>
                <c:pt idx="12">
                  <c:v>0.17</c:v>
                </c:pt>
                <c:pt idx="13">
                  <c:v>0.15</c:v>
                </c:pt>
                <c:pt idx="14">
                  <c:v>0.16</c:v>
                </c:pt>
                <c:pt idx="15">
                  <c:v>0.17</c:v>
                </c:pt>
                <c:pt idx="16">
                  <c:v>0.31</c:v>
                </c:pt>
                <c:pt idx="17">
                  <c:v>0.35</c:v>
                </c:pt>
              </c:numCache>
            </c:numRef>
          </c:val>
          <c:extLst>
            <c:ext xmlns:c16="http://schemas.microsoft.com/office/drawing/2014/chart" uri="{C3380CC4-5D6E-409C-BE32-E72D297353CC}">
              <c16:uniqueId val="{00000000-535C-4437-BBBF-DFDF0ABD5860}"/>
            </c:ext>
          </c:extLst>
        </c:ser>
        <c:ser>
          <c:idx val="2"/>
          <c:order val="2"/>
          <c:tx>
            <c:strRef>
              <c:f>Sheet1!$D$1</c:f>
              <c:strCache>
                <c:ptCount val="1"/>
                <c:pt idx="0">
                  <c:v>2021</c:v>
                </c:pt>
              </c:strCache>
            </c:strRef>
          </c:tx>
          <c:spPr>
            <a:solidFill>
              <a:schemeClr val="accent3"/>
            </a:solidFill>
            <a:ln>
              <a:noFill/>
            </a:ln>
            <a:effectLst/>
          </c:spPr>
          <c:invertIfNegative val="0"/>
          <c:cat>
            <c:strRef>
              <c:f>Sheet1!$A$2:$A$19</c:f>
              <c:strCache>
                <c:ptCount val="18"/>
                <c:pt idx="0">
                  <c:v>I'm not familiar with the benefits</c:v>
                </c:pt>
                <c:pt idx="1">
                  <c:v>It's in my synbiotic formula</c:v>
                </c:pt>
                <c:pt idx="2">
                  <c:v>Athletic performance</c:v>
                </c:pt>
                <c:pt idx="3">
                  <c:v>Because it's in another supplement I take</c:v>
                </c:pt>
                <c:pt idx="4">
                  <c:v>Blood sugar management</c:v>
                </c:pt>
                <c:pt idx="5">
                  <c:v>Heart/cardiovascular health</c:v>
                </c:pt>
                <c:pt idx="6">
                  <c:v>Brain health/mental acuity</c:v>
                </c:pt>
                <c:pt idx="7">
                  <c:v>Weight management</c:v>
                </c:pt>
                <c:pt idx="8">
                  <c:v>Bone health</c:v>
                </c:pt>
                <c:pt idx="9">
                  <c:v>Inflammation/autoimmune</c:v>
                </c:pt>
                <c:pt idx="10">
                  <c:v>Stress/mood</c:v>
                </c:pt>
                <c:pt idx="11">
                  <c:v>To complement the probiotic I take</c:v>
                </c:pt>
                <c:pt idx="12">
                  <c:v>Source of fiber</c:v>
                </c:pt>
                <c:pt idx="13">
                  <c:v>Antioxidant properties</c:v>
                </c:pt>
                <c:pt idx="14">
                  <c:v>Microbiome health</c:v>
                </c:pt>
                <c:pt idx="15">
                  <c:v>Regularity</c:v>
                </c:pt>
                <c:pt idx="16">
                  <c:v>Immunity health</c:v>
                </c:pt>
                <c:pt idx="17">
                  <c:v>Gut health/digestion</c:v>
                </c:pt>
              </c:strCache>
            </c:strRef>
          </c:cat>
          <c:val>
            <c:numRef>
              <c:f>Sheet1!$D$2:$D$19</c:f>
              <c:numCache>
                <c:formatCode>General</c:formatCode>
                <c:ptCount val="18"/>
                <c:pt idx="0" formatCode="0%">
                  <c:v>0.02</c:v>
                </c:pt>
                <c:pt idx="2" formatCode="0%">
                  <c:v>0.12</c:v>
                </c:pt>
                <c:pt idx="3" formatCode="0%">
                  <c:v>0.1</c:v>
                </c:pt>
                <c:pt idx="5" formatCode="0%">
                  <c:v>0.14000000000000001</c:v>
                </c:pt>
                <c:pt idx="6" formatCode="0%">
                  <c:v>0.17</c:v>
                </c:pt>
                <c:pt idx="8" formatCode="0%">
                  <c:v>0.22</c:v>
                </c:pt>
                <c:pt idx="9" formatCode="0%">
                  <c:v>0.19</c:v>
                </c:pt>
                <c:pt idx="10" formatCode="0%">
                  <c:v>0.19</c:v>
                </c:pt>
                <c:pt idx="11" formatCode="0%">
                  <c:v>0.12</c:v>
                </c:pt>
                <c:pt idx="12" formatCode="0%">
                  <c:v>0.18</c:v>
                </c:pt>
                <c:pt idx="13" formatCode="0%">
                  <c:v>0.17</c:v>
                </c:pt>
                <c:pt idx="14" formatCode="0%">
                  <c:v>0.15</c:v>
                </c:pt>
                <c:pt idx="15" formatCode="0%">
                  <c:v>0.2</c:v>
                </c:pt>
                <c:pt idx="16" formatCode="0%">
                  <c:v>0.28000000000000003</c:v>
                </c:pt>
                <c:pt idx="17" formatCode="0%">
                  <c:v>0.32</c:v>
                </c:pt>
              </c:numCache>
            </c:numRef>
          </c:val>
          <c:extLst>
            <c:ext xmlns:c16="http://schemas.microsoft.com/office/drawing/2014/chart" uri="{C3380CC4-5D6E-409C-BE32-E72D297353CC}">
              <c16:uniqueId val="{00000001-535C-4437-BBBF-DFDF0ABD5860}"/>
            </c:ext>
          </c:extLst>
        </c:ser>
        <c:dLbls>
          <c:showLegendKey val="0"/>
          <c:showVal val="0"/>
          <c:showCatName val="0"/>
          <c:showSerName val="0"/>
          <c:showPercent val="0"/>
          <c:showBubbleSize val="0"/>
        </c:dLbls>
        <c:gapWidth val="87"/>
        <c:axId val="859190272"/>
        <c:axId val="475847792"/>
      </c:barChart>
      <c:catAx>
        <c:axId val="859190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5847792"/>
        <c:crosses val="autoZero"/>
        <c:auto val="1"/>
        <c:lblAlgn val="ctr"/>
        <c:lblOffset val="100"/>
        <c:noMultiLvlLbl val="0"/>
      </c:catAx>
      <c:valAx>
        <c:axId val="4758477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59190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All Prebiotic Users</c:v>
                </c:pt>
              </c:strCache>
            </c:strRef>
          </c:tx>
          <c:spPr>
            <a:solidFill>
              <a:schemeClr val="accent1"/>
            </a:solidFill>
            <a:ln>
              <a:noFill/>
            </a:ln>
            <a:effectLst/>
          </c:spPr>
          <c:invertIfNegative val="0"/>
          <c:cat>
            <c:strRef>
              <c:f>Sheet1!$A$2:$A$12</c:f>
              <c:strCache>
                <c:ptCount val="11"/>
                <c:pt idx="0">
                  <c:v>Solnul™</c:v>
                </c:pt>
                <c:pt idx="1">
                  <c:v>Bimuno®</c:v>
                </c:pt>
                <c:pt idx="2">
                  <c:v>Livaux®</c:v>
                </c:pt>
                <c:pt idx="3">
                  <c:v>EpiCor®</c:v>
                </c:pt>
                <c:pt idx="4">
                  <c:v>PreForPro®</c:v>
                </c:pt>
                <c:pt idx="5">
                  <c:v>VITAGOS™</c:v>
                </c:pt>
                <c:pt idx="6">
                  <c:v>Orafti®</c:v>
                </c:pt>
                <c:pt idx="7">
                  <c:v>Inavea™</c:v>
                </c:pt>
                <c:pt idx="8">
                  <c:v>SunFiber®</c:v>
                </c:pt>
                <c:pt idx="9">
                  <c:v>Actizin®</c:v>
                </c:pt>
                <c:pt idx="10">
                  <c:v>PreticX®</c:v>
                </c:pt>
              </c:strCache>
            </c:strRef>
          </c:cat>
          <c:val>
            <c:numRef>
              <c:f>Sheet1!$B$2:$B$12</c:f>
              <c:numCache>
                <c:formatCode>0%</c:formatCode>
                <c:ptCount val="11"/>
                <c:pt idx="0">
                  <c:v>0.25579239999999998</c:v>
                </c:pt>
                <c:pt idx="1">
                  <c:v>0.26691380999999997</c:v>
                </c:pt>
                <c:pt idx="2">
                  <c:v>0.26876738</c:v>
                </c:pt>
                <c:pt idx="3">
                  <c:v>0.26969416000000002</c:v>
                </c:pt>
                <c:pt idx="4">
                  <c:v>0.27803522000000003</c:v>
                </c:pt>
                <c:pt idx="5">
                  <c:v>0.27803522000000003</c:v>
                </c:pt>
                <c:pt idx="6">
                  <c:v>0.27988879</c:v>
                </c:pt>
                <c:pt idx="7">
                  <c:v>0.28452271000000001</c:v>
                </c:pt>
                <c:pt idx="8">
                  <c:v>0.29749767999999999</c:v>
                </c:pt>
                <c:pt idx="9">
                  <c:v>0.29842447</c:v>
                </c:pt>
                <c:pt idx="10">
                  <c:v>0.30398517000000003</c:v>
                </c:pt>
              </c:numCache>
            </c:numRef>
          </c:val>
          <c:extLst>
            <c:ext xmlns:c16="http://schemas.microsoft.com/office/drawing/2014/chart" uri="{C3380CC4-5D6E-409C-BE32-E72D297353CC}">
              <c16:uniqueId val="{00000000-5C03-4C6F-866C-B530BB5D5829}"/>
            </c:ext>
          </c:extLst>
        </c:ser>
        <c:dLbls>
          <c:showLegendKey val="0"/>
          <c:showVal val="0"/>
          <c:showCatName val="0"/>
          <c:showSerName val="0"/>
          <c:showPercent val="0"/>
          <c:showBubbleSize val="0"/>
        </c:dLbls>
        <c:gapWidth val="219"/>
        <c:axId val="859190272"/>
        <c:axId val="475847792"/>
      </c:barChart>
      <c:catAx>
        <c:axId val="859190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5847792"/>
        <c:crosses val="autoZero"/>
        <c:auto val="1"/>
        <c:lblAlgn val="ctr"/>
        <c:lblOffset val="100"/>
        <c:noMultiLvlLbl val="0"/>
      </c:catAx>
      <c:valAx>
        <c:axId val="475847792"/>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9190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US </c:v>
                </c:pt>
              </c:strCache>
            </c:strRef>
          </c:tx>
          <c:spPr>
            <a:solidFill>
              <a:schemeClr val="accent3"/>
            </a:solidFill>
            <a:ln>
              <a:noFill/>
            </a:ln>
            <a:effectLst/>
          </c:spPr>
          <c:invertIfNegative val="0"/>
          <c:cat>
            <c:strRef>
              <c:f>Sheet1!$A$2:$A$12</c:f>
              <c:strCache>
                <c:ptCount val="11"/>
                <c:pt idx="0">
                  <c:v>Actizin®</c:v>
                </c:pt>
                <c:pt idx="1">
                  <c:v>SunFiber®</c:v>
                </c:pt>
                <c:pt idx="2">
                  <c:v>PreticX®</c:v>
                </c:pt>
                <c:pt idx="3">
                  <c:v>Inavea™</c:v>
                </c:pt>
                <c:pt idx="4">
                  <c:v>EpiCor®</c:v>
                </c:pt>
                <c:pt idx="5">
                  <c:v>PreForPro®</c:v>
                </c:pt>
                <c:pt idx="6">
                  <c:v>VITAGOS™</c:v>
                </c:pt>
                <c:pt idx="7">
                  <c:v>Orafti®</c:v>
                </c:pt>
                <c:pt idx="8">
                  <c:v>Bimuno®</c:v>
                </c:pt>
                <c:pt idx="9">
                  <c:v>Solnul™</c:v>
                </c:pt>
                <c:pt idx="10">
                  <c:v>Livaux®</c:v>
                </c:pt>
              </c:strCache>
            </c:strRef>
          </c:cat>
          <c:val>
            <c:numRef>
              <c:f>Sheet1!$C$2:$C$12</c:f>
              <c:numCache>
                <c:formatCode>0%</c:formatCode>
                <c:ptCount val="11"/>
                <c:pt idx="0">
                  <c:v>0.41860465000000002</c:v>
                </c:pt>
                <c:pt idx="1">
                  <c:v>0.41196012999999998</c:v>
                </c:pt>
                <c:pt idx="2">
                  <c:v>0.40531560999999999</c:v>
                </c:pt>
                <c:pt idx="3">
                  <c:v>0.39867109999999989</c:v>
                </c:pt>
                <c:pt idx="4">
                  <c:v>0.39202658000000001</c:v>
                </c:pt>
                <c:pt idx="5">
                  <c:v>0.38870431999999999</c:v>
                </c:pt>
                <c:pt idx="6">
                  <c:v>0.38870431999999999</c:v>
                </c:pt>
                <c:pt idx="7">
                  <c:v>0.37209302</c:v>
                </c:pt>
                <c:pt idx="8">
                  <c:v>0.35548173</c:v>
                </c:pt>
                <c:pt idx="9">
                  <c:v>0.35215946999999997</c:v>
                </c:pt>
                <c:pt idx="10">
                  <c:v>0.34883721000000001</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UK</c:v>
                </c:pt>
              </c:strCache>
            </c:strRef>
          </c:tx>
          <c:spPr>
            <a:solidFill>
              <a:schemeClr val="accent5"/>
            </a:solidFill>
            <a:ln>
              <a:noFill/>
            </a:ln>
            <a:effectLst/>
          </c:spPr>
          <c:invertIfNegative val="0"/>
          <c:cat>
            <c:strRef>
              <c:f>Sheet1!$A$2:$A$12</c:f>
              <c:strCache>
                <c:ptCount val="11"/>
                <c:pt idx="0">
                  <c:v>Actizin®</c:v>
                </c:pt>
                <c:pt idx="1">
                  <c:v>SunFiber®</c:v>
                </c:pt>
                <c:pt idx="2">
                  <c:v>PreticX®</c:v>
                </c:pt>
                <c:pt idx="3">
                  <c:v>Inavea™</c:v>
                </c:pt>
                <c:pt idx="4">
                  <c:v>EpiCor®</c:v>
                </c:pt>
                <c:pt idx="5">
                  <c:v>PreForPro®</c:v>
                </c:pt>
                <c:pt idx="6">
                  <c:v>VITAGOS™</c:v>
                </c:pt>
                <c:pt idx="7">
                  <c:v>Orafti®</c:v>
                </c:pt>
                <c:pt idx="8">
                  <c:v>Bimuno®</c:v>
                </c:pt>
                <c:pt idx="9">
                  <c:v>Solnul™</c:v>
                </c:pt>
                <c:pt idx="10">
                  <c:v>Livaux®</c:v>
                </c:pt>
              </c:strCache>
            </c:strRef>
          </c:cat>
          <c:val>
            <c:numRef>
              <c:f>Sheet1!$D$2:$D$12</c:f>
              <c:numCache>
                <c:formatCode>0%</c:formatCode>
                <c:ptCount val="11"/>
                <c:pt idx="0">
                  <c:v>0.30215827000000001</c:v>
                </c:pt>
                <c:pt idx="1">
                  <c:v>0.31654675999999998</c:v>
                </c:pt>
                <c:pt idx="2">
                  <c:v>0.31654675999999998</c:v>
                </c:pt>
                <c:pt idx="3">
                  <c:v>0.28776977999999998</c:v>
                </c:pt>
                <c:pt idx="4">
                  <c:v>0.27338129</c:v>
                </c:pt>
                <c:pt idx="5">
                  <c:v>0.27338129</c:v>
                </c:pt>
                <c:pt idx="6">
                  <c:v>0.30215827000000001</c:v>
                </c:pt>
                <c:pt idx="7">
                  <c:v>0.34532373999999999</c:v>
                </c:pt>
                <c:pt idx="8">
                  <c:v>0.31654675999999998</c:v>
                </c:pt>
                <c:pt idx="9">
                  <c:v>0.33093525000000001</c:v>
                </c:pt>
                <c:pt idx="10">
                  <c:v>0.35251799</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DE</c:v>
                </c:pt>
              </c:strCache>
            </c:strRef>
          </c:tx>
          <c:spPr>
            <a:solidFill>
              <a:schemeClr val="accent1">
                <a:lumMod val="60000"/>
              </a:schemeClr>
            </a:solidFill>
            <a:ln>
              <a:noFill/>
            </a:ln>
            <a:effectLst/>
          </c:spPr>
          <c:invertIfNegative val="0"/>
          <c:cat>
            <c:strRef>
              <c:f>Sheet1!$A$2:$A$12</c:f>
              <c:strCache>
                <c:ptCount val="11"/>
                <c:pt idx="0">
                  <c:v>Actizin®</c:v>
                </c:pt>
                <c:pt idx="1">
                  <c:v>SunFiber®</c:v>
                </c:pt>
                <c:pt idx="2">
                  <c:v>PreticX®</c:v>
                </c:pt>
                <c:pt idx="3">
                  <c:v>Inavea™</c:v>
                </c:pt>
                <c:pt idx="4">
                  <c:v>EpiCor®</c:v>
                </c:pt>
                <c:pt idx="5">
                  <c:v>PreForPro®</c:v>
                </c:pt>
                <c:pt idx="6">
                  <c:v>VITAGOS™</c:v>
                </c:pt>
                <c:pt idx="7">
                  <c:v>Orafti®</c:v>
                </c:pt>
                <c:pt idx="8">
                  <c:v>Bimuno®</c:v>
                </c:pt>
                <c:pt idx="9">
                  <c:v>Solnul™</c:v>
                </c:pt>
                <c:pt idx="10">
                  <c:v>Livaux®</c:v>
                </c:pt>
              </c:strCache>
            </c:strRef>
          </c:cat>
          <c:val>
            <c:numRef>
              <c:f>Sheet1!$E$2:$E$12</c:f>
              <c:numCache>
                <c:formatCode>0%</c:formatCode>
                <c:ptCount val="11"/>
                <c:pt idx="0">
                  <c:v>0.2991453</c:v>
                </c:pt>
                <c:pt idx="1">
                  <c:v>0.2991453</c:v>
                </c:pt>
                <c:pt idx="2">
                  <c:v>0.33333332999999998</c:v>
                </c:pt>
                <c:pt idx="3">
                  <c:v>0.29059828999999998</c:v>
                </c:pt>
                <c:pt idx="4">
                  <c:v>0.34188034</c:v>
                </c:pt>
                <c:pt idx="5">
                  <c:v>0.34188034</c:v>
                </c:pt>
                <c:pt idx="6">
                  <c:v>0.25641026</c:v>
                </c:pt>
                <c:pt idx="7">
                  <c:v>0.2991453</c:v>
                </c:pt>
                <c:pt idx="8">
                  <c:v>0.27350426999999999</c:v>
                </c:pt>
                <c:pt idx="9">
                  <c:v>0.24786325000000001</c:v>
                </c:pt>
                <c:pt idx="10">
                  <c:v>0.28205128000000002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IT</c:v>
                </c:pt>
              </c:strCache>
            </c:strRef>
          </c:tx>
          <c:spPr>
            <a:solidFill>
              <a:schemeClr val="accent2">
                <a:lumMod val="40000"/>
                <a:lumOff val="60000"/>
              </a:schemeClr>
            </a:solidFill>
            <a:ln>
              <a:noFill/>
            </a:ln>
            <a:effectLst/>
          </c:spPr>
          <c:invertIfNegative val="0"/>
          <c:cat>
            <c:strRef>
              <c:f>Sheet1!$A$2:$A$12</c:f>
              <c:strCache>
                <c:ptCount val="11"/>
                <c:pt idx="0">
                  <c:v>Actizin®</c:v>
                </c:pt>
                <c:pt idx="1">
                  <c:v>SunFiber®</c:v>
                </c:pt>
                <c:pt idx="2">
                  <c:v>PreticX®</c:v>
                </c:pt>
                <c:pt idx="3">
                  <c:v>Inavea™</c:v>
                </c:pt>
                <c:pt idx="4">
                  <c:v>EpiCor®</c:v>
                </c:pt>
                <c:pt idx="5">
                  <c:v>PreForPro®</c:v>
                </c:pt>
                <c:pt idx="6">
                  <c:v>VITAGOS™</c:v>
                </c:pt>
                <c:pt idx="7">
                  <c:v>Orafti®</c:v>
                </c:pt>
                <c:pt idx="8">
                  <c:v>Bimuno®</c:v>
                </c:pt>
                <c:pt idx="9">
                  <c:v>Solnul™</c:v>
                </c:pt>
                <c:pt idx="10">
                  <c:v>Livaux®</c:v>
                </c:pt>
              </c:strCache>
            </c:strRef>
          </c:cat>
          <c:val>
            <c:numRef>
              <c:f>Sheet1!$F$2:$F$12</c:f>
              <c:numCache>
                <c:formatCode>0%</c:formatCode>
                <c:ptCount val="11"/>
                <c:pt idx="0">
                  <c:v>0.30687830999999999</c:v>
                </c:pt>
                <c:pt idx="1">
                  <c:v>0.27513228000000001</c:v>
                </c:pt>
                <c:pt idx="2">
                  <c:v>0.28571428999999998</c:v>
                </c:pt>
                <c:pt idx="3">
                  <c:v>0.30687830999999999</c:v>
                </c:pt>
                <c:pt idx="4">
                  <c:v>0.24867724999999999</c:v>
                </c:pt>
                <c:pt idx="5">
                  <c:v>0.25396825000000001</c:v>
                </c:pt>
                <c:pt idx="6">
                  <c:v>0.29100529000000003</c:v>
                </c:pt>
                <c:pt idx="7">
                  <c:v>0.27513228000000001</c:v>
                </c:pt>
                <c:pt idx="8">
                  <c:v>0.26455025999999998</c:v>
                </c:pt>
                <c:pt idx="9">
                  <c:v>0.24867724999999999</c:v>
                </c:pt>
                <c:pt idx="10">
                  <c:v>0.25396825000000001</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KR</c:v>
                </c:pt>
              </c:strCache>
            </c:strRef>
          </c:tx>
          <c:spPr>
            <a:solidFill>
              <a:schemeClr val="accent5">
                <a:lumMod val="60000"/>
              </a:schemeClr>
            </a:solidFill>
            <a:ln>
              <a:noFill/>
            </a:ln>
            <a:effectLst/>
          </c:spPr>
          <c:invertIfNegative val="0"/>
          <c:cat>
            <c:strRef>
              <c:f>Sheet1!$A$2:$A$12</c:f>
              <c:strCache>
                <c:ptCount val="11"/>
                <c:pt idx="0">
                  <c:v>Actizin®</c:v>
                </c:pt>
                <c:pt idx="1">
                  <c:v>SunFiber®</c:v>
                </c:pt>
                <c:pt idx="2">
                  <c:v>PreticX®</c:v>
                </c:pt>
                <c:pt idx="3">
                  <c:v>Inavea™</c:v>
                </c:pt>
                <c:pt idx="4">
                  <c:v>EpiCor®</c:v>
                </c:pt>
                <c:pt idx="5">
                  <c:v>PreForPro®</c:v>
                </c:pt>
                <c:pt idx="6">
                  <c:v>VITAGOS™</c:v>
                </c:pt>
                <c:pt idx="7">
                  <c:v>Orafti®</c:v>
                </c:pt>
                <c:pt idx="8">
                  <c:v>Bimuno®</c:v>
                </c:pt>
                <c:pt idx="9">
                  <c:v>Solnul™</c:v>
                </c:pt>
                <c:pt idx="10">
                  <c:v>Livaux®</c:v>
                </c:pt>
              </c:strCache>
            </c:strRef>
          </c:cat>
          <c:val>
            <c:numRef>
              <c:f>Sheet1!$G$2:$G$12</c:f>
              <c:numCache>
                <c:formatCode>0%</c:formatCode>
                <c:ptCount val="11"/>
                <c:pt idx="0">
                  <c:v>0.19672131000000001</c:v>
                </c:pt>
                <c:pt idx="1">
                  <c:v>0.18579235</c:v>
                </c:pt>
                <c:pt idx="2">
                  <c:v>0.20218579</c:v>
                </c:pt>
                <c:pt idx="3">
                  <c:v>0.17486339000000001</c:v>
                </c:pt>
                <c:pt idx="4">
                  <c:v>0.15300546000000001</c:v>
                </c:pt>
                <c:pt idx="5">
                  <c:v>0.17486339000000001</c:v>
                </c:pt>
                <c:pt idx="6">
                  <c:v>0.18032787</c:v>
                </c:pt>
                <c:pt idx="7">
                  <c:v>0.16393442999999999</c:v>
                </c:pt>
                <c:pt idx="8">
                  <c:v>0.15300546000000001</c:v>
                </c:pt>
                <c:pt idx="9">
                  <c:v>0.13661202</c:v>
                </c:pt>
                <c:pt idx="10">
                  <c:v>0.17486339000000001</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AU</c:v>
                </c:pt>
              </c:strCache>
            </c:strRef>
          </c:tx>
          <c:spPr>
            <a:solidFill>
              <a:schemeClr val="accent1">
                <a:lumMod val="80000"/>
                <a:lumOff val="20000"/>
              </a:schemeClr>
            </a:solidFill>
            <a:ln>
              <a:noFill/>
            </a:ln>
            <a:effectLst/>
          </c:spPr>
          <c:invertIfNegative val="0"/>
          <c:cat>
            <c:strRef>
              <c:f>Sheet1!$A$2:$A$12</c:f>
              <c:strCache>
                <c:ptCount val="11"/>
                <c:pt idx="0">
                  <c:v>Actizin®</c:v>
                </c:pt>
                <c:pt idx="1">
                  <c:v>SunFiber®</c:v>
                </c:pt>
                <c:pt idx="2">
                  <c:v>PreticX®</c:v>
                </c:pt>
                <c:pt idx="3">
                  <c:v>Inavea™</c:v>
                </c:pt>
                <c:pt idx="4">
                  <c:v>EpiCor®</c:v>
                </c:pt>
                <c:pt idx="5">
                  <c:v>PreForPro®</c:v>
                </c:pt>
                <c:pt idx="6">
                  <c:v>VITAGOS™</c:v>
                </c:pt>
                <c:pt idx="7">
                  <c:v>Orafti®</c:v>
                </c:pt>
                <c:pt idx="8">
                  <c:v>Bimuno®</c:v>
                </c:pt>
                <c:pt idx="9">
                  <c:v>Solnul™</c:v>
                </c:pt>
                <c:pt idx="10">
                  <c:v>Livaux®</c:v>
                </c:pt>
              </c:strCache>
            </c:strRef>
          </c:cat>
          <c:val>
            <c:numRef>
              <c:f>Sheet1!$H$2:$H$12</c:f>
              <c:numCache>
                <c:formatCode>0%</c:formatCode>
                <c:ptCount val="11"/>
                <c:pt idx="0">
                  <c:v>0.16666666999999999</c:v>
                </c:pt>
                <c:pt idx="1">
                  <c:v>0.21333332999999999</c:v>
                </c:pt>
                <c:pt idx="2">
                  <c:v>0.21333332999999999</c:v>
                </c:pt>
                <c:pt idx="3">
                  <c:v>0.15333332999999999</c:v>
                </c:pt>
                <c:pt idx="4">
                  <c:v>0.13333333</c:v>
                </c:pt>
                <c:pt idx="5">
                  <c:v>0.16666666999999999</c:v>
                </c:pt>
                <c:pt idx="6">
                  <c:v>0.15333332999999999</c:v>
                </c:pt>
                <c:pt idx="7">
                  <c:v>0.16666666999999999</c:v>
                </c:pt>
                <c:pt idx="8">
                  <c:v>0.18</c:v>
                </c:pt>
                <c:pt idx="9">
                  <c:v>0.15333332999999999</c:v>
                </c:pt>
                <c:pt idx="10">
                  <c:v>0.15333332999999999</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Actizin®</c:v>
                </c:pt>
                <c:pt idx="1">
                  <c:v>SunFiber®</c:v>
                </c:pt>
                <c:pt idx="2">
                  <c:v>PreticX®</c:v>
                </c:pt>
                <c:pt idx="3">
                  <c:v>Inavea™</c:v>
                </c:pt>
                <c:pt idx="4">
                  <c:v>EpiCor®</c:v>
                </c:pt>
                <c:pt idx="5">
                  <c:v>PreForPro®</c:v>
                </c:pt>
                <c:pt idx="6">
                  <c:v>VITAGOS™</c:v>
                </c:pt>
                <c:pt idx="7">
                  <c:v>Orafti®</c:v>
                </c:pt>
                <c:pt idx="8">
                  <c:v>Bimuno®</c:v>
                </c:pt>
                <c:pt idx="9">
                  <c:v>Solnul™</c:v>
                </c:pt>
                <c:pt idx="10">
                  <c:v>Livaux®</c:v>
                </c:pt>
              </c:strCache>
            </c:strRef>
          </c:cat>
          <c:val>
            <c:numRef>
              <c:f>Sheet1!$B$2:$B$12</c:f>
              <c:numCache>
                <c:formatCode>0%</c:formatCode>
                <c:ptCount val="11"/>
                <c:pt idx="0">
                  <c:v>0.29842447</c:v>
                </c:pt>
                <c:pt idx="1">
                  <c:v>0.29749767999999999</c:v>
                </c:pt>
                <c:pt idx="2">
                  <c:v>0.30398517000000003</c:v>
                </c:pt>
                <c:pt idx="3">
                  <c:v>0.28452271000000001</c:v>
                </c:pt>
                <c:pt idx="4">
                  <c:v>0.26969416000000002</c:v>
                </c:pt>
                <c:pt idx="5">
                  <c:v>0.27803522000000003</c:v>
                </c:pt>
                <c:pt idx="6">
                  <c:v>0.27803522000000003</c:v>
                </c:pt>
                <c:pt idx="7">
                  <c:v>0.27988879</c:v>
                </c:pt>
                <c:pt idx="8">
                  <c:v>0.26691380999999997</c:v>
                </c:pt>
                <c:pt idx="9">
                  <c:v>0.25579239999999998</c:v>
                </c:pt>
                <c:pt idx="10">
                  <c:v>0.26876738</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PreticX®</c:v>
                </c:pt>
                <c:pt idx="1">
                  <c:v>Actizin®</c:v>
                </c:pt>
                <c:pt idx="2">
                  <c:v>SunFiber®</c:v>
                </c:pt>
                <c:pt idx="3">
                  <c:v>VITAGOS™</c:v>
                </c:pt>
                <c:pt idx="4">
                  <c:v>Orafti®</c:v>
                </c:pt>
                <c:pt idx="5">
                  <c:v>Inavea™</c:v>
                </c:pt>
                <c:pt idx="6">
                  <c:v>Bimuno®</c:v>
                </c:pt>
                <c:pt idx="7">
                  <c:v>PreForPro®</c:v>
                </c:pt>
                <c:pt idx="8">
                  <c:v>Solnul™</c:v>
                </c:pt>
                <c:pt idx="9">
                  <c:v>EpiCor®</c:v>
                </c:pt>
                <c:pt idx="10">
                  <c:v>Livaux®</c:v>
                </c:pt>
              </c:strCache>
            </c:strRef>
          </c:cat>
          <c:val>
            <c:numRef>
              <c:f>Sheet1!$C$2:$C$12</c:f>
              <c:numCache>
                <c:formatCode>0%</c:formatCode>
                <c:ptCount val="11"/>
                <c:pt idx="0">
                  <c:v>0.35</c:v>
                </c:pt>
                <c:pt idx="1">
                  <c:v>0.34</c:v>
                </c:pt>
                <c:pt idx="2">
                  <c:v>0.33</c:v>
                </c:pt>
                <c:pt idx="3">
                  <c:v>0.32</c:v>
                </c:pt>
                <c:pt idx="4">
                  <c:v>0.3</c:v>
                </c:pt>
                <c:pt idx="5">
                  <c:v>0.3</c:v>
                </c:pt>
                <c:pt idx="6">
                  <c:v>0.28999999999999998</c:v>
                </c:pt>
                <c:pt idx="7">
                  <c:v>0.28000000000000003</c:v>
                </c:pt>
                <c:pt idx="8">
                  <c:v>0.27</c:v>
                </c:pt>
                <c:pt idx="9">
                  <c:v>0.26</c:v>
                </c:pt>
                <c:pt idx="10">
                  <c:v>0.25</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PreticX®</c:v>
                </c:pt>
                <c:pt idx="1">
                  <c:v>Actizin®</c:v>
                </c:pt>
                <c:pt idx="2">
                  <c:v>SunFiber®</c:v>
                </c:pt>
                <c:pt idx="3">
                  <c:v>VITAGOS™</c:v>
                </c:pt>
                <c:pt idx="4">
                  <c:v>Orafti®</c:v>
                </c:pt>
                <c:pt idx="5">
                  <c:v>Inavea™</c:v>
                </c:pt>
                <c:pt idx="6">
                  <c:v>Bimuno®</c:v>
                </c:pt>
                <c:pt idx="7">
                  <c:v>PreForPro®</c:v>
                </c:pt>
                <c:pt idx="8">
                  <c:v>Solnul™</c:v>
                </c:pt>
                <c:pt idx="9">
                  <c:v>EpiCor®</c:v>
                </c:pt>
                <c:pt idx="10">
                  <c:v>Livaux®</c:v>
                </c:pt>
              </c:strCache>
            </c:strRef>
          </c:cat>
          <c:val>
            <c:numRef>
              <c:f>Sheet1!$D$2:$D$12</c:f>
              <c:numCache>
                <c:formatCode>0%</c:formatCode>
                <c:ptCount val="11"/>
                <c:pt idx="0">
                  <c:v>0.49</c:v>
                </c:pt>
                <c:pt idx="1">
                  <c:v>0.45</c:v>
                </c:pt>
                <c:pt idx="2">
                  <c:v>0.48</c:v>
                </c:pt>
                <c:pt idx="3">
                  <c:v>0.45</c:v>
                </c:pt>
                <c:pt idx="4">
                  <c:v>0.42</c:v>
                </c:pt>
                <c:pt idx="5">
                  <c:v>0.45</c:v>
                </c:pt>
                <c:pt idx="6">
                  <c:v>0.39</c:v>
                </c:pt>
                <c:pt idx="7">
                  <c:v>0.41</c:v>
                </c:pt>
                <c:pt idx="8">
                  <c:v>0.43</c:v>
                </c:pt>
                <c:pt idx="9">
                  <c:v>0.46</c:v>
                </c:pt>
                <c:pt idx="10">
                  <c:v>0.45</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PreticX®</c:v>
                </c:pt>
                <c:pt idx="1">
                  <c:v>Actizin®</c:v>
                </c:pt>
                <c:pt idx="2">
                  <c:v>SunFiber®</c:v>
                </c:pt>
                <c:pt idx="3">
                  <c:v>VITAGOS™</c:v>
                </c:pt>
                <c:pt idx="4">
                  <c:v>Orafti®</c:v>
                </c:pt>
                <c:pt idx="5">
                  <c:v>Inavea™</c:v>
                </c:pt>
                <c:pt idx="6">
                  <c:v>Bimuno®</c:v>
                </c:pt>
                <c:pt idx="7">
                  <c:v>PreForPro®</c:v>
                </c:pt>
                <c:pt idx="8">
                  <c:v>Solnul™</c:v>
                </c:pt>
                <c:pt idx="9">
                  <c:v>EpiCor®</c:v>
                </c:pt>
                <c:pt idx="10">
                  <c:v>Livaux®</c:v>
                </c:pt>
              </c:strCache>
            </c:strRef>
          </c:cat>
          <c:val>
            <c:numRef>
              <c:f>Sheet1!$E$2:$E$12</c:f>
              <c:numCache>
                <c:formatCode>0%</c:formatCode>
                <c:ptCount val="11"/>
                <c:pt idx="0">
                  <c:v>0.17</c:v>
                </c:pt>
                <c:pt idx="1">
                  <c:v>0.14000000000000001</c:v>
                </c:pt>
                <c:pt idx="2">
                  <c:v>0.16</c:v>
                </c:pt>
                <c:pt idx="3">
                  <c:v>0.16</c:v>
                </c:pt>
                <c:pt idx="4">
                  <c:v>0.15</c:v>
                </c:pt>
                <c:pt idx="5">
                  <c:v>0.16</c:v>
                </c:pt>
                <c:pt idx="6">
                  <c:v>0.16</c:v>
                </c:pt>
                <c:pt idx="7">
                  <c:v>0.18</c:v>
                </c:pt>
                <c:pt idx="8">
                  <c:v>0.12</c:v>
                </c:pt>
                <c:pt idx="9">
                  <c:v>0.15</c:v>
                </c:pt>
                <c:pt idx="10">
                  <c:v>0.14000000000000001</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PreticX®</c:v>
                </c:pt>
                <c:pt idx="1">
                  <c:v>Actizin®</c:v>
                </c:pt>
                <c:pt idx="2">
                  <c:v>SunFiber®</c:v>
                </c:pt>
                <c:pt idx="3">
                  <c:v>VITAGOS™</c:v>
                </c:pt>
                <c:pt idx="4">
                  <c:v>Orafti®</c:v>
                </c:pt>
                <c:pt idx="5">
                  <c:v>Inavea™</c:v>
                </c:pt>
                <c:pt idx="6">
                  <c:v>Bimuno®</c:v>
                </c:pt>
                <c:pt idx="7">
                  <c:v>PreForPro®</c:v>
                </c:pt>
                <c:pt idx="8">
                  <c:v>Solnul™</c:v>
                </c:pt>
                <c:pt idx="9">
                  <c:v>EpiCor®</c:v>
                </c:pt>
                <c:pt idx="10">
                  <c:v>Livaux®</c:v>
                </c:pt>
              </c:strCache>
            </c:strRef>
          </c:cat>
          <c:val>
            <c:numRef>
              <c:f>Sheet1!$F$2:$F$12</c:f>
              <c:numCache>
                <c:formatCode>0%</c:formatCode>
                <c:ptCount val="11"/>
                <c:pt idx="0">
                  <c:v>0.4</c:v>
                </c:pt>
                <c:pt idx="1">
                  <c:v>0.42</c:v>
                </c:pt>
                <c:pt idx="2">
                  <c:v>0.4</c:v>
                </c:pt>
                <c:pt idx="3">
                  <c:v>0.36</c:v>
                </c:pt>
                <c:pt idx="4">
                  <c:v>0.4</c:v>
                </c:pt>
                <c:pt idx="5">
                  <c:v>0.41</c:v>
                </c:pt>
                <c:pt idx="6">
                  <c:v>0.4</c:v>
                </c:pt>
                <c:pt idx="7">
                  <c:v>0.42</c:v>
                </c:pt>
                <c:pt idx="8">
                  <c:v>0.38</c:v>
                </c:pt>
                <c:pt idx="9">
                  <c:v>0.39</c:v>
                </c:pt>
                <c:pt idx="10">
                  <c:v>0.38</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PreticX®</c:v>
                </c:pt>
                <c:pt idx="1">
                  <c:v>Actizin®</c:v>
                </c:pt>
                <c:pt idx="2">
                  <c:v>SunFiber®</c:v>
                </c:pt>
                <c:pt idx="3">
                  <c:v>VITAGOS™</c:v>
                </c:pt>
                <c:pt idx="4">
                  <c:v>Orafti®</c:v>
                </c:pt>
                <c:pt idx="5">
                  <c:v>Inavea™</c:v>
                </c:pt>
                <c:pt idx="6">
                  <c:v>Bimuno®</c:v>
                </c:pt>
                <c:pt idx="7">
                  <c:v>PreForPro®</c:v>
                </c:pt>
                <c:pt idx="8">
                  <c:v>Solnul™</c:v>
                </c:pt>
                <c:pt idx="9">
                  <c:v>EpiCor®</c:v>
                </c:pt>
                <c:pt idx="10">
                  <c:v>Livaux®</c:v>
                </c:pt>
              </c:strCache>
            </c:strRef>
          </c:cat>
          <c:val>
            <c:numRef>
              <c:f>Sheet1!$G$2:$G$12</c:f>
              <c:numCache>
                <c:formatCode>0%</c:formatCode>
                <c:ptCount val="11"/>
                <c:pt idx="0">
                  <c:v>0.05</c:v>
                </c:pt>
                <c:pt idx="1">
                  <c:v>0.09</c:v>
                </c:pt>
                <c:pt idx="2">
                  <c:v>0.05</c:v>
                </c:pt>
                <c:pt idx="3">
                  <c:v>0.05</c:v>
                </c:pt>
                <c:pt idx="4">
                  <c:v>0.05</c:v>
                </c:pt>
                <c:pt idx="5">
                  <c:v>0.05</c:v>
                </c:pt>
                <c:pt idx="6">
                  <c:v>0.03</c:v>
                </c:pt>
                <c:pt idx="7">
                  <c:v>0.03</c:v>
                </c:pt>
                <c:pt idx="8">
                  <c:v>0.03</c:v>
                </c:pt>
                <c:pt idx="9">
                  <c:v>0.05</c:v>
                </c:pt>
                <c:pt idx="10">
                  <c:v>7.0000000000000007E-2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PreticX®</c:v>
                </c:pt>
                <c:pt idx="1">
                  <c:v>Actizin®</c:v>
                </c:pt>
                <c:pt idx="2">
                  <c:v>SunFiber®</c:v>
                </c:pt>
                <c:pt idx="3">
                  <c:v>VITAGOS™</c:v>
                </c:pt>
                <c:pt idx="4">
                  <c:v>Orafti®</c:v>
                </c:pt>
                <c:pt idx="5">
                  <c:v>Inavea™</c:v>
                </c:pt>
                <c:pt idx="6">
                  <c:v>Bimuno®</c:v>
                </c:pt>
                <c:pt idx="7">
                  <c:v>PreForPro®</c:v>
                </c:pt>
                <c:pt idx="8">
                  <c:v>Solnul™</c:v>
                </c:pt>
                <c:pt idx="9">
                  <c:v>EpiCor®</c:v>
                </c:pt>
                <c:pt idx="10">
                  <c:v>Livaux®</c:v>
                </c:pt>
              </c:strCache>
            </c:strRef>
          </c:cat>
          <c:val>
            <c:numRef>
              <c:f>Sheet1!$H$2:$H$12</c:f>
              <c:numCache>
                <c:formatCode>0%</c:formatCode>
                <c:ptCount val="11"/>
                <c:pt idx="0">
                  <c:v>0.13</c:v>
                </c:pt>
                <c:pt idx="1">
                  <c:v>0.12</c:v>
                </c:pt>
                <c:pt idx="2">
                  <c:v>0.15</c:v>
                </c:pt>
                <c:pt idx="3">
                  <c:v>0.11</c:v>
                </c:pt>
                <c:pt idx="4">
                  <c:v>0.16</c:v>
                </c:pt>
                <c:pt idx="5">
                  <c:v>0.1</c:v>
                </c:pt>
                <c:pt idx="6">
                  <c:v>0.1</c:v>
                </c:pt>
                <c:pt idx="7">
                  <c:v>0.1</c:v>
                </c:pt>
                <c:pt idx="8">
                  <c:v>0.08</c:v>
                </c:pt>
                <c:pt idx="9">
                  <c:v>0.1</c:v>
                </c:pt>
                <c:pt idx="10">
                  <c:v>0.16</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PreticX®</c:v>
                </c:pt>
                <c:pt idx="1">
                  <c:v>Actizin®</c:v>
                </c:pt>
                <c:pt idx="2">
                  <c:v>SunFiber®</c:v>
                </c:pt>
                <c:pt idx="3">
                  <c:v>VITAGOS™</c:v>
                </c:pt>
                <c:pt idx="4">
                  <c:v>Orafti®</c:v>
                </c:pt>
                <c:pt idx="5">
                  <c:v>Inavea™</c:v>
                </c:pt>
                <c:pt idx="6">
                  <c:v>Bimuno®</c:v>
                </c:pt>
                <c:pt idx="7">
                  <c:v>PreForPro®</c:v>
                </c:pt>
                <c:pt idx="8">
                  <c:v>Solnul™</c:v>
                </c:pt>
                <c:pt idx="9">
                  <c:v>EpiCor®</c:v>
                </c:pt>
                <c:pt idx="10">
                  <c:v>Livaux®</c:v>
                </c:pt>
              </c:strCache>
            </c:strRef>
          </c:cat>
          <c:val>
            <c:numRef>
              <c:f>Sheet1!$B$2:$B$12</c:f>
              <c:numCache>
                <c:formatCode>0%</c:formatCode>
                <c:ptCount val="11"/>
                <c:pt idx="0">
                  <c:v>0.30398517000000003</c:v>
                </c:pt>
                <c:pt idx="1">
                  <c:v>0.29842447</c:v>
                </c:pt>
                <c:pt idx="2">
                  <c:v>0.29749767999999999</c:v>
                </c:pt>
                <c:pt idx="3">
                  <c:v>0.27803522000000003</c:v>
                </c:pt>
                <c:pt idx="4">
                  <c:v>0.27988879</c:v>
                </c:pt>
                <c:pt idx="5">
                  <c:v>0.28452271000000001</c:v>
                </c:pt>
                <c:pt idx="6">
                  <c:v>0.26691380999999997</c:v>
                </c:pt>
                <c:pt idx="7">
                  <c:v>0.27803522000000003</c:v>
                </c:pt>
                <c:pt idx="8">
                  <c:v>0.25579239999999998</c:v>
                </c:pt>
                <c:pt idx="9">
                  <c:v>0.26969416000000002</c:v>
                </c:pt>
                <c:pt idx="10">
                  <c:v>0.26876738</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Actizin®</c:v>
                </c:pt>
                <c:pt idx="1">
                  <c:v>PreticX®</c:v>
                </c:pt>
                <c:pt idx="2">
                  <c:v>VITAGOS™</c:v>
                </c:pt>
                <c:pt idx="3">
                  <c:v>SunFiber®</c:v>
                </c:pt>
                <c:pt idx="4">
                  <c:v>EpiCor®</c:v>
                </c:pt>
                <c:pt idx="5">
                  <c:v>Bimuno®</c:v>
                </c:pt>
                <c:pt idx="6">
                  <c:v>Inavea™</c:v>
                </c:pt>
                <c:pt idx="7">
                  <c:v>Orafti®</c:v>
                </c:pt>
                <c:pt idx="8">
                  <c:v>Solnul™</c:v>
                </c:pt>
                <c:pt idx="9">
                  <c:v>PreForPro®</c:v>
                </c:pt>
                <c:pt idx="10">
                  <c:v>Livaux®</c:v>
                </c:pt>
              </c:strCache>
            </c:strRef>
          </c:cat>
          <c:val>
            <c:numRef>
              <c:f>Sheet1!$C$2:$C$12</c:f>
              <c:numCache>
                <c:formatCode>0%</c:formatCode>
                <c:ptCount val="11"/>
                <c:pt idx="0">
                  <c:v>0.50819671999999994</c:v>
                </c:pt>
                <c:pt idx="1">
                  <c:v>0.47540983999999997</c:v>
                </c:pt>
                <c:pt idx="2">
                  <c:v>0.45901639000000011</c:v>
                </c:pt>
                <c:pt idx="3">
                  <c:v>0.42622950999999998</c:v>
                </c:pt>
                <c:pt idx="4">
                  <c:v>0.39344262000000002</c:v>
                </c:pt>
                <c:pt idx="5">
                  <c:v>0.37704917999999998</c:v>
                </c:pt>
                <c:pt idx="6">
                  <c:v>0.37704917999999998</c:v>
                </c:pt>
                <c:pt idx="7">
                  <c:v>0.36065574</c:v>
                </c:pt>
                <c:pt idx="8">
                  <c:v>0.36065574</c:v>
                </c:pt>
                <c:pt idx="9">
                  <c:v>0.36065574</c:v>
                </c:pt>
                <c:pt idx="10">
                  <c:v>0.34426230000000002</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Actizin®</c:v>
                </c:pt>
                <c:pt idx="1">
                  <c:v>PreticX®</c:v>
                </c:pt>
                <c:pt idx="2">
                  <c:v>VITAGOS™</c:v>
                </c:pt>
                <c:pt idx="3">
                  <c:v>SunFiber®</c:v>
                </c:pt>
                <c:pt idx="4">
                  <c:v>EpiCor®</c:v>
                </c:pt>
                <c:pt idx="5">
                  <c:v>Bimuno®</c:v>
                </c:pt>
                <c:pt idx="6">
                  <c:v>Inavea™</c:v>
                </c:pt>
                <c:pt idx="7">
                  <c:v>Orafti®</c:v>
                </c:pt>
                <c:pt idx="8">
                  <c:v>Solnul™</c:v>
                </c:pt>
                <c:pt idx="9">
                  <c:v>PreForPro®</c:v>
                </c:pt>
                <c:pt idx="10">
                  <c:v>Livaux®</c:v>
                </c:pt>
              </c:strCache>
            </c:strRef>
          </c:cat>
          <c:val>
            <c:numRef>
              <c:f>Sheet1!$D$2:$D$12</c:f>
              <c:numCache>
                <c:formatCode>0%</c:formatCode>
                <c:ptCount val="11"/>
                <c:pt idx="0">
                  <c:v>0.53731342999999998</c:v>
                </c:pt>
                <c:pt idx="1">
                  <c:v>0.55223880999999997</c:v>
                </c:pt>
                <c:pt idx="2">
                  <c:v>0.55223880999999997</c:v>
                </c:pt>
                <c:pt idx="3">
                  <c:v>0.53731342999999998</c:v>
                </c:pt>
                <c:pt idx="4">
                  <c:v>0.55223880999999997</c:v>
                </c:pt>
                <c:pt idx="5">
                  <c:v>0.46268657000000002</c:v>
                </c:pt>
                <c:pt idx="6">
                  <c:v>0.53731342999999998</c:v>
                </c:pt>
                <c:pt idx="7">
                  <c:v>0.47761194000000001</c:v>
                </c:pt>
                <c:pt idx="8">
                  <c:v>0.47761194000000001</c:v>
                </c:pt>
                <c:pt idx="9">
                  <c:v>0.47761194000000001</c:v>
                </c:pt>
                <c:pt idx="10">
                  <c:v>0.46268657000000002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Actizin®</c:v>
                </c:pt>
                <c:pt idx="1">
                  <c:v>PreticX®</c:v>
                </c:pt>
                <c:pt idx="2">
                  <c:v>VITAGOS™</c:v>
                </c:pt>
                <c:pt idx="3">
                  <c:v>SunFiber®</c:v>
                </c:pt>
                <c:pt idx="4">
                  <c:v>EpiCor®</c:v>
                </c:pt>
                <c:pt idx="5">
                  <c:v>Bimuno®</c:v>
                </c:pt>
                <c:pt idx="6">
                  <c:v>Inavea™</c:v>
                </c:pt>
                <c:pt idx="7">
                  <c:v>Orafti®</c:v>
                </c:pt>
                <c:pt idx="8">
                  <c:v>Solnul™</c:v>
                </c:pt>
                <c:pt idx="9">
                  <c:v>PreForPro®</c:v>
                </c:pt>
                <c:pt idx="10">
                  <c:v>Livaux®</c:v>
                </c:pt>
              </c:strCache>
            </c:strRef>
          </c:cat>
          <c:val>
            <c:numRef>
              <c:f>Sheet1!$E$2:$E$12</c:f>
              <c:numCache>
                <c:formatCode>0%</c:formatCode>
                <c:ptCount val="11"/>
                <c:pt idx="0">
                  <c:v>0.16363636000000001</c:v>
                </c:pt>
                <c:pt idx="1">
                  <c:v>0.18181818</c:v>
                </c:pt>
                <c:pt idx="2">
                  <c:v>0.14545454999999999</c:v>
                </c:pt>
                <c:pt idx="3">
                  <c:v>0.16363636000000001</c:v>
                </c:pt>
                <c:pt idx="4">
                  <c:v>0.14545454999999999</c:v>
                </c:pt>
                <c:pt idx="5">
                  <c:v>0.18181818</c:v>
                </c:pt>
                <c:pt idx="6">
                  <c:v>0.18181818</c:v>
                </c:pt>
                <c:pt idx="7">
                  <c:v>0.16363636000000001</c:v>
                </c:pt>
                <c:pt idx="8">
                  <c:v>9.0909089999999998E-2</c:v>
                </c:pt>
                <c:pt idx="9">
                  <c:v>0.16363636000000001</c:v>
                </c:pt>
                <c:pt idx="10">
                  <c:v>0.12727273</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Actizin®</c:v>
                </c:pt>
                <c:pt idx="1">
                  <c:v>PreticX®</c:v>
                </c:pt>
                <c:pt idx="2">
                  <c:v>VITAGOS™</c:v>
                </c:pt>
                <c:pt idx="3">
                  <c:v>SunFiber®</c:v>
                </c:pt>
                <c:pt idx="4">
                  <c:v>EpiCor®</c:v>
                </c:pt>
                <c:pt idx="5">
                  <c:v>Bimuno®</c:v>
                </c:pt>
                <c:pt idx="6">
                  <c:v>Inavea™</c:v>
                </c:pt>
                <c:pt idx="7">
                  <c:v>Orafti®</c:v>
                </c:pt>
                <c:pt idx="8">
                  <c:v>Solnul™</c:v>
                </c:pt>
                <c:pt idx="9">
                  <c:v>PreForPro®</c:v>
                </c:pt>
                <c:pt idx="10">
                  <c:v>Livaux®</c:v>
                </c:pt>
              </c:strCache>
            </c:strRef>
          </c:cat>
          <c:val>
            <c:numRef>
              <c:f>Sheet1!$F$2:$F$12</c:f>
              <c:numCache>
                <c:formatCode>0%</c:formatCode>
                <c:ptCount val="11"/>
                <c:pt idx="0">
                  <c:v>0.63513514000000004</c:v>
                </c:pt>
                <c:pt idx="1">
                  <c:v>0.58108108000000003</c:v>
                </c:pt>
                <c:pt idx="2">
                  <c:v>0.55405404999999996</c:v>
                </c:pt>
                <c:pt idx="3">
                  <c:v>0.64864864999999994</c:v>
                </c:pt>
                <c:pt idx="4">
                  <c:v>0.60810810999999998</c:v>
                </c:pt>
                <c:pt idx="5">
                  <c:v>0.55405404999999996</c:v>
                </c:pt>
                <c:pt idx="6">
                  <c:v>0.64864864999999994</c:v>
                </c:pt>
                <c:pt idx="7">
                  <c:v>0.58108108000000003</c:v>
                </c:pt>
                <c:pt idx="8">
                  <c:v>0.63513514000000004</c:v>
                </c:pt>
                <c:pt idx="9">
                  <c:v>0.68918919000000001</c:v>
                </c:pt>
                <c:pt idx="10">
                  <c:v>0.56756757000000002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Actizin®</c:v>
                </c:pt>
                <c:pt idx="1">
                  <c:v>PreticX®</c:v>
                </c:pt>
                <c:pt idx="2">
                  <c:v>VITAGOS™</c:v>
                </c:pt>
                <c:pt idx="3">
                  <c:v>SunFiber®</c:v>
                </c:pt>
                <c:pt idx="4">
                  <c:v>EpiCor®</c:v>
                </c:pt>
                <c:pt idx="5">
                  <c:v>Bimuno®</c:v>
                </c:pt>
                <c:pt idx="6">
                  <c:v>Inavea™</c:v>
                </c:pt>
                <c:pt idx="7">
                  <c:v>Orafti®</c:v>
                </c:pt>
                <c:pt idx="8">
                  <c:v>Solnul™</c:v>
                </c:pt>
                <c:pt idx="9">
                  <c:v>PreForPro®</c:v>
                </c:pt>
                <c:pt idx="10">
                  <c:v>Livaux®</c:v>
                </c:pt>
              </c:strCache>
            </c:strRef>
          </c:cat>
          <c:val>
            <c:numRef>
              <c:f>Sheet1!$G$2:$G$12</c:f>
              <c:numCache>
                <c:formatCode>0%</c:formatCode>
                <c:ptCount val="11"/>
                <c:pt idx="0">
                  <c:v>8.6956520000000009E-2</c:v>
                </c:pt>
                <c:pt idx="1">
                  <c:v>4.3478259999999998E-2</c:v>
                </c:pt>
                <c:pt idx="2">
                  <c:v>4.3478259999999998E-2</c:v>
                </c:pt>
                <c:pt idx="3">
                  <c:v>4.3478259999999998E-2</c:v>
                </c:pt>
                <c:pt idx="4">
                  <c:v>4.3478259999999998E-2</c:v>
                </c:pt>
                <c:pt idx="5">
                  <c:v>0</c:v>
                </c:pt>
                <c:pt idx="6">
                  <c:v>8.6956520000000009E-2</c:v>
                </c:pt>
                <c:pt idx="7">
                  <c:v>4.3478259999999998E-2</c:v>
                </c:pt>
                <c:pt idx="8">
                  <c:v>0</c:v>
                </c:pt>
                <c:pt idx="9">
                  <c:v>4.3478259999999998E-2</c:v>
                </c:pt>
                <c:pt idx="10">
                  <c:v>4.3478259999999998E-2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Actizin®</c:v>
                </c:pt>
                <c:pt idx="1">
                  <c:v>PreticX®</c:v>
                </c:pt>
                <c:pt idx="2">
                  <c:v>VITAGOS™</c:v>
                </c:pt>
                <c:pt idx="3">
                  <c:v>SunFiber®</c:v>
                </c:pt>
                <c:pt idx="4">
                  <c:v>EpiCor®</c:v>
                </c:pt>
                <c:pt idx="5">
                  <c:v>Bimuno®</c:v>
                </c:pt>
                <c:pt idx="6">
                  <c:v>Inavea™</c:v>
                </c:pt>
                <c:pt idx="7">
                  <c:v>Orafti®</c:v>
                </c:pt>
                <c:pt idx="8">
                  <c:v>Solnul™</c:v>
                </c:pt>
                <c:pt idx="9">
                  <c:v>PreForPro®</c:v>
                </c:pt>
                <c:pt idx="10">
                  <c:v>Livaux®</c:v>
                </c:pt>
              </c:strCache>
            </c:strRef>
          </c:cat>
          <c:val>
            <c:numRef>
              <c:f>Sheet1!$H$2:$H$12</c:f>
              <c:numCache>
                <c:formatCode>0%</c:formatCode>
                <c:ptCount val="11"/>
                <c:pt idx="0">
                  <c:v>0.05</c:v>
                </c:pt>
                <c:pt idx="1">
                  <c:v>0.1</c:v>
                </c:pt>
                <c:pt idx="2">
                  <c:v>0.1</c:v>
                </c:pt>
                <c:pt idx="3">
                  <c:v>0.2</c:v>
                </c:pt>
                <c:pt idx="4">
                  <c:v>0.15</c:v>
                </c:pt>
                <c:pt idx="5">
                  <c:v>0.1</c:v>
                </c:pt>
                <c:pt idx="6">
                  <c:v>0.05</c:v>
                </c:pt>
                <c:pt idx="7">
                  <c:v>0.25</c:v>
                </c:pt>
                <c:pt idx="8">
                  <c:v>0</c:v>
                </c:pt>
                <c:pt idx="9">
                  <c:v>0.1</c:v>
                </c:pt>
                <c:pt idx="10">
                  <c:v>0.15</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Actizin®</c:v>
                </c:pt>
                <c:pt idx="1">
                  <c:v>PreticX®</c:v>
                </c:pt>
                <c:pt idx="2">
                  <c:v>VITAGOS™</c:v>
                </c:pt>
                <c:pt idx="3">
                  <c:v>SunFiber®</c:v>
                </c:pt>
                <c:pt idx="4">
                  <c:v>EpiCor®</c:v>
                </c:pt>
                <c:pt idx="5">
                  <c:v>Bimuno®</c:v>
                </c:pt>
                <c:pt idx="6">
                  <c:v>Inavea™</c:v>
                </c:pt>
                <c:pt idx="7">
                  <c:v>Orafti®</c:v>
                </c:pt>
                <c:pt idx="8">
                  <c:v>Solnul™</c:v>
                </c:pt>
                <c:pt idx="9">
                  <c:v>PreForPro®</c:v>
                </c:pt>
                <c:pt idx="10">
                  <c:v>Livaux®</c:v>
                </c:pt>
              </c:strCache>
            </c:strRef>
          </c:cat>
          <c:val>
            <c:numRef>
              <c:f>Sheet1!$B$2:$B$12</c:f>
              <c:numCache>
                <c:formatCode>0%</c:formatCode>
                <c:ptCount val="11"/>
                <c:pt idx="0">
                  <c:v>0.29842447</c:v>
                </c:pt>
                <c:pt idx="1">
                  <c:v>0.30398517000000003</c:v>
                </c:pt>
                <c:pt idx="2">
                  <c:v>0.27803522000000003</c:v>
                </c:pt>
                <c:pt idx="3">
                  <c:v>0.29749767999999999</c:v>
                </c:pt>
                <c:pt idx="4">
                  <c:v>0.26969416000000002</c:v>
                </c:pt>
                <c:pt idx="5">
                  <c:v>0.26691380999999997</c:v>
                </c:pt>
                <c:pt idx="6">
                  <c:v>0.28452271000000001</c:v>
                </c:pt>
                <c:pt idx="7">
                  <c:v>0.27988879</c:v>
                </c:pt>
                <c:pt idx="8">
                  <c:v>0.25579239999999998</c:v>
                </c:pt>
                <c:pt idx="9">
                  <c:v>0.27803522000000003</c:v>
                </c:pt>
                <c:pt idx="10">
                  <c:v>0.26876738</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Orafti®</c:v>
                </c:pt>
                <c:pt idx="1">
                  <c:v>Bimuno®</c:v>
                </c:pt>
                <c:pt idx="2">
                  <c:v>Solnul™</c:v>
                </c:pt>
                <c:pt idx="3">
                  <c:v>PreticX®</c:v>
                </c:pt>
                <c:pt idx="4">
                  <c:v>SunFiber®</c:v>
                </c:pt>
                <c:pt idx="5">
                  <c:v>Livaux®</c:v>
                </c:pt>
                <c:pt idx="6">
                  <c:v>Actizin®</c:v>
                </c:pt>
                <c:pt idx="7">
                  <c:v>PreForPro®</c:v>
                </c:pt>
                <c:pt idx="8">
                  <c:v>VITAGOS™</c:v>
                </c:pt>
                <c:pt idx="9">
                  <c:v>Inavea™</c:v>
                </c:pt>
                <c:pt idx="10">
                  <c:v>EpiCor®</c:v>
                </c:pt>
              </c:strCache>
            </c:strRef>
          </c:cat>
          <c:val>
            <c:numRef>
              <c:f>Sheet1!$C$2:$C$12</c:f>
              <c:numCache>
                <c:formatCode>0%</c:formatCode>
                <c:ptCount val="11"/>
                <c:pt idx="0">
                  <c:v>0.54545454999999998</c:v>
                </c:pt>
                <c:pt idx="1">
                  <c:v>0.54545454999999998</c:v>
                </c:pt>
                <c:pt idx="2">
                  <c:v>0.54545454999999998</c:v>
                </c:pt>
                <c:pt idx="3">
                  <c:v>0.5</c:v>
                </c:pt>
                <c:pt idx="4">
                  <c:v>0.5</c:v>
                </c:pt>
                <c:pt idx="5">
                  <c:v>0.45454545000000002</c:v>
                </c:pt>
                <c:pt idx="6">
                  <c:v>0.45454545000000002</c:v>
                </c:pt>
                <c:pt idx="7">
                  <c:v>0.40909090999999997</c:v>
                </c:pt>
                <c:pt idx="8">
                  <c:v>0.40909090999999997</c:v>
                </c:pt>
                <c:pt idx="9">
                  <c:v>0.36363635999999999</c:v>
                </c:pt>
                <c:pt idx="10">
                  <c:v>0.27272727000000002</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Orafti®</c:v>
                </c:pt>
                <c:pt idx="1">
                  <c:v>Bimuno®</c:v>
                </c:pt>
                <c:pt idx="2">
                  <c:v>Solnul™</c:v>
                </c:pt>
                <c:pt idx="3">
                  <c:v>PreticX®</c:v>
                </c:pt>
                <c:pt idx="4">
                  <c:v>SunFiber®</c:v>
                </c:pt>
                <c:pt idx="5">
                  <c:v>Livaux®</c:v>
                </c:pt>
                <c:pt idx="6">
                  <c:v>Actizin®</c:v>
                </c:pt>
                <c:pt idx="7">
                  <c:v>PreForPro®</c:v>
                </c:pt>
                <c:pt idx="8">
                  <c:v>VITAGOS™</c:v>
                </c:pt>
                <c:pt idx="9">
                  <c:v>Inavea™</c:v>
                </c:pt>
                <c:pt idx="10">
                  <c:v>EpiCor®</c:v>
                </c:pt>
              </c:strCache>
            </c:strRef>
          </c:cat>
          <c:val>
            <c:numRef>
              <c:f>Sheet1!$D$2:$D$12</c:f>
              <c:numCache>
                <c:formatCode>0%</c:formatCode>
                <c:ptCount val="11"/>
                <c:pt idx="0">
                  <c:v>0.5</c:v>
                </c:pt>
                <c:pt idx="1">
                  <c:v>0.42857142999999998</c:v>
                </c:pt>
                <c:pt idx="2">
                  <c:v>0.46428571000000002</c:v>
                </c:pt>
                <c:pt idx="3">
                  <c:v>0.5</c:v>
                </c:pt>
                <c:pt idx="4">
                  <c:v>0.5</c:v>
                </c:pt>
                <c:pt idx="5">
                  <c:v>0.64285713999999994</c:v>
                </c:pt>
                <c:pt idx="6">
                  <c:v>0.5</c:v>
                </c:pt>
                <c:pt idx="7">
                  <c:v>0.5</c:v>
                </c:pt>
                <c:pt idx="8">
                  <c:v>0.46428571000000002</c:v>
                </c:pt>
                <c:pt idx="9">
                  <c:v>0.42857142999999998</c:v>
                </c:pt>
                <c:pt idx="10">
                  <c:v>0.42857142999999998</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Orafti®</c:v>
                </c:pt>
                <c:pt idx="1">
                  <c:v>Bimuno®</c:v>
                </c:pt>
                <c:pt idx="2">
                  <c:v>Solnul™</c:v>
                </c:pt>
                <c:pt idx="3">
                  <c:v>PreticX®</c:v>
                </c:pt>
                <c:pt idx="4">
                  <c:v>SunFiber®</c:v>
                </c:pt>
                <c:pt idx="5">
                  <c:v>Livaux®</c:v>
                </c:pt>
                <c:pt idx="6">
                  <c:v>Actizin®</c:v>
                </c:pt>
                <c:pt idx="7">
                  <c:v>PreForPro®</c:v>
                </c:pt>
                <c:pt idx="8">
                  <c:v>VITAGOS™</c:v>
                </c:pt>
                <c:pt idx="9">
                  <c:v>Inavea™</c:v>
                </c:pt>
                <c:pt idx="10">
                  <c:v>EpiCor®</c:v>
                </c:pt>
              </c:strCache>
            </c:strRef>
          </c:cat>
          <c:val>
            <c:numRef>
              <c:f>Sheet1!$E$2:$E$12</c:f>
              <c:numCache>
                <c:formatCode>0%</c:formatCode>
                <c:ptCount val="11"/>
                <c:pt idx="0">
                  <c:v>0.13333333</c:v>
                </c:pt>
                <c:pt idx="1">
                  <c:v>6.6666669999999997E-2</c:v>
                </c:pt>
                <c:pt idx="2">
                  <c:v>6.6666669999999997E-2</c:v>
                </c:pt>
                <c:pt idx="3">
                  <c:v>6.6666669999999997E-2</c:v>
                </c:pt>
                <c:pt idx="4">
                  <c:v>0.13333333</c:v>
                </c:pt>
                <c:pt idx="5">
                  <c:v>6.6666669999999997E-2</c:v>
                </c:pt>
                <c:pt idx="6">
                  <c:v>6.6666669999999997E-2</c:v>
                </c:pt>
                <c:pt idx="7">
                  <c:v>0.13333333</c:v>
                </c:pt>
                <c:pt idx="8">
                  <c:v>0.13333333</c:v>
                </c:pt>
                <c:pt idx="9">
                  <c:v>0.13333333</c:v>
                </c:pt>
                <c:pt idx="10">
                  <c:v>0</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Orafti®</c:v>
                </c:pt>
                <c:pt idx="1">
                  <c:v>Bimuno®</c:v>
                </c:pt>
                <c:pt idx="2">
                  <c:v>Solnul™</c:v>
                </c:pt>
                <c:pt idx="3">
                  <c:v>PreticX®</c:v>
                </c:pt>
                <c:pt idx="4">
                  <c:v>SunFiber®</c:v>
                </c:pt>
                <c:pt idx="5">
                  <c:v>Livaux®</c:v>
                </c:pt>
                <c:pt idx="6">
                  <c:v>Actizin®</c:v>
                </c:pt>
                <c:pt idx="7">
                  <c:v>PreForPro®</c:v>
                </c:pt>
                <c:pt idx="8">
                  <c:v>VITAGOS™</c:v>
                </c:pt>
                <c:pt idx="9">
                  <c:v>Inavea™</c:v>
                </c:pt>
                <c:pt idx="10">
                  <c:v>EpiCor®</c:v>
                </c:pt>
              </c:strCache>
            </c:strRef>
          </c:cat>
          <c:val>
            <c:numRef>
              <c:f>Sheet1!$F$2:$F$12</c:f>
              <c:numCache>
                <c:formatCode>0%</c:formatCode>
                <c:ptCount val="11"/>
                <c:pt idx="0">
                  <c:v>0.39024389999999998</c:v>
                </c:pt>
                <c:pt idx="1">
                  <c:v>0.41463414999999998</c:v>
                </c:pt>
                <c:pt idx="2">
                  <c:v>0.41463414999999998</c:v>
                </c:pt>
                <c:pt idx="3">
                  <c:v>0.39024389999999998</c:v>
                </c:pt>
                <c:pt idx="4">
                  <c:v>0.36585366000000002</c:v>
                </c:pt>
                <c:pt idx="5">
                  <c:v>0.39024389999999998</c:v>
                </c:pt>
                <c:pt idx="6">
                  <c:v>0.36585366000000002</c:v>
                </c:pt>
                <c:pt idx="7">
                  <c:v>0.29268293000000001</c:v>
                </c:pt>
                <c:pt idx="8">
                  <c:v>0.36585366000000002</c:v>
                </c:pt>
                <c:pt idx="9">
                  <c:v>0.39024389999999998</c:v>
                </c:pt>
                <c:pt idx="10">
                  <c:v>0.43902438999999999</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Orafti®</c:v>
                </c:pt>
                <c:pt idx="1">
                  <c:v>Bimuno®</c:v>
                </c:pt>
                <c:pt idx="2">
                  <c:v>Solnul™</c:v>
                </c:pt>
                <c:pt idx="3">
                  <c:v>PreticX®</c:v>
                </c:pt>
                <c:pt idx="4">
                  <c:v>SunFiber®</c:v>
                </c:pt>
                <c:pt idx="5">
                  <c:v>Livaux®</c:v>
                </c:pt>
                <c:pt idx="6">
                  <c:v>Actizin®</c:v>
                </c:pt>
                <c:pt idx="7">
                  <c:v>PreForPro®</c:v>
                </c:pt>
                <c:pt idx="8">
                  <c:v>VITAGOS™</c:v>
                </c:pt>
                <c:pt idx="9">
                  <c:v>Inavea™</c:v>
                </c:pt>
                <c:pt idx="10">
                  <c:v>EpiCor®</c:v>
                </c:pt>
              </c:strCache>
            </c:strRef>
          </c:cat>
          <c:val>
            <c:numRef>
              <c:f>Sheet1!$G$2:$G$12</c:f>
              <c:numCache>
                <c:formatCode>0%</c:formatCode>
                <c:ptCount val="11"/>
                <c:pt idx="0">
                  <c:v>5.8823529999999999E-2</c:v>
                </c:pt>
                <c:pt idx="1">
                  <c:v>5.8823529999999999E-2</c:v>
                </c:pt>
                <c:pt idx="2">
                  <c:v>5.8823529999999999E-2</c:v>
                </c:pt>
                <c:pt idx="3">
                  <c:v>5.8823529999999999E-2</c:v>
                </c:pt>
                <c:pt idx="4">
                  <c:v>5.8823529999999999E-2</c:v>
                </c:pt>
                <c:pt idx="5">
                  <c:v>0.11764706</c:v>
                </c:pt>
                <c:pt idx="6">
                  <c:v>5.8823529999999999E-2</c:v>
                </c:pt>
                <c:pt idx="7">
                  <c:v>0</c:v>
                </c:pt>
                <c:pt idx="8">
                  <c:v>5.8823529999999999E-2</c:v>
                </c:pt>
                <c:pt idx="9">
                  <c:v>5.8823529999999999E-2</c:v>
                </c:pt>
                <c:pt idx="10">
                  <c:v>5.8823529999999999E-2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Orafti®</c:v>
                </c:pt>
                <c:pt idx="1">
                  <c:v>Bimuno®</c:v>
                </c:pt>
                <c:pt idx="2">
                  <c:v>Solnul™</c:v>
                </c:pt>
                <c:pt idx="3">
                  <c:v>PreticX®</c:v>
                </c:pt>
                <c:pt idx="4">
                  <c:v>SunFiber®</c:v>
                </c:pt>
                <c:pt idx="5">
                  <c:v>Livaux®</c:v>
                </c:pt>
                <c:pt idx="6">
                  <c:v>Actizin®</c:v>
                </c:pt>
                <c:pt idx="7">
                  <c:v>PreForPro®</c:v>
                </c:pt>
                <c:pt idx="8">
                  <c:v>VITAGOS™</c:v>
                </c:pt>
                <c:pt idx="9">
                  <c:v>Inavea™</c:v>
                </c:pt>
                <c:pt idx="10">
                  <c:v>EpiCor®</c:v>
                </c:pt>
              </c:strCache>
            </c:strRef>
          </c:cat>
          <c:val>
            <c:numRef>
              <c:f>Sheet1!$H$2:$H$12</c:f>
              <c:numCache>
                <c:formatCode>0%</c:formatCode>
                <c:ptCount val="11"/>
                <c:pt idx="0">
                  <c:v>0.1875</c:v>
                </c:pt>
                <c:pt idx="1">
                  <c:v>6.25E-2</c:v>
                </c:pt>
                <c:pt idx="2">
                  <c:v>0.125</c:v>
                </c:pt>
                <c:pt idx="3">
                  <c:v>6.25E-2</c:v>
                </c:pt>
                <c:pt idx="4">
                  <c:v>6.25E-2</c:v>
                </c:pt>
                <c:pt idx="5">
                  <c:v>0.125</c:v>
                </c:pt>
                <c:pt idx="6">
                  <c:v>6.25E-2</c:v>
                </c:pt>
                <c:pt idx="7">
                  <c:v>6.25E-2</c:v>
                </c:pt>
                <c:pt idx="8">
                  <c:v>0.125</c:v>
                </c:pt>
                <c:pt idx="9">
                  <c:v>6.25E-2</c:v>
                </c:pt>
                <c:pt idx="10">
                  <c:v>6.25E-2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Orafti®</c:v>
                </c:pt>
                <c:pt idx="1">
                  <c:v>Bimuno®</c:v>
                </c:pt>
                <c:pt idx="2">
                  <c:v>Solnul™</c:v>
                </c:pt>
                <c:pt idx="3">
                  <c:v>PreticX®</c:v>
                </c:pt>
                <c:pt idx="4">
                  <c:v>SunFiber®</c:v>
                </c:pt>
                <c:pt idx="5">
                  <c:v>Livaux®</c:v>
                </c:pt>
                <c:pt idx="6">
                  <c:v>Actizin®</c:v>
                </c:pt>
                <c:pt idx="7">
                  <c:v>PreForPro®</c:v>
                </c:pt>
                <c:pt idx="8">
                  <c:v>VITAGOS™</c:v>
                </c:pt>
                <c:pt idx="9">
                  <c:v>Inavea™</c:v>
                </c:pt>
                <c:pt idx="10">
                  <c:v>EpiCor®</c:v>
                </c:pt>
              </c:strCache>
            </c:strRef>
          </c:cat>
          <c:val>
            <c:numRef>
              <c:f>Sheet1!$B$2:$B$12</c:f>
              <c:numCache>
                <c:formatCode>0%</c:formatCode>
                <c:ptCount val="11"/>
                <c:pt idx="0">
                  <c:v>0.27988879</c:v>
                </c:pt>
                <c:pt idx="1">
                  <c:v>0.26691380999999997</c:v>
                </c:pt>
                <c:pt idx="2">
                  <c:v>0.25579239999999998</c:v>
                </c:pt>
                <c:pt idx="3">
                  <c:v>0.30398517000000003</c:v>
                </c:pt>
                <c:pt idx="4">
                  <c:v>0.29749767999999999</c:v>
                </c:pt>
                <c:pt idx="5">
                  <c:v>0.26876738</c:v>
                </c:pt>
                <c:pt idx="6">
                  <c:v>0.29842447</c:v>
                </c:pt>
                <c:pt idx="7">
                  <c:v>0.27803522000000003</c:v>
                </c:pt>
                <c:pt idx="8">
                  <c:v>0.27803522000000003</c:v>
                </c:pt>
                <c:pt idx="9">
                  <c:v>0.28452271000000001</c:v>
                </c:pt>
                <c:pt idx="10">
                  <c:v>0.26969416000000002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PreForPro®</c:v>
                </c:pt>
                <c:pt idx="1">
                  <c:v>PreticX®</c:v>
                </c:pt>
                <c:pt idx="2">
                  <c:v>Inavea™</c:v>
                </c:pt>
                <c:pt idx="3">
                  <c:v>Orafti®</c:v>
                </c:pt>
                <c:pt idx="4">
                  <c:v>EpiCor®</c:v>
                </c:pt>
                <c:pt idx="5">
                  <c:v>VITAGOS™</c:v>
                </c:pt>
                <c:pt idx="6">
                  <c:v>Actizin®</c:v>
                </c:pt>
                <c:pt idx="7">
                  <c:v>SunFiber®</c:v>
                </c:pt>
                <c:pt idx="8">
                  <c:v>Bimuno®</c:v>
                </c:pt>
                <c:pt idx="9">
                  <c:v>Livaux®</c:v>
                </c:pt>
                <c:pt idx="10">
                  <c:v>Solnul™</c:v>
                </c:pt>
              </c:strCache>
            </c:strRef>
          </c:cat>
          <c:val>
            <c:numRef>
              <c:f>Sheet1!$C$2:$C$12</c:f>
              <c:numCache>
                <c:formatCode>0%</c:formatCode>
                <c:ptCount val="11"/>
                <c:pt idx="0">
                  <c:v>0.23076922999999999</c:v>
                </c:pt>
                <c:pt idx="1">
                  <c:v>0.23076922999999999</c:v>
                </c:pt>
                <c:pt idx="2">
                  <c:v>0.23076922999999999</c:v>
                </c:pt>
                <c:pt idx="3">
                  <c:v>0.19230769</c:v>
                </c:pt>
                <c:pt idx="4">
                  <c:v>0.19230769</c:v>
                </c:pt>
                <c:pt idx="5">
                  <c:v>0.19230769</c:v>
                </c:pt>
                <c:pt idx="6">
                  <c:v>0.15384614999999999</c:v>
                </c:pt>
                <c:pt idx="7">
                  <c:v>0.15384614999999999</c:v>
                </c:pt>
                <c:pt idx="8">
                  <c:v>0.11538461999999999</c:v>
                </c:pt>
                <c:pt idx="9">
                  <c:v>0.11538461999999999</c:v>
                </c:pt>
                <c:pt idx="10">
                  <c:v>7.6923079999999991E-2</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PreForPro®</c:v>
                </c:pt>
                <c:pt idx="1">
                  <c:v>PreticX®</c:v>
                </c:pt>
                <c:pt idx="2">
                  <c:v>Inavea™</c:v>
                </c:pt>
                <c:pt idx="3">
                  <c:v>Orafti®</c:v>
                </c:pt>
                <c:pt idx="4">
                  <c:v>EpiCor®</c:v>
                </c:pt>
                <c:pt idx="5">
                  <c:v>VITAGOS™</c:v>
                </c:pt>
                <c:pt idx="6">
                  <c:v>Actizin®</c:v>
                </c:pt>
                <c:pt idx="7">
                  <c:v>SunFiber®</c:v>
                </c:pt>
                <c:pt idx="8">
                  <c:v>Bimuno®</c:v>
                </c:pt>
                <c:pt idx="9">
                  <c:v>Livaux®</c:v>
                </c:pt>
                <c:pt idx="10">
                  <c:v>Solnul™</c:v>
                </c:pt>
              </c:strCache>
            </c:strRef>
          </c:cat>
          <c:val>
            <c:numRef>
              <c:f>Sheet1!$D$2:$D$12</c:f>
              <c:numCache>
                <c:formatCode>0%</c:formatCode>
                <c:ptCount val="11"/>
                <c:pt idx="0">
                  <c:v>0.45454545000000002</c:v>
                </c:pt>
                <c:pt idx="1">
                  <c:v>0.63636364000000001</c:v>
                </c:pt>
                <c:pt idx="2">
                  <c:v>0.5</c:v>
                </c:pt>
                <c:pt idx="3">
                  <c:v>0.40909090999999997</c:v>
                </c:pt>
                <c:pt idx="4">
                  <c:v>0.45454545000000002</c:v>
                </c:pt>
                <c:pt idx="5">
                  <c:v>0.40909090999999997</c:v>
                </c:pt>
                <c:pt idx="6">
                  <c:v>0.36363635999999999</c:v>
                </c:pt>
                <c:pt idx="7">
                  <c:v>0.54545454999999998</c:v>
                </c:pt>
                <c:pt idx="8">
                  <c:v>0.36363635999999999</c:v>
                </c:pt>
                <c:pt idx="9">
                  <c:v>0.40909090999999997</c:v>
                </c:pt>
                <c:pt idx="10">
                  <c:v>0.40909090999999997</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PreForPro®</c:v>
                </c:pt>
                <c:pt idx="1">
                  <c:v>PreticX®</c:v>
                </c:pt>
                <c:pt idx="2">
                  <c:v>Inavea™</c:v>
                </c:pt>
                <c:pt idx="3">
                  <c:v>Orafti®</c:v>
                </c:pt>
                <c:pt idx="4">
                  <c:v>EpiCor®</c:v>
                </c:pt>
                <c:pt idx="5">
                  <c:v>VITAGOS™</c:v>
                </c:pt>
                <c:pt idx="6">
                  <c:v>Actizin®</c:v>
                </c:pt>
                <c:pt idx="7">
                  <c:v>SunFiber®</c:v>
                </c:pt>
                <c:pt idx="8">
                  <c:v>Bimuno®</c:v>
                </c:pt>
                <c:pt idx="9">
                  <c:v>Livaux®</c:v>
                </c:pt>
                <c:pt idx="10">
                  <c:v>Solnul™</c:v>
                </c:pt>
              </c:strCache>
            </c:strRef>
          </c:cat>
          <c:val>
            <c:numRef>
              <c:f>Sheet1!$E$2:$E$12</c:f>
              <c:numCache>
                <c:formatCode>0%</c:formatCode>
                <c:ptCount val="11"/>
                <c:pt idx="0">
                  <c:v>0.30434782999999999</c:v>
                </c:pt>
                <c:pt idx="1">
                  <c:v>0.30434782999999999</c:v>
                </c:pt>
                <c:pt idx="2">
                  <c:v>0.21739130000000001</c:v>
                </c:pt>
                <c:pt idx="3">
                  <c:v>0.30434782999999999</c:v>
                </c:pt>
                <c:pt idx="4">
                  <c:v>0.39130435000000002</c:v>
                </c:pt>
                <c:pt idx="5">
                  <c:v>0.26086957</c:v>
                </c:pt>
                <c:pt idx="6">
                  <c:v>0.26086957</c:v>
                </c:pt>
                <c:pt idx="7">
                  <c:v>0.30434782999999999</c:v>
                </c:pt>
                <c:pt idx="8">
                  <c:v>0.26086957</c:v>
                </c:pt>
                <c:pt idx="9">
                  <c:v>0.26086957</c:v>
                </c:pt>
                <c:pt idx="10">
                  <c:v>0.21739130000000001</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PreForPro®</c:v>
                </c:pt>
                <c:pt idx="1">
                  <c:v>PreticX®</c:v>
                </c:pt>
                <c:pt idx="2">
                  <c:v>Inavea™</c:v>
                </c:pt>
                <c:pt idx="3">
                  <c:v>Orafti®</c:v>
                </c:pt>
                <c:pt idx="4">
                  <c:v>EpiCor®</c:v>
                </c:pt>
                <c:pt idx="5">
                  <c:v>VITAGOS™</c:v>
                </c:pt>
                <c:pt idx="6">
                  <c:v>Actizin®</c:v>
                </c:pt>
                <c:pt idx="7">
                  <c:v>SunFiber®</c:v>
                </c:pt>
                <c:pt idx="8">
                  <c:v>Bimuno®</c:v>
                </c:pt>
                <c:pt idx="9">
                  <c:v>Livaux®</c:v>
                </c:pt>
                <c:pt idx="10">
                  <c:v>Solnul™</c:v>
                </c:pt>
              </c:strCache>
            </c:strRef>
          </c:cat>
          <c:val>
            <c:numRef>
              <c:f>Sheet1!$F$2:$F$12</c:f>
              <c:numCache>
                <c:formatCode>0%</c:formatCode>
                <c:ptCount val="11"/>
                <c:pt idx="0">
                  <c:v>0.46666667000000001</c:v>
                </c:pt>
                <c:pt idx="1">
                  <c:v>0.4</c:v>
                </c:pt>
                <c:pt idx="2">
                  <c:v>0.3</c:v>
                </c:pt>
                <c:pt idx="3">
                  <c:v>0.36666666999999997</c:v>
                </c:pt>
                <c:pt idx="4">
                  <c:v>0.43333333000000002</c:v>
                </c:pt>
                <c:pt idx="5">
                  <c:v>0.3</c:v>
                </c:pt>
                <c:pt idx="6">
                  <c:v>0.46666667000000001</c:v>
                </c:pt>
                <c:pt idx="7">
                  <c:v>0.26666666999999999</c:v>
                </c:pt>
                <c:pt idx="8">
                  <c:v>0.36666666999999997</c:v>
                </c:pt>
                <c:pt idx="9">
                  <c:v>0.43333333000000002</c:v>
                </c:pt>
                <c:pt idx="10">
                  <c:v>0.33333332999999998</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PreForPro®</c:v>
                </c:pt>
                <c:pt idx="1">
                  <c:v>PreticX®</c:v>
                </c:pt>
                <c:pt idx="2">
                  <c:v>Inavea™</c:v>
                </c:pt>
                <c:pt idx="3">
                  <c:v>Orafti®</c:v>
                </c:pt>
                <c:pt idx="4">
                  <c:v>EpiCor®</c:v>
                </c:pt>
                <c:pt idx="5">
                  <c:v>VITAGOS™</c:v>
                </c:pt>
                <c:pt idx="6">
                  <c:v>Actizin®</c:v>
                </c:pt>
                <c:pt idx="7">
                  <c:v>SunFiber®</c:v>
                </c:pt>
                <c:pt idx="8">
                  <c:v>Bimuno®</c:v>
                </c:pt>
                <c:pt idx="9">
                  <c:v>Livaux®</c:v>
                </c:pt>
                <c:pt idx="10">
                  <c:v>Solnul™</c:v>
                </c:pt>
              </c:strCache>
            </c:strRef>
          </c:cat>
          <c:val>
            <c:numRef>
              <c:f>Sheet1!$G$2:$G$12</c:f>
              <c:numCache>
                <c:formatCode>0%</c:formatCode>
                <c:ptCount val="11"/>
                <c:pt idx="0">
                  <c:v>0.2</c:v>
                </c:pt>
                <c:pt idx="1">
                  <c:v>0</c:v>
                </c:pt>
                <c:pt idx="2">
                  <c:v>0.2</c:v>
                </c:pt>
                <c:pt idx="3">
                  <c:v>0.2</c:v>
                </c:pt>
                <c:pt idx="4">
                  <c:v>0</c:v>
                </c:pt>
                <c:pt idx="5">
                  <c:v>0.2</c:v>
                </c:pt>
                <c:pt idx="6">
                  <c:v>0.2</c:v>
                </c:pt>
                <c:pt idx="7">
                  <c:v>0.2</c:v>
                </c:pt>
                <c:pt idx="8">
                  <c:v>0.2</c:v>
                </c:pt>
                <c:pt idx="9">
                  <c:v>0</c:v>
                </c:pt>
                <c:pt idx="10">
                  <c:v>0.2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PreForPro®</c:v>
                </c:pt>
                <c:pt idx="1">
                  <c:v>PreticX®</c:v>
                </c:pt>
                <c:pt idx="2">
                  <c:v>Inavea™</c:v>
                </c:pt>
                <c:pt idx="3">
                  <c:v>Orafti®</c:v>
                </c:pt>
                <c:pt idx="4">
                  <c:v>EpiCor®</c:v>
                </c:pt>
                <c:pt idx="5">
                  <c:v>VITAGOS™</c:v>
                </c:pt>
                <c:pt idx="6">
                  <c:v>Actizin®</c:v>
                </c:pt>
                <c:pt idx="7">
                  <c:v>SunFiber®</c:v>
                </c:pt>
                <c:pt idx="8">
                  <c:v>Bimuno®</c:v>
                </c:pt>
                <c:pt idx="9">
                  <c:v>Livaux®</c:v>
                </c:pt>
                <c:pt idx="10">
                  <c:v>Solnul™</c:v>
                </c:pt>
              </c:strCache>
            </c:strRef>
          </c:cat>
          <c:val>
            <c:numRef>
              <c:f>Sheet1!$H$2:$H$12</c:f>
              <c:numCache>
                <c:formatCode>0%</c:formatCode>
                <c:ptCount val="11"/>
                <c:pt idx="0">
                  <c:v>0.2</c:v>
                </c:pt>
                <c:pt idx="1">
                  <c:v>0</c:v>
                </c:pt>
                <c:pt idx="2">
                  <c:v>0.2</c:v>
                </c:pt>
                <c:pt idx="3">
                  <c:v>0.2</c:v>
                </c:pt>
                <c:pt idx="4">
                  <c:v>0.3</c:v>
                </c:pt>
                <c:pt idx="5">
                  <c:v>0</c:v>
                </c:pt>
                <c:pt idx="6">
                  <c:v>0.1</c:v>
                </c:pt>
                <c:pt idx="7">
                  <c:v>0.3</c:v>
                </c:pt>
                <c:pt idx="8">
                  <c:v>0.3</c:v>
                </c:pt>
                <c:pt idx="9">
                  <c:v>0.2</c:v>
                </c:pt>
                <c:pt idx="10">
                  <c:v>0.2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PreForPro®</c:v>
                </c:pt>
                <c:pt idx="1">
                  <c:v>PreticX®</c:v>
                </c:pt>
                <c:pt idx="2">
                  <c:v>Inavea™</c:v>
                </c:pt>
                <c:pt idx="3">
                  <c:v>Orafti®</c:v>
                </c:pt>
                <c:pt idx="4">
                  <c:v>EpiCor®</c:v>
                </c:pt>
                <c:pt idx="5">
                  <c:v>VITAGOS™</c:v>
                </c:pt>
                <c:pt idx="6">
                  <c:v>Actizin®</c:v>
                </c:pt>
                <c:pt idx="7">
                  <c:v>SunFiber®</c:v>
                </c:pt>
                <c:pt idx="8">
                  <c:v>Bimuno®</c:v>
                </c:pt>
                <c:pt idx="9">
                  <c:v>Livaux®</c:v>
                </c:pt>
                <c:pt idx="10">
                  <c:v>Solnul™</c:v>
                </c:pt>
              </c:strCache>
            </c:strRef>
          </c:cat>
          <c:val>
            <c:numRef>
              <c:f>Sheet1!$B$2:$B$12</c:f>
              <c:numCache>
                <c:formatCode>0%</c:formatCode>
                <c:ptCount val="11"/>
                <c:pt idx="0">
                  <c:v>0.27803522000000003</c:v>
                </c:pt>
                <c:pt idx="1">
                  <c:v>0.30398517000000003</c:v>
                </c:pt>
                <c:pt idx="2">
                  <c:v>0.28452271000000001</c:v>
                </c:pt>
                <c:pt idx="3">
                  <c:v>0.27988879</c:v>
                </c:pt>
                <c:pt idx="4">
                  <c:v>0.26969416000000002</c:v>
                </c:pt>
                <c:pt idx="5">
                  <c:v>0.27803522000000003</c:v>
                </c:pt>
                <c:pt idx="6">
                  <c:v>0.29842447</c:v>
                </c:pt>
                <c:pt idx="7">
                  <c:v>0.29749767999999999</c:v>
                </c:pt>
                <c:pt idx="8">
                  <c:v>0.26691380999999997</c:v>
                </c:pt>
                <c:pt idx="9">
                  <c:v>0.26876738</c:v>
                </c:pt>
                <c:pt idx="10">
                  <c:v>0.25579239999999998</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22D2-4E4D-A8D2-F9F5BC34D454}"/>
              </c:ext>
            </c:extLst>
          </c:dPt>
          <c:dPt>
            <c:idx val="1"/>
            <c:bubble3D val="0"/>
            <c:spPr>
              <a:solidFill>
                <a:schemeClr val="accent2"/>
              </a:solidFill>
              <a:ln w="19050">
                <a:noFill/>
              </a:ln>
              <a:effectLst/>
            </c:spPr>
            <c:extLst>
              <c:ext xmlns:c16="http://schemas.microsoft.com/office/drawing/2014/chart" uri="{C3380CC4-5D6E-409C-BE32-E72D297353CC}">
                <c16:uniqueId val="{00000003-22D2-4E4D-A8D2-F9F5BC34D454}"/>
              </c:ext>
            </c:extLst>
          </c:dPt>
          <c:dPt>
            <c:idx val="2"/>
            <c:bubble3D val="0"/>
            <c:spPr>
              <a:solidFill>
                <a:schemeClr val="accent3"/>
              </a:solidFill>
              <a:ln w="19050">
                <a:noFill/>
              </a:ln>
              <a:effectLst/>
            </c:spPr>
            <c:extLst>
              <c:ext xmlns:c16="http://schemas.microsoft.com/office/drawing/2014/chart" uri="{C3380CC4-5D6E-409C-BE32-E72D297353CC}">
                <c16:uniqueId val="{00000005-22D2-4E4D-A8D2-F9F5BC34D454}"/>
              </c:ext>
            </c:extLst>
          </c:dPt>
          <c:dPt>
            <c:idx val="3"/>
            <c:bubble3D val="0"/>
            <c:spPr>
              <a:solidFill>
                <a:schemeClr val="accent4"/>
              </a:solidFill>
              <a:ln w="19050">
                <a:noFill/>
              </a:ln>
              <a:effectLst/>
            </c:spPr>
            <c:extLst>
              <c:ext xmlns:c16="http://schemas.microsoft.com/office/drawing/2014/chart" uri="{C3380CC4-5D6E-409C-BE32-E72D297353CC}">
                <c16:uniqueId val="{00000007-22D2-4E4D-A8D2-F9F5BC34D454}"/>
              </c:ext>
            </c:extLst>
          </c:dPt>
          <c:dPt>
            <c:idx val="4"/>
            <c:bubble3D val="0"/>
            <c:spPr>
              <a:solidFill>
                <a:schemeClr val="accent5"/>
              </a:solidFill>
              <a:ln w="19050">
                <a:noFill/>
              </a:ln>
              <a:effectLst/>
            </c:spPr>
            <c:extLst>
              <c:ext xmlns:c16="http://schemas.microsoft.com/office/drawing/2014/chart" uri="{C3380CC4-5D6E-409C-BE32-E72D297353CC}">
                <c16:uniqueId val="{00000009-22D2-4E4D-A8D2-F9F5BC34D454}"/>
              </c:ext>
            </c:extLst>
          </c:dPt>
          <c:dPt>
            <c:idx val="5"/>
            <c:bubble3D val="0"/>
            <c:spPr>
              <a:solidFill>
                <a:schemeClr val="accent6"/>
              </a:solidFill>
              <a:ln w="19050">
                <a:noFill/>
              </a:ln>
              <a:effectLst/>
            </c:spPr>
            <c:extLst>
              <c:ext xmlns:c16="http://schemas.microsoft.com/office/drawing/2014/chart" uri="{C3380CC4-5D6E-409C-BE32-E72D297353CC}">
                <c16:uniqueId val="{0000000B-22D2-4E4D-A8D2-F9F5BC34D454}"/>
              </c:ext>
            </c:extLst>
          </c:dPt>
          <c:dLbls>
            <c:dLbl>
              <c:idx val="0"/>
              <c:layout>
                <c:manualLayout>
                  <c:x val="1.0950581620311001E-2"/>
                  <c:y val="2.874527675331637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22D2-4E4D-A8D2-F9F5BC34D454}"/>
                </c:ext>
              </c:extLst>
            </c:dLbl>
            <c:dLbl>
              <c:idx val="1"/>
              <c:layout>
                <c:manualLayout>
                  <c:x val="1.0950581620310951E-2"/>
                  <c:y val="2.463880864569975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22D2-4E4D-A8D2-F9F5BC34D454}"/>
                </c:ext>
              </c:extLst>
            </c:dLbl>
            <c:dLbl>
              <c:idx val="4"/>
              <c:layout>
                <c:manualLayout>
                  <c:x val="-2.7376454050777503E-3"/>
                  <c:y val="-2.053234053808308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22D2-4E4D-A8D2-F9F5BC34D45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0.09</c:v>
                </c:pt>
                <c:pt idx="1">
                  <c:v>0.2</c:v>
                </c:pt>
                <c:pt idx="2">
                  <c:v>0.26</c:v>
                </c:pt>
                <c:pt idx="3">
                  <c:v>0.28999999999999998</c:v>
                </c:pt>
                <c:pt idx="4">
                  <c:v>0.12</c:v>
                </c:pt>
                <c:pt idx="5">
                  <c:v>0.04</c:v>
                </c:pt>
              </c:numCache>
            </c:numRef>
          </c:val>
          <c:extLst>
            <c:ext xmlns:c16="http://schemas.microsoft.com/office/drawing/2014/chart" uri="{C3380CC4-5D6E-409C-BE32-E72D297353CC}">
              <c16:uniqueId val="{0000000C-22D2-4E4D-A8D2-F9F5BC34D454}"/>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SunFiber®</c:v>
                </c:pt>
                <c:pt idx="1">
                  <c:v>VITAGOS™</c:v>
                </c:pt>
                <c:pt idx="2">
                  <c:v>Actizin®</c:v>
                </c:pt>
                <c:pt idx="3">
                  <c:v>PreticX®</c:v>
                </c:pt>
                <c:pt idx="4">
                  <c:v>Inavea™</c:v>
                </c:pt>
                <c:pt idx="5">
                  <c:v>Orafti®</c:v>
                </c:pt>
                <c:pt idx="6">
                  <c:v>Bimuno®</c:v>
                </c:pt>
                <c:pt idx="7">
                  <c:v>Solnul™</c:v>
                </c:pt>
                <c:pt idx="8">
                  <c:v>PreForPro®</c:v>
                </c:pt>
                <c:pt idx="9">
                  <c:v>EpiCor®</c:v>
                </c:pt>
                <c:pt idx="10">
                  <c:v>Livaux®</c:v>
                </c:pt>
              </c:strCache>
            </c:strRef>
          </c:cat>
          <c:val>
            <c:numRef>
              <c:f>Sheet1!$C$2:$C$12</c:f>
              <c:numCache>
                <c:formatCode>0%</c:formatCode>
                <c:ptCount val="11"/>
                <c:pt idx="0">
                  <c:v>0.35</c:v>
                </c:pt>
                <c:pt idx="1">
                  <c:v>0.3</c:v>
                </c:pt>
                <c:pt idx="2">
                  <c:v>0.3</c:v>
                </c:pt>
                <c:pt idx="3">
                  <c:v>0.3</c:v>
                </c:pt>
                <c:pt idx="4">
                  <c:v>0.3</c:v>
                </c:pt>
                <c:pt idx="5">
                  <c:v>0.27500000000000002</c:v>
                </c:pt>
                <c:pt idx="6">
                  <c:v>0.27500000000000002</c:v>
                </c:pt>
                <c:pt idx="7">
                  <c:v>0.22500000000000001</c:v>
                </c:pt>
                <c:pt idx="8">
                  <c:v>0.2</c:v>
                </c:pt>
                <c:pt idx="9">
                  <c:v>0.2</c:v>
                </c:pt>
                <c:pt idx="10">
                  <c:v>0.17499999999999999</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SunFiber®</c:v>
                </c:pt>
                <c:pt idx="1">
                  <c:v>VITAGOS™</c:v>
                </c:pt>
                <c:pt idx="2">
                  <c:v>Actizin®</c:v>
                </c:pt>
                <c:pt idx="3">
                  <c:v>PreticX®</c:v>
                </c:pt>
                <c:pt idx="4">
                  <c:v>Inavea™</c:v>
                </c:pt>
                <c:pt idx="5">
                  <c:v>Orafti®</c:v>
                </c:pt>
                <c:pt idx="6">
                  <c:v>Bimuno®</c:v>
                </c:pt>
                <c:pt idx="7">
                  <c:v>Solnul™</c:v>
                </c:pt>
                <c:pt idx="8">
                  <c:v>PreForPro®</c:v>
                </c:pt>
                <c:pt idx="9">
                  <c:v>EpiCor®</c:v>
                </c:pt>
                <c:pt idx="10">
                  <c:v>Livaux®</c:v>
                </c:pt>
              </c:strCache>
            </c:strRef>
          </c:cat>
          <c:val>
            <c:numRef>
              <c:f>Sheet1!$D$2:$D$12</c:f>
              <c:numCache>
                <c:formatCode>0%</c:formatCode>
                <c:ptCount val="11"/>
                <c:pt idx="0">
                  <c:v>0.375</c:v>
                </c:pt>
                <c:pt idx="1">
                  <c:v>0.45833332999999998</c:v>
                </c:pt>
                <c:pt idx="2">
                  <c:v>0.54166667000000002</c:v>
                </c:pt>
                <c:pt idx="3">
                  <c:v>0.375</c:v>
                </c:pt>
                <c:pt idx="4">
                  <c:v>0.54166667000000002</c:v>
                </c:pt>
                <c:pt idx="5">
                  <c:v>0.375</c:v>
                </c:pt>
                <c:pt idx="6">
                  <c:v>0.375</c:v>
                </c:pt>
                <c:pt idx="7">
                  <c:v>0.58333332999999998</c:v>
                </c:pt>
                <c:pt idx="8">
                  <c:v>0.25</c:v>
                </c:pt>
                <c:pt idx="9">
                  <c:v>0.58333332999999998</c:v>
                </c:pt>
                <c:pt idx="10">
                  <c:v>0.5</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SunFiber®</c:v>
                </c:pt>
                <c:pt idx="1">
                  <c:v>VITAGOS™</c:v>
                </c:pt>
                <c:pt idx="2">
                  <c:v>Actizin®</c:v>
                </c:pt>
                <c:pt idx="3">
                  <c:v>PreticX®</c:v>
                </c:pt>
                <c:pt idx="4">
                  <c:v>Inavea™</c:v>
                </c:pt>
                <c:pt idx="5">
                  <c:v>Orafti®</c:v>
                </c:pt>
                <c:pt idx="6">
                  <c:v>Bimuno®</c:v>
                </c:pt>
                <c:pt idx="7">
                  <c:v>Solnul™</c:v>
                </c:pt>
                <c:pt idx="8">
                  <c:v>PreForPro®</c:v>
                </c:pt>
                <c:pt idx="9">
                  <c:v>EpiCor®</c:v>
                </c:pt>
                <c:pt idx="10">
                  <c:v>Livaux®</c:v>
                </c:pt>
              </c:strCache>
            </c:strRef>
          </c:cat>
          <c:val>
            <c:numRef>
              <c:f>Sheet1!$E$2:$E$12</c:f>
              <c:numCache>
                <c:formatCode>0%</c:formatCode>
                <c:ptCount val="11"/>
                <c:pt idx="0">
                  <c:v>0.27777777999999997</c:v>
                </c:pt>
                <c:pt idx="1">
                  <c:v>0.27777777999999997</c:v>
                </c:pt>
                <c:pt idx="2">
                  <c:v>0.22222222</c:v>
                </c:pt>
                <c:pt idx="3">
                  <c:v>0.25</c:v>
                </c:pt>
                <c:pt idx="4">
                  <c:v>0.30555556</c:v>
                </c:pt>
                <c:pt idx="5">
                  <c:v>0.27777777999999997</c:v>
                </c:pt>
                <c:pt idx="6">
                  <c:v>0.25</c:v>
                </c:pt>
                <c:pt idx="7">
                  <c:v>0.27777777999999997</c:v>
                </c:pt>
                <c:pt idx="8">
                  <c:v>0.36111111000000001</c:v>
                </c:pt>
                <c:pt idx="9">
                  <c:v>0.22222222</c:v>
                </c:pt>
                <c:pt idx="10">
                  <c:v>0.25</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SunFiber®</c:v>
                </c:pt>
                <c:pt idx="1">
                  <c:v>VITAGOS™</c:v>
                </c:pt>
                <c:pt idx="2">
                  <c:v>Actizin®</c:v>
                </c:pt>
                <c:pt idx="3">
                  <c:v>PreticX®</c:v>
                </c:pt>
                <c:pt idx="4">
                  <c:v>Inavea™</c:v>
                </c:pt>
                <c:pt idx="5">
                  <c:v>Orafti®</c:v>
                </c:pt>
                <c:pt idx="6">
                  <c:v>Bimuno®</c:v>
                </c:pt>
                <c:pt idx="7">
                  <c:v>Solnul™</c:v>
                </c:pt>
                <c:pt idx="8">
                  <c:v>PreForPro®</c:v>
                </c:pt>
                <c:pt idx="9">
                  <c:v>EpiCor®</c:v>
                </c:pt>
                <c:pt idx="10">
                  <c:v>Livaux®</c:v>
                </c:pt>
              </c:strCache>
            </c:strRef>
          </c:cat>
          <c:val>
            <c:numRef>
              <c:f>Sheet1!$F$2:$F$12</c:f>
              <c:numCache>
                <c:formatCode>0%</c:formatCode>
                <c:ptCount val="11"/>
                <c:pt idx="0">
                  <c:v>0.34693878</c:v>
                </c:pt>
                <c:pt idx="1">
                  <c:v>0.36734694000000001</c:v>
                </c:pt>
                <c:pt idx="2">
                  <c:v>0.42857142999999998</c:v>
                </c:pt>
                <c:pt idx="3">
                  <c:v>0.40816327000000002</c:v>
                </c:pt>
                <c:pt idx="4">
                  <c:v>0.42857142999999998</c:v>
                </c:pt>
                <c:pt idx="5">
                  <c:v>0.40816327000000002</c:v>
                </c:pt>
                <c:pt idx="6">
                  <c:v>0.42857142999999998</c:v>
                </c:pt>
                <c:pt idx="7">
                  <c:v>0.26530611999999998</c:v>
                </c:pt>
                <c:pt idx="8">
                  <c:v>0.36734694000000001</c:v>
                </c:pt>
                <c:pt idx="9">
                  <c:v>0.26530611999999998</c:v>
                </c:pt>
                <c:pt idx="10">
                  <c:v>0.32653061</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SunFiber®</c:v>
                </c:pt>
                <c:pt idx="1">
                  <c:v>VITAGOS™</c:v>
                </c:pt>
                <c:pt idx="2">
                  <c:v>Actizin®</c:v>
                </c:pt>
                <c:pt idx="3">
                  <c:v>PreticX®</c:v>
                </c:pt>
                <c:pt idx="4">
                  <c:v>Inavea™</c:v>
                </c:pt>
                <c:pt idx="5">
                  <c:v>Orafti®</c:v>
                </c:pt>
                <c:pt idx="6">
                  <c:v>Bimuno®</c:v>
                </c:pt>
                <c:pt idx="7">
                  <c:v>Solnul™</c:v>
                </c:pt>
                <c:pt idx="8">
                  <c:v>PreForPro®</c:v>
                </c:pt>
                <c:pt idx="9">
                  <c:v>EpiCor®</c:v>
                </c:pt>
                <c:pt idx="10">
                  <c:v>Livaux®</c:v>
                </c:pt>
              </c:strCache>
            </c:strRef>
          </c:cat>
          <c:val>
            <c:numRef>
              <c:f>Sheet1!$G$2:$G$12</c:f>
              <c:numCache>
                <c:formatCode>0%</c:formatCode>
                <c:ptCount val="11"/>
                <c:pt idx="0">
                  <c:v>0.05</c:v>
                </c:pt>
                <c:pt idx="1">
                  <c:v>0.1</c:v>
                </c:pt>
                <c:pt idx="2">
                  <c:v>0.05</c:v>
                </c:pt>
                <c:pt idx="3">
                  <c:v>0.1</c:v>
                </c:pt>
                <c:pt idx="4">
                  <c:v>0</c:v>
                </c:pt>
                <c:pt idx="5">
                  <c:v>0.1</c:v>
                </c:pt>
                <c:pt idx="6">
                  <c:v>0</c:v>
                </c:pt>
                <c:pt idx="7">
                  <c:v>0</c:v>
                </c:pt>
                <c:pt idx="8">
                  <c:v>0.05</c:v>
                </c:pt>
                <c:pt idx="9">
                  <c:v>0.1</c:v>
                </c:pt>
                <c:pt idx="10">
                  <c:v>0.1</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SunFiber®</c:v>
                </c:pt>
                <c:pt idx="1">
                  <c:v>VITAGOS™</c:v>
                </c:pt>
                <c:pt idx="2">
                  <c:v>Actizin®</c:v>
                </c:pt>
                <c:pt idx="3">
                  <c:v>PreticX®</c:v>
                </c:pt>
                <c:pt idx="4">
                  <c:v>Inavea™</c:v>
                </c:pt>
                <c:pt idx="5">
                  <c:v>Orafti®</c:v>
                </c:pt>
                <c:pt idx="6">
                  <c:v>Bimuno®</c:v>
                </c:pt>
                <c:pt idx="7">
                  <c:v>Solnul™</c:v>
                </c:pt>
                <c:pt idx="8">
                  <c:v>PreForPro®</c:v>
                </c:pt>
                <c:pt idx="9">
                  <c:v>EpiCor®</c:v>
                </c:pt>
                <c:pt idx="10">
                  <c:v>Livaux®</c:v>
                </c:pt>
              </c:strCache>
            </c:strRef>
          </c:cat>
          <c:val>
            <c:numRef>
              <c:f>Sheet1!$H$2:$H$12</c:f>
              <c:numCache>
                <c:formatCode>0%</c:formatCode>
                <c:ptCount val="11"/>
                <c:pt idx="0">
                  <c:v>5.2631579999999997E-2</c:v>
                </c:pt>
                <c:pt idx="1">
                  <c:v>0.10526315999999999</c:v>
                </c:pt>
                <c:pt idx="2">
                  <c:v>0.15789474000000001</c:v>
                </c:pt>
                <c:pt idx="3">
                  <c:v>0.10526315999999999</c:v>
                </c:pt>
                <c:pt idx="4">
                  <c:v>5.2631579999999997E-2</c:v>
                </c:pt>
                <c:pt idx="5">
                  <c:v>0</c:v>
                </c:pt>
                <c:pt idx="6">
                  <c:v>0</c:v>
                </c:pt>
                <c:pt idx="7">
                  <c:v>5.2631579999999997E-2</c:v>
                </c:pt>
                <c:pt idx="8">
                  <c:v>0.10526315999999999</c:v>
                </c:pt>
                <c:pt idx="9">
                  <c:v>0.10526315999999999</c:v>
                </c:pt>
                <c:pt idx="10">
                  <c:v>0.10526315999999999</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SunFiber®</c:v>
                </c:pt>
                <c:pt idx="1">
                  <c:v>VITAGOS™</c:v>
                </c:pt>
                <c:pt idx="2">
                  <c:v>Actizin®</c:v>
                </c:pt>
                <c:pt idx="3">
                  <c:v>PreticX®</c:v>
                </c:pt>
                <c:pt idx="4">
                  <c:v>Inavea™</c:v>
                </c:pt>
                <c:pt idx="5">
                  <c:v>Orafti®</c:v>
                </c:pt>
                <c:pt idx="6">
                  <c:v>Bimuno®</c:v>
                </c:pt>
                <c:pt idx="7">
                  <c:v>Solnul™</c:v>
                </c:pt>
                <c:pt idx="8">
                  <c:v>PreForPro®</c:v>
                </c:pt>
                <c:pt idx="9">
                  <c:v>EpiCor®</c:v>
                </c:pt>
                <c:pt idx="10">
                  <c:v>Livaux®</c:v>
                </c:pt>
              </c:strCache>
            </c:strRef>
          </c:cat>
          <c:val>
            <c:numRef>
              <c:f>Sheet1!$B$2:$B$12</c:f>
              <c:numCache>
                <c:formatCode>0%</c:formatCode>
                <c:ptCount val="11"/>
                <c:pt idx="0">
                  <c:v>0.29749767999999999</c:v>
                </c:pt>
                <c:pt idx="1">
                  <c:v>0.27803522000000003</c:v>
                </c:pt>
                <c:pt idx="2">
                  <c:v>0.29842447</c:v>
                </c:pt>
                <c:pt idx="3">
                  <c:v>0.30398517000000003</c:v>
                </c:pt>
                <c:pt idx="4">
                  <c:v>0.28452271000000001</c:v>
                </c:pt>
                <c:pt idx="5">
                  <c:v>0.27988879</c:v>
                </c:pt>
                <c:pt idx="6">
                  <c:v>0.26691380999999997</c:v>
                </c:pt>
                <c:pt idx="7">
                  <c:v>0.25579239999999998</c:v>
                </c:pt>
                <c:pt idx="8">
                  <c:v>0.27803522000000003</c:v>
                </c:pt>
                <c:pt idx="9">
                  <c:v>0.26969416000000002</c:v>
                </c:pt>
                <c:pt idx="10">
                  <c:v>0.26876738</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Actizin®</c:v>
                </c:pt>
                <c:pt idx="1">
                  <c:v>PreForPro®</c:v>
                </c:pt>
                <c:pt idx="2">
                  <c:v>VITAGOS™</c:v>
                </c:pt>
                <c:pt idx="3">
                  <c:v>PreticX®</c:v>
                </c:pt>
                <c:pt idx="4">
                  <c:v>Inavea™</c:v>
                </c:pt>
                <c:pt idx="5">
                  <c:v>SunFiber®</c:v>
                </c:pt>
                <c:pt idx="6">
                  <c:v>Orafti®</c:v>
                </c:pt>
                <c:pt idx="7">
                  <c:v>EpiCor®</c:v>
                </c:pt>
                <c:pt idx="8">
                  <c:v>Solnul™</c:v>
                </c:pt>
                <c:pt idx="9">
                  <c:v>Livaux®</c:v>
                </c:pt>
                <c:pt idx="10">
                  <c:v>Bimuno®</c:v>
                </c:pt>
              </c:strCache>
            </c:strRef>
          </c:cat>
          <c:val>
            <c:numRef>
              <c:f>Sheet1!$C$2:$C$12</c:f>
              <c:numCache>
                <c:formatCode>0%</c:formatCode>
                <c:ptCount val="11"/>
                <c:pt idx="0">
                  <c:v>0.25</c:v>
                </c:pt>
                <c:pt idx="1">
                  <c:v>0.22727273000000001</c:v>
                </c:pt>
                <c:pt idx="2">
                  <c:v>0.22727273000000001</c:v>
                </c:pt>
                <c:pt idx="3">
                  <c:v>0.22727273000000001</c:v>
                </c:pt>
                <c:pt idx="4">
                  <c:v>0.22727273000000001</c:v>
                </c:pt>
                <c:pt idx="5">
                  <c:v>0.20454544999999999</c:v>
                </c:pt>
                <c:pt idx="6">
                  <c:v>0.18181818</c:v>
                </c:pt>
                <c:pt idx="7">
                  <c:v>0.18181818</c:v>
                </c:pt>
                <c:pt idx="8">
                  <c:v>0.15909091</c:v>
                </c:pt>
                <c:pt idx="9">
                  <c:v>0.15909091</c:v>
                </c:pt>
                <c:pt idx="10">
                  <c:v>0.11363636000000001</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Actizin®</c:v>
                </c:pt>
                <c:pt idx="1">
                  <c:v>PreForPro®</c:v>
                </c:pt>
                <c:pt idx="2">
                  <c:v>VITAGOS™</c:v>
                </c:pt>
                <c:pt idx="3">
                  <c:v>PreticX®</c:v>
                </c:pt>
                <c:pt idx="4">
                  <c:v>Inavea™</c:v>
                </c:pt>
                <c:pt idx="5">
                  <c:v>SunFiber®</c:v>
                </c:pt>
                <c:pt idx="6">
                  <c:v>Orafti®</c:v>
                </c:pt>
                <c:pt idx="7">
                  <c:v>EpiCor®</c:v>
                </c:pt>
                <c:pt idx="8">
                  <c:v>Solnul™</c:v>
                </c:pt>
                <c:pt idx="9">
                  <c:v>Livaux®</c:v>
                </c:pt>
                <c:pt idx="10">
                  <c:v>Bimuno®</c:v>
                </c:pt>
              </c:strCache>
            </c:strRef>
          </c:cat>
          <c:val>
            <c:numRef>
              <c:f>Sheet1!$D$2:$D$12</c:f>
              <c:numCache>
                <c:formatCode>0%</c:formatCode>
                <c:ptCount val="11"/>
                <c:pt idx="0">
                  <c:v>0.33333332999999998</c:v>
                </c:pt>
                <c:pt idx="1">
                  <c:v>0.33333332999999998</c:v>
                </c:pt>
                <c:pt idx="2">
                  <c:v>0.33333332999999998</c:v>
                </c:pt>
                <c:pt idx="3">
                  <c:v>0.38888888999999999</c:v>
                </c:pt>
                <c:pt idx="4">
                  <c:v>0.33333332999999998</c:v>
                </c:pt>
                <c:pt idx="5">
                  <c:v>0.44444444</c:v>
                </c:pt>
                <c:pt idx="6">
                  <c:v>0.44444444</c:v>
                </c:pt>
                <c:pt idx="7">
                  <c:v>0.27777777999999997</c:v>
                </c:pt>
                <c:pt idx="8">
                  <c:v>0.27777777999999997</c:v>
                </c:pt>
                <c:pt idx="9">
                  <c:v>0.33333332999999998</c:v>
                </c:pt>
                <c:pt idx="10">
                  <c:v>0.33333332999999998</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Actizin®</c:v>
                </c:pt>
                <c:pt idx="1">
                  <c:v>PreForPro®</c:v>
                </c:pt>
                <c:pt idx="2">
                  <c:v>VITAGOS™</c:v>
                </c:pt>
                <c:pt idx="3">
                  <c:v>PreticX®</c:v>
                </c:pt>
                <c:pt idx="4">
                  <c:v>Inavea™</c:v>
                </c:pt>
                <c:pt idx="5">
                  <c:v>SunFiber®</c:v>
                </c:pt>
                <c:pt idx="6">
                  <c:v>Orafti®</c:v>
                </c:pt>
                <c:pt idx="7">
                  <c:v>EpiCor®</c:v>
                </c:pt>
                <c:pt idx="8">
                  <c:v>Solnul™</c:v>
                </c:pt>
                <c:pt idx="9">
                  <c:v>Livaux®</c:v>
                </c:pt>
                <c:pt idx="10">
                  <c:v>Bimuno®</c:v>
                </c:pt>
              </c:strCache>
            </c:strRef>
          </c:cat>
          <c:val>
            <c:numRef>
              <c:f>Sheet1!$E$2:$E$12</c:f>
              <c:numCache>
                <c:formatCode>0%</c:formatCode>
                <c:ptCount val="11"/>
                <c:pt idx="0">
                  <c:v>6.8181820000000004E-2</c:v>
                </c:pt>
                <c:pt idx="1">
                  <c:v>0.11363636000000001</c:v>
                </c:pt>
                <c:pt idx="2">
                  <c:v>9.0909089999999998E-2</c:v>
                </c:pt>
                <c:pt idx="3">
                  <c:v>0.11363636000000001</c:v>
                </c:pt>
                <c:pt idx="4">
                  <c:v>6.8181820000000004E-2</c:v>
                </c:pt>
                <c:pt idx="5">
                  <c:v>4.5454550000000003E-2</c:v>
                </c:pt>
                <c:pt idx="6">
                  <c:v>4.5454550000000003E-2</c:v>
                </c:pt>
                <c:pt idx="7">
                  <c:v>9.0909089999999998E-2</c:v>
                </c:pt>
                <c:pt idx="8">
                  <c:v>4.5454550000000003E-2</c:v>
                </c:pt>
                <c:pt idx="9">
                  <c:v>0.11363636000000001</c:v>
                </c:pt>
                <c:pt idx="10">
                  <c:v>0.11363636000000001</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Actizin®</c:v>
                </c:pt>
                <c:pt idx="1">
                  <c:v>PreForPro®</c:v>
                </c:pt>
                <c:pt idx="2">
                  <c:v>VITAGOS™</c:v>
                </c:pt>
                <c:pt idx="3">
                  <c:v>PreticX®</c:v>
                </c:pt>
                <c:pt idx="4">
                  <c:v>Inavea™</c:v>
                </c:pt>
                <c:pt idx="5">
                  <c:v>SunFiber®</c:v>
                </c:pt>
                <c:pt idx="6">
                  <c:v>Orafti®</c:v>
                </c:pt>
                <c:pt idx="7">
                  <c:v>EpiCor®</c:v>
                </c:pt>
                <c:pt idx="8">
                  <c:v>Solnul™</c:v>
                </c:pt>
                <c:pt idx="9">
                  <c:v>Livaux®</c:v>
                </c:pt>
                <c:pt idx="10">
                  <c:v>Bimuno®</c:v>
                </c:pt>
              </c:strCache>
            </c:strRef>
          </c:cat>
          <c:val>
            <c:numRef>
              <c:f>Sheet1!$F$2:$F$12</c:f>
              <c:numCache>
                <c:formatCode>0%</c:formatCode>
                <c:ptCount val="11"/>
                <c:pt idx="0">
                  <c:v>0.25</c:v>
                </c:pt>
                <c:pt idx="1">
                  <c:v>0.25</c:v>
                </c:pt>
                <c:pt idx="2">
                  <c:v>0.25</c:v>
                </c:pt>
                <c:pt idx="3">
                  <c:v>0.27777777999999997</c:v>
                </c:pt>
                <c:pt idx="4">
                  <c:v>0.22222222</c:v>
                </c:pt>
                <c:pt idx="5">
                  <c:v>0.27777777999999997</c:v>
                </c:pt>
                <c:pt idx="6">
                  <c:v>0.19444444</c:v>
                </c:pt>
                <c:pt idx="7">
                  <c:v>0.22222222</c:v>
                </c:pt>
                <c:pt idx="8">
                  <c:v>0.22222222</c:v>
                </c:pt>
                <c:pt idx="9">
                  <c:v>0.19444444</c:v>
                </c:pt>
                <c:pt idx="10">
                  <c:v>0.25</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Actizin®</c:v>
                </c:pt>
                <c:pt idx="1">
                  <c:v>PreForPro®</c:v>
                </c:pt>
                <c:pt idx="2">
                  <c:v>VITAGOS™</c:v>
                </c:pt>
                <c:pt idx="3">
                  <c:v>PreticX®</c:v>
                </c:pt>
                <c:pt idx="4">
                  <c:v>Inavea™</c:v>
                </c:pt>
                <c:pt idx="5">
                  <c:v>SunFiber®</c:v>
                </c:pt>
                <c:pt idx="6">
                  <c:v>Orafti®</c:v>
                </c:pt>
                <c:pt idx="7">
                  <c:v>EpiCor®</c:v>
                </c:pt>
                <c:pt idx="8">
                  <c:v>Solnul™</c:v>
                </c:pt>
                <c:pt idx="9">
                  <c:v>Livaux®</c:v>
                </c:pt>
                <c:pt idx="10">
                  <c:v>Bimuno®</c:v>
                </c:pt>
              </c:strCache>
            </c:strRef>
          </c:cat>
          <c:val>
            <c:numRef>
              <c:f>Sheet1!$G$2:$G$12</c:f>
              <c:numCache>
                <c:formatCode>0%</c:formatCode>
                <c:ptCount val="11"/>
                <c:pt idx="0">
                  <c:v>0.21428570999999999</c:v>
                </c:pt>
                <c:pt idx="1">
                  <c:v>0</c:v>
                </c:pt>
                <c:pt idx="2">
                  <c:v>0</c:v>
                </c:pt>
                <c:pt idx="3">
                  <c:v>7.1428569999999997E-2</c:v>
                </c:pt>
                <c:pt idx="4">
                  <c:v>7.1428569999999997E-2</c:v>
                </c:pt>
                <c:pt idx="5">
                  <c:v>7.1428569999999997E-2</c:v>
                </c:pt>
                <c:pt idx="6">
                  <c:v>0</c:v>
                </c:pt>
                <c:pt idx="7">
                  <c:v>7.1428569999999997E-2</c:v>
                </c:pt>
                <c:pt idx="8">
                  <c:v>7.1428569999999997E-2</c:v>
                </c:pt>
                <c:pt idx="9">
                  <c:v>7.1428569999999997E-2</c:v>
                </c:pt>
                <c:pt idx="10">
                  <c:v>7.1428569999999997E-2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Actizin®</c:v>
                </c:pt>
                <c:pt idx="1">
                  <c:v>PreForPro®</c:v>
                </c:pt>
                <c:pt idx="2">
                  <c:v>VITAGOS™</c:v>
                </c:pt>
                <c:pt idx="3">
                  <c:v>PreticX®</c:v>
                </c:pt>
                <c:pt idx="4">
                  <c:v>Inavea™</c:v>
                </c:pt>
                <c:pt idx="5">
                  <c:v>SunFiber®</c:v>
                </c:pt>
                <c:pt idx="6">
                  <c:v>Orafti®</c:v>
                </c:pt>
                <c:pt idx="7">
                  <c:v>EpiCor®</c:v>
                </c:pt>
                <c:pt idx="8">
                  <c:v>Solnul™</c:v>
                </c:pt>
                <c:pt idx="9">
                  <c:v>Livaux®</c:v>
                </c:pt>
                <c:pt idx="10">
                  <c:v>Bimuno®</c:v>
                </c:pt>
              </c:strCache>
            </c:strRef>
          </c:cat>
          <c:val>
            <c:numRef>
              <c:f>Sheet1!$H$2:$H$12</c:f>
              <c:numCache>
                <c:formatCode>0%</c:formatCode>
                <c:ptCount val="11"/>
                <c:pt idx="0">
                  <c:v>0.14814815000000001</c:v>
                </c:pt>
                <c:pt idx="1">
                  <c:v>7.4074070000000006E-2</c:v>
                </c:pt>
                <c:pt idx="2">
                  <c:v>0.14814815000000001</c:v>
                </c:pt>
                <c:pt idx="3">
                  <c:v>0.14814815000000001</c:v>
                </c:pt>
                <c:pt idx="4">
                  <c:v>0.14814815000000001</c:v>
                </c:pt>
                <c:pt idx="5">
                  <c:v>0.14814815000000001</c:v>
                </c:pt>
                <c:pt idx="6">
                  <c:v>0.18518519</c:v>
                </c:pt>
                <c:pt idx="7">
                  <c:v>7.4074070000000006E-2</c:v>
                </c:pt>
                <c:pt idx="8">
                  <c:v>7.4074070000000006E-2</c:v>
                </c:pt>
                <c:pt idx="9">
                  <c:v>0.22222222</c:v>
                </c:pt>
                <c:pt idx="10">
                  <c:v>7.4074070000000006E-2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Actizin®</c:v>
                </c:pt>
                <c:pt idx="1">
                  <c:v>PreForPro®</c:v>
                </c:pt>
                <c:pt idx="2">
                  <c:v>VITAGOS™</c:v>
                </c:pt>
                <c:pt idx="3">
                  <c:v>PreticX®</c:v>
                </c:pt>
                <c:pt idx="4">
                  <c:v>Inavea™</c:v>
                </c:pt>
                <c:pt idx="5">
                  <c:v>SunFiber®</c:v>
                </c:pt>
                <c:pt idx="6">
                  <c:v>Orafti®</c:v>
                </c:pt>
                <c:pt idx="7">
                  <c:v>EpiCor®</c:v>
                </c:pt>
                <c:pt idx="8">
                  <c:v>Solnul™</c:v>
                </c:pt>
                <c:pt idx="9">
                  <c:v>Livaux®</c:v>
                </c:pt>
                <c:pt idx="10">
                  <c:v>Bimuno®</c:v>
                </c:pt>
              </c:strCache>
            </c:strRef>
          </c:cat>
          <c:val>
            <c:numRef>
              <c:f>Sheet1!$B$2:$B$12</c:f>
              <c:numCache>
                <c:formatCode>0%</c:formatCode>
                <c:ptCount val="11"/>
                <c:pt idx="0">
                  <c:v>0.29842447</c:v>
                </c:pt>
                <c:pt idx="1">
                  <c:v>0.27803522000000003</c:v>
                </c:pt>
                <c:pt idx="2">
                  <c:v>0.27803522000000003</c:v>
                </c:pt>
                <c:pt idx="3">
                  <c:v>0.30398517000000003</c:v>
                </c:pt>
                <c:pt idx="4">
                  <c:v>0.28452271000000001</c:v>
                </c:pt>
                <c:pt idx="5">
                  <c:v>0.29749767999999999</c:v>
                </c:pt>
                <c:pt idx="6">
                  <c:v>0.27988879</c:v>
                </c:pt>
                <c:pt idx="7">
                  <c:v>0.26969416000000002</c:v>
                </c:pt>
                <c:pt idx="8">
                  <c:v>0.25579239999999998</c:v>
                </c:pt>
                <c:pt idx="9">
                  <c:v>0.26876738</c:v>
                </c:pt>
                <c:pt idx="10">
                  <c:v>0.26691380999999997</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PreticX®</c:v>
                </c:pt>
                <c:pt idx="1">
                  <c:v>Bimuno®</c:v>
                </c:pt>
                <c:pt idx="2">
                  <c:v>Orafti®</c:v>
                </c:pt>
                <c:pt idx="3">
                  <c:v>SunFiber®</c:v>
                </c:pt>
                <c:pt idx="4">
                  <c:v>Solnul™</c:v>
                </c:pt>
                <c:pt idx="5">
                  <c:v>PreForPro®</c:v>
                </c:pt>
                <c:pt idx="6">
                  <c:v>Actizin®</c:v>
                </c:pt>
                <c:pt idx="7">
                  <c:v>Livaux®</c:v>
                </c:pt>
                <c:pt idx="8">
                  <c:v>VITAGOS™</c:v>
                </c:pt>
                <c:pt idx="9">
                  <c:v>Inavea™</c:v>
                </c:pt>
                <c:pt idx="10">
                  <c:v>EpiCor®</c:v>
                </c:pt>
              </c:strCache>
            </c:strRef>
          </c:cat>
          <c:val>
            <c:numRef>
              <c:f>Sheet1!$C$2:$C$12</c:f>
              <c:numCache>
                <c:formatCode>0%</c:formatCode>
                <c:ptCount val="11"/>
                <c:pt idx="0">
                  <c:v>0.36363635999999999</c:v>
                </c:pt>
                <c:pt idx="1">
                  <c:v>0.33333332999999998</c:v>
                </c:pt>
                <c:pt idx="2">
                  <c:v>0.30303029999999997</c:v>
                </c:pt>
                <c:pt idx="3">
                  <c:v>0.30303029999999997</c:v>
                </c:pt>
                <c:pt idx="4">
                  <c:v>0.27272727000000002</c:v>
                </c:pt>
                <c:pt idx="5">
                  <c:v>0.27272727000000002</c:v>
                </c:pt>
                <c:pt idx="6">
                  <c:v>0.27272727000000002</c:v>
                </c:pt>
                <c:pt idx="7">
                  <c:v>0.24242424000000001</c:v>
                </c:pt>
                <c:pt idx="8">
                  <c:v>0.24242424000000001</c:v>
                </c:pt>
                <c:pt idx="9">
                  <c:v>0.24242424000000001</c:v>
                </c:pt>
                <c:pt idx="10">
                  <c:v>0.21212121</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PreticX®</c:v>
                </c:pt>
                <c:pt idx="1">
                  <c:v>Bimuno®</c:v>
                </c:pt>
                <c:pt idx="2">
                  <c:v>Orafti®</c:v>
                </c:pt>
                <c:pt idx="3">
                  <c:v>SunFiber®</c:v>
                </c:pt>
                <c:pt idx="4">
                  <c:v>Solnul™</c:v>
                </c:pt>
                <c:pt idx="5">
                  <c:v>PreForPro®</c:v>
                </c:pt>
                <c:pt idx="6">
                  <c:v>Actizin®</c:v>
                </c:pt>
                <c:pt idx="7">
                  <c:v>Livaux®</c:v>
                </c:pt>
                <c:pt idx="8">
                  <c:v>VITAGOS™</c:v>
                </c:pt>
                <c:pt idx="9">
                  <c:v>Inavea™</c:v>
                </c:pt>
                <c:pt idx="10">
                  <c:v>EpiCor®</c:v>
                </c:pt>
              </c:strCache>
            </c:strRef>
          </c:cat>
          <c:val>
            <c:numRef>
              <c:f>Sheet1!$D$2:$D$12</c:f>
              <c:numCache>
                <c:formatCode>0%</c:formatCode>
                <c:ptCount val="11"/>
                <c:pt idx="0">
                  <c:v>0.39393939000000011</c:v>
                </c:pt>
                <c:pt idx="1">
                  <c:v>0.27272727000000002</c:v>
                </c:pt>
                <c:pt idx="2">
                  <c:v>0.24242424000000001</c:v>
                </c:pt>
                <c:pt idx="3">
                  <c:v>0.39393939000000011</c:v>
                </c:pt>
                <c:pt idx="4">
                  <c:v>0.27272727000000002</c:v>
                </c:pt>
                <c:pt idx="5">
                  <c:v>0.33333332999999998</c:v>
                </c:pt>
                <c:pt idx="6">
                  <c:v>0.30303029999999997</c:v>
                </c:pt>
                <c:pt idx="7">
                  <c:v>0.30303029999999997</c:v>
                </c:pt>
                <c:pt idx="8">
                  <c:v>0.30303029999999997</c:v>
                </c:pt>
                <c:pt idx="9">
                  <c:v>0.27272727000000002</c:v>
                </c:pt>
                <c:pt idx="10">
                  <c:v>0.30303029999999997</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PreticX®</c:v>
                </c:pt>
                <c:pt idx="1">
                  <c:v>Bimuno®</c:v>
                </c:pt>
                <c:pt idx="2">
                  <c:v>Orafti®</c:v>
                </c:pt>
                <c:pt idx="3">
                  <c:v>SunFiber®</c:v>
                </c:pt>
                <c:pt idx="4">
                  <c:v>Solnul™</c:v>
                </c:pt>
                <c:pt idx="5">
                  <c:v>PreForPro®</c:v>
                </c:pt>
                <c:pt idx="6">
                  <c:v>Actizin®</c:v>
                </c:pt>
                <c:pt idx="7">
                  <c:v>Livaux®</c:v>
                </c:pt>
                <c:pt idx="8">
                  <c:v>VITAGOS™</c:v>
                </c:pt>
                <c:pt idx="9">
                  <c:v>Inavea™</c:v>
                </c:pt>
                <c:pt idx="10">
                  <c:v>EpiCor®</c:v>
                </c:pt>
              </c:strCache>
            </c:strRef>
          </c:cat>
          <c:val>
            <c:numRef>
              <c:f>Sheet1!$E$2:$E$12</c:f>
              <c:numCache>
                <c:formatCode>0%</c:formatCode>
                <c:ptCount val="11"/>
                <c:pt idx="0">
                  <c:v>6.0606060000000003E-2</c:v>
                </c:pt>
                <c:pt idx="1">
                  <c:v>6.0606060000000003E-2</c:v>
                </c:pt>
                <c:pt idx="2">
                  <c:v>3.0303030000000002E-2</c:v>
                </c:pt>
                <c:pt idx="3">
                  <c:v>6.0606060000000003E-2</c:v>
                </c:pt>
                <c:pt idx="4">
                  <c:v>6.0606060000000003E-2</c:v>
                </c:pt>
                <c:pt idx="5">
                  <c:v>3.0303030000000002E-2</c:v>
                </c:pt>
                <c:pt idx="6">
                  <c:v>3.0303030000000002E-2</c:v>
                </c:pt>
                <c:pt idx="7">
                  <c:v>3.0303030000000002E-2</c:v>
                </c:pt>
                <c:pt idx="8">
                  <c:v>6.0606060000000003E-2</c:v>
                </c:pt>
                <c:pt idx="9">
                  <c:v>6.0606060000000003E-2</c:v>
                </c:pt>
                <c:pt idx="10">
                  <c:v>3.0303030000000002E-2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PreticX®</c:v>
                </c:pt>
                <c:pt idx="1">
                  <c:v>Bimuno®</c:v>
                </c:pt>
                <c:pt idx="2">
                  <c:v>Orafti®</c:v>
                </c:pt>
                <c:pt idx="3">
                  <c:v>SunFiber®</c:v>
                </c:pt>
                <c:pt idx="4">
                  <c:v>Solnul™</c:v>
                </c:pt>
                <c:pt idx="5">
                  <c:v>PreForPro®</c:v>
                </c:pt>
                <c:pt idx="6">
                  <c:v>Actizin®</c:v>
                </c:pt>
                <c:pt idx="7">
                  <c:v>Livaux®</c:v>
                </c:pt>
                <c:pt idx="8">
                  <c:v>VITAGOS™</c:v>
                </c:pt>
                <c:pt idx="9">
                  <c:v>Inavea™</c:v>
                </c:pt>
                <c:pt idx="10">
                  <c:v>EpiCor®</c:v>
                </c:pt>
              </c:strCache>
            </c:strRef>
          </c:cat>
          <c:val>
            <c:numRef>
              <c:f>Sheet1!$F$2:$F$12</c:f>
              <c:numCache>
                <c:formatCode>0%</c:formatCode>
                <c:ptCount val="11"/>
                <c:pt idx="0">
                  <c:v>0</c:v>
                </c:pt>
                <c:pt idx="1">
                  <c:v>0.12</c:v>
                </c:pt>
                <c:pt idx="2">
                  <c:v>0.16</c:v>
                </c:pt>
                <c:pt idx="3">
                  <c:v>0.16</c:v>
                </c:pt>
                <c:pt idx="4">
                  <c:v>0.08</c:v>
                </c:pt>
                <c:pt idx="5">
                  <c:v>0.12</c:v>
                </c:pt>
                <c:pt idx="6">
                  <c:v>0.08</c:v>
                </c:pt>
                <c:pt idx="7">
                  <c:v>0.08</c:v>
                </c:pt>
                <c:pt idx="8">
                  <c:v>0.04</c:v>
                </c:pt>
                <c:pt idx="9">
                  <c:v>0.08</c:v>
                </c:pt>
                <c:pt idx="10">
                  <c:v>0.08</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PreticX®</c:v>
                </c:pt>
                <c:pt idx="1">
                  <c:v>Bimuno®</c:v>
                </c:pt>
                <c:pt idx="2">
                  <c:v>Orafti®</c:v>
                </c:pt>
                <c:pt idx="3">
                  <c:v>SunFiber®</c:v>
                </c:pt>
                <c:pt idx="4">
                  <c:v>Solnul™</c:v>
                </c:pt>
                <c:pt idx="5">
                  <c:v>PreForPro®</c:v>
                </c:pt>
                <c:pt idx="6">
                  <c:v>Actizin®</c:v>
                </c:pt>
                <c:pt idx="7">
                  <c:v>Livaux®</c:v>
                </c:pt>
                <c:pt idx="8">
                  <c:v>VITAGOS™</c:v>
                </c:pt>
                <c:pt idx="9">
                  <c:v>Inavea™</c:v>
                </c:pt>
                <c:pt idx="10">
                  <c:v>EpiCor®</c:v>
                </c:pt>
              </c:strCache>
            </c:strRef>
          </c:cat>
          <c:val>
            <c:numRef>
              <c:f>Sheet1!$G$2:$G$12</c:f>
              <c:numCache>
                <c:formatCode>0%</c:formatCode>
                <c:ptCount val="11"/>
                <c:pt idx="0">
                  <c:v>0</c:v>
                </c:pt>
                <c:pt idx="1">
                  <c:v>0</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PreticX®</c:v>
                </c:pt>
                <c:pt idx="1">
                  <c:v>Bimuno®</c:v>
                </c:pt>
                <c:pt idx="2">
                  <c:v>Orafti®</c:v>
                </c:pt>
                <c:pt idx="3">
                  <c:v>SunFiber®</c:v>
                </c:pt>
                <c:pt idx="4">
                  <c:v>Solnul™</c:v>
                </c:pt>
                <c:pt idx="5">
                  <c:v>PreForPro®</c:v>
                </c:pt>
                <c:pt idx="6">
                  <c:v>Actizin®</c:v>
                </c:pt>
                <c:pt idx="7">
                  <c:v>Livaux®</c:v>
                </c:pt>
                <c:pt idx="8">
                  <c:v>VITAGOS™</c:v>
                </c:pt>
                <c:pt idx="9">
                  <c:v>Inavea™</c:v>
                </c:pt>
                <c:pt idx="10">
                  <c:v>EpiCor®</c:v>
                </c:pt>
              </c:strCache>
            </c:strRef>
          </c:cat>
          <c:val>
            <c:numRef>
              <c:f>Sheet1!$H$2:$H$12</c:f>
              <c:numCache>
                <c:formatCode>0%</c:formatCode>
                <c:ptCount val="11"/>
                <c:pt idx="0">
                  <c:v>0.38461538000000001</c:v>
                </c:pt>
                <c:pt idx="1">
                  <c:v>0.15384614999999999</c:v>
                </c:pt>
                <c:pt idx="2">
                  <c:v>0.15384614999999999</c:v>
                </c:pt>
                <c:pt idx="3">
                  <c:v>0.23076922999999999</c:v>
                </c:pt>
                <c:pt idx="4">
                  <c:v>7.6923079999999991E-2</c:v>
                </c:pt>
                <c:pt idx="5">
                  <c:v>7.6923079999999991E-2</c:v>
                </c:pt>
                <c:pt idx="6">
                  <c:v>0.23076922999999999</c:v>
                </c:pt>
                <c:pt idx="7">
                  <c:v>0.15384614999999999</c:v>
                </c:pt>
                <c:pt idx="8">
                  <c:v>0.15384614999999999</c:v>
                </c:pt>
                <c:pt idx="9">
                  <c:v>0.15384614999999999</c:v>
                </c:pt>
                <c:pt idx="10">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PreticX®</c:v>
                </c:pt>
                <c:pt idx="1">
                  <c:v>Bimuno®</c:v>
                </c:pt>
                <c:pt idx="2">
                  <c:v>Orafti®</c:v>
                </c:pt>
                <c:pt idx="3">
                  <c:v>SunFiber®</c:v>
                </c:pt>
                <c:pt idx="4">
                  <c:v>Solnul™</c:v>
                </c:pt>
                <c:pt idx="5">
                  <c:v>PreForPro®</c:v>
                </c:pt>
                <c:pt idx="6">
                  <c:v>Actizin®</c:v>
                </c:pt>
                <c:pt idx="7">
                  <c:v>Livaux®</c:v>
                </c:pt>
                <c:pt idx="8">
                  <c:v>VITAGOS™</c:v>
                </c:pt>
                <c:pt idx="9">
                  <c:v>Inavea™</c:v>
                </c:pt>
                <c:pt idx="10">
                  <c:v>EpiCor®</c:v>
                </c:pt>
              </c:strCache>
            </c:strRef>
          </c:cat>
          <c:val>
            <c:numRef>
              <c:f>Sheet1!$B$2:$B$12</c:f>
              <c:numCache>
                <c:formatCode>0%</c:formatCode>
                <c:ptCount val="11"/>
                <c:pt idx="0">
                  <c:v>0.30398517000000003</c:v>
                </c:pt>
                <c:pt idx="1">
                  <c:v>0.26691380999999997</c:v>
                </c:pt>
                <c:pt idx="2">
                  <c:v>0.27988879</c:v>
                </c:pt>
                <c:pt idx="3">
                  <c:v>0.29749767999999999</c:v>
                </c:pt>
                <c:pt idx="4">
                  <c:v>0.25579239999999998</c:v>
                </c:pt>
                <c:pt idx="5">
                  <c:v>0.27803522000000003</c:v>
                </c:pt>
                <c:pt idx="6">
                  <c:v>0.29842447</c:v>
                </c:pt>
                <c:pt idx="7">
                  <c:v>0.26876738</c:v>
                </c:pt>
                <c:pt idx="8">
                  <c:v>0.27803522000000003</c:v>
                </c:pt>
                <c:pt idx="9">
                  <c:v>0.28452271000000001</c:v>
                </c:pt>
                <c:pt idx="10">
                  <c:v>0.26969416000000002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All Prebiotic Users</c:v>
                </c:pt>
              </c:strCache>
            </c:strRef>
          </c:tx>
          <c:spPr>
            <a:solidFill>
              <a:schemeClr val="accent1"/>
            </a:solidFill>
            <a:ln>
              <a:noFill/>
            </a:ln>
            <a:effectLst/>
          </c:spPr>
          <c:invertIfNegative val="0"/>
          <c:cat>
            <c:strRef>
              <c:f>Sheet1!$A$2:$A$12</c:f>
              <c:strCache>
                <c:ptCount val="11"/>
                <c:pt idx="0">
                  <c:v>Other (please specify)</c:v>
                </c:pt>
                <c:pt idx="1">
                  <c:v>Newspaper</c:v>
                </c:pt>
                <c:pt idx="2">
                  <c:v>Retail employee</c:v>
                </c:pt>
                <c:pt idx="3">
                  <c:v>Magazine</c:v>
                </c:pt>
                <c:pt idx="4">
                  <c:v>Influencer recommendation</c:v>
                </c:pt>
                <c:pt idx="5">
                  <c:v>Supplement company website</c:v>
                </c:pt>
                <c:pt idx="6">
                  <c:v>Saw it on a store shelf</c:v>
                </c:pt>
                <c:pt idx="7">
                  <c:v>Health TV show (i.e, Dr. Oz, The Doctors)</c:v>
                </c:pt>
                <c:pt idx="8">
                  <c:v>Online research on health conditions</c:v>
                </c:pt>
                <c:pt idx="9">
                  <c:v>Friend or family</c:v>
                </c:pt>
                <c:pt idx="10">
                  <c:v>Health care professional</c:v>
                </c:pt>
              </c:strCache>
            </c:strRef>
          </c:cat>
          <c:val>
            <c:numRef>
              <c:f>Sheet1!$B$2:$B$12</c:f>
              <c:numCache>
                <c:formatCode>0%</c:formatCode>
                <c:ptCount val="11"/>
                <c:pt idx="0">
                  <c:v>9.6618399999999997E-3</c:v>
                </c:pt>
                <c:pt idx="1">
                  <c:v>9.4806760000000004E-2</c:v>
                </c:pt>
                <c:pt idx="2">
                  <c:v>0.10084541</c:v>
                </c:pt>
                <c:pt idx="3">
                  <c:v>0.11292271</c:v>
                </c:pt>
                <c:pt idx="4">
                  <c:v>0.11714976000000001</c:v>
                </c:pt>
                <c:pt idx="5">
                  <c:v>0.17270531</c:v>
                </c:pt>
                <c:pt idx="6">
                  <c:v>0.17512077000000001</c:v>
                </c:pt>
                <c:pt idx="7">
                  <c:v>0.21316425</c:v>
                </c:pt>
                <c:pt idx="8">
                  <c:v>0.27173913</c:v>
                </c:pt>
                <c:pt idx="9">
                  <c:v>0.29106280000000001</c:v>
                </c:pt>
                <c:pt idx="10">
                  <c:v>0.32185989999999998</c:v>
                </c:pt>
              </c:numCache>
            </c:numRef>
          </c:val>
          <c:extLst>
            <c:ext xmlns:c16="http://schemas.microsoft.com/office/drawing/2014/chart" uri="{C3380CC4-5D6E-409C-BE32-E72D297353CC}">
              <c16:uniqueId val="{00000000-5C03-4C6F-866C-B530BB5D5829}"/>
            </c:ext>
          </c:extLst>
        </c:ser>
        <c:dLbls>
          <c:showLegendKey val="0"/>
          <c:showVal val="0"/>
          <c:showCatName val="0"/>
          <c:showSerName val="0"/>
          <c:showPercent val="0"/>
          <c:showBubbleSize val="0"/>
        </c:dLbls>
        <c:gapWidth val="219"/>
        <c:axId val="859190272"/>
        <c:axId val="475847792"/>
      </c:barChart>
      <c:catAx>
        <c:axId val="859190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5847792"/>
        <c:crosses val="autoZero"/>
        <c:auto val="1"/>
        <c:lblAlgn val="ctr"/>
        <c:lblOffset val="100"/>
        <c:noMultiLvlLbl val="0"/>
      </c:catAx>
      <c:valAx>
        <c:axId val="4758477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9190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US </c:v>
                </c:pt>
              </c:strCache>
            </c:strRef>
          </c:tx>
          <c:spPr>
            <a:solidFill>
              <a:schemeClr val="accent3"/>
            </a:solidFill>
            <a:ln>
              <a:noFill/>
            </a:ln>
            <a:effectLst/>
          </c:spPr>
          <c:invertIfNegative val="0"/>
          <c:cat>
            <c:strRef>
              <c:f>Sheet1!$A$2:$A$12</c:f>
              <c:strCache>
                <c:ptCount val="11"/>
                <c:pt idx="0">
                  <c:v>Health care professional</c:v>
                </c:pt>
                <c:pt idx="1">
                  <c:v>Friend or family</c:v>
                </c:pt>
                <c:pt idx="2">
                  <c:v>Online research on health conditions</c:v>
                </c:pt>
                <c:pt idx="3">
                  <c:v>Health TV show (i.e, Dr. Oz, The Doctors)</c:v>
                </c:pt>
                <c:pt idx="4">
                  <c:v>Saw it on a store shelf</c:v>
                </c:pt>
                <c:pt idx="5">
                  <c:v>Supplement company website</c:v>
                </c:pt>
                <c:pt idx="6">
                  <c:v>Magazine</c:v>
                </c:pt>
                <c:pt idx="7">
                  <c:v>Influencer recommendation</c:v>
                </c:pt>
                <c:pt idx="8">
                  <c:v>Retail employee</c:v>
                </c:pt>
                <c:pt idx="9">
                  <c:v>Newspaper</c:v>
                </c:pt>
                <c:pt idx="10">
                  <c:v>Other (please specify)</c:v>
                </c:pt>
              </c:strCache>
            </c:strRef>
          </c:cat>
          <c:val>
            <c:numRef>
              <c:f>Sheet1!$C$2:$C$12</c:f>
              <c:numCache>
                <c:formatCode>0%</c:formatCode>
                <c:ptCount val="11"/>
                <c:pt idx="0">
                  <c:v>0.33677686000000001</c:v>
                </c:pt>
                <c:pt idx="1">
                  <c:v>0.33471074000000001</c:v>
                </c:pt>
                <c:pt idx="2">
                  <c:v>0.31818182</c:v>
                </c:pt>
                <c:pt idx="3">
                  <c:v>0.20661156999999999</c:v>
                </c:pt>
                <c:pt idx="4">
                  <c:v>0.20454544999999999</c:v>
                </c:pt>
                <c:pt idx="5">
                  <c:v>0.1838843</c:v>
                </c:pt>
                <c:pt idx="6">
                  <c:v>0.16115702000000001</c:v>
                </c:pt>
                <c:pt idx="7">
                  <c:v>0.12603306</c:v>
                </c:pt>
                <c:pt idx="8">
                  <c:v>0.12190083</c:v>
                </c:pt>
                <c:pt idx="9">
                  <c:v>0.11983471</c:v>
                </c:pt>
                <c:pt idx="10">
                  <c:v>1.0330580000000001E-2</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UK</c:v>
                </c:pt>
              </c:strCache>
            </c:strRef>
          </c:tx>
          <c:spPr>
            <a:solidFill>
              <a:schemeClr val="accent5"/>
            </a:solidFill>
            <a:ln>
              <a:noFill/>
            </a:ln>
            <a:effectLst/>
          </c:spPr>
          <c:invertIfNegative val="0"/>
          <c:cat>
            <c:strRef>
              <c:f>Sheet1!$A$2:$A$12</c:f>
              <c:strCache>
                <c:ptCount val="11"/>
                <c:pt idx="0">
                  <c:v>Health care professional</c:v>
                </c:pt>
                <c:pt idx="1">
                  <c:v>Friend or family</c:v>
                </c:pt>
                <c:pt idx="2">
                  <c:v>Online research on health conditions</c:v>
                </c:pt>
                <c:pt idx="3">
                  <c:v>Health TV show (i.e, Dr. Oz, The Doctors)</c:v>
                </c:pt>
                <c:pt idx="4">
                  <c:v>Saw it on a store shelf</c:v>
                </c:pt>
                <c:pt idx="5">
                  <c:v>Supplement company website</c:v>
                </c:pt>
                <c:pt idx="6">
                  <c:v>Magazine</c:v>
                </c:pt>
                <c:pt idx="7">
                  <c:v>Influencer recommendation</c:v>
                </c:pt>
                <c:pt idx="8">
                  <c:v>Retail employee</c:v>
                </c:pt>
                <c:pt idx="9">
                  <c:v>Newspaper</c:v>
                </c:pt>
                <c:pt idx="10">
                  <c:v>Other (please specify)</c:v>
                </c:pt>
              </c:strCache>
            </c:strRef>
          </c:cat>
          <c:val>
            <c:numRef>
              <c:f>Sheet1!$D$2:$D$12</c:f>
              <c:numCache>
                <c:formatCode>0%</c:formatCode>
                <c:ptCount val="11"/>
                <c:pt idx="0">
                  <c:v>0.25</c:v>
                </c:pt>
                <c:pt idx="1">
                  <c:v>0.24038461999999999</c:v>
                </c:pt>
                <c:pt idx="2">
                  <c:v>0.29807692000000002</c:v>
                </c:pt>
                <c:pt idx="3">
                  <c:v>0.20673077000000001</c:v>
                </c:pt>
                <c:pt idx="4">
                  <c:v>0.19711538000000001</c:v>
                </c:pt>
                <c:pt idx="5">
                  <c:v>0.15865385000000001</c:v>
                </c:pt>
                <c:pt idx="6">
                  <c:v>0.1875</c:v>
                </c:pt>
                <c:pt idx="7">
                  <c:v>0.10576923000000001</c:v>
                </c:pt>
                <c:pt idx="8">
                  <c:v>8.1730769999999994E-2</c:v>
                </c:pt>
                <c:pt idx="9">
                  <c:v>0.17788461999999999</c:v>
                </c:pt>
                <c:pt idx="10">
                  <c:v>9.6153799999999998E-3</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DE</c:v>
                </c:pt>
              </c:strCache>
            </c:strRef>
          </c:tx>
          <c:spPr>
            <a:solidFill>
              <a:schemeClr val="accent1">
                <a:lumMod val="60000"/>
              </a:schemeClr>
            </a:solidFill>
            <a:ln>
              <a:noFill/>
            </a:ln>
            <a:effectLst/>
          </c:spPr>
          <c:invertIfNegative val="0"/>
          <c:cat>
            <c:strRef>
              <c:f>Sheet1!$A$2:$A$12</c:f>
              <c:strCache>
                <c:ptCount val="11"/>
                <c:pt idx="0">
                  <c:v>Health care professional</c:v>
                </c:pt>
                <c:pt idx="1">
                  <c:v>Friend or family</c:v>
                </c:pt>
                <c:pt idx="2">
                  <c:v>Online research on health conditions</c:v>
                </c:pt>
                <c:pt idx="3">
                  <c:v>Health TV show (i.e, Dr. Oz, The Doctors)</c:v>
                </c:pt>
                <c:pt idx="4">
                  <c:v>Saw it on a store shelf</c:v>
                </c:pt>
                <c:pt idx="5">
                  <c:v>Supplement company website</c:v>
                </c:pt>
                <c:pt idx="6">
                  <c:v>Magazine</c:v>
                </c:pt>
                <c:pt idx="7">
                  <c:v>Influencer recommendation</c:v>
                </c:pt>
                <c:pt idx="8">
                  <c:v>Retail employee</c:v>
                </c:pt>
                <c:pt idx="9">
                  <c:v>Newspaper</c:v>
                </c:pt>
                <c:pt idx="10">
                  <c:v>Other (please specify)</c:v>
                </c:pt>
              </c:strCache>
            </c:strRef>
          </c:cat>
          <c:val>
            <c:numRef>
              <c:f>Sheet1!$E$2:$E$12</c:f>
              <c:numCache>
                <c:formatCode>0%</c:formatCode>
                <c:ptCount val="11"/>
                <c:pt idx="0">
                  <c:v>0.26455025999999998</c:v>
                </c:pt>
                <c:pt idx="1">
                  <c:v>0.26455025999999998</c:v>
                </c:pt>
                <c:pt idx="2">
                  <c:v>0.22751323000000001</c:v>
                </c:pt>
                <c:pt idx="3">
                  <c:v>0.14285713999999999</c:v>
                </c:pt>
                <c:pt idx="4">
                  <c:v>0.13227512999999999</c:v>
                </c:pt>
                <c:pt idx="5">
                  <c:v>0.18518519</c:v>
                </c:pt>
                <c:pt idx="6">
                  <c:v>0.14814815000000001</c:v>
                </c:pt>
                <c:pt idx="7">
                  <c:v>0.13756614</c:v>
                </c:pt>
                <c:pt idx="8">
                  <c:v>0.15343915</c:v>
                </c:pt>
                <c:pt idx="9">
                  <c:v>8.4656079999999995E-2</c:v>
                </c:pt>
                <c:pt idx="10">
                  <c:v>1.0582009999999999E-2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IT</c:v>
                </c:pt>
              </c:strCache>
            </c:strRef>
          </c:tx>
          <c:spPr>
            <a:solidFill>
              <a:schemeClr val="accent2">
                <a:lumMod val="40000"/>
                <a:lumOff val="60000"/>
              </a:schemeClr>
            </a:solidFill>
            <a:ln>
              <a:noFill/>
            </a:ln>
            <a:effectLst/>
          </c:spPr>
          <c:invertIfNegative val="0"/>
          <c:cat>
            <c:strRef>
              <c:f>Sheet1!$A$2:$A$12</c:f>
              <c:strCache>
                <c:ptCount val="11"/>
                <c:pt idx="0">
                  <c:v>Health care professional</c:v>
                </c:pt>
                <c:pt idx="1">
                  <c:v>Friend or family</c:v>
                </c:pt>
                <c:pt idx="2">
                  <c:v>Online research on health conditions</c:v>
                </c:pt>
                <c:pt idx="3">
                  <c:v>Health TV show (i.e, Dr. Oz, The Doctors)</c:v>
                </c:pt>
                <c:pt idx="4">
                  <c:v>Saw it on a store shelf</c:v>
                </c:pt>
                <c:pt idx="5">
                  <c:v>Supplement company website</c:v>
                </c:pt>
                <c:pt idx="6">
                  <c:v>Magazine</c:v>
                </c:pt>
                <c:pt idx="7">
                  <c:v>Influencer recommendation</c:v>
                </c:pt>
                <c:pt idx="8">
                  <c:v>Retail employee</c:v>
                </c:pt>
                <c:pt idx="9">
                  <c:v>Newspaper</c:v>
                </c:pt>
                <c:pt idx="10">
                  <c:v>Other (please specify)</c:v>
                </c:pt>
              </c:strCache>
            </c:strRef>
          </c:cat>
          <c:val>
            <c:numRef>
              <c:f>Sheet1!$F$2:$F$12</c:f>
              <c:numCache>
                <c:formatCode>0%</c:formatCode>
                <c:ptCount val="11"/>
                <c:pt idx="0">
                  <c:v>0.46478872999999998</c:v>
                </c:pt>
                <c:pt idx="1">
                  <c:v>0.16901408000000001</c:v>
                </c:pt>
                <c:pt idx="2">
                  <c:v>0.23591549000000001</c:v>
                </c:pt>
                <c:pt idx="3">
                  <c:v>0.13380281999999999</c:v>
                </c:pt>
                <c:pt idx="4">
                  <c:v>0.15140845</c:v>
                </c:pt>
                <c:pt idx="5">
                  <c:v>0.1584507</c:v>
                </c:pt>
                <c:pt idx="6">
                  <c:v>4.2253520000000003E-2</c:v>
                </c:pt>
                <c:pt idx="7">
                  <c:v>9.859155E-2</c:v>
                </c:pt>
                <c:pt idx="8">
                  <c:v>0.11971830999999999</c:v>
                </c:pt>
                <c:pt idx="9">
                  <c:v>3.5211270000000003E-2</c:v>
                </c:pt>
                <c:pt idx="10">
                  <c:v>1.408451E-2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KR</c:v>
                </c:pt>
              </c:strCache>
            </c:strRef>
          </c:tx>
          <c:spPr>
            <a:solidFill>
              <a:schemeClr val="accent5">
                <a:lumMod val="60000"/>
              </a:schemeClr>
            </a:solidFill>
            <a:ln>
              <a:noFill/>
            </a:ln>
            <a:effectLst/>
          </c:spPr>
          <c:invertIfNegative val="0"/>
          <c:cat>
            <c:strRef>
              <c:f>Sheet1!$A$2:$A$12</c:f>
              <c:strCache>
                <c:ptCount val="11"/>
                <c:pt idx="0">
                  <c:v>Health care professional</c:v>
                </c:pt>
                <c:pt idx="1">
                  <c:v>Friend or family</c:v>
                </c:pt>
                <c:pt idx="2">
                  <c:v>Online research on health conditions</c:v>
                </c:pt>
                <c:pt idx="3">
                  <c:v>Health TV show (i.e, Dr. Oz, The Doctors)</c:v>
                </c:pt>
                <c:pt idx="4">
                  <c:v>Saw it on a store shelf</c:v>
                </c:pt>
                <c:pt idx="5">
                  <c:v>Supplement company website</c:v>
                </c:pt>
                <c:pt idx="6">
                  <c:v>Magazine</c:v>
                </c:pt>
                <c:pt idx="7">
                  <c:v>Influencer recommendation</c:v>
                </c:pt>
                <c:pt idx="8">
                  <c:v>Retail employee</c:v>
                </c:pt>
                <c:pt idx="9">
                  <c:v>Newspaper</c:v>
                </c:pt>
                <c:pt idx="10">
                  <c:v>Other (please specify)</c:v>
                </c:pt>
              </c:strCache>
            </c:strRef>
          </c:cat>
          <c:val>
            <c:numRef>
              <c:f>Sheet1!$G$2:$G$12</c:f>
              <c:numCache>
                <c:formatCode>0%</c:formatCode>
                <c:ptCount val="11"/>
                <c:pt idx="0">
                  <c:v>0.22105263</c:v>
                </c:pt>
                <c:pt idx="1">
                  <c:v>0.38245614000000011</c:v>
                </c:pt>
                <c:pt idx="2">
                  <c:v>0.20701754</c:v>
                </c:pt>
                <c:pt idx="3">
                  <c:v>0.40350877000000002</c:v>
                </c:pt>
                <c:pt idx="4">
                  <c:v>0.16491227999999999</c:v>
                </c:pt>
                <c:pt idx="5">
                  <c:v>0.1754386</c:v>
                </c:pt>
                <c:pt idx="6">
                  <c:v>5.2631579999999997E-2</c:v>
                </c:pt>
                <c:pt idx="7">
                  <c:v>0.12982456000000001</c:v>
                </c:pt>
                <c:pt idx="8">
                  <c:v>4.5614039999999988E-2</c:v>
                </c:pt>
                <c:pt idx="9">
                  <c:v>6.6666669999999997E-2</c:v>
                </c:pt>
                <c:pt idx="10">
                  <c:v>0</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AU</c:v>
                </c:pt>
              </c:strCache>
            </c:strRef>
          </c:tx>
          <c:spPr>
            <a:solidFill>
              <a:schemeClr val="accent1">
                <a:lumMod val="80000"/>
                <a:lumOff val="20000"/>
              </a:schemeClr>
            </a:solidFill>
            <a:ln>
              <a:noFill/>
            </a:ln>
            <a:effectLst/>
          </c:spPr>
          <c:invertIfNegative val="0"/>
          <c:cat>
            <c:strRef>
              <c:f>Sheet1!$A$2:$A$12</c:f>
              <c:strCache>
                <c:ptCount val="11"/>
                <c:pt idx="0">
                  <c:v>Health care professional</c:v>
                </c:pt>
                <c:pt idx="1">
                  <c:v>Friend or family</c:v>
                </c:pt>
                <c:pt idx="2">
                  <c:v>Online research on health conditions</c:v>
                </c:pt>
                <c:pt idx="3">
                  <c:v>Health TV show (i.e, Dr. Oz, The Doctors)</c:v>
                </c:pt>
                <c:pt idx="4">
                  <c:v>Saw it on a store shelf</c:v>
                </c:pt>
                <c:pt idx="5">
                  <c:v>Supplement company website</c:v>
                </c:pt>
                <c:pt idx="6">
                  <c:v>Magazine</c:v>
                </c:pt>
                <c:pt idx="7">
                  <c:v>Influencer recommendation</c:v>
                </c:pt>
                <c:pt idx="8">
                  <c:v>Retail employee</c:v>
                </c:pt>
                <c:pt idx="9">
                  <c:v>Newspaper</c:v>
                </c:pt>
                <c:pt idx="10">
                  <c:v>Other (please specify)</c:v>
                </c:pt>
              </c:strCache>
            </c:strRef>
          </c:cat>
          <c:val>
            <c:numRef>
              <c:f>Sheet1!$H$2:$H$12</c:f>
              <c:numCache>
                <c:formatCode>0%</c:formatCode>
                <c:ptCount val="11"/>
                <c:pt idx="0">
                  <c:v>0.35436893000000003</c:v>
                </c:pt>
                <c:pt idx="1">
                  <c:v>0.30582524</c:v>
                </c:pt>
                <c:pt idx="2">
                  <c:v>0.31553397999999999</c:v>
                </c:pt>
                <c:pt idx="3">
                  <c:v>0.14563107</c:v>
                </c:pt>
                <c:pt idx="4">
                  <c:v>0.16990290999999999</c:v>
                </c:pt>
                <c:pt idx="5">
                  <c:v>0.16504853999999999</c:v>
                </c:pt>
                <c:pt idx="6">
                  <c:v>7.2815530000000003E-2</c:v>
                </c:pt>
                <c:pt idx="7">
                  <c:v>9.7087380000000001E-2</c:v>
                </c:pt>
                <c:pt idx="8">
                  <c:v>7.2815530000000003E-2</c:v>
                </c:pt>
                <c:pt idx="9">
                  <c:v>8.2524270000000011E-2</c:v>
                </c:pt>
                <c:pt idx="10">
                  <c:v>1.4563110000000001E-2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Health care professional</c:v>
                </c:pt>
                <c:pt idx="1">
                  <c:v>Friend or family</c:v>
                </c:pt>
                <c:pt idx="2">
                  <c:v>Online research on health conditions</c:v>
                </c:pt>
                <c:pt idx="3">
                  <c:v>Health TV show (i.e, Dr. Oz, The Doctors)</c:v>
                </c:pt>
                <c:pt idx="4">
                  <c:v>Saw it on a store shelf</c:v>
                </c:pt>
                <c:pt idx="5">
                  <c:v>Supplement company website</c:v>
                </c:pt>
                <c:pt idx="6">
                  <c:v>Magazine</c:v>
                </c:pt>
                <c:pt idx="7">
                  <c:v>Influencer recommendation</c:v>
                </c:pt>
                <c:pt idx="8">
                  <c:v>Retail employee</c:v>
                </c:pt>
                <c:pt idx="9">
                  <c:v>Newspaper</c:v>
                </c:pt>
                <c:pt idx="10">
                  <c:v>Other (please specify)</c:v>
                </c:pt>
              </c:strCache>
            </c:strRef>
          </c:cat>
          <c:val>
            <c:numRef>
              <c:f>Sheet1!$B$2:$B$12</c:f>
              <c:numCache>
                <c:formatCode>0%</c:formatCode>
                <c:ptCount val="11"/>
                <c:pt idx="0">
                  <c:v>0.32185989999999998</c:v>
                </c:pt>
                <c:pt idx="1">
                  <c:v>0.29106280000000001</c:v>
                </c:pt>
                <c:pt idx="2">
                  <c:v>0.27173913</c:v>
                </c:pt>
                <c:pt idx="3">
                  <c:v>0.21316425</c:v>
                </c:pt>
                <c:pt idx="4">
                  <c:v>0.17512077000000001</c:v>
                </c:pt>
                <c:pt idx="5">
                  <c:v>0.17270531</c:v>
                </c:pt>
                <c:pt idx="6">
                  <c:v>0.11292271</c:v>
                </c:pt>
                <c:pt idx="7">
                  <c:v>0.11714976000000001</c:v>
                </c:pt>
                <c:pt idx="8">
                  <c:v>0.10084541</c:v>
                </c:pt>
                <c:pt idx="9">
                  <c:v>9.4806760000000004E-2</c:v>
                </c:pt>
                <c:pt idx="10">
                  <c:v>9.6618399999999997E-3</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Friend or family</c:v>
                </c:pt>
                <c:pt idx="1">
                  <c:v>Health care professional</c:v>
                </c:pt>
                <c:pt idx="2">
                  <c:v>Online research on health conditions</c:v>
                </c:pt>
                <c:pt idx="3">
                  <c:v>Health TV show (i.e, Dr. Oz, The Doctors)</c:v>
                </c:pt>
                <c:pt idx="4">
                  <c:v>Supplement company website</c:v>
                </c:pt>
                <c:pt idx="5">
                  <c:v>Saw it on a store shelf</c:v>
                </c:pt>
                <c:pt idx="6">
                  <c:v>Influencer recommendation</c:v>
                </c:pt>
                <c:pt idx="7">
                  <c:v>Magazine</c:v>
                </c:pt>
                <c:pt idx="8">
                  <c:v>Retail employee</c:v>
                </c:pt>
                <c:pt idx="9">
                  <c:v>Newspaper</c:v>
                </c:pt>
                <c:pt idx="10">
                  <c:v>Other (please specify)</c:v>
                </c:pt>
              </c:strCache>
            </c:strRef>
          </c:cat>
          <c:val>
            <c:numRef>
              <c:f>Sheet1!$C$2:$C$12</c:f>
              <c:numCache>
                <c:formatCode>0%</c:formatCode>
                <c:ptCount val="11"/>
                <c:pt idx="0">
                  <c:v>0.32</c:v>
                </c:pt>
                <c:pt idx="1">
                  <c:v>0.27</c:v>
                </c:pt>
                <c:pt idx="2">
                  <c:v>0.27</c:v>
                </c:pt>
                <c:pt idx="3">
                  <c:v>0.19</c:v>
                </c:pt>
                <c:pt idx="4">
                  <c:v>0.16</c:v>
                </c:pt>
                <c:pt idx="5">
                  <c:v>0.15</c:v>
                </c:pt>
                <c:pt idx="6">
                  <c:v>0.12</c:v>
                </c:pt>
                <c:pt idx="7">
                  <c:v>0.1</c:v>
                </c:pt>
                <c:pt idx="8">
                  <c:v>0.09</c:v>
                </c:pt>
                <c:pt idx="9">
                  <c:v>0.06</c:v>
                </c:pt>
                <c:pt idx="10">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Friend or family</c:v>
                </c:pt>
                <c:pt idx="1">
                  <c:v>Health care professional</c:v>
                </c:pt>
                <c:pt idx="2">
                  <c:v>Online research on health conditions</c:v>
                </c:pt>
                <c:pt idx="3">
                  <c:v>Health TV show (i.e, Dr. Oz, The Doctors)</c:v>
                </c:pt>
                <c:pt idx="4">
                  <c:v>Supplement company website</c:v>
                </c:pt>
                <c:pt idx="5">
                  <c:v>Saw it on a store shelf</c:v>
                </c:pt>
                <c:pt idx="6">
                  <c:v>Influencer recommendation</c:v>
                </c:pt>
                <c:pt idx="7">
                  <c:v>Magazine</c:v>
                </c:pt>
                <c:pt idx="8">
                  <c:v>Retail employee</c:v>
                </c:pt>
                <c:pt idx="9">
                  <c:v>Newspaper</c:v>
                </c:pt>
                <c:pt idx="10">
                  <c:v>Other (please specify)</c:v>
                </c:pt>
              </c:strCache>
            </c:strRef>
          </c:cat>
          <c:val>
            <c:numRef>
              <c:f>Sheet1!$D$2:$D$12</c:f>
              <c:numCache>
                <c:formatCode>0%</c:formatCode>
                <c:ptCount val="11"/>
                <c:pt idx="0">
                  <c:v>0.23</c:v>
                </c:pt>
                <c:pt idx="1">
                  <c:v>0.25</c:v>
                </c:pt>
                <c:pt idx="2">
                  <c:v>0.27</c:v>
                </c:pt>
                <c:pt idx="3">
                  <c:v>0.23</c:v>
                </c:pt>
                <c:pt idx="4">
                  <c:v>0.23</c:v>
                </c:pt>
                <c:pt idx="5">
                  <c:v>0.23</c:v>
                </c:pt>
                <c:pt idx="6">
                  <c:v>0.21</c:v>
                </c:pt>
                <c:pt idx="7">
                  <c:v>0.15</c:v>
                </c:pt>
                <c:pt idx="8">
                  <c:v>0.14000000000000001</c:v>
                </c:pt>
                <c:pt idx="9">
                  <c:v>0.12</c:v>
                </c:pt>
                <c:pt idx="10">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Friend or family</c:v>
                </c:pt>
                <c:pt idx="1">
                  <c:v>Health care professional</c:v>
                </c:pt>
                <c:pt idx="2">
                  <c:v>Online research on health conditions</c:v>
                </c:pt>
                <c:pt idx="3">
                  <c:v>Health TV show (i.e, Dr. Oz, The Doctors)</c:v>
                </c:pt>
                <c:pt idx="4">
                  <c:v>Supplement company website</c:v>
                </c:pt>
                <c:pt idx="5">
                  <c:v>Saw it on a store shelf</c:v>
                </c:pt>
                <c:pt idx="6">
                  <c:v>Influencer recommendation</c:v>
                </c:pt>
                <c:pt idx="7">
                  <c:v>Magazine</c:v>
                </c:pt>
                <c:pt idx="8">
                  <c:v>Retail employee</c:v>
                </c:pt>
                <c:pt idx="9">
                  <c:v>Newspaper</c:v>
                </c:pt>
                <c:pt idx="10">
                  <c:v>Other (please specify)</c:v>
                </c:pt>
              </c:strCache>
            </c:strRef>
          </c:cat>
          <c:val>
            <c:numRef>
              <c:f>Sheet1!$E$2:$E$12</c:f>
              <c:numCache>
                <c:formatCode>0%</c:formatCode>
                <c:ptCount val="11"/>
                <c:pt idx="0">
                  <c:v>0.28000000000000003</c:v>
                </c:pt>
                <c:pt idx="1">
                  <c:v>0.32</c:v>
                </c:pt>
                <c:pt idx="2">
                  <c:v>0.28000000000000003</c:v>
                </c:pt>
                <c:pt idx="3">
                  <c:v>0.15</c:v>
                </c:pt>
                <c:pt idx="4">
                  <c:v>0.16</c:v>
                </c:pt>
                <c:pt idx="5">
                  <c:v>0.15</c:v>
                </c:pt>
                <c:pt idx="6">
                  <c:v>0.1</c:v>
                </c:pt>
                <c:pt idx="7">
                  <c:v>7.0000000000000007E-2</c:v>
                </c:pt>
                <c:pt idx="8">
                  <c:v>0.1</c:v>
                </c:pt>
                <c:pt idx="9">
                  <c:v>0.05</c:v>
                </c:pt>
                <c:pt idx="10">
                  <c:v>0.02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Friend or family</c:v>
                </c:pt>
                <c:pt idx="1">
                  <c:v>Health care professional</c:v>
                </c:pt>
                <c:pt idx="2">
                  <c:v>Online research on health conditions</c:v>
                </c:pt>
                <c:pt idx="3">
                  <c:v>Health TV show (i.e, Dr. Oz, The Doctors)</c:v>
                </c:pt>
                <c:pt idx="4">
                  <c:v>Supplement company website</c:v>
                </c:pt>
                <c:pt idx="5">
                  <c:v>Saw it on a store shelf</c:v>
                </c:pt>
                <c:pt idx="6">
                  <c:v>Influencer recommendation</c:v>
                </c:pt>
                <c:pt idx="7">
                  <c:v>Magazine</c:v>
                </c:pt>
                <c:pt idx="8">
                  <c:v>Retail employee</c:v>
                </c:pt>
                <c:pt idx="9">
                  <c:v>Newspaper</c:v>
                </c:pt>
                <c:pt idx="10">
                  <c:v>Other (please specify)</c:v>
                </c:pt>
              </c:strCache>
            </c:strRef>
          </c:cat>
          <c:val>
            <c:numRef>
              <c:f>Sheet1!$F$2:$F$12</c:f>
              <c:numCache>
                <c:formatCode>0%</c:formatCode>
                <c:ptCount val="11"/>
                <c:pt idx="0">
                  <c:v>0.28999999999999998</c:v>
                </c:pt>
                <c:pt idx="1">
                  <c:v>0.36</c:v>
                </c:pt>
                <c:pt idx="2">
                  <c:v>0.28000000000000003</c:v>
                </c:pt>
                <c:pt idx="3">
                  <c:v>0.25</c:v>
                </c:pt>
                <c:pt idx="4">
                  <c:v>0.2</c:v>
                </c:pt>
                <c:pt idx="5">
                  <c:v>0.19</c:v>
                </c:pt>
                <c:pt idx="6">
                  <c:v>0.13</c:v>
                </c:pt>
                <c:pt idx="7">
                  <c:v>0.15</c:v>
                </c:pt>
                <c:pt idx="8">
                  <c:v>0.13</c:v>
                </c:pt>
                <c:pt idx="9">
                  <c:v>0.15</c:v>
                </c:pt>
                <c:pt idx="10">
                  <c:v>0.01</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Friend or family</c:v>
                </c:pt>
                <c:pt idx="1">
                  <c:v>Health care professional</c:v>
                </c:pt>
                <c:pt idx="2">
                  <c:v>Online research on health conditions</c:v>
                </c:pt>
                <c:pt idx="3">
                  <c:v>Health TV show (i.e, Dr. Oz, The Doctors)</c:v>
                </c:pt>
                <c:pt idx="4">
                  <c:v>Supplement company website</c:v>
                </c:pt>
                <c:pt idx="5">
                  <c:v>Saw it on a store shelf</c:v>
                </c:pt>
                <c:pt idx="6">
                  <c:v>Influencer recommendation</c:v>
                </c:pt>
                <c:pt idx="7">
                  <c:v>Magazine</c:v>
                </c:pt>
                <c:pt idx="8">
                  <c:v>Retail employee</c:v>
                </c:pt>
                <c:pt idx="9">
                  <c:v>Newspaper</c:v>
                </c:pt>
                <c:pt idx="10">
                  <c:v>Other (please specify)</c:v>
                </c:pt>
              </c:strCache>
            </c:strRef>
          </c:cat>
          <c:val>
            <c:numRef>
              <c:f>Sheet1!$G$2:$G$12</c:f>
              <c:numCache>
                <c:formatCode>0%</c:formatCode>
                <c:ptCount val="11"/>
                <c:pt idx="0">
                  <c:v>0.27</c:v>
                </c:pt>
                <c:pt idx="1">
                  <c:v>0.39</c:v>
                </c:pt>
                <c:pt idx="2">
                  <c:v>0.22</c:v>
                </c:pt>
                <c:pt idx="3">
                  <c:v>0.26</c:v>
                </c:pt>
                <c:pt idx="4">
                  <c:v>0.1</c:v>
                </c:pt>
                <c:pt idx="5">
                  <c:v>0.18</c:v>
                </c:pt>
                <c:pt idx="6">
                  <c:v>0.01</c:v>
                </c:pt>
                <c:pt idx="7">
                  <c:v>0.08</c:v>
                </c:pt>
                <c:pt idx="8">
                  <c:v>0.03</c:v>
                </c:pt>
                <c:pt idx="9">
                  <c:v>0.05</c:v>
                </c:pt>
                <c:pt idx="10">
                  <c:v>0.04</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Friend or family</c:v>
                </c:pt>
                <c:pt idx="1">
                  <c:v>Health care professional</c:v>
                </c:pt>
                <c:pt idx="2">
                  <c:v>Online research on health conditions</c:v>
                </c:pt>
                <c:pt idx="3">
                  <c:v>Health TV show (i.e, Dr. Oz, The Doctors)</c:v>
                </c:pt>
                <c:pt idx="4">
                  <c:v>Supplement company website</c:v>
                </c:pt>
                <c:pt idx="5">
                  <c:v>Saw it on a store shelf</c:v>
                </c:pt>
                <c:pt idx="6">
                  <c:v>Influencer recommendation</c:v>
                </c:pt>
                <c:pt idx="7">
                  <c:v>Magazine</c:v>
                </c:pt>
                <c:pt idx="8">
                  <c:v>Retail employee</c:v>
                </c:pt>
                <c:pt idx="9">
                  <c:v>Newspaper</c:v>
                </c:pt>
                <c:pt idx="10">
                  <c:v>Other (please specify)</c:v>
                </c:pt>
              </c:strCache>
            </c:strRef>
          </c:cat>
          <c:val>
            <c:numRef>
              <c:f>Sheet1!$H$2:$H$12</c:f>
              <c:numCache>
                <c:formatCode>0%</c:formatCode>
                <c:ptCount val="11"/>
                <c:pt idx="0">
                  <c:v>0.38</c:v>
                </c:pt>
                <c:pt idx="1">
                  <c:v>0.46</c:v>
                </c:pt>
                <c:pt idx="2">
                  <c:v>0.26</c:v>
                </c:pt>
                <c:pt idx="3">
                  <c:v>0.24</c:v>
                </c:pt>
                <c:pt idx="4">
                  <c:v>0.13</c:v>
                </c:pt>
                <c:pt idx="5">
                  <c:v>0.13</c:v>
                </c:pt>
                <c:pt idx="6">
                  <c:v>0.04</c:v>
                </c:pt>
                <c:pt idx="7">
                  <c:v>0.13</c:v>
                </c:pt>
                <c:pt idx="8">
                  <c:v>0.06</c:v>
                </c:pt>
                <c:pt idx="9">
                  <c:v>0.13</c:v>
                </c:pt>
                <c:pt idx="10">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Friend or family</c:v>
                </c:pt>
                <c:pt idx="1">
                  <c:v>Health care professional</c:v>
                </c:pt>
                <c:pt idx="2">
                  <c:v>Online research on health conditions</c:v>
                </c:pt>
                <c:pt idx="3">
                  <c:v>Health TV show (i.e, Dr. Oz, The Doctors)</c:v>
                </c:pt>
                <c:pt idx="4">
                  <c:v>Supplement company website</c:v>
                </c:pt>
                <c:pt idx="5">
                  <c:v>Saw it on a store shelf</c:v>
                </c:pt>
                <c:pt idx="6">
                  <c:v>Influencer recommendation</c:v>
                </c:pt>
                <c:pt idx="7">
                  <c:v>Magazine</c:v>
                </c:pt>
                <c:pt idx="8">
                  <c:v>Retail employee</c:v>
                </c:pt>
                <c:pt idx="9">
                  <c:v>Newspaper</c:v>
                </c:pt>
                <c:pt idx="10">
                  <c:v>Other (please specify)</c:v>
                </c:pt>
              </c:strCache>
            </c:strRef>
          </c:cat>
          <c:val>
            <c:numRef>
              <c:f>Sheet1!$B$2:$B$12</c:f>
              <c:numCache>
                <c:formatCode>0%</c:formatCode>
                <c:ptCount val="11"/>
                <c:pt idx="0">
                  <c:v>0.29106280000000001</c:v>
                </c:pt>
                <c:pt idx="1">
                  <c:v>0.32185989999999998</c:v>
                </c:pt>
                <c:pt idx="2">
                  <c:v>0.27173913</c:v>
                </c:pt>
                <c:pt idx="3">
                  <c:v>0.21316425</c:v>
                </c:pt>
                <c:pt idx="4">
                  <c:v>0.17270531</c:v>
                </c:pt>
                <c:pt idx="5">
                  <c:v>0.17512077000000001</c:v>
                </c:pt>
                <c:pt idx="6">
                  <c:v>0.11714976000000001</c:v>
                </c:pt>
                <c:pt idx="7">
                  <c:v>0.11292271</c:v>
                </c:pt>
                <c:pt idx="8">
                  <c:v>0.10084541</c:v>
                </c:pt>
                <c:pt idx="9">
                  <c:v>9.4806760000000004E-2</c:v>
                </c:pt>
                <c:pt idx="10">
                  <c:v>9.6618399999999997E-3</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Online research on health conditions</c:v>
                </c:pt>
                <c:pt idx="1">
                  <c:v>Friend or family</c:v>
                </c:pt>
                <c:pt idx="2">
                  <c:v>Health care professional</c:v>
                </c:pt>
                <c:pt idx="3">
                  <c:v>Saw it on a store shelf</c:v>
                </c:pt>
                <c:pt idx="4">
                  <c:v>Health TV show (i.e, Dr. Oz, The Doctors)</c:v>
                </c:pt>
                <c:pt idx="5">
                  <c:v>Supplement company website</c:v>
                </c:pt>
                <c:pt idx="6">
                  <c:v>Influencer recommendation</c:v>
                </c:pt>
                <c:pt idx="7">
                  <c:v>Magazine</c:v>
                </c:pt>
                <c:pt idx="8">
                  <c:v>Retail employee</c:v>
                </c:pt>
                <c:pt idx="9">
                  <c:v>Newspaper</c:v>
                </c:pt>
                <c:pt idx="10">
                  <c:v>Other (please specify)</c:v>
                </c:pt>
              </c:strCache>
            </c:strRef>
          </c:cat>
          <c:val>
            <c:numRef>
              <c:f>Sheet1!$C$2:$C$12</c:f>
              <c:numCache>
                <c:formatCode>0%</c:formatCode>
                <c:ptCount val="11"/>
                <c:pt idx="0">
                  <c:v>0.33333332999999998</c:v>
                </c:pt>
                <c:pt idx="1">
                  <c:v>0.31372549</c:v>
                </c:pt>
                <c:pt idx="2">
                  <c:v>0.24509803999999999</c:v>
                </c:pt>
                <c:pt idx="3">
                  <c:v>0.2254902</c:v>
                </c:pt>
                <c:pt idx="4">
                  <c:v>0.20588234999999999</c:v>
                </c:pt>
                <c:pt idx="5">
                  <c:v>0.17647059000000001</c:v>
                </c:pt>
                <c:pt idx="6">
                  <c:v>0.17647059000000001</c:v>
                </c:pt>
                <c:pt idx="7">
                  <c:v>9.8039219999999996E-2</c:v>
                </c:pt>
                <c:pt idx="8">
                  <c:v>9.8039219999999996E-2</c:v>
                </c:pt>
                <c:pt idx="9">
                  <c:v>8.8235290000000008E-2</c:v>
                </c:pt>
                <c:pt idx="10">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Online research on health conditions</c:v>
                </c:pt>
                <c:pt idx="1">
                  <c:v>Friend or family</c:v>
                </c:pt>
                <c:pt idx="2">
                  <c:v>Health care professional</c:v>
                </c:pt>
                <c:pt idx="3">
                  <c:v>Saw it on a store shelf</c:v>
                </c:pt>
                <c:pt idx="4">
                  <c:v>Health TV show (i.e, Dr. Oz, The Doctors)</c:v>
                </c:pt>
                <c:pt idx="5">
                  <c:v>Supplement company website</c:v>
                </c:pt>
                <c:pt idx="6">
                  <c:v>Influencer recommendation</c:v>
                </c:pt>
                <c:pt idx="7">
                  <c:v>Magazine</c:v>
                </c:pt>
                <c:pt idx="8">
                  <c:v>Retail employee</c:v>
                </c:pt>
                <c:pt idx="9">
                  <c:v>Newspaper</c:v>
                </c:pt>
                <c:pt idx="10">
                  <c:v>Other (please specify)</c:v>
                </c:pt>
              </c:strCache>
            </c:strRef>
          </c:cat>
          <c:val>
            <c:numRef>
              <c:f>Sheet1!$D$2:$D$12</c:f>
              <c:numCache>
                <c:formatCode>0%</c:formatCode>
                <c:ptCount val="11"/>
                <c:pt idx="0">
                  <c:v>0.32380952000000002</c:v>
                </c:pt>
                <c:pt idx="1">
                  <c:v>0.33333332999999998</c:v>
                </c:pt>
                <c:pt idx="2">
                  <c:v>0.24761905000000001</c:v>
                </c:pt>
                <c:pt idx="3">
                  <c:v>0.21904762</c:v>
                </c:pt>
                <c:pt idx="4">
                  <c:v>0.21904762</c:v>
                </c:pt>
                <c:pt idx="5">
                  <c:v>0.20952381</c:v>
                </c:pt>
                <c:pt idx="6">
                  <c:v>0.16190476000000001</c:v>
                </c:pt>
                <c:pt idx="7">
                  <c:v>0.24761905000000001</c:v>
                </c:pt>
                <c:pt idx="8">
                  <c:v>0.17142857</c:v>
                </c:pt>
                <c:pt idx="9">
                  <c:v>0.16190476000000001</c:v>
                </c:pt>
                <c:pt idx="10">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Online research on health conditions</c:v>
                </c:pt>
                <c:pt idx="1">
                  <c:v>Friend or family</c:v>
                </c:pt>
                <c:pt idx="2">
                  <c:v>Health care professional</c:v>
                </c:pt>
                <c:pt idx="3">
                  <c:v>Saw it on a store shelf</c:v>
                </c:pt>
                <c:pt idx="4">
                  <c:v>Health TV show (i.e, Dr. Oz, The Doctors)</c:v>
                </c:pt>
                <c:pt idx="5">
                  <c:v>Supplement company website</c:v>
                </c:pt>
                <c:pt idx="6">
                  <c:v>Influencer recommendation</c:v>
                </c:pt>
                <c:pt idx="7">
                  <c:v>Magazine</c:v>
                </c:pt>
                <c:pt idx="8">
                  <c:v>Retail employee</c:v>
                </c:pt>
                <c:pt idx="9">
                  <c:v>Newspaper</c:v>
                </c:pt>
                <c:pt idx="10">
                  <c:v>Other (please specify)</c:v>
                </c:pt>
              </c:strCache>
            </c:strRef>
          </c:cat>
          <c:val>
            <c:numRef>
              <c:f>Sheet1!$E$2:$E$12</c:f>
              <c:numCache>
                <c:formatCode>0%</c:formatCode>
                <c:ptCount val="11"/>
                <c:pt idx="0">
                  <c:v>0.28421053000000002</c:v>
                </c:pt>
                <c:pt idx="1">
                  <c:v>0.32631578999999999</c:v>
                </c:pt>
                <c:pt idx="2">
                  <c:v>0.36842105000000003</c:v>
                </c:pt>
                <c:pt idx="3">
                  <c:v>0.21052631999999999</c:v>
                </c:pt>
                <c:pt idx="4">
                  <c:v>9.4736840000000003E-2</c:v>
                </c:pt>
                <c:pt idx="5">
                  <c:v>0.2</c:v>
                </c:pt>
                <c:pt idx="6">
                  <c:v>7.368421E-2</c:v>
                </c:pt>
                <c:pt idx="7">
                  <c:v>0.13684210999999999</c:v>
                </c:pt>
                <c:pt idx="8">
                  <c:v>9.4736840000000003E-2</c:v>
                </c:pt>
                <c:pt idx="9">
                  <c:v>1.052632E-2</c:v>
                </c:pt>
                <c:pt idx="10">
                  <c:v>3.1578950000000001E-2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Online research on health conditions</c:v>
                </c:pt>
                <c:pt idx="1">
                  <c:v>Friend or family</c:v>
                </c:pt>
                <c:pt idx="2">
                  <c:v>Health care professional</c:v>
                </c:pt>
                <c:pt idx="3">
                  <c:v>Saw it on a store shelf</c:v>
                </c:pt>
                <c:pt idx="4">
                  <c:v>Health TV show (i.e, Dr. Oz, The Doctors)</c:v>
                </c:pt>
                <c:pt idx="5">
                  <c:v>Supplement company website</c:v>
                </c:pt>
                <c:pt idx="6">
                  <c:v>Influencer recommendation</c:v>
                </c:pt>
                <c:pt idx="7">
                  <c:v>Magazine</c:v>
                </c:pt>
                <c:pt idx="8">
                  <c:v>Retail employee</c:v>
                </c:pt>
                <c:pt idx="9">
                  <c:v>Newspaper</c:v>
                </c:pt>
                <c:pt idx="10">
                  <c:v>Other (please specify)</c:v>
                </c:pt>
              </c:strCache>
            </c:strRef>
          </c:cat>
          <c:val>
            <c:numRef>
              <c:f>Sheet1!$F$2:$F$12</c:f>
              <c:numCache>
                <c:formatCode>0%</c:formatCode>
                <c:ptCount val="11"/>
                <c:pt idx="0">
                  <c:v>0.32142857000000002</c:v>
                </c:pt>
                <c:pt idx="1">
                  <c:v>0.34821428999999998</c:v>
                </c:pt>
                <c:pt idx="2">
                  <c:v>0.40178571000000002</c:v>
                </c:pt>
                <c:pt idx="3">
                  <c:v>0.21428570999999999</c:v>
                </c:pt>
                <c:pt idx="4">
                  <c:v>0.30357142999999998</c:v>
                </c:pt>
                <c:pt idx="5">
                  <c:v>0.1875</c:v>
                </c:pt>
                <c:pt idx="6">
                  <c:v>0.13392857</c:v>
                </c:pt>
                <c:pt idx="7">
                  <c:v>0.21428570999999999</c:v>
                </c:pt>
                <c:pt idx="8">
                  <c:v>0.1875</c:v>
                </c:pt>
                <c:pt idx="9">
                  <c:v>0.23214286000000001</c:v>
                </c:pt>
                <c:pt idx="10">
                  <c:v>8.9285700000000003E-3</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Online research on health conditions</c:v>
                </c:pt>
                <c:pt idx="1">
                  <c:v>Friend or family</c:v>
                </c:pt>
                <c:pt idx="2">
                  <c:v>Health care professional</c:v>
                </c:pt>
                <c:pt idx="3">
                  <c:v>Saw it on a store shelf</c:v>
                </c:pt>
                <c:pt idx="4">
                  <c:v>Health TV show (i.e, Dr. Oz, The Doctors)</c:v>
                </c:pt>
                <c:pt idx="5">
                  <c:v>Supplement company website</c:v>
                </c:pt>
                <c:pt idx="6">
                  <c:v>Influencer recommendation</c:v>
                </c:pt>
                <c:pt idx="7">
                  <c:v>Magazine</c:v>
                </c:pt>
                <c:pt idx="8">
                  <c:v>Retail employee</c:v>
                </c:pt>
                <c:pt idx="9">
                  <c:v>Newspaper</c:v>
                </c:pt>
                <c:pt idx="10">
                  <c:v>Other (please specify)</c:v>
                </c:pt>
              </c:strCache>
            </c:strRef>
          </c:cat>
          <c:val>
            <c:numRef>
              <c:f>Sheet1!$G$2:$G$12</c:f>
              <c:numCache>
                <c:formatCode>0%</c:formatCode>
                <c:ptCount val="11"/>
                <c:pt idx="0">
                  <c:v>0.30952381000000001</c:v>
                </c:pt>
                <c:pt idx="1">
                  <c:v>0.33333332999999998</c:v>
                </c:pt>
                <c:pt idx="2">
                  <c:v>0.40476190000000001</c:v>
                </c:pt>
                <c:pt idx="3">
                  <c:v>0.11904762000000001</c:v>
                </c:pt>
                <c:pt idx="4">
                  <c:v>0.26190476000000001</c:v>
                </c:pt>
                <c:pt idx="5">
                  <c:v>9.5238099999999992E-2</c:v>
                </c:pt>
                <c:pt idx="6">
                  <c:v>2.3809520000000001E-2</c:v>
                </c:pt>
                <c:pt idx="7">
                  <c:v>7.1428569999999997E-2</c:v>
                </c:pt>
                <c:pt idx="8">
                  <c:v>0</c:v>
                </c:pt>
                <c:pt idx="9">
                  <c:v>4.7619050000000003E-2</c:v>
                </c:pt>
                <c:pt idx="10">
                  <c:v>2.3809520000000001E-2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Online research on health conditions</c:v>
                </c:pt>
                <c:pt idx="1">
                  <c:v>Friend or family</c:v>
                </c:pt>
                <c:pt idx="2">
                  <c:v>Health care professional</c:v>
                </c:pt>
                <c:pt idx="3">
                  <c:v>Saw it on a store shelf</c:v>
                </c:pt>
                <c:pt idx="4">
                  <c:v>Health TV show (i.e, Dr. Oz, The Doctors)</c:v>
                </c:pt>
                <c:pt idx="5">
                  <c:v>Supplement company website</c:v>
                </c:pt>
                <c:pt idx="6">
                  <c:v>Influencer recommendation</c:v>
                </c:pt>
                <c:pt idx="7">
                  <c:v>Magazine</c:v>
                </c:pt>
                <c:pt idx="8">
                  <c:v>Retail employee</c:v>
                </c:pt>
                <c:pt idx="9">
                  <c:v>Newspaper</c:v>
                </c:pt>
                <c:pt idx="10">
                  <c:v>Other (please specify)</c:v>
                </c:pt>
              </c:strCache>
            </c:strRef>
          </c:cat>
          <c:val>
            <c:numRef>
              <c:f>Sheet1!$H$2:$H$12</c:f>
              <c:numCache>
                <c:formatCode>0%</c:formatCode>
                <c:ptCount val="11"/>
                <c:pt idx="0">
                  <c:v>0.37037037</c:v>
                </c:pt>
                <c:pt idx="1">
                  <c:v>0.40740741000000003</c:v>
                </c:pt>
                <c:pt idx="2">
                  <c:v>0.55555556000000006</c:v>
                </c:pt>
                <c:pt idx="3">
                  <c:v>0.11111111</c:v>
                </c:pt>
                <c:pt idx="4">
                  <c:v>7.4074070000000006E-2</c:v>
                </c:pt>
                <c:pt idx="5">
                  <c:v>0.18518519</c:v>
                </c:pt>
                <c:pt idx="6">
                  <c:v>7.4074070000000006E-2</c:v>
                </c:pt>
                <c:pt idx="7">
                  <c:v>7.4074070000000006E-2</c:v>
                </c:pt>
                <c:pt idx="8">
                  <c:v>3.703704E-2</c:v>
                </c:pt>
                <c:pt idx="9">
                  <c:v>0.11111111</c:v>
                </c:pt>
                <c:pt idx="10">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Online research on health conditions</c:v>
                </c:pt>
                <c:pt idx="1">
                  <c:v>Friend or family</c:v>
                </c:pt>
                <c:pt idx="2">
                  <c:v>Health care professional</c:v>
                </c:pt>
                <c:pt idx="3">
                  <c:v>Saw it on a store shelf</c:v>
                </c:pt>
                <c:pt idx="4">
                  <c:v>Health TV show (i.e, Dr. Oz, The Doctors)</c:v>
                </c:pt>
                <c:pt idx="5">
                  <c:v>Supplement company website</c:v>
                </c:pt>
                <c:pt idx="6">
                  <c:v>Influencer recommendation</c:v>
                </c:pt>
                <c:pt idx="7">
                  <c:v>Magazine</c:v>
                </c:pt>
                <c:pt idx="8">
                  <c:v>Retail employee</c:v>
                </c:pt>
                <c:pt idx="9">
                  <c:v>Newspaper</c:v>
                </c:pt>
                <c:pt idx="10">
                  <c:v>Other (please specify)</c:v>
                </c:pt>
              </c:strCache>
            </c:strRef>
          </c:cat>
          <c:val>
            <c:numRef>
              <c:f>Sheet1!$B$2:$B$12</c:f>
              <c:numCache>
                <c:formatCode>0%</c:formatCode>
                <c:ptCount val="11"/>
                <c:pt idx="0">
                  <c:v>0.27173913</c:v>
                </c:pt>
                <c:pt idx="1">
                  <c:v>0.29106280000000001</c:v>
                </c:pt>
                <c:pt idx="2">
                  <c:v>0.32185989999999998</c:v>
                </c:pt>
                <c:pt idx="3">
                  <c:v>0.17512077000000001</c:v>
                </c:pt>
                <c:pt idx="4">
                  <c:v>0.21316425</c:v>
                </c:pt>
                <c:pt idx="5">
                  <c:v>0.17270531</c:v>
                </c:pt>
                <c:pt idx="6">
                  <c:v>0.11714976000000001</c:v>
                </c:pt>
                <c:pt idx="7">
                  <c:v>0.11292271</c:v>
                </c:pt>
                <c:pt idx="8">
                  <c:v>0.10084541</c:v>
                </c:pt>
                <c:pt idx="9">
                  <c:v>9.4806760000000004E-2</c:v>
                </c:pt>
                <c:pt idx="10">
                  <c:v>9.6618399999999997E-3</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Online research on health conditions</c:v>
                </c:pt>
                <c:pt idx="1">
                  <c:v>Supplement company website</c:v>
                </c:pt>
                <c:pt idx="2">
                  <c:v>Friend or family</c:v>
                </c:pt>
                <c:pt idx="3">
                  <c:v>Saw it on a store shelf</c:v>
                </c:pt>
                <c:pt idx="4">
                  <c:v>Health TV show (i.e, Dr. Oz, The Doctors)</c:v>
                </c:pt>
                <c:pt idx="5">
                  <c:v>Magazine</c:v>
                </c:pt>
                <c:pt idx="6">
                  <c:v>Health care professional</c:v>
                </c:pt>
                <c:pt idx="7">
                  <c:v>Newspaper</c:v>
                </c:pt>
                <c:pt idx="8">
                  <c:v>Retail employee</c:v>
                </c:pt>
                <c:pt idx="9">
                  <c:v>Influencer recommendation</c:v>
                </c:pt>
                <c:pt idx="10">
                  <c:v>Other (please specify)</c:v>
                </c:pt>
              </c:strCache>
            </c:strRef>
          </c:cat>
          <c:val>
            <c:numRef>
              <c:f>Sheet1!$C$2:$C$12</c:f>
              <c:numCache>
                <c:formatCode>0%</c:formatCode>
                <c:ptCount val="11"/>
                <c:pt idx="0">
                  <c:v>0.34285714</c:v>
                </c:pt>
                <c:pt idx="1">
                  <c:v>0.22857142999999999</c:v>
                </c:pt>
                <c:pt idx="2">
                  <c:v>0.22857142999999999</c:v>
                </c:pt>
                <c:pt idx="3">
                  <c:v>0.2</c:v>
                </c:pt>
                <c:pt idx="4">
                  <c:v>0.17142857</c:v>
                </c:pt>
                <c:pt idx="5">
                  <c:v>0.14285713999999999</c:v>
                </c:pt>
                <c:pt idx="6">
                  <c:v>0.14285713999999999</c:v>
                </c:pt>
                <c:pt idx="7">
                  <c:v>0.11428571</c:v>
                </c:pt>
                <c:pt idx="8">
                  <c:v>0.11428571</c:v>
                </c:pt>
                <c:pt idx="9">
                  <c:v>8.5714289999999999E-2</c:v>
                </c:pt>
                <c:pt idx="10">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Online research on health conditions</c:v>
                </c:pt>
                <c:pt idx="1">
                  <c:v>Supplement company website</c:v>
                </c:pt>
                <c:pt idx="2">
                  <c:v>Friend or family</c:v>
                </c:pt>
                <c:pt idx="3">
                  <c:v>Saw it on a store shelf</c:v>
                </c:pt>
                <c:pt idx="4">
                  <c:v>Health TV show (i.e, Dr. Oz, The Doctors)</c:v>
                </c:pt>
                <c:pt idx="5">
                  <c:v>Magazine</c:v>
                </c:pt>
                <c:pt idx="6">
                  <c:v>Health care professional</c:v>
                </c:pt>
                <c:pt idx="7">
                  <c:v>Newspaper</c:v>
                </c:pt>
                <c:pt idx="8">
                  <c:v>Retail employee</c:v>
                </c:pt>
                <c:pt idx="9">
                  <c:v>Influencer recommendation</c:v>
                </c:pt>
                <c:pt idx="10">
                  <c:v>Other (please specify)</c:v>
                </c:pt>
              </c:strCache>
            </c:strRef>
          </c:cat>
          <c:val>
            <c:numRef>
              <c:f>Sheet1!$D$2:$D$12</c:f>
              <c:numCache>
                <c:formatCode>0%</c:formatCode>
                <c:ptCount val="11"/>
                <c:pt idx="0">
                  <c:v>0.23255814</c:v>
                </c:pt>
                <c:pt idx="1">
                  <c:v>0.13953488</c:v>
                </c:pt>
                <c:pt idx="2">
                  <c:v>0.16279070000000001</c:v>
                </c:pt>
                <c:pt idx="3">
                  <c:v>0.32558140000000002</c:v>
                </c:pt>
                <c:pt idx="4">
                  <c:v>0.27906976999999999</c:v>
                </c:pt>
                <c:pt idx="5">
                  <c:v>0.20930233000000001</c:v>
                </c:pt>
                <c:pt idx="6">
                  <c:v>0.25581395000000001</c:v>
                </c:pt>
                <c:pt idx="7">
                  <c:v>0.11627907</c:v>
                </c:pt>
                <c:pt idx="8">
                  <c:v>0.11627907</c:v>
                </c:pt>
                <c:pt idx="9">
                  <c:v>0.18604651</c:v>
                </c:pt>
                <c:pt idx="10">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Online research on health conditions</c:v>
                </c:pt>
                <c:pt idx="1">
                  <c:v>Supplement company website</c:v>
                </c:pt>
                <c:pt idx="2">
                  <c:v>Friend or family</c:v>
                </c:pt>
                <c:pt idx="3">
                  <c:v>Saw it on a store shelf</c:v>
                </c:pt>
                <c:pt idx="4">
                  <c:v>Health TV show (i.e, Dr. Oz, The Doctors)</c:v>
                </c:pt>
                <c:pt idx="5">
                  <c:v>Magazine</c:v>
                </c:pt>
                <c:pt idx="6">
                  <c:v>Health care professional</c:v>
                </c:pt>
                <c:pt idx="7">
                  <c:v>Newspaper</c:v>
                </c:pt>
                <c:pt idx="8">
                  <c:v>Retail employee</c:v>
                </c:pt>
                <c:pt idx="9">
                  <c:v>Influencer recommendation</c:v>
                </c:pt>
                <c:pt idx="10">
                  <c:v>Other (please specify)</c:v>
                </c:pt>
              </c:strCache>
            </c:strRef>
          </c:cat>
          <c:val>
            <c:numRef>
              <c:f>Sheet1!$E$2:$E$12</c:f>
              <c:numCache>
                <c:formatCode>0%</c:formatCode>
                <c:ptCount val="11"/>
                <c:pt idx="0">
                  <c:v>0.44827586000000003</c:v>
                </c:pt>
                <c:pt idx="1">
                  <c:v>0.20689655000000001</c:v>
                </c:pt>
                <c:pt idx="2">
                  <c:v>0.24137931000000001</c:v>
                </c:pt>
                <c:pt idx="3">
                  <c:v>0.17241379000000001</c:v>
                </c:pt>
                <c:pt idx="4">
                  <c:v>6.8965520000000002E-2</c:v>
                </c:pt>
                <c:pt idx="5">
                  <c:v>6.8965520000000002E-2</c:v>
                </c:pt>
                <c:pt idx="6">
                  <c:v>0.17241379000000001</c:v>
                </c:pt>
                <c:pt idx="7">
                  <c:v>0.24137931000000001</c:v>
                </c:pt>
                <c:pt idx="8">
                  <c:v>0.10344828</c:v>
                </c:pt>
                <c:pt idx="9">
                  <c:v>6.8965520000000002E-2</c:v>
                </c:pt>
                <c:pt idx="10">
                  <c:v>0</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Online research on health conditions</c:v>
                </c:pt>
                <c:pt idx="1">
                  <c:v>Supplement company website</c:v>
                </c:pt>
                <c:pt idx="2">
                  <c:v>Friend or family</c:v>
                </c:pt>
                <c:pt idx="3">
                  <c:v>Saw it on a store shelf</c:v>
                </c:pt>
                <c:pt idx="4">
                  <c:v>Health TV show (i.e, Dr. Oz, The Doctors)</c:v>
                </c:pt>
                <c:pt idx="5">
                  <c:v>Magazine</c:v>
                </c:pt>
                <c:pt idx="6">
                  <c:v>Health care professional</c:v>
                </c:pt>
                <c:pt idx="7">
                  <c:v>Newspaper</c:v>
                </c:pt>
                <c:pt idx="8">
                  <c:v>Retail employee</c:v>
                </c:pt>
                <c:pt idx="9">
                  <c:v>Influencer recommendation</c:v>
                </c:pt>
                <c:pt idx="10">
                  <c:v>Other (please specify)</c:v>
                </c:pt>
              </c:strCache>
            </c:strRef>
          </c:cat>
          <c:val>
            <c:numRef>
              <c:f>Sheet1!$F$2:$F$12</c:f>
              <c:numCache>
                <c:formatCode>0%</c:formatCode>
                <c:ptCount val="11"/>
                <c:pt idx="0">
                  <c:v>0.32727273000000001</c:v>
                </c:pt>
                <c:pt idx="1">
                  <c:v>0.2</c:v>
                </c:pt>
                <c:pt idx="2">
                  <c:v>0.32727273000000001</c:v>
                </c:pt>
                <c:pt idx="3">
                  <c:v>0.2</c:v>
                </c:pt>
                <c:pt idx="4">
                  <c:v>0.27272727000000002</c:v>
                </c:pt>
                <c:pt idx="5">
                  <c:v>0.18181818</c:v>
                </c:pt>
                <c:pt idx="6">
                  <c:v>0.27272727000000002</c:v>
                </c:pt>
                <c:pt idx="7">
                  <c:v>0.27272727000000002</c:v>
                </c:pt>
                <c:pt idx="8">
                  <c:v>7.2727269999999997E-2</c:v>
                </c:pt>
                <c:pt idx="9">
                  <c:v>0.14545454999999999</c:v>
                </c:pt>
                <c:pt idx="10">
                  <c:v>1.8181820000000001E-2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Online research on health conditions</c:v>
                </c:pt>
                <c:pt idx="1">
                  <c:v>Supplement company website</c:v>
                </c:pt>
                <c:pt idx="2">
                  <c:v>Friend or family</c:v>
                </c:pt>
                <c:pt idx="3">
                  <c:v>Saw it on a store shelf</c:v>
                </c:pt>
                <c:pt idx="4">
                  <c:v>Health TV show (i.e, Dr. Oz, The Doctors)</c:v>
                </c:pt>
                <c:pt idx="5">
                  <c:v>Magazine</c:v>
                </c:pt>
                <c:pt idx="6">
                  <c:v>Health care professional</c:v>
                </c:pt>
                <c:pt idx="7">
                  <c:v>Newspaper</c:v>
                </c:pt>
                <c:pt idx="8">
                  <c:v>Retail employee</c:v>
                </c:pt>
                <c:pt idx="9">
                  <c:v>Influencer recommendation</c:v>
                </c:pt>
                <c:pt idx="10">
                  <c:v>Other (please specify)</c:v>
                </c:pt>
              </c:strCache>
            </c:strRef>
          </c:cat>
          <c:val>
            <c:numRef>
              <c:f>Sheet1!$G$2:$G$12</c:f>
              <c:numCache>
                <c:formatCode>0%</c:formatCode>
                <c:ptCount val="11"/>
                <c:pt idx="0">
                  <c:v>0.17391303999999999</c:v>
                </c:pt>
                <c:pt idx="1">
                  <c:v>8.6956520000000009E-2</c:v>
                </c:pt>
                <c:pt idx="2">
                  <c:v>0.21739130000000001</c:v>
                </c:pt>
                <c:pt idx="3">
                  <c:v>8.6956520000000009E-2</c:v>
                </c:pt>
                <c:pt idx="4">
                  <c:v>0.26086957</c:v>
                </c:pt>
                <c:pt idx="5">
                  <c:v>0.26086957</c:v>
                </c:pt>
                <c:pt idx="6">
                  <c:v>0.26086957</c:v>
                </c:pt>
                <c:pt idx="7">
                  <c:v>8.6956520000000009E-2</c:v>
                </c:pt>
                <c:pt idx="8">
                  <c:v>4.3478259999999998E-2</c:v>
                </c:pt>
                <c:pt idx="9">
                  <c:v>0</c:v>
                </c:pt>
                <c:pt idx="10">
                  <c:v>4.3478259999999998E-2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Online research on health conditions</c:v>
                </c:pt>
                <c:pt idx="1">
                  <c:v>Supplement company website</c:v>
                </c:pt>
                <c:pt idx="2">
                  <c:v>Friend or family</c:v>
                </c:pt>
                <c:pt idx="3">
                  <c:v>Saw it on a store shelf</c:v>
                </c:pt>
                <c:pt idx="4">
                  <c:v>Health TV show (i.e, Dr. Oz, The Doctors)</c:v>
                </c:pt>
                <c:pt idx="5">
                  <c:v>Magazine</c:v>
                </c:pt>
                <c:pt idx="6">
                  <c:v>Health care professional</c:v>
                </c:pt>
                <c:pt idx="7">
                  <c:v>Newspaper</c:v>
                </c:pt>
                <c:pt idx="8">
                  <c:v>Retail employee</c:v>
                </c:pt>
                <c:pt idx="9">
                  <c:v>Influencer recommendation</c:v>
                </c:pt>
                <c:pt idx="10">
                  <c:v>Other (please specify)</c:v>
                </c:pt>
              </c:strCache>
            </c:strRef>
          </c:cat>
          <c:val>
            <c:numRef>
              <c:f>Sheet1!$H$2:$H$12</c:f>
              <c:numCache>
                <c:formatCode>0%</c:formatCode>
                <c:ptCount val="11"/>
                <c:pt idx="0">
                  <c:v>0.21739130000000001</c:v>
                </c:pt>
                <c:pt idx="1">
                  <c:v>0</c:v>
                </c:pt>
                <c:pt idx="2">
                  <c:v>0.21739130000000001</c:v>
                </c:pt>
                <c:pt idx="3">
                  <c:v>8.6956520000000009E-2</c:v>
                </c:pt>
                <c:pt idx="4">
                  <c:v>8.6956520000000009E-2</c:v>
                </c:pt>
                <c:pt idx="5">
                  <c:v>0.30434782999999999</c:v>
                </c:pt>
                <c:pt idx="6">
                  <c:v>0.43478261000000001</c:v>
                </c:pt>
                <c:pt idx="7">
                  <c:v>0.17391303999999999</c:v>
                </c:pt>
                <c:pt idx="8">
                  <c:v>0</c:v>
                </c:pt>
                <c:pt idx="9">
                  <c:v>4.3478259999999998E-2</c:v>
                </c:pt>
                <c:pt idx="10">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Online research on health conditions</c:v>
                </c:pt>
                <c:pt idx="1">
                  <c:v>Supplement company website</c:v>
                </c:pt>
                <c:pt idx="2">
                  <c:v>Friend or family</c:v>
                </c:pt>
                <c:pt idx="3">
                  <c:v>Saw it on a store shelf</c:v>
                </c:pt>
                <c:pt idx="4">
                  <c:v>Health TV show (i.e, Dr. Oz, The Doctors)</c:v>
                </c:pt>
                <c:pt idx="5">
                  <c:v>Magazine</c:v>
                </c:pt>
                <c:pt idx="6">
                  <c:v>Health care professional</c:v>
                </c:pt>
                <c:pt idx="7">
                  <c:v>Newspaper</c:v>
                </c:pt>
                <c:pt idx="8">
                  <c:v>Retail employee</c:v>
                </c:pt>
                <c:pt idx="9">
                  <c:v>Influencer recommendation</c:v>
                </c:pt>
                <c:pt idx="10">
                  <c:v>Other (please specify)</c:v>
                </c:pt>
              </c:strCache>
            </c:strRef>
          </c:cat>
          <c:val>
            <c:numRef>
              <c:f>Sheet1!$B$2:$B$12</c:f>
              <c:numCache>
                <c:formatCode>0%</c:formatCode>
                <c:ptCount val="11"/>
                <c:pt idx="0">
                  <c:v>0.27173913</c:v>
                </c:pt>
                <c:pt idx="1">
                  <c:v>0.17270531</c:v>
                </c:pt>
                <c:pt idx="2">
                  <c:v>0.29106280000000001</c:v>
                </c:pt>
                <c:pt idx="3">
                  <c:v>0.17512077000000001</c:v>
                </c:pt>
                <c:pt idx="4">
                  <c:v>0.21316425</c:v>
                </c:pt>
                <c:pt idx="5">
                  <c:v>0.11292271</c:v>
                </c:pt>
                <c:pt idx="6">
                  <c:v>0.32185989999999998</c:v>
                </c:pt>
                <c:pt idx="7">
                  <c:v>9.4806760000000004E-2</c:v>
                </c:pt>
                <c:pt idx="8">
                  <c:v>0.10084541</c:v>
                </c:pt>
                <c:pt idx="9">
                  <c:v>0.11714976000000001</c:v>
                </c:pt>
                <c:pt idx="10">
                  <c:v>9.6618399999999997E-3</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Health care professional</c:v>
                </c:pt>
                <c:pt idx="1">
                  <c:v>Friend or family</c:v>
                </c:pt>
                <c:pt idx="2">
                  <c:v>Online research on health conditions</c:v>
                </c:pt>
                <c:pt idx="3">
                  <c:v>Supplement company website</c:v>
                </c:pt>
                <c:pt idx="4">
                  <c:v>Retail employee</c:v>
                </c:pt>
                <c:pt idx="5">
                  <c:v>Influencer recommendation</c:v>
                </c:pt>
                <c:pt idx="6">
                  <c:v>Health TV show (i.e, Dr. Oz, The Doctors)</c:v>
                </c:pt>
                <c:pt idx="7">
                  <c:v>Magazine</c:v>
                </c:pt>
                <c:pt idx="8">
                  <c:v>Saw it on a store shelf</c:v>
                </c:pt>
                <c:pt idx="9">
                  <c:v>Newspaper</c:v>
                </c:pt>
                <c:pt idx="10">
                  <c:v>Other (please specify)</c:v>
                </c:pt>
              </c:strCache>
            </c:strRef>
          </c:cat>
          <c:val>
            <c:numRef>
              <c:f>Sheet1!$C$2:$C$12</c:f>
              <c:numCache>
                <c:formatCode>0%</c:formatCode>
                <c:ptCount val="11"/>
                <c:pt idx="0">
                  <c:v>0.35135135000000001</c:v>
                </c:pt>
                <c:pt idx="1">
                  <c:v>0.27027026999999998</c:v>
                </c:pt>
                <c:pt idx="2">
                  <c:v>0.21621621999999999</c:v>
                </c:pt>
                <c:pt idx="3">
                  <c:v>0.18918919000000001</c:v>
                </c:pt>
                <c:pt idx="4">
                  <c:v>0.10810810999999999</c:v>
                </c:pt>
                <c:pt idx="5">
                  <c:v>0.10810810999999999</c:v>
                </c:pt>
                <c:pt idx="6">
                  <c:v>8.108108E-2</c:v>
                </c:pt>
                <c:pt idx="7">
                  <c:v>8.108108E-2</c:v>
                </c:pt>
                <c:pt idx="8">
                  <c:v>8.108108E-2</c:v>
                </c:pt>
                <c:pt idx="9">
                  <c:v>5.4054049999999999E-2</c:v>
                </c:pt>
                <c:pt idx="10">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Health care professional</c:v>
                </c:pt>
                <c:pt idx="1">
                  <c:v>Friend or family</c:v>
                </c:pt>
                <c:pt idx="2">
                  <c:v>Online research on health conditions</c:v>
                </c:pt>
                <c:pt idx="3">
                  <c:v>Supplement company website</c:v>
                </c:pt>
                <c:pt idx="4">
                  <c:v>Retail employee</c:v>
                </c:pt>
                <c:pt idx="5">
                  <c:v>Influencer recommendation</c:v>
                </c:pt>
                <c:pt idx="6">
                  <c:v>Health TV show (i.e, Dr. Oz, The Doctors)</c:v>
                </c:pt>
                <c:pt idx="7">
                  <c:v>Magazine</c:v>
                </c:pt>
                <c:pt idx="8">
                  <c:v>Saw it on a store shelf</c:v>
                </c:pt>
                <c:pt idx="9">
                  <c:v>Newspaper</c:v>
                </c:pt>
                <c:pt idx="10">
                  <c:v>Other (please specify)</c:v>
                </c:pt>
              </c:strCache>
            </c:strRef>
          </c:cat>
          <c:val>
            <c:numRef>
              <c:f>Sheet1!$D$2:$D$12</c:f>
              <c:numCache>
                <c:formatCode>0%</c:formatCode>
                <c:ptCount val="11"/>
                <c:pt idx="0">
                  <c:v>0.19444444</c:v>
                </c:pt>
                <c:pt idx="1">
                  <c:v>0.22222222</c:v>
                </c:pt>
                <c:pt idx="2">
                  <c:v>0.16666666999999999</c:v>
                </c:pt>
                <c:pt idx="3">
                  <c:v>0.30555556</c:v>
                </c:pt>
                <c:pt idx="4">
                  <c:v>0.19444444</c:v>
                </c:pt>
                <c:pt idx="5">
                  <c:v>0.30555556</c:v>
                </c:pt>
                <c:pt idx="6">
                  <c:v>0.22222222</c:v>
                </c:pt>
                <c:pt idx="7">
                  <c:v>8.3333329999999997E-2</c:v>
                </c:pt>
                <c:pt idx="8">
                  <c:v>0.11111111</c:v>
                </c:pt>
                <c:pt idx="9">
                  <c:v>0.11111111</c:v>
                </c:pt>
                <c:pt idx="10">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Health care professional</c:v>
                </c:pt>
                <c:pt idx="1">
                  <c:v>Friend or family</c:v>
                </c:pt>
                <c:pt idx="2">
                  <c:v>Online research on health conditions</c:v>
                </c:pt>
                <c:pt idx="3">
                  <c:v>Supplement company website</c:v>
                </c:pt>
                <c:pt idx="4">
                  <c:v>Retail employee</c:v>
                </c:pt>
                <c:pt idx="5">
                  <c:v>Influencer recommendation</c:v>
                </c:pt>
                <c:pt idx="6">
                  <c:v>Health TV show (i.e, Dr. Oz, The Doctors)</c:v>
                </c:pt>
                <c:pt idx="7">
                  <c:v>Magazine</c:v>
                </c:pt>
                <c:pt idx="8">
                  <c:v>Saw it on a store shelf</c:v>
                </c:pt>
                <c:pt idx="9">
                  <c:v>Newspaper</c:v>
                </c:pt>
                <c:pt idx="10">
                  <c:v>Other (please specify)</c:v>
                </c:pt>
              </c:strCache>
            </c:strRef>
          </c:cat>
          <c:val>
            <c:numRef>
              <c:f>Sheet1!$E$2:$E$12</c:f>
              <c:numCache>
                <c:formatCode>0%</c:formatCode>
                <c:ptCount val="11"/>
                <c:pt idx="0">
                  <c:v>0.18181818</c:v>
                </c:pt>
                <c:pt idx="1">
                  <c:v>0.25</c:v>
                </c:pt>
                <c:pt idx="2">
                  <c:v>0.22727273000000001</c:v>
                </c:pt>
                <c:pt idx="3">
                  <c:v>0.18181818</c:v>
                </c:pt>
                <c:pt idx="4">
                  <c:v>0.11363636000000001</c:v>
                </c:pt>
                <c:pt idx="5">
                  <c:v>0.13636364000000001</c:v>
                </c:pt>
                <c:pt idx="6">
                  <c:v>0.13636364000000001</c:v>
                </c:pt>
                <c:pt idx="7">
                  <c:v>9.0909089999999998E-2</c:v>
                </c:pt>
                <c:pt idx="8">
                  <c:v>0.13636364000000001</c:v>
                </c:pt>
                <c:pt idx="9">
                  <c:v>4.5454550000000003E-2</c:v>
                </c:pt>
                <c:pt idx="10">
                  <c:v>2.2727270000000001E-2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Health care professional</c:v>
                </c:pt>
                <c:pt idx="1">
                  <c:v>Friend or family</c:v>
                </c:pt>
                <c:pt idx="2">
                  <c:v>Online research on health conditions</c:v>
                </c:pt>
                <c:pt idx="3">
                  <c:v>Supplement company website</c:v>
                </c:pt>
                <c:pt idx="4">
                  <c:v>Retail employee</c:v>
                </c:pt>
                <c:pt idx="5">
                  <c:v>Influencer recommendation</c:v>
                </c:pt>
                <c:pt idx="6">
                  <c:v>Health TV show (i.e, Dr. Oz, The Doctors)</c:v>
                </c:pt>
                <c:pt idx="7">
                  <c:v>Magazine</c:v>
                </c:pt>
                <c:pt idx="8">
                  <c:v>Saw it on a store shelf</c:v>
                </c:pt>
                <c:pt idx="9">
                  <c:v>Newspaper</c:v>
                </c:pt>
                <c:pt idx="10">
                  <c:v>Other (please specify)</c:v>
                </c:pt>
              </c:strCache>
            </c:strRef>
          </c:cat>
          <c:val>
            <c:numRef>
              <c:f>Sheet1!$F$2:$F$12</c:f>
              <c:numCache>
                <c:formatCode>0%</c:formatCode>
                <c:ptCount val="11"/>
                <c:pt idx="0">
                  <c:v>0.29545454999999998</c:v>
                </c:pt>
                <c:pt idx="1">
                  <c:v>0.15909091</c:v>
                </c:pt>
                <c:pt idx="2">
                  <c:v>0.25</c:v>
                </c:pt>
                <c:pt idx="3">
                  <c:v>0.13636364000000001</c:v>
                </c:pt>
                <c:pt idx="4">
                  <c:v>0.25</c:v>
                </c:pt>
                <c:pt idx="5">
                  <c:v>9.0909089999999998E-2</c:v>
                </c:pt>
                <c:pt idx="6">
                  <c:v>6.8181820000000004E-2</c:v>
                </c:pt>
                <c:pt idx="7">
                  <c:v>0.27272727000000002</c:v>
                </c:pt>
                <c:pt idx="8">
                  <c:v>0.18181818</c:v>
                </c:pt>
                <c:pt idx="9">
                  <c:v>0.11363636000000001</c:v>
                </c:pt>
                <c:pt idx="10">
                  <c:v>2.2727270000000001E-2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Health care professional</c:v>
                </c:pt>
                <c:pt idx="1">
                  <c:v>Friend or family</c:v>
                </c:pt>
                <c:pt idx="2">
                  <c:v>Online research on health conditions</c:v>
                </c:pt>
                <c:pt idx="3">
                  <c:v>Supplement company website</c:v>
                </c:pt>
                <c:pt idx="4">
                  <c:v>Retail employee</c:v>
                </c:pt>
                <c:pt idx="5">
                  <c:v>Influencer recommendation</c:v>
                </c:pt>
                <c:pt idx="6">
                  <c:v>Health TV show (i.e, Dr. Oz, The Doctors)</c:v>
                </c:pt>
                <c:pt idx="7">
                  <c:v>Magazine</c:v>
                </c:pt>
                <c:pt idx="8">
                  <c:v>Saw it on a store shelf</c:v>
                </c:pt>
                <c:pt idx="9">
                  <c:v>Newspaper</c:v>
                </c:pt>
                <c:pt idx="10">
                  <c:v>Other (please specify)</c:v>
                </c:pt>
              </c:strCache>
            </c:strRef>
          </c:cat>
          <c:val>
            <c:numRef>
              <c:f>Sheet1!$G$2:$G$12</c:f>
              <c:numCache>
                <c:formatCode>0%</c:formatCode>
                <c:ptCount val="11"/>
                <c:pt idx="0">
                  <c:v>0.3</c:v>
                </c:pt>
                <c:pt idx="1">
                  <c:v>0.4</c:v>
                </c:pt>
                <c:pt idx="2">
                  <c:v>0.2</c:v>
                </c:pt>
                <c:pt idx="3">
                  <c:v>0.1</c:v>
                </c:pt>
                <c:pt idx="4">
                  <c:v>0</c:v>
                </c:pt>
                <c:pt idx="5">
                  <c:v>0</c:v>
                </c:pt>
                <c:pt idx="6">
                  <c:v>0.1</c:v>
                </c:pt>
                <c:pt idx="7">
                  <c:v>0.1</c:v>
                </c:pt>
                <c:pt idx="8">
                  <c:v>0.3</c:v>
                </c:pt>
                <c:pt idx="9">
                  <c:v>0.1</c:v>
                </c:pt>
                <c:pt idx="10">
                  <c:v>0</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Health care professional</c:v>
                </c:pt>
                <c:pt idx="1">
                  <c:v>Friend or family</c:v>
                </c:pt>
                <c:pt idx="2">
                  <c:v>Online research on health conditions</c:v>
                </c:pt>
                <c:pt idx="3">
                  <c:v>Supplement company website</c:v>
                </c:pt>
                <c:pt idx="4">
                  <c:v>Retail employee</c:v>
                </c:pt>
                <c:pt idx="5">
                  <c:v>Influencer recommendation</c:v>
                </c:pt>
                <c:pt idx="6">
                  <c:v>Health TV show (i.e, Dr. Oz, The Doctors)</c:v>
                </c:pt>
                <c:pt idx="7">
                  <c:v>Magazine</c:v>
                </c:pt>
                <c:pt idx="8">
                  <c:v>Saw it on a store shelf</c:v>
                </c:pt>
                <c:pt idx="9">
                  <c:v>Newspaper</c:v>
                </c:pt>
                <c:pt idx="10">
                  <c:v>Other (please specify)</c:v>
                </c:pt>
              </c:strCache>
            </c:strRef>
          </c:cat>
          <c:val>
            <c:numRef>
              <c:f>Sheet1!$H$2:$H$12</c:f>
              <c:numCache>
                <c:formatCode>0%</c:formatCode>
                <c:ptCount val="11"/>
                <c:pt idx="0">
                  <c:v>0.35294118000000002</c:v>
                </c:pt>
                <c:pt idx="1">
                  <c:v>0.52941176000000001</c:v>
                </c:pt>
                <c:pt idx="2">
                  <c:v>0.29411765000000001</c:v>
                </c:pt>
                <c:pt idx="3">
                  <c:v>0.11764706</c:v>
                </c:pt>
                <c:pt idx="4">
                  <c:v>0.11764706</c:v>
                </c:pt>
                <c:pt idx="5">
                  <c:v>0</c:v>
                </c:pt>
                <c:pt idx="6">
                  <c:v>0.35294118000000002</c:v>
                </c:pt>
                <c:pt idx="7">
                  <c:v>0.29411765000000001</c:v>
                </c:pt>
                <c:pt idx="8">
                  <c:v>5.8823529999999999E-2</c:v>
                </c:pt>
                <c:pt idx="9">
                  <c:v>0.11764706</c:v>
                </c:pt>
                <c:pt idx="10">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Health care professional</c:v>
                </c:pt>
                <c:pt idx="1">
                  <c:v>Friend or family</c:v>
                </c:pt>
                <c:pt idx="2">
                  <c:v>Online research on health conditions</c:v>
                </c:pt>
                <c:pt idx="3">
                  <c:v>Supplement company website</c:v>
                </c:pt>
                <c:pt idx="4">
                  <c:v>Retail employee</c:v>
                </c:pt>
                <c:pt idx="5">
                  <c:v>Influencer recommendation</c:v>
                </c:pt>
                <c:pt idx="6">
                  <c:v>Health TV show (i.e, Dr. Oz, The Doctors)</c:v>
                </c:pt>
                <c:pt idx="7">
                  <c:v>Magazine</c:v>
                </c:pt>
                <c:pt idx="8">
                  <c:v>Saw it on a store shelf</c:v>
                </c:pt>
                <c:pt idx="9">
                  <c:v>Newspaper</c:v>
                </c:pt>
                <c:pt idx="10">
                  <c:v>Other (please specify)</c:v>
                </c:pt>
              </c:strCache>
            </c:strRef>
          </c:cat>
          <c:val>
            <c:numRef>
              <c:f>Sheet1!$B$2:$B$12</c:f>
              <c:numCache>
                <c:formatCode>0%</c:formatCode>
                <c:ptCount val="11"/>
                <c:pt idx="0">
                  <c:v>0.32185989999999998</c:v>
                </c:pt>
                <c:pt idx="1">
                  <c:v>0.29106280000000001</c:v>
                </c:pt>
                <c:pt idx="2">
                  <c:v>0.27173913</c:v>
                </c:pt>
                <c:pt idx="3">
                  <c:v>0.17270531</c:v>
                </c:pt>
                <c:pt idx="4">
                  <c:v>0.10084541</c:v>
                </c:pt>
                <c:pt idx="5">
                  <c:v>0.11714976000000001</c:v>
                </c:pt>
                <c:pt idx="6">
                  <c:v>0.21316425</c:v>
                </c:pt>
                <c:pt idx="7">
                  <c:v>0.11292271</c:v>
                </c:pt>
                <c:pt idx="8">
                  <c:v>0.17512077000000001</c:v>
                </c:pt>
                <c:pt idx="9">
                  <c:v>9.4806760000000004E-2</c:v>
                </c:pt>
                <c:pt idx="10">
                  <c:v>9.6618399999999997E-3</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Health care professional</c:v>
                </c:pt>
                <c:pt idx="1">
                  <c:v>Friend or family</c:v>
                </c:pt>
                <c:pt idx="2">
                  <c:v>Health TV show (i.e, Dr. Oz, The Doctors)</c:v>
                </c:pt>
                <c:pt idx="3">
                  <c:v>Online research on health conditions</c:v>
                </c:pt>
                <c:pt idx="4">
                  <c:v>Supplement company website</c:v>
                </c:pt>
                <c:pt idx="5">
                  <c:v>Retail employee</c:v>
                </c:pt>
                <c:pt idx="6">
                  <c:v>Saw it on a store shelf</c:v>
                </c:pt>
                <c:pt idx="7">
                  <c:v>Influencer recommendation</c:v>
                </c:pt>
                <c:pt idx="8">
                  <c:v>Newspaper</c:v>
                </c:pt>
                <c:pt idx="9">
                  <c:v>Magazine</c:v>
                </c:pt>
                <c:pt idx="10">
                  <c:v>Other (please specify)</c:v>
                </c:pt>
              </c:strCache>
            </c:strRef>
          </c:cat>
          <c:val>
            <c:numRef>
              <c:f>Sheet1!$C$2:$C$12</c:f>
              <c:numCache>
                <c:formatCode>0%</c:formatCode>
                <c:ptCount val="11"/>
                <c:pt idx="0">
                  <c:v>0.42592593000000001</c:v>
                </c:pt>
                <c:pt idx="1">
                  <c:v>0.22222222</c:v>
                </c:pt>
                <c:pt idx="2">
                  <c:v>0.20370369999999999</c:v>
                </c:pt>
                <c:pt idx="3">
                  <c:v>0.18518519</c:v>
                </c:pt>
                <c:pt idx="4">
                  <c:v>0.11111111</c:v>
                </c:pt>
                <c:pt idx="5">
                  <c:v>0.11111111</c:v>
                </c:pt>
                <c:pt idx="6">
                  <c:v>9.2592590000000002E-2</c:v>
                </c:pt>
                <c:pt idx="7">
                  <c:v>9.2592590000000002E-2</c:v>
                </c:pt>
                <c:pt idx="8">
                  <c:v>5.5555559999999997E-2</c:v>
                </c:pt>
                <c:pt idx="9">
                  <c:v>5.5555559999999997E-2</c:v>
                </c:pt>
                <c:pt idx="10">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Health care professional</c:v>
                </c:pt>
                <c:pt idx="1">
                  <c:v>Friend or family</c:v>
                </c:pt>
                <c:pt idx="2">
                  <c:v>Health TV show (i.e, Dr. Oz, The Doctors)</c:v>
                </c:pt>
                <c:pt idx="3">
                  <c:v>Online research on health conditions</c:v>
                </c:pt>
                <c:pt idx="4">
                  <c:v>Supplement company website</c:v>
                </c:pt>
                <c:pt idx="5">
                  <c:v>Retail employee</c:v>
                </c:pt>
                <c:pt idx="6">
                  <c:v>Saw it on a store shelf</c:v>
                </c:pt>
                <c:pt idx="7">
                  <c:v>Influencer recommendation</c:v>
                </c:pt>
                <c:pt idx="8">
                  <c:v>Newspaper</c:v>
                </c:pt>
                <c:pt idx="9">
                  <c:v>Magazine</c:v>
                </c:pt>
                <c:pt idx="10">
                  <c:v>Other (please specify)</c:v>
                </c:pt>
              </c:strCache>
            </c:strRef>
          </c:cat>
          <c:val>
            <c:numRef>
              <c:f>Sheet1!$D$2:$D$12</c:f>
              <c:numCache>
                <c:formatCode>0%</c:formatCode>
                <c:ptCount val="11"/>
                <c:pt idx="0">
                  <c:v>0.28571428999999998</c:v>
                </c:pt>
                <c:pt idx="1">
                  <c:v>2.8571429999999998E-2</c:v>
                </c:pt>
                <c:pt idx="2">
                  <c:v>0.11428571</c:v>
                </c:pt>
                <c:pt idx="3">
                  <c:v>0.2</c:v>
                </c:pt>
                <c:pt idx="4">
                  <c:v>0.22857142999999999</c:v>
                </c:pt>
                <c:pt idx="5">
                  <c:v>0.11428571</c:v>
                </c:pt>
                <c:pt idx="6">
                  <c:v>0.34285714</c:v>
                </c:pt>
                <c:pt idx="7">
                  <c:v>0.34285714</c:v>
                </c:pt>
                <c:pt idx="8">
                  <c:v>2.8571429999999998E-2</c:v>
                </c:pt>
                <c:pt idx="9">
                  <c:v>8.5714289999999999E-2</c:v>
                </c:pt>
                <c:pt idx="10">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Health care professional</c:v>
                </c:pt>
                <c:pt idx="1">
                  <c:v>Friend or family</c:v>
                </c:pt>
                <c:pt idx="2">
                  <c:v>Health TV show (i.e, Dr. Oz, The Doctors)</c:v>
                </c:pt>
                <c:pt idx="3">
                  <c:v>Online research on health conditions</c:v>
                </c:pt>
                <c:pt idx="4">
                  <c:v>Supplement company website</c:v>
                </c:pt>
                <c:pt idx="5">
                  <c:v>Retail employee</c:v>
                </c:pt>
                <c:pt idx="6">
                  <c:v>Saw it on a store shelf</c:v>
                </c:pt>
                <c:pt idx="7">
                  <c:v>Influencer recommendation</c:v>
                </c:pt>
                <c:pt idx="8">
                  <c:v>Newspaper</c:v>
                </c:pt>
                <c:pt idx="9">
                  <c:v>Magazine</c:v>
                </c:pt>
                <c:pt idx="10">
                  <c:v>Other (please specify)</c:v>
                </c:pt>
              </c:strCache>
            </c:strRef>
          </c:cat>
          <c:val>
            <c:numRef>
              <c:f>Sheet1!$E$2:$E$12</c:f>
              <c:numCache>
                <c:formatCode>0%</c:formatCode>
                <c:ptCount val="11"/>
                <c:pt idx="0">
                  <c:v>0.38095237999999998</c:v>
                </c:pt>
                <c:pt idx="1">
                  <c:v>0.19047618999999999</c:v>
                </c:pt>
                <c:pt idx="2">
                  <c:v>0.11111111</c:v>
                </c:pt>
                <c:pt idx="3">
                  <c:v>0.31746032000000002</c:v>
                </c:pt>
                <c:pt idx="4">
                  <c:v>0.14285713999999999</c:v>
                </c:pt>
                <c:pt idx="5">
                  <c:v>0.12698413</c:v>
                </c:pt>
                <c:pt idx="6">
                  <c:v>9.5238099999999992E-2</c:v>
                </c:pt>
                <c:pt idx="7">
                  <c:v>6.3492060000000003E-2</c:v>
                </c:pt>
                <c:pt idx="8">
                  <c:v>1.5873020000000002E-2</c:v>
                </c:pt>
                <c:pt idx="9">
                  <c:v>1.5873020000000002E-2</c:v>
                </c:pt>
                <c:pt idx="10">
                  <c:v>1.5873020000000002E-2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Health care professional</c:v>
                </c:pt>
                <c:pt idx="1">
                  <c:v>Friend or family</c:v>
                </c:pt>
                <c:pt idx="2">
                  <c:v>Health TV show (i.e, Dr. Oz, The Doctors)</c:v>
                </c:pt>
                <c:pt idx="3">
                  <c:v>Online research on health conditions</c:v>
                </c:pt>
                <c:pt idx="4">
                  <c:v>Supplement company website</c:v>
                </c:pt>
                <c:pt idx="5">
                  <c:v>Retail employee</c:v>
                </c:pt>
                <c:pt idx="6">
                  <c:v>Saw it on a store shelf</c:v>
                </c:pt>
                <c:pt idx="7">
                  <c:v>Influencer recommendation</c:v>
                </c:pt>
                <c:pt idx="8">
                  <c:v>Newspaper</c:v>
                </c:pt>
                <c:pt idx="9">
                  <c:v>Magazine</c:v>
                </c:pt>
                <c:pt idx="10">
                  <c:v>Other (please specify)</c:v>
                </c:pt>
              </c:strCache>
            </c:strRef>
          </c:cat>
          <c:val>
            <c:numRef>
              <c:f>Sheet1!$F$2:$F$12</c:f>
              <c:numCache>
                <c:formatCode>0%</c:formatCode>
                <c:ptCount val="11"/>
                <c:pt idx="0">
                  <c:v>0.53030303000000001</c:v>
                </c:pt>
                <c:pt idx="1">
                  <c:v>0.15151514999999999</c:v>
                </c:pt>
                <c:pt idx="2">
                  <c:v>0.18181818</c:v>
                </c:pt>
                <c:pt idx="3">
                  <c:v>0.28787879</c:v>
                </c:pt>
                <c:pt idx="4">
                  <c:v>0.22727273000000001</c:v>
                </c:pt>
                <c:pt idx="5">
                  <c:v>0.12121212000000001</c:v>
                </c:pt>
                <c:pt idx="6">
                  <c:v>0.12121212000000001</c:v>
                </c:pt>
                <c:pt idx="7">
                  <c:v>0.10606061</c:v>
                </c:pt>
                <c:pt idx="8">
                  <c:v>4.5454550000000003E-2</c:v>
                </c:pt>
                <c:pt idx="9">
                  <c:v>4.5454550000000003E-2</c:v>
                </c:pt>
                <c:pt idx="10">
                  <c:v>1.515152E-2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Health care professional</c:v>
                </c:pt>
                <c:pt idx="1">
                  <c:v>Friend or family</c:v>
                </c:pt>
                <c:pt idx="2">
                  <c:v>Health TV show (i.e, Dr. Oz, The Doctors)</c:v>
                </c:pt>
                <c:pt idx="3">
                  <c:v>Online research on health conditions</c:v>
                </c:pt>
                <c:pt idx="4">
                  <c:v>Supplement company website</c:v>
                </c:pt>
                <c:pt idx="5">
                  <c:v>Retail employee</c:v>
                </c:pt>
                <c:pt idx="6">
                  <c:v>Saw it on a store shelf</c:v>
                </c:pt>
                <c:pt idx="7">
                  <c:v>Influencer recommendation</c:v>
                </c:pt>
                <c:pt idx="8">
                  <c:v>Newspaper</c:v>
                </c:pt>
                <c:pt idx="9">
                  <c:v>Magazine</c:v>
                </c:pt>
                <c:pt idx="10">
                  <c:v>Other (please specify)</c:v>
                </c:pt>
              </c:strCache>
            </c:strRef>
          </c:cat>
          <c:val>
            <c:numRef>
              <c:f>Sheet1!$G$2:$G$12</c:f>
              <c:numCache>
                <c:formatCode>0%</c:formatCode>
                <c:ptCount val="11"/>
                <c:pt idx="0">
                  <c:v>0.58823528999999997</c:v>
                </c:pt>
                <c:pt idx="1">
                  <c:v>0.14705882000000001</c:v>
                </c:pt>
                <c:pt idx="2">
                  <c:v>2.9411759999999999E-2</c:v>
                </c:pt>
                <c:pt idx="3">
                  <c:v>0.17647059000000001</c:v>
                </c:pt>
                <c:pt idx="4">
                  <c:v>0.11764706</c:v>
                </c:pt>
                <c:pt idx="5">
                  <c:v>8.8235290000000008E-2</c:v>
                </c:pt>
                <c:pt idx="6">
                  <c:v>0.20588234999999999</c:v>
                </c:pt>
                <c:pt idx="7">
                  <c:v>0</c:v>
                </c:pt>
                <c:pt idx="8">
                  <c:v>0</c:v>
                </c:pt>
                <c:pt idx="9">
                  <c:v>0</c:v>
                </c:pt>
                <c:pt idx="10">
                  <c:v>5.8823529999999999E-2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Health care professional</c:v>
                </c:pt>
                <c:pt idx="1">
                  <c:v>Friend or family</c:v>
                </c:pt>
                <c:pt idx="2">
                  <c:v>Health TV show (i.e, Dr. Oz, The Doctors)</c:v>
                </c:pt>
                <c:pt idx="3">
                  <c:v>Online research on health conditions</c:v>
                </c:pt>
                <c:pt idx="4">
                  <c:v>Supplement company website</c:v>
                </c:pt>
                <c:pt idx="5">
                  <c:v>Retail employee</c:v>
                </c:pt>
                <c:pt idx="6">
                  <c:v>Saw it on a store shelf</c:v>
                </c:pt>
                <c:pt idx="7">
                  <c:v>Influencer recommendation</c:v>
                </c:pt>
                <c:pt idx="8">
                  <c:v>Newspaper</c:v>
                </c:pt>
                <c:pt idx="9">
                  <c:v>Magazine</c:v>
                </c:pt>
                <c:pt idx="10">
                  <c:v>Other (please specify)</c:v>
                </c:pt>
              </c:strCache>
            </c:strRef>
          </c:cat>
          <c:val>
            <c:numRef>
              <c:f>Sheet1!$H$2:$H$12</c:f>
              <c:numCache>
                <c:formatCode>0%</c:formatCode>
                <c:ptCount val="11"/>
                <c:pt idx="0">
                  <c:v>0.64516129000000011</c:v>
                </c:pt>
                <c:pt idx="1">
                  <c:v>0.25806452000000002</c:v>
                </c:pt>
                <c:pt idx="2">
                  <c:v>9.677419000000001E-2</c:v>
                </c:pt>
                <c:pt idx="3">
                  <c:v>0.16129031999999999</c:v>
                </c:pt>
                <c:pt idx="4">
                  <c:v>9.677419000000001E-2</c:v>
                </c:pt>
                <c:pt idx="5">
                  <c:v>0.16129031999999999</c:v>
                </c:pt>
                <c:pt idx="6">
                  <c:v>0.12903226000000001</c:v>
                </c:pt>
                <c:pt idx="7">
                  <c:v>0</c:v>
                </c:pt>
                <c:pt idx="8">
                  <c:v>6.4516130000000005E-2</c:v>
                </c:pt>
                <c:pt idx="9">
                  <c:v>6.4516130000000005E-2</c:v>
                </c:pt>
                <c:pt idx="10">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Health care professional</c:v>
                </c:pt>
                <c:pt idx="1">
                  <c:v>Friend or family</c:v>
                </c:pt>
                <c:pt idx="2">
                  <c:v>Health TV show (i.e, Dr. Oz, The Doctors)</c:v>
                </c:pt>
                <c:pt idx="3">
                  <c:v>Online research on health conditions</c:v>
                </c:pt>
                <c:pt idx="4">
                  <c:v>Supplement company website</c:v>
                </c:pt>
                <c:pt idx="5">
                  <c:v>Retail employee</c:v>
                </c:pt>
                <c:pt idx="6">
                  <c:v>Saw it on a store shelf</c:v>
                </c:pt>
                <c:pt idx="7">
                  <c:v>Influencer recommendation</c:v>
                </c:pt>
                <c:pt idx="8">
                  <c:v>Newspaper</c:v>
                </c:pt>
                <c:pt idx="9">
                  <c:v>Magazine</c:v>
                </c:pt>
                <c:pt idx="10">
                  <c:v>Other (please specify)</c:v>
                </c:pt>
              </c:strCache>
            </c:strRef>
          </c:cat>
          <c:val>
            <c:numRef>
              <c:f>Sheet1!$B$2:$B$12</c:f>
              <c:numCache>
                <c:formatCode>0%</c:formatCode>
                <c:ptCount val="11"/>
                <c:pt idx="0">
                  <c:v>0.32185989999999998</c:v>
                </c:pt>
                <c:pt idx="1">
                  <c:v>0.29106280000000001</c:v>
                </c:pt>
                <c:pt idx="2">
                  <c:v>0.21316425</c:v>
                </c:pt>
                <c:pt idx="3">
                  <c:v>0.27173913</c:v>
                </c:pt>
                <c:pt idx="4">
                  <c:v>0.17270531</c:v>
                </c:pt>
                <c:pt idx="5">
                  <c:v>0.10084541</c:v>
                </c:pt>
                <c:pt idx="6">
                  <c:v>0.17512077000000001</c:v>
                </c:pt>
                <c:pt idx="7">
                  <c:v>0.11714976000000001</c:v>
                </c:pt>
                <c:pt idx="8">
                  <c:v>9.4806760000000004E-2</c:v>
                </c:pt>
                <c:pt idx="9">
                  <c:v>0.11292271</c:v>
                </c:pt>
                <c:pt idx="10">
                  <c:v>9.6618399999999997E-3</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BBCA-458B-BF0A-B874F2743EDC}"/>
              </c:ext>
            </c:extLst>
          </c:dPt>
          <c:dPt>
            <c:idx val="1"/>
            <c:bubble3D val="0"/>
            <c:spPr>
              <a:solidFill>
                <a:schemeClr val="accent2"/>
              </a:solidFill>
              <a:ln w="19050">
                <a:noFill/>
              </a:ln>
              <a:effectLst/>
            </c:spPr>
            <c:extLst>
              <c:ext xmlns:c16="http://schemas.microsoft.com/office/drawing/2014/chart" uri="{C3380CC4-5D6E-409C-BE32-E72D297353CC}">
                <c16:uniqueId val="{00000003-BBCA-458B-BF0A-B874F2743EDC}"/>
              </c:ext>
            </c:extLst>
          </c:dPt>
          <c:dPt>
            <c:idx val="2"/>
            <c:bubble3D val="0"/>
            <c:spPr>
              <a:solidFill>
                <a:schemeClr val="accent3"/>
              </a:solidFill>
              <a:ln w="19050">
                <a:noFill/>
              </a:ln>
              <a:effectLst/>
            </c:spPr>
            <c:extLst>
              <c:ext xmlns:c16="http://schemas.microsoft.com/office/drawing/2014/chart" uri="{C3380CC4-5D6E-409C-BE32-E72D297353CC}">
                <c16:uniqueId val="{00000005-BBCA-458B-BF0A-B874F2743EDC}"/>
              </c:ext>
            </c:extLst>
          </c:dPt>
          <c:dPt>
            <c:idx val="3"/>
            <c:bubble3D val="0"/>
            <c:spPr>
              <a:solidFill>
                <a:schemeClr val="accent4"/>
              </a:solidFill>
              <a:ln w="19050">
                <a:noFill/>
              </a:ln>
              <a:effectLst/>
            </c:spPr>
            <c:extLst>
              <c:ext xmlns:c16="http://schemas.microsoft.com/office/drawing/2014/chart" uri="{C3380CC4-5D6E-409C-BE32-E72D297353CC}">
                <c16:uniqueId val="{00000007-BBCA-458B-BF0A-B874F2743EDC}"/>
              </c:ext>
            </c:extLst>
          </c:dPt>
          <c:dPt>
            <c:idx val="4"/>
            <c:bubble3D val="0"/>
            <c:spPr>
              <a:solidFill>
                <a:schemeClr val="accent5"/>
              </a:solidFill>
              <a:ln w="19050">
                <a:noFill/>
              </a:ln>
              <a:effectLst/>
            </c:spPr>
            <c:extLst>
              <c:ext xmlns:c16="http://schemas.microsoft.com/office/drawing/2014/chart" uri="{C3380CC4-5D6E-409C-BE32-E72D297353CC}">
                <c16:uniqueId val="{00000009-BBCA-458B-BF0A-B874F2743EDC}"/>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0.1</c:v>
                </c:pt>
                <c:pt idx="1">
                  <c:v>0.22</c:v>
                </c:pt>
                <c:pt idx="2">
                  <c:v>0.45</c:v>
                </c:pt>
                <c:pt idx="3">
                  <c:v>0.15</c:v>
                </c:pt>
                <c:pt idx="4">
                  <c:v>0.08</c:v>
                </c:pt>
              </c:numCache>
            </c:numRef>
          </c:val>
          <c:extLst>
            <c:ext xmlns:c16="http://schemas.microsoft.com/office/drawing/2014/chart" uri="{C3380CC4-5D6E-409C-BE32-E72D297353CC}">
              <c16:uniqueId val="{0000000A-BBCA-458B-BF0A-B874F2743EDC}"/>
            </c:ext>
          </c:extLst>
        </c:ser>
        <c:dLbls>
          <c:showLegendKey val="0"/>
          <c:showVal val="1"/>
          <c:showCatName val="0"/>
          <c:showSerName val="0"/>
          <c:showPercent val="0"/>
          <c:showBubbleSize val="0"/>
          <c:showLeaderLines val="1"/>
        </c:dLbls>
        <c:firstSliceAng val="11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Friend or family</c:v>
                </c:pt>
                <c:pt idx="1">
                  <c:v>Health TV show (i.e, Dr. Oz, The Doctors)</c:v>
                </c:pt>
                <c:pt idx="2">
                  <c:v>Online research on health conditions</c:v>
                </c:pt>
                <c:pt idx="3">
                  <c:v>Health care professional</c:v>
                </c:pt>
                <c:pt idx="4">
                  <c:v>Supplement company website</c:v>
                </c:pt>
                <c:pt idx="5">
                  <c:v>Saw it on a store shelf</c:v>
                </c:pt>
                <c:pt idx="6">
                  <c:v>Influencer recommendation</c:v>
                </c:pt>
                <c:pt idx="7">
                  <c:v>Magazine</c:v>
                </c:pt>
                <c:pt idx="8">
                  <c:v>Retail employee</c:v>
                </c:pt>
                <c:pt idx="9">
                  <c:v>Newspaper</c:v>
                </c:pt>
                <c:pt idx="10">
                  <c:v>Other (please specify)</c:v>
                </c:pt>
              </c:strCache>
            </c:strRef>
          </c:cat>
          <c:val>
            <c:numRef>
              <c:f>Sheet1!$C$2:$C$12</c:f>
              <c:numCache>
                <c:formatCode>0%</c:formatCode>
                <c:ptCount val="11"/>
                <c:pt idx="0">
                  <c:v>0.47826087</c:v>
                </c:pt>
                <c:pt idx="1">
                  <c:v>0.23188406</c:v>
                </c:pt>
                <c:pt idx="2">
                  <c:v>0.23188406</c:v>
                </c:pt>
                <c:pt idx="3">
                  <c:v>0.20289855000000001</c:v>
                </c:pt>
                <c:pt idx="4">
                  <c:v>0.14492753999999999</c:v>
                </c:pt>
                <c:pt idx="5">
                  <c:v>0.13043478</c:v>
                </c:pt>
                <c:pt idx="6">
                  <c:v>0.10144928</c:v>
                </c:pt>
                <c:pt idx="7">
                  <c:v>7.2463769999999997E-2</c:v>
                </c:pt>
                <c:pt idx="8">
                  <c:v>5.7971010000000003E-2</c:v>
                </c:pt>
                <c:pt idx="9">
                  <c:v>4.3478259999999998E-2</c:v>
                </c:pt>
                <c:pt idx="10">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Friend or family</c:v>
                </c:pt>
                <c:pt idx="1">
                  <c:v>Health TV show (i.e, Dr. Oz, The Doctors)</c:v>
                </c:pt>
                <c:pt idx="2">
                  <c:v>Online research on health conditions</c:v>
                </c:pt>
                <c:pt idx="3">
                  <c:v>Health care professional</c:v>
                </c:pt>
                <c:pt idx="4">
                  <c:v>Supplement company website</c:v>
                </c:pt>
                <c:pt idx="5">
                  <c:v>Saw it on a store shelf</c:v>
                </c:pt>
                <c:pt idx="6">
                  <c:v>Influencer recommendation</c:v>
                </c:pt>
                <c:pt idx="7">
                  <c:v>Magazine</c:v>
                </c:pt>
                <c:pt idx="8">
                  <c:v>Retail employee</c:v>
                </c:pt>
                <c:pt idx="9">
                  <c:v>Newspaper</c:v>
                </c:pt>
                <c:pt idx="10">
                  <c:v>Other (please specify)</c:v>
                </c:pt>
              </c:strCache>
            </c:strRef>
          </c:cat>
          <c:val>
            <c:numRef>
              <c:f>Sheet1!$D$2:$D$12</c:f>
              <c:numCache>
                <c:formatCode>0%</c:formatCode>
                <c:ptCount val="11"/>
                <c:pt idx="0">
                  <c:v>0.24137931000000001</c:v>
                </c:pt>
                <c:pt idx="1">
                  <c:v>0.41379310000000002</c:v>
                </c:pt>
                <c:pt idx="2">
                  <c:v>0.24137931000000001</c:v>
                </c:pt>
                <c:pt idx="3">
                  <c:v>0.24137931000000001</c:v>
                </c:pt>
                <c:pt idx="4">
                  <c:v>0.24137931000000001</c:v>
                </c:pt>
                <c:pt idx="5">
                  <c:v>0.20689655000000001</c:v>
                </c:pt>
                <c:pt idx="6">
                  <c:v>0.13793103000000001</c:v>
                </c:pt>
                <c:pt idx="7">
                  <c:v>6.8965520000000002E-2</c:v>
                </c:pt>
                <c:pt idx="8">
                  <c:v>3.4482760000000001E-2</c:v>
                </c:pt>
                <c:pt idx="9">
                  <c:v>3.4482760000000001E-2</c:v>
                </c:pt>
                <c:pt idx="10">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Friend or family</c:v>
                </c:pt>
                <c:pt idx="1">
                  <c:v>Health TV show (i.e, Dr. Oz, The Doctors)</c:v>
                </c:pt>
                <c:pt idx="2">
                  <c:v>Online research on health conditions</c:v>
                </c:pt>
                <c:pt idx="3">
                  <c:v>Health care professional</c:v>
                </c:pt>
                <c:pt idx="4">
                  <c:v>Supplement company website</c:v>
                </c:pt>
                <c:pt idx="5">
                  <c:v>Saw it on a store shelf</c:v>
                </c:pt>
                <c:pt idx="6">
                  <c:v>Influencer recommendation</c:v>
                </c:pt>
                <c:pt idx="7">
                  <c:v>Magazine</c:v>
                </c:pt>
                <c:pt idx="8">
                  <c:v>Retail employee</c:v>
                </c:pt>
                <c:pt idx="9">
                  <c:v>Newspaper</c:v>
                </c:pt>
                <c:pt idx="10">
                  <c:v>Other (please specify)</c:v>
                </c:pt>
              </c:strCache>
            </c:strRef>
          </c:cat>
          <c:val>
            <c:numRef>
              <c:f>Sheet1!$E$2:$E$12</c:f>
              <c:numCache>
                <c:formatCode>0%</c:formatCode>
                <c:ptCount val="11"/>
                <c:pt idx="0">
                  <c:v>0.28333332999999999</c:v>
                </c:pt>
                <c:pt idx="1">
                  <c:v>0.36666666999999997</c:v>
                </c:pt>
                <c:pt idx="2">
                  <c:v>0.15</c:v>
                </c:pt>
                <c:pt idx="3">
                  <c:v>0.18333332999999999</c:v>
                </c:pt>
                <c:pt idx="4">
                  <c:v>0.11666667</c:v>
                </c:pt>
                <c:pt idx="5">
                  <c:v>0.1</c:v>
                </c:pt>
                <c:pt idx="6">
                  <c:v>0.18333332999999999</c:v>
                </c:pt>
                <c:pt idx="7">
                  <c:v>3.3333330000000001E-2</c:v>
                </c:pt>
                <c:pt idx="8">
                  <c:v>8.3333329999999997E-2</c:v>
                </c:pt>
                <c:pt idx="9">
                  <c:v>6.6666669999999997E-2</c:v>
                </c:pt>
                <c:pt idx="10">
                  <c:v>0</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Friend or family</c:v>
                </c:pt>
                <c:pt idx="1">
                  <c:v>Health TV show (i.e, Dr. Oz, The Doctors)</c:v>
                </c:pt>
                <c:pt idx="2">
                  <c:v>Online research on health conditions</c:v>
                </c:pt>
                <c:pt idx="3">
                  <c:v>Health care professional</c:v>
                </c:pt>
                <c:pt idx="4">
                  <c:v>Supplement company website</c:v>
                </c:pt>
                <c:pt idx="5">
                  <c:v>Saw it on a store shelf</c:v>
                </c:pt>
                <c:pt idx="6">
                  <c:v>Influencer recommendation</c:v>
                </c:pt>
                <c:pt idx="7">
                  <c:v>Magazine</c:v>
                </c:pt>
                <c:pt idx="8">
                  <c:v>Retail employee</c:v>
                </c:pt>
                <c:pt idx="9">
                  <c:v>Newspaper</c:v>
                </c:pt>
                <c:pt idx="10">
                  <c:v>Other (please specify)</c:v>
                </c:pt>
              </c:strCache>
            </c:strRef>
          </c:cat>
          <c:val>
            <c:numRef>
              <c:f>Sheet1!$F$2:$F$12</c:f>
              <c:numCache>
                <c:formatCode>0%</c:formatCode>
                <c:ptCount val="11"/>
                <c:pt idx="0">
                  <c:v>0.42622950999999998</c:v>
                </c:pt>
                <c:pt idx="1">
                  <c:v>0.42622950999999998</c:v>
                </c:pt>
                <c:pt idx="2">
                  <c:v>0.18032787</c:v>
                </c:pt>
                <c:pt idx="3">
                  <c:v>0.24590164</c:v>
                </c:pt>
                <c:pt idx="4">
                  <c:v>0.26229508000000001</c:v>
                </c:pt>
                <c:pt idx="5">
                  <c:v>0.2295082</c:v>
                </c:pt>
                <c:pt idx="6">
                  <c:v>0.18032787</c:v>
                </c:pt>
                <c:pt idx="7">
                  <c:v>6.5573770000000003E-2</c:v>
                </c:pt>
                <c:pt idx="8">
                  <c:v>3.2786889999999999E-2</c:v>
                </c:pt>
                <c:pt idx="9">
                  <c:v>3.2786889999999999E-2</c:v>
                </c:pt>
                <c:pt idx="10">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Friend or family</c:v>
                </c:pt>
                <c:pt idx="1">
                  <c:v>Health TV show (i.e, Dr. Oz, The Doctors)</c:v>
                </c:pt>
                <c:pt idx="2">
                  <c:v>Online research on health conditions</c:v>
                </c:pt>
                <c:pt idx="3">
                  <c:v>Health care professional</c:v>
                </c:pt>
                <c:pt idx="4">
                  <c:v>Supplement company website</c:v>
                </c:pt>
                <c:pt idx="5">
                  <c:v>Saw it on a store shelf</c:v>
                </c:pt>
                <c:pt idx="6">
                  <c:v>Influencer recommendation</c:v>
                </c:pt>
                <c:pt idx="7">
                  <c:v>Magazine</c:v>
                </c:pt>
                <c:pt idx="8">
                  <c:v>Retail employee</c:v>
                </c:pt>
                <c:pt idx="9">
                  <c:v>Newspaper</c:v>
                </c:pt>
                <c:pt idx="10">
                  <c:v>Other (please specify)</c:v>
                </c:pt>
              </c:strCache>
            </c:strRef>
          </c:cat>
          <c:val>
            <c:numRef>
              <c:f>Sheet1!$G$2:$G$12</c:f>
              <c:numCache>
                <c:formatCode>0%</c:formatCode>
                <c:ptCount val="11"/>
                <c:pt idx="0">
                  <c:v>0.32</c:v>
                </c:pt>
                <c:pt idx="1">
                  <c:v>0.68</c:v>
                </c:pt>
                <c:pt idx="2">
                  <c:v>0.2</c:v>
                </c:pt>
                <c:pt idx="3">
                  <c:v>0.24</c:v>
                </c:pt>
                <c:pt idx="4">
                  <c:v>0.08</c:v>
                </c:pt>
                <c:pt idx="5">
                  <c:v>0.2</c:v>
                </c:pt>
                <c:pt idx="6">
                  <c:v>0.04</c:v>
                </c:pt>
                <c:pt idx="7">
                  <c:v>0.04</c:v>
                </c:pt>
                <c:pt idx="8">
                  <c:v>0</c:v>
                </c:pt>
                <c:pt idx="9">
                  <c:v>0.08</c:v>
                </c:pt>
                <c:pt idx="10">
                  <c:v>0</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Friend or family</c:v>
                </c:pt>
                <c:pt idx="1">
                  <c:v>Health TV show (i.e, Dr. Oz, The Doctors)</c:v>
                </c:pt>
                <c:pt idx="2">
                  <c:v>Online research on health conditions</c:v>
                </c:pt>
                <c:pt idx="3">
                  <c:v>Health care professional</c:v>
                </c:pt>
                <c:pt idx="4">
                  <c:v>Supplement company website</c:v>
                </c:pt>
                <c:pt idx="5">
                  <c:v>Saw it on a store shelf</c:v>
                </c:pt>
                <c:pt idx="6">
                  <c:v>Influencer recommendation</c:v>
                </c:pt>
                <c:pt idx="7">
                  <c:v>Magazine</c:v>
                </c:pt>
                <c:pt idx="8">
                  <c:v>Retail employee</c:v>
                </c:pt>
                <c:pt idx="9">
                  <c:v>Newspaper</c:v>
                </c:pt>
                <c:pt idx="10">
                  <c:v>Other (please specify)</c:v>
                </c:pt>
              </c:strCache>
            </c:strRef>
          </c:cat>
          <c:val>
            <c:numRef>
              <c:f>Sheet1!$H$2:$H$12</c:f>
              <c:numCache>
                <c:formatCode>0%</c:formatCode>
                <c:ptCount val="11"/>
                <c:pt idx="0">
                  <c:v>0.43902438999999999</c:v>
                </c:pt>
                <c:pt idx="1">
                  <c:v>0.53658537000000006</c:v>
                </c:pt>
                <c:pt idx="2">
                  <c:v>0.26829268000000001</c:v>
                </c:pt>
                <c:pt idx="3">
                  <c:v>0.24390244</c:v>
                </c:pt>
                <c:pt idx="4">
                  <c:v>0.19512194999999999</c:v>
                </c:pt>
                <c:pt idx="5">
                  <c:v>0.17073171000000001</c:v>
                </c:pt>
                <c:pt idx="6">
                  <c:v>7.3170730000000003E-2</c:v>
                </c:pt>
                <c:pt idx="7">
                  <c:v>2.4390240000000001E-2</c:v>
                </c:pt>
                <c:pt idx="8">
                  <c:v>2.4390240000000001E-2</c:v>
                </c:pt>
                <c:pt idx="9">
                  <c:v>0.17073171000000001</c:v>
                </c:pt>
                <c:pt idx="10">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Friend or family</c:v>
                </c:pt>
                <c:pt idx="1">
                  <c:v>Health TV show (i.e, Dr. Oz, The Doctors)</c:v>
                </c:pt>
                <c:pt idx="2">
                  <c:v>Online research on health conditions</c:v>
                </c:pt>
                <c:pt idx="3">
                  <c:v>Health care professional</c:v>
                </c:pt>
                <c:pt idx="4">
                  <c:v>Supplement company website</c:v>
                </c:pt>
                <c:pt idx="5">
                  <c:v>Saw it on a store shelf</c:v>
                </c:pt>
                <c:pt idx="6">
                  <c:v>Influencer recommendation</c:v>
                </c:pt>
                <c:pt idx="7">
                  <c:v>Magazine</c:v>
                </c:pt>
                <c:pt idx="8">
                  <c:v>Retail employee</c:v>
                </c:pt>
                <c:pt idx="9">
                  <c:v>Newspaper</c:v>
                </c:pt>
                <c:pt idx="10">
                  <c:v>Other (please specify)</c:v>
                </c:pt>
              </c:strCache>
            </c:strRef>
          </c:cat>
          <c:val>
            <c:numRef>
              <c:f>Sheet1!$B$2:$B$12</c:f>
              <c:numCache>
                <c:formatCode>0%</c:formatCode>
                <c:ptCount val="11"/>
                <c:pt idx="0">
                  <c:v>0.29106280000000001</c:v>
                </c:pt>
                <c:pt idx="1">
                  <c:v>0.21316425</c:v>
                </c:pt>
                <c:pt idx="2">
                  <c:v>0.27173913</c:v>
                </c:pt>
                <c:pt idx="3">
                  <c:v>0.32185989999999998</c:v>
                </c:pt>
                <c:pt idx="4">
                  <c:v>0.17270531</c:v>
                </c:pt>
                <c:pt idx="5">
                  <c:v>0.17512077000000001</c:v>
                </c:pt>
                <c:pt idx="6">
                  <c:v>0.11714976000000001</c:v>
                </c:pt>
                <c:pt idx="7">
                  <c:v>0.11292271</c:v>
                </c:pt>
                <c:pt idx="8">
                  <c:v>0.10084541</c:v>
                </c:pt>
                <c:pt idx="9">
                  <c:v>9.4806760000000004E-2</c:v>
                </c:pt>
                <c:pt idx="10">
                  <c:v>9.6618399999999997E-3</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Online research on health conditions</c:v>
                </c:pt>
                <c:pt idx="1">
                  <c:v>Friend or family</c:v>
                </c:pt>
                <c:pt idx="2">
                  <c:v>Health care professional</c:v>
                </c:pt>
                <c:pt idx="3">
                  <c:v>Health TV show (i.e, Dr. Oz, The Doctors)</c:v>
                </c:pt>
                <c:pt idx="4">
                  <c:v>Magazine</c:v>
                </c:pt>
                <c:pt idx="5">
                  <c:v>Supplement company website</c:v>
                </c:pt>
                <c:pt idx="6">
                  <c:v>Saw it on a store shelf</c:v>
                </c:pt>
                <c:pt idx="7">
                  <c:v>Influencer recommendation</c:v>
                </c:pt>
                <c:pt idx="8">
                  <c:v>Retail employee</c:v>
                </c:pt>
                <c:pt idx="9">
                  <c:v>Newspaper</c:v>
                </c:pt>
                <c:pt idx="10">
                  <c:v>Other (please specify)</c:v>
                </c:pt>
              </c:strCache>
            </c:strRef>
          </c:cat>
          <c:val>
            <c:numRef>
              <c:f>Sheet1!$C$2:$C$12</c:f>
              <c:numCache>
                <c:formatCode>0%</c:formatCode>
                <c:ptCount val="11"/>
                <c:pt idx="0">
                  <c:v>0.31111111000000002</c:v>
                </c:pt>
                <c:pt idx="1">
                  <c:v>0.31111111000000002</c:v>
                </c:pt>
                <c:pt idx="2">
                  <c:v>0.24444444000000001</c:v>
                </c:pt>
                <c:pt idx="3">
                  <c:v>0.15555556000000001</c:v>
                </c:pt>
                <c:pt idx="4">
                  <c:v>0.15555556000000001</c:v>
                </c:pt>
                <c:pt idx="5">
                  <c:v>0.13333333</c:v>
                </c:pt>
                <c:pt idx="6">
                  <c:v>0.11111111</c:v>
                </c:pt>
                <c:pt idx="7">
                  <c:v>0.11111111</c:v>
                </c:pt>
                <c:pt idx="8">
                  <c:v>6.6666669999999997E-2</c:v>
                </c:pt>
                <c:pt idx="9">
                  <c:v>2.2222220000000001E-2</c:v>
                </c:pt>
                <c:pt idx="10">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Online research on health conditions</c:v>
                </c:pt>
                <c:pt idx="1">
                  <c:v>Friend or family</c:v>
                </c:pt>
                <c:pt idx="2">
                  <c:v>Health care professional</c:v>
                </c:pt>
                <c:pt idx="3">
                  <c:v>Health TV show (i.e, Dr. Oz, The Doctors)</c:v>
                </c:pt>
                <c:pt idx="4">
                  <c:v>Magazine</c:v>
                </c:pt>
                <c:pt idx="5">
                  <c:v>Supplement company website</c:v>
                </c:pt>
                <c:pt idx="6">
                  <c:v>Saw it on a store shelf</c:v>
                </c:pt>
                <c:pt idx="7">
                  <c:v>Influencer recommendation</c:v>
                </c:pt>
                <c:pt idx="8">
                  <c:v>Retail employee</c:v>
                </c:pt>
                <c:pt idx="9">
                  <c:v>Newspaper</c:v>
                </c:pt>
                <c:pt idx="10">
                  <c:v>Other (please specify)</c:v>
                </c:pt>
              </c:strCache>
            </c:strRef>
          </c:cat>
          <c:val>
            <c:numRef>
              <c:f>Sheet1!$D$2:$D$12</c:f>
              <c:numCache>
                <c:formatCode>0%</c:formatCode>
                <c:ptCount val="11"/>
                <c:pt idx="0">
                  <c:v>0.32692307999999998</c:v>
                </c:pt>
                <c:pt idx="1">
                  <c:v>0.23076922999999999</c:v>
                </c:pt>
                <c:pt idx="2">
                  <c:v>0.25</c:v>
                </c:pt>
                <c:pt idx="3">
                  <c:v>0.17307692</c:v>
                </c:pt>
                <c:pt idx="4">
                  <c:v>5.7692309999999997E-2</c:v>
                </c:pt>
                <c:pt idx="5">
                  <c:v>0.26923077000000001</c:v>
                </c:pt>
                <c:pt idx="6">
                  <c:v>0.17307692</c:v>
                </c:pt>
                <c:pt idx="7">
                  <c:v>0.19230769</c:v>
                </c:pt>
                <c:pt idx="8">
                  <c:v>0.15384614999999999</c:v>
                </c:pt>
                <c:pt idx="9">
                  <c:v>0.15384614999999999</c:v>
                </c:pt>
                <c:pt idx="10">
                  <c:v>1.9230770000000001E-2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Online research on health conditions</c:v>
                </c:pt>
                <c:pt idx="1">
                  <c:v>Friend or family</c:v>
                </c:pt>
                <c:pt idx="2">
                  <c:v>Health care professional</c:v>
                </c:pt>
                <c:pt idx="3">
                  <c:v>Health TV show (i.e, Dr. Oz, The Doctors)</c:v>
                </c:pt>
                <c:pt idx="4">
                  <c:v>Magazine</c:v>
                </c:pt>
                <c:pt idx="5">
                  <c:v>Supplement company website</c:v>
                </c:pt>
                <c:pt idx="6">
                  <c:v>Saw it on a store shelf</c:v>
                </c:pt>
                <c:pt idx="7">
                  <c:v>Influencer recommendation</c:v>
                </c:pt>
                <c:pt idx="8">
                  <c:v>Retail employee</c:v>
                </c:pt>
                <c:pt idx="9">
                  <c:v>Newspaper</c:v>
                </c:pt>
                <c:pt idx="10">
                  <c:v>Other (please specify)</c:v>
                </c:pt>
              </c:strCache>
            </c:strRef>
          </c:cat>
          <c:val>
            <c:numRef>
              <c:f>Sheet1!$E$2:$E$12</c:f>
              <c:numCache>
                <c:formatCode>0%</c:formatCode>
                <c:ptCount val="11"/>
                <c:pt idx="0">
                  <c:v>0.35714286000000001</c:v>
                </c:pt>
                <c:pt idx="1">
                  <c:v>0.38095237999999998</c:v>
                </c:pt>
                <c:pt idx="2">
                  <c:v>0.54761905</c:v>
                </c:pt>
                <c:pt idx="3">
                  <c:v>9.5238099999999992E-2</c:v>
                </c:pt>
                <c:pt idx="4">
                  <c:v>0</c:v>
                </c:pt>
                <c:pt idx="5">
                  <c:v>7.1428569999999997E-2</c:v>
                </c:pt>
                <c:pt idx="6">
                  <c:v>0.16666666999999999</c:v>
                </c:pt>
                <c:pt idx="7">
                  <c:v>4.7619050000000003E-2</c:v>
                </c:pt>
                <c:pt idx="8">
                  <c:v>4.7619050000000003E-2</c:v>
                </c:pt>
                <c:pt idx="9">
                  <c:v>4.7619050000000003E-2</c:v>
                </c:pt>
                <c:pt idx="10">
                  <c:v>0</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Online research on health conditions</c:v>
                </c:pt>
                <c:pt idx="1">
                  <c:v>Friend or family</c:v>
                </c:pt>
                <c:pt idx="2">
                  <c:v>Health care professional</c:v>
                </c:pt>
                <c:pt idx="3">
                  <c:v>Health TV show (i.e, Dr. Oz, The Doctors)</c:v>
                </c:pt>
                <c:pt idx="4">
                  <c:v>Magazine</c:v>
                </c:pt>
                <c:pt idx="5">
                  <c:v>Supplement company website</c:v>
                </c:pt>
                <c:pt idx="6">
                  <c:v>Saw it on a store shelf</c:v>
                </c:pt>
                <c:pt idx="7">
                  <c:v>Influencer recommendation</c:v>
                </c:pt>
                <c:pt idx="8">
                  <c:v>Retail employee</c:v>
                </c:pt>
                <c:pt idx="9">
                  <c:v>Newspaper</c:v>
                </c:pt>
                <c:pt idx="10">
                  <c:v>Other (please specify)</c:v>
                </c:pt>
              </c:strCache>
            </c:strRef>
          </c:cat>
          <c:val>
            <c:numRef>
              <c:f>Sheet1!$F$2:$F$12</c:f>
              <c:numCache>
                <c:formatCode>0%</c:formatCode>
                <c:ptCount val="11"/>
                <c:pt idx="0">
                  <c:v>0.32258065000000002</c:v>
                </c:pt>
                <c:pt idx="1">
                  <c:v>0.25806452000000002</c:v>
                </c:pt>
                <c:pt idx="2">
                  <c:v>0.25806452000000002</c:v>
                </c:pt>
                <c:pt idx="3">
                  <c:v>0.12903226000000001</c:v>
                </c:pt>
                <c:pt idx="4">
                  <c:v>3.2258059999999998E-2</c:v>
                </c:pt>
                <c:pt idx="5">
                  <c:v>0.16129031999999999</c:v>
                </c:pt>
                <c:pt idx="6">
                  <c:v>0.16129031999999999</c:v>
                </c:pt>
                <c:pt idx="7">
                  <c:v>9.677419000000001E-2</c:v>
                </c:pt>
                <c:pt idx="8">
                  <c:v>3.2258059999999998E-2</c:v>
                </c:pt>
                <c:pt idx="9">
                  <c:v>9.677419000000001E-2</c:v>
                </c:pt>
                <c:pt idx="10">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Online research on health conditions</c:v>
                </c:pt>
                <c:pt idx="1">
                  <c:v>Friend or family</c:v>
                </c:pt>
                <c:pt idx="2">
                  <c:v>Health care professional</c:v>
                </c:pt>
                <c:pt idx="3">
                  <c:v>Health TV show (i.e, Dr. Oz, The Doctors)</c:v>
                </c:pt>
                <c:pt idx="4">
                  <c:v>Magazine</c:v>
                </c:pt>
                <c:pt idx="5">
                  <c:v>Supplement company website</c:v>
                </c:pt>
                <c:pt idx="6">
                  <c:v>Saw it on a store shelf</c:v>
                </c:pt>
                <c:pt idx="7">
                  <c:v>Influencer recommendation</c:v>
                </c:pt>
                <c:pt idx="8">
                  <c:v>Retail employee</c:v>
                </c:pt>
                <c:pt idx="9">
                  <c:v>Newspaper</c:v>
                </c:pt>
                <c:pt idx="10">
                  <c:v>Other (please specify)</c:v>
                </c:pt>
              </c:strCache>
            </c:strRef>
          </c:cat>
          <c:val>
            <c:numRef>
              <c:f>Sheet1!$G$2:$G$12</c:f>
              <c:numCache>
                <c:formatCode>0%</c:formatCode>
                <c:ptCount val="11"/>
                <c:pt idx="0">
                  <c:v>0.21052631999999999</c:v>
                </c:pt>
                <c:pt idx="1">
                  <c:v>0.26315789000000001</c:v>
                </c:pt>
                <c:pt idx="2">
                  <c:v>0.42105262999999998</c:v>
                </c:pt>
                <c:pt idx="3">
                  <c:v>0.21052631999999999</c:v>
                </c:pt>
                <c:pt idx="4">
                  <c:v>5.2631579999999997E-2</c:v>
                </c:pt>
                <c:pt idx="5">
                  <c:v>0.15789474000000001</c:v>
                </c:pt>
                <c:pt idx="6">
                  <c:v>0.31578947000000002</c:v>
                </c:pt>
                <c:pt idx="7">
                  <c:v>0</c:v>
                </c:pt>
                <c:pt idx="8">
                  <c:v>0</c:v>
                </c:pt>
                <c:pt idx="9">
                  <c:v>5.2631579999999997E-2</c:v>
                </c:pt>
                <c:pt idx="10">
                  <c:v>0.10526315999999999</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Online research on health conditions</c:v>
                </c:pt>
                <c:pt idx="1">
                  <c:v>Friend or family</c:v>
                </c:pt>
                <c:pt idx="2">
                  <c:v>Health care professional</c:v>
                </c:pt>
                <c:pt idx="3">
                  <c:v>Health TV show (i.e, Dr. Oz, The Doctors)</c:v>
                </c:pt>
                <c:pt idx="4">
                  <c:v>Magazine</c:v>
                </c:pt>
                <c:pt idx="5">
                  <c:v>Supplement company website</c:v>
                </c:pt>
                <c:pt idx="6">
                  <c:v>Saw it on a store shelf</c:v>
                </c:pt>
                <c:pt idx="7">
                  <c:v>Influencer recommendation</c:v>
                </c:pt>
                <c:pt idx="8">
                  <c:v>Retail employee</c:v>
                </c:pt>
                <c:pt idx="9">
                  <c:v>Newspaper</c:v>
                </c:pt>
                <c:pt idx="10">
                  <c:v>Other (please specify)</c:v>
                </c:pt>
              </c:strCache>
            </c:strRef>
          </c:cat>
          <c:val>
            <c:numRef>
              <c:f>Sheet1!$H$2:$H$12</c:f>
              <c:numCache>
                <c:formatCode>0%</c:formatCode>
                <c:ptCount val="11"/>
                <c:pt idx="0">
                  <c:v>0.29411765000000001</c:v>
                </c:pt>
                <c:pt idx="1">
                  <c:v>0.47058823999999999</c:v>
                </c:pt>
                <c:pt idx="2">
                  <c:v>0.58823528999999997</c:v>
                </c:pt>
                <c:pt idx="3">
                  <c:v>0.11764706</c:v>
                </c:pt>
                <c:pt idx="4">
                  <c:v>0.17647059000000001</c:v>
                </c:pt>
                <c:pt idx="5">
                  <c:v>0.17647059000000001</c:v>
                </c:pt>
                <c:pt idx="6">
                  <c:v>0.17647059000000001</c:v>
                </c:pt>
                <c:pt idx="7">
                  <c:v>0</c:v>
                </c:pt>
                <c:pt idx="8">
                  <c:v>5.8823529999999999E-2</c:v>
                </c:pt>
                <c:pt idx="9">
                  <c:v>0.11764706</c:v>
                </c:pt>
                <c:pt idx="10">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Online research on health conditions</c:v>
                </c:pt>
                <c:pt idx="1">
                  <c:v>Friend or family</c:v>
                </c:pt>
                <c:pt idx="2">
                  <c:v>Health care professional</c:v>
                </c:pt>
                <c:pt idx="3">
                  <c:v>Health TV show (i.e, Dr. Oz, The Doctors)</c:v>
                </c:pt>
                <c:pt idx="4">
                  <c:v>Magazine</c:v>
                </c:pt>
                <c:pt idx="5">
                  <c:v>Supplement company website</c:v>
                </c:pt>
                <c:pt idx="6">
                  <c:v>Saw it on a store shelf</c:v>
                </c:pt>
                <c:pt idx="7">
                  <c:v>Influencer recommendation</c:v>
                </c:pt>
                <c:pt idx="8">
                  <c:v>Retail employee</c:v>
                </c:pt>
                <c:pt idx="9">
                  <c:v>Newspaper</c:v>
                </c:pt>
                <c:pt idx="10">
                  <c:v>Other (please specify)</c:v>
                </c:pt>
              </c:strCache>
            </c:strRef>
          </c:cat>
          <c:val>
            <c:numRef>
              <c:f>Sheet1!$B$2:$B$12</c:f>
              <c:numCache>
                <c:formatCode>0%</c:formatCode>
                <c:ptCount val="11"/>
                <c:pt idx="0">
                  <c:v>0.27173913</c:v>
                </c:pt>
                <c:pt idx="1">
                  <c:v>0.29106280000000001</c:v>
                </c:pt>
                <c:pt idx="2">
                  <c:v>0.32185989999999998</c:v>
                </c:pt>
                <c:pt idx="3">
                  <c:v>0.21316425</c:v>
                </c:pt>
                <c:pt idx="4">
                  <c:v>0.11292271</c:v>
                </c:pt>
                <c:pt idx="5">
                  <c:v>0.17270531</c:v>
                </c:pt>
                <c:pt idx="6">
                  <c:v>0.17512077000000001</c:v>
                </c:pt>
                <c:pt idx="7">
                  <c:v>0.11714976000000001</c:v>
                </c:pt>
                <c:pt idx="8">
                  <c:v>0.10084541</c:v>
                </c:pt>
                <c:pt idx="9">
                  <c:v>9.4806760000000004E-2</c:v>
                </c:pt>
                <c:pt idx="10">
                  <c:v>9.6618399999999997E-3</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All Prebiotic Users</c:v>
                </c:pt>
              </c:strCache>
            </c:strRef>
          </c:tx>
          <c:spPr>
            <a:solidFill>
              <a:schemeClr val="accent1"/>
            </a:solidFill>
            <a:ln>
              <a:noFill/>
            </a:ln>
            <a:effectLst/>
          </c:spPr>
          <c:invertIfNegative val="0"/>
          <c:cat>
            <c:strRef>
              <c:f>Sheet1!$A$2:$A$11</c:f>
              <c:strCache>
                <c:ptCount val="10"/>
                <c:pt idx="0">
                  <c:v>Other (please specify)</c:v>
                </c:pt>
                <c:pt idx="1">
                  <c:v>Other non-pill format (I.e., stick pack, chews, etc.)</c:v>
                </c:pt>
                <c:pt idx="2">
                  <c:v>Snack (bar, cookie, etc)</c:v>
                </c:pt>
                <c:pt idx="3">
                  <c:v>Softgels</c:v>
                </c:pt>
                <c:pt idx="4">
                  <c:v>Fortified food or beverage</c:v>
                </c:pt>
                <c:pt idx="5">
                  <c:v>Beverage</c:v>
                </c:pt>
                <c:pt idx="6">
                  <c:v>Gummy</c:v>
                </c:pt>
                <c:pt idx="7">
                  <c:v>Powder</c:v>
                </c:pt>
                <c:pt idx="8">
                  <c:v>Pills</c:v>
                </c:pt>
                <c:pt idx="9">
                  <c:v>Capsules</c:v>
                </c:pt>
              </c:strCache>
            </c:strRef>
          </c:cat>
          <c:val>
            <c:numRef>
              <c:f>Sheet1!$B$2:$B$11</c:f>
              <c:numCache>
                <c:formatCode>0%</c:formatCode>
                <c:ptCount val="10"/>
                <c:pt idx="0">
                  <c:v>1.20773E-3</c:v>
                </c:pt>
                <c:pt idx="1">
                  <c:v>5.2536230000000003E-2</c:v>
                </c:pt>
                <c:pt idx="2">
                  <c:v>9.4806760000000004E-2</c:v>
                </c:pt>
                <c:pt idx="3">
                  <c:v>0.10929952</c:v>
                </c:pt>
                <c:pt idx="4">
                  <c:v>0.11413043</c:v>
                </c:pt>
                <c:pt idx="5">
                  <c:v>0.16908213</c:v>
                </c:pt>
                <c:pt idx="6">
                  <c:v>0.17995169</c:v>
                </c:pt>
                <c:pt idx="7">
                  <c:v>0.20048309</c:v>
                </c:pt>
                <c:pt idx="8">
                  <c:v>0.26328501999999998</c:v>
                </c:pt>
                <c:pt idx="9">
                  <c:v>0.29045894</c:v>
                </c:pt>
              </c:numCache>
            </c:numRef>
          </c:val>
          <c:extLst>
            <c:ext xmlns:c16="http://schemas.microsoft.com/office/drawing/2014/chart" uri="{C3380CC4-5D6E-409C-BE32-E72D297353CC}">
              <c16:uniqueId val="{00000000-5C03-4C6F-866C-B530BB5D5829}"/>
            </c:ext>
          </c:extLst>
        </c:ser>
        <c:dLbls>
          <c:showLegendKey val="0"/>
          <c:showVal val="0"/>
          <c:showCatName val="0"/>
          <c:showSerName val="0"/>
          <c:showPercent val="0"/>
          <c:showBubbleSize val="0"/>
        </c:dLbls>
        <c:gapWidth val="219"/>
        <c:axId val="859190272"/>
        <c:axId val="475847792"/>
      </c:barChart>
      <c:catAx>
        <c:axId val="859190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5847792"/>
        <c:crosses val="autoZero"/>
        <c:auto val="1"/>
        <c:lblAlgn val="ctr"/>
        <c:lblOffset val="100"/>
        <c:noMultiLvlLbl val="0"/>
      </c:catAx>
      <c:valAx>
        <c:axId val="4758477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9190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US </c:v>
                </c:pt>
              </c:strCache>
            </c:strRef>
          </c:tx>
          <c:spPr>
            <a:solidFill>
              <a:schemeClr val="accent3"/>
            </a:solidFill>
            <a:ln>
              <a:noFill/>
            </a:ln>
            <a:effectLst/>
          </c:spPr>
          <c:invertIfNegative val="0"/>
          <c:cat>
            <c:strRef>
              <c:f>Sheet1!$A$2:$A$11</c:f>
              <c:strCache>
                <c:ptCount val="10"/>
                <c:pt idx="0">
                  <c:v>Gummy</c:v>
                </c:pt>
                <c:pt idx="1">
                  <c:v>Capsules</c:v>
                </c:pt>
                <c:pt idx="2">
                  <c:v>Pills</c:v>
                </c:pt>
                <c:pt idx="3">
                  <c:v>Beverage</c:v>
                </c:pt>
                <c:pt idx="4">
                  <c:v>Softgels</c:v>
                </c:pt>
                <c:pt idx="5">
                  <c:v>Powder</c:v>
                </c:pt>
                <c:pt idx="6">
                  <c:v>Fortified food or beverage</c:v>
                </c:pt>
                <c:pt idx="7">
                  <c:v>Snack (bar, cookie, etc)</c:v>
                </c:pt>
                <c:pt idx="8">
                  <c:v>Other non-pill format (I.e., stick pack, chews, etc.)</c:v>
                </c:pt>
                <c:pt idx="9">
                  <c:v>Other (please specify)</c:v>
                </c:pt>
              </c:strCache>
            </c:strRef>
          </c:cat>
          <c:val>
            <c:numRef>
              <c:f>Sheet1!$C$2:$C$11</c:f>
              <c:numCache>
                <c:formatCode>0%</c:formatCode>
                <c:ptCount val="10"/>
                <c:pt idx="0">
                  <c:v>0.30371901000000001</c:v>
                </c:pt>
                <c:pt idx="1">
                  <c:v>0.28925620000000002</c:v>
                </c:pt>
                <c:pt idx="2">
                  <c:v>0.26652893</c:v>
                </c:pt>
                <c:pt idx="3">
                  <c:v>0.16735537</c:v>
                </c:pt>
                <c:pt idx="4">
                  <c:v>0.15495867999999999</c:v>
                </c:pt>
                <c:pt idx="5">
                  <c:v>0.14256198</c:v>
                </c:pt>
                <c:pt idx="6">
                  <c:v>0.13842974999999999</c:v>
                </c:pt>
                <c:pt idx="7">
                  <c:v>0.1322314</c:v>
                </c:pt>
                <c:pt idx="8">
                  <c:v>5.1652889999999993E-2</c:v>
                </c:pt>
                <c:pt idx="9">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UK</c:v>
                </c:pt>
              </c:strCache>
            </c:strRef>
          </c:tx>
          <c:spPr>
            <a:solidFill>
              <a:schemeClr val="accent5"/>
            </a:solidFill>
            <a:ln>
              <a:noFill/>
            </a:ln>
            <a:effectLst/>
          </c:spPr>
          <c:invertIfNegative val="0"/>
          <c:cat>
            <c:strRef>
              <c:f>Sheet1!$A$2:$A$11</c:f>
              <c:strCache>
                <c:ptCount val="10"/>
                <c:pt idx="0">
                  <c:v>Gummy</c:v>
                </c:pt>
                <c:pt idx="1">
                  <c:v>Capsules</c:v>
                </c:pt>
                <c:pt idx="2">
                  <c:v>Pills</c:v>
                </c:pt>
                <c:pt idx="3">
                  <c:v>Beverage</c:v>
                </c:pt>
                <c:pt idx="4">
                  <c:v>Softgels</c:v>
                </c:pt>
                <c:pt idx="5">
                  <c:v>Powder</c:v>
                </c:pt>
                <c:pt idx="6">
                  <c:v>Fortified food or beverage</c:v>
                </c:pt>
                <c:pt idx="7">
                  <c:v>Snack (bar, cookie, etc)</c:v>
                </c:pt>
                <c:pt idx="8">
                  <c:v>Other non-pill format (I.e., stick pack, chews, etc.)</c:v>
                </c:pt>
                <c:pt idx="9">
                  <c:v>Other (please specify)</c:v>
                </c:pt>
              </c:strCache>
            </c:strRef>
          </c:cat>
          <c:val>
            <c:numRef>
              <c:f>Sheet1!$D$2:$D$11</c:f>
              <c:numCache>
                <c:formatCode>0%</c:formatCode>
                <c:ptCount val="10"/>
                <c:pt idx="0">
                  <c:v>0.18269231</c:v>
                </c:pt>
                <c:pt idx="1">
                  <c:v>0.27403845999999998</c:v>
                </c:pt>
                <c:pt idx="2">
                  <c:v>0.26442307999999998</c:v>
                </c:pt>
                <c:pt idx="3">
                  <c:v>0.18269231</c:v>
                </c:pt>
                <c:pt idx="4">
                  <c:v>9.1346150000000001E-2</c:v>
                </c:pt>
                <c:pt idx="5">
                  <c:v>0.14423077000000001</c:v>
                </c:pt>
                <c:pt idx="6">
                  <c:v>0.16346153999999999</c:v>
                </c:pt>
                <c:pt idx="7">
                  <c:v>7.6923079999999991E-2</c:v>
                </c:pt>
                <c:pt idx="8">
                  <c:v>4.3269229999999999E-2</c:v>
                </c:pt>
                <c:pt idx="9">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DE</c:v>
                </c:pt>
              </c:strCache>
            </c:strRef>
          </c:tx>
          <c:spPr>
            <a:solidFill>
              <a:schemeClr val="accent1">
                <a:lumMod val="60000"/>
              </a:schemeClr>
            </a:solidFill>
            <a:ln>
              <a:noFill/>
            </a:ln>
            <a:effectLst/>
          </c:spPr>
          <c:invertIfNegative val="0"/>
          <c:cat>
            <c:strRef>
              <c:f>Sheet1!$A$2:$A$11</c:f>
              <c:strCache>
                <c:ptCount val="10"/>
                <c:pt idx="0">
                  <c:v>Gummy</c:v>
                </c:pt>
                <c:pt idx="1">
                  <c:v>Capsules</c:v>
                </c:pt>
                <c:pt idx="2">
                  <c:v>Pills</c:v>
                </c:pt>
                <c:pt idx="3">
                  <c:v>Beverage</c:v>
                </c:pt>
                <c:pt idx="4">
                  <c:v>Softgels</c:v>
                </c:pt>
                <c:pt idx="5">
                  <c:v>Powder</c:v>
                </c:pt>
                <c:pt idx="6">
                  <c:v>Fortified food or beverage</c:v>
                </c:pt>
                <c:pt idx="7">
                  <c:v>Snack (bar, cookie, etc)</c:v>
                </c:pt>
                <c:pt idx="8">
                  <c:v>Other non-pill format (I.e., stick pack, chews, etc.)</c:v>
                </c:pt>
                <c:pt idx="9">
                  <c:v>Other (please specify)</c:v>
                </c:pt>
              </c:strCache>
            </c:strRef>
          </c:cat>
          <c:val>
            <c:numRef>
              <c:f>Sheet1!$E$2:$E$11</c:f>
              <c:numCache>
                <c:formatCode>0%</c:formatCode>
                <c:ptCount val="10"/>
                <c:pt idx="0">
                  <c:v>8.9947090000000007E-2</c:v>
                </c:pt>
                <c:pt idx="1">
                  <c:v>0.29629630000000001</c:v>
                </c:pt>
                <c:pt idx="2">
                  <c:v>0.21164021</c:v>
                </c:pt>
                <c:pt idx="3">
                  <c:v>0.25396825000000001</c:v>
                </c:pt>
                <c:pt idx="4">
                  <c:v>8.4656079999999995E-2</c:v>
                </c:pt>
                <c:pt idx="5">
                  <c:v>0.17989417999999999</c:v>
                </c:pt>
                <c:pt idx="6">
                  <c:v>0.15343915</c:v>
                </c:pt>
                <c:pt idx="7">
                  <c:v>0.10582011</c:v>
                </c:pt>
                <c:pt idx="8">
                  <c:v>5.8201059999999999E-2</c:v>
                </c:pt>
                <c:pt idx="9">
                  <c:v>0</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IT</c:v>
                </c:pt>
              </c:strCache>
            </c:strRef>
          </c:tx>
          <c:spPr>
            <a:solidFill>
              <a:schemeClr val="accent2">
                <a:lumMod val="40000"/>
                <a:lumOff val="60000"/>
              </a:schemeClr>
            </a:solidFill>
            <a:ln>
              <a:noFill/>
            </a:ln>
            <a:effectLst/>
          </c:spPr>
          <c:invertIfNegative val="0"/>
          <c:cat>
            <c:strRef>
              <c:f>Sheet1!$A$2:$A$11</c:f>
              <c:strCache>
                <c:ptCount val="10"/>
                <c:pt idx="0">
                  <c:v>Gummy</c:v>
                </c:pt>
                <c:pt idx="1">
                  <c:v>Capsules</c:v>
                </c:pt>
                <c:pt idx="2">
                  <c:v>Pills</c:v>
                </c:pt>
                <c:pt idx="3">
                  <c:v>Beverage</c:v>
                </c:pt>
                <c:pt idx="4">
                  <c:v>Softgels</c:v>
                </c:pt>
                <c:pt idx="5">
                  <c:v>Powder</c:v>
                </c:pt>
                <c:pt idx="6">
                  <c:v>Fortified food or beverage</c:v>
                </c:pt>
                <c:pt idx="7">
                  <c:v>Snack (bar, cookie, etc)</c:v>
                </c:pt>
                <c:pt idx="8">
                  <c:v>Other non-pill format (I.e., stick pack, chews, etc.)</c:v>
                </c:pt>
                <c:pt idx="9">
                  <c:v>Other (please specify)</c:v>
                </c:pt>
              </c:strCache>
            </c:strRef>
          </c:cat>
          <c:val>
            <c:numRef>
              <c:f>Sheet1!$F$2:$F$11</c:f>
              <c:numCache>
                <c:formatCode>0%</c:formatCode>
                <c:ptCount val="10"/>
                <c:pt idx="0">
                  <c:v>0.13732394000000001</c:v>
                </c:pt>
                <c:pt idx="1">
                  <c:v>0.25352112999999998</c:v>
                </c:pt>
                <c:pt idx="2">
                  <c:v>0.20774648000000001</c:v>
                </c:pt>
                <c:pt idx="3">
                  <c:v>0.22887324000000001</c:v>
                </c:pt>
                <c:pt idx="4">
                  <c:v>0.15492958000000001</c:v>
                </c:pt>
                <c:pt idx="5">
                  <c:v>0.19366196999999999</c:v>
                </c:pt>
                <c:pt idx="6">
                  <c:v>7.0422539999999992E-2</c:v>
                </c:pt>
                <c:pt idx="7">
                  <c:v>9.859155E-2</c:v>
                </c:pt>
                <c:pt idx="8">
                  <c:v>3.1690140000000012E-2</c:v>
                </c:pt>
                <c:pt idx="9">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KR</c:v>
                </c:pt>
              </c:strCache>
            </c:strRef>
          </c:tx>
          <c:spPr>
            <a:solidFill>
              <a:schemeClr val="accent5">
                <a:lumMod val="60000"/>
              </a:schemeClr>
            </a:solidFill>
            <a:ln>
              <a:noFill/>
            </a:ln>
            <a:effectLst/>
          </c:spPr>
          <c:invertIfNegative val="0"/>
          <c:cat>
            <c:strRef>
              <c:f>Sheet1!$A$2:$A$11</c:f>
              <c:strCache>
                <c:ptCount val="10"/>
                <c:pt idx="0">
                  <c:v>Gummy</c:v>
                </c:pt>
                <c:pt idx="1">
                  <c:v>Capsules</c:v>
                </c:pt>
                <c:pt idx="2">
                  <c:v>Pills</c:v>
                </c:pt>
                <c:pt idx="3">
                  <c:v>Beverage</c:v>
                </c:pt>
                <c:pt idx="4">
                  <c:v>Softgels</c:v>
                </c:pt>
                <c:pt idx="5">
                  <c:v>Powder</c:v>
                </c:pt>
                <c:pt idx="6">
                  <c:v>Fortified food or beverage</c:v>
                </c:pt>
                <c:pt idx="7">
                  <c:v>Snack (bar, cookie, etc)</c:v>
                </c:pt>
                <c:pt idx="8">
                  <c:v>Other non-pill format (I.e., stick pack, chews, etc.)</c:v>
                </c:pt>
                <c:pt idx="9">
                  <c:v>Other (please specify)</c:v>
                </c:pt>
              </c:strCache>
            </c:strRef>
          </c:cat>
          <c:val>
            <c:numRef>
              <c:f>Sheet1!$G$2:$G$11</c:f>
              <c:numCache>
                <c:formatCode>0%</c:formatCode>
                <c:ptCount val="10"/>
                <c:pt idx="0">
                  <c:v>9.1228069999999994E-2</c:v>
                </c:pt>
                <c:pt idx="1">
                  <c:v>0.29122807000000001</c:v>
                </c:pt>
                <c:pt idx="2">
                  <c:v>0.30526315999999998</c:v>
                </c:pt>
                <c:pt idx="3">
                  <c:v>8.4210530000000006E-2</c:v>
                </c:pt>
                <c:pt idx="4">
                  <c:v>5.6140350000000012E-2</c:v>
                </c:pt>
                <c:pt idx="5">
                  <c:v>0.40350877000000002</c:v>
                </c:pt>
                <c:pt idx="6">
                  <c:v>6.3157889999999994E-2</c:v>
                </c:pt>
                <c:pt idx="7">
                  <c:v>2.807018E-2</c:v>
                </c:pt>
                <c:pt idx="8">
                  <c:v>8.4210530000000006E-2</c:v>
                </c:pt>
                <c:pt idx="9">
                  <c:v>0</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AU</c:v>
                </c:pt>
              </c:strCache>
            </c:strRef>
          </c:tx>
          <c:spPr>
            <a:solidFill>
              <a:schemeClr val="accent1">
                <a:lumMod val="80000"/>
                <a:lumOff val="20000"/>
              </a:schemeClr>
            </a:solidFill>
            <a:ln>
              <a:noFill/>
            </a:ln>
            <a:effectLst/>
          </c:spPr>
          <c:invertIfNegative val="0"/>
          <c:cat>
            <c:strRef>
              <c:f>Sheet1!$A$2:$A$11</c:f>
              <c:strCache>
                <c:ptCount val="10"/>
                <c:pt idx="0">
                  <c:v>Gummy</c:v>
                </c:pt>
                <c:pt idx="1">
                  <c:v>Capsules</c:v>
                </c:pt>
                <c:pt idx="2">
                  <c:v>Pills</c:v>
                </c:pt>
                <c:pt idx="3">
                  <c:v>Beverage</c:v>
                </c:pt>
                <c:pt idx="4">
                  <c:v>Softgels</c:v>
                </c:pt>
                <c:pt idx="5">
                  <c:v>Powder</c:v>
                </c:pt>
                <c:pt idx="6">
                  <c:v>Fortified food or beverage</c:v>
                </c:pt>
                <c:pt idx="7">
                  <c:v>Snack (bar, cookie, etc)</c:v>
                </c:pt>
                <c:pt idx="8">
                  <c:v>Other non-pill format (I.e., stick pack, chews, etc.)</c:v>
                </c:pt>
                <c:pt idx="9">
                  <c:v>Other (please specify)</c:v>
                </c:pt>
              </c:strCache>
            </c:strRef>
          </c:cat>
          <c:val>
            <c:numRef>
              <c:f>Sheet1!$H$2:$H$11</c:f>
              <c:numCache>
                <c:formatCode>0%</c:formatCode>
                <c:ptCount val="10"/>
                <c:pt idx="0">
                  <c:v>0.15048544</c:v>
                </c:pt>
                <c:pt idx="1">
                  <c:v>0.35436893000000003</c:v>
                </c:pt>
                <c:pt idx="2">
                  <c:v>0.32038834999999999</c:v>
                </c:pt>
                <c:pt idx="3">
                  <c:v>0.11650484999999999</c:v>
                </c:pt>
                <c:pt idx="4">
                  <c:v>5.3398059999999997E-2</c:v>
                </c:pt>
                <c:pt idx="5">
                  <c:v>0.1407767</c:v>
                </c:pt>
                <c:pt idx="6">
                  <c:v>0.10194175</c:v>
                </c:pt>
                <c:pt idx="7">
                  <c:v>0.10194175</c:v>
                </c:pt>
                <c:pt idx="8">
                  <c:v>4.3689319999999997E-2</c:v>
                </c:pt>
                <c:pt idx="9">
                  <c:v>9.7087400000000004E-3</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Sheet1!$A$2:$A$11</c:f>
              <c:strCache>
                <c:ptCount val="10"/>
                <c:pt idx="0">
                  <c:v>Gummy</c:v>
                </c:pt>
                <c:pt idx="1">
                  <c:v>Capsules</c:v>
                </c:pt>
                <c:pt idx="2">
                  <c:v>Pills</c:v>
                </c:pt>
                <c:pt idx="3">
                  <c:v>Beverage</c:v>
                </c:pt>
                <c:pt idx="4">
                  <c:v>Softgels</c:v>
                </c:pt>
                <c:pt idx="5">
                  <c:v>Powder</c:v>
                </c:pt>
                <c:pt idx="6">
                  <c:v>Fortified food or beverage</c:v>
                </c:pt>
                <c:pt idx="7">
                  <c:v>Snack (bar, cookie, etc)</c:v>
                </c:pt>
                <c:pt idx="8">
                  <c:v>Other non-pill format (I.e., stick pack, chews, etc.)</c:v>
                </c:pt>
                <c:pt idx="9">
                  <c:v>Other (please specify)</c:v>
                </c:pt>
              </c:strCache>
            </c:strRef>
          </c:cat>
          <c:val>
            <c:numRef>
              <c:f>Sheet1!$B$2:$B$11</c:f>
              <c:numCache>
                <c:formatCode>0%</c:formatCode>
                <c:ptCount val="10"/>
                <c:pt idx="0">
                  <c:v>0.17995169</c:v>
                </c:pt>
                <c:pt idx="1">
                  <c:v>0.29045894</c:v>
                </c:pt>
                <c:pt idx="2">
                  <c:v>0.26328501999999998</c:v>
                </c:pt>
                <c:pt idx="3">
                  <c:v>0.16908213</c:v>
                </c:pt>
                <c:pt idx="4">
                  <c:v>0.10929952</c:v>
                </c:pt>
                <c:pt idx="5">
                  <c:v>0.20048309</c:v>
                </c:pt>
                <c:pt idx="6">
                  <c:v>0.11413043</c:v>
                </c:pt>
                <c:pt idx="7">
                  <c:v>9.4806760000000004E-2</c:v>
                </c:pt>
                <c:pt idx="8">
                  <c:v>5.2536230000000003E-2</c:v>
                </c:pt>
                <c:pt idx="9">
                  <c:v>1.20773E-3</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Sheet1!$A$2:$A$11</c:f>
              <c:strCache>
                <c:ptCount val="10"/>
                <c:pt idx="0">
                  <c:v>Powder</c:v>
                </c:pt>
                <c:pt idx="1">
                  <c:v>Capsules</c:v>
                </c:pt>
                <c:pt idx="2">
                  <c:v>Gummy</c:v>
                </c:pt>
                <c:pt idx="3">
                  <c:v>Pills</c:v>
                </c:pt>
                <c:pt idx="4">
                  <c:v>Beverage</c:v>
                </c:pt>
                <c:pt idx="5">
                  <c:v>Fortified food or beverage</c:v>
                </c:pt>
                <c:pt idx="6">
                  <c:v>Softgels</c:v>
                </c:pt>
                <c:pt idx="7">
                  <c:v>Snack (bar, cookie, etc)</c:v>
                </c:pt>
                <c:pt idx="8">
                  <c:v>Other non-pill format (I.e., stick pack, chews, etc.)</c:v>
                </c:pt>
                <c:pt idx="9">
                  <c:v>Other (please specify)</c:v>
                </c:pt>
              </c:strCache>
            </c:strRef>
          </c:cat>
          <c:val>
            <c:numRef>
              <c:f>Sheet1!$C$2:$C$11</c:f>
              <c:numCache>
                <c:formatCode>0%</c:formatCode>
                <c:ptCount val="10"/>
                <c:pt idx="0">
                  <c:v>0.24</c:v>
                </c:pt>
                <c:pt idx="1">
                  <c:v>0.23</c:v>
                </c:pt>
                <c:pt idx="2">
                  <c:v>0.21</c:v>
                </c:pt>
                <c:pt idx="3">
                  <c:v>0.2</c:v>
                </c:pt>
                <c:pt idx="4">
                  <c:v>0.15</c:v>
                </c:pt>
                <c:pt idx="5">
                  <c:v>0.13</c:v>
                </c:pt>
                <c:pt idx="6">
                  <c:v>0.12</c:v>
                </c:pt>
                <c:pt idx="7">
                  <c:v>0.11</c:v>
                </c:pt>
                <c:pt idx="8">
                  <c:v>7.0000000000000007E-2</c:v>
                </c:pt>
                <c:pt idx="9">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Sheet1!$A$2:$A$11</c:f>
              <c:strCache>
                <c:ptCount val="10"/>
                <c:pt idx="0">
                  <c:v>Powder</c:v>
                </c:pt>
                <c:pt idx="1">
                  <c:v>Capsules</c:v>
                </c:pt>
                <c:pt idx="2">
                  <c:v>Gummy</c:v>
                </c:pt>
                <c:pt idx="3">
                  <c:v>Pills</c:v>
                </c:pt>
                <c:pt idx="4">
                  <c:v>Beverage</c:v>
                </c:pt>
                <c:pt idx="5">
                  <c:v>Fortified food or beverage</c:v>
                </c:pt>
                <c:pt idx="6">
                  <c:v>Softgels</c:v>
                </c:pt>
                <c:pt idx="7">
                  <c:v>Snack (bar, cookie, etc)</c:v>
                </c:pt>
                <c:pt idx="8">
                  <c:v>Other non-pill format (I.e., stick pack, chews, etc.)</c:v>
                </c:pt>
                <c:pt idx="9">
                  <c:v>Other (please specify)</c:v>
                </c:pt>
              </c:strCache>
            </c:strRef>
          </c:cat>
          <c:val>
            <c:numRef>
              <c:f>Sheet1!$D$2:$D$11</c:f>
              <c:numCache>
                <c:formatCode>0%</c:formatCode>
                <c:ptCount val="10"/>
                <c:pt idx="0">
                  <c:v>0.2</c:v>
                </c:pt>
                <c:pt idx="1">
                  <c:v>0.21</c:v>
                </c:pt>
                <c:pt idx="2">
                  <c:v>0.28999999999999998</c:v>
                </c:pt>
                <c:pt idx="3">
                  <c:v>0.22</c:v>
                </c:pt>
                <c:pt idx="4">
                  <c:v>0.18</c:v>
                </c:pt>
                <c:pt idx="5">
                  <c:v>0.12</c:v>
                </c:pt>
                <c:pt idx="6">
                  <c:v>0.12</c:v>
                </c:pt>
                <c:pt idx="7">
                  <c:v>0.17</c:v>
                </c:pt>
                <c:pt idx="8">
                  <c:v>0.08</c:v>
                </c:pt>
                <c:pt idx="9">
                  <c:v>0.01</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Sheet1!$A$2:$A$11</c:f>
              <c:strCache>
                <c:ptCount val="10"/>
                <c:pt idx="0">
                  <c:v>Powder</c:v>
                </c:pt>
                <c:pt idx="1">
                  <c:v>Capsules</c:v>
                </c:pt>
                <c:pt idx="2">
                  <c:v>Gummy</c:v>
                </c:pt>
                <c:pt idx="3">
                  <c:v>Pills</c:v>
                </c:pt>
                <c:pt idx="4">
                  <c:v>Beverage</c:v>
                </c:pt>
                <c:pt idx="5">
                  <c:v>Fortified food or beverage</c:v>
                </c:pt>
                <c:pt idx="6">
                  <c:v>Softgels</c:v>
                </c:pt>
                <c:pt idx="7">
                  <c:v>Snack (bar, cookie, etc)</c:v>
                </c:pt>
                <c:pt idx="8">
                  <c:v>Other non-pill format (I.e., stick pack, chews, etc.)</c:v>
                </c:pt>
                <c:pt idx="9">
                  <c:v>Other (please specify)</c:v>
                </c:pt>
              </c:strCache>
            </c:strRef>
          </c:cat>
          <c:val>
            <c:numRef>
              <c:f>Sheet1!$E$2:$E$11</c:f>
              <c:numCache>
                <c:formatCode>0%</c:formatCode>
                <c:ptCount val="10"/>
                <c:pt idx="0">
                  <c:v>0.2</c:v>
                </c:pt>
                <c:pt idx="1">
                  <c:v>0.32</c:v>
                </c:pt>
                <c:pt idx="2">
                  <c:v>0.16</c:v>
                </c:pt>
                <c:pt idx="3">
                  <c:v>0.27</c:v>
                </c:pt>
                <c:pt idx="4">
                  <c:v>0.13</c:v>
                </c:pt>
                <c:pt idx="5">
                  <c:v>0.09</c:v>
                </c:pt>
                <c:pt idx="6">
                  <c:v>0.11</c:v>
                </c:pt>
                <c:pt idx="7">
                  <c:v>0.08</c:v>
                </c:pt>
                <c:pt idx="8">
                  <c:v>0.05</c:v>
                </c:pt>
                <c:pt idx="9">
                  <c:v>0</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Sheet1!$A$2:$A$11</c:f>
              <c:strCache>
                <c:ptCount val="10"/>
                <c:pt idx="0">
                  <c:v>Powder</c:v>
                </c:pt>
                <c:pt idx="1">
                  <c:v>Capsules</c:v>
                </c:pt>
                <c:pt idx="2">
                  <c:v>Gummy</c:v>
                </c:pt>
                <c:pt idx="3">
                  <c:v>Pills</c:v>
                </c:pt>
                <c:pt idx="4">
                  <c:v>Beverage</c:v>
                </c:pt>
                <c:pt idx="5">
                  <c:v>Fortified food or beverage</c:v>
                </c:pt>
                <c:pt idx="6">
                  <c:v>Softgels</c:v>
                </c:pt>
                <c:pt idx="7">
                  <c:v>Snack (bar, cookie, etc)</c:v>
                </c:pt>
                <c:pt idx="8">
                  <c:v>Other non-pill format (I.e., stick pack, chews, etc.)</c:v>
                </c:pt>
                <c:pt idx="9">
                  <c:v>Other (please specify)</c:v>
                </c:pt>
              </c:strCache>
            </c:strRef>
          </c:cat>
          <c:val>
            <c:numRef>
              <c:f>Sheet1!$F$2:$F$11</c:f>
              <c:numCache>
                <c:formatCode>0%</c:formatCode>
                <c:ptCount val="10"/>
                <c:pt idx="0">
                  <c:v>0.21</c:v>
                </c:pt>
                <c:pt idx="1">
                  <c:v>0.31</c:v>
                </c:pt>
                <c:pt idx="2">
                  <c:v>0.15</c:v>
                </c:pt>
                <c:pt idx="3">
                  <c:v>0.3</c:v>
                </c:pt>
                <c:pt idx="4">
                  <c:v>0.21</c:v>
                </c:pt>
                <c:pt idx="5">
                  <c:v>0.14000000000000001</c:v>
                </c:pt>
                <c:pt idx="6">
                  <c:v>0.12</c:v>
                </c:pt>
                <c:pt idx="7">
                  <c:v>0.09</c:v>
                </c:pt>
                <c:pt idx="8">
                  <c:v>0.05</c:v>
                </c:pt>
                <c:pt idx="9">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Sheet1!$A$2:$A$11</c:f>
              <c:strCache>
                <c:ptCount val="10"/>
                <c:pt idx="0">
                  <c:v>Powder</c:v>
                </c:pt>
                <c:pt idx="1">
                  <c:v>Capsules</c:v>
                </c:pt>
                <c:pt idx="2">
                  <c:v>Gummy</c:v>
                </c:pt>
                <c:pt idx="3">
                  <c:v>Pills</c:v>
                </c:pt>
                <c:pt idx="4">
                  <c:v>Beverage</c:v>
                </c:pt>
                <c:pt idx="5">
                  <c:v>Fortified food or beverage</c:v>
                </c:pt>
                <c:pt idx="6">
                  <c:v>Softgels</c:v>
                </c:pt>
                <c:pt idx="7">
                  <c:v>Snack (bar, cookie, etc)</c:v>
                </c:pt>
                <c:pt idx="8">
                  <c:v>Other non-pill format (I.e., stick pack, chews, etc.)</c:v>
                </c:pt>
                <c:pt idx="9">
                  <c:v>Other (please specify)</c:v>
                </c:pt>
              </c:strCache>
            </c:strRef>
          </c:cat>
          <c:val>
            <c:numRef>
              <c:f>Sheet1!$G$2:$G$11</c:f>
              <c:numCache>
                <c:formatCode>0%</c:formatCode>
                <c:ptCount val="10"/>
                <c:pt idx="0">
                  <c:v>0.14000000000000001</c:v>
                </c:pt>
                <c:pt idx="1">
                  <c:v>0.37</c:v>
                </c:pt>
                <c:pt idx="2">
                  <c:v>0.14000000000000001</c:v>
                </c:pt>
                <c:pt idx="3">
                  <c:v>0.3</c:v>
                </c:pt>
                <c:pt idx="4">
                  <c:v>0.16</c:v>
                </c:pt>
                <c:pt idx="5">
                  <c:v>7.0000000000000007E-2</c:v>
                </c:pt>
                <c:pt idx="6">
                  <c:v>0.1</c:v>
                </c:pt>
                <c:pt idx="7">
                  <c:v>0.04</c:v>
                </c:pt>
                <c:pt idx="8">
                  <c:v>0.01</c:v>
                </c:pt>
                <c:pt idx="9">
                  <c:v>0</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Sheet1!$A$2:$A$11</c:f>
              <c:strCache>
                <c:ptCount val="10"/>
                <c:pt idx="0">
                  <c:v>Powder</c:v>
                </c:pt>
                <c:pt idx="1">
                  <c:v>Capsules</c:v>
                </c:pt>
                <c:pt idx="2">
                  <c:v>Gummy</c:v>
                </c:pt>
                <c:pt idx="3">
                  <c:v>Pills</c:v>
                </c:pt>
                <c:pt idx="4">
                  <c:v>Beverage</c:v>
                </c:pt>
                <c:pt idx="5">
                  <c:v>Fortified food or beverage</c:v>
                </c:pt>
                <c:pt idx="6">
                  <c:v>Softgels</c:v>
                </c:pt>
                <c:pt idx="7">
                  <c:v>Snack (bar, cookie, etc)</c:v>
                </c:pt>
                <c:pt idx="8">
                  <c:v>Other non-pill format (I.e., stick pack, chews, etc.)</c:v>
                </c:pt>
                <c:pt idx="9">
                  <c:v>Other (please specify)</c:v>
                </c:pt>
              </c:strCache>
            </c:strRef>
          </c:cat>
          <c:val>
            <c:numRef>
              <c:f>Sheet1!$H$2:$H$11</c:f>
              <c:numCache>
                <c:formatCode>0%</c:formatCode>
                <c:ptCount val="10"/>
                <c:pt idx="0">
                  <c:v>0.16</c:v>
                </c:pt>
                <c:pt idx="1">
                  <c:v>0.4</c:v>
                </c:pt>
                <c:pt idx="2">
                  <c:v>7.0000000000000007E-2</c:v>
                </c:pt>
                <c:pt idx="3">
                  <c:v>0.33</c:v>
                </c:pt>
                <c:pt idx="4">
                  <c:v>0.17</c:v>
                </c:pt>
                <c:pt idx="5">
                  <c:v>0.09</c:v>
                </c:pt>
                <c:pt idx="6">
                  <c:v>0.04</c:v>
                </c:pt>
                <c:pt idx="7">
                  <c:v>0.02</c:v>
                </c:pt>
                <c:pt idx="8">
                  <c:v>0.03</c:v>
                </c:pt>
                <c:pt idx="9">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Sheet1!$A$2:$A$11</c:f>
              <c:strCache>
                <c:ptCount val="10"/>
                <c:pt idx="0">
                  <c:v>Powder</c:v>
                </c:pt>
                <c:pt idx="1">
                  <c:v>Capsules</c:v>
                </c:pt>
                <c:pt idx="2">
                  <c:v>Gummy</c:v>
                </c:pt>
                <c:pt idx="3">
                  <c:v>Pills</c:v>
                </c:pt>
                <c:pt idx="4">
                  <c:v>Beverage</c:v>
                </c:pt>
                <c:pt idx="5">
                  <c:v>Fortified food or beverage</c:v>
                </c:pt>
                <c:pt idx="6">
                  <c:v>Softgels</c:v>
                </c:pt>
                <c:pt idx="7">
                  <c:v>Snack (bar, cookie, etc)</c:v>
                </c:pt>
                <c:pt idx="8">
                  <c:v>Other non-pill format (I.e., stick pack, chews, etc.)</c:v>
                </c:pt>
                <c:pt idx="9">
                  <c:v>Other (please specify)</c:v>
                </c:pt>
              </c:strCache>
            </c:strRef>
          </c:cat>
          <c:val>
            <c:numRef>
              <c:f>Sheet1!$B$2:$B$11</c:f>
              <c:numCache>
                <c:formatCode>0%</c:formatCode>
                <c:ptCount val="10"/>
                <c:pt idx="0">
                  <c:v>0.20048309</c:v>
                </c:pt>
                <c:pt idx="1">
                  <c:v>0.29045894</c:v>
                </c:pt>
                <c:pt idx="2">
                  <c:v>0.17995169</c:v>
                </c:pt>
                <c:pt idx="3">
                  <c:v>0.26328501999999998</c:v>
                </c:pt>
                <c:pt idx="4">
                  <c:v>0.16908213</c:v>
                </c:pt>
                <c:pt idx="5">
                  <c:v>0.11413043</c:v>
                </c:pt>
                <c:pt idx="6">
                  <c:v>0.10929952</c:v>
                </c:pt>
                <c:pt idx="7">
                  <c:v>9.4806760000000004E-2</c:v>
                </c:pt>
                <c:pt idx="8">
                  <c:v>5.2536230000000003E-2</c:v>
                </c:pt>
                <c:pt idx="9">
                  <c:v>1.20773E-3</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Sheet1!$A$2:$A$11</c:f>
              <c:strCache>
                <c:ptCount val="10"/>
                <c:pt idx="0">
                  <c:v>Gummy</c:v>
                </c:pt>
                <c:pt idx="1">
                  <c:v>Capsules</c:v>
                </c:pt>
                <c:pt idx="2">
                  <c:v>Fortified food or beverage</c:v>
                </c:pt>
                <c:pt idx="3">
                  <c:v>Beverage</c:v>
                </c:pt>
                <c:pt idx="4">
                  <c:v>Pills</c:v>
                </c:pt>
                <c:pt idx="5">
                  <c:v>Softgels</c:v>
                </c:pt>
                <c:pt idx="6">
                  <c:v>Snack (bar, cookie, etc)</c:v>
                </c:pt>
                <c:pt idx="7">
                  <c:v>Powder</c:v>
                </c:pt>
                <c:pt idx="8">
                  <c:v>Other non-pill format (I.e., stick pack, chews, etc.)</c:v>
                </c:pt>
                <c:pt idx="9">
                  <c:v>Other (please specify)</c:v>
                </c:pt>
              </c:strCache>
            </c:strRef>
          </c:cat>
          <c:val>
            <c:numRef>
              <c:f>Sheet1!$C$2:$C$11</c:f>
              <c:numCache>
                <c:formatCode>0%</c:formatCode>
                <c:ptCount val="10"/>
                <c:pt idx="0">
                  <c:v>0.34313725</c:v>
                </c:pt>
                <c:pt idx="1">
                  <c:v>0.2254902</c:v>
                </c:pt>
                <c:pt idx="2">
                  <c:v>0.21568627000000001</c:v>
                </c:pt>
                <c:pt idx="3">
                  <c:v>0.20588234999999999</c:v>
                </c:pt>
                <c:pt idx="4">
                  <c:v>0.19607843</c:v>
                </c:pt>
                <c:pt idx="5">
                  <c:v>0.19607843</c:v>
                </c:pt>
                <c:pt idx="6">
                  <c:v>0.13725490000000001</c:v>
                </c:pt>
                <c:pt idx="7">
                  <c:v>0.11764706</c:v>
                </c:pt>
                <c:pt idx="8">
                  <c:v>6.8627450000000007E-2</c:v>
                </c:pt>
                <c:pt idx="9">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Sheet1!$A$2:$A$11</c:f>
              <c:strCache>
                <c:ptCount val="10"/>
                <c:pt idx="0">
                  <c:v>Gummy</c:v>
                </c:pt>
                <c:pt idx="1">
                  <c:v>Capsules</c:v>
                </c:pt>
                <c:pt idx="2">
                  <c:v>Fortified food or beverage</c:v>
                </c:pt>
                <c:pt idx="3">
                  <c:v>Beverage</c:v>
                </c:pt>
                <c:pt idx="4">
                  <c:v>Pills</c:v>
                </c:pt>
                <c:pt idx="5">
                  <c:v>Softgels</c:v>
                </c:pt>
                <c:pt idx="6">
                  <c:v>Snack (bar, cookie, etc)</c:v>
                </c:pt>
                <c:pt idx="7">
                  <c:v>Powder</c:v>
                </c:pt>
                <c:pt idx="8">
                  <c:v>Other non-pill format (I.e., stick pack, chews, etc.)</c:v>
                </c:pt>
                <c:pt idx="9">
                  <c:v>Other (please specify)</c:v>
                </c:pt>
              </c:strCache>
            </c:strRef>
          </c:cat>
          <c:val>
            <c:numRef>
              <c:f>Sheet1!$D$2:$D$11</c:f>
              <c:numCache>
                <c:formatCode>0%</c:formatCode>
                <c:ptCount val="10"/>
                <c:pt idx="0">
                  <c:v>0.39047619</c:v>
                </c:pt>
                <c:pt idx="1">
                  <c:v>0.20952381</c:v>
                </c:pt>
                <c:pt idx="2">
                  <c:v>9.5238099999999992E-2</c:v>
                </c:pt>
                <c:pt idx="3">
                  <c:v>0.18095238</c:v>
                </c:pt>
                <c:pt idx="4">
                  <c:v>0.28571428999999998</c:v>
                </c:pt>
                <c:pt idx="5">
                  <c:v>0.11428571</c:v>
                </c:pt>
                <c:pt idx="6">
                  <c:v>0.20952381</c:v>
                </c:pt>
                <c:pt idx="7">
                  <c:v>0.20952381</c:v>
                </c:pt>
                <c:pt idx="8">
                  <c:v>4.7619050000000003E-2</c:v>
                </c:pt>
                <c:pt idx="9">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Sheet1!$A$2:$A$11</c:f>
              <c:strCache>
                <c:ptCount val="10"/>
                <c:pt idx="0">
                  <c:v>Gummy</c:v>
                </c:pt>
                <c:pt idx="1">
                  <c:v>Capsules</c:v>
                </c:pt>
                <c:pt idx="2">
                  <c:v>Fortified food or beverage</c:v>
                </c:pt>
                <c:pt idx="3">
                  <c:v>Beverage</c:v>
                </c:pt>
                <c:pt idx="4">
                  <c:v>Pills</c:v>
                </c:pt>
                <c:pt idx="5">
                  <c:v>Softgels</c:v>
                </c:pt>
                <c:pt idx="6">
                  <c:v>Snack (bar, cookie, etc)</c:v>
                </c:pt>
                <c:pt idx="7">
                  <c:v>Powder</c:v>
                </c:pt>
                <c:pt idx="8">
                  <c:v>Other non-pill format (I.e., stick pack, chews, etc.)</c:v>
                </c:pt>
                <c:pt idx="9">
                  <c:v>Other (please specify)</c:v>
                </c:pt>
              </c:strCache>
            </c:strRef>
          </c:cat>
          <c:val>
            <c:numRef>
              <c:f>Sheet1!$E$2:$E$11</c:f>
              <c:numCache>
                <c:formatCode>0%</c:formatCode>
                <c:ptCount val="10"/>
                <c:pt idx="0">
                  <c:v>0.28421053000000002</c:v>
                </c:pt>
                <c:pt idx="1">
                  <c:v>0.35789473999999999</c:v>
                </c:pt>
                <c:pt idx="2">
                  <c:v>9.4736840000000003E-2</c:v>
                </c:pt>
                <c:pt idx="3">
                  <c:v>8.4210530000000006E-2</c:v>
                </c:pt>
                <c:pt idx="4">
                  <c:v>0.29473684</c:v>
                </c:pt>
                <c:pt idx="5">
                  <c:v>0.15789474000000001</c:v>
                </c:pt>
                <c:pt idx="6">
                  <c:v>8.4210530000000006E-2</c:v>
                </c:pt>
                <c:pt idx="7">
                  <c:v>0.14736842</c:v>
                </c:pt>
                <c:pt idx="8">
                  <c:v>4.2105259999999999E-2</c:v>
                </c:pt>
                <c:pt idx="9">
                  <c:v>0</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Sheet1!$A$2:$A$11</c:f>
              <c:strCache>
                <c:ptCount val="10"/>
                <c:pt idx="0">
                  <c:v>Gummy</c:v>
                </c:pt>
                <c:pt idx="1">
                  <c:v>Capsules</c:v>
                </c:pt>
                <c:pt idx="2">
                  <c:v>Fortified food or beverage</c:v>
                </c:pt>
                <c:pt idx="3">
                  <c:v>Beverage</c:v>
                </c:pt>
                <c:pt idx="4">
                  <c:v>Pills</c:v>
                </c:pt>
                <c:pt idx="5">
                  <c:v>Softgels</c:v>
                </c:pt>
                <c:pt idx="6">
                  <c:v>Snack (bar, cookie, etc)</c:v>
                </c:pt>
                <c:pt idx="7">
                  <c:v>Powder</c:v>
                </c:pt>
                <c:pt idx="8">
                  <c:v>Other non-pill format (I.e., stick pack, chews, etc.)</c:v>
                </c:pt>
                <c:pt idx="9">
                  <c:v>Other (please specify)</c:v>
                </c:pt>
              </c:strCache>
            </c:strRef>
          </c:cat>
          <c:val>
            <c:numRef>
              <c:f>Sheet1!$F$2:$F$11</c:f>
              <c:numCache>
                <c:formatCode>0%</c:formatCode>
                <c:ptCount val="10"/>
                <c:pt idx="0">
                  <c:v>0.25892857000000002</c:v>
                </c:pt>
                <c:pt idx="1">
                  <c:v>0.25892857000000002</c:v>
                </c:pt>
                <c:pt idx="2">
                  <c:v>0.17857143</c:v>
                </c:pt>
                <c:pt idx="3">
                  <c:v>0.25</c:v>
                </c:pt>
                <c:pt idx="4">
                  <c:v>0.28571428999999998</c:v>
                </c:pt>
                <c:pt idx="5">
                  <c:v>0.16071429000000001</c:v>
                </c:pt>
                <c:pt idx="6">
                  <c:v>0.16071429000000001</c:v>
                </c:pt>
                <c:pt idx="7">
                  <c:v>0.125</c:v>
                </c:pt>
                <c:pt idx="8">
                  <c:v>6.25E-2</c:v>
                </c:pt>
                <c:pt idx="9">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Sheet1!$A$2:$A$11</c:f>
              <c:strCache>
                <c:ptCount val="10"/>
                <c:pt idx="0">
                  <c:v>Gummy</c:v>
                </c:pt>
                <c:pt idx="1">
                  <c:v>Capsules</c:v>
                </c:pt>
                <c:pt idx="2">
                  <c:v>Fortified food or beverage</c:v>
                </c:pt>
                <c:pt idx="3">
                  <c:v>Beverage</c:v>
                </c:pt>
                <c:pt idx="4">
                  <c:v>Pills</c:v>
                </c:pt>
                <c:pt idx="5">
                  <c:v>Softgels</c:v>
                </c:pt>
                <c:pt idx="6">
                  <c:v>Snack (bar, cookie, etc)</c:v>
                </c:pt>
                <c:pt idx="7">
                  <c:v>Powder</c:v>
                </c:pt>
                <c:pt idx="8">
                  <c:v>Other non-pill format (I.e., stick pack, chews, etc.)</c:v>
                </c:pt>
                <c:pt idx="9">
                  <c:v>Other (please specify)</c:v>
                </c:pt>
              </c:strCache>
            </c:strRef>
          </c:cat>
          <c:val>
            <c:numRef>
              <c:f>Sheet1!$G$2:$G$11</c:f>
              <c:numCache>
                <c:formatCode>0%</c:formatCode>
                <c:ptCount val="10"/>
                <c:pt idx="0">
                  <c:v>0.26190476000000001</c:v>
                </c:pt>
                <c:pt idx="1">
                  <c:v>0.47619048000000003</c:v>
                </c:pt>
                <c:pt idx="2">
                  <c:v>7.1428569999999997E-2</c:v>
                </c:pt>
                <c:pt idx="3">
                  <c:v>7.1428569999999997E-2</c:v>
                </c:pt>
                <c:pt idx="4">
                  <c:v>0.19047618999999999</c:v>
                </c:pt>
                <c:pt idx="5">
                  <c:v>0.19047618999999999</c:v>
                </c:pt>
                <c:pt idx="6">
                  <c:v>4.7619050000000003E-2</c:v>
                </c:pt>
                <c:pt idx="7">
                  <c:v>9.5238099999999992E-2</c:v>
                </c:pt>
                <c:pt idx="8">
                  <c:v>2.3809520000000001E-2</c:v>
                </c:pt>
                <c:pt idx="9">
                  <c:v>0</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Sheet1!$A$2:$A$11</c:f>
              <c:strCache>
                <c:ptCount val="10"/>
                <c:pt idx="0">
                  <c:v>Gummy</c:v>
                </c:pt>
                <c:pt idx="1">
                  <c:v>Capsules</c:v>
                </c:pt>
                <c:pt idx="2">
                  <c:v>Fortified food or beverage</c:v>
                </c:pt>
                <c:pt idx="3">
                  <c:v>Beverage</c:v>
                </c:pt>
                <c:pt idx="4">
                  <c:v>Pills</c:v>
                </c:pt>
                <c:pt idx="5">
                  <c:v>Softgels</c:v>
                </c:pt>
                <c:pt idx="6">
                  <c:v>Snack (bar, cookie, etc)</c:v>
                </c:pt>
                <c:pt idx="7">
                  <c:v>Powder</c:v>
                </c:pt>
                <c:pt idx="8">
                  <c:v>Other non-pill format (I.e., stick pack, chews, etc.)</c:v>
                </c:pt>
                <c:pt idx="9">
                  <c:v>Other (please specify)</c:v>
                </c:pt>
              </c:strCache>
            </c:strRef>
          </c:cat>
          <c:val>
            <c:numRef>
              <c:f>Sheet1!$H$2:$H$11</c:f>
              <c:numCache>
                <c:formatCode>0%</c:formatCode>
                <c:ptCount val="10"/>
                <c:pt idx="0">
                  <c:v>0.14814815000000001</c:v>
                </c:pt>
                <c:pt idx="1">
                  <c:v>0.40740741000000003</c:v>
                </c:pt>
                <c:pt idx="2">
                  <c:v>0.11111111</c:v>
                </c:pt>
                <c:pt idx="3">
                  <c:v>7.4074070000000006E-2</c:v>
                </c:pt>
                <c:pt idx="4">
                  <c:v>0.40740741000000003</c:v>
                </c:pt>
                <c:pt idx="5">
                  <c:v>7.4074070000000006E-2</c:v>
                </c:pt>
                <c:pt idx="6">
                  <c:v>0</c:v>
                </c:pt>
                <c:pt idx="7">
                  <c:v>7.4074070000000006E-2</c:v>
                </c:pt>
                <c:pt idx="8">
                  <c:v>3.703704E-2</c:v>
                </c:pt>
                <c:pt idx="9">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Sheet1!$A$2:$A$11</c:f>
              <c:strCache>
                <c:ptCount val="10"/>
                <c:pt idx="0">
                  <c:v>Gummy</c:v>
                </c:pt>
                <c:pt idx="1">
                  <c:v>Capsules</c:v>
                </c:pt>
                <c:pt idx="2">
                  <c:v>Fortified food or beverage</c:v>
                </c:pt>
                <c:pt idx="3">
                  <c:v>Beverage</c:v>
                </c:pt>
                <c:pt idx="4">
                  <c:v>Pills</c:v>
                </c:pt>
                <c:pt idx="5">
                  <c:v>Softgels</c:v>
                </c:pt>
                <c:pt idx="6">
                  <c:v>Snack (bar, cookie, etc)</c:v>
                </c:pt>
                <c:pt idx="7">
                  <c:v>Powder</c:v>
                </c:pt>
                <c:pt idx="8">
                  <c:v>Other non-pill format (I.e., stick pack, chews, etc.)</c:v>
                </c:pt>
                <c:pt idx="9">
                  <c:v>Other (please specify)</c:v>
                </c:pt>
              </c:strCache>
            </c:strRef>
          </c:cat>
          <c:val>
            <c:numRef>
              <c:f>Sheet1!$B$2:$B$11</c:f>
              <c:numCache>
                <c:formatCode>0%</c:formatCode>
                <c:ptCount val="10"/>
                <c:pt idx="0">
                  <c:v>0.17995169</c:v>
                </c:pt>
                <c:pt idx="1">
                  <c:v>0.29045894</c:v>
                </c:pt>
                <c:pt idx="2">
                  <c:v>0.11413043</c:v>
                </c:pt>
                <c:pt idx="3">
                  <c:v>0.16908213</c:v>
                </c:pt>
                <c:pt idx="4">
                  <c:v>0.26328501999999998</c:v>
                </c:pt>
                <c:pt idx="5">
                  <c:v>0.10929952</c:v>
                </c:pt>
                <c:pt idx="6">
                  <c:v>9.4806760000000004E-2</c:v>
                </c:pt>
                <c:pt idx="7">
                  <c:v>0.20048309</c:v>
                </c:pt>
                <c:pt idx="8">
                  <c:v>5.2536230000000003E-2</c:v>
                </c:pt>
                <c:pt idx="9">
                  <c:v>1.20773E-3</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Sheet1!$A$2:$A$11</c:f>
              <c:strCache>
                <c:ptCount val="10"/>
                <c:pt idx="0">
                  <c:v>Capsules</c:v>
                </c:pt>
                <c:pt idx="1">
                  <c:v>Pills</c:v>
                </c:pt>
                <c:pt idx="2">
                  <c:v>Gummy</c:v>
                </c:pt>
                <c:pt idx="3">
                  <c:v>Powder</c:v>
                </c:pt>
                <c:pt idx="4">
                  <c:v>Fortified food or beverage</c:v>
                </c:pt>
                <c:pt idx="5">
                  <c:v>Beverage</c:v>
                </c:pt>
                <c:pt idx="6">
                  <c:v>Snack (bar, cookie, etc)</c:v>
                </c:pt>
                <c:pt idx="7">
                  <c:v>Softgels</c:v>
                </c:pt>
                <c:pt idx="8">
                  <c:v>Other non-pill format (I.e., stick pack, chews, etc.)</c:v>
                </c:pt>
                <c:pt idx="9">
                  <c:v>Other (please specify)</c:v>
                </c:pt>
              </c:strCache>
            </c:strRef>
          </c:cat>
          <c:val>
            <c:numRef>
              <c:f>Sheet1!$C$2:$C$11</c:f>
              <c:numCache>
                <c:formatCode>0%</c:formatCode>
                <c:ptCount val="10"/>
                <c:pt idx="0">
                  <c:v>0.34285714</c:v>
                </c:pt>
                <c:pt idx="1">
                  <c:v>0.22857142999999999</c:v>
                </c:pt>
                <c:pt idx="2">
                  <c:v>0.22857142999999999</c:v>
                </c:pt>
                <c:pt idx="3">
                  <c:v>0.2</c:v>
                </c:pt>
                <c:pt idx="4">
                  <c:v>0.14285713999999999</c:v>
                </c:pt>
                <c:pt idx="5">
                  <c:v>0.11428571</c:v>
                </c:pt>
                <c:pt idx="6">
                  <c:v>8.5714289999999999E-2</c:v>
                </c:pt>
                <c:pt idx="7">
                  <c:v>8.5714289999999999E-2</c:v>
                </c:pt>
                <c:pt idx="8">
                  <c:v>5.7142859999999997E-2</c:v>
                </c:pt>
                <c:pt idx="9">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Sheet1!$A$2:$A$11</c:f>
              <c:strCache>
                <c:ptCount val="10"/>
                <c:pt idx="0">
                  <c:v>Capsules</c:v>
                </c:pt>
                <c:pt idx="1">
                  <c:v>Pills</c:v>
                </c:pt>
                <c:pt idx="2">
                  <c:v>Gummy</c:v>
                </c:pt>
                <c:pt idx="3">
                  <c:v>Powder</c:v>
                </c:pt>
                <c:pt idx="4">
                  <c:v>Fortified food or beverage</c:v>
                </c:pt>
                <c:pt idx="5">
                  <c:v>Beverage</c:v>
                </c:pt>
                <c:pt idx="6">
                  <c:v>Snack (bar, cookie, etc)</c:v>
                </c:pt>
                <c:pt idx="7">
                  <c:v>Softgels</c:v>
                </c:pt>
                <c:pt idx="8">
                  <c:v>Other non-pill format (I.e., stick pack, chews, etc.)</c:v>
                </c:pt>
                <c:pt idx="9">
                  <c:v>Other (please specify)</c:v>
                </c:pt>
              </c:strCache>
            </c:strRef>
          </c:cat>
          <c:val>
            <c:numRef>
              <c:f>Sheet1!$D$2:$D$11</c:f>
              <c:numCache>
                <c:formatCode>0%</c:formatCode>
                <c:ptCount val="10"/>
                <c:pt idx="0">
                  <c:v>0.11627907</c:v>
                </c:pt>
                <c:pt idx="1">
                  <c:v>0.13953488</c:v>
                </c:pt>
                <c:pt idx="2">
                  <c:v>0.30232557999999998</c:v>
                </c:pt>
                <c:pt idx="3">
                  <c:v>0.16279070000000001</c:v>
                </c:pt>
                <c:pt idx="4">
                  <c:v>0.18604651</c:v>
                </c:pt>
                <c:pt idx="5">
                  <c:v>0.25581395000000001</c:v>
                </c:pt>
                <c:pt idx="6">
                  <c:v>0.13953488</c:v>
                </c:pt>
                <c:pt idx="7">
                  <c:v>0.11627907</c:v>
                </c:pt>
                <c:pt idx="8">
                  <c:v>6.976744E-2</c:v>
                </c:pt>
                <c:pt idx="9">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Sheet1!$A$2:$A$11</c:f>
              <c:strCache>
                <c:ptCount val="10"/>
                <c:pt idx="0">
                  <c:v>Capsules</c:v>
                </c:pt>
                <c:pt idx="1">
                  <c:v>Pills</c:v>
                </c:pt>
                <c:pt idx="2">
                  <c:v>Gummy</c:v>
                </c:pt>
                <c:pt idx="3">
                  <c:v>Powder</c:v>
                </c:pt>
                <c:pt idx="4">
                  <c:v>Fortified food or beverage</c:v>
                </c:pt>
                <c:pt idx="5">
                  <c:v>Beverage</c:v>
                </c:pt>
                <c:pt idx="6">
                  <c:v>Snack (bar, cookie, etc)</c:v>
                </c:pt>
                <c:pt idx="7">
                  <c:v>Softgels</c:v>
                </c:pt>
                <c:pt idx="8">
                  <c:v>Other non-pill format (I.e., stick pack, chews, etc.)</c:v>
                </c:pt>
                <c:pt idx="9">
                  <c:v>Other (please specify)</c:v>
                </c:pt>
              </c:strCache>
            </c:strRef>
          </c:cat>
          <c:val>
            <c:numRef>
              <c:f>Sheet1!$E$2:$E$11</c:f>
              <c:numCache>
                <c:formatCode>0%</c:formatCode>
                <c:ptCount val="10"/>
                <c:pt idx="0">
                  <c:v>0.31034483000000002</c:v>
                </c:pt>
                <c:pt idx="1">
                  <c:v>0.24137931000000001</c:v>
                </c:pt>
                <c:pt idx="2">
                  <c:v>0.17241379000000001</c:v>
                </c:pt>
                <c:pt idx="3">
                  <c:v>0.20689655000000001</c:v>
                </c:pt>
                <c:pt idx="4">
                  <c:v>0.17241379000000001</c:v>
                </c:pt>
                <c:pt idx="5">
                  <c:v>0.13793103000000001</c:v>
                </c:pt>
                <c:pt idx="6">
                  <c:v>0.10344828</c:v>
                </c:pt>
                <c:pt idx="7">
                  <c:v>0</c:v>
                </c:pt>
                <c:pt idx="8">
                  <c:v>3.4482760000000001E-2</c:v>
                </c:pt>
                <c:pt idx="9">
                  <c:v>0</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Sheet1!$A$2:$A$11</c:f>
              <c:strCache>
                <c:ptCount val="10"/>
                <c:pt idx="0">
                  <c:v>Capsules</c:v>
                </c:pt>
                <c:pt idx="1">
                  <c:v>Pills</c:v>
                </c:pt>
                <c:pt idx="2">
                  <c:v>Gummy</c:v>
                </c:pt>
                <c:pt idx="3">
                  <c:v>Powder</c:v>
                </c:pt>
                <c:pt idx="4">
                  <c:v>Fortified food or beverage</c:v>
                </c:pt>
                <c:pt idx="5">
                  <c:v>Beverage</c:v>
                </c:pt>
                <c:pt idx="6">
                  <c:v>Snack (bar, cookie, etc)</c:v>
                </c:pt>
                <c:pt idx="7">
                  <c:v>Softgels</c:v>
                </c:pt>
                <c:pt idx="8">
                  <c:v>Other non-pill format (I.e., stick pack, chews, etc.)</c:v>
                </c:pt>
                <c:pt idx="9">
                  <c:v>Other (please specify)</c:v>
                </c:pt>
              </c:strCache>
            </c:strRef>
          </c:cat>
          <c:val>
            <c:numRef>
              <c:f>Sheet1!$F$2:$F$11</c:f>
              <c:numCache>
                <c:formatCode>0%</c:formatCode>
                <c:ptCount val="10"/>
                <c:pt idx="0">
                  <c:v>0.27272727000000002</c:v>
                </c:pt>
                <c:pt idx="1">
                  <c:v>0.34545455000000003</c:v>
                </c:pt>
                <c:pt idx="2">
                  <c:v>0.14545454999999999</c:v>
                </c:pt>
                <c:pt idx="3">
                  <c:v>0.10909091</c:v>
                </c:pt>
                <c:pt idx="4">
                  <c:v>0.18181818</c:v>
                </c:pt>
                <c:pt idx="5">
                  <c:v>0.18181818</c:v>
                </c:pt>
                <c:pt idx="6">
                  <c:v>5.4545450000000002E-2</c:v>
                </c:pt>
                <c:pt idx="7">
                  <c:v>0.18181818</c:v>
                </c:pt>
                <c:pt idx="8">
                  <c:v>5.4545450000000002E-2</c:v>
                </c:pt>
                <c:pt idx="9">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Sheet1!$A$2:$A$11</c:f>
              <c:strCache>
                <c:ptCount val="10"/>
                <c:pt idx="0">
                  <c:v>Capsules</c:v>
                </c:pt>
                <c:pt idx="1">
                  <c:v>Pills</c:v>
                </c:pt>
                <c:pt idx="2">
                  <c:v>Gummy</c:v>
                </c:pt>
                <c:pt idx="3">
                  <c:v>Powder</c:v>
                </c:pt>
                <c:pt idx="4">
                  <c:v>Fortified food or beverage</c:v>
                </c:pt>
                <c:pt idx="5">
                  <c:v>Beverage</c:v>
                </c:pt>
                <c:pt idx="6">
                  <c:v>Snack (bar, cookie, etc)</c:v>
                </c:pt>
                <c:pt idx="7">
                  <c:v>Softgels</c:v>
                </c:pt>
                <c:pt idx="8">
                  <c:v>Other non-pill format (I.e., stick pack, chews, etc.)</c:v>
                </c:pt>
                <c:pt idx="9">
                  <c:v>Other (please specify)</c:v>
                </c:pt>
              </c:strCache>
            </c:strRef>
          </c:cat>
          <c:val>
            <c:numRef>
              <c:f>Sheet1!$G$2:$G$11</c:f>
              <c:numCache>
                <c:formatCode>0%</c:formatCode>
                <c:ptCount val="10"/>
                <c:pt idx="0">
                  <c:v>0.34782608999999998</c:v>
                </c:pt>
                <c:pt idx="1">
                  <c:v>0.26086957</c:v>
                </c:pt>
                <c:pt idx="2">
                  <c:v>8.6956520000000009E-2</c:v>
                </c:pt>
                <c:pt idx="3">
                  <c:v>8.6956520000000009E-2</c:v>
                </c:pt>
                <c:pt idx="4">
                  <c:v>0.17391303999999999</c:v>
                </c:pt>
                <c:pt idx="5">
                  <c:v>8.6956520000000009E-2</c:v>
                </c:pt>
                <c:pt idx="6">
                  <c:v>4.3478259999999998E-2</c:v>
                </c:pt>
                <c:pt idx="7">
                  <c:v>4.3478259999999998E-2</c:v>
                </c:pt>
                <c:pt idx="8">
                  <c:v>0</c:v>
                </c:pt>
                <c:pt idx="9">
                  <c:v>0</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Sheet1!$A$2:$A$11</c:f>
              <c:strCache>
                <c:ptCount val="10"/>
                <c:pt idx="0">
                  <c:v>Capsules</c:v>
                </c:pt>
                <c:pt idx="1">
                  <c:v>Pills</c:v>
                </c:pt>
                <c:pt idx="2">
                  <c:v>Gummy</c:v>
                </c:pt>
                <c:pt idx="3">
                  <c:v>Powder</c:v>
                </c:pt>
                <c:pt idx="4">
                  <c:v>Fortified food or beverage</c:v>
                </c:pt>
                <c:pt idx="5">
                  <c:v>Beverage</c:v>
                </c:pt>
                <c:pt idx="6">
                  <c:v>Snack (bar, cookie, etc)</c:v>
                </c:pt>
                <c:pt idx="7">
                  <c:v>Softgels</c:v>
                </c:pt>
                <c:pt idx="8">
                  <c:v>Other non-pill format (I.e., stick pack, chews, etc.)</c:v>
                </c:pt>
                <c:pt idx="9">
                  <c:v>Other (please specify)</c:v>
                </c:pt>
              </c:strCache>
            </c:strRef>
          </c:cat>
          <c:val>
            <c:numRef>
              <c:f>Sheet1!$H$2:$H$11</c:f>
              <c:numCache>
                <c:formatCode>0%</c:formatCode>
                <c:ptCount val="10"/>
                <c:pt idx="0">
                  <c:v>0.34782608999999998</c:v>
                </c:pt>
                <c:pt idx="1">
                  <c:v>0.39130435000000002</c:v>
                </c:pt>
                <c:pt idx="2">
                  <c:v>8.6956520000000009E-2</c:v>
                </c:pt>
                <c:pt idx="3">
                  <c:v>8.6956520000000009E-2</c:v>
                </c:pt>
                <c:pt idx="4">
                  <c:v>8.6956520000000009E-2</c:v>
                </c:pt>
                <c:pt idx="5">
                  <c:v>0.30434782999999999</c:v>
                </c:pt>
                <c:pt idx="6">
                  <c:v>0</c:v>
                </c:pt>
                <c:pt idx="7">
                  <c:v>0</c:v>
                </c:pt>
                <c:pt idx="8">
                  <c:v>0</c:v>
                </c:pt>
                <c:pt idx="9">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Sheet1!$A$2:$A$11</c:f>
              <c:strCache>
                <c:ptCount val="10"/>
                <c:pt idx="0">
                  <c:v>Capsules</c:v>
                </c:pt>
                <c:pt idx="1">
                  <c:v>Pills</c:v>
                </c:pt>
                <c:pt idx="2">
                  <c:v>Gummy</c:v>
                </c:pt>
                <c:pt idx="3">
                  <c:v>Powder</c:v>
                </c:pt>
                <c:pt idx="4">
                  <c:v>Fortified food or beverage</c:v>
                </c:pt>
                <c:pt idx="5">
                  <c:v>Beverage</c:v>
                </c:pt>
                <c:pt idx="6">
                  <c:v>Snack (bar, cookie, etc)</c:v>
                </c:pt>
                <c:pt idx="7">
                  <c:v>Softgels</c:v>
                </c:pt>
                <c:pt idx="8">
                  <c:v>Other non-pill format (I.e., stick pack, chews, etc.)</c:v>
                </c:pt>
                <c:pt idx="9">
                  <c:v>Other (please specify)</c:v>
                </c:pt>
              </c:strCache>
            </c:strRef>
          </c:cat>
          <c:val>
            <c:numRef>
              <c:f>Sheet1!$B$2:$B$11</c:f>
              <c:numCache>
                <c:formatCode>0%</c:formatCode>
                <c:ptCount val="10"/>
                <c:pt idx="0">
                  <c:v>0.29045894</c:v>
                </c:pt>
                <c:pt idx="1">
                  <c:v>0.26328501999999998</c:v>
                </c:pt>
                <c:pt idx="2">
                  <c:v>0.17995169</c:v>
                </c:pt>
                <c:pt idx="3">
                  <c:v>0.20048309</c:v>
                </c:pt>
                <c:pt idx="4">
                  <c:v>0.11413043</c:v>
                </c:pt>
                <c:pt idx="5">
                  <c:v>0.16908213</c:v>
                </c:pt>
                <c:pt idx="6">
                  <c:v>9.4806760000000004E-2</c:v>
                </c:pt>
                <c:pt idx="7">
                  <c:v>0.10929952</c:v>
                </c:pt>
                <c:pt idx="8">
                  <c:v>5.2536230000000003E-2</c:v>
                </c:pt>
                <c:pt idx="9">
                  <c:v>1.20773E-3</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Sheet1!$A$2:$A$11</c:f>
              <c:strCache>
                <c:ptCount val="10"/>
                <c:pt idx="0">
                  <c:v>Capsules</c:v>
                </c:pt>
                <c:pt idx="1">
                  <c:v>Powder</c:v>
                </c:pt>
                <c:pt idx="2">
                  <c:v>Beverage</c:v>
                </c:pt>
                <c:pt idx="3">
                  <c:v>Pills</c:v>
                </c:pt>
                <c:pt idx="4">
                  <c:v>Snack (bar, cookie, etc)</c:v>
                </c:pt>
                <c:pt idx="5">
                  <c:v>Fortified food or beverage</c:v>
                </c:pt>
                <c:pt idx="6">
                  <c:v>Other non-pill format (I.e., stick pack, chews, etc.)</c:v>
                </c:pt>
                <c:pt idx="7">
                  <c:v>Gummy</c:v>
                </c:pt>
                <c:pt idx="8">
                  <c:v>Softgels</c:v>
                </c:pt>
                <c:pt idx="9">
                  <c:v>Other (please specify)</c:v>
                </c:pt>
              </c:strCache>
            </c:strRef>
          </c:cat>
          <c:val>
            <c:numRef>
              <c:f>Sheet1!$C$2:$C$11</c:f>
              <c:numCache>
                <c:formatCode>0%</c:formatCode>
                <c:ptCount val="10"/>
                <c:pt idx="0">
                  <c:v>0.32432432</c:v>
                </c:pt>
                <c:pt idx="1">
                  <c:v>0.24324324</c:v>
                </c:pt>
                <c:pt idx="2">
                  <c:v>0.24324324</c:v>
                </c:pt>
                <c:pt idx="3">
                  <c:v>0.13513513999999999</c:v>
                </c:pt>
                <c:pt idx="4">
                  <c:v>0.10810810999999999</c:v>
                </c:pt>
                <c:pt idx="5">
                  <c:v>0.10810810999999999</c:v>
                </c:pt>
                <c:pt idx="6">
                  <c:v>0.10810810999999999</c:v>
                </c:pt>
                <c:pt idx="7">
                  <c:v>5.4054049999999999E-2</c:v>
                </c:pt>
                <c:pt idx="8">
                  <c:v>0</c:v>
                </c:pt>
                <c:pt idx="9">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Sheet1!$A$2:$A$11</c:f>
              <c:strCache>
                <c:ptCount val="10"/>
                <c:pt idx="0">
                  <c:v>Capsules</c:v>
                </c:pt>
                <c:pt idx="1">
                  <c:v>Powder</c:v>
                </c:pt>
                <c:pt idx="2">
                  <c:v>Beverage</c:v>
                </c:pt>
                <c:pt idx="3">
                  <c:v>Pills</c:v>
                </c:pt>
                <c:pt idx="4">
                  <c:v>Snack (bar, cookie, etc)</c:v>
                </c:pt>
                <c:pt idx="5">
                  <c:v>Fortified food or beverage</c:v>
                </c:pt>
                <c:pt idx="6">
                  <c:v>Other non-pill format (I.e., stick pack, chews, etc.)</c:v>
                </c:pt>
                <c:pt idx="7">
                  <c:v>Gummy</c:v>
                </c:pt>
                <c:pt idx="8">
                  <c:v>Softgels</c:v>
                </c:pt>
                <c:pt idx="9">
                  <c:v>Other (please specify)</c:v>
                </c:pt>
              </c:strCache>
            </c:strRef>
          </c:cat>
          <c:val>
            <c:numRef>
              <c:f>Sheet1!$D$2:$D$11</c:f>
              <c:numCache>
                <c:formatCode>0%</c:formatCode>
                <c:ptCount val="10"/>
                <c:pt idx="0">
                  <c:v>0.16666666999999999</c:v>
                </c:pt>
                <c:pt idx="1">
                  <c:v>0.11111111</c:v>
                </c:pt>
                <c:pt idx="2">
                  <c:v>0.27777777999999997</c:v>
                </c:pt>
                <c:pt idx="3">
                  <c:v>0.25</c:v>
                </c:pt>
                <c:pt idx="4">
                  <c:v>0.19444444</c:v>
                </c:pt>
                <c:pt idx="5">
                  <c:v>0.19444444</c:v>
                </c:pt>
                <c:pt idx="6">
                  <c:v>5.5555559999999997E-2</c:v>
                </c:pt>
                <c:pt idx="7">
                  <c:v>0.19444444</c:v>
                </c:pt>
                <c:pt idx="8">
                  <c:v>0.11111111</c:v>
                </c:pt>
                <c:pt idx="9">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Sheet1!$A$2:$A$11</c:f>
              <c:strCache>
                <c:ptCount val="10"/>
                <c:pt idx="0">
                  <c:v>Capsules</c:v>
                </c:pt>
                <c:pt idx="1">
                  <c:v>Powder</c:v>
                </c:pt>
                <c:pt idx="2">
                  <c:v>Beverage</c:v>
                </c:pt>
                <c:pt idx="3">
                  <c:v>Pills</c:v>
                </c:pt>
                <c:pt idx="4">
                  <c:v>Snack (bar, cookie, etc)</c:v>
                </c:pt>
                <c:pt idx="5">
                  <c:v>Fortified food or beverage</c:v>
                </c:pt>
                <c:pt idx="6">
                  <c:v>Other non-pill format (I.e., stick pack, chews, etc.)</c:v>
                </c:pt>
                <c:pt idx="7">
                  <c:v>Gummy</c:v>
                </c:pt>
                <c:pt idx="8">
                  <c:v>Softgels</c:v>
                </c:pt>
                <c:pt idx="9">
                  <c:v>Other (please specify)</c:v>
                </c:pt>
              </c:strCache>
            </c:strRef>
          </c:cat>
          <c:val>
            <c:numRef>
              <c:f>Sheet1!$E$2:$E$11</c:f>
              <c:numCache>
                <c:formatCode>0%</c:formatCode>
                <c:ptCount val="10"/>
                <c:pt idx="0">
                  <c:v>0.31818182</c:v>
                </c:pt>
                <c:pt idx="1">
                  <c:v>0.13636364000000001</c:v>
                </c:pt>
                <c:pt idx="2">
                  <c:v>0.13636364000000001</c:v>
                </c:pt>
                <c:pt idx="3">
                  <c:v>0.20454544999999999</c:v>
                </c:pt>
                <c:pt idx="4">
                  <c:v>6.8181820000000004E-2</c:v>
                </c:pt>
                <c:pt idx="5">
                  <c:v>0.15909091</c:v>
                </c:pt>
                <c:pt idx="6">
                  <c:v>6.8181820000000004E-2</c:v>
                </c:pt>
                <c:pt idx="7">
                  <c:v>9.0909089999999998E-2</c:v>
                </c:pt>
                <c:pt idx="8">
                  <c:v>0.18181818</c:v>
                </c:pt>
                <c:pt idx="9">
                  <c:v>0</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Sheet1!$A$2:$A$11</c:f>
              <c:strCache>
                <c:ptCount val="10"/>
                <c:pt idx="0">
                  <c:v>Capsules</c:v>
                </c:pt>
                <c:pt idx="1">
                  <c:v>Powder</c:v>
                </c:pt>
                <c:pt idx="2">
                  <c:v>Beverage</c:v>
                </c:pt>
                <c:pt idx="3">
                  <c:v>Pills</c:v>
                </c:pt>
                <c:pt idx="4">
                  <c:v>Snack (bar, cookie, etc)</c:v>
                </c:pt>
                <c:pt idx="5">
                  <c:v>Fortified food or beverage</c:v>
                </c:pt>
                <c:pt idx="6">
                  <c:v>Other non-pill format (I.e., stick pack, chews, etc.)</c:v>
                </c:pt>
                <c:pt idx="7">
                  <c:v>Gummy</c:v>
                </c:pt>
                <c:pt idx="8">
                  <c:v>Softgels</c:v>
                </c:pt>
                <c:pt idx="9">
                  <c:v>Other (please specify)</c:v>
                </c:pt>
              </c:strCache>
            </c:strRef>
          </c:cat>
          <c:val>
            <c:numRef>
              <c:f>Sheet1!$F$2:$F$11</c:f>
              <c:numCache>
                <c:formatCode>0%</c:formatCode>
                <c:ptCount val="10"/>
                <c:pt idx="0">
                  <c:v>0.29545454999999998</c:v>
                </c:pt>
                <c:pt idx="1">
                  <c:v>0.29545454999999998</c:v>
                </c:pt>
                <c:pt idx="2">
                  <c:v>0.34090909000000003</c:v>
                </c:pt>
                <c:pt idx="3">
                  <c:v>0.15909091</c:v>
                </c:pt>
                <c:pt idx="4">
                  <c:v>9.0909089999999998E-2</c:v>
                </c:pt>
                <c:pt idx="5">
                  <c:v>0.15909091</c:v>
                </c:pt>
                <c:pt idx="6">
                  <c:v>4.5454550000000003E-2</c:v>
                </c:pt>
                <c:pt idx="7">
                  <c:v>6.8181820000000004E-2</c:v>
                </c:pt>
                <c:pt idx="8">
                  <c:v>9.0909089999999998E-2</c:v>
                </c:pt>
                <c:pt idx="9">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Sheet1!$A$2:$A$11</c:f>
              <c:strCache>
                <c:ptCount val="10"/>
                <c:pt idx="0">
                  <c:v>Capsules</c:v>
                </c:pt>
                <c:pt idx="1">
                  <c:v>Powder</c:v>
                </c:pt>
                <c:pt idx="2">
                  <c:v>Beverage</c:v>
                </c:pt>
                <c:pt idx="3">
                  <c:v>Pills</c:v>
                </c:pt>
                <c:pt idx="4">
                  <c:v>Snack (bar, cookie, etc)</c:v>
                </c:pt>
                <c:pt idx="5">
                  <c:v>Fortified food or beverage</c:v>
                </c:pt>
                <c:pt idx="6">
                  <c:v>Other non-pill format (I.e., stick pack, chews, etc.)</c:v>
                </c:pt>
                <c:pt idx="7">
                  <c:v>Gummy</c:v>
                </c:pt>
                <c:pt idx="8">
                  <c:v>Softgels</c:v>
                </c:pt>
                <c:pt idx="9">
                  <c:v>Other (please specify)</c:v>
                </c:pt>
              </c:strCache>
            </c:strRef>
          </c:cat>
          <c:val>
            <c:numRef>
              <c:f>Sheet1!$G$2:$G$11</c:f>
              <c:numCache>
                <c:formatCode>0%</c:formatCode>
                <c:ptCount val="10"/>
                <c:pt idx="0">
                  <c:v>0.4</c:v>
                </c:pt>
                <c:pt idx="1">
                  <c:v>0.1</c:v>
                </c:pt>
                <c:pt idx="2">
                  <c:v>0.2</c:v>
                </c:pt>
                <c:pt idx="3">
                  <c:v>0.2</c:v>
                </c:pt>
                <c:pt idx="4">
                  <c:v>0.1</c:v>
                </c:pt>
                <c:pt idx="5">
                  <c:v>0.1</c:v>
                </c:pt>
                <c:pt idx="6">
                  <c:v>0</c:v>
                </c:pt>
                <c:pt idx="7">
                  <c:v>0.1</c:v>
                </c:pt>
                <c:pt idx="8">
                  <c:v>0</c:v>
                </c:pt>
                <c:pt idx="9">
                  <c:v>0</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Sheet1!$A$2:$A$11</c:f>
              <c:strCache>
                <c:ptCount val="10"/>
                <c:pt idx="0">
                  <c:v>Capsules</c:v>
                </c:pt>
                <c:pt idx="1">
                  <c:v>Powder</c:v>
                </c:pt>
                <c:pt idx="2">
                  <c:v>Beverage</c:v>
                </c:pt>
                <c:pt idx="3">
                  <c:v>Pills</c:v>
                </c:pt>
                <c:pt idx="4">
                  <c:v>Snack (bar, cookie, etc)</c:v>
                </c:pt>
                <c:pt idx="5">
                  <c:v>Fortified food or beverage</c:v>
                </c:pt>
                <c:pt idx="6">
                  <c:v>Other non-pill format (I.e., stick pack, chews, etc.)</c:v>
                </c:pt>
                <c:pt idx="7">
                  <c:v>Gummy</c:v>
                </c:pt>
                <c:pt idx="8">
                  <c:v>Softgels</c:v>
                </c:pt>
                <c:pt idx="9">
                  <c:v>Other (please specify)</c:v>
                </c:pt>
              </c:strCache>
            </c:strRef>
          </c:cat>
          <c:val>
            <c:numRef>
              <c:f>Sheet1!$H$2:$H$11</c:f>
              <c:numCache>
                <c:formatCode>0%</c:formatCode>
                <c:ptCount val="10"/>
                <c:pt idx="0">
                  <c:v>0.41176470999999998</c:v>
                </c:pt>
                <c:pt idx="1">
                  <c:v>5.8823529999999999E-2</c:v>
                </c:pt>
                <c:pt idx="2">
                  <c:v>0.29411765000000001</c:v>
                </c:pt>
                <c:pt idx="3">
                  <c:v>0.41176470999999998</c:v>
                </c:pt>
                <c:pt idx="4">
                  <c:v>5.8823529999999999E-2</c:v>
                </c:pt>
                <c:pt idx="5">
                  <c:v>0.17647059000000001</c:v>
                </c:pt>
                <c:pt idx="6">
                  <c:v>0</c:v>
                </c:pt>
                <c:pt idx="7">
                  <c:v>0</c:v>
                </c:pt>
                <c:pt idx="8">
                  <c:v>0</c:v>
                </c:pt>
                <c:pt idx="9">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Sheet1!$A$2:$A$11</c:f>
              <c:strCache>
                <c:ptCount val="10"/>
                <c:pt idx="0">
                  <c:v>Capsules</c:v>
                </c:pt>
                <c:pt idx="1">
                  <c:v>Powder</c:v>
                </c:pt>
                <c:pt idx="2">
                  <c:v>Beverage</c:v>
                </c:pt>
                <c:pt idx="3">
                  <c:v>Pills</c:v>
                </c:pt>
                <c:pt idx="4">
                  <c:v>Snack (bar, cookie, etc)</c:v>
                </c:pt>
                <c:pt idx="5">
                  <c:v>Fortified food or beverage</c:v>
                </c:pt>
                <c:pt idx="6">
                  <c:v>Other non-pill format (I.e., stick pack, chews, etc.)</c:v>
                </c:pt>
                <c:pt idx="7">
                  <c:v>Gummy</c:v>
                </c:pt>
                <c:pt idx="8">
                  <c:v>Softgels</c:v>
                </c:pt>
                <c:pt idx="9">
                  <c:v>Other (please specify)</c:v>
                </c:pt>
              </c:strCache>
            </c:strRef>
          </c:cat>
          <c:val>
            <c:numRef>
              <c:f>Sheet1!$B$2:$B$11</c:f>
              <c:numCache>
                <c:formatCode>0%</c:formatCode>
                <c:ptCount val="10"/>
                <c:pt idx="0">
                  <c:v>0.29045894</c:v>
                </c:pt>
                <c:pt idx="1">
                  <c:v>0.20048309</c:v>
                </c:pt>
                <c:pt idx="2">
                  <c:v>0.16908213</c:v>
                </c:pt>
                <c:pt idx="3">
                  <c:v>0.26328501999999998</c:v>
                </c:pt>
                <c:pt idx="4">
                  <c:v>9.4806760000000004E-2</c:v>
                </c:pt>
                <c:pt idx="5">
                  <c:v>0.11413043</c:v>
                </c:pt>
                <c:pt idx="6">
                  <c:v>5.2536230000000003E-2</c:v>
                </c:pt>
                <c:pt idx="7">
                  <c:v>0.17995169</c:v>
                </c:pt>
                <c:pt idx="8">
                  <c:v>0.10929952</c:v>
                </c:pt>
                <c:pt idx="9">
                  <c:v>1.20773E-3</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Sheet1!$A$2:$A$11</c:f>
              <c:strCache>
                <c:ptCount val="10"/>
                <c:pt idx="0">
                  <c:v>Softgels</c:v>
                </c:pt>
                <c:pt idx="1">
                  <c:v>Gummy</c:v>
                </c:pt>
                <c:pt idx="2">
                  <c:v>Pills</c:v>
                </c:pt>
                <c:pt idx="3">
                  <c:v>Powder</c:v>
                </c:pt>
                <c:pt idx="4">
                  <c:v>Beverage</c:v>
                </c:pt>
                <c:pt idx="5">
                  <c:v>Capsules</c:v>
                </c:pt>
                <c:pt idx="6">
                  <c:v>Snack (bar, cookie, etc)</c:v>
                </c:pt>
                <c:pt idx="7">
                  <c:v>Fortified food or beverage</c:v>
                </c:pt>
                <c:pt idx="8">
                  <c:v>Other non-pill format (I.e., stick pack, chews, etc.)</c:v>
                </c:pt>
                <c:pt idx="9">
                  <c:v>Other (please specify)</c:v>
                </c:pt>
              </c:strCache>
            </c:strRef>
          </c:cat>
          <c:val>
            <c:numRef>
              <c:f>Sheet1!$C$2:$C$11</c:f>
              <c:numCache>
                <c:formatCode>0%</c:formatCode>
                <c:ptCount val="10"/>
                <c:pt idx="0">
                  <c:v>0.24074074000000001</c:v>
                </c:pt>
                <c:pt idx="1">
                  <c:v>0.22222222</c:v>
                </c:pt>
                <c:pt idx="2">
                  <c:v>0.18518519</c:v>
                </c:pt>
                <c:pt idx="3">
                  <c:v>0.16666666999999999</c:v>
                </c:pt>
                <c:pt idx="4">
                  <c:v>0.14814815000000001</c:v>
                </c:pt>
                <c:pt idx="5">
                  <c:v>0.12962963</c:v>
                </c:pt>
                <c:pt idx="6">
                  <c:v>0.12962963</c:v>
                </c:pt>
                <c:pt idx="7">
                  <c:v>0.12962963</c:v>
                </c:pt>
                <c:pt idx="8">
                  <c:v>5.5555559999999997E-2</c:v>
                </c:pt>
                <c:pt idx="9">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Sheet1!$A$2:$A$11</c:f>
              <c:strCache>
                <c:ptCount val="10"/>
                <c:pt idx="0">
                  <c:v>Softgels</c:v>
                </c:pt>
                <c:pt idx="1">
                  <c:v>Gummy</c:v>
                </c:pt>
                <c:pt idx="2">
                  <c:v>Pills</c:v>
                </c:pt>
                <c:pt idx="3">
                  <c:v>Powder</c:v>
                </c:pt>
                <c:pt idx="4">
                  <c:v>Beverage</c:v>
                </c:pt>
                <c:pt idx="5">
                  <c:v>Capsules</c:v>
                </c:pt>
                <c:pt idx="6">
                  <c:v>Snack (bar, cookie, etc)</c:v>
                </c:pt>
                <c:pt idx="7">
                  <c:v>Fortified food or beverage</c:v>
                </c:pt>
                <c:pt idx="8">
                  <c:v>Other non-pill format (I.e., stick pack, chews, etc.)</c:v>
                </c:pt>
                <c:pt idx="9">
                  <c:v>Other (please specify)</c:v>
                </c:pt>
              </c:strCache>
            </c:strRef>
          </c:cat>
          <c:val>
            <c:numRef>
              <c:f>Sheet1!$D$2:$D$11</c:f>
              <c:numCache>
                <c:formatCode>0%</c:formatCode>
                <c:ptCount val="10"/>
                <c:pt idx="0">
                  <c:v>0.14285713999999999</c:v>
                </c:pt>
                <c:pt idx="1">
                  <c:v>0.25714285999999997</c:v>
                </c:pt>
                <c:pt idx="2">
                  <c:v>0.11428571</c:v>
                </c:pt>
                <c:pt idx="3">
                  <c:v>0.17142857</c:v>
                </c:pt>
                <c:pt idx="4">
                  <c:v>0.17142857</c:v>
                </c:pt>
                <c:pt idx="5">
                  <c:v>0.17142857</c:v>
                </c:pt>
                <c:pt idx="6">
                  <c:v>0.2</c:v>
                </c:pt>
                <c:pt idx="7">
                  <c:v>8.5714289999999999E-2</c:v>
                </c:pt>
                <c:pt idx="8">
                  <c:v>8.5714289999999999E-2</c:v>
                </c:pt>
                <c:pt idx="9">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Sheet1!$A$2:$A$11</c:f>
              <c:strCache>
                <c:ptCount val="10"/>
                <c:pt idx="0">
                  <c:v>Softgels</c:v>
                </c:pt>
                <c:pt idx="1">
                  <c:v>Gummy</c:v>
                </c:pt>
                <c:pt idx="2">
                  <c:v>Pills</c:v>
                </c:pt>
                <c:pt idx="3">
                  <c:v>Powder</c:v>
                </c:pt>
                <c:pt idx="4">
                  <c:v>Beverage</c:v>
                </c:pt>
                <c:pt idx="5">
                  <c:v>Capsules</c:v>
                </c:pt>
                <c:pt idx="6">
                  <c:v>Snack (bar, cookie, etc)</c:v>
                </c:pt>
                <c:pt idx="7">
                  <c:v>Fortified food or beverage</c:v>
                </c:pt>
                <c:pt idx="8">
                  <c:v>Other non-pill format (I.e., stick pack, chews, etc.)</c:v>
                </c:pt>
                <c:pt idx="9">
                  <c:v>Other (please specify)</c:v>
                </c:pt>
              </c:strCache>
            </c:strRef>
          </c:cat>
          <c:val>
            <c:numRef>
              <c:f>Sheet1!$E$2:$E$11</c:f>
              <c:numCache>
                <c:formatCode>0%</c:formatCode>
                <c:ptCount val="10"/>
                <c:pt idx="0">
                  <c:v>0.12698413</c:v>
                </c:pt>
                <c:pt idx="1">
                  <c:v>0.11111111</c:v>
                </c:pt>
                <c:pt idx="2">
                  <c:v>0.22222222</c:v>
                </c:pt>
                <c:pt idx="3">
                  <c:v>0.20634921000000001</c:v>
                </c:pt>
                <c:pt idx="4">
                  <c:v>0.3015873</c:v>
                </c:pt>
                <c:pt idx="5">
                  <c:v>0.26984127000000002</c:v>
                </c:pt>
                <c:pt idx="6">
                  <c:v>9.5238099999999992E-2</c:v>
                </c:pt>
                <c:pt idx="7">
                  <c:v>4.7619050000000003E-2</c:v>
                </c:pt>
                <c:pt idx="8">
                  <c:v>3.1746030000000001E-2</c:v>
                </c:pt>
                <c:pt idx="9">
                  <c:v>0</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Sheet1!$A$2:$A$11</c:f>
              <c:strCache>
                <c:ptCount val="10"/>
                <c:pt idx="0">
                  <c:v>Softgels</c:v>
                </c:pt>
                <c:pt idx="1">
                  <c:v>Gummy</c:v>
                </c:pt>
                <c:pt idx="2">
                  <c:v>Pills</c:v>
                </c:pt>
                <c:pt idx="3">
                  <c:v>Powder</c:v>
                </c:pt>
                <c:pt idx="4">
                  <c:v>Beverage</c:v>
                </c:pt>
                <c:pt idx="5">
                  <c:v>Capsules</c:v>
                </c:pt>
                <c:pt idx="6">
                  <c:v>Snack (bar, cookie, etc)</c:v>
                </c:pt>
                <c:pt idx="7">
                  <c:v>Fortified food or beverage</c:v>
                </c:pt>
                <c:pt idx="8">
                  <c:v>Other non-pill format (I.e., stick pack, chews, etc.)</c:v>
                </c:pt>
                <c:pt idx="9">
                  <c:v>Other (please specify)</c:v>
                </c:pt>
              </c:strCache>
            </c:strRef>
          </c:cat>
          <c:val>
            <c:numRef>
              <c:f>Sheet1!$F$2:$F$11</c:f>
              <c:numCache>
                <c:formatCode>0%</c:formatCode>
                <c:ptCount val="10"/>
                <c:pt idx="0">
                  <c:v>0.15151514999999999</c:v>
                </c:pt>
                <c:pt idx="1">
                  <c:v>9.0909089999999998E-2</c:v>
                </c:pt>
                <c:pt idx="2">
                  <c:v>0.24242424000000001</c:v>
                </c:pt>
                <c:pt idx="3">
                  <c:v>0.22727273000000001</c:v>
                </c:pt>
                <c:pt idx="4">
                  <c:v>0.22727273000000001</c:v>
                </c:pt>
                <c:pt idx="5">
                  <c:v>0.30303029999999997</c:v>
                </c:pt>
                <c:pt idx="6">
                  <c:v>7.5757580000000005E-2</c:v>
                </c:pt>
                <c:pt idx="7">
                  <c:v>9.0909089999999998E-2</c:v>
                </c:pt>
                <c:pt idx="8">
                  <c:v>1.515152E-2</c:v>
                </c:pt>
                <c:pt idx="9">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Sheet1!$A$2:$A$11</c:f>
              <c:strCache>
                <c:ptCount val="10"/>
                <c:pt idx="0">
                  <c:v>Softgels</c:v>
                </c:pt>
                <c:pt idx="1">
                  <c:v>Gummy</c:v>
                </c:pt>
                <c:pt idx="2">
                  <c:v>Pills</c:v>
                </c:pt>
                <c:pt idx="3">
                  <c:v>Powder</c:v>
                </c:pt>
                <c:pt idx="4">
                  <c:v>Beverage</c:v>
                </c:pt>
                <c:pt idx="5">
                  <c:v>Capsules</c:v>
                </c:pt>
                <c:pt idx="6">
                  <c:v>Snack (bar, cookie, etc)</c:v>
                </c:pt>
                <c:pt idx="7">
                  <c:v>Fortified food or beverage</c:v>
                </c:pt>
                <c:pt idx="8">
                  <c:v>Other non-pill format (I.e., stick pack, chews, etc.)</c:v>
                </c:pt>
                <c:pt idx="9">
                  <c:v>Other (please specify)</c:v>
                </c:pt>
              </c:strCache>
            </c:strRef>
          </c:cat>
          <c:val>
            <c:numRef>
              <c:f>Sheet1!$G$2:$G$11</c:f>
              <c:numCache>
                <c:formatCode>0%</c:formatCode>
                <c:ptCount val="10"/>
                <c:pt idx="0">
                  <c:v>0.11764706</c:v>
                </c:pt>
                <c:pt idx="1">
                  <c:v>0.11764706</c:v>
                </c:pt>
                <c:pt idx="2">
                  <c:v>0.23529412</c:v>
                </c:pt>
                <c:pt idx="3">
                  <c:v>0.17647059000000001</c:v>
                </c:pt>
                <c:pt idx="4">
                  <c:v>0.23529412</c:v>
                </c:pt>
                <c:pt idx="5">
                  <c:v>0.29411765000000001</c:v>
                </c:pt>
                <c:pt idx="6">
                  <c:v>5.8823529999999999E-2</c:v>
                </c:pt>
                <c:pt idx="7">
                  <c:v>2.9411759999999999E-2</c:v>
                </c:pt>
                <c:pt idx="8">
                  <c:v>0</c:v>
                </c:pt>
                <c:pt idx="9">
                  <c:v>0</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Sheet1!$A$2:$A$11</c:f>
              <c:strCache>
                <c:ptCount val="10"/>
                <c:pt idx="0">
                  <c:v>Softgels</c:v>
                </c:pt>
                <c:pt idx="1">
                  <c:v>Gummy</c:v>
                </c:pt>
                <c:pt idx="2">
                  <c:v>Pills</c:v>
                </c:pt>
                <c:pt idx="3">
                  <c:v>Powder</c:v>
                </c:pt>
                <c:pt idx="4">
                  <c:v>Beverage</c:v>
                </c:pt>
                <c:pt idx="5">
                  <c:v>Capsules</c:v>
                </c:pt>
                <c:pt idx="6">
                  <c:v>Snack (bar, cookie, etc)</c:v>
                </c:pt>
                <c:pt idx="7">
                  <c:v>Fortified food or beverage</c:v>
                </c:pt>
                <c:pt idx="8">
                  <c:v>Other non-pill format (I.e., stick pack, chews, etc.)</c:v>
                </c:pt>
                <c:pt idx="9">
                  <c:v>Other (please specify)</c:v>
                </c:pt>
              </c:strCache>
            </c:strRef>
          </c:cat>
          <c:val>
            <c:numRef>
              <c:f>Sheet1!$H$2:$H$11</c:f>
              <c:numCache>
                <c:formatCode>0%</c:formatCode>
                <c:ptCount val="10"/>
                <c:pt idx="0">
                  <c:v>0.12903226000000001</c:v>
                </c:pt>
                <c:pt idx="1">
                  <c:v>3.2258059999999998E-2</c:v>
                </c:pt>
                <c:pt idx="2">
                  <c:v>0.22580644999999999</c:v>
                </c:pt>
                <c:pt idx="3">
                  <c:v>0.19354838999999999</c:v>
                </c:pt>
                <c:pt idx="4">
                  <c:v>0.25806452000000002</c:v>
                </c:pt>
                <c:pt idx="5">
                  <c:v>0.38709676999999998</c:v>
                </c:pt>
                <c:pt idx="6">
                  <c:v>3.2258059999999998E-2</c:v>
                </c:pt>
                <c:pt idx="7">
                  <c:v>0</c:v>
                </c:pt>
                <c:pt idx="8">
                  <c:v>0</c:v>
                </c:pt>
                <c:pt idx="9">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Sheet1!$A$2:$A$11</c:f>
              <c:strCache>
                <c:ptCount val="10"/>
                <c:pt idx="0">
                  <c:v>Softgels</c:v>
                </c:pt>
                <c:pt idx="1">
                  <c:v>Gummy</c:v>
                </c:pt>
                <c:pt idx="2">
                  <c:v>Pills</c:v>
                </c:pt>
                <c:pt idx="3">
                  <c:v>Powder</c:v>
                </c:pt>
                <c:pt idx="4">
                  <c:v>Beverage</c:v>
                </c:pt>
                <c:pt idx="5">
                  <c:v>Capsules</c:v>
                </c:pt>
                <c:pt idx="6">
                  <c:v>Snack (bar, cookie, etc)</c:v>
                </c:pt>
                <c:pt idx="7">
                  <c:v>Fortified food or beverage</c:v>
                </c:pt>
                <c:pt idx="8">
                  <c:v>Other non-pill format (I.e., stick pack, chews, etc.)</c:v>
                </c:pt>
                <c:pt idx="9">
                  <c:v>Other (please specify)</c:v>
                </c:pt>
              </c:strCache>
            </c:strRef>
          </c:cat>
          <c:val>
            <c:numRef>
              <c:f>Sheet1!$B$2:$B$11</c:f>
              <c:numCache>
                <c:formatCode>0%</c:formatCode>
                <c:ptCount val="10"/>
                <c:pt idx="0">
                  <c:v>0.10929952</c:v>
                </c:pt>
                <c:pt idx="1">
                  <c:v>0.17995169</c:v>
                </c:pt>
                <c:pt idx="2">
                  <c:v>0.26328501999999998</c:v>
                </c:pt>
                <c:pt idx="3">
                  <c:v>0.20048309</c:v>
                </c:pt>
                <c:pt idx="4">
                  <c:v>0.16908213</c:v>
                </c:pt>
                <c:pt idx="5">
                  <c:v>0.29045894</c:v>
                </c:pt>
                <c:pt idx="6">
                  <c:v>9.4806760000000004E-2</c:v>
                </c:pt>
                <c:pt idx="7">
                  <c:v>0.11413043</c:v>
                </c:pt>
                <c:pt idx="8">
                  <c:v>5.2536230000000003E-2</c:v>
                </c:pt>
                <c:pt idx="9">
                  <c:v>1.20773E-3</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Sheet1!$A$2:$A$11</c:f>
              <c:strCache>
                <c:ptCount val="10"/>
                <c:pt idx="0">
                  <c:v>Powder</c:v>
                </c:pt>
                <c:pt idx="1">
                  <c:v>Pills</c:v>
                </c:pt>
                <c:pt idx="2">
                  <c:v>Gummy</c:v>
                </c:pt>
                <c:pt idx="3">
                  <c:v>Capsules</c:v>
                </c:pt>
                <c:pt idx="4">
                  <c:v>Other non-pill format (I.e., stick pack, chews, etc.)</c:v>
                </c:pt>
                <c:pt idx="5">
                  <c:v>Softgels</c:v>
                </c:pt>
                <c:pt idx="6">
                  <c:v>Beverage</c:v>
                </c:pt>
                <c:pt idx="7">
                  <c:v>Snack (bar, cookie, etc)</c:v>
                </c:pt>
                <c:pt idx="8">
                  <c:v>Fortified food or beverage</c:v>
                </c:pt>
                <c:pt idx="9">
                  <c:v>Other (please specify)</c:v>
                </c:pt>
              </c:strCache>
            </c:strRef>
          </c:cat>
          <c:val>
            <c:numRef>
              <c:f>Sheet1!$C$2:$C$11</c:f>
              <c:numCache>
                <c:formatCode>0%</c:formatCode>
                <c:ptCount val="10"/>
                <c:pt idx="0">
                  <c:v>0.55072463999999999</c:v>
                </c:pt>
                <c:pt idx="1">
                  <c:v>0.21739130000000001</c:v>
                </c:pt>
                <c:pt idx="2">
                  <c:v>0.13043478</c:v>
                </c:pt>
                <c:pt idx="3">
                  <c:v>0.11594203</c:v>
                </c:pt>
                <c:pt idx="4">
                  <c:v>8.6956520000000009E-2</c:v>
                </c:pt>
                <c:pt idx="5">
                  <c:v>7.2463769999999997E-2</c:v>
                </c:pt>
                <c:pt idx="6">
                  <c:v>4.3478259999999998E-2</c:v>
                </c:pt>
                <c:pt idx="7">
                  <c:v>4.3478259999999998E-2</c:v>
                </c:pt>
                <c:pt idx="8">
                  <c:v>1.449275E-2</c:v>
                </c:pt>
                <c:pt idx="9">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Sheet1!$A$2:$A$11</c:f>
              <c:strCache>
                <c:ptCount val="10"/>
                <c:pt idx="0">
                  <c:v>Powder</c:v>
                </c:pt>
                <c:pt idx="1">
                  <c:v>Pills</c:v>
                </c:pt>
                <c:pt idx="2">
                  <c:v>Gummy</c:v>
                </c:pt>
                <c:pt idx="3">
                  <c:v>Capsules</c:v>
                </c:pt>
                <c:pt idx="4">
                  <c:v>Other non-pill format (I.e., stick pack, chews, etc.)</c:v>
                </c:pt>
                <c:pt idx="5">
                  <c:v>Softgels</c:v>
                </c:pt>
                <c:pt idx="6">
                  <c:v>Beverage</c:v>
                </c:pt>
                <c:pt idx="7">
                  <c:v>Snack (bar, cookie, etc)</c:v>
                </c:pt>
                <c:pt idx="8">
                  <c:v>Fortified food or beverage</c:v>
                </c:pt>
                <c:pt idx="9">
                  <c:v>Other (please specify)</c:v>
                </c:pt>
              </c:strCache>
            </c:strRef>
          </c:cat>
          <c:val>
            <c:numRef>
              <c:f>Sheet1!$D$2:$D$11</c:f>
              <c:numCache>
                <c:formatCode>0%</c:formatCode>
                <c:ptCount val="10"/>
                <c:pt idx="0">
                  <c:v>0.34482759000000002</c:v>
                </c:pt>
                <c:pt idx="1">
                  <c:v>0.20689655000000001</c:v>
                </c:pt>
                <c:pt idx="2">
                  <c:v>0.13793103000000001</c:v>
                </c:pt>
                <c:pt idx="3">
                  <c:v>0.34482759000000002</c:v>
                </c:pt>
                <c:pt idx="4">
                  <c:v>0.24137931000000001</c:v>
                </c:pt>
                <c:pt idx="5">
                  <c:v>0.13793103000000001</c:v>
                </c:pt>
                <c:pt idx="6">
                  <c:v>3.4482760000000001E-2</c:v>
                </c:pt>
                <c:pt idx="7">
                  <c:v>0.10344828</c:v>
                </c:pt>
                <c:pt idx="8">
                  <c:v>3.4482760000000001E-2</c:v>
                </c:pt>
                <c:pt idx="9">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Sheet1!$A$2:$A$11</c:f>
              <c:strCache>
                <c:ptCount val="10"/>
                <c:pt idx="0">
                  <c:v>Powder</c:v>
                </c:pt>
                <c:pt idx="1">
                  <c:v>Pills</c:v>
                </c:pt>
                <c:pt idx="2">
                  <c:v>Gummy</c:v>
                </c:pt>
                <c:pt idx="3">
                  <c:v>Capsules</c:v>
                </c:pt>
                <c:pt idx="4">
                  <c:v>Other non-pill format (I.e., stick pack, chews, etc.)</c:v>
                </c:pt>
                <c:pt idx="5">
                  <c:v>Softgels</c:v>
                </c:pt>
                <c:pt idx="6">
                  <c:v>Beverage</c:v>
                </c:pt>
                <c:pt idx="7">
                  <c:v>Snack (bar, cookie, etc)</c:v>
                </c:pt>
                <c:pt idx="8">
                  <c:v>Fortified food or beverage</c:v>
                </c:pt>
                <c:pt idx="9">
                  <c:v>Other (please specify)</c:v>
                </c:pt>
              </c:strCache>
            </c:strRef>
          </c:cat>
          <c:val>
            <c:numRef>
              <c:f>Sheet1!$E$2:$E$11</c:f>
              <c:numCache>
                <c:formatCode>0%</c:formatCode>
                <c:ptCount val="10"/>
                <c:pt idx="0">
                  <c:v>0.4</c:v>
                </c:pt>
                <c:pt idx="1">
                  <c:v>0.26666666999999999</c:v>
                </c:pt>
                <c:pt idx="2">
                  <c:v>6.6666669999999997E-2</c:v>
                </c:pt>
                <c:pt idx="3">
                  <c:v>0.3</c:v>
                </c:pt>
                <c:pt idx="4">
                  <c:v>6.6666669999999997E-2</c:v>
                </c:pt>
                <c:pt idx="5">
                  <c:v>3.3333330000000001E-2</c:v>
                </c:pt>
                <c:pt idx="6">
                  <c:v>6.6666669999999997E-2</c:v>
                </c:pt>
                <c:pt idx="7">
                  <c:v>0</c:v>
                </c:pt>
                <c:pt idx="8">
                  <c:v>6.6666669999999997E-2</c:v>
                </c:pt>
                <c:pt idx="9">
                  <c:v>0</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Sheet1!$A$2:$A$11</c:f>
              <c:strCache>
                <c:ptCount val="10"/>
                <c:pt idx="0">
                  <c:v>Powder</c:v>
                </c:pt>
                <c:pt idx="1">
                  <c:v>Pills</c:v>
                </c:pt>
                <c:pt idx="2">
                  <c:v>Gummy</c:v>
                </c:pt>
                <c:pt idx="3">
                  <c:v>Capsules</c:v>
                </c:pt>
                <c:pt idx="4">
                  <c:v>Other non-pill format (I.e., stick pack, chews, etc.)</c:v>
                </c:pt>
                <c:pt idx="5">
                  <c:v>Softgels</c:v>
                </c:pt>
                <c:pt idx="6">
                  <c:v>Beverage</c:v>
                </c:pt>
                <c:pt idx="7">
                  <c:v>Snack (bar, cookie, etc)</c:v>
                </c:pt>
                <c:pt idx="8">
                  <c:v>Fortified food or beverage</c:v>
                </c:pt>
                <c:pt idx="9">
                  <c:v>Other (please specify)</c:v>
                </c:pt>
              </c:strCache>
            </c:strRef>
          </c:cat>
          <c:val>
            <c:numRef>
              <c:f>Sheet1!$F$2:$F$11</c:f>
              <c:numCache>
                <c:formatCode>0%</c:formatCode>
                <c:ptCount val="10"/>
                <c:pt idx="0">
                  <c:v>0.39344262000000002</c:v>
                </c:pt>
                <c:pt idx="1">
                  <c:v>0.40983607</c:v>
                </c:pt>
                <c:pt idx="2">
                  <c:v>9.8360660000000003E-2</c:v>
                </c:pt>
                <c:pt idx="3">
                  <c:v>0.34426230000000002</c:v>
                </c:pt>
                <c:pt idx="4">
                  <c:v>4.9180330000000001E-2</c:v>
                </c:pt>
                <c:pt idx="5">
                  <c:v>3.2786889999999999E-2</c:v>
                </c:pt>
                <c:pt idx="6">
                  <c:v>0.1147541</c:v>
                </c:pt>
                <c:pt idx="7">
                  <c:v>3.2786889999999999E-2</c:v>
                </c:pt>
                <c:pt idx="8">
                  <c:v>0.1147541</c:v>
                </c:pt>
                <c:pt idx="9">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Sheet1!$A$2:$A$11</c:f>
              <c:strCache>
                <c:ptCount val="10"/>
                <c:pt idx="0">
                  <c:v>Powder</c:v>
                </c:pt>
                <c:pt idx="1">
                  <c:v>Pills</c:v>
                </c:pt>
                <c:pt idx="2">
                  <c:v>Gummy</c:v>
                </c:pt>
                <c:pt idx="3">
                  <c:v>Capsules</c:v>
                </c:pt>
                <c:pt idx="4">
                  <c:v>Other non-pill format (I.e., stick pack, chews, etc.)</c:v>
                </c:pt>
                <c:pt idx="5">
                  <c:v>Softgels</c:v>
                </c:pt>
                <c:pt idx="6">
                  <c:v>Beverage</c:v>
                </c:pt>
                <c:pt idx="7">
                  <c:v>Snack (bar, cookie, etc)</c:v>
                </c:pt>
                <c:pt idx="8">
                  <c:v>Fortified food or beverage</c:v>
                </c:pt>
                <c:pt idx="9">
                  <c:v>Other (please specify)</c:v>
                </c:pt>
              </c:strCache>
            </c:strRef>
          </c:cat>
          <c:val>
            <c:numRef>
              <c:f>Sheet1!$G$2:$G$11</c:f>
              <c:numCache>
                <c:formatCode>0%</c:formatCode>
                <c:ptCount val="10"/>
                <c:pt idx="0">
                  <c:v>0.32</c:v>
                </c:pt>
                <c:pt idx="1">
                  <c:v>0.48</c:v>
                </c:pt>
                <c:pt idx="2">
                  <c:v>0.08</c:v>
                </c:pt>
                <c:pt idx="3">
                  <c:v>0.4</c:v>
                </c:pt>
                <c:pt idx="4">
                  <c:v>0.04</c:v>
                </c:pt>
                <c:pt idx="5">
                  <c:v>0.08</c:v>
                </c:pt>
                <c:pt idx="6">
                  <c:v>0.16</c:v>
                </c:pt>
                <c:pt idx="7">
                  <c:v>0</c:v>
                </c:pt>
                <c:pt idx="8">
                  <c:v>0</c:v>
                </c:pt>
                <c:pt idx="9">
                  <c:v>0</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Sheet1!$A$2:$A$11</c:f>
              <c:strCache>
                <c:ptCount val="10"/>
                <c:pt idx="0">
                  <c:v>Powder</c:v>
                </c:pt>
                <c:pt idx="1">
                  <c:v>Pills</c:v>
                </c:pt>
                <c:pt idx="2">
                  <c:v>Gummy</c:v>
                </c:pt>
                <c:pt idx="3">
                  <c:v>Capsules</c:v>
                </c:pt>
                <c:pt idx="4">
                  <c:v>Other non-pill format (I.e., stick pack, chews, etc.)</c:v>
                </c:pt>
                <c:pt idx="5">
                  <c:v>Softgels</c:v>
                </c:pt>
                <c:pt idx="6">
                  <c:v>Beverage</c:v>
                </c:pt>
                <c:pt idx="7">
                  <c:v>Snack (bar, cookie, etc)</c:v>
                </c:pt>
                <c:pt idx="8">
                  <c:v>Fortified food or beverage</c:v>
                </c:pt>
                <c:pt idx="9">
                  <c:v>Other (please specify)</c:v>
                </c:pt>
              </c:strCache>
            </c:strRef>
          </c:cat>
          <c:val>
            <c:numRef>
              <c:f>Sheet1!$H$2:$H$11</c:f>
              <c:numCache>
                <c:formatCode>0%</c:formatCode>
                <c:ptCount val="10"/>
                <c:pt idx="0">
                  <c:v>0.26829268000000001</c:v>
                </c:pt>
                <c:pt idx="1">
                  <c:v>0.31707317000000002</c:v>
                </c:pt>
                <c:pt idx="2">
                  <c:v>2.4390240000000001E-2</c:v>
                </c:pt>
                <c:pt idx="3">
                  <c:v>0.39024389999999998</c:v>
                </c:pt>
                <c:pt idx="4">
                  <c:v>7.3170730000000003E-2</c:v>
                </c:pt>
                <c:pt idx="5">
                  <c:v>2.4390240000000001E-2</c:v>
                </c:pt>
                <c:pt idx="6">
                  <c:v>0.12195122</c:v>
                </c:pt>
                <c:pt idx="7">
                  <c:v>0</c:v>
                </c:pt>
                <c:pt idx="8">
                  <c:v>0.12195122</c:v>
                </c:pt>
                <c:pt idx="9">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Sheet1!$A$2:$A$11</c:f>
              <c:strCache>
                <c:ptCount val="10"/>
                <c:pt idx="0">
                  <c:v>Powder</c:v>
                </c:pt>
                <c:pt idx="1">
                  <c:v>Pills</c:v>
                </c:pt>
                <c:pt idx="2">
                  <c:v>Gummy</c:v>
                </c:pt>
                <c:pt idx="3">
                  <c:v>Capsules</c:v>
                </c:pt>
                <c:pt idx="4">
                  <c:v>Other non-pill format (I.e., stick pack, chews, etc.)</c:v>
                </c:pt>
                <c:pt idx="5">
                  <c:v>Softgels</c:v>
                </c:pt>
                <c:pt idx="6">
                  <c:v>Beverage</c:v>
                </c:pt>
                <c:pt idx="7">
                  <c:v>Snack (bar, cookie, etc)</c:v>
                </c:pt>
                <c:pt idx="8">
                  <c:v>Fortified food or beverage</c:v>
                </c:pt>
                <c:pt idx="9">
                  <c:v>Other (please specify)</c:v>
                </c:pt>
              </c:strCache>
            </c:strRef>
          </c:cat>
          <c:val>
            <c:numRef>
              <c:f>Sheet1!$B$2:$B$11</c:f>
              <c:numCache>
                <c:formatCode>0%</c:formatCode>
                <c:ptCount val="10"/>
                <c:pt idx="0">
                  <c:v>0.20048309</c:v>
                </c:pt>
                <c:pt idx="1">
                  <c:v>0.26328501999999998</c:v>
                </c:pt>
                <c:pt idx="2">
                  <c:v>0.17995169</c:v>
                </c:pt>
                <c:pt idx="3">
                  <c:v>0.29045894</c:v>
                </c:pt>
                <c:pt idx="4">
                  <c:v>5.2536230000000003E-2</c:v>
                </c:pt>
                <c:pt idx="5">
                  <c:v>0.10929952</c:v>
                </c:pt>
                <c:pt idx="6">
                  <c:v>0.16908213</c:v>
                </c:pt>
                <c:pt idx="7">
                  <c:v>9.4806760000000004E-2</c:v>
                </c:pt>
                <c:pt idx="8">
                  <c:v>0.11413043</c:v>
                </c:pt>
                <c:pt idx="9">
                  <c:v>1.20773E-3</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FD8D-407A-997F-0631269F964A}"/>
              </c:ext>
            </c:extLst>
          </c:dPt>
          <c:dPt>
            <c:idx val="1"/>
            <c:bubble3D val="0"/>
            <c:spPr>
              <a:solidFill>
                <a:schemeClr val="accent2"/>
              </a:solidFill>
              <a:ln w="19050">
                <a:noFill/>
              </a:ln>
              <a:effectLst/>
            </c:spPr>
            <c:extLst>
              <c:ext xmlns:c16="http://schemas.microsoft.com/office/drawing/2014/chart" uri="{C3380CC4-5D6E-409C-BE32-E72D297353CC}">
                <c16:uniqueId val="{00000003-FD8D-407A-997F-0631269F964A}"/>
              </c:ext>
            </c:extLst>
          </c:dPt>
          <c:dPt>
            <c:idx val="2"/>
            <c:bubble3D val="0"/>
            <c:spPr>
              <a:solidFill>
                <a:schemeClr val="accent3"/>
              </a:solidFill>
              <a:ln w="19050">
                <a:noFill/>
              </a:ln>
              <a:effectLst/>
            </c:spPr>
            <c:extLst>
              <c:ext xmlns:c16="http://schemas.microsoft.com/office/drawing/2014/chart" uri="{C3380CC4-5D6E-409C-BE32-E72D297353CC}">
                <c16:uniqueId val="{00000005-FD8D-407A-997F-0631269F964A}"/>
              </c:ext>
            </c:extLst>
          </c:dPt>
          <c:dPt>
            <c:idx val="3"/>
            <c:bubble3D val="0"/>
            <c:spPr>
              <a:solidFill>
                <a:schemeClr val="accent4"/>
              </a:solidFill>
              <a:ln w="19050">
                <a:noFill/>
              </a:ln>
              <a:effectLst/>
            </c:spPr>
            <c:extLst>
              <c:ext xmlns:c16="http://schemas.microsoft.com/office/drawing/2014/chart" uri="{C3380CC4-5D6E-409C-BE32-E72D297353CC}">
                <c16:uniqueId val="{00000007-FD8D-407A-997F-0631269F964A}"/>
              </c:ext>
            </c:extLst>
          </c:dPt>
          <c:dPt>
            <c:idx val="4"/>
            <c:bubble3D val="0"/>
            <c:spPr>
              <a:solidFill>
                <a:schemeClr val="accent5"/>
              </a:solidFill>
              <a:ln w="19050">
                <a:noFill/>
              </a:ln>
              <a:effectLst/>
            </c:spPr>
            <c:extLst>
              <c:ext xmlns:c16="http://schemas.microsoft.com/office/drawing/2014/chart" uri="{C3380CC4-5D6E-409C-BE32-E72D297353CC}">
                <c16:uniqueId val="{00000009-FD8D-407A-997F-0631269F964A}"/>
              </c:ext>
            </c:extLst>
          </c:dPt>
          <c:dPt>
            <c:idx val="5"/>
            <c:bubble3D val="0"/>
            <c:spPr>
              <a:solidFill>
                <a:schemeClr val="accent6"/>
              </a:solidFill>
              <a:ln w="19050">
                <a:noFill/>
              </a:ln>
              <a:effectLst/>
            </c:spPr>
            <c:extLst>
              <c:ext xmlns:c16="http://schemas.microsoft.com/office/drawing/2014/chart" uri="{C3380CC4-5D6E-409C-BE32-E72D297353CC}">
                <c16:uniqueId val="{0000000B-FD8D-407A-997F-0631269F964A}"/>
              </c:ext>
            </c:extLst>
          </c:dPt>
          <c:dLbls>
            <c:dLbl>
              <c:idx val="2"/>
              <c:tx>
                <c:rich>
                  <a:bodyPr rot="0" spcFirstLastPara="1" vertOverflow="ellipsis" vert="horz" wrap="square" lIns="38100" tIns="19050" rIns="38100" bIns="19050" anchor="ctr" anchorCtr="1">
                    <a:no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fld id="{38F3460E-0F10-4A33-BE4B-4D8AC2A928D7}" type="CATEGORYNAME">
                      <a:rPr lang="en-US" sz="1000" smtClean="0">
                        <a:latin typeface="Arial" panose="020B0604020202020204" pitchFamily="34" charset="0"/>
                        <a:cs typeface="Arial" panose="020B0604020202020204" pitchFamily="34" charset="0"/>
                      </a:rPr>
                      <a:pPr>
                        <a:defRPr sz="1000">
                          <a:solidFill>
                            <a:schemeClr val="bg1"/>
                          </a:solidFill>
                          <a:latin typeface="Arial" panose="020B0604020202020204" pitchFamily="34" charset="0"/>
                          <a:cs typeface="Arial" panose="020B0604020202020204" pitchFamily="34" charset="0"/>
                        </a:defRPr>
                      </a:pPr>
                      <a:t>[CATEGORY NAME]</a:t>
                    </a:fld>
                    <a:r>
                      <a:rPr lang="en-US" sz="1000" baseline="0">
                        <a:latin typeface="Arial" panose="020B0604020202020204" pitchFamily="34" charset="0"/>
                        <a:cs typeface="Arial" panose="020B0604020202020204" pitchFamily="34" charset="0"/>
                      </a:rPr>
                      <a:t>
</a:t>
                    </a:r>
                    <a:fld id="{4F7E812D-1831-45EE-A99E-68EE8AE8AB7C}" type="VALUE">
                      <a:rPr lang="en-US" sz="1000" baseline="0">
                        <a:latin typeface="Arial" panose="020B0604020202020204" pitchFamily="34" charset="0"/>
                        <a:cs typeface="Arial" panose="020B0604020202020204" pitchFamily="34" charset="0"/>
                      </a:rPr>
                      <a:pPr>
                        <a:defRPr sz="1000">
                          <a:solidFill>
                            <a:schemeClr val="bg1"/>
                          </a:solidFill>
                          <a:latin typeface="Arial" panose="020B0604020202020204" pitchFamily="34" charset="0"/>
                          <a:cs typeface="Arial" panose="020B0604020202020204" pitchFamily="34" charset="0"/>
                        </a:defRPr>
                      </a:pPr>
                      <a:t>[VALUE]</a:t>
                    </a:fld>
                    <a:endParaRPr lang="en-US" sz="1000" baseline="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5403943550733309"/>
                      <c:h val="0.2170954965004466"/>
                    </c:manualLayout>
                  </c15:layout>
                  <c15:dlblFieldTable/>
                  <c15:showDataLabelsRange val="0"/>
                </c:ext>
                <c:ext xmlns:c16="http://schemas.microsoft.com/office/drawing/2014/chart" uri="{C3380CC4-5D6E-409C-BE32-E72D297353CC}">
                  <c16:uniqueId val="{00000005-FD8D-407A-997F-0631269F964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$100,000-$149,000</c:v>
                </c:pt>
                <c:pt idx="5">
                  <c:v>$150,000+</c:v>
                </c:pt>
              </c:strCache>
            </c:strRef>
          </c:cat>
          <c:val>
            <c:numRef>
              <c:f>Sheet1!$B$2:$B$7</c:f>
              <c:numCache>
                <c:formatCode>0%</c:formatCode>
                <c:ptCount val="6"/>
                <c:pt idx="0">
                  <c:v>0.09</c:v>
                </c:pt>
                <c:pt idx="1">
                  <c:v>0.23</c:v>
                </c:pt>
                <c:pt idx="2">
                  <c:v>0.21</c:v>
                </c:pt>
                <c:pt idx="3">
                  <c:v>0.31</c:v>
                </c:pt>
                <c:pt idx="4">
                  <c:v>0.13</c:v>
                </c:pt>
                <c:pt idx="5">
                  <c:v>0.03</c:v>
                </c:pt>
              </c:numCache>
            </c:numRef>
          </c:val>
          <c:extLst>
            <c:ext xmlns:c16="http://schemas.microsoft.com/office/drawing/2014/chart" uri="{C3380CC4-5D6E-409C-BE32-E72D297353CC}">
              <c16:uniqueId val="{0000000C-FD8D-407A-997F-0631269F964A}"/>
            </c:ext>
          </c:extLst>
        </c:ser>
        <c:dLbls>
          <c:showLegendKey val="0"/>
          <c:showVal val="1"/>
          <c:showCatName val="0"/>
          <c:showSerName val="0"/>
          <c:showPercent val="0"/>
          <c:showBubbleSize val="0"/>
          <c:showLeaderLines val="1"/>
        </c:dLbls>
        <c:firstSliceAng val="11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Sheet1!$A$2:$A$11</c:f>
              <c:strCache>
                <c:ptCount val="10"/>
                <c:pt idx="0">
                  <c:v>Capsules</c:v>
                </c:pt>
                <c:pt idx="1">
                  <c:v>Pills</c:v>
                </c:pt>
                <c:pt idx="2">
                  <c:v>Snack (bar, cookie, etc)</c:v>
                </c:pt>
                <c:pt idx="3">
                  <c:v>Powder</c:v>
                </c:pt>
                <c:pt idx="4">
                  <c:v>Fortified food or beverage</c:v>
                </c:pt>
                <c:pt idx="5">
                  <c:v>Beverage</c:v>
                </c:pt>
                <c:pt idx="6">
                  <c:v>Gummy</c:v>
                </c:pt>
                <c:pt idx="7">
                  <c:v>Other non-pill format (I.e., stick pack, chews, etc.)</c:v>
                </c:pt>
                <c:pt idx="8">
                  <c:v>Softgels</c:v>
                </c:pt>
                <c:pt idx="9">
                  <c:v>Other (please specify)</c:v>
                </c:pt>
              </c:strCache>
            </c:strRef>
          </c:cat>
          <c:val>
            <c:numRef>
              <c:f>Sheet1!$C$2:$C$11</c:f>
              <c:numCache>
                <c:formatCode>0%</c:formatCode>
                <c:ptCount val="10"/>
                <c:pt idx="0">
                  <c:v>0.37777778000000001</c:v>
                </c:pt>
                <c:pt idx="1">
                  <c:v>0.26666666999999999</c:v>
                </c:pt>
                <c:pt idx="2">
                  <c:v>0.17777778</c:v>
                </c:pt>
                <c:pt idx="3">
                  <c:v>0.15555556000000001</c:v>
                </c:pt>
                <c:pt idx="4">
                  <c:v>0.15555556000000001</c:v>
                </c:pt>
                <c:pt idx="5">
                  <c:v>0.13333333</c:v>
                </c:pt>
                <c:pt idx="6">
                  <c:v>0.13333333</c:v>
                </c:pt>
                <c:pt idx="7">
                  <c:v>4.4444440000000002E-2</c:v>
                </c:pt>
                <c:pt idx="8">
                  <c:v>2.2222220000000001E-2</c:v>
                </c:pt>
                <c:pt idx="9">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Sheet1!$A$2:$A$11</c:f>
              <c:strCache>
                <c:ptCount val="10"/>
                <c:pt idx="0">
                  <c:v>Capsules</c:v>
                </c:pt>
                <c:pt idx="1">
                  <c:v>Pills</c:v>
                </c:pt>
                <c:pt idx="2">
                  <c:v>Snack (bar, cookie, etc)</c:v>
                </c:pt>
                <c:pt idx="3">
                  <c:v>Powder</c:v>
                </c:pt>
                <c:pt idx="4">
                  <c:v>Fortified food or beverage</c:v>
                </c:pt>
                <c:pt idx="5">
                  <c:v>Beverage</c:v>
                </c:pt>
                <c:pt idx="6">
                  <c:v>Gummy</c:v>
                </c:pt>
                <c:pt idx="7">
                  <c:v>Other non-pill format (I.e., stick pack, chews, etc.)</c:v>
                </c:pt>
                <c:pt idx="8">
                  <c:v>Softgels</c:v>
                </c:pt>
                <c:pt idx="9">
                  <c:v>Other (please specify)</c:v>
                </c:pt>
              </c:strCache>
            </c:strRef>
          </c:cat>
          <c:val>
            <c:numRef>
              <c:f>Sheet1!$D$2:$D$11</c:f>
              <c:numCache>
                <c:formatCode>0%</c:formatCode>
                <c:ptCount val="10"/>
                <c:pt idx="0">
                  <c:v>0.28846154000000002</c:v>
                </c:pt>
                <c:pt idx="1">
                  <c:v>0.21153846000000001</c:v>
                </c:pt>
                <c:pt idx="2">
                  <c:v>0.13461538000000001</c:v>
                </c:pt>
                <c:pt idx="3">
                  <c:v>0.19230769</c:v>
                </c:pt>
                <c:pt idx="4">
                  <c:v>0.11538461999999999</c:v>
                </c:pt>
                <c:pt idx="5">
                  <c:v>0.15384614999999999</c:v>
                </c:pt>
                <c:pt idx="6">
                  <c:v>0.25</c:v>
                </c:pt>
                <c:pt idx="7">
                  <c:v>7.6923079999999991E-2</c:v>
                </c:pt>
                <c:pt idx="8">
                  <c:v>0.11538461999999999</c:v>
                </c:pt>
                <c:pt idx="9">
                  <c:v>3.8461540000000002E-2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Sheet1!$A$2:$A$11</c:f>
              <c:strCache>
                <c:ptCount val="10"/>
                <c:pt idx="0">
                  <c:v>Capsules</c:v>
                </c:pt>
                <c:pt idx="1">
                  <c:v>Pills</c:v>
                </c:pt>
                <c:pt idx="2">
                  <c:v>Snack (bar, cookie, etc)</c:v>
                </c:pt>
                <c:pt idx="3">
                  <c:v>Powder</c:v>
                </c:pt>
                <c:pt idx="4">
                  <c:v>Fortified food or beverage</c:v>
                </c:pt>
                <c:pt idx="5">
                  <c:v>Beverage</c:v>
                </c:pt>
                <c:pt idx="6">
                  <c:v>Gummy</c:v>
                </c:pt>
                <c:pt idx="7">
                  <c:v>Other non-pill format (I.e., stick pack, chews, etc.)</c:v>
                </c:pt>
                <c:pt idx="8">
                  <c:v>Softgels</c:v>
                </c:pt>
                <c:pt idx="9">
                  <c:v>Other (please specify)</c:v>
                </c:pt>
              </c:strCache>
            </c:strRef>
          </c:cat>
          <c:val>
            <c:numRef>
              <c:f>Sheet1!$E$2:$E$11</c:f>
              <c:numCache>
                <c:formatCode>0%</c:formatCode>
                <c:ptCount val="10"/>
                <c:pt idx="0">
                  <c:v>0.30952381000000001</c:v>
                </c:pt>
                <c:pt idx="1">
                  <c:v>0.38095237999999998</c:v>
                </c:pt>
                <c:pt idx="2">
                  <c:v>0.11904762000000001</c:v>
                </c:pt>
                <c:pt idx="3">
                  <c:v>0.11904762000000001</c:v>
                </c:pt>
                <c:pt idx="4">
                  <c:v>4.7619050000000003E-2</c:v>
                </c:pt>
                <c:pt idx="5">
                  <c:v>7.1428569999999997E-2</c:v>
                </c:pt>
                <c:pt idx="6">
                  <c:v>0.11904762000000001</c:v>
                </c:pt>
                <c:pt idx="7">
                  <c:v>2.3809520000000001E-2</c:v>
                </c:pt>
                <c:pt idx="8">
                  <c:v>4.7619050000000003E-2</c:v>
                </c:pt>
                <c:pt idx="9">
                  <c:v>0</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Sheet1!$A$2:$A$11</c:f>
              <c:strCache>
                <c:ptCount val="10"/>
                <c:pt idx="0">
                  <c:v>Capsules</c:v>
                </c:pt>
                <c:pt idx="1">
                  <c:v>Pills</c:v>
                </c:pt>
                <c:pt idx="2">
                  <c:v>Snack (bar, cookie, etc)</c:v>
                </c:pt>
                <c:pt idx="3">
                  <c:v>Powder</c:v>
                </c:pt>
                <c:pt idx="4">
                  <c:v>Fortified food or beverage</c:v>
                </c:pt>
                <c:pt idx="5">
                  <c:v>Beverage</c:v>
                </c:pt>
                <c:pt idx="6">
                  <c:v>Gummy</c:v>
                </c:pt>
                <c:pt idx="7">
                  <c:v>Other non-pill format (I.e., stick pack, chews, etc.)</c:v>
                </c:pt>
                <c:pt idx="8">
                  <c:v>Softgels</c:v>
                </c:pt>
                <c:pt idx="9">
                  <c:v>Other (please specify)</c:v>
                </c:pt>
              </c:strCache>
            </c:strRef>
          </c:cat>
          <c:val>
            <c:numRef>
              <c:f>Sheet1!$F$2:$F$11</c:f>
              <c:numCache>
                <c:formatCode>0%</c:formatCode>
                <c:ptCount val="10"/>
                <c:pt idx="0">
                  <c:v>0.48387097000000001</c:v>
                </c:pt>
                <c:pt idx="1">
                  <c:v>0.38709676999999998</c:v>
                </c:pt>
                <c:pt idx="2">
                  <c:v>0</c:v>
                </c:pt>
                <c:pt idx="3">
                  <c:v>0.12903226000000001</c:v>
                </c:pt>
                <c:pt idx="4">
                  <c:v>9.677419000000001E-2</c:v>
                </c:pt>
                <c:pt idx="5">
                  <c:v>6.4516130000000005E-2</c:v>
                </c:pt>
                <c:pt idx="6">
                  <c:v>9.677419000000001E-2</c:v>
                </c:pt>
                <c:pt idx="7">
                  <c:v>3.2258059999999998E-2</c:v>
                </c:pt>
                <c:pt idx="8">
                  <c:v>6.4516130000000005E-2</c:v>
                </c:pt>
                <c:pt idx="9">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Sheet1!$A$2:$A$11</c:f>
              <c:strCache>
                <c:ptCount val="10"/>
                <c:pt idx="0">
                  <c:v>Capsules</c:v>
                </c:pt>
                <c:pt idx="1">
                  <c:v>Pills</c:v>
                </c:pt>
                <c:pt idx="2">
                  <c:v>Snack (bar, cookie, etc)</c:v>
                </c:pt>
                <c:pt idx="3">
                  <c:v>Powder</c:v>
                </c:pt>
                <c:pt idx="4">
                  <c:v>Fortified food or beverage</c:v>
                </c:pt>
                <c:pt idx="5">
                  <c:v>Beverage</c:v>
                </c:pt>
                <c:pt idx="6">
                  <c:v>Gummy</c:v>
                </c:pt>
                <c:pt idx="7">
                  <c:v>Other non-pill format (I.e., stick pack, chews, etc.)</c:v>
                </c:pt>
                <c:pt idx="8">
                  <c:v>Softgels</c:v>
                </c:pt>
                <c:pt idx="9">
                  <c:v>Other (please specify)</c:v>
                </c:pt>
              </c:strCache>
            </c:strRef>
          </c:cat>
          <c:val>
            <c:numRef>
              <c:f>Sheet1!$G$2:$G$11</c:f>
              <c:numCache>
                <c:formatCode>0%</c:formatCode>
                <c:ptCount val="10"/>
                <c:pt idx="0">
                  <c:v>0.21052631999999999</c:v>
                </c:pt>
                <c:pt idx="1">
                  <c:v>0.52631579000000006</c:v>
                </c:pt>
                <c:pt idx="2">
                  <c:v>0</c:v>
                </c:pt>
                <c:pt idx="3">
                  <c:v>0</c:v>
                </c:pt>
                <c:pt idx="4">
                  <c:v>0.10526315999999999</c:v>
                </c:pt>
                <c:pt idx="5">
                  <c:v>0.26315789000000001</c:v>
                </c:pt>
                <c:pt idx="6">
                  <c:v>5.2631579999999997E-2</c:v>
                </c:pt>
                <c:pt idx="7">
                  <c:v>0</c:v>
                </c:pt>
                <c:pt idx="8">
                  <c:v>0</c:v>
                </c:pt>
                <c:pt idx="9">
                  <c:v>0</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Sheet1!$A$2:$A$11</c:f>
              <c:strCache>
                <c:ptCount val="10"/>
                <c:pt idx="0">
                  <c:v>Capsules</c:v>
                </c:pt>
                <c:pt idx="1">
                  <c:v>Pills</c:v>
                </c:pt>
                <c:pt idx="2">
                  <c:v>Snack (bar, cookie, etc)</c:v>
                </c:pt>
                <c:pt idx="3">
                  <c:v>Powder</c:v>
                </c:pt>
                <c:pt idx="4">
                  <c:v>Fortified food or beverage</c:v>
                </c:pt>
                <c:pt idx="5">
                  <c:v>Beverage</c:v>
                </c:pt>
                <c:pt idx="6">
                  <c:v>Gummy</c:v>
                </c:pt>
                <c:pt idx="7">
                  <c:v>Other non-pill format (I.e., stick pack, chews, etc.)</c:v>
                </c:pt>
                <c:pt idx="8">
                  <c:v>Softgels</c:v>
                </c:pt>
                <c:pt idx="9">
                  <c:v>Other (please specify)</c:v>
                </c:pt>
              </c:strCache>
            </c:strRef>
          </c:cat>
          <c:val>
            <c:numRef>
              <c:f>Sheet1!$H$2:$H$11</c:f>
              <c:numCache>
                <c:formatCode>0%</c:formatCode>
                <c:ptCount val="10"/>
                <c:pt idx="0">
                  <c:v>0.52941176000000001</c:v>
                </c:pt>
                <c:pt idx="1">
                  <c:v>0.29411765000000001</c:v>
                </c:pt>
                <c:pt idx="2">
                  <c:v>5.8823529999999999E-2</c:v>
                </c:pt>
                <c:pt idx="3">
                  <c:v>0.17647059000000001</c:v>
                </c:pt>
                <c:pt idx="4">
                  <c:v>5.8823529999999999E-2</c:v>
                </c:pt>
                <c:pt idx="5">
                  <c:v>0</c:v>
                </c:pt>
                <c:pt idx="6">
                  <c:v>0.17647059000000001</c:v>
                </c:pt>
                <c:pt idx="7">
                  <c:v>5.8823529999999999E-2</c:v>
                </c:pt>
                <c:pt idx="8">
                  <c:v>0</c:v>
                </c:pt>
                <c:pt idx="9">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Sheet1!$A$2:$A$11</c:f>
              <c:strCache>
                <c:ptCount val="10"/>
                <c:pt idx="0">
                  <c:v>Capsules</c:v>
                </c:pt>
                <c:pt idx="1">
                  <c:v>Pills</c:v>
                </c:pt>
                <c:pt idx="2">
                  <c:v>Snack (bar, cookie, etc)</c:v>
                </c:pt>
                <c:pt idx="3">
                  <c:v>Powder</c:v>
                </c:pt>
                <c:pt idx="4">
                  <c:v>Fortified food or beverage</c:v>
                </c:pt>
                <c:pt idx="5">
                  <c:v>Beverage</c:v>
                </c:pt>
                <c:pt idx="6">
                  <c:v>Gummy</c:v>
                </c:pt>
                <c:pt idx="7">
                  <c:v>Other non-pill format (I.e., stick pack, chews, etc.)</c:v>
                </c:pt>
                <c:pt idx="8">
                  <c:v>Softgels</c:v>
                </c:pt>
                <c:pt idx="9">
                  <c:v>Other (please specify)</c:v>
                </c:pt>
              </c:strCache>
            </c:strRef>
          </c:cat>
          <c:val>
            <c:numRef>
              <c:f>Sheet1!$B$2:$B$11</c:f>
              <c:numCache>
                <c:formatCode>0%</c:formatCode>
                <c:ptCount val="10"/>
                <c:pt idx="0">
                  <c:v>0.29045894</c:v>
                </c:pt>
                <c:pt idx="1">
                  <c:v>0.26328501999999998</c:v>
                </c:pt>
                <c:pt idx="2">
                  <c:v>9.4806760000000004E-2</c:v>
                </c:pt>
                <c:pt idx="3">
                  <c:v>0.20048309</c:v>
                </c:pt>
                <c:pt idx="4">
                  <c:v>0.11413043</c:v>
                </c:pt>
                <c:pt idx="5">
                  <c:v>0.16908213</c:v>
                </c:pt>
                <c:pt idx="6">
                  <c:v>0.17995169</c:v>
                </c:pt>
                <c:pt idx="7">
                  <c:v>5.2536230000000003E-2</c:v>
                </c:pt>
                <c:pt idx="8">
                  <c:v>0.10929952</c:v>
                </c:pt>
                <c:pt idx="9">
                  <c:v>1.20773E-3</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2023</c:v>
                </c:pt>
              </c:strCache>
            </c:strRef>
          </c:tx>
          <c:spPr>
            <a:solidFill>
              <a:schemeClr val="accent1"/>
            </a:solidFill>
            <a:ln>
              <a:noFill/>
            </a:ln>
            <a:effectLst/>
          </c:spPr>
          <c:invertIfNegative val="0"/>
          <c:cat>
            <c:strRef>
              <c:f>Sheet1!$A$2:$A$11</c:f>
              <c:strCache>
                <c:ptCount val="10"/>
                <c:pt idx="0">
                  <c:v>Other (please specify)</c:v>
                </c:pt>
                <c:pt idx="1">
                  <c:v>Other non-pill format (I.e., stick pack, chews, etc.)</c:v>
                </c:pt>
                <c:pt idx="2">
                  <c:v>Snack (bar, cookie, etc)</c:v>
                </c:pt>
                <c:pt idx="3">
                  <c:v>Softgels</c:v>
                </c:pt>
                <c:pt idx="4">
                  <c:v>Fortified food or beverage</c:v>
                </c:pt>
                <c:pt idx="5">
                  <c:v>Beverage</c:v>
                </c:pt>
                <c:pt idx="6">
                  <c:v>Gummy</c:v>
                </c:pt>
                <c:pt idx="7">
                  <c:v>Powder</c:v>
                </c:pt>
                <c:pt idx="8">
                  <c:v>Pills</c:v>
                </c:pt>
                <c:pt idx="9">
                  <c:v>Capsules</c:v>
                </c:pt>
              </c:strCache>
            </c:strRef>
          </c:cat>
          <c:val>
            <c:numRef>
              <c:f>Sheet1!$B$2:$B$11</c:f>
              <c:numCache>
                <c:formatCode>0%</c:formatCode>
                <c:ptCount val="10"/>
                <c:pt idx="0">
                  <c:v>1.20773E-3</c:v>
                </c:pt>
                <c:pt idx="1">
                  <c:v>5.2536230000000003E-2</c:v>
                </c:pt>
                <c:pt idx="2">
                  <c:v>9.4806760000000004E-2</c:v>
                </c:pt>
                <c:pt idx="3">
                  <c:v>0.10929952</c:v>
                </c:pt>
                <c:pt idx="4">
                  <c:v>0.11413043</c:v>
                </c:pt>
                <c:pt idx="5">
                  <c:v>0.16908213</c:v>
                </c:pt>
                <c:pt idx="6">
                  <c:v>0.17995169</c:v>
                </c:pt>
                <c:pt idx="7">
                  <c:v>0.20048309</c:v>
                </c:pt>
                <c:pt idx="8">
                  <c:v>0.26328501999999998</c:v>
                </c:pt>
                <c:pt idx="9">
                  <c:v>0.29045894</c:v>
                </c:pt>
              </c:numCache>
            </c:numRef>
          </c:val>
          <c:extLst>
            <c:ext xmlns:c16="http://schemas.microsoft.com/office/drawing/2014/chart" uri="{C3380CC4-5D6E-409C-BE32-E72D297353CC}">
              <c16:uniqueId val="{00000000-5C03-4C6F-866C-B530BB5D5829}"/>
            </c:ext>
          </c:extLst>
        </c:ser>
        <c:ser>
          <c:idx val="1"/>
          <c:order val="1"/>
          <c:tx>
            <c:strRef>
              <c:f>Sheet1!$C$1</c:f>
              <c:strCache>
                <c:ptCount val="1"/>
                <c:pt idx="0">
                  <c:v>2022</c:v>
                </c:pt>
              </c:strCache>
            </c:strRef>
          </c:tx>
          <c:spPr>
            <a:solidFill>
              <a:schemeClr val="accent2"/>
            </a:solidFill>
            <a:ln>
              <a:noFill/>
            </a:ln>
            <a:effectLst/>
          </c:spPr>
          <c:invertIfNegative val="0"/>
          <c:cat>
            <c:strRef>
              <c:f>Sheet1!$A$2:$A$11</c:f>
              <c:strCache>
                <c:ptCount val="10"/>
                <c:pt idx="0">
                  <c:v>Other (please specify)</c:v>
                </c:pt>
                <c:pt idx="1">
                  <c:v>Other non-pill format (I.e., stick pack, chews, etc.)</c:v>
                </c:pt>
                <c:pt idx="2">
                  <c:v>Snack (bar, cookie, etc)</c:v>
                </c:pt>
                <c:pt idx="3">
                  <c:v>Softgels</c:v>
                </c:pt>
                <c:pt idx="4">
                  <c:v>Fortified food or beverage</c:v>
                </c:pt>
                <c:pt idx="5">
                  <c:v>Beverage</c:v>
                </c:pt>
                <c:pt idx="6">
                  <c:v>Gummy</c:v>
                </c:pt>
                <c:pt idx="7">
                  <c:v>Powder</c:v>
                </c:pt>
                <c:pt idx="8">
                  <c:v>Pills</c:v>
                </c:pt>
                <c:pt idx="9">
                  <c:v>Capsules</c:v>
                </c:pt>
              </c:strCache>
            </c:strRef>
          </c:cat>
          <c:val>
            <c:numRef>
              <c:f>Sheet1!$C$2:$C$11</c:f>
              <c:numCache>
                <c:formatCode>0%</c:formatCode>
                <c:ptCount val="10"/>
                <c:pt idx="1">
                  <c:v>0.105798198</c:v>
                </c:pt>
                <c:pt idx="2">
                  <c:v>0.166743844</c:v>
                </c:pt>
                <c:pt idx="3">
                  <c:v>0.183643537</c:v>
                </c:pt>
                <c:pt idx="4">
                  <c:v>0.16604018300000001</c:v>
                </c:pt>
                <c:pt idx="5">
                  <c:v>0.26215169799999999</c:v>
                </c:pt>
                <c:pt idx="6">
                  <c:v>0.22649998299999999</c:v>
                </c:pt>
                <c:pt idx="7">
                  <c:v>0.21124099399999999</c:v>
                </c:pt>
                <c:pt idx="8">
                  <c:v>0.23304987499999999</c:v>
                </c:pt>
                <c:pt idx="9">
                  <c:v>0.28010507000000001</c:v>
                </c:pt>
              </c:numCache>
            </c:numRef>
          </c:val>
          <c:extLst>
            <c:ext xmlns:c16="http://schemas.microsoft.com/office/drawing/2014/chart" uri="{C3380CC4-5D6E-409C-BE32-E72D297353CC}">
              <c16:uniqueId val="{00000000-DF68-4110-8A02-FC9A185DD7BB}"/>
            </c:ext>
          </c:extLst>
        </c:ser>
        <c:dLbls>
          <c:showLegendKey val="0"/>
          <c:showVal val="0"/>
          <c:showCatName val="0"/>
          <c:showSerName val="0"/>
          <c:showPercent val="0"/>
          <c:showBubbleSize val="0"/>
        </c:dLbls>
        <c:gapWidth val="219"/>
        <c:axId val="859190272"/>
        <c:axId val="475847792"/>
      </c:barChart>
      <c:catAx>
        <c:axId val="859190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5847792"/>
        <c:crosses val="autoZero"/>
        <c:auto val="1"/>
        <c:lblAlgn val="ctr"/>
        <c:lblOffset val="100"/>
        <c:noMultiLvlLbl val="0"/>
      </c:catAx>
      <c:valAx>
        <c:axId val="4758477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9190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All Prebiotic Users</c:v>
                </c:pt>
              </c:strCache>
            </c:strRef>
          </c:tx>
          <c:spPr>
            <a:solidFill>
              <a:schemeClr val="accent1"/>
            </a:solidFill>
            <a:ln>
              <a:noFill/>
            </a:ln>
            <a:effectLst/>
          </c:spPr>
          <c:invertIfNegative val="0"/>
          <c:cat>
            <c:strRef>
              <c:f>Sheet1!$A$2:$A$19</c:f>
              <c:strCache>
                <c:ptCount val="18"/>
                <c:pt idx="0">
                  <c:v>None of the above</c:v>
                </c:pt>
                <c:pt idx="1">
                  <c:v>Other </c:v>
                </c:pt>
                <c:pt idx="2">
                  <c:v>Inulin</c:v>
                </c:pt>
                <c:pt idx="3">
                  <c:v>Other oligosaccharides</c:v>
                </c:pt>
                <c:pt idx="4">
                  <c:v>Xylooligosaccharides (XOS)</c:v>
                </c:pt>
                <c:pt idx="5">
                  <c:v>Galacto-oligosaccharides (GOS)</c:v>
                </c:pt>
                <c:pt idx="6">
                  <c:v>Insoluble fiber</c:v>
                </c:pt>
                <c:pt idx="7">
                  <c:v>Other specific prebiotics</c:v>
                </c:pt>
                <c:pt idx="8">
                  <c:v>Resistant starch</c:v>
                </c:pt>
                <c:pt idx="9">
                  <c:v>Fructo-oligosaccharides (FOS)</c:v>
                </c:pt>
                <c:pt idx="10">
                  <c:v>Labelled as a synbiotic</c:v>
                </c:pt>
                <c:pt idx="11">
                  <c:v>3rd party quality seal on the label (i.e., NSF, USP, etc.)</c:v>
                </c:pt>
                <c:pt idx="12">
                  <c:v>Soluble fiber</c:v>
                </c:pt>
                <c:pt idx="13">
                  <c:v>Look for a values-based seal or certification</c:v>
                </c:pt>
                <c:pt idx="14">
                  <c:v>Has at least 10% of the RDI of dietary fiber (2.5g)</c:v>
                </c:pt>
                <c:pt idx="15">
                  <c:v>Specific activity or action on gut microbiota</c:v>
                </c:pt>
                <c:pt idx="16">
                  <c:v>Labelled as a prebiotic</c:v>
                </c:pt>
                <c:pt idx="17">
                  <c:v>A probiotic/prebiotic combination</c:v>
                </c:pt>
              </c:strCache>
            </c:strRef>
          </c:cat>
          <c:val>
            <c:numRef>
              <c:f>Sheet1!$B$2:$B$19</c:f>
              <c:numCache>
                <c:formatCode>0%</c:formatCode>
                <c:ptCount val="18"/>
                <c:pt idx="0">
                  <c:v>8.1521740000000009E-2</c:v>
                </c:pt>
                <c:pt idx="1">
                  <c:v>2.4154599999999999E-3</c:v>
                </c:pt>
                <c:pt idx="2">
                  <c:v>5.374396E-2</c:v>
                </c:pt>
                <c:pt idx="3">
                  <c:v>6.0990339999999997E-2</c:v>
                </c:pt>
                <c:pt idx="4">
                  <c:v>7.0048310000000003E-2</c:v>
                </c:pt>
                <c:pt idx="5">
                  <c:v>7.4275359999999999E-2</c:v>
                </c:pt>
                <c:pt idx="6">
                  <c:v>8.5748789999999991E-2</c:v>
                </c:pt>
                <c:pt idx="7">
                  <c:v>9.1183569999999992E-2</c:v>
                </c:pt>
                <c:pt idx="8">
                  <c:v>9.2995170000000002E-2</c:v>
                </c:pt>
                <c:pt idx="9">
                  <c:v>9.5410629999999996E-2</c:v>
                </c:pt>
                <c:pt idx="10">
                  <c:v>0.10386473</c:v>
                </c:pt>
                <c:pt idx="11">
                  <c:v>0.14251208000000001</c:v>
                </c:pt>
                <c:pt idx="12">
                  <c:v>0.15277778</c:v>
                </c:pt>
                <c:pt idx="13">
                  <c:v>0.17270531</c:v>
                </c:pt>
                <c:pt idx="14">
                  <c:v>0.19987922999999999</c:v>
                </c:pt>
                <c:pt idx="15">
                  <c:v>0.22161835999999999</c:v>
                </c:pt>
                <c:pt idx="16">
                  <c:v>0.25664250999999999</c:v>
                </c:pt>
                <c:pt idx="17">
                  <c:v>0.28019324000000001</c:v>
                </c:pt>
              </c:numCache>
            </c:numRef>
          </c:val>
          <c:extLst>
            <c:ext xmlns:c16="http://schemas.microsoft.com/office/drawing/2014/chart" uri="{C3380CC4-5D6E-409C-BE32-E72D297353CC}">
              <c16:uniqueId val="{00000000-5C03-4C6F-866C-B530BB5D5829}"/>
            </c:ext>
          </c:extLst>
        </c:ser>
        <c:dLbls>
          <c:showLegendKey val="0"/>
          <c:showVal val="0"/>
          <c:showCatName val="0"/>
          <c:showSerName val="0"/>
          <c:showPercent val="0"/>
          <c:showBubbleSize val="0"/>
        </c:dLbls>
        <c:gapWidth val="219"/>
        <c:axId val="859190272"/>
        <c:axId val="475847792"/>
      </c:barChart>
      <c:catAx>
        <c:axId val="859190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5847792"/>
        <c:crosses val="autoZero"/>
        <c:auto val="1"/>
        <c:lblAlgn val="ctr"/>
        <c:lblOffset val="100"/>
        <c:noMultiLvlLbl val="0"/>
      </c:catAx>
      <c:valAx>
        <c:axId val="4758477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9190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US </c:v>
                </c:pt>
              </c:strCache>
            </c:strRef>
          </c:tx>
          <c:spPr>
            <a:solidFill>
              <a:schemeClr val="accent3"/>
            </a:solidFill>
            <a:ln>
              <a:noFill/>
            </a:ln>
            <a:effectLst/>
          </c:spPr>
          <c:invertIfNegative val="0"/>
          <c:cat>
            <c:strRef>
              <c:f>Sheet1!$A$2:$A$19</c:f>
              <c:strCache>
                <c:ptCount val="18"/>
                <c:pt idx="0">
                  <c:v>A probiotic/prebiotic combination</c:v>
                </c:pt>
                <c:pt idx="1">
                  <c:v>Labelled as a prebiotic</c:v>
                </c:pt>
                <c:pt idx="2">
                  <c:v>Has at least 10% of the RDI of dietary fiber</c:v>
                </c:pt>
                <c:pt idx="3">
                  <c:v>Look for a values-based seal or certification</c:v>
                </c:pt>
                <c:pt idx="4">
                  <c:v>Soluble fiber</c:v>
                </c:pt>
                <c:pt idx="5">
                  <c:v>Specific activity or action on gut microbiota</c:v>
                </c:pt>
                <c:pt idx="6">
                  <c:v>3rd party quality seal on the label</c:v>
                </c:pt>
                <c:pt idx="7">
                  <c:v>Labelled as a synbiotic</c:v>
                </c:pt>
                <c:pt idx="8">
                  <c:v>Insoluble fiber</c:v>
                </c:pt>
                <c:pt idx="9">
                  <c:v>Resistant starch</c:v>
                </c:pt>
                <c:pt idx="10">
                  <c:v>Galacto-oligosaccharides (GOS)</c:v>
                </c:pt>
                <c:pt idx="11">
                  <c:v>Fructo-oligosaccharides (FOS)</c:v>
                </c:pt>
                <c:pt idx="12">
                  <c:v>Xylooligosaccharides (XOS)</c:v>
                </c:pt>
                <c:pt idx="13">
                  <c:v>Other specific prebiotics</c:v>
                </c:pt>
                <c:pt idx="14">
                  <c:v>Other oligosaccharides</c:v>
                </c:pt>
                <c:pt idx="15">
                  <c:v>Inulin</c:v>
                </c:pt>
                <c:pt idx="16">
                  <c:v>Other</c:v>
                </c:pt>
                <c:pt idx="17">
                  <c:v>None of the above</c:v>
                </c:pt>
              </c:strCache>
            </c:strRef>
          </c:cat>
          <c:val>
            <c:numRef>
              <c:f>Sheet1!$C$2:$C$19</c:f>
              <c:numCache>
                <c:formatCode>0%</c:formatCode>
                <c:ptCount val="18"/>
                <c:pt idx="0">
                  <c:v>0.29545454999999998</c:v>
                </c:pt>
                <c:pt idx="1">
                  <c:v>0.26446280999999999</c:v>
                </c:pt>
                <c:pt idx="2">
                  <c:v>0.22520661</c:v>
                </c:pt>
                <c:pt idx="3">
                  <c:v>0.21900826000000001</c:v>
                </c:pt>
                <c:pt idx="4">
                  <c:v>0.18181818</c:v>
                </c:pt>
                <c:pt idx="5">
                  <c:v>0.15909091</c:v>
                </c:pt>
                <c:pt idx="6">
                  <c:v>0.15909091</c:v>
                </c:pt>
                <c:pt idx="7">
                  <c:v>0.13636364000000001</c:v>
                </c:pt>
                <c:pt idx="8">
                  <c:v>0.11570248</c:v>
                </c:pt>
                <c:pt idx="9">
                  <c:v>0.10743802</c:v>
                </c:pt>
                <c:pt idx="10">
                  <c:v>0.1053719</c:v>
                </c:pt>
                <c:pt idx="11">
                  <c:v>0.10123967</c:v>
                </c:pt>
                <c:pt idx="12">
                  <c:v>9.7107440000000003E-2</c:v>
                </c:pt>
                <c:pt idx="13">
                  <c:v>9.7107440000000003E-2</c:v>
                </c:pt>
                <c:pt idx="14">
                  <c:v>7.8512399999999996E-2</c:v>
                </c:pt>
                <c:pt idx="15">
                  <c:v>5.9917360000000003E-2</c:v>
                </c:pt>
                <c:pt idx="16">
                  <c:v>2.0661199999999998E-3</c:v>
                </c:pt>
                <c:pt idx="17">
                  <c:v>7.4380170000000009E-2</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UK</c:v>
                </c:pt>
              </c:strCache>
            </c:strRef>
          </c:tx>
          <c:spPr>
            <a:solidFill>
              <a:schemeClr val="accent5"/>
            </a:solidFill>
            <a:ln>
              <a:noFill/>
            </a:ln>
            <a:effectLst/>
          </c:spPr>
          <c:invertIfNegative val="0"/>
          <c:cat>
            <c:strRef>
              <c:f>Sheet1!$A$2:$A$19</c:f>
              <c:strCache>
                <c:ptCount val="18"/>
                <c:pt idx="0">
                  <c:v>A probiotic/prebiotic combination</c:v>
                </c:pt>
                <c:pt idx="1">
                  <c:v>Labelled as a prebiotic</c:v>
                </c:pt>
                <c:pt idx="2">
                  <c:v>Has at least 10% of the RDI of dietary fiber</c:v>
                </c:pt>
                <c:pt idx="3">
                  <c:v>Look for a values-based seal or certification</c:v>
                </c:pt>
                <c:pt idx="4">
                  <c:v>Soluble fiber</c:v>
                </c:pt>
                <c:pt idx="5">
                  <c:v>Specific activity or action on gut microbiota</c:v>
                </c:pt>
                <c:pt idx="6">
                  <c:v>3rd party quality seal on the label</c:v>
                </c:pt>
                <c:pt idx="7">
                  <c:v>Labelled as a synbiotic</c:v>
                </c:pt>
                <c:pt idx="8">
                  <c:v>Insoluble fiber</c:v>
                </c:pt>
                <c:pt idx="9">
                  <c:v>Resistant starch</c:v>
                </c:pt>
                <c:pt idx="10">
                  <c:v>Galacto-oligosaccharides (GOS)</c:v>
                </c:pt>
                <c:pt idx="11">
                  <c:v>Fructo-oligosaccharides (FOS)</c:v>
                </c:pt>
                <c:pt idx="12">
                  <c:v>Xylooligosaccharides (XOS)</c:v>
                </c:pt>
                <c:pt idx="13">
                  <c:v>Other specific prebiotics</c:v>
                </c:pt>
                <c:pt idx="14">
                  <c:v>Other oligosaccharides</c:v>
                </c:pt>
                <c:pt idx="15">
                  <c:v>Inulin</c:v>
                </c:pt>
                <c:pt idx="16">
                  <c:v>Other</c:v>
                </c:pt>
                <c:pt idx="17">
                  <c:v>None of the above</c:v>
                </c:pt>
              </c:strCache>
            </c:strRef>
          </c:cat>
          <c:val>
            <c:numRef>
              <c:f>Sheet1!$D$2:$D$19</c:f>
              <c:numCache>
                <c:formatCode>0%</c:formatCode>
                <c:ptCount val="18"/>
                <c:pt idx="0">
                  <c:v>0.23076922999999999</c:v>
                </c:pt>
                <c:pt idx="1">
                  <c:v>0.26923077000000001</c:v>
                </c:pt>
                <c:pt idx="2">
                  <c:v>0.21634614999999999</c:v>
                </c:pt>
                <c:pt idx="3">
                  <c:v>0.1875</c:v>
                </c:pt>
                <c:pt idx="4">
                  <c:v>0.13461538000000001</c:v>
                </c:pt>
                <c:pt idx="5">
                  <c:v>0.15384614999999999</c:v>
                </c:pt>
                <c:pt idx="6">
                  <c:v>0.10576923000000001</c:v>
                </c:pt>
                <c:pt idx="7">
                  <c:v>0.13942308</c:v>
                </c:pt>
                <c:pt idx="8">
                  <c:v>9.1346150000000001E-2</c:v>
                </c:pt>
                <c:pt idx="9">
                  <c:v>0.10576923000000001</c:v>
                </c:pt>
                <c:pt idx="10">
                  <c:v>6.7307689999999989E-2</c:v>
                </c:pt>
                <c:pt idx="11">
                  <c:v>9.6153849999999999E-2</c:v>
                </c:pt>
                <c:pt idx="12">
                  <c:v>5.7692309999999997E-2</c:v>
                </c:pt>
                <c:pt idx="13">
                  <c:v>7.2115380000000007E-2</c:v>
                </c:pt>
                <c:pt idx="14">
                  <c:v>7.2115380000000007E-2</c:v>
                </c:pt>
                <c:pt idx="15">
                  <c:v>6.7307689999999989E-2</c:v>
                </c:pt>
                <c:pt idx="16">
                  <c:v>0</c:v>
                </c:pt>
                <c:pt idx="17">
                  <c:v>6.7307689999999989E-2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DE</c:v>
                </c:pt>
              </c:strCache>
            </c:strRef>
          </c:tx>
          <c:spPr>
            <a:solidFill>
              <a:schemeClr val="accent1">
                <a:lumMod val="60000"/>
              </a:schemeClr>
            </a:solidFill>
            <a:ln>
              <a:noFill/>
            </a:ln>
            <a:effectLst/>
          </c:spPr>
          <c:invertIfNegative val="0"/>
          <c:cat>
            <c:strRef>
              <c:f>Sheet1!$A$2:$A$19</c:f>
              <c:strCache>
                <c:ptCount val="18"/>
                <c:pt idx="0">
                  <c:v>A probiotic/prebiotic combination</c:v>
                </c:pt>
                <c:pt idx="1">
                  <c:v>Labelled as a prebiotic</c:v>
                </c:pt>
                <c:pt idx="2">
                  <c:v>Has at least 10% of the RDI of dietary fiber</c:v>
                </c:pt>
                <c:pt idx="3">
                  <c:v>Look for a values-based seal or certification</c:v>
                </c:pt>
                <c:pt idx="4">
                  <c:v>Soluble fiber</c:v>
                </c:pt>
                <c:pt idx="5">
                  <c:v>Specific activity or action on gut microbiota</c:v>
                </c:pt>
                <c:pt idx="6">
                  <c:v>3rd party quality seal on the label</c:v>
                </c:pt>
                <c:pt idx="7">
                  <c:v>Labelled as a synbiotic</c:v>
                </c:pt>
                <c:pt idx="8">
                  <c:v>Insoluble fiber</c:v>
                </c:pt>
                <c:pt idx="9">
                  <c:v>Resistant starch</c:v>
                </c:pt>
                <c:pt idx="10">
                  <c:v>Galacto-oligosaccharides (GOS)</c:v>
                </c:pt>
                <c:pt idx="11">
                  <c:v>Fructo-oligosaccharides (FOS)</c:v>
                </c:pt>
                <c:pt idx="12">
                  <c:v>Xylooligosaccharides (XOS)</c:v>
                </c:pt>
                <c:pt idx="13">
                  <c:v>Other specific prebiotics</c:v>
                </c:pt>
                <c:pt idx="14">
                  <c:v>Other oligosaccharides</c:v>
                </c:pt>
                <c:pt idx="15">
                  <c:v>Inulin</c:v>
                </c:pt>
                <c:pt idx="16">
                  <c:v>Other</c:v>
                </c:pt>
                <c:pt idx="17">
                  <c:v>None of the above</c:v>
                </c:pt>
              </c:strCache>
            </c:strRef>
          </c:cat>
          <c:val>
            <c:numRef>
              <c:f>Sheet1!$E$2:$E$19</c:f>
              <c:numCache>
                <c:formatCode>0%</c:formatCode>
                <c:ptCount val="18"/>
                <c:pt idx="0">
                  <c:v>0.21693122000000001</c:v>
                </c:pt>
                <c:pt idx="1">
                  <c:v>0.20105819999999999</c:v>
                </c:pt>
                <c:pt idx="2">
                  <c:v>0.18518519</c:v>
                </c:pt>
                <c:pt idx="3">
                  <c:v>0.17989417999999999</c:v>
                </c:pt>
                <c:pt idx="4">
                  <c:v>0.14814815000000001</c:v>
                </c:pt>
                <c:pt idx="5">
                  <c:v>0.26455025999999998</c:v>
                </c:pt>
                <c:pt idx="6">
                  <c:v>0.24338624</c:v>
                </c:pt>
                <c:pt idx="7">
                  <c:v>9.5238099999999992E-2</c:v>
                </c:pt>
                <c:pt idx="8">
                  <c:v>5.291005E-2</c:v>
                </c:pt>
                <c:pt idx="9">
                  <c:v>0.13227512999999999</c:v>
                </c:pt>
                <c:pt idx="10">
                  <c:v>6.8783070000000002E-2</c:v>
                </c:pt>
                <c:pt idx="11">
                  <c:v>7.4074070000000006E-2</c:v>
                </c:pt>
                <c:pt idx="12">
                  <c:v>5.8201059999999999E-2</c:v>
                </c:pt>
                <c:pt idx="13">
                  <c:v>7.9365080000000005E-2</c:v>
                </c:pt>
                <c:pt idx="14">
                  <c:v>8.4656079999999995E-2</c:v>
                </c:pt>
                <c:pt idx="15">
                  <c:v>6.8783070000000002E-2</c:v>
                </c:pt>
                <c:pt idx="16">
                  <c:v>0</c:v>
                </c:pt>
                <c:pt idx="17">
                  <c:v>6.3492060000000003E-2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IT</c:v>
                </c:pt>
              </c:strCache>
            </c:strRef>
          </c:tx>
          <c:spPr>
            <a:solidFill>
              <a:schemeClr val="accent2">
                <a:lumMod val="40000"/>
                <a:lumOff val="60000"/>
              </a:schemeClr>
            </a:solidFill>
            <a:ln>
              <a:noFill/>
            </a:ln>
            <a:effectLst/>
          </c:spPr>
          <c:invertIfNegative val="0"/>
          <c:cat>
            <c:strRef>
              <c:f>Sheet1!$A$2:$A$19</c:f>
              <c:strCache>
                <c:ptCount val="18"/>
                <c:pt idx="0">
                  <c:v>A probiotic/prebiotic combination</c:v>
                </c:pt>
                <c:pt idx="1">
                  <c:v>Labelled as a prebiotic</c:v>
                </c:pt>
                <c:pt idx="2">
                  <c:v>Has at least 10% of the RDI of dietary fiber</c:v>
                </c:pt>
                <c:pt idx="3">
                  <c:v>Look for a values-based seal or certification</c:v>
                </c:pt>
                <c:pt idx="4">
                  <c:v>Soluble fiber</c:v>
                </c:pt>
                <c:pt idx="5">
                  <c:v>Specific activity or action on gut microbiota</c:v>
                </c:pt>
                <c:pt idx="6">
                  <c:v>3rd party quality seal on the label</c:v>
                </c:pt>
                <c:pt idx="7">
                  <c:v>Labelled as a synbiotic</c:v>
                </c:pt>
                <c:pt idx="8">
                  <c:v>Insoluble fiber</c:v>
                </c:pt>
                <c:pt idx="9">
                  <c:v>Resistant starch</c:v>
                </c:pt>
                <c:pt idx="10">
                  <c:v>Galacto-oligosaccharides (GOS)</c:v>
                </c:pt>
                <c:pt idx="11">
                  <c:v>Fructo-oligosaccharides (FOS)</c:v>
                </c:pt>
                <c:pt idx="12">
                  <c:v>Xylooligosaccharides (XOS)</c:v>
                </c:pt>
                <c:pt idx="13">
                  <c:v>Other specific prebiotics</c:v>
                </c:pt>
                <c:pt idx="14">
                  <c:v>Other oligosaccharides</c:v>
                </c:pt>
                <c:pt idx="15">
                  <c:v>Inulin</c:v>
                </c:pt>
                <c:pt idx="16">
                  <c:v>Other</c:v>
                </c:pt>
                <c:pt idx="17">
                  <c:v>None of the above</c:v>
                </c:pt>
              </c:strCache>
            </c:strRef>
          </c:cat>
          <c:val>
            <c:numRef>
              <c:f>Sheet1!$F$2:$F$19</c:f>
              <c:numCache>
                <c:formatCode>0%</c:formatCode>
                <c:ptCount val="18"/>
                <c:pt idx="0">
                  <c:v>0.32746479000000001</c:v>
                </c:pt>
                <c:pt idx="1">
                  <c:v>0.25352112999999998</c:v>
                </c:pt>
                <c:pt idx="2">
                  <c:v>0.19366196999999999</c:v>
                </c:pt>
                <c:pt idx="3">
                  <c:v>0.17253520999999999</c:v>
                </c:pt>
                <c:pt idx="4">
                  <c:v>0.15140845</c:v>
                </c:pt>
                <c:pt idx="5">
                  <c:v>0.22183099000000001</c:v>
                </c:pt>
                <c:pt idx="6">
                  <c:v>0.16197183000000001</c:v>
                </c:pt>
                <c:pt idx="7">
                  <c:v>6.3380280000000011E-2</c:v>
                </c:pt>
                <c:pt idx="8">
                  <c:v>7.3943659999999994E-2</c:v>
                </c:pt>
                <c:pt idx="9">
                  <c:v>7.0422539999999992E-2</c:v>
                </c:pt>
                <c:pt idx="10">
                  <c:v>5.28169E-2</c:v>
                </c:pt>
                <c:pt idx="11">
                  <c:v>6.3380280000000011E-2</c:v>
                </c:pt>
                <c:pt idx="12">
                  <c:v>4.9295770000000003E-2</c:v>
                </c:pt>
                <c:pt idx="13">
                  <c:v>0.11619718</c:v>
                </c:pt>
                <c:pt idx="14">
                  <c:v>4.9295770000000003E-2</c:v>
                </c:pt>
                <c:pt idx="15">
                  <c:v>4.577465E-2</c:v>
                </c:pt>
                <c:pt idx="16">
                  <c:v>7.0422499999999999E-3</c:v>
                </c:pt>
                <c:pt idx="17">
                  <c:v>8.0985920000000003E-2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KR</c:v>
                </c:pt>
              </c:strCache>
            </c:strRef>
          </c:tx>
          <c:spPr>
            <a:solidFill>
              <a:schemeClr val="accent5">
                <a:lumMod val="60000"/>
              </a:schemeClr>
            </a:solidFill>
            <a:ln>
              <a:noFill/>
            </a:ln>
            <a:effectLst/>
          </c:spPr>
          <c:invertIfNegative val="0"/>
          <c:cat>
            <c:strRef>
              <c:f>Sheet1!$A$2:$A$19</c:f>
              <c:strCache>
                <c:ptCount val="18"/>
                <c:pt idx="0">
                  <c:v>A probiotic/prebiotic combination</c:v>
                </c:pt>
                <c:pt idx="1">
                  <c:v>Labelled as a prebiotic</c:v>
                </c:pt>
                <c:pt idx="2">
                  <c:v>Has at least 10% of the RDI of dietary fiber</c:v>
                </c:pt>
                <c:pt idx="3">
                  <c:v>Look for a values-based seal or certification</c:v>
                </c:pt>
                <c:pt idx="4">
                  <c:v>Soluble fiber</c:v>
                </c:pt>
                <c:pt idx="5">
                  <c:v>Specific activity or action on gut microbiota</c:v>
                </c:pt>
                <c:pt idx="6">
                  <c:v>3rd party quality seal on the label</c:v>
                </c:pt>
                <c:pt idx="7">
                  <c:v>Labelled as a synbiotic</c:v>
                </c:pt>
                <c:pt idx="8">
                  <c:v>Insoluble fiber</c:v>
                </c:pt>
                <c:pt idx="9">
                  <c:v>Resistant starch</c:v>
                </c:pt>
                <c:pt idx="10">
                  <c:v>Galacto-oligosaccharides (GOS)</c:v>
                </c:pt>
                <c:pt idx="11">
                  <c:v>Fructo-oligosaccharides (FOS)</c:v>
                </c:pt>
                <c:pt idx="12">
                  <c:v>Xylooligosaccharides (XOS)</c:v>
                </c:pt>
                <c:pt idx="13">
                  <c:v>Other specific prebiotics</c:v>
                </c:pt>
                <c:pt idx="14">
                  <c:v>Other oligosaccharides</c:v>
                </c:pt>
                <c:pt idx="15">
                  <c:v>Inulin</c:v>
                </c:pt>
                <c:pt idx="16">
                  <c:v>Other</c:v>
                </c:pt>
                <c:pt idx="17">
                  <c:v>None of the above</c:v>
                </c:pt>
              </c:strCache>
            </c:strRef>
          </c:cat>
          <c:val>
            <c:numRef>
              <c:f>Sheet1!$G$2:$G$19</c:f>
              <c:numCache>
                <c:formatCode>0%</c:formatCode>
                <c:ptCount val="18"/>
                <c:pt idx="0">
                  <c:v>0.28421053000000002</c:v>
                </c:pt>
                <c:pt idx="1">
                  <c:v>0.22807018000000001</c:v>
                </c:pt>
                <c:pt idx="2">
                  <c:v>0.19649122999999999</c:v>
                </c:pt>
                <c:pt idx="3">
                  <c:v>0.10877193</c:v>
                </c:pt>
                <c:pt idx="4">
                  <c:v>0.13684210999999999</c:v>
                </c:pt>
                <c:pt idx="5">
                  <c:v>0.37894737000000001</c:v>
                </c:pt>
                <c:pt idx="6">
                  <c:v>9.8245609999999997E-2</c:v>
                </c:pt>
                <c:pt idx="7">
                  <c:v>9.4736840000000003E-2</c:v>
                </c:pt>
                <c:pt idx="8">
                  <c:v>7.368421E-2</c:v>
                </c:pt>
                <c:pt idx="9">
                  <c:v>6.6666669999999997E-2</c:v>
                </c:pt>
                <c:pt idx="10">
                  <c:v>4.9122810000000003E-2</c:v>
                </c:pt>
                <c:pt idx="11">
                  <c:v>0.16842104999999999</c:v>
                </c:pt>
                <c:pt idx="12">
                  <c:v>7.0175440000000006E-2</c:v>
                </c:pt>
                <c:pt idx="13">
                  <c:v>7.0175440000000006E-2</c:v>
                </c:pt>
                <c:pt idx="14">
                  <c:v>3.1578950000000001E-2</c:v>
                </c:pt>
                <c:pt idx="15">
                  <c:v>3.8596489999999997E-2</c:v>
                </c:pt>
                <c:pt idx="16">
                  <c:v>3.50877E-3</c:v>
                </c:pt>
                <c:pt idx="17">
                  <c:v>8.77193E-2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AU</c:v>
                </c:pt>
              </c:strCache>
            </c:strRef>
          </c:tx>
          <c:spPr>
            <a:solidFill>
              <a:schemeClr val="accent1">
                <a:lumMod val="80000"/>
                <a:lumOff val="20000"/>
              </a:schemeClr>
            </a:solidFill>
            <a:ln>
              <a:noFill/>
            </a:ln>
            <a:effectLst/>
          </c:spPr>
          <c:invertIfNegative val="0"/>
          <c:cat>
            <c:strRef>
              <c:f>Sheet1!$A$2:$A$19</c:f>
              <c:strCache>
                <c:ptCount val="18"/>
                <c:pt idx="0">
                  <c:v>A probiotic/prebiotic combination</c:v>
                </c:pt>
                <c:pt idx="1">
                  <c:v>Labelled as a prebiotic</c:v>
                </c:pt>
                <c:pt idx="2">
                  <c:v>Has at least 10% of the RDI of dietary fiber</c:v>
                </c:pt>
                <c:pt idx="3">
                  <c:v>Look for a values-based seal or certification</c:v>
                </c:pt>
                <c:pt idx="4">
                  <c:v>Soluble fiber</c:v>
                </c:pt>
                <c:pt idx="5">
                  <c:v>Specific activity or action on gut microbiota</c:v>
                </c:pt>
                <c:pt idx="6">
                  <c:v>3rd party quality seal on the label</c:v>
                </c:pt>
                <c:pt idx="7">
                  <c:v>Labelled as a synbiotic</c:v>
                </c:pt>
                <c:pt idx="8">
                  <c:v>Insoluble fiber</c:v>
                </c:pt>
                <c:pt idx="9">
                  <c:v>Resistant starch</c:v>
                </c:pt>
                <c:pt idx="10">
                  <c:v>Galacto-oligosaccharides (GOS)</c:v>
                </c:pt>
                <c:pt idx="11">
                  <c:v>Fructo-oligosaccharides (FOS)</c:v>
                </c:pt>
                <c:pt idx="12">
                  <c:v>Xylooligosaccharides (XOS)</c:v>
                </c:pt>
                <c:pt idx="13">
                  <c:v>Other specific prebiotics</c:v>
                </c:pt>
                <c:pt idx="14">
                  <c:v>Other oligosaccharides</c:v>
                </c:pt>
                <c:pt idx="15">
                  <c:v>Inulin</c:v>
                </c:pt>
                <c:pt idx="16">
                  <c:v>Other</c:v>
                </c:pt>
                <c:pt idx="17">
                  <c:v>None of the above</c:v>
                </c:pt>
              </c:strCache>
            </c:strRef>
          </c:cat>
          <c:val>
            <c:numRef>
              <c:f>Sheet1!$H$2:$H$19</c:f>
              <c:numCache>
                <c:formatCode>0%</c:formatCode>
                <c:ptCount val="18"/>
                <c:pt idx="0">
                  <c:v>0.28155340000000001</c:v>
                </c:pt>
                <c:pt idx="1">
                  <c:v>0.32038834999999999</c:v>
                </c:pt>
                <c:pt idx="2">
                  <c:v>0.15048544</c:v>
                </c:pt>
                <c:pt idx="3">
                  <c:v>0.13106796000000001</c:v>
                </c:pt>
                <c:pt idx="4">
                  <c:v>0.13106796000000001</c:v>
                </c:pt>
                <c:pt idx="5">
                  <c:v>0.17961165000000001</c:v>
                </c:pt>
                <c:pt idx="6">
                  <c:v>8.2524270000000011E-2</c:v>
                </c:pt>
                <c:pt idx="7">
                  <c:v>6.7961170000000001E-2</c:v>
                </c:pt>
                <c:pt idx="8">
                  <c:v>7.2815530000000003E-2</c:v>
                </c:pt>
                <c:pt idx="9">
                  <c:v>7.76699E-2</c:v>
                </c:pt>
                <c:pt idx="10">
                  <c:v>7.76699E-2</c:v>
                </c:pt>
                <c:pt idx="11">
                  <c:v>4.3689319999999997E-2</c:v>
                </c:pt>
                <c:pt idx="12">
                  <c:v>5.8252430000000001E-2</c:v>
                </c:pt>
                <c:pt idx="13">
                  <c:v>0.10194175</c:v>
                </c:pt>
                <c:pt idx="14">
                  <c:v>4.3689319999999997E-2</c:v>
                </c:pt>
                <c:pt idx="15">
                  <c:v>4.3689319999999997E-2</c:v>
                </c:pt>
                <c:pt idx="16">
                  <c:v>0</c:v>
                </c:pt>
                <c:pt idx="17">
                  <c:v>0.12135922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Sheet1!$A$2:$A$19</c:f>
              <c:strCache>
                <c:ptCount val="18"/>
                <c:pt idx="0">
                  <c:v>A probiotic/prebiotic combination</c:v>
                </c:pt>
                <c:pt idx="1">
                  <c:v>Labelled as a prebiotic</c:v>
                </c:pt>
                <c:pt idx="2">
                  <c:v>Has at least 10% of the RDI of dietary fiber</c:v>
                </c:pt>
                <c:pt idx="3">
                  <c:v>Look for a values-based seal or certification</c:v>
                </c:pt>
                <c:pt idx="4">
                  <c:v>Soluble fiber</c:v>
                </c:pt>
                <c:pt idx="5">
                  <c:v>Specific activity or action on gut microbiota</c:v>
                </c:pt>
                <c:pt idx="6">
                  <c:v>3rd party quality seal on the label</c:v>
                </c:pt>
                <c:pt idx="7">
                  <c:v>Labelled as a synbiotic</c:v>
                </c:pt>
                <c:pt idx="8">
                  <c:v>Insoluble fiber</c:v>
                </c:pt>
                <c:pt idx="9">
                  <c:v>Resistant starch</c:v>
                </c:pt>
                <c:pt idx="10">
                  <c:v>Galacto-oligosaccharides (GOS)</c:v>
                </c:pt>
                <c:pt idx="11">
                  <c:v>Fructo-oligosaccharides (FOS)</c:v>
                </c:pt>
                <c:pt idx="12">
                  <c:v>Xylooligosaccharides (XOS)</c:v>
                </c:pt>
                <c:pt idx="13">
                  <c:v>Other specific prebiotics</c:v>
                </c:pt>
                <c:pt idx="14">
                  <c:v>Other oligosaccharides</c:v>
                </c:pt>
                <c:pt idx="15">
                  <c:v>Inulin</c:v>
                </c:pt>
                <c:pt idx="16">
                  <c:v>Other</c:v>
                </c:pt>
                <c:pt idx="17">
                  <c:v>None of the above</c:v>
                </c:pt>
              </c:strCache>
            </c:strRef>
          </c:cat>
          <c:val>
            <c:numRef>
              <c:f>Sheet1!$B$2:$B$19</c:f>
              <c:numCache>
                <c:formatCode>0%</c:formatCode>
                <c:ptCount val="18"/>
                <c:pt idx="0">
                  <c:v>0.28019324000000001</c:v>
                </c:pt>
                <c:pt idx="1">
                  <c:v>0.25664250999999999</c:v>
                </c:pt>
                <c:pt idx="2">
                  <c:v>0.19987922999999999</c:v>
                </c:pt>
                <c:pt idx="3">
                  <c:v>0.17270531</c:v>
                </c:pt>
                <c:pt idx="4">
                  <c:v>0.15277778</c:v>
                </c:pt>
                <c:pt idx="5">
                  <c:v>0.22161835999999999</c:v>
                </c:pt>
                <c:pt idx="6">
                  <c:v>0.14251208000000001</c:v>
                </c:pt>
                <c:pt idx="7">
                  <c:v>0.10386473</c:v>
                </c:pt>
                <c:pt idx="8">
                  <c:v>8.5748789999999991E-2</c:v>
                </c:pt>
                <c:pt idx="9">
                  <c:v>9.2995170000000002E-2</c:v>
                </c:pt>
                <c:pt idx="10">
                  <c:v>7.4275359999999999E-2</c:v>
                </c:pt>
                <c:pt idx="11">
                  <c:v>9.5410629999999996E-2</c:v>
                </c:pt>
                <c:pt idx="12">
                  <c:v>7.0048310000000003E-2</c:v>
                </c:pt>
                <c:pt idx="13">
                  <c:v>9.1183569999999992E-2</c:v>
                </c:pt>
                <c:pt idx="14">
                  <c:v>6.0990339999999997E-2</c:v>
                </c:pt>
                <c:pt idx="15">
                  <c:v>5.374396E-2</c:v>
                </c:pt>
                <c:pt idx="16">
                  <c:v>2.4154599999999999E-3</c:v>
                </c:pt>
                <c:pt idx="17">
                  <c:v>8.1521740000000009E-2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Sheet1!$A$2:$A$19</c:f>
              <c:strCache>
                <c:ptCount val="18"/>
                <c:pt idx="0">
                  <c:v>A probiotic/prebiotic combination</c:v>
                </c:pt>
                <c:pt idx="1">
                  <c:v>Has at least 10% of the RDI of dietary fiber</c:v>
                </c:pt>
                <c:pt idx="2">
                  <c:v>Labelled as a prebiotic</c:v>
                </c:pt>
                <c:pt idx="3">
                  <c:v>Specific activity or action on gut microbiota</c:v>
                </c:pt>
                <c:pt idx="4">
                  <c:v>Look for a values-based seal or certification</c:v>
                </c:pt>
                <c:pt idx="5">
                  <c:v>Soluble fiber</c:v>
                </c:pt>
                <c:pt idx="6">
                  <c:v>3rd party quality seal on the label</c:v>
                </c:pt>
                <c:pt idx="7">
                  <c:v>Fructo-oligosaccharides (FOS)</c:v>
                </c:pt>
                <c:pt idx="8">
                  <c:v>Galacto-oligosaccharides (GOS)</c:v>
                </c:pt>
                <c:pt idx="9">
                  <c:v>Resistant starch</c:v>
                </c:pt>
                <c:pt idx="10">
                  <c:v>Labelled as a synbiotic</c:v>
                </c:pt>
                <c:pt idx="11">
                  <c:v>Xylooligosaccharides (XOS)</c:v>
                </c:pt>
                <c:pt idx="12">
                  <c:v>Other specific prebiotics</c:v>
                </c:pt>
                <c:pt idx="13">
                  <c:v>Insoluble fiber</c:v>
                </c:pt>
                <c:pt idx="14">
                  <c:v>Inulin</c:v>
                </c:pt>
                <c:pt idx="15">
                  <c:v>Other oligosaccharides</c:v>
                </c:pt>
                <c:pt idx="16">
                  <c:v>Other (please specify)</c:v>
                </c:pt>
                <c:pt idx="17">
                  <c:v>None of the above</c:v>
                </c:pt>
              </c:strCache>
            </c:strRef>
          </c:cat>
          <c:val>
            <c:numRef>
              <c:f>Sheet1!$C$2:$C$19</c:f>
              <c:numCache>
                <c:formatCode>0%</c:formatCode>
                <c:ptCount val="18"/>
                <c:pt idx="0">
                  <c:v>0.27</c:v>
                </c:pt>
                <c:pt idx="1">
                  <c:v>0.21</c:v>
                </c:pt>
                <c:pt idx="2">
                  <c:v>0.2</c:v>
                </c:pt>
                <c:pt idx="3">
                  <c:v>0.19</c:v>
                </c:pt>
                <c:pt idx="4">
                  <c:v>0.15</c:v>
                </c:pt>
                <c:pt idx="5">
                  <c:v>0.13</c:v>
                </c:pt>
                <c:pt idx="6">
                  <c:v>0.12</c:v>
                </c:pt>
                <c:pt idx="7">
                  <c:v>0.11</c:v>
                </c:pt>
                <c:pt idx="8">
                  <c:v>0.1</c:v>
                </c:pt>
                <c:pt idx="9">
                  <c:v>0.09</c:v>
                </c:pt>
                <c:pt idx="10">
                  <c:v>0.08</c:v>
                </c:pt>
                <c:pt idx="11">
                  <c:v>0.08</c:v>
                </c:pt>
                <c:pt idx="12">
                  <c:v>0.08</c:v>
                </c:pt>
                <c:pt idx="13">
                  <c:v>0.06</c:v>
                </c:pt>
                <c:pt idx="14">
                  <c:v>0.06</c:v>
                </c:pt>
                <c:pt idx="15">
                  <c:v>0.06</c:v>
                </c:pt>
                <c:pt idx="16">
                  <c:v>0</c:v>
                </c:pt>
                <c:pt idx="17">
                  <c:v>0.11</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Sheet1!$A$2:$A$19</c:f>
              <c:strCache>
                <c:ptCount val="18"/>
                <c:pt idx="0">
                  <c:v>A probiotic/prebiotic combination</c:v>
                </c:pt>
                <c:pt idx="1">
                  <c:v>Has at least 10% of the RDI of dietary fiber</c:v>
                </c:pt>
                <c:pt idx="2">
                  <c:v>Labelled as a prebiotic</c:v>
                </c:pt>
                <c:pt idx="3">
                  <c:v>Specific activity or action on gut microbiota</c:v>
                </c:pt>
                <c:pt idx="4">
                  <c:v>Look for a values-based seal or certification</c:v>
                </c:pt>
                <c:pt idx="5">
                  <c:v>Soluble fiber</c:v>
                </c:pt>
                <c:pt idx="6">
                  <c:v>3rd party quality seal on the label</c:v>
                </c:pt>
                <c:pt idx="7">
                  <c:v>Fructo-oligosaccharides (FOS)</c:v>
                </c:pt>
                <c:pt idx="8">
                  <c:v>Galacto-oligosaccharides (GOS)</c:v>
                </c:pt>
                <c:pt idx="9">
                  <c:v>Resistant starch</c:v>
                </c:pt>
                <c:pt idx="10">
                  <c:v>Labelled as a synbiotic</c:v>
                </c:pt>
                <c:pt idx="11">
                  <c:v>Xylooligosaccharides (XOS)</c:v>
                </c:pt>
                <c:pt idx="12">
                  <c:v>Other specific prebiotics</c:v>
                </c:pt>
                <c:pt idx="13">
                  <c:v>Insoluble fiber</c:v>
                </c:pt>
                <c:pt idx="14">
                  <c:v>Inulin</c:v>
                </c:pt>
                <c:pt idx="15">
                  <c:v>Other oligosaccharides</c:v>
                </c:pt>
                <c:pt idx="16">
                  <c:v>Other (please specify)</c:v>
                </c:pt>
                <c:pt idx="17">
                  <c:v>None of the above</c:v>
                </c:pt>
              </c:strCache>
            </c:strRef>
          </c:cat>
          <c:val>
            <c:numRef>
              <c:f>Sheet1!$D$2:$D$19</c:f>
              <c:numCache>
                <c:formatCode>0%</c:formatCode>
                <c:ptCount val="18"/>
                <c:pt idx="0">
                  <c:v>0.23</c:v>
                </c:pt>
                <c:pt idx="1">
                  <c:v>0.22</c:v>
                </c:pt>
                <c:pt idx="2">
                  <c:v>0.18</c:v>
                </c:pt>
                <c:pt idx="3">
                  <c:v>0.21</c:v>
                </c:pt>
                <c:pt idx="4">
                  <c:v>0.24</c:v>
                </c:pt>
                <c:pt idx="5">
                  <c:v>0.15</c:v>
                </c:pt>
                <c:pt idx="6">
                  <c:v>0.17</c:v>
                </c:pt>
                <c:pt idx="7">
                  <c:v>0.12</c:v>
                </c:pt>
                <c:pt idx="8">
                  <c:v>0.1</c:v>
                </c:pt>
                <c:pt idx="9">
                  <c:v>0.14000000000000001</c:v>
                </c:pt>
                <c:pt idx="10">
                  <c:v>0.17</c:v>
                </c:pt>
                <c:pt idx="11">
                  <c:v>0.09</c:v>
                </c:pt>
                <c:pt idx="12">
                  <c:v>0.12</c:v>
                </c:pt>
                <c:pt idx="13">
                  <c:v>0.13</c:v>
                </c:pt>
                <c:pt idx="14">
                  <c:v>0.05</c:v>
                </c:pt>
                <c:pt idx="15">
                  <c:v>0.1</c:v>
                </c:pt>
                <c:pt idx="16">
                  <c:v>0</c:v>
                </c:pt>
                <c:pt idx="17">
                  <c:v>0.05</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Sheet1!$A$2:$A$19</c:f>
              <c:strCache>
                <c:ptCount val="18"/>
                <c:pt idx="0">
                  <c:v>A probiotic/prebiotic combination</c:v>
                </c:pt>
                <c:pt idx="1">
                  <c:v>Has at least 10% of the RDI of dietary fiber</c:v>
                </c:pt>
                <c:pt idx="2">
                  <c:v>Labelled as a prebiotic</c:v>
                </c:pt>
                <c:pt idx="3">
                  <c:v>Specific activity or action on gut microbiota</c:v>
                </c:pt>
                <c:pt idx="4">
                  <c:v>Look for a values-based seal or certification</c:v>
                </c:pt>
                <c:pt idx="5">
                  <c:v>Soluble fiber</c:v>
                </c:pt>
                <c:pt idx="6">
                  <c:v>3rd party quality seal on the label</c:v>
                </c:pt>
                <c:pt idx="7">
                  <c:v>Fructo-oligosaccharides (FOS)</c:v>
                </c:pt>
                <c:pt idx="8">
                  <c:v>Galacto-oligosaccharides (GOS)</c:v>
                </c:pt>
                <c:pt idx="9">
                  <c:v>Resistant starch</c:v>
                </c:pt>
                <c:pt idx="10">
                  <c:v>Labelled as a synbiotic</c:v>
                </c:pt>
                <c:pt idx="11">
                  <c:v>Xylooligosaccharides (XOS)</c:v>
                </c:pt>
                <c:pt idx="12">
                  <c:v>Other specific prebiotics</c:v>
                </c:pt>
                <c:pt idx="13">
                  <c:v>Insoluble fiber</c:v>
                </c:pt>
                <c:pt idx="14">
                  <c:v>Inulin</c:v>
                </c:pt>
                <c:pt idx="15">
                  <c:v>Other oligosaccharides</c:v>
                </c:pt>
                <c:pt idx="16">
                  <c:v>Other (please specify)</c:v>
                </c:pt>
                <c:pt idx="17">
                  <c:v>None of the above</c:v>
                </c:pt>
              </c:strCache>
            </c:strRef>
          </c:cat>
          <c:val>
            <c:numRef>
              <c:f>Sheet1!$E$2:$E$19</c:f>
              <c:numCache>
                <c:formatCode>0%</c:formatCode>
                <c:ptCount val="18"/>
                <c:pt idx="0">
                  <c:v>0.35</c:v>
                </c:pt>
                <c:pt idx="1">
                  <c:v>0.16</c:v>
                </c:pt>
                <c:pt idx="2">
                  <c:v>0.27</c:v>
                </c:pt>
                <c:pt idx="3">
                  <c:v>0.23</c:v>
                </c:pt>
                <c:pt idx="4">
                  <c:v>0.15</c:v>
                </c:pt>
                <c:pt idx="5">
                  <c:v>0.12</c:v>
                </c:pt>
                <c:pt idx="6">
                  <c:v>0.12</c:v>
                </c:pt>
                <c:pt idx="7">
                  <c:v>7.0000000000000007E-2</c:v>
                </c:pt>
                <c:pt idx="8">
                  <c:v>0.05</c:v>
                </c:pt>
                <c:pt idx="9">
                  <c:v>0.05</c:v>
                </c:pt>
                <c:pt idx="10">
                  <c:v>0.08</c:v>
                </c:pt>
                <c:pt idx="11">
                  <c:v>0.03</c:v>
                </c:pt>
                <c:pt idx="12">
                  <c:v>0.08</c:v>
                </c:pt>
                <c:pt idx="13">
                  <c:v>0.08</c:v>
                </c:pt>
                <c:pt idx="14">
                  <c:v>0.03</c:v>
                </c:pt>
                <c:pt idx="15">
                  <c:v>0.03</c:v>
                </c:pt>
                <c:pt idx="16">
                  <c:v>0.01</c:v>
                </c:pt>
                <c:pt idx="17">
                  <c:v>0.08</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Sheet1!$A$2:$A$19</c:f>
              <c:strCache>
                <c:ptCount val="18"/>
                <c:pt idx="0">
                  <c:v>A probiotic/prebiotic combination</c:v>
                </c:pt>
                <c:pt idx="1">
                  <c:v>Has at least 10% of the RDI of dietary fiber</c:v>
                </c:pt>
                <c:pt idx="2">
                  <c:v>Labelled as a prebiotic</c:v>
                </c:pt>
                <c:pt idx="3">
                  <c:v>Specific activity or action on gut microbiota</c:v>
                </c:pt>
                <c:pt idx="4">
                  <c:v>Look for a values-based seal or certification</c:v>
                </c:pt>
                <c:pt idx="5">
                  <c:v>Soluble fiber</c:v>
                </c:pt>
                <c:pt idx="6">
                  <c:v>3rd party quality seal on the label</c:v>
                </c:pt>
                <c:pt idx="7">
                  <c:v>Fructo-oligosaccharides (FOS)</c:v>
                </c:pt>
                <c:pt idx="8">
                  <c:v>Galacto-oligosaccharides (GOS)</c:v>
                </c:pt>
                <c:pt idx="9">
                  <c:v>Resistant starch</c:v>
                </c:pt>
                <c:pt idx="10">
                  <c:v>Labelled as a synbiotic</c:v>
                </c:pt>
                <c:pt idx="11">
                  <c:v>Xylooligosaccharides (XOS)</c:v>
                </c:pt>
                <c:pt idx="12">
                  <c:v>Other specific prebiotics</c:v>
                </c:pt>
                <c:pt idx="13">
                  <c:v>Insoluble fiber</c:v>
                </c:pt>
                <c:pt idx="14">
                  <c:v>Inulin</c:v>
                </c:pt>
                <c:pt idx="15">
                  <c:v>Other oligosaccharides</c:v>
                </c:pt>
                <c:pt idx="16">
                  <c:v>Other (please specify)</c:v>
                </c:pt>
                <c:pt idx="17">
                  <c:v>None of the above</c:v>
                </c:pt>
              </c:strCache>
            </c:strRef>
          </c:cat>
          <c:val>
            <c:numRef>
              <c:f>Sheet1!$F$2:$F$19</c:f>
              <c:numCache>
                <c:formatCode>0%</c:formatCode>
                <c:ptCount val="18"/>
                <c:pt idx="0">
                  <c:v>0.27</c:v>
                </c:pt>
                <c:pt idx="1">
                  <c:v>0.21</c:v>
                </c:pt>
                <c:pt idx="2">
                  <c:v>0.26</c:v>
                </c:pt>
                <c:pt idx="3">
                  <c:v>0.22</c:v>
                </c:pt>
                <c:pt idx="4">
                  <c:v>0.19</c:v>
                </c:pt>
                <c:pt idx="5">
                  <c:v>0.19</c:v>
                </c:pt>
                <c:pt idx="6">
                  <c:v>0.17</c:v>
                </c:pt>
                <c:pt idx="7">
                  <c:v>0.12</c:v>
                </c:pt>
                <c:pt idx="8">
                  <c:v>0.09</c:v>
                </c:pt>
                <c:pt idx="9">
                  <c:v>0.12</c:v>
                </c:pt>
                <c:pt idx="10">
                  <c:v>0.12</c:v>
                </c:pt>
                <c:pt idx="11">
                  <c:v>0.1</c:v>
                </c:pt>
                <c:pt idx="12">
                  <c:v>0.11</c:v>
                </c:pt>
                <c:pt idx="13">
                  <c:v>0.09</c:v>
                </c:pt>
                <c:pt idx="14">
                  <c:v>7.0000000000000007E-2</c:v>
                </c:pt>
                <c:pt idx="15">
                  <c:v>0.08</c:v>
                </c:pt>
                <c:pt idx="16">
                  <c:v>0</c:v>
                </c:pt>
                <c:pt idx="17">
                  <c:v>0.06</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Sheet1!$A$2:$A$19</c:f>
              <c:strCache>
                <c:ptCount val="18"/>
                <c:pt idx="0">
                  <c:v>A probiotic/prebiotic combination</c:v>
                </c:pt>
                <c:pt idx="1">
                  <c:v>Has at least 10% of the RDI of dietary fiber</c:v>
                </c:pt>
                <c:pt idx="2">
                  <c:v>Labelled as a prebiotic</c:v>
                </c:pt>
                <c:pt idx="3">
                  <c:v>Specific activity or action on gut microbiota</c:v>
                </c:pt>
                <c:pt idx="4">
                  <c:v>Look for a values-based seal or certification</c:v>
                </c:pt>
                <c:pt idx="5">
                  <c:v>Soluble fiber</c:v>
                </c:pt>
                <c:pt idx="6">
                  <c:v>3rd party quality seal on the label</c:v>
                </c:pt>
                <c:pt idx="7">
                  <c:v>Fructo-oligosaccharides (FOS)</c:v>
                </c:pt>
                <c:pt idx="8">
                  <c:v>Galacto-oligosaccharides (GOS)</c:v>
                </c:pt>
                <c:pt idx="9">
                  <c:v>Resistant starch</c:v>
                </c:pt>
                <c:pt idx="10">
                  <c:v>Labelled as a synbiotic</c:v>
                </c:pt>
                <c:pt idx="11">
                  <c:v>Xylooligosaccharides (XOS)</c:v>
                </c:pt>
                <c:pt idx="12">
                  <c:v>Other specific prebiotics</c:v>
                </c:pt>
                <c:pt idx="13">
                  <c:v>Insoluble fiber</c:v>
                </c:pt>
                <c:pt idx="14">
                  <c:v>Inulin</c:v>
                </c:pt>
                <c:pt idx="15">
                  <c:v>Other oligosaccharides</c:v>
                </c:pt>
                <c:pt idx="16">
                  <c:v>Other (please specify)</c:v>
                </c:pt>
                <c:pt idx="17">
                  <c:v>None of the above</c:v>
                </c:pt>
              </c:strCache>
            </c:strRef>
          </c:cat>
          <c:val>
            <c:numRef>
              <c:f>Sheet1!$G$2:$G$19</c:f>
              <c:numCache>
                <c:formatCode>0%</c:formatCode>
                <c:ptCount val="18"/>
                <c:pt idx="0">
                  <c:v>0.28999999999999998</c:v>
                </c:pt>
                <c:pt idx="1">
                  <c:v>0.17</c:v>
                </c:pt>
                <c:pt idx="2">
                  <c:v>0.31</c:v>
                </c:pt>
                <c:pt idx="3">
                  <c:v>0.25</c:v>
                </c:pt>
                <c:pt idx="4">
                  <c:v>0.11</c:v>
                </c:pt>
                <c:pt idx="5">
                  <c:v>0.14000000000000001</c:v>
                </c:pt>
                <c:pt idx="6">
                  <c:v>0.08</c:v>
                </c:pt>
                <c:pt idx="7">
                  <c:v>0.06</c:v>
                </c:pt>
                <c:pt idx="8">
                  <c:v>0.01</c:v>
                </c:pt>
                <c:pt idx="9">
                  <c:v>0.03</c:v>
                </c:pt>
                <c:pt idx="10">
                  <c:v>0.05</c:v>
                </c:pt>
                <c:pt idx="11">
                  <c:v>0.03</c:v>
                </c:pt>
                <c:pt idx="12">
                  <c:v>7.0000000000000007E-2</c:v>
                </c:pt>
                <c:pt idx="13">
                  <c:v>0.06</c:v>
                </c:pt>
                <c:pt idx="14">
                  <c:v>0.04</c:v>
                </c:pt>
                <c:pt idx="15">
                  <c:v>0.02</c:v>
                </c:pt>
                <c:pt idx="16">
                  <c:v>0</c:v>
                </c:pt>
                <c:pt idx="17">
                  <c:v>0.13</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Sheet1!$A$2:$A$19</c:f>
              <c:strCache>
                <c:ptCount val="18"/>
                <c:pt idx="0">
                  <c:v>A probiotic/prebiotic combination</c:v>
                </c:pt>
                <c:pt idx="1">
                  <c:v>Has at least 10% of the RDI of dietary fiber</c:v>
                </c:pt>
                <c:pt idx="2">
                  <c:v>Labelled as a prebiotic</c:v>
                </c:pt>
                <c:pt idx="3">
                  <c:v>Specific activity or action on gut microbiota</c:v>
                </c:pt>
                <c:pt idx="4">
                  <c:v>Look for a values-based seal or certification</c:v>
                </c:pt>
                <c:pt idx="5">
                  <c:v>Soluble fiber</c:v>
                </c:pt>
                <c:pt idx="6">
                  <c:v>3rd party quality seal on the label</c:v>
                </c:pt>
                <c:pt idx="7">
                  <c:v>Fructo-oligosaccharides (FOS)</c:v>
                </c:pt>
                <c:pt idx="8">
                  <c:v>Galacto-oligosaccharides (GOS)</c:v>
                </c:pt>
                <c:pt idx="9">
                  <c:v>Resistant starch</c:v>
                </c:pt>
                <c:pt idx="10">
                  <c:v>Labelled as a synbiotic</c:v>
                </c:pt>
                <c:pt idx="11">
                  <c:v>Xylooligosaccharides (XOS)</c:v>
                </c:pt>
                <c:pt idx="12">
                  <c:v>Other specific prebiotics</c:v>
                </c:pt>
                <c:pt idx="13">
                  <c:v>Insoluble fiber</c:v>
                </c:pt>
                <c:pt idx="14">
                  <c:v>Inulin</c:v>
                </c:pt>
                <c:pt idx="15">
                  <c:v>Other oligosaccharides</c:v>
                </c:pt>
                <c:pt idx="16">
                  <c:v>Other (please specify)</c:v>
                </c:pt>
                <c:pt idx="17">
                  <c:v>None of the above</c:v>
                </c:pt>
              </c:strCache>
            </c:strRef>
          </c:cat>
          <c:val>
            <c:numRef>
              <c:f>Sheet1!$H$2:$H$19</c:f>
              <c:numCache>
                <c:formatCode>0%</c:formatCode>
                <c:ptCount val="18"/>
                <c:pt idx="0">
                  <c:v>0.26</c:v>
                </c:pt>
                <c:pt idx="1">
                  <c:v>0.22</c:v>
                </c:pt>
                <c:pt idx="2">
                  <c:v>0.42</c:v>
                </c:pt>
                <c:pt idx="3">
                  <c:v>0.28000000000000003</c:v>
                </c:pt>
                <c:pt idx="4">
                  <c:v>0.16</c:v>
                </c:pt>
                <c:pt idx="5">
                  <c:v>0.21</c:v>
                </c:pt>
                <c:pt idx="6">
                  <c:v>0.17</c:v>
                </c:pt>
                <c:pt idx="7">
                  <c:v>0.04</c:v>
                </c:pt>
                <c:pt idx="8">
                  <c:v>0.04</c:v>
                </c:pt>
                <c:pt idx="9">
                  <c:v>0.1</c:v>
                </c:pt>
                <c:pt idx="10">
                  <c:v>7.0000000000000007E-2</c:v>
                </c:pt>
                <c:pt idx="11">
                  <c:v>0.06</c:v>
                </c:pt>
                <c:pt idx="12">
                  <c:v>0.06</c:v>
                </c:pt>
                <c:pt idx="13">
                  <c:v>0.09</c:v>
                </c:pt>
                <c:pt idx="14">
                  <c:v>0.05</c:v>
                </c:pt>
                <c:pt idx="15">
                  <c:v>0.04</c:v>
                </c:pt>
                <c:pt idx="16">
                  <c:v>0</c:v>
                </c:pt>
                <c:pt idx="17">
                  <c:v>0.08</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Sheet1!$A$2:$A$19</c:f>
              <c:strCache>
                <c:ptCount val="18"/>
                <c:pt idx="0">
                  <c:v>A probiotic/prebiotic combination</c:v>
                </c:pt>
                <c:pt idx="1">
                  <c:v>Has at least 10% of the RDI of dietary fiber</c:v>
                </c:pt>
                <c:pt idx="2">
                  <c:v>Labelled as a prebiotic</c:v>
                </c:pt>
                <c:pt idx="3">
                  <c:v>Specific activity or action on gut microbiota</c:v>
                </c:pt>
                <c:pt idx="4">
                  <c:v>Look for a values-based seal or certification</c:v>
                </c:pt>
                <c:pt idx="5">
                  <c:v>Soluble fiber</c:v>
                </c:pt>
                <c:pt idx="6">
                  <c:v>3rd party quality seal on the label</c:v>
                </c:pt>
                <c:pt idx="7">
                  <c:v>Fructo-oligosaccharides (FOS)</c:v>
                </c:pt>
                <c:pt idx="8">
                  <c:v>Galacto-oligosaccharides (GOS)</c:v>
                </c:pt>
                <c:pt idx="9">
                  <c:v>Resistant starch</c:v>
                </c:pt>
                <c:pt idx="10">
                  <c:v>Labelled as a synbiotic</c:v>
                </c:pt>
                <c:pt idx="11">
                  <c:v>Xylooligosaccharides (XOS)</c:v>
                </c:pt>
                <c:pt idx="12">
                  <c:v>Other specific prebiotics</c:v>
                </c:pt>
                <c:pt idx="13">
                  <c:v>Insoluble fiber</c:v>
                </c:pt>
                <c:pt idx="14">
                  <c:v>Inulin</c:v>
                </c:pt>
                <c:pt idx="15">
                  <c:v>Other oligosaccharides</c:v>
                </c:pt>
                <c:pt idx="16">
                  <c:v>Other (please specify)</c:v>
                </c:pt>
                <c:pt idx="17">
                  <c:v>None of the above</c:v>
                </c:pt>
              </c:strCache>
            </c:strRef>
          </c:cat>
          <c:val>
            <c:numRef>
              <c:f>Sheet1!$B$2:$B$19</c:f>
              <c:numCache>
                <c:formatCode>0%</c:formatCode>
                <c:ptCount val="18"/>
                <c:pt idx="0">
                  <c:v>0.28019324000000001</c:v>
                </c:pt>
                <c:pt idx="1">
                  <c:v>0.19987922999999999</c:v>
                </c:pt>
                <c:pt idx="2">
                  <c:v>0.25664250999999999</c:v>
                </c:pt>
                <c:pt idx="3">
                  <c:v>0.22161835999999999</c:v>
                </c:pt>
                <c:pt idx="4">
                  <c:v>0.17270531</c:v>
                </c:pt>
                <c:pt idx="5">
                  <c:v>0.15277778</c:v>
                </c:pt>
                <c:pt idx="6">
                  <c:v>0.14251208000000001</c:v>
                </c:pt>
                <c:pt idx="7">
                  <c:v>9.5410629999999996E-2</c:v>
                </c:pt>
                <c:pt idx="8">
                  <c:v>7.4275359999999999E-2</c:v>
                </c:pt>
                <c:pt idx="9">
                  <c:v>9.2995170000000002E-2</c:v>
                </c:pt>
                <c:pt idx="10">
                  <c:v>0.10386473</c:v>
                </c:pt>
                <c:pt idx="11">
                  <c:v>7.0048310000000003E-2</c:v>
                </c:pt>
                <c:pt idx="12">
                  <c:v>9.1183569999999992E-2</c:v>
                </c:pt>
                <c:pt idx="13">
                  <c:v>8.5748789999999991E-2</c:v>
                </c:pt>
                <c:pt idx="14">
                  <c:v>5.374396E-2</c:v>
                </c:pt>
                <c:pt idx="15">
                  <c:v>6.0990339999999997E-2</c:v>
                </c:pt>
                <c:pt idx="16">
                  <c:v>2.4154599999999999E-3</c:v>
                </c:pt>
                <c:pt idx="17">
                  <c:v>8.1521740000000009E-2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Sheet1!$A$2:$A$19</c:f>
              <c:strCache>
                <c:ptCount val="18"/>
                <c:pt idx="0">
                  <c:v>A probiotic/prebiotic combination</c:v>
                </c:pt>
                <c:pt idx="1">
                  <c:v>Has at least 10% of the RDI of dietary fiber </c:v>
                </c:pt>
                <c:pt idx="2">
                  <c:v>Labelled as a prebiotic</c:v>
                </c:pt>
                <c:pt idx="3">
                  <c:v>Soluble fiber</c:v>
                </c:pt>
                <c:pt idx="4">
                  <c:v>Fructo-oligosaccharides (FOS)</c:v>
                </c:pt>
                <c:pt idx="5">
                  <c:v>Look for a values-based seal or certification </c:v>
                </c:pt>
                <c:pt idx="6">
                  <c:v>Specific activity or action on gut microbiota</c:v>
                </c:pt>
                <c:pt idx="7">
                  <c:v>3rd party quality seal on the label</c:v>
                </c:pt>
                <c:pt idx="8">
                  <c:v>Galacto-oligosaccharides (GOS)</c:v>
                </c:pt>
                <c:pt idx="9">
                  <c:v>Labelled as a synbiotic</c:v>
                </c:pt>
                <c:pt idx="10">
                  <c:v>Xylooligosaccharides (XOS)</c:v>
                </c:pt>
                <c:pt idx="11">
                  <c:v>Insoluble fiber</c:v>
                </c:pt>
                <c:pt idx="12">
                  <c:v>Other oligosaccharides</c:v>
                </c:pt>
                <c:pt idx="13">
                  <c:v>Other specific prebiotics</c:v>
                </c:pt>
                <c:pt idx="14">
                  <c:v>Resistant starch</c:v>
                </c:pt>
                <c:pt idx="15">
                  <c:v>Inulin</c:v>
                </c:pt>
                <c:pt idx="16">
                  <c:v>Other (please specify)</c:v>
                </c:pt>
                <c:pt idx="17">
                  <c:v>None of the above</c:v>
                </c:pt>
              </c:strCache>
            </c:strRef>
          </c:cat>
          <c:val>
            <c:numRef>
              <c:f>Sheet1!$C$2:$C$19</c:f>
              <c:numCache>
                <c:formatCode>0%</c:formatCode>
                <c:ptCount val="18"/>
                <c:pt idx="0">
                  <c:v>0.29411765000000001</c:v>
                </c:pt>
                <c:pt idx="1">
                  <c:v>0.25490195999999998</c:v>
                </c:pt>
                <c:pt idx="2">
                  <c:v>0.23529412</c:v>
                </c:pt>
                <c:pt idx="3">
                  <c:v>0.17647059000000001</c:v>
                </c:pt>
                <c:pt idx="4">
                  <c:v>0.16666666999999999</c:v>
                </c:pt>
                <c:pt idx="5">
                  <c:v>0.16666666999999999</c:v>
                </c:pt>
                <c:pt idx="6">
                  <c:v>0.15686275</c:v>
                </c:pt>
                <c:pt idx="7">
                  <c:v>0.14705882000000001</c:v>
                </c:pt>
                <c:pt idx="8">
                  <c:v>0.12745097999999999</c:v>
                </c:pt>
                <c:pt idx="9">
                  <c:v>0.10784314</c:v>
                </c:pt>
                <c:pt idx="10">
                  <c:v>0.10784314</c:v>
                </c:pt>
                <c:pt idx="11">
                  <c:v>9.8039219999999996E-2</c:v>
                </c:pt>
                <c:pt idx="12">
                  <c:v>9.8039219999999996E-2</c:v>
                </c:pt>
                <c:pt idx="13">
                  <c:v>9.8039219999999996E-2</c:v>
                </c:pt>
                <c:pt idx="14">
                  <c:v>7.843137E-2</c:v>
                </c:pt>
                <c:pt idx="15">
                  <c:v>6.8627450000000007E-2</c:v>
                </c:pt>
                <c:pt idx="16">
                  <c:v>0</c:v>
                </c:pt>
                <c:pt idx="17">
                  <c:v>5.8823529999999999E-2</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Sheet1!$A$2:$A$19</c:f>
              <c:strCache>
                <c:ptCount val="18"/>
                <c:pt idx="0">
                  <c:v>A probiotic/prebiotic combination</c:v>
                </c:pt>
                <c:pt idx="1">
                  <c:v>Has at least 10% of the RDI of dietary fiber </c:v>
                </c:pt>
                <c:pt idx="2">
                  <c:v>Labelled as a prebiotic</c:v>
                </c:pt>
                <c:pt idx="3">
                  <c:v>Soluble fiber</c:v>
                </c:pt>
                <c:pt idx="4">
                  <c:v>Fructo-oligosaccharides (FOS)</c:v>
                </c:pt>
                <c:pt idx="5">
                  <c:v>Look for a values-based seal or certification </c:v>
                </c:pt>
                <c:pt idx="6">
                  <c:v>Specific activity or action on gut microbiota</c:v>
                </c:pt>
                <c:pt idx="7">
                  <c:v>3rd party quality seal on the label</c:v>
                </c:pt>
                <c:pt idx="8">
                  <c:v>Galacto-oligosaccharides (GOS)</c:v>
                </c:pt>
                <c:pt idx="9">
                  <c:v>Labelled as a synbiotic</c:v>
                </c:pt>
                <c:pt idx="10">
                  <c:v>Xylooligosaccharides (XOS)</c:v>
                </c:pt>
                <c:pt idx="11">
                  <c:v>Insoluble fiber</c:v>
                </c:pt>
                <c:pt idx="12">
                  <c:v>Other oligosaccharides</c:v>
                </c:pt>
                <c:pt idx="13">
                  <c:v>Other specific prebiotics</c:v>
                </c:pt>
                <c:pt idx="14">
                  <c:v>Resistant starch</c:v>
                </c:pt>
                <c:pt idx="15">
                  <c:v>Inulin</c:v>
                </c:pt>
                <c:pt idx="16">
                  <c:v>Other (please specify)</c:v>
                </c:pt>
                <c:pt idx="17">
                  <c:v>None of the above</c:v>
                </c:pt>
              </c:strCache>
            </c:strRef>
          </c:cat>
          <c:val>
            <c:numRef>
              <c:f>Sheet1!$D$2:$D$19</c:f>
              <c:numCache>
                <c:formatCode>0%</c:formatCode>
                <c:ptCount val="18"/>
                <c:pt idx="0">
                  <c:v>0.28571428999999998</c:v>
                </c:pt>
                <c:pt idx="1">
                  <c:v>0.25714285999999997</c:v>
                </c:pt>
                <c:pt idx="2">
                  <c:v>0.22857142999999999</c:v>
                </c:pt>
                <c:pt idx="3">
                  <c:v>0.14285713999999999</c:v>
                </c:pt>
                <c:pt idx="4">
                  <c:v>0.10476190000000001</c:v>
                </c:pt>
                <c:pt idx="5">
                  <c:v>0.26666666999999999</c:v>
                </c:pt>
                <c:pt idx="6">
                  <c:v>0.15238094999999999</c:v>
                </c:pt>
                <c:pt idx="7">
                  <c:v>0.21904762</c:v>
                </c:pt>
                <c:pt idx="8">
                  <c:v>0.15238094999999999</c:v>
                </c:pt>
                <c:pt idx="9">
                  <c:v>0.25714285999999997</c:v>
                </c:pt>
                <c:pt idx="10">
                  <c:v>0.11428571</c:v>
                </c:pt>
                <c:pt idx="11">
                  <c:v>0.16190476000000001</c:v>
                </c:pt>
                <c:pt idx="12">
                  <c:v>7.6190480000000005E-2</c:v>
                </c:pt>
                <c:pt idx="13">
                  <c:v>0.10476190000000001</c:v>
                </c:pt>
                <c:pt idx="14">
                  <c:v>0.17142857</c:v>
                </c:pt>
                <c:pt idx="15">
                  <c:v>4.7619050000000003E-2</c:v>
                </c:pt>
                <c:pt idx="16">
                  <c:v>0</c:v>
                </c:pt>
                <c:pt idx="17">
                  <c:v>5.7142859999999997E-2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Sheet1!$A$2:$A$19</c:f>
              <c:strCache>
                <c:ptCount val="18"/>
                <c:pt idx="0">
                  <c:v>A probiotic/prebiotic combination</c:v>
                </c:pt>
                <c:pt idx="1">
                  <c:v>Has at least 10% of the RDI of dietary fiber </c:v>
                </c:pt>
                <c:pt idx="2">
                  <c:v>Labelled as a prebiotic</c:v>
                </c:pt>
                <c:pt idx="3">
                  <c:v>Soluble fiber</c:v>
                </c:pt>
                <c:pt idx="4">
                  <c:v>Fructo-oligosaccharides (FOS)</c:v>
                </c:pt>
                <c:pt idx="5">
                  <c:v>Look for a values-based seal or certification </c:v>
                </c:pt>
                <c:pt idx="6">
                  <c:v>Specific activity or action on gut microbiota</c:v>
                </c:pt>
                <c:pt idx="7">
                  <c:v>3rd party quality seal on the label</c:v>
                </c:pt>
                <c:pt idx="8">
                  <c:v>Galacto-oligosaccharides (GOS)</c:v>
                </c:pt>
                <c:pt idx="9">
                  <c:v>Labelled as a synbiotic</c:v>
                </c:pt>
                <c:pt idx="10">
                  <c:v>Xylooligosaccharides (XOS)</c:v>
                </c:pt>
                <c:pt idx="11">
                  <c:v>Insoluble fiber</c:v>
                </c:pt>
                <c:pt idx="12">
                  <c:v>Other oligosaccharides</c:v>
                </c:pt>
                <c:pt idx="13">
                  <c:v>Other specific prebiotics</c:v>
                </c:pt>
                <c:pt idx="14">
                  <c:v>Resistant starch</c:v>
                </c:pt>
                <c:pt idx="15">
                  <c:v>Inulin</c:v>
                </c:pt>
                <c:pt idx="16">
                  <c:v>Other (please specify)</c:v>
                </c:pt>
                <c:pt idx="17">
                  <c:v>None of the above</c:v>
                </c:pt>
              </c:strCache>
            </c:strRef>
          </c:cat>
          <c:val>
            <c:numRef>
              <c:f>Sheet1!$E$2:$E$19</c:f>
              <c:numCache>
                <c:formatCode>0%</c:formatCode>
                <c:ptCount val="18"/>
                <c:pt idx="0">
                  <c:v>0.4</c:v>
                </c:pt>
                <c:pt idx="1">
                  <c:v>0.22105263</c:v>
                </c:pt>
                <c:pt idx="2">
                  <c:v>0.31578947000000002</c:v>
                </c:pt>
                <c:pt idx="3">
                  <c:v>0.15789474000000001</c:v>
                </c:pt>
                <c:pt idx="4">
                  <c:v>3.1578950000000001E-2</c:v>
                </c:pt>
                <c:pt idx="5">
                  <c:v>0.16842104999999999</c:v>
                </c:pt>
                <c:pt idx="6">
                  <c:v>0.13684210999999999</c:v>
                </c:pt>
                <c:pt idx="7">
                  <c:v>0.13684210999999999</c:v>
                </c:pt>
                <c:pt idx="8">
                  <c:v>6.3157889999999994E-2</c:v>
                </c:pt>
                <c:pt idx="9">
                  <c:v>5.2631579999999997E-2</c:v>
                </c:pt>
                <c:pt idx="10">
                  <c:v>1.052632E-2</c:v>
                </c:pt>
                <c:pt idx="11">
                  <c:v>8.4210530000000006E-2</c:v>
                </c:pt>
                <c:pt idx="12">
                  <c:v>5.2631579999999997E-2</c:v>
                </c:pt>
                <c:pt idx="13">
                  <c:v>9.4736840000000003E-2</c:v>
                </c:pt>
                <c:pt idx="14">
                  <c:v>8.4210530000000006E-2</c:v>
                </c:pt>
                <c:pt idx="15">
                  <c:v>4.2105259999999999E-2</c:v>
                </c:pt>
                <c:pt idx="16">
                  <c:v>0</c:v>
                </c:pt>
                <c:pt idx="17">
                  <c:v>8.4210530000000006E-2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Sheet1!$A$2:$A$19</c:f>
              <c:strCache>
                <c:ptCount val="18"/>
                <c:pt idx="0">
                  <c:v>A probiotic/prebiotic combination</c:v>
                </c:pt>
                <c:pt idx="1">
                  <c:v>Has at least 10% of the RDI of dietary fiber </c:v>
                </c:pt>
                <c:pt idx="2">
                  <c:v>Labelled as a prebiotic</c:v>
                </c:pt>
                <c:pt idx="3">
                  <c:v>Soluble fiber</c:v>
                </c:pt>
                <c:pt idx="4">
                  <c:v>Fructo-oligosaccharides (FOS)</c:v>
                </c:pt>
                <c:pt idx="5">
                  <c:v>Look for a values-based seal or certification </c:v>
                </c:pt>
                <c:pt idx="6">
                  <c:v>Specific activity or action on gut microbiota</c:v>
                </c:pt>
                <c:pt idx="7">
                  <c:v>3rd party quality seal on the label</c:v>
                </c:pt>
                <c:pt idx="8">
                  <c:v>Galacto-oligosaccharides (GOS)</c:v>
                </c:pt>
                <c:pt idx="9">
                  <c:v>Labelled as a synbiotic</c:v>
                </c:pt>
                <c:pt idx="10">
                  <c:v>Xylooligosaccharides (XOS)</c:v>
                </c:pt>
                <c:pt idx="11">
                  <c:v>Insoluble fiber</c:v>
                </c:pt>
                <c:pt idx="12">
                  <c:v>Other oligosaccharides</c:v>
                </c:pt>
                <c:pt idx="13">
                  <c:v>Other specific prebiotics</c:v>
                </c:pt>
                <c:pt idx="14">
                  <c:v>Resistant starch</c:v>
                </c:pt>
                <c:pt idx="15">
                  <c:v>Inulin</c:v>
                </c:pt>
                <c:pt idx="16">
                  <c:v>Other (please specify)</c:v>
                </c:pt>
                <c:pt idx="17">
                  <c:v>None of the above</c:v>
                </c:pt>
              </c:strCache>
            </c:strRef>
          </c:cat>
          <c:val>
            <c:numRef>
              <c:f>Sheet1!$F$2:$F$19</c:f>
              <c:numCache>
                <c:formatCode>0%</c:formatCode>
                <c:ptCount val="18"/>
                <c:pt idx="0">
                  <c:v>0.24107143</c:v>
                </c:pt>
                <c:pt idx="1">
                  <c:v>0.22321429000000001</c:v>
                </c:pt>
                <c:pt idx="2">
                  <c:v>0.22321429000000001</c:v>
                </c:pt>
                <c:pt idx="3">
                  <c:v>0.20535713999999999</c:v>
                </c:pt>
                <c:pt idx="4">
                  <c:v>0.13392857</c:v>
                </c:pt>
                <c:pt idx="5">
                  <c:v>0.27678571000000002</c:v>
                </c:pt>
                <c:pt idx="6">
                  <c:v>0.22321429000000001</c:v>
                </c:pt>
                <c:pt idx="7">
                  <c:v>0.15178570999999999</c:v>
                </c:pt>
                <c:pt idx="8">
                  <c:v>0.13392857</c:v>
                </c:pt>
                <c:pt idx="9">
                  <c:v>0.17857143</c:v>
                </c:pt>
                <c:pt idx="10">
                  <c:v>0.17857143</c:v>
                </c:pt>
                <c:pt idx="11">
                  <c:v>8.0357140000000007E-2</c:v>
                </c:pt>
                <c:pt idx="12">
                  <c:v>0.10714286000000001</c:v>
                </c:pt>
                <c:pt idx="13">
                  <c:v>0.11607143</c:v>
                </c:pt>
                <c:pt idx="14">
                  <c:v>0.14285713999999999</c:v>
                </c:pt>
                <c:pt idx="15">
                  <c:v>8.0357140000000007E-2</c:v>
                </c:pt>
                <c:pt idx="16">
                  <c:v>8.9285700000000003E-3</c:v>
                </c:pt>
                <c:pt idx="17">
                  <c:v>6.25E-2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Sheet1!$A$2:$A$19</c:f>
              <c:strCache>
                <c:ptCount val="18"/>
                <c:pt idx="0">
                  <c:v>A probiotic/prebiotic combination</c:v>
                </c:pt>
                <c:pt idx="1">
                  <c:v>Has at least 10% of the RDI of dietary fiber </c:v>
                </c:pt>
                <c:pt idx="2">
                  <c:v>Labelled as a prebiotic</c:v>
                </c:pt>
                <c:pt idx="3">
                  <c:v>Soluble fiber</c:v>
                </c:pt>
                <c:pt idx="4">
                  <c:v>Fructo-oligosaccharides (FOS)</c:v>
                </c:pt>
                <c:pt idx="5">
                  <c:v>Look for a values-based seal or certification </c:v>
                </c:pt>
                <c:pt idx="6">
                  <c:v>Specific activity or action on gut microbiota</c:v>
                </c:pt>
                <c:pt idx="7">
                  <c:v>3rd party quality seal on the label</c:v>
                </c:pt>
                <c:pt idx="8">
                  <c:v>Galacto-oligosaccharides (GOS)</c:v>
                </c:pt>
                <c:pt idx="9">
                  <c:v>Labelled as a synbiotic</c:v>
                </c:pt>
                <c:pt idx="10">
                  <c:v>Xylooligosaccharides (XOS)</c:v>
                </c:pt>
                <c:pt idx="11">
                  <c:v>Insoluble fiber</c:v>
                </c:pt>
                <c:pt idx="12">
                  <c:v>Other oligosaccharides</c:v>
                </c:pt>
                <c:pt idx="13">
                  <c:v>Other specific prebiotics</c:v>
                </c:pt>
                <c:pt idx="14">
                  <c:v>Resistant starch</c:v>
                </c:pt>
                <c:pt idx="15">
                  <c:v>Inulin</c:v>
                </c:pt>
                <c:pt idx="16">
                  <c:v>Other (please specify)</c:v>
                </c:pt>
                <c:pt idx="17">
                  <c:v>None of the above</c:v>
                </c:pt>
              </c:strCache>
            </c:strRef>
          </c:cat>
          <c:val>
            <c:numRef>
              <c:f>Sheet1!$G$2:$G$19</c:f>
              <c:numCache>
                <c:formatCode>0%</c:formatCode>
                <c:ptCount val="18"/>
                <c:pt idx="0">
                  <c:v>0.30952381000000001</c:v>
                </c:pt>
                <c:pt idx="1">
                  <c:v>0.11904762000000001</c:v>
                </c:pt>
                <c:pt idx="2">
                  <c:v>0.21428570999999999</c:v>
                </c:pt>
                <c:pt idx="3">
                  <c:v>0.21428570999999999</c:v>
                </c:pt>
                <c:pt idx="4">
                  <c:v>2.3809520000000001E-2</c:v>
                </c:pt>
                <c:pt idx="5">
                  <c:v>0.21428570999999999</c:v>
                </c:pt>
                <c:pt idx="6">
                  <c:v>9.5238099999999992E-2</c:v>
                </c:pt>
                <c:pt idx="7">
                  <c:v>9.5238099999999992E-2</c:v>
                </c:pt>
                <c:pt idx="8">
                  <c:v>0</c:v>
                </c:pt>
                <c:pt idx="9">
                  <c:v>4.7619050000000003E-2</c:v>
                </c:pt>
                <c:pt idx="10">
                  <c:v>4.7619050000000003E-2</c:v>
                </c:pt>
                <c:pt idx="11">
                  <c:v>0.16666666999999999</c:v>
                </c:pt>
                <c:pt idx="12">
                  <c:v>0</c:v>
                </c:pt>
                <c:pt idx="13">
                  <c:v>4.7619050000000003E-2</c:v>
                </c:pt>
                <c:pt idx="14">
                  <c:v>0</c:v>
                </c:pt>
                <c:pt idx="15">
                  <c:v>4.7619050000000003E-2</c:v>
                </c:pt>
                <c:pt idx="16">
                  <c:v>0</c:v>
                </c:pt>
                <c:pt idx="17">
                  <c:v>0.14285713999999999</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Sheet1!$A$2:$A$19</c:f>
              <c:strCache>
                <c:ptCount val="18"/>
                <c:pt idx="0">
                  <c:v>A probiotic/prebiotic combination</c:v>
                </c:pt>
                <c:pt idx="1">
                  <c:v>Has at least 10% of the RDI of dietary fiber </c:v>
                </c:pt>
                <c:pt idx="2">
                  <c:v>Labelled as a prebiotic</c:v>
                </c:pt>
                <c:pt idx="3">
                  <c:v>Soluble fiber</c:v>
                </c:pt>
                <c:pt idx="4">
                  <c:v>Fructo-oligosaccharides (FOS)</c:v>
                </c:pt>
                <c:pt idx="5">
                  <c:v>Look for a values-based seal or certification </c:v>
                </c:pt>
                <c:pt idx="6">
                  <c:v>Specific activity or action on gut microbiota</c:v>
                </c:pt>
                <c:pt idx="7">
                  <c:v>3rd party quality seal on the label</c:v>
                </c:pt>
                <c:pt idx="8">
                  <c:v>Galacto-oligosaccharides (GOS)</c:v>
                </c:pt>
                <c:pt idx="9">
                  <c:v>Labelled as a synbiotic</c:v>
                </c:pt>
                <c:pt idx="10">
                  <c:v>Xylooligosaccharides (XOS)</c:v>
                </c:pt>
                <c:pt idx="11">
                  <c:v>Insoluble fiber</c:v>
                </c:pt>
                <c:pt idx="12">
                  <c:v>Other oligosaccharides</c:v>
                </c:pt>
                <c:pt idx="13">
                  <c:v>Other specific prebiotics</c:v>
                </c:pt>
                <c:pt idx="14">
                  <c:v>Resistant starch</c:v>
                </c:pt>
                <c:pt idx="15">
                  <c:v>Inulin</c:v>
                </c:pt>
                <c:pt idx="16">
                  <c:v>Other (please specify)</c:v>
                </c:pt>
                <c:pt idx="17">
                  <c:v>None of the above</c:v>
                </c:pt>
              </c:strCache>
            </c:strRef>
          </c:cat>
          <c:val>
            <c:numRef>
              <c:f>Sheet1!$H$2:$H$19</c:f>
              <c:numCache>
                <c:formatCode>0%</c:formatCode>
                <c:ptCount val="18"/>
                <c:pt idx="0">
                  <c:v>0.18518519</c:v>
                </c:pt>
                <c:pt idx="1">
                  <c:v>0.14814815000000001</c:v>
                </c:pt>
                <c:pt idx="2">
                  <c:v>0.59259258999999997</c:v>
                </c:pt>
                <c:pt idx="3">
                  <c:v>0.25925925999999999</c:v>
                </c:pt>
                <c:pt idx="4">
                  <c:v>7.4074070000000006E-2</c:v>
                </c:pt>
                <c:pt idx="5">
                  <c:v>0.18518519</c:v>
                </c:pt>
                <c:pt idx="6">
                  <c:v>0.11111111</c:v>
                </c:pt>
                <c:pt idx="7">
                  <c:v>0.18518519</c:v>
                </c:pt>
                <c:pt idx="8">
                  <c:v>3.703704E-2</c:v>
                </c:pt>
                <c:pt idx="9">
                  <c:v>3.703704E-2</c:v>
                </c:pt>
                <c:pt idx="10">
                  <c:v>3.703704E-2</c:v>
                </c:pt>
                <c:pt idx="11">
                  <c:v>0.18518519</c:v>
                </c:pt>
                <c:pt idx="12">
                  <c:v>0.11111111</c:v>
                </c:pt>
                <c:pt idx="13">
                  <c:v>7.4074070000000006E-2</c:v>
                </c:pt>
                <c:pt idx="14">
                  <c:v>7.4074070000000006E-2</c:v>
                </c:pt>
                <c:pt idx="15">
                  <c:v>7.4074070000000006E-2</c:v>
                </c:pt>
                <c:pt idx="16">
                  <c:v>0</c:v>
                </c:pt>
                <c:pt idx="17">
                  <c:v>0.11111111</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Sheet1!$A$2:$A$19</c:f>
              <c:strCache>
                <c:ptCount val="18"/>
                <c:pt idx="0">
                  <c:v>A probiotic/prebiotic combination</c:v>
                </c:pt>
                <c:pt idx="1">
                  <c:v>Has at least 10% of the RDI of dietary fiber </c:v>
                </c:pt>
                <c:pt idx="2">
                  <c:v>Labelled as a prebiotic</c:v>
                </c:pt>
                <c:pt idx="3">
                  <c:v>Soluble fiber</c:v>
                </c:pt>
                <c:pt idx="4">
                  <c:v>Fructo-oligosaccharides (FOS)</c:v>
                </c:pt>
                <c:pt idx="5">
                  <c:v>Look for a values-based seal or certification </c:v>
                </c:pt>
                <c:pt idx="6">
                  <c:v>Specific activity or action on gut microbiota</c:v>
                </c:pt>
                <c:pt idx="7">
                  <c:v>3rd party quality seal on the label</c:v>
                </c:pt>
                <c:pt idx="8">
                  <c:v>Galacto-oligosaccharides (GOS)</c:v>
                </c:pt>
                <c:pt idx="9">
                  <c:v>Labelled as a synbiotic</c:v>
                </c:pt>
                <c:pt idx="10">
                  <c:v>Xylooligosaccharides (XOS)</c:v>
                </c:pt>
                <c:pt idx="11">
                  <c:v>Insoluble fiber</c:v>
                </c:pt>
                <c:pt idx="12">
                  <c:v>Other oligosaccharides</c:v>
                </c:pt>
                <c:pt idx="13">
                  <c:v>Other specific prebiotics</c:v>
                </c:pt>
                <c:pt idx="14">
                  <c:v>Resistant starch</c:v>
                </c:pt>
                <c:pt idx="15">
                  <c:v>Inulin</c:v>
                </c:pt>
                <c:pt idx="16">
                  <c:v>Other (please specify)</c:v>
                </c:pt>
                <c:pt idx="17">
                  <c:v>None of the above</c:v>
                </c:pt>
              </c:strCache>
            </c:strRef>
          </c:cat>
          <c:val>
            <c:numRef>
              <c:f>Sheet1!$B$2:$B$19</c:f>
              <c:numCache>
                <c:formatCode>0%</c:formatCode>
                <c:ptCount val="18"/>
                <c:pt idx="0">
                  <c:v>0.28019324000000001</c:v>
                </c:pt>
                <c:pt idx="1">
                  <c:v>0.19987922999999999</c:v>
                </c:pt>
                <c:pt idx="2">
                  <c:v>0.25664250999999999</c:v>
                </c:pt>
                <c:pt idx="3">
                  <c:v>0.15277778</c:v>
                </c:pt>
                <c:pt idx="4">
                  <c:v>9.5410629999999996E-2</c:v>
                </c:pt>
                <c:pt idx="5">
                  <c:v>0.17270531</c:v>
                </c:pt>
                <c:pt idx="6">
                  <c:v>0.22161835999999999</c:v>
                </c:pt>
                <c:pt idx="7">
                  <c:v>0.14251208000000001</c:v>
                </c:pt>
                <c:pt idx="8">
                  <c:v>7.4275359999999999E-2</c:v>
                </c:pt>
                <c:pt idx="9">
                  <c:v>0.10386473</c:v>
                </c:pt>
                <c:pt idx="10">
                  <c:v>7.0048310000000003E-2</c:v>
                </c:pt>
                <c:pt idx="11">
                  <c:v>8.5748789999999991E-2</c:v>
                </c:pt>
                <c:pt idx="12">
                  <c:v>6.0990339999999997E-2</c:v>
                </c:pt>
                <c:pt idx="13">
                  <c:v>9.1183569999999992E-2</c:v>
                </c:pt>
                <c:pt idx="14">
                  <c:v>9.2995170000000002E-2</c:v>
                </c:pt>
                <c:pt idx="15">
                  <c:v>5.374396E-2</c:v>
                </c:pt>
                <c:pt idx="16">
                  <c:v>2.4154599999999999E-3</c:v>
                </c:pt>
                <c:pt idx="17">
                  <c:v>8.1521740000000009E-2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Sheet1!$A$2:$A$19</c:f>
              <c:strCache>
                <c:ptCount val="18"/>
                <c:pt idx="0">
                  <c:v>Labelled as a prebiotic</c:v>
                </c:pt>
                <c:pt idx="1">
                  <c:v>A probiotic/prebiotic combination</c:v>
                </c:pt>
                <c:pt idx="2">
                  <c:v>Labelled as a synbiotic</c:v>
                </c:pt>
                <c:pt idx="3">
                  <c:v>Look for a values-based seal or certification</c:v>
                </c:pt>
                <c:pt idx="4">
                  <c:v>Specific activity or action on gut microbiota</c:v>
                </c:pt>
                <c:pt idx="5">
                  <c:v>Has at least 10% of the RDI of dietary fiber </c:v>
                </c:pt>
                <c:pt idx="6">
                  <c:v>Resistant starch</c:v>
                </c:pt>
                <c:pt idx="7">
                  <c:v>3rd party quality seal on the label</c:v>
                </c:pt>
                <c:pt idx="8">
                  <c:v>Soluble fiber</c:v>
                </c:pt>
                <c:pt idx="9">
                  <c:v>Insoluble fiber</c:v>
                </c:pt>
                <c:pt idx="10">
                  <c:v>Galacto-oligosaccharides (GOS)</c:v>
                </c:pt>
                <c:pt idx="11">
                  <c:v>Xylooligosaccharides (XOS)</c:v>
                </c:pt>
                <c:pt idx="12">
                  <c:v>Fructo-oligosaccharides (FOS)</c:v>
                </c:pt>
                <c:pt idx="13">
                  <c:v>Other oligosaccharides</c:v>
                </c:pt>
                <c:pt idx="14">
                  <c:v>Inulin</c:v>
                </c:pt>
                <c:pt idx="15">
                  <c:v>Other specific prebiotics</c:v>
                </c:pt>
                <c:pt idx="16">
                  <c:v>Other (please specify)</c:v>
                </c:pt>
                <c:pt idx="17">
                  <c:v>None of the above</c:v>
                </c:pt>
              </c:strCache>
            </c:strRef>
          </c:cat>
          <c:val>
            <c:numRef>
              <c:f>Sheet1!$C$2:$C$19</c:f>
              <c:numCache>
                <c:formatCode>0%</c:formatCode>
                <c:ptCount val="18"/>
                <c:pt idx="0">
                  <c:v>0.25714285999999997</c:v>
                </c:pt>
                <c:pt idx="1">
                  <c:v>0.22857142999999999</c:v>
                </c:pt>
                <c:pt idx="2">
                  <c:v>0.2</c:v>
                </c:pt>
                <c:pt idx="3">
                  <c:v>0.2</c:v>
                </c:pt>
                <c:pt idx="4">
                  <c:v>0.17142857</c:v>
                </c:pt>
                <c:pt idx="5">
                  <c:v>0.17142857</c:v>
                </c:pt>
                <c:pt idx="6">
                  <c:v>0.11428571</c:v>
                </c:pt>
                <c:pt idx="7">
                  <c:v>0.11428571</c:v>
                </c:pt>
                <c:pt idx="8">
                  <c:v>8.5714289999999999E-2</c:v>
                </c:pt>
                <c:pt idx="9">
                  <c:v>8.5714289999999999E-2</c:v>
                </c:pt>
                <c:pt idx="10">
                  <c:v>8.5714289999999999E-2</c:v>
                </c:pt>
                <c:pt idx="11">
                  <c:v>5.7142859999999997E-2</c:v>
                </c:pt>
                <c:pt idx="12">
                  <c:v>5.7142859999999997E-2</c:v>
                </c:pt>
                <c:pt idx="13">
                  <c:v>5.7142859999999997E-2</c:v>
                </c:pt>
                <c:pt idx="14">
                  <c:v>2.8571429999999998E-2</c:v>
                </c:pt>
                <c:pt idx="15">
                  <c:v>2.8571429999999998E-2</c:v>
                </c:pt>
                <c:pt idx="16">
                  <c:v>0</c:v>
                </c:pt>
                <c:pt idx="17">
                  <c:v>0.14285713999999999</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Sheet1!$A$2:$A$19</c:f>
              <c:strCache>
                <c:ptCount val="18"/>
                <c:pt idx="0">
                  <c:v>Labelled as a prebiotic</c:v>
                </c:pt>
                <c:pt idx="1">
                  <c:v>A probiotic/prebiotic combination</c:v>
                </c:pt>
                <c:pt idx="2">
                  <c:v>Labelled as a synbiotic</c:v>
                </c:pt>
                <c:pt idx="3">
                  <c:v>Look for a values-based seal or certification</c:v>
                </c:pt>
                <c:pt idx="4">
                  <c:v>Specific activity or action on gut microbiota</c:v>
                </c:pt>
                <c:pt idx="5">
                  <c:v>Has at least 10% of the RDI of dietary fiber </c:v>
                </c:pt>
                <c:pt idx="6">
                  <c:v>Resistant starch</c:v>
                </c:pt>
                <c:pt idx="7">
                  <c:v>3rd party quality seal on the label</c:v>
                </c:pt>
                <c:pt idx="8">
                  <c:v>Soluble fiber</c:v>
                </c:pt>
                <c:pt idx="9">
                  <c:v>Insoluble fiber</c:v>
                </c:pt>
                <c:pt idx="10">
                  <c:v>Galacto-oligosaccharides (GOS)</c:v>
                </c:pt>
                <c:pt idx="11">
                  <c:v>Xylooligosaccharides (XOS)</c:v>
                </c:pt>
                <c:pt idx="12">
                  <c:v>Fructo-oligosaccharides (FOS)</c:v>
                </c:pt>
                <c:pt idx="13">
                  <c:v>Other oligosaccharides</c:v>
                </c:pt>
                <c:pt idx="14">
                  <c:v>Inulin</c:v>
                </c:pt>
                <c:pt idx="15">
                  <c:v>Other specific prebiotics</c:v>
                </c:pt>
                <c:pt idx="16">
                  <c:v>Other (please specify)</c:v>
                </c:pt>
                <c:pt idx="17">
                  <c:v>None of the above</c:v>
                </c:pt>
              </c:strCache>
            </c:strRef>
          </c:cat>
          <c:val>
            <c:numRef>
              <c:f>Sheet1!$D$2:$D$19</c:f>
              <c:numCache>
                <c:formatCode>0%</c:formatCode>
                <c:ptCount val="18"/>
                <c:pt idx="0">
                  <c:v>0.11627907</c:v>
                </c:pt>
                <c:pt idx="1">
                  <c:v>0.11627907</c:v>
                </c:pt>
                <c:pt idx="2">
                  <c:v>0.18604651</c:v>
                </c:pt>
                <c:pt idx="3">
                  <c:v>0.23255814</c:v>
                </c:pt>
                <c:pt idx="4">
                  <c:v>0.23255814</c:v>
                </c:pt>
                <c:pt idx="5">
                  <c:v>0.18604651</c:v>
                </c:pt>
                <c:pt idx="6">
                  <c:v>0.16279070000000001</c:v>
                </c:pt>
                <c:pt idx="7">
                  <c:v>9.302326000000001E-2</c:v>
                </c:pt>
                <c:pt idx="8">
                  <c:v>9.302326000000001E-2</c:v>
                </c:pt>
                <c:pt idx="9">
                  <c:v>0.13953488</c:v>
                </c:pt>
                <c:pt idx="10">
                  <c:v>9.302326000000001E-2</c:v>
                </c:pt>
                <c:pt idx="11">
                  <c:v>4.6511630000000012E-2</c:v>
                </c:pt>
                <c:pt idx="12">
                  <c:v>0.18604651</c:v>
                </c:pt>
                <c:pt idx="13">
                  <c:v>4.6511630000000012E-2</c:v>
                </c:pt>
                <c:pt idx="14">
                  <c:v>6.976744E-2</c:v>
                </c:pt>
                <c:pt idx="15">
                  <c:v>9.302326000000001E-2</c:v>
                </c:pt>
                <c:pt idx="16">
                  <c:v>0</c:v>
                </c:pt>
                <c:pt idx="17">
                  <c:v>4.6511630000000012E-2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Sheet1!$A$2:$A$19</c:f>
              <c:strCache>
                <c:ptCount val="18"/>
                <c:pt idx="0">
                  <c:v>Labelled as a prebiotic</c:v>
                </c:pt>
                <c:pt idx="1">
                  <c:v>A probiotic/prebiotic combination</c:v>
                </c:pt>
                <c:pt idx="2">
                  <c:v>Labelled as a synbiotic</c:v>
                </c:pt>
                <c:pt idx="3">
                  <c:v>Look for a values-based seal or certification</c:v>
                </c:pt>
                <c:pt idx="4">
                  <c:v>Specific activity or action on gut microbiota</c:v>
                </c:pt>
                <c:pt idx="5">
                  <c:v>Has at least 10% of the RDI of dietary fiber </c:v>
                </c:pt>
                <c:pt idx="6">
                  <c:v>Resistant starch</c:v>
                </c:pt>
                <c:pt idx="7">
                  <c:v>3rd party quality seal on the label</c:v>
                </c:pt>
                <c:pt idx="8">
                  <c:v>Soluble fiber</c:v>
                </c:pt>
                <c:pt idx="9">
                  <c:v>Insoluble fiber</c:v>
                </c:pt>
                <c:pt idx="10">
                  <c:v>Galacto-oligosaccharides (GOS)</c:v>
                </c:pt>
                <c:pt idx="11">
                  <c:v>Xylooligosaccharides (XOS)</c:v>
                </c:pt>
                <c:pt idx="12">
                  <c:v>Fructo-oligosaccharides (FOS)</c:v>
                </c:pt>
                <c:pt idx="13">
                  <c:v>Other oligosaccharides</c:v>
                </c:pt>
                <c:pt idx="14">
                  <c:v>Inulin</c:v>
                </c:pt>
                <c:pt idx="15">
                  <c:v>Other specific prebiotics</c:v>
                </c:pt>
                <c:pt idx="16">
                  <c:v>Other (please specify)</c:v>
                </c:pt>
                <c:pt idx="17">
                  <c:v>None of the above</c:v>
                </c:pt>
              </c:strCache>
            </c:strRef>
          </c:cat>
          <c:val>
            <c:numRef>
              <c:f>Sheet1!$E$2:$E$19</c:f>
              <c:numCache>
                <c:formatCode>0%</c:formatCode>
                <c:ptCount val="18"/>
                <c:pt idx="0">
                  <c:v>0.24137931000000001</c:v>
                </c:pt>
                <c:pt idx="1">
                  <c:v>0.34482759000000002</c:v>
                </c:pt>
                <c:pt idx="2">
                  <c:v>0.13793103000000001</c:v>
                </c:pt>
                <c:pt idx="3">
                  <c:v>0.13793103000000001</c:v>
                </c:pt>
                <c:pt idx="4">
                  <c:v>0.17241379000000001</c:v>
                </c:pt>
                <c:pt idx="5">
                  <c:v>0.10344828</c:v>
                </c:pt>
                <c:pt idx="6">
                  <c:v>3.4482760000000001E-2</c:v>
                </c:pt>
                <c:pt idx="7">
                  <c:v>0.10344828</c:v>
                </c:pt>
                <c:pt idx="8">
                  <c:v>0.10344828</c:v>
                </c:pt>
                <c:pt idx="9">
                  <c:v>6.8965520000000002E-2</c:v>
                </c:pt>
                <c:pt idx="10">
                  <c:v>0</c:v>
                </c:pt>
                <c:pt idx="11">
                  <c:v>3.4482760000000001E-2</c:v>
                </c:pt>
                <c:pt idx="12">
                  <c:v>0.10344828</c:v>
                </c:pt>
                <c:pt idx="13">
                  <c:v>6.8965520000000002E-2</c:v>
                </c:pt>
                <c:pt idx="14">
                  <c:v>3.4482760000000001E-2</c:v>
                </c:pt>
                <c:pt idx="15">
                  <c:v>6.8965520000000002E-2</c:v>
                </c:pt>
                <c:pt idx="16">
                  <c:v>0</c:v>
                </c:pt>
                <c:pt idx="17">
                  <c:v>3.4482760000000001E-2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Sheet1!$A$2:$A$19</c:f>
              <c:strCache>
                <c:ptCount val="18"/>
                <c:pt idx="0">
                  <c:v>Labelled as a prebiotic</c:v>
                </c:pt>
                <c:pt idx="1">
                  <c:v>A probiotic/prebiotic combination</c:v>
                </c:pt>
                <c:pt idx="2">
                  <c:v>Labelled as a synbiotic</c:v>
                </c:pt>
                <c:pt idx="3">
                  <c:v>Look for a values-based seal or certification</c:v>
                </c:pt>
                <c:pt idx="4">
                  <c:v>Specific activity or action on gut microbiota</c:v>
                </c:pt>
                <c:pt idx="5">
                  <c:v>Has at least 10% of the RDI of dietary fiber </c:v>
                </c:pt>
                <c:pt idx="6">
                  <c:v>Resistant starch</c:v>
                </c:pt>
                <c:pt idx="7">
                  <c:v>3rd party quality seal on the label</c:v>
                </c:pt>
                <c:pt idx="8">
                  <c:v>Soluble fiber</c:v>
                </c:pt>
                <c:pt idx="9">
                  <c:v>Insoluble fiber</c:v>
                </c:pt>
                <c:pt idx="10">
                  <c:v>Galacto-oligosaccharides (GOS)</c:v>
                </c:pt>
                <c:pt idx="11">
                  <c:v>Xylooligosaccharides (XOS)</c:v>
                </c:pt>
                <c:pt idx="12">
                  <c:v>Fructo-oligosaccharides (FOS)</c:v>
                </c:pt>
                <c:pt idx="13">
                  <c:v>Other oligosaccharides</c:v>
                </c:pt>
                <c:pt idx="14">
                  <c:v>Inulin</c:v>
                </c:pt>
                <c:pt idx="15">
                  <c:v>Other specific prebiotics</c:v>
                </c:pt>
                <c:pt idx="16">
                  <c:v>Other (please specify)</c:v>
                </c:pt>
                <c:pt idx="17">
                  <c:v>None of the above</c:v>
                </c:pt>
              </c:strCache>
            </c:strRef>
          </c:cat>
          <c:val>
            <c:numRef>
              <c:f>Sheet1!$F$2:$F$19</c:f>
              <c:numCache>
                <c:formatCode>0%</c:formatCode>
                <c:ptCount val="18"/>
                <c:pt idx="0">
                  <c:v>0.23636364000000001</c:v>
                </c:pt>
                <c:pt idx="1">
                  <c:v>0.27272727000000002</c:v>
                </c:pt>
                <c:pt idx="2">
                  <c:v>0.16363636000000001</c:v>
                </c:pt>
                <c:pt idx="3">
                  <c:v>0.23636364000000001</c:v>
                </c:pt>
                <c:pt idx="4">
                  <c:v>0.12727273</c:v>
                </c:pt>
                <c:pt idx="5">
                  <c:v>0.34545455000000003</c:v>
                </c:pt>
                <c:pt idx="6">
                  <c:v>0.14545454999999999</c:v>
                </c:pt>
                <c:pt idx="7">
                  <c:v>0.16363636000000001</c:v>
                </c:pt>
                <c:pt idx="8">
                  <c:v>0.12727273</c:v>
                </c:pt>
                <c:pt idx="9">
                  <c:v>0.10909091</c:v>
                </c:pt>
                <c:pt idx="10">
                  <c:v>0.10909091</c:v>
                </c:pt>
                <c:pt idx="11">
                  <c:v>7.2727269999999997E-2</c:v>
                </c:pt>
                <c:pt idx="12">
                  <c:v>9.0909089999999998E-2</c:v>
                </c:pt>
                <c:pt idx="13">
                  <c:v>0.12727273</c:v>
                </c:pt>
                <c:pt idx="14">
                  <c:v>0.10909091</c:v>
                </c:pt>
                <c:pt idx="15">
                  <c:v>5.4545450000000002E-2</c:v>
                </c:pt>
                <c:pt idx="16">
                  <c:v>0</c:v>
                </c:pt>
                <c:pt idx="17">
                  <c:v>9.0909089999999998E-2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Sheet1!$A$2:$A$19</c:f>
              <c:strCache>
                <c:ptCount val="18"/>
                <c:pt idx="0">
                  <c:v>Labelled as a prebiotic</c:v>
                </c:pt>
                <c:pt idx="1">
                  <c:v>A probiotic/prebiotic combination</c:v>
                </c:pt>
                <c:pt idx="2">
                  <c:v>Labelled as a synbiotic</c:v>
                </c:pt>
                <c:pt idx="3">
                  <c:v>Look for a values-based seal or certification</c:v>
                </c:pt>
                <c:pt idx="4">
                  <c:v>Specific activity or action on gut microbiota</c:v>
                </c:pt>
                <c:pt idx="5">
                  <c:v>Has at least 10% of the RDI of dietary fiber </c:v>
                </c:pt>
                <c:pt idx="6">
                  <c:v>Resistant starch</c:v>
                </c:pt>
                <c:pt idx="7">
                  <c:v>3rd party quality seal on the label</c:v>
                </c:pt>
                <c:pt idx="8">
                  <c:v>Soluble fiber</c:v>
                </c:pt>
                <c:pt idx="9">
                  <c:v>Insoluble fiber</c:v>
                </c:pt>
                <c:pt idx="10">
                  <c:v>Galacto-oligosaccharides (GOS)</c:v>
                </c:pt>
                <c:pt idx="11">
                  <c:v>Xylooligosaccharides (XOS)</c:v>
                </c:pt>
                <c:pt idx="12">
                  <c:v>Fructo-oligosaccharides (FOS)</c:v>
                </c:pt>
                <c:pt idx="13">
                  <c:v>Other oligosaccharides</c:v>
                </c:pt>
                <c:pt idx="14">
                  <c:v>Inulin</c:v>
                </c:pt>
                <c:pt idx="15">
                  <c:v>Other specific prebiotics</c:v>
                </c:pt>
                <c:pt idx="16">
                  <c:v>Other (please specify)</c:v>
                </c:pt>
                <c:pt idx="17">
                  <c:v>None of the above</c:v>
                </c:pt>
              </c:strCache>
            </c:strRef>
          </c:cat>
          <c:val>
            <c:numRef>
              <c:f>Sheet1!$G$2:$G$19</c:f>
              <c:numCache>
                <c:formatCode>0%</c:formatCode>
                <c:ptCount val="18"/>
                <c:pt idx="0">
                  <c:v>0.34782608999999998</c:v>
                </c:pt>
                <c:pt idx="1">
                  <c:v>0.21739130000000001</c:v>
                </c:pt>
                <c:pt idx="2">
                  <c:v>4.3478259999999998E-2</c:v>
                </c:pt>
                <c:pt idx="3">
                  <c:v>8.6956520000000009E-2</c:v>
                </c:pt>
                <c:pt idx="4">
                  <c:v>4.3478259999999998E-2</c:v>
                </c:pt>
                <c:pt idx="5">
                  <c:v>0.21739130000000001</c:v>
                </c:pt>
                <c:pt idx="6">
                  <c:v>8.6956520000000009E-2</c:v>
                </c:pt>
                <c:pt idx="7">
                  <c:v>0</c:v>
                </c:pt>
                <c:pt idx="8">
                  <c:v>0.13043478</c:v>
                </c:pt>
                <c:pt idx="9">
                  <c:v>4.3478259999999998E-2</c:v>
                </c:pt>
                <c:pt idx="10">
                  <c:v>0</c:v>
                </c:pt>
                <c:pt idx="11">
                  <c:v>0</c:v>
                </c:pt>
                <c:pt idx="12">
                  <c:v>8.6956520000000009E-2</c:v>
                </c:pt>
                <c:pt idx="13">
                  <c:v>8.6956520000000009E-2</c:v>
                </c:pt>
                <c:pt idx="14">
                  <c:v>4.3478259999999998E-2</c:v>
                </c:pt>
                <c:pt idx="15">
                  <c:v>0.17391303999999999</c:v>
                </c:pt>
                <c:pt idx="16">
                  <c:v>0</c:v>
                </c:pt>
                <c:pt idx="17">
                  <c:v>4.3478259999999998E-2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Sheet1!$A$2:$A$19</c:f>
              <c:strCache>
                <c:ptCount val="18"/>
                <c:pt idx="0">
                  <c:v>Labelled as a prebiotic</c:v>
                </c:pt>
                <c:pt idx="1">
                  <c:v>A probiotic/prebiotic combination</c:v>
                </c:pt>
                <c:pt idx="2">
                  <c:v>Labelled as a synbiotic</c:v>
                </c:pt>
                <c:pt idx="3">
                  <c:v>Look for a values-based seal or certification</c:v>
                </c:pt>
                <c:pt idx="4">
                  <c:v>Specific activity or action on gut microbiota</c:v>
                </c:pt>
                <c:pt idx="5">
                  <c:v>Has at least 10% of the RDI of dietary fiber </c:v>
                </c:pt>
                <c:pt idx="6">
                  <c:v>Resistant starch</c:v>
                </c:pt>
                <c:pt idx="7">
                  <c:v>3rd party quality seal on the label</c:v>
                </c:pt>
                <c:pt idx="8">
                  <c:v>Soluble fiber</c:v>
                </c:pt>
                <c:pt idx="9">
                  <c:v>Insoluble fiber</c:v>
                </c:pt>
                <c:pt idx="10">
                  <c:v>Galacto-oligosaccharides (GOS)</c:v>
                </c:pt>
                <c:pt idx="11">
                  <c:v>Xylooligosaccharides (XOS)</c:v>
                </c:pt>
                <c:pt idx="12">
                  <c:v>Fructo-oligosaccharides (FOS)</c:v>
                </c:pt>
                <c:pt idx="13">
                  <c:v>Other oligosaccharides</c:v>
                </c:pt>
                <c:pt idx="14">
                  <c:v>Inulin</c:v>
                </c:pt>
                <c:pt idx="15">
                  <c:v>Other specific prebiotics</c:v>
                </c:pt>
                <c:pt idx="16">
                  <c:v>Other (please specify)</c:v>
                </c:pt>
                <c:pt idx="17">
                  <c:v>None of the above</c:v>
                </c:pt>
              </c:strCache>
            </c:strRef>
          </c:cat>
          <c:val>
            <c:numRef>
              <c:f>Sheet1!$H$2:$H$19</c:f>
              <c:numCache>
                <c:formatCode>0%</c:formatCode>
                <c:ptCount val="18"/>
                <c:pt idx="0">
                  <c:v>0.60869565000000003</c:v>
                </c:pt>
                <c:pt idx="1">
                  <c:v>0.21739130000000001</c:v>
                </c:pt>
                <c:pt idx="2">
                  <c:v>0</c:v>
                </c:pt>
                <c:pt idx="3">
                  <c:v>0.13043478</c:v>
                </c:pt>
                <c:pt idx="4">
                  <c:v>0.13043478</c:v>
                </c:pt>
                <c:pt idx="5">
                  <c:v>0.17391303999999999</c:v>
                </c:pt>
                <c:pt idx="6">
                  <c:v>0</c:v>
                </c:pt>
                <c:pt idx="7">
                  <c:v>8.6956520000000009E-2</c:v>
                </c:pt>
                <c:pt idx="8">
                  <c:v>0.34782608999999998</c:v>
                </c:pt>
                <c:pt idx="9">
                  <c:v>4.3478259999999998E-2</c:v>
                </c:pt>
                <c:pt idx="10">
                  <c:v>4.3478259999999998E-2</c:v>
                </c:pt>
                <c:pt idx="11">
                  <c:v>0.13043478</c:v>
                </c:pt>
                <c:pt idx="12">
                  <c:v>0</c:v>
                </c:pt>
                <c:pt idx="13">
                  <c:v>0</c:v>
                </c:pt>
                <c:pt idx="14">
                  <c:v>8.6956520000000009E-2</c:v>
                </c:pt>
                <c:pt idx="15">
                  <c:v>4.3478259999999998E-2</c:v>
                </c:pt>
                <c:pt idx="16">
                  <c:v>0</c:v>
                </c:pt>
                <c:pt idx="17">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Sheet1!$A$2:$A$19</c:f>
              <c:strCache>
                <c:ptCount val="18"/>
                <c:pt idx="0">
                  <c:v>Labelled as a prebiotic</c:v>
                </c:pt>
                <c:pt idx="1">
                  <c:v>A probiotic/prebiotic combination</c:v>
                </c:pt>
                <c:pt idx="2">
                  <c:v>Labelled as a synbiotic</c:v>
                </c:pt>
                <c:pt idx="3">
                  <c:v>Look for a values-based seal or certification</c:v>
                </c:pt>
                <c:pt idx="4">
                  <c:v>Specific activity or action on gut microbiota</c:v>
                </c:pt>
                <c:pt idx="5">
                  <c:v>Has at least 10% of the RDI of dietary fiber </c:v>
                </c:pt>
                <c:pt idx="6">
                  <c:v>Resistant starch</c:v>
                </c:pt>
                <c:pt idx="7">
                  <c:v>3rd party quality seal on the label</c:v>
                </c:pt>
                <c:pt idx="8">
                  <c:v>Soluble fiber</c:v>
                </c:pt>
                <c:pt idx="9">
                  <c:v>Insoluble fiber</c:v>
                </c:pt>
                <c:pt idx="10">
                  <c:v>Galacto-oligosaccharides (GOS)</c:v>
                </c:pt>
                <c:pt idx="11">
                  <c:v>Xylooligosaccharides (XOS)</c:v>
                </c:pt>
                <c:pt idx="12">
                  <c:v>Fructo-oligosaccharides (FOS)</c:v>
                </c:pt>
                <c:pt idx="13">
                  <c:v>Other oligosaccharides</c:v>
                </c:pt>
                <c:pt idx="14">
                  <c:v>Inulin</c:v>
                </c:pt>
                <c:pt idx="15">
                  <c:v>Other specific prebiotics</c:v>
                </c:pt>
                <c:pt idx="16">
                  <c:v>Other (please specify)</c:v>
                </c:pt>
                <c:pt idx="17">
                  <c:v>None of the above</c:v>
                </c:pt>
              </c:strCache>
            </c:strRef>
          </c:cat>
          <c:val>
            <c:numRef>
              <c:f>Sheet1!$B$2:$B$19</c:f>
              <c:numCache>
                <c:formatCode>0%</c:formatCode>
                <c:ptCount val="18"/>
                <c:pt idx="0">
                  <c:v>0.25664250999999999</c:v>
                </c:pt>
                <c:pt idx="1">
                  <c:v>0.28019324000000001</c:v>
                </c:pt>
                <c:pt idx="2">
                  <c:v>0.10386473</c:v>
                </c:pt>
                <c:pt idx="3">
                  <c:v>0.17270531</c:v>
                </c:pt>
                <c:pt idx="4">
                  <c:v>0.22161835999999999</c:v>
                </c:pt>
                <c:pt idx="5">
                  <c:v>0.19987922999999999</c:v>
                </c:pt>
                <c:pt idx="6">
                  <c:v>9.2995170000000002E-2</c:v>
                </c:pt>
                <c:pt idx="7">
                  <c:v>0.14251208000000001</c:v>
                </c:pt>
                <c:pt idx="8">
                  <c:v>0.15277778</c:v>
                </c:pt>
                <c:pt idx="9">
                  <c:v>8.5748789999999991E-2</c:v>
                </c:pt>
                <c:pt idx="10">
                  <c:v>7.4275359999999999E-2</c:v>
                </c:pt>
                <c:pt idx="11">
                  <c:v>7.0048310000000003E-2</c:v>
                </c:pt>
                <c:pt idx="12">
                  <c:v>9.5410629999999996E-2</c:v>
                </c:pt>
                <c:pt idx="13">
                  <c:v>6.0990339999999997E-2</c:v>
                </c:pt>
                <c:pt idx="14">
                  <c:v>5.374396E-2</c:v>
                </c:pt>
                <c:pt idx="15">
                  <c:v>9.1183569999999992E-2</c:v>
                </c:pt>
                <c:pt idx="16">
                  <c:v>2.4154599999999999E-3</c:v>
                </c:pt>
                <c:pt idx="17">
                  <c:v>8.1521740000000009E-2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Sheet1!$A$2:$A$19</c:f>
              <c:strCache>
                <c:ptCount val="18"/>
                <c:pt idx="0">
                  <c:v>Labelled as a prebiotic</c:v>
                </c:pt>
                <c:pt idx="1">
                  <c:v>Has at least 10% of the RDI of dietary fiber</c:v>
                </c:pt>
                <c:pt idx="2">
                  <c:v>A probiotic/prebiotic combination</c:v>
                </c:pt>
                <c:pt idx="3">
                  <c:v>3rd party quality seal on the label </c:v>
                </c:pt>
                <c:pt idx="4">
                  <c:v>Specific activity or action on gut microbiota</c:v>
                </c:pt>
                <c:pt idx="5">
                  <c:v>Labelled as a synbiotic</c:v>
                </c:pt>
                <c:pt idx="6">
                  <c:v>Look for a values-based seal or certification</c:v>
                </c:pt>
                <c:pt idx="7">
                  <c:v>Soluble fiber</c:v>
                </c:pt>
                <c:pt idx="8">
                  <c:v>Resistant starch</c:v>
                </c:pt>
                <c:pt idx="9">
                  <c:v>Inulin</c:v>
                </c:pt>
                <c:pt idx="10">
                  <c:v>Xylooligosaccharides (XOS)</c:v>
                </c:pt>
                <c:pt idx="11">
                  <c:v>Fructo-oligosaccharides (FOS)</c:v>
                </c:pt>
                <c:pt idx="12">
                  <c:v>Other specific prebiotics</c:v>
                </c:pt>
                <c:pt idx="13">
                  <c:v>Insoluble fiber</c:v>
                </c:pt>
                <c:pt idx="14">
                  <c:v>Galacto-oligosaccharides (GOS)</c:v>
                </c:pt>
                <c:pt idx="15">
                  <c:v>Other oligosaccharides</c:v>
                </c:pt>
                <c:pt idx="16">
                  <c:v>Other (please specify)</c:v>
                </c:pt>
                <c:pt idx="17">
                  <c:v>None of the above</c:v>
                </c:pt>
              </c:strCache>
            </c:strRef>
          </c:cat>
          <c:val>
            <c:numRef>
              <c:f>Sheet1!$C$2:$C$19</c:f>
              <c:numCache>
                <c:formatCode>0%</c:formatCode>
                <c:ptCount val="18"/>
                <c:pt idx="0">
                  <c:v>0.24324324</c:v>
                </c:pt>
                <c:pt idx="1">
                  <c:v>0.24324324</c:v>
                </c:pt>
                <c:pt idx="2">
                  <c:v>0.18918919000000001</c:v>
                </c:pt>
                <c:pt idx="3">
                  <c:v>0.18918919000000001</c:v>
                </c:pt>
                <c:pt idx="4">
                  <c:v>0.16216216</c:v>
                </c:pt>
                <c:pt idx="5">
                  <c:v>0.13513513999999999</c:v>
                </c:pt>
                <c:pt idx="6">
                  <c:v>0.13513513999999999</c:v>
                </c:pt>
                <c:pt idx="7">
                  <c:v>0.10810810999999999</c:v>
                </c:pt>
                <c:pt idx="8">
                  <c:v>0.10810810999999999</c:v>
                </c:pt>
                <c:pt idx="9">
                  <c:v>8.108108E-2</c:v>
                </c:pt>
                <c:pt idx="10">
                  <c:v>8.108108E-2</c:v>
                </c:pt>
                <c:pt idx="11">
                  <c:v>5.4054049999999999E-2</c:v>
                </c:pt>
                <c:pt idx="12">
                  <c:v>5.4054049999999999E-2</c:v>
                </c:pt>
                <c:pt idx="13">
                  <c:v>2.702703E-2</c:v>
                </c:pt>
                <c:pt idx="14">
                  <c:v>2.702703E-2</c:v>
                </c:pt>
                <c:pt idx="15">
                  <c:v>2.702703E-2</c:v>
                </c:pt>
                <c:pt idx="16">
                  <c:v>0</c:v>
                </c:pt>
                <c:pt idx="17">
                  <c:v>5.4054049999999999E-2</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Sheet1!$A$2:$A$19</c:f>
              <c:strCache>
                <c:ptCount val="18"/>
                <c:pt idx="0">
                  <c:v>Labelled as a prebiotic</c:v>
                </c:pt>
                <c:pt idx="1">
                  <c:v>Has at least 10% of the RDI of dietary fiber</c:v>
                </c:pt>
                <c:pt idx="2">
                  <c:v>A probiotic/prebiotic combination</c:v>
                </c:pt>
                <c:pt idx="3">
                  <c:v>3rd party quality seal on the label </c:v>
                </c:pt>
                <c:pt idx="4">
                  <c:v>Specific activity or action on gut microbiota</c:v>
                </c:pt>
                <c:pt idx="5">
                  <c:v>Labelled as a synbiotic</c:v>
                </c:pt>
                <c:pt idx="6">
                  <c:v>Look for a values-based seal or certification</c:v>
                </c:pt>
                <c:pt idx="7">
                  <c:v>Soluble fiber</c:v>
                </c:pt>
                <c:pt idx="8">
                  <c:v>Resistant starch</c:v>
                </c:pt>
                <c:pt idx="9">
                  <c:v>Inulin</c:v>
                </c:pt>
                <c:pt idx="10">
                  <c:v>Xylooligosaccharides (XOS)</c:v>
                </c:pt>
                <c:pt idx="11">
                  <c:v>Fructo-oligosaccharides (FOS)</c:v>
                </c:pt>
                <c:pt idx="12">
                  <c:v>Other specific prebiotics</c:v>
                </c:pt>
                <c:pt idx="13">
                  <c:v>Insoluble fiber</c:v>
                </c:pt>
                <c:pt idx="14">
                  <c:v>Galacto-oligosaccharides (GOS)</c:v>
                </c:pt>
                <c:pt idx="15">
                  <c:v>Other oligosaccharides</c:v>
                </c:pt>
                <c:pt idx="16">
                  <c:v>Other (please specify)</c:v>
                </c:pt>
                <c:pt idx="17">
                  <c:v>None of the above</c:v>
                </c:pt>
              </c:strCache>
            </c:strRef>
          </c:cat>
          <c:val>
            <c:numRef>
              <c:f>Sheet1!$D$2:$D$19</c:f>
              <c:numCache>
                <c:formatCode>0%</c:formatCode>
                <c:ptCount val="18"/>
                <c:pt idx="0">
                  <c:v>8.3333329999999997E-2</c:v>
                </c:pt>
                <c:pt idx="1">
                  <c:v>0.22222222</c:v>
                </c:pt>
                <c:pt idx="2">
                  <c:v>0.27777777999999997</c:v>
                </c:pt>
                <c:pt idx="3">
                  <c:v>0.16666666999999999</c:v>
                </c:pt>
                <c:pt idx="4">
                  <c:v>0.27777777999999997</c:v>
                </c:pt>
                <c:pt idx="5">
                  <c:v>0.13888888999999999</c:v>
                </c:pt>
                <c:pt idx="6">
                  <c:v>0.19444444</c:v>
                </c:pt>
                <c:pt idx="7">
                  <c:v>8.3333329999999997E-2</c:v>
                </c:pt>
                <c:pt idx="8">
                  <c:v>8.3333329999999997E-2</c:v>
                </c:pt>
                <c:pt idx="9">
                  <c:v>2.7777779999999998E-2</c:v>
                </c:pt>
                <c:pt idx="10">
                  <c:v>8.3333329999999997E-2</c:v>
                </c:pt>
                <c:pt idx="11">
                  <c:v>0.13888888999999999</c:v>
                </c:pt>
                <c:pt idx="12">
                  <c:v>0.11111111</c:v>
                </c:pt>
                <c:pt idx="13">
                  <c:v>0.11111111</c:v>
                </c:pt>
                <c:pt idx="14">
                  <c:v>0.11111111</c:v>
                </c:pt>
                <c:pt idx="15">
                  <c:v>0.25</c:v>
                </c:pt>
                <c:pt idx="16">
                  <c:v>0</c:v>
                </c:pt>
                <c:pt idx="17">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Sheet1!$A$2:$A$19</c:f>
              <c:strCache>
                <c:ptCount val="18"/>
                <c:pt idx="0">
                  <c:v>Labelled as a prebiotic</c:v>
                </c:pt>
                <c:pt idx="1">
                  <c:v>Has at least 10% of the RDI of dietary fiber</c:v>
                </c:pt>
                <c:pt idx="2">
                  <c:v>A probiotic/prebiotic combination</c:v>
                </c:pt>
                <c:pt idx="3">
                  <c:v>3rd party quality seal on the label </c:v>
                </c:pt>
                <c:pt idx="4">
                  <c:v>Specific activity or action on gut microbiota</c:v>
                </c:pt>
                <c:pt idx="5">
                  <c:v>Labelled as a synbiotic</c:v>
                </c:pt>
                <c:pt idx="6">
                  <c:v>Look for a values-based seal or certification</c:v>
                </c:pt>
                <c:pt idx="7">
                  <c:v>Soluble fiber</c:v>
                </c:pt>
                <c:pt idx="8">
                  <c:v>Resistant starch</c:v>
                </c:pt>
                <c:pt idx="9">
                  <c:v>Inulin</c:v>
                </c:pt>
                <c:pt idx="10">
                  <c:v>Xylooligosaccharides (XOS)</c:v>
                </c:pt>
                <c:pt idx="11">
                  <c:v>Fructo-oligosaccharides (FOS)</c:v>
                </c:pt>
                <c:pt idx="12">
                  <c:v>Other specific prebiotics</c:v>
                </c:pt>
                <c:pt idx="13">
                  <c:v>Insoluble fiber</c:v>
                </c:pt>
                <c:pt idx="14">
                  <c:v>Galacto-oligosaccharides (GOS)</c:v>
                </c:pt>
                <c:pt idx="15">
                  <c:v>Other oligosaccharides</c:v>
                </c:pt>
                <c:pt idx="16">
                  <c:v>Other (please specify)</c:v>
                </c:pt>
                <c:pt idx="17">
                  <c:v>None of the above</c:v>
                </c:pt>
              </c:strCache>
            </c:strRef>
          </c:cat>
          <c:val>
            <c:numRef>
              <c:f>Sheet1!$E$2:$E$19</c:f>
              <c:numCache>
                <c:formatCode>0%</c:formatCode>
                <c:ptCount val="18"/>
                <c:pt idx="0">
                  <c:v>0.20454544999999999</c:v>
                </c:pt>
                <c:pt idx="1">
                  <c:v>0.13636364000000001</c:v>
                </c:pt>
                <c:pt idx="2">
                  <c:v>0.15909091</c:v>
                </c:pt>
                <c:pt idx="3">
                  <c:v>0.20454544999999999</c:v>
                </c:pt>
                <c:pt idx="4">
                  <c:v>0.31818182</c:v>
                </c:pt>
                <c:pt idx="5">
                  <c:v>0.13636364000000001</c:v>
                </c:pt>
                <c:pt idx="6">
                  <c:v>0.18181818</c:v>
                </c:pt>
                <c:pt idx="7">
                  <c:v>0.11363636000000001</c:v>
                </c:pt>
                <c:pt idx="8">
                  <c:v>4.5454550000000003E-2</c:v>
                </c:pt>
                <c:pt idx="9">
                  <c:v>4.5454550000000003E-2</c:v>
                </c:pt>
                <c:pt idx="10">
                  <c:v>2.2727270000000001E-2</c:v>
                </c:pt>
                <c:pt idx="11">
                  <c:v>4.5454550000000003E-2</c:v>
                </c:pt>
                <c:pt idx="12">
                  <c:v>9.0909089999999998E-2</c:v>
                </c:pt>
                <c:pt idx="13">
                  <c:v>6.8181820000000004E-2</c:v>
                </c:pt>
                <c:pt idx="14">
                  <c:v>0.11363636000000001</c:v>
                </c:pt>
                <c:pt idx="15">
                  <c:v>4.5454550000000003E-2</c:v>
                </c:pt>
                <c:pt idx="16">
                  <c:v>0</c:v>
                </c:pt>
                <c:pt idx="17">
                  <c:v>9.0909089999999998E-2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Sheet1!$A$2:$A$19</c:f>
              <c:strCache>
                <c:ptCount val="18"/>
                <c:pt idx="0">
                  <c:v>Labelled as a prebiotic</c:v>
                </c:pt>
                <c:pt idx="1">
                  <c:v>Has at least 10% of the RDI of dietary fiber</c:v>
                </c:pt>
                <c:pt idx="2">
                  <c:v>A probiotic/prebiotic combination</c:v>
                </c:pt>
                <c:pt idx="3">
                  <c:v>3rd party quality seal on the label </c:v>
                </c:pt>
                <c:pt idx="4">
                  <c:v>Specific activity or action on gut microbiota</c:v>
                </c:pt>
                <c:pt idx="5">
                  <c:v>Labelled as a synbiotic</c:v>
                </c:pt>
                <c:pt idx="6">
                  <c:v>Look for a values-based seal or certification</c:v>
                </c:pt>
                <c:pt idx="7">
                  <c:v>Soluble fiber</c:v>
                </c:pt>
                <c:pt idx="8">
                  <c:v>Resistant starch</c:v>
                </c:pt>
                <c:pt idx="9">
                  <c:v>Inulin</c:v>
                </c:pt>
                <c:pt idx="10">
                  <c:v>Xylooligosaccharides (XOS)</c:v>
                </c:pt>
                <c:pt idx="11">
                  <c:v>Fructo-oligosaccharides (FOS)</c:v>
                </c:pt>
                <c:pt idx="12">
                  <c:v>Other specific prebiotics</c:v>
                </c:pt>
                <c:pt idx="13">
                  <c:v>Insoluble fiber</c:v>
                </c:pt>
                <c:pt idx="14">
                  <c:v>Galacto-oligosaccharides (GOS)</c:v>
                </c:pt>
                <c:pt idx="15">
                  <c:v>Other oligosaccharides</c:v>
                </c:pt>
                <c:pt idx="16">
                  <c:v>Other (please specify)</c:v>
                </c:pt>
                <c:pt idx="17">
                  <c:v>None of the above</c:v>
                </c:pt>
              </c:strCache>
            </c:strRef>
          </c:cat>
          <c:val>
            <c:numRef>
              <c:f>Sheet1!$F$2:$F$19</c:f>
              <c:numCache>
                <c:formatCode>0%</c:formatCode>
                <c:ptCount val="18"/>
                <c:pt idx="0">
                  <c:v>0.18181818</c:v>
                </c:pt>
                <c:pt idx="1">
                  <c:v>0.11363636000000001</c:v>
                </c:pt>
                <c:pt idx="2">
                  <c:v>0.27272727000000002</c:v>
                </c:pt>
                <c:pt idx="3">
                  <c:v>0.25</c:v>
                </c:pt>
                <c:pt idx="4">
                  <c:v>0.20454544999999999</c:v>
                </c:pt>
                <c:pt idx="5">
                  <c:v>2.2727270000000001E-2</c:v>
                </c:pt>
                <c:pt idx="6">
                  <c:v>0.18181818</c:v>
                </c:pt>
                <c:pt idx="7">
                  <c:v>0.27272727000000002</c:v>
                </c:pt>
                <c:pt idx="8">
                  <c:v>0.22727273000000001</c:v>
                </c:pt>
                <c:pt idx="9">
                  <c:v>0.13636364000000001</c:v>
                </c:pt>
                <c:pt idx="10">
                  <c:v>4.5454550000000003E-2</c:v>
                </c:pt>
                <c:pt idx="11">
                  <c:v>0.11363636000000001</c:v>
                </c:pt>
                <c:pt idx="12">
                  <c:v>9.0909089999999998E-2</c:v>
                </c:pt>
                <c:pt idx="13">
                  <c:v>4.5454550000000003E-2</c:v>
                </c:pt>
                <c:pt idx="14">
                  <c:v>6.8181820000000004E-2</c:v>
                </c:pt>
                <c:pt idx="15">
                  <c:v>4.5454550000000003E-2</c:v>
                </c:pt>
                <c:pt idx="16">
                  <c:v>0</c:v>
                </c:pt>
                <c:pt idx="17">
                  <c:v>9.0909089999999998E-2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Sheet1!$A$2:$A$19</c:f>
              <c:strCache>
                <c:ptCount val="18"/>
                <c:pt idx="0">
                  <c:v>Labelled as a prebiotic</c:v>
                </c:pt>
                <c:pt idx="1">
                  <c:v>Has at least 10% of the RDI of dietary fiber</c:v>
                </c:pt>
                <c:pt idx="2">
                  <c:v>A probiotic/prebiotic combination</c:v>
                </c:pt>
                <c:pt idx="3">
                  <c:v>3rd party quality seal on the label </c:v>
                </c:pt>
                <c:pt idx="4">
                  <c:v>Specific activity or action on gut microbiota</c:v>
                </c:pt>
                <c:pt idx="5">
                  <c:v>Labelled as a synbiotic</c:v>
                </c:pt>
                <c:pt idx="6">
                  <c:v>Look for a values-based seal or certification</c:v>
                </c:pt>
                <c:pt idx="7">
                  <c:v>Soluble fiber</c:v>
                </c:pt>
                <c:pt idx="8">
                  <c:v>Resistant starch</c:v>
                </c:pt>
                <c:pt idx="9">
                  <c:v>Inulin</c:v>
                </c:pt>
                <c:pt idx="10">
                  <c:v>Xylooligosaccharides (XOS)</c:v>
                </c:pt>
                <c:pt idx="11">
                  <c:v>Fructo-oligosaccharides (FOS)</c:v>
                </c:pt>
                <c:pt idx="12">
                  <c:v>Other specific prebiotics</c:v>
                </c:pt>
                <c:pt idx="13">
                  <c:v>Insoluble fiber</c:v>
                </c:pt>
                <c:pt idx="14">
                  <c:v>Galacto-oligosaccharides (GOS)</c:v>
                </c:pt>
                <c:pt idx="15">
                  <c:v>Other oligosaccharides</c:v>
                </c:pt>
                <c:pt idx="16">
                  <c:v>Other (please specify)</c:v>
                </c:pt>
                <c:pt idx="17">
                  <c:v>None of the above</c:v>
                </c:pt>
              </c:strCache>
            </c:strRef>
          </c:cat>
          <c:val>
            <c:numRef>
              <c:f>Sheet1!$G$2:$G$19</c:f>
              <c:numCache>
                <c:formatCode>0%</c:formatCode>
                <c:ptCount val="18"/>
                <c:pt idx="0">
                  <c:v>0.4</c:v>
                </c:pt>
                <c:pt idx="1">
                  <c:v>0.2</c:v>
                </c:pt>
                <c:pt idx="2">
                  <c:v>0</c:v>
                </c:pt>
                <c:pt idx="3">
                  <c:v>0.4</c:v>
                </c:pt>
                <c:pt idx="4">
                  <c:v>0.6</c:v>
                </c:pt>
                <c:pt idx="5">
                  <c:v>0</c:v>
                </c:pt>
                <c:pt idx="6">
                  <c:v>0.1</c:v>
                </c:pt>
                <c:pt idx="7">
                  <c:v>0.2</c:v>
                </c:pt>
                <c:pt idx="8">
                  <c:v>0.1</c:v>
                </c:pt>
                <c:pt idx="9">
                  <c:v>0</c:v>
                </c:pt>
                <c:pt idx="10">
                  <c:v>0.1</c:v>
                </c:pt>
                <c:pt idx="11">
                  <c:v>0</c:v>
                </c:pt>
                <c:pt idx="12">
                  <c:v>0</c:v>
                </c:pt>
                <c:pt idx="13">
                  <c:v>0</c:v>
                </c:pt>
                <c:pt idx="14">
                  <c:v>0</c:v>
                </c:pt>
                <c:pt idx="15">
                  <c:v>0</c:v>
                </c:pt>
                <c:pt idx="16">
                  <c:v>0</c:v>
                </c:pt>
                <c:pt idx="17">
                  <c:v>0.1</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Sheet1!$A$2:$A$19</c:f>
              <c:strCache>
                <c:ptCount val="18"/>
                <c:pt idx="0">
                  <c:v>Labelled as a prebiotic</c:v>
                </c:pt>
                <c:pt idx="1">
                  <c:v>Has at least 10% of the RDI of dietary fiber</c:v>
                </c:pt>
                <c:pt idx="2">
                  <c:v>A probiotic/prebiotic combination</c:v>
                </c:pt>
                <c:pt idx="3">
                  <c:v>3rd party quality seal on the label </c:v>
                </c:pt>
                <c:pt idx="4">
                  <c:v>Specific activity or action on gut microbiota</c:v>
                </c:pt>
                <c:pt idx="5">
                  <c:v>Labelled as a synbiotic</c:v>
                </c:pt>
                <c:pt idx="6">
                  <c:v>Look for a values-based seal or certification</c:v>
                </c:pt>
                <c:pt idx="7">
                  <c:v>Soluble fiber</c:v>
                </c:pt>
                <c:pt idx="8">
                  <c:v>Resistant starch</c:v>
                </c:pt>
                <c:pt idx="9">
                  <c:v>Inulin</c:v>
                </c:pt>
                <c:pt idx="10">
                  <c:v>Xylooligosaccharides (XOS)</c:v>
                </c:pt>
                <c:pt idx="11">
                  <c:v>Fructo-oligosaccharides (FOS)</c:v>
                </c:pt>
                <c:pt idx="12">
                  <c:v>Other specific prebiotics</c:v>
                </c:pt>
                <c:pt idx="13">
                  <c:v>Insoluble fiber</c:v>
                </c:pt>
                <c:pt idx="14">
                  <c:v>Galacto-oligosaccharides (GOS)</c:v>
                </c:pt>
                <c:pt idx="15">
                  <c:v>Other oligosaccharides</c:v>
                </c:pt>
                <c:pt idx="16">
                  <c:v>Other (please specify)</c:v>
                </c:pt>
                <c:pt idx="17">
                  <c:v>None of the above</c:v>
                </c:pt>
              </c:strCache>
            </c:strRef>
          </c:cat>
          <c:val>
            <c:numRef>
              <c:f>Sheet1!$H$2:$H$19</c:f>
              <c:numCache>
                <c:formatCode>0%</c:formatCode>
                <c:ptCount val="18"/>
                <c:pt idx="0">
                  <c:v>0.29411765000000001</c:v>
                </c:pt>
                <c:pt idx="1">
                  <c:v>0.23529412</c:v>
                </c:pt>
                <c:pt idx="2">
                  <c:v>0.23529412</c:v>
                </c:pt>
                <c:pt idx="3">
                  <c:v>0.47058823999999999</c:v>
                </c:pt>
                <c:pt idx="4">
                  <c:v>0.29411765000000001</c:v>
                </c:pt>
                <c:pt idx="5">
                  <c:v>5.8823529999999999E-2</c:v>
                </c:pt>
                <c:pt idx="6">
                  <c:v>0.23529412</c:v>
                </c:pt>
                <c:pt idx="7">
                  <c:v>0.11764706</c:v>
                </c:pt>
                <c:pt idx="8">
                  <c:v>0.23529412</c:v>
                </c:pt>
                <c:pt idx="9">
                  <c:v>5.8823529999999999E-2</c:v>
                </c:pt>
                <c:pt idx="10">
                  <c:v>5.8823529999999999E-2</c:v>
                </c:pt>
                <c:pt idx="11">
                  <c:v>0</c:v>
                </c:pt>
                <c:pt idx="12">
                  <c:v>5.8823529999999999E-2</c:v>
                </c:pt>
                <c:pt idx="13">
                  <c:v>0</c:v>
                </c:pt>
                <c:pt idx="14">
                  <c:v>0</c:v>
                </c:pt>
                <c:pt idx="15">
                  <c:v>0.11764706</c:v>
                </c:pt>
                <c:pt idx="16">
                  <c:v>0</c:v>
                </c:pt>
                <c:pt idx="17">
                  <c:v>5.8823529999999999E-2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Sheet1!$A$2:$A$19</c:f>
              <c:strCache>
                <c:ptCount val="18"/>
                <c:pt idx="0">
                  <c:v>Labelled as a prebiotic</c:v>
                </c:pt>
                <c:pt idx="1">
                  <c:v>Has at least 10% of the RDI of dietary fiber</c:v>
                </c:pt>
                <c:pt idx="2">
                  <c:v>A probiotic/prebiotic combination</c:v>
                </c:pt>
                <c:pt idx="3">
                  <c:v>3rd party quality seal on the label </c:v>
                </c:pt>
                <c:pt idx="4">
                  <c:v>Specific activity or action on gut microbiota</c:v>
                </c:pt>
                <c:pt idx="5">
                  <c:v>Labelled as a synbiotic</c:v>
                </c:pt>
                <c:pt idx="6">
                  <c:v>Look for a values-based seal or certification</c:v>
                </c:pt>
                <c:pt idx="7">
                  <c:v>Soluble fiber</c:v>
                </c:pt>
                <c:pt idx="8">
                  <c:v>Resistant starch</c:v>
                </c:pt>
                <c:pt idx="9">
                  <c:v>Inulin</c:v>
                </c:pt>
                <c:pt idx="10">
                  <c:v>Xylooligosaccharides (XOS)</c:v>
                </c:pt>
                <c:pt idx="11">
                  <c:v>Fructo-oligosaccharides (FOS)</c:v>
                </c:pt>
                <c:pt idx="12">
                  <c:v>Other specific prebiotics</c:v>
                </c:pt>
                <c:pt idx="13">
                  <c:v>Insoluble fiber</c:v>
                </c:pt>
                <c:pt idx="14">
                  <c:v>Galacto-oligosaccharides (GOS)</c:v>
                </c:pt>
                <c:pt idx="15">
                  <c:v>Other oligosaccharides</c:v>
                </c:pt>
                <c:pt idx="16">
                  <c:v>Other (please specify)</c:v>
                </c:pt>
                <c:pt idx="17">
                  <c:v>None of the above</c:v>
                </c:pt>
              </c:strCache>
            </c:strRef>
          </c:cat>
          <c:val>
            <c:numRef>
              <c:f>Sheet1!$B$2:$B$19</c:f>
              <c:numCache>
                <c:formatCode>0%</c:formatCode>
                <c:ptCount val="18"/>
                <c:pt idx="0">
                  <c:v>0.25664250999999999</c:v>
                </c:pt>
                <c:pt idx="1">
                  <c:v>0.19987922999999999</c:v>
                </c:pt>
                <c:pt idx="2">
                  <c:v>0.28019324000000001</c:v>
                </c:pt>
                <c:pt idx="3">
                  <c:v>0.14251208000000001</c:v>
                </c:pt>
                <c:pt idx="4">
                  <c:v>0.22161835999999999</c:v>
                </c:pt>
                <c:pt idx="5">
                  <c:v>0.10386473</c:v>
                </c:pt>
                <c:pt idx="6">
                  <c:v>0.17270531</c:v>
                </c:pt>
                <c:pt idx="7">
                  <c:v>0.15277778</c:v>
                </c:pt>
                <c:pt idx="8">
                  <c:v>9.2995170000000002E-2</c:v>
                </c:pt>
                <c:pt idx="9">
                  <c:v>5.374396E-2</c:v>
                </c:pt>
                <c:pt idx="10">
                  <c:v>7.0048310000000003E-2</c:v>
                </c:pt>
                <c:pt idx="11">
                  <c:v>9.5410629999999996E-2</c:v>
                </c:pt>
                <c:pt idx="12">
                  <c:v>9.1183569999999992E-2</c:v>
                </c:pt>
                <c:pt idx="13">
                  <c:v>8.5748789999999991E-2</c:v>
                </c:pt>
                <c:pt idx="14">
                  <c:v>7.4275359999999999E-2</c:v>
                </c:pt>
                <c:pt idx="15">
                  <c:v>6.0990339999999997E-2</c:v>
                </c:pt>
                <c:pt idx="16">
                  <c:v>2.4154599999999999E-3</c:v>
                </c:pt>
                <c:pt idx="17">
                  <c:v>8.1521740000000009E-2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Sheet1!$A$2:$A$19</c:f>
              <c:strCache>
                <c:ptCount val="18"/>
                <c:pt idx="0">
                  <c:v>A probiotic/prebiotic combination</c:v>
                </c:pt>
                <c:pt idx="1">
                  <c:v>Has at least 10% of the RDI of dietary fiber </c:v>
                </c:pt>
                <c:pt idx="2">
                  <c:v>Soluble fiber</c:v>
                </c:pt>
                <c:pt idx="3">
                  <c:v>Labelled as a prebiotic</c:v>
                </c:pt>
                <c:pt idx="4">
                  <c:v>Specific activity or action on gut microbiota</c:v>
                </c:pt>
                <c:pt idx="5">
                  <c:v>Galacto-oligosaccharides (GOS)</c:v>
                </c:pt>
                <c:pt idx="6">
                  <c:v>Resistant starch</c:v>
                </c:pt>
                <c:pt idx="7">
                  <c:v>Look for a values-based seal or certification</c:v>
                </c:pt>
                <c:pt idx="8">
                  <c:v>Fructo-oligosaccharides (FOS)</c:v>
                </c:pt>
                <c:pt idx="9">
                  <c:v>Other specific prebiotics</c:v>
                </c:pt>
                <c:pt idx="10">
                  <c:v>3rd party quality seal on the label (i.e., NSF, USP, etc.)</c:v>
                </c:pt>
                <c:pt idx="11">
                  <c:v>Inulin</c:v>
                </c:pt>
                <c:pt idx="12">
                  <c:v>Xylooligosaccharides (XOS)</c:v>
                </c:pt>
                <c:pt idx="13">
                  <c:v>Other oligosaccharides</c:v>
                </c:pt>
                <c:pt idx="14">
                  <c:v>Insoluble fiber</c:v>
                </c:pt>
                <c:pt idx="15">
                  <c:v>Labelled as a synbiotic</c:v>
                </c:pt>
                <c:pt idx="16">
                  <c:v>Other (please specify)</c:v>
                </c:pt>
                <c:pt idx="17">
                  <c:v>None of the above</c:v>
                </c:pt>
              </c:strCache>
            </c:strRef>
          </c:cat>
          <c:val>
            <c:numRef>
              <c:f>Sheet1!$C$2:$C$19</c:f>
              <c:numCache>
                <c:formatCode>0%</c:formatCode>
                <c:ptCount val="18"/>
                <c:pt idx="0">
                  <c:v>0.35185185000000002</c:v>
                </c:pt>
                <c:pt idx="1">
                  <c:v>0.22222222</c:v>
                </c:pt>
                <c:pt idx="2">
                  <c:v>0.18518519</c:v>
                </c:pt>
                <c:pt idx="3">
                  <c:v>0.16666666999999999</c:v>
                </c:pt>
                <c:pt idx="4">
                  <c:v>0.16666666999999999</c:v>
                </c:pt>
                <c:pt idx="5">
                  <c:v>0.14814815000000001</c:v>
                </c:pt>
                <c:pt idx="6">
                  <c:v>0.12962963</c:v>
                </c:pt>
                <c:pt idx="7">
                  <c:v>0.12962963</c:v>
                </c:pt>
                <c:pt idx="8">
                  <c:v>9.2592590000000002E-2</c:v>
                </c:pt>
                <c:pt idx="9">
                  <c:v>9.2592590000000002E-2</c:v>
                </c:pt>
                <c:pt idx="10">
                  <c:v>9.2592590000000002E-2</c:v>
                </c:pt>
                <c:pt idx="11">
                  <c:v>5.5555559999999997E-2</c:v>
                </c:pt>
                <c:pt idx="12">
                  <c:v>5.5555559999999997E-2</c:v>
                </c:pt>
                <c:pt idx="13">
                  <c:v>5.5555559999999997E-2</c:v>
                </c:pt>
                <c:pt idx="14">
                  <c:v>1.851852E-2</c:v>
                </c:pt>
                <c:pt idx="15">
                  <c:v>0</c:v>
                </c:pt>
                <c:pt idx="16">
                  <c:v>0</c:v>
                </c:pt>
                <c:pt idx="17">
                  <c:v>7.4074070000000006E-2</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Sheet1!$A$2:$A$19</c:f>
              <c:strCache>
                <c:ptCount val="18"/>
                <c:pt idx="0">
                  <c:v>A probiotic/prebiotic combination</c:v>
                </c:pt>
                <c:pt idx="1">
                  <c:v>Has at least 10% of the RDI of dietary fiber </c:v>
                </c:pt>
                <c:pt idx="2">
                  <c:v>Soluble fiber</c:v>
                </c:pt>
                <c:pt idx="3">
                  <c:v>Labelled as a prebiotic</c:v>
                </c:pt>
                <c:pt idx="4">
                  <c:v>Specific activity or action on gut microbiota</c:v>
                </c:pt>
                <c:pt idx="5">
                  <c:v>Galacto-oligosaccharides (GOS)</c:v>
                </c:pt>
                <c:pt idx="6">
                  <c:v>Resistant starch</c:v>
                </c:pt>
                <c:pt idx="7">
                  <c:v>Look for a values-based seal or certification</c:v>
                </c:pt>
                <c:pt idx="8">
                  <c:v>Fructo-oligosaccharides (FOS)</c:v>
                </c:pt>
                <c:pt idx="9">
                  <c:v>Other specific prebiotics</c:v>
                </c:pt>
                <c:pt idx="10">
                  <c:v>3rd party quality seal on the label (i.e., NSF, USP, etc.)</c:v>
                </c:pt>
                <c:pt idx="11">
                  <c:v>Inulin</c:v>
                </c:pt>
                <c:pt idx="12">
                  <c:v>Xylooligosaccharides (XOS)</c:v>
                </c:pt>
                <c:pt idx="13">
                  <c:v>Other oligosaccharides</c:v>
                </c:pt>
                <c:pt idx="14">
                  <c:v>Insoluble fiber</c:v>
                </c:pt>
                <c:pt idx="15">
                  <c:v>Labelled as a synbiotic</c:v>
                </c:pt>
                <c:pt idx="16">
                  <c:v>Other (please specify)</c:v>
                </c:pt>
                <c:pt idx="17">
                  <c:v>None of the above</c:v>
                </c:pt>
              </c:strCache>
            </c:strRef>
          </c:cat>
          <c:val>
            <c:numRef>
              <c:f>Sheet1!$D$2:$D$19</c:f>
              <c:numCache>
                <c:formatCode>0%</c:formatCode>
                <c:ptCount val="18"/>
                <c:pt idx="0">
                  <c:v>0.28571428999999998</c:v>
                </c:pt>
                <c:pt idx="1">
                  <c:v>0.31428571</c:v>
                </c:pt>
                <c:pt idx="2">
                  <c:v>0.22857142999999999</c:v>
                </c:pt>
                <c:pt idx="3">
                  <c:v>0.28571428999999998</c:v>
                </c:pt>
                <c:pt idx="4">
                  <c:v>0.25714285999999997</c:v>
                </c:pt>
                <c:pt idx="5">
                  <c:v>5.7142859999999997E-2</c:v>
                </c:pt>
                <c:pt idx="6">
                  <c:v>0.11428571</c:v>
                </c:pt>
                <c:pt idx="7">
                  <c:v>0.31428571</c:v>
                </c:pt>
                <c:pt idx="8">
                  <c:v>8.5714289999999999E-2</c:v>
                </c:pt>
                <c:pt idx="9">
                  <c:v>0.14285713999999999</c:v>
                </c:pt>
                <c:pt idx="10">
                  <c:v>0.25714285999999997</c:v>
                </c:pt>
                <c:pt idx="11">
                  <c:v>2.8571429999999998E-2</c:v>
                </c:pt>
                <c:pt idx="12">
                  <c:v>2.8571429999999998E-2</c:v>
                </c:pt>
                <c:pt idx="13">
                  <c:v>0.17142857</c:v>
                </c:pt>
                <c:pt idx="14">
                  <c:v>5.7142859999999997E-2</c:v>
                </c:pt>
                <c:pt idx="15">
                  <c:v>8.5714289999999999E-2</c:v>
                </c:pt>
                <c:pt idx="16">
                  <c:v>0</c:v>
                </c:pt>
                <c:pt idx="17">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Sheet1!$A$2:$A$19</c:f>
              <c:strCache>
                <c:ptCount val="18"/>
                <c:pt idx="0">
                  <c:v>A probiotic/prebiotic combination</c:v>
                </c:pt>
                <c:pt idx="1">
                  <c:v>Has at least 10% of the RDI of dietary fiber </c:v>
                </c:pt>
                <c:pt idx="2">
                  <c:v>Soluble fiber</c:v>
                </c:pt>
                <c:pt idx="3">
                  <c:v>Labelled as a prebiotic</c:v>
                </c:pt>
                <c:pt idx="4">
                  <c:v>Specific activity or action on gut microbiota</c:v>
                </c:pt>
                <c:pt idx="5">
                  <c:v>Galacto-oligosaccharides (GOS)</c:v>
                </c:pt>
                <c:pt idx="6">
                  <c:v>Resistant starch</c:v>
                </c:pt>
                <c:pt idx="7">
                  <c:v>Look for a values-based seal or certification</c:v>
                </c:pt>
                <c:pt idx="8">
                  <c:v>Fructo-oligosaccharides (FOS)</c:v>
                </c:pt>
                <c:pt idx="9">
                  <c:v>Other specific prebiotics</c:v>
                </c:pt>
                <c:pt idx="10">
                  <c:v>3rd party quality seal on the label (i.e., NSF, USP, etc.)</c:v>
                </c:pt>
                <c:pt idx="11">
                  <c:v>Inulin</c:v>
                </c:pt>
                <c:pt idx="12">
                  <c:v>Xylooligosaccharides (XOS)</c:v>
                </c:pt>
                <c:pt idx="13">
                  <c:v>Other oligosaccharides</c:v>
                </c:pt>
                <c:pt idx="14">
                  <c:v>Insoluble fiber</c:v>
                </c:pt>
                <c:pt idx="15">
                  <c:v>Labelled as a synbiotic</c:v>
                </c:pt>
                <c:pt idx="16">
                  <c:v>Other (please specify)</c:v>
                </c:pt>
                <c:pt idx="17">
                  <c:v>None of the above</c:v>
                </c:pt>
              </c:strCache>
            </c:strRef>
          </c:cat>
          <c:val>
            <c:numRef>
              <c:f>Sheet1!$E$2:$E$19</c:f>
              <c:numCache>
                <c:formatCode>0%</c:formatCode>
                <c:ptCount val="18"/>
                <c:pt idx="0">
                  <c:v>0.26984127000000002</c:v>
                </c:pt>
                <c:pt idx="1">
                  <c:v>0.15873016000000001</c:v>
                </c:pt>
                <c:pt idx="2">
                  <c:v>0.15873016000000001</c:v>
                </c:pt>
                <c:pt idx="3">
                  <c:v>0.17460317</c:v>
                </c:pt>
                <c:pt idx="4">
                  <c:v>0.22222222</c:v>
                </c:pt>
                <c:pt idx="5">
                  <c:v>3.1746030000000001E-2</c:v>
                </c:pt>
                <c:pt idx="6">
                  <c:v>7.9365080000000005E-2</c:v>
                </c:pt>
                <c:pt idx="7">
                  <c:v>0.22222222</c:v>
                </c:pt>
                <c:pt idx="8">
                  <c:v>4.7619050000000003E-2</c:v>
                </c:pt>
                <c:pt idx="9">
                  <c:v>0.11111111</c:v>
                </c:pt>
                <c:pt idx="10">
                  <c:v>0.15873016000000001</c:v>
                </c:pt>
                <c:pt idx="11">
                  <c:v>4.7619050000000003E-2</c:v>
                </c:pt>
                <c:pt idx="12">
                  <c:v>9.5238099999999992E-2</c:v>
                </c:pt>
                <c:pt idx="13">
                  <c:v>3.1746030000000001E-2</c:v>
                </c:pt>
                <c:pt idx="14">
                  <c:v>0.12698413</c:v>
                </c:pt>
                <c:pt idx="15">
                  <c:v>6.3492060000000003E-2</c:v>
                </c:pt>
                <c:pt idx="16">
                  <c:v>3.1746030000000001E-2</c:v>
                </c:pt>
                <c:pt idx="17">
                  <c:v>9.5238099999999992E-2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Sheet1!$A$2:$A$19</c:f>
              <c:strCache>
                <c:ptCount val="18"/>
                <c:pt idx="0">
                  <c:v>A probiotic/prebiotic combination</c:v>
                </c:pt>
                <c:pt idx="1">
                  <c:v>Has at least 10% of the RDI of dietary fiber </c:v>
                </c:pt>
                <c:pt idx="2">
                  <c:v>Soluble fiber</c:v>
                </c:pt>
                <c:pt idx="3">
                  <c:v>Labelled as a prebiotic</c:v>
                </c:pt>
                <c:pt idx="4">
                  <c:v>Specific activity or action on gut microbiota</c:v>
                </c:pt>
                <c:pt idx="5">
                  <c:v>Galacto-oligosaccharides (GOS)</c:v>
                </c:pt>
                <c:pt idx="6">
                  <c:v>Resistant starch</c:v>
                </c:pt>
                <c:pt idx="7">
                  <c:v>Look for a values-based seal or certification</c:v>
                </c:pt>
                <c:pt idx="8">
                  <c:v>Fructo-oligosaccharides (FOS)</c:v>
                </c:pt>
                <c:pt idx="9">
                  <c:v>Other specific prebiotics</c:v>
                </c:pt>
                <c:pt idx="10">
                  <c:v>3rd party quality seal on the label (i.e., NSF, USP, etc.)</c:v>
                </c:pt>
                <c:pt idx="11">
                  <c:v>Inulin</c:v>
                </c:pt>
                <c:pt idx="12">
                  <c:v>Xylooligosaccharides (XOS)</c:v>
                </c:pt>
                <c:pt idx="13">
                  <c:v>Other oligosaccharides</c:v>
                </c:pt>
                <c:pt idx="14">
                  <c:v>Insoluble fiber</c:v>
                </c:pt>
                <c:pt idx="15">
                  <c:v>Labelled as a synbiotic</c:v>
                </c:pt>
                <c:pt idx="16">
                  <c:v>Other (please specify)</c:v>
                </c:pt>
                <c:pt idx="17">
                  <c:v>None of the above</c:v>
                </c:pt>
              </c:strCache>
            </c:strRef>
          </c:cat>
          <c:val>
            <c:numRef>
              <c:f>Sheet1!$F$2:$F$19</c:f>
              <c:numCache>
                <c:formatCode>0%</c:formatCode>
                <c:ptCount val="18"/>
                <c:pt idx="0">
                  <c:v>0.30303029999999997</c:v>
                </c:pt>
                <c:pt idx="1">
                  <c:v>0.16666666999999999</c:v>
                </c:pt>
                <c:pt idx="2">
                  <c:v>0.12121212000000001</c:v>
                </c:pt>
                <c:pt idx="3">
                  <c:v>0.31818182</c:v>
                </c:pt>
                <c:pt idx="4">
                  <c:v>0.1969697</c:v>
                </c:pt>
                <c:pt idx="5">
                  <c:v>3.0303030000000002E-2</c:v>
                </c:pt>
                <c:pt idx="6">
                  <c:v>3.0303030000000002E-2</c:v>
                </c:pt>
                <c:pt idx="7">
                  <c:v>0.15151514999999999</c:v>
                </c:pt>
                <c:pt idx="8">
                  <c:v>6.0606060000000003E-2</c:v>
                </c:pt>
                <c:pt idx="9">
                  <c:v>0.15151514999999999</c:v>
                </c:pt>
                <c:pt idx="10">
                  <c:v>0.18181818</c:v>
                </c:pt>
                <c:pt idx="11">
                  <c:v>3.0303030000000002E-2</c:v>
                </c:pt>
                <c:pt idx="12">
                  <c:v>6.0606060000000003E-2</c:v>
                </c:pt>
                <c:pt idx="13">
                  <c:v>3.0303030000000002E-2</c:v>
                </c:pt>
                <c:pt idx="14">
                  <c:v>0.13636364000000001</c:v>
                </c:pt>
                <c:pt idx="15">
                  <c:v>0.12121212000000001</c:v>
                </c:pt>
                <c:pt idx="16">
                  <c:v>0</c:v>
                </c:pt>
                <c:pt idx="17">
                  <c:v>3.0303030000000002E-2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Sheet1!$A$2:$A$19</c:f>
              <c:strCache>
                <c:ptCount val="18"/>
                <c:pt idx="0">
                  <c:v>A probiotic/prebiotic combination</c:v>
                </c:pt>
                <c:pt idx="1">
                  <c:v>Has at least 10% of the RDI of dietary fiber </c:v>
                </c:pt>
                <c:pt idx="2">
                  <c:v>Soluble fiber</c:v>
                </c:pt>
                <c:pt idx="3">
                  <c:v>Labelled as a prebiotic</c:v>
                </c:pt>
                <c:pt idx="4">
                  <c:v>Specific activity or action on gut microbiota</c:v>
                </c:pt>
                <c:pt idx="5">
                  <c:v>Galacto-oligosaccharides (GOS)</c:v>
                </c:pt>
                <c:pt idx="6">
                  <c:v>Resistant starch</c:v>
                </c:pt>
                <c:pt idx="7">
                  <c:v>Look for a values-based seal or certification</c:v>
                </c:pt>
                <c:pt idx="8">
                  <c:v>Fructo-oligosaccharides (FOS)</c:v>
                </c:pt>
                <c:pt idx="9">
                  <c:v>Other specific prebiotics</c:v>
                </c:pt>
                <c:pt idx="10">
                  <c:v>3rd party quality seal on the label (i.e., NSF, USP, etc.)</c:v>
                </c:pt>
                <c:pt idx="11">
                  <c:v>Inulin</c:v>
                </c:pt>
                <c:pt idx="12">
                  <c:v>Xylooligosaccharides (XOS)</c:v>
                </c:pt>
                <c:pt idx="13">
                  <c:v>Other oligosaccharides</c:v>
                </c:pt>
                <c:pt idx="14">
                  <c:v>Insoluble fiber</c:v>
                </c:pt>
                <c:pt idx="15">
                  <c:v>Labelled as a synbiotic</c:v>
                </c:pt>
                <c:pt idx="16">
                  <c:v>Other (please specify)</c:v>
                </c:pt>
                <c:pt idx="17">
                  <c:v>None of the above</c:v>
                </c:pt>
              </c:strCache>
            </c:strRef>
          </c:cat>
          <c:val>
            <c:numRef>
              <c:f>Sheet1!$G$2:$G$19</c:f>
              <c:numCache>
                <c:formatCode>0%</c:formatCode>
                <c:ptCount val="18"/>
                <c:pt idx="0">
                  <c:v>0.35294118000000002</c:v>
                </c:pt>
                <c:pt idx="1">
                  <c:v>0.20588234999999999</c:v>
                </c:pt>
                <c:pt idx="2">
                  <c:v>8.8235290000000008E-2</c:v>
                </c:pt>
                <c:pt idx="3">
                  <c:v>0.35294118000000002</c:v>
                </c:pt>
                <c:pt idx="4">
                  <c:v>0.26470588</c:v>
                </c:pt>
                <c:pt idx="5">
                  <c:v>2.9411759999999999E-2</c:v>
                </c:pt>
                <c:pt idx="6">
                  <c:v>2.9411759999999999E-2</c:v>
                </c:pt>
                <c:pt idx="7">
                  <c:v>0.11764706</c:v>
                </c:pt>
                <c:pt idx="8">
                  <c:v>5.8823529999999999E-2</c:v>
                </c:pt>
                <c:pt idx="9">
                  <c:v>8.8235290000000008E-2</c:v>
                </c:pt>
                <c:pt idx="10">
                  <c:v>8.8235290000000008E-2</c:v>
                </c:pt>
                <c:pt idx="11">
                  <c:v>5.8823529999999999E-2</c:v>
                </c:pt>
                <c:pt idx="12">
                  <c:v>0</c:v>
                </c:pt>
                <c:pt idx="13">
                  <c:v>2.9411759999999999E-2</c:v>
                </c:pt>
                <c:pt idx="14">
                  <c:v>0</c:v>
                </c:pt>
                <c:pt idx="15">
                  <c:v>5.8823529999999999E-2</c:v>
                </c:pt>
                <c:pt idx="16">
                  <c:v>0</c:v>
                </c:pt>
                <c:pt idx="17">
                  <c:v>0.14705882000000001</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Sheet1!$A$2:$A$19</c:f>
              <c:strCache>
                <c:ptCount val="18"/>
                <c:pt idx="0">
                  <c:v>A probiotic/prebiotic combination</c:v>
                </c:pt>
                <c:pt idx="1">
                  <c:v>Has at least 10% of the RDI of dietary fiber </c:v>
                </c:pt>
                <c:pt idx="2">
                  <c:v>Soluble fiber</c:v>
                </c:pt>
                <c:pt idx="3">
                  <c:v>Labelled as a prebiotic</c:v>
                </c:pt>
                <c:pt idx="4">
                  <c:v>Specific activity or action on gut microbiota</c:v>
                </c:pt>
                <c:pt idx="5">
                  <c:v>Galacto-oligosaccharides (GOS)</c:v>
                </c:pt>
                <c:pt idx="6">
                  <c:v>Resistant starch</c:v>
                </c:pt>
                <c:pt idx="7">
                  <c:v>Look for a values-based seal or certification</c:v>
                </c:pt>
                <c:pt idx="8">
                  <c:v>Fructo-oligosaccharides (FOS)</c:v>
                </c:pt>
                <c:pt idx="9">
                  <c:v>Other specific prebiotics</c:v>
                </c:pt>
                <c:pt idx="10">
                  <c:v>3rd party quality seal on the label (i.e., NSF, USP, etc.)</c:v>
                </c:pt>
                <c:pt idx="11">
                  <c:v>Inulin</c:v>
                </c:pt>
                <c:pt idx="12">
                  <c:v>Xylooligosaccharides (XOS)</c:v>
                </c:pt>
                <c:pt idx="13">
                  <c:v>Other oligosaccharides</c:v>
                </c:pt>
                <c:pt idx="14">
                  <c:v>Insoluble fiber</c:v>
                </c:pt>
                <c:pt idx="15">
                  <c:v>Labelled as a synbiotic</c:v>
                </c:pt>
                <c:pt idx="16">
                  <c:v>Other (please specify)</c:v>
                </c:pt>
                <c:pt idx="17">
                  <c:v>None of the above</c:v>
                </c:pt>
              </c:strCache>
            </c:strRef>
          </c:cat>
          <c:val>
            <c:numRef>
              <c:f>Sheet1!$H$2:$H$19</c:f>
              <c:numCache>
                <c:formatCode>0%</c:formatCode>
                <c:ptCount val="18"/>
                <c:pt idx="0">
                  <c:v>0.48387097000000001</c:v>
                </c:pt>
                <c:pt idx="1">
                  <c:v>0.12903226000000001</c:v>
                </c:pt>
                <c:pt idx="2">
                  <c:v>0.12903226000000001</c:v>
                </c:pt>
                <c:pt idx="3">
                  <c:v>0.25806452000000002</c:v>
                </c:pt>
                <c:pt idx="4">
                  <c:v>0.29032258</c:v>
                </c:pt>
                <c:pt idx="5">
                  <c:v>0</c:v>
                </c:pt>
                <c:pt idx="6">
                  <c:v>3.2258059999999998E-2</c:v>
                </c:pt>
                <c:pt idx="7">
                  <c:v>9.677419000000001E-2</c:v>
                </c:pt>
                <c:pt idx="8">
                  <c:v>3.2258059999999998E-2</c:v>
                </c:pt>
                <c:pt idx="9">
                  <c:v>9.677419000000001E-2</c:v>
                </c:pt>
                <c:pt idx="10">
                  <c:v>0.22580644999999999</c:v>
                </c:pt>
                <c:pt idx="11">
                  <c:v>6.4516130000000005E-2</c:v>
                </c:pt>
                <c:pt idx="12">
                  <c:v>0</c:v>
                </c:pt>
                <c:pt idx="13">
                  <c:v>0</c:v>
                </c:pt>
                <c:pt idx="14">
                  <c:v>3.2258059999999998E-2</c:v>
                </c:pt>
                <c:pt idx="15">
                  <c:v>3.2258059999999998E-2</c:v>
                </c:pt>
                <c:pt idx="16">
                  <c:v>0</c:v>
                </c:pt>
                <c:pt idx="17">
                  <c:v>0.19354838999999999</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Sheet1!$A$2:$A$19</c:f>
              <c:strCache>
                <c:ptCount val="18"/>
                <c:pt idx="0">
                  <c:v>A probiotic/prebiotic combination</c:v>
                </c:pt>
                <c:pt idx="1">
                  <c:v>Has at least 10% of the RDI of dietary fiber </c:v>
                </c:pt>
                <c:pt idx="2">
                  <c:v>Soluble fiber</c:v>
                </c:pt>
                <c:pt idx="3">
                  <c:v>Labelled as a prebiotic</c:v>
                </c:pt>
                <c:pt idx="4">
                  <c:v>Specific activity or action on gut microbiota</c:v>
                </c:pt>
                <c:pt idx="5">
                  <c:v>Galacto-oligosaccharides (GOS)</c:v>
                </c:pt>
                <c:pt idx="6">
                  <c:v>Resistant starch</c:v>
                </c:pt>
                <c:pt idx="7">
                  <c:v>Look for a values-based seal or certification</c:v>
                </c:pt>
                <c:pt idx="8">
                  <c:v>Fructo-oligosaccharides (FOS)</c:v>
                </c:pt>
                <c:pt idx="9">
                  <c:v>Other specific prebiotics</c:v>
                </c:pt>
                <c:pt idx="10">
                  <c:v>3rd party quality seal on the label (i.e., NSF, USP, etc.)</c:v>
                </c:pt>
                <c:pt idx="11">
                  <c:v>Inulin</c:v>
                </c:pt>
                <c:pt idx="12">
                  <c:v>Xylooligosaccharides (XOS)</c:v>
                </c:pt>
                <c:pt idx="13">
                  <c:v>Other oligosaccharides</c:v>
                </c:pt>
                <c:pt idx="14">
                  <c:v>Insoluble fiber</c:v>
                </c:pt>
                <c:pt idx="15">
                  <c:v>Labelled as a synbiotic</c:v>
                </c:pt>
                <c:pt idx="16">
                  <c:v>Other (please specify)</c:v>
                </c:pt>
                <c:pt idx="17">
                  <c:v>None of the above</c:v>
                </c:pt>
              </c:strCache>
            </c:strRef>
          </c:cat>
          <c:val>
            <c:numRef>
              <c:f>Sheet1!$B$2:$B$19</c:f>
              <c:numCache>
                <c:formatCode>0%</c:formatCode>
                <c:ptCount val="18"/>
                <c:pt idx="0">
                  <c:v>0.28019324000000001</c:v>
                </c:pt>
                <c:pt idx="1">
                  <c:v>0.19987922999999999</c:v>
                </c:pt>
                <c:pt idx="2">
                  <c:v>0.15277778</c:v>
                </c:pt>
                <c:pt idx="3">
                  <c:v>0.25664250999999999</c:v>
                </c:pt>
                <c:pt idx="4">
                  <c:v>0.22161835999999999</c:v>
                </c:pt>
                <c:pt idx="5">
                  <c:v>7.4275359999999999E-2</c:v>
                </c:pt>
                <c:pt idx="6">
                  <c:v>9.2995170000000002E-2</c:v>
                </c:pt>
                <c:pt idx="7">
                  <c:v>0.17270531</c:v>
                </c:pt>
                <c:pt idx="8">
                  <c:v>9.5410629999999996E-2</c:v>
                </c:pt>
                <c:pt idx="9">
                  <c:v>9.1183569999999992E-2</c:v>
                </c:pt>
                <c:pt idx="10">
                  <c:v>0.14251208000000001</c:v>
                </c:pt>
                <c:pt idx="11">
                  <c:v>5.374396E-2</c:v>
                </c:pt>
                <c:pt idx="12">
                  <c:v>7.0048310000000003E-2</c:v>
                </c:pt>
                <c:pt idx="13">
                  <c:v>6.0990339999999997E-2</c:v>
                </c:pt>
                <c:pt idx="14">
                  <c:v>8.5748789999999991E-2</c:v>
                </c:pt>
                <c:pt idx="15">
                  <c:v>0.10386473</c:v>
                </c:pt>
                <c:pt idx="16">
                  <c:v>2.4154599999999999E-3</c:v>
                </c:pt>
                <c:pt idx="17">
                  <c:v>8.1521740000000009E-2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Sheet1!$A$2:$A$19</c:f>
              <c:strCache>
                <c:ptCount val="18"/>
                <c:pt idx="0">
                  <c:v>Specific activity or action on gut microbiota</c:v>
                </c:pt>
                <c:pt idx="1">
                  <c:v>A probiotic/prebiotic combination</c:v>
                </c:pt>
                <c:pt idx="2">
                  <c:v>Fructo-oligosaccharides (FOS)</c:v>
                </c:pt>
                <c:pt idx="3">
                  <c:v>Look for a values-based seal or certification</c:v>
                </c:pt>
                <c:pt idx="4">
                  <c:v>Has at least 10% of the RDI of dietary fiber</c:v>
                </c:pt>
                <c:pt idx="5">
                  <c:v>Labelled as a prebiotic</c:v>
                </c:pt>
                <c:pt idx="6">
                  <c:v>3rd party quality seal on the label</c:v>
                </c:pt>
                <c:pt idx="7">
                  <c:v>Other specific prebiotics</c:v>
                </c:pt>
                <c:pt idx="8">
                  <c:v>Inulin</c:v>
                </c:pt>
                <c:pt idx="9">
                  <c:v>Other oligosaccharides</c:v>
                </c:pt>
                <c:pt idx="10">
                  <c:v>Soluble fiber</c:v>
                </c:pt>
                <c:pt idx="11">
                  <c:v>Xylooligosaccharides (XOS)</c:v>
                </c:pt>
                <c:pt idx="12">
                  <c:v>Resistant starch</c:v>
                </c:pt>
                <c:pt idx="13">
                  <c:v>Insoluble fiber</c:v>
                </c:pt>
                <c:pt idx="14">
                  <c:v>Galacto-oligosaccharides (GOS)</c:v>
                </c:pt>
                <c:pt idx="15">
                  <c:v>Labelled as a synbiotic</c:v>
                </c:pt>
                <c:pt idx="16">
                  <c:v>Other (please specify)</c:v>
                </c:pt>
                <c:pt idx="17">
                  <c:v>None of the above</c:v>
                </c:pt>
              </c:strCache>
            </c:strRef>
          </c:cat>
          <c:val>
            <c:numRef>
              <c:f>Sheet1!$C$2:$C$19</c:f>
              <c:numCache>
                <c:formatCode>0%</c:formatCode>
                <c:ptCount val="18"/>
                <c:pt idx="0">
                  <c:v>0.28985506999999999</c:v>
                </c:pt>
                <c:pt idx="1">
                  <c:v>0.23188406</c:v>
                </c:pt>
                <c:pt idx="2">
                  <c:v>0.17391303999999999</c:v>
                </c:pt>
                <c:pt idx="3">
                  <c:v>0.13043478</c:v>
                </c:pt>
                <c:pt idx="4">
                  <c:v>0.11594203</c:v>
                </c:pt>
                <c:pt idx="5">
                  <c:v>0.10144928</c:v>
                </c:pt>
                <c:pt idx="6">
                  <c:v>0.10144928</c:v>
                </c:pt>
                <c:pt idx="7">
                  <c:v>8.6956520000000009E-2</c:v>
                </c:pt>
                <c:pt idx="8">
                  <c:v>7.2463769999999997E-2</c:v>
                </c:pt>
                <c:pt idx="9">
                  <c:v>7.2463769999999997E-2</c:v>
                </c:pt>
                <c:pt idx="10">
                  <c:v>5.7971010000000003E-2</c:v>
                </c:pt>
                <c:pt idx="11">
                  <c:v>5.7971010000000003E-2</c:v>
                </c:pt>
                <c:pt idx="12">
                  <c:v>5.7971010000000003E-2</c:v>
                </c:pt>
                <c:pt idx="13">
                  <c:v>4.3478259999999998E-2</c:v>
                </c:pt>
                <c:pt idx="14">
                  <c:v>4.3478259999999998E-2</c:v>
                </c:pt>
                <c:pt idx="15">
                  <c:v>2.8985509999999999E-2</c:v>
                </c:pt>
                <c:pt idx="16">
                  <c:v>1.449275E-2</c:v>
                </c:pt>
                <c:pt idx="17">
                  <c:v>0.20289855000000001</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Sheet1!$A$2:$A$19</c:f>
              <c:strCache>
                <c:ptCount val="18"/>
                <c:pt idx="0">
                  <c:v>Specific activity or action on gut microbiota</c:v>
                </c:pt>
                <c:pt idx="1">
                  <c:v>A probiotic/prebiotic combination</c:v>
                </c:pt>
                <c:pt idx="2">
                  <c:v>Fructo-oligosaccharides (FOS)</c:v>
                </c:pt>
                <c:pt idx="3">
                  <c:v>Look for a values-based seal or certification</c:v>
                </c:pt>
                <c:pt idx="4">
                  <c:v>Has at least 10% of the RDI of dietary fiber</c:v>
                </c:pt>
                <c:pt idx="5">
                  <c:v>Labelled as a prebiotic</c:v>
                </c:pt>
                <c:pt idx="6">
                  <c:v>3rd party quality seal on the label</c:v>
                </c:pt>
                <c:pt idx="7">
                  <c:v>Other specific prebiotics</c:v>
                </c:pt>
                <c:pt idx="8">
                  <c:v>Inulin</c:v>
                </c:pt>
                <c:pt idx="9">
                  <c:v>Other oligosaccharides</c:v>
                </c:pt>
                <c:pt idx="10">
                  <c:v>Soluble fiber</c:v>
                </c:pt>
                <c:pt idx="11">
                  <c:v>Xylooligosaccharides (XOS)</c:v>
                </c:pt>
                <c:pt idx="12">
                  <c:v>Resistant starch</c:v>
                </c:pt>
                <c:pt idx="13">
                  <c:v>Insoluble fiber</c:v>
                </c:pt>
                <c:pt idx="14">
                  <c:v>Galacto-oligosaccharides (GOS)</c:v>
                </c:pt>
                <c:pt idx="15">
                  <c:v>Labelled as a synbiotic</c:v>
                </c:pt>
                <c:pt idx="16">
                  <c:v>Other (please specify)</c:v>
                </c:pt>
                <c:pt idx="17">
                  <c:v>None of the above</c:v>
                </c:pt>
              </c:strCache>
            </c:strRef>
          </c:cat>
          <c:val>
            <c:numRef>
              <c:f>Sheet1!$D$2:$D$19</c:f>
              <c:numCache>
                <c:formatCode>0%</c:formatCode>
                <c:ptCount val="18"/>
                <c:pt idx="0">
                  <c:v>0.27586207000000001</c:v>
                </c:pt>
                <c:pt idx="1">
                  <c:v>0.10344828</c:v>
                </c:pt>
                <c:pt idx="2">
                  <c:v>0.13793103000000001</c:v>
                </c:pt>
                <c:pt idx="3">
                  <c:v>0.13793103000000001</c:v>
                </c:pt>
                <c:pt idx="4">
                  <c:v>0.17241379000000001</c:v>
                </c:pt>
                <c:pt idx="5">
                  <c:v>0.13793103000000001</c:v>
                </c:pt>
                <c:pt idx="6">
                  <c:v>6.8965520000000002E-2</c:v>
                </c:pt>
                <c:pt idx="7">
                  <c:v>0.10344828</c:v>
                </c:pt>
                <c:pt idx="8">
                  <c:v>6.8965520000000002E-2</c:v>
                </c:pt>
                <c:pt idx="9">
                  <c:v>0</c:v>
                </c:pt>
                <c:pt idx="10">
                  <c:v>0.20689655000000001</c:v>
                </c:pt>
                <c:pt idx="11">
                  <c:v>0.13793103000000001</c:v>
                </c:pt>
                <c:pt idx="12">
                  <c:v>3.4482760000000001E-2</c:v>
                </c:pt>
                <c:pt idx="13">
                  <c:v>0.17241379000000001</c:v>
                </c:pt>
                <c:pt idx="14">
                  <c:v>3.4482760000000001E-2</c:v>
                </c:pt>
                <c:pt idx="15">
                  <c:v>0.10344828</c:v>
                </c:pt>
                <c:pt idx="16">
                  <c:v>0</c:v>
                </c:pt>
                <c:pt idx="17">
                  <c:v>0.10344828</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Sheet1!$A$2:$A$19</c:f>
              <c:strCache>
                <c:ptCount val="18"/>
                <c:pt idx="0">
                  <c:v>Specific activity or action on gut microbiota</c:v>
                </c:pt>
                <c:pt idx="1">
                  <c:v>A probiotic/prebiotic combination</c:v>
                </c:pt>
                <c:pt idx="2">
                  <c:v>Fructo-oligosaccharides (FOS)</c:v>
                </c:pt>
                <c:pt idx="3">
                  <c:v>Look for a values-based seal or certification</c:v>
                </c:pt>
                <c:pt idx="4">
                  <c:v>Has at least 10% of the RDI of dietary fiber</c:v>
                </c:pt>
                <c:pt idx="5">
                  <c:v>Labelled as a prebiotic</c:v>
                </c:pt>
                <c:pt idx="6">
                  <c:v>3rd party quality seal on the label</c:v>
                </c:pt>
                <c:pt idx="7">
                  <c:v>Other specific prebiotics</c:v>
                </c:pt>
                <c:pt idx="8">
                  <c:v>Inulin</c:v>
                </c:pt>
                <c:pt idx="9">
                  <c:v>Other oligosaccharides</c:v>
                </c:pt>
                <c:pt idx="10">
                  <c:v>Soluble fiber</c:v>
                </c:pt>
                <c:pt idx="11">
                  <c:v>Xylooligosaccharides (XOS)</c:v>
                </c:pt>
                <c:pt idx="12">
                  <c:v>Resistant starch</c:v>
                </c:pt>
                <c:pt idx="13">
                  <c:v>Insoluble fiber</c:v>
                </c:pt>
                <c:pt idx="14">
                  <c:v>Galacto-oligosaccharides (GOS)</c:v>
                </c:pt>
                <c:pt idx="15">
                  <c:v>Labelled as a synbiotic</c:v>
                </c:pt>
                <c:pt idx="16">
                  <c:v>Other (please specify)</c:v>
                </c:pt>
                <c:pt idx="17">
                  <c:v>None of the above</c:v>
                </c:pt>
              </c:strCache>
            </c:strRef>
          </c:cat>
          <c:val>
            <c:numRef>
              <c:f>Sheet1!$E$2:$E$19</c:f>
              <c:numCache>
                <c:formatCode>0%</c:formatCode>
                <c:ptCount val="18"/>
                <c:pt idx="0">
                  <c:v>0.45</c:v>
                </c:pt>
                <c:pt idx="1">
                  <c:v>0.41666667000000002</c:v>
                </c:pt>
                <c:pt idx="2">
                  <c:v>0.16666666999999999</c:v>
                </c:pt>
                <c:pt idx="3">
                  <c:v>8.3333329999999997E-2</c:v>
                </c:pt>
                <c:pt idx="4">
                  <c:v>0.11666667</c:v>
                </c:pt>
                <c:pt idx="5">
                  <c:v>0.26666666999999999</c:v>
                </c:pt>
                <c:pt idx="6">
                  <c:v>3.3333330000000001E-2</c:v>
                </c:pt>
                <c:pt idx="7">
                  <c:v>0.05</c:v>
                </c:pt>
                <c:pt idx="8">
                  <c:v>0</c:v>
                </c:pt>
                <c:pt idx="9">
                  <c:v>0</c:v>
                </c:pt>
                <c:pt idx="10">
                  <c:v>0.05</c:v>
                </c:pt>
                <c:pt idx="11">
                  <c:v>1.6666670000000001E-2</c:v>
                </c:pt>
                <c:pt idx="12">
                  <c:v>1.6666670000000001E-2</c:v>
                </c:pt>
                <c:pt idx="13">
                  <c:v>3.3333330000000001E-2</c:v>
                </c:pt>
                <c:pt idx="14">
                  <c:v>3.3333330000000001E-2</c:v>
                </c:pt>
                <c:pt idx="15">
                  <c:v>0.1</c:v>
                </c:pt>
                <c:pt idx="16">
                  <c:v>0</c:v>
                </c:pt>
                <c:pt idx="17">
                  <c:v>3.3333330000000001E-2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Sheet1!$A$2:$A$19</c:f>
              <c:strCache>
                <c:ptCount val="18"/>
                <c:pt idx="0">
                  <c:v>Specific activity or action on gut microbiota</c:v>
                </c:pt>
                <c:pt idx="1">
                  <c:v>A probiotic/prebiotic combination</c:v>
                </c:pt>
                <c:pt idx="2">
                  <c:v>Fructo-oligosaccharides (FOS)</c:v>
                </c:pt>
                <c:pt idx="3">
                  <c:v>Look for a values-based seal or certification</c:v>
                </c:pt>
                <c:pt idx="4">
                  <c:v>Has at least 10% of the RDI of dietary fiber</c:v>
                </c:pt>
                <c:pt idx="5">
                  <c:v>Labelled as a prebiotic</c:v>
                </c:pt>
                <c:pt idx="6">
                  <c:v>3rd party quality seal on the label</c:v>
                </c:pt>
                <c:pt idx="7">
                  <c:v>Other specific prebiotics</c:v>
                </c:pt>
                <c:pt idx="8">
                  <c:v>Inulin</c:v>
                </c:pt>
                <c:pt idx="9">
                  <c:v>Other oligosaccharides</c:v>
                </c:pt>
                <c:pt idx="10">
                  <c:v>Soluble fiber</c:v>
                </c:pt>
                <c:pt idx="11">
                  <c:v>Xylooligosaccharides (XOS)</c:v>
                </c:pt>
                <c:pt idx="12">
                  <c:v>Resistant starch</c:v>
                </c:pt>
                <c:pt idx="13">
                  <c:v>Insoluble fiber</c:v>
                </c:pt>
                <c:pt idx="14">
                  <c:v>Galacto-oligosaccharides (GOS)</c:v>
                </c:pt>
                <c:pt idx="15">
                  <c:v>Labelled as a synbiotic</c:v>
                </c:pt>
                <c:pt idx="16">
                  <c:v>Other (please specify)</c:v>
                </c:pt>
                <c:pt idx="17">
                  <c:v>None of the above</c:v>
                </c:pt>
              </c:strCache>
            </c:strRef>
          </c:cat>
          <c:val>
            <c:numRef>
              <c:f>Sheet1!$F$2:$F$19</c:f>
              <c:numCache>
                <c:formatCode>0%</c:formatCode>
                <c:ptCount val="18"/>
                <c:pt idx="0">
                  <c:v>0.31147541000000001</c:v>
                </c:pt>
                <c:pt idx="1">
                  <c:v>0.36065574</c:v>
                </c:pt>
                <c:pt idx="2">
                  <c:v>0.24590164</c:v>
                </c:pt>
                <c:pt idx="3">
                  <c:v>9.8360660000000003E-2</c:v>
                </c:pt>
                <c:pt idx="4">
                  <c:v>0.26229508000000001</c:v>
                </c:pt>
                <c:pt idx="5">
                  <c:v>0.27868852</c:v>
                </c:pt>
                <c:pt idx="6">
                  <c:v>0.21311474999999999</c:v>
                </c:pt>
                <c:pt idx="7">
                  <c:v>9.8360660000000003E-2</c:v>
                </c:pt>
                <c:pt idx="8">
                  <c:v>3.2786889999999999E-2</c:v>
                </c:pt>
                <c:pt idx="9">
                  <c:v>6.5573770000000003E-2</c:v>
                </c:pt>
                <c:pt idx="10">
                  <c:v>0.21311474999999999</c:v>
                </c:pt>
                <c:pt idx="11">
                  <c:v>8.1967209999999999E-2</c:v>
                </c:pt>
                <c:pt idx="12">
                  <c:v>9.8360660000000003E-2</c:v>
                </c:pt>
                <c:pt idx="13">
                  <c:v>8.1967209999999999E-2</c:v>
                </c:pt>
                <c:pt idx="14">
                  <c:v>9.8360660000000003E-2</c:v>
                </c:pt>
                <c:pt idx="15">
                  <c:v>0.1147541</c:v>
                </c:pt>
                <c:pt idx="16">
                  <c:v>0</c:v>
                </c:pt>
                <c:pt idx="17">
                  <c:v>3.2786889999999999E-2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Sheet1!$A$2:$A$19</c:f>
              <c:strCache>
                <c:ptCount val="18"/>
                <c:pt idx="0">
                  <c:v>Specific activity or action on gut microbiota</c:v>
                </c:pt>
                <c:pt idx="1">
                  <c:v>A probiotic/prebiotic combination</c:v>
                </c:pt>
                <c:pt idx="2">
                  <c:v>Fructo-oligosaccharides (FOS)</c:v>
                </c:pt>
                <c:pt idx="3">
                  <c:v>Look for a values-based seal or certification</c:v>
                </c:pt>
                <c:pt idx="4">
                  <c:v>Has at least 10% of the RDI of dietary fiber</c:v>
                </c:pt>
                <c:pt idx="5">
                  <c:v>Labelled as a prebiotic</c:v>
                </c:pt>
                <c:pt idx="6">
                  <c:v>3rd party quality seal on the label</c:v>
                </c:pt>
                <c:pt idx="7">
                  <c:v>Other specific prebiotics</c:v>
                </c:pt>
                <c:pt idx="8">
                  <c:v>Inulin</c:v>
                </c:pt>
                <c:pt idx="9">
                  <c:v>Other oligosaccharides</c:v>
                </c:pt>
                <c:pt idx="10">
                  <c:v>Soluble fiber</c:v>
                </c:pt>
                <c:pt idx="11">
                  <c:v>Xylooligosaccharides (XOS)</c:v>
                </c:pt>
                <c:pt idx="12">
                  <c:v>Resistant starch</c:v>
                </c:pt>
                <c:pt idx="13">
                  <c:v>Insoluble fiber</c:v>
                </c:pt>
                <c:pt idx="14">
                  <c:v>Galacto-oligosaccharides (GOS)</c:v>
                </c:pt>
                <c:pt idx="15">
                  <c:v>Labelled as a synbiotic</c:v>
                </c:pt>
                <c:pt idx="16">
                  <c:v>Other (please specify)</c:v>
                </c:pt>
                <c:pt idx="17">
                  <c:v>None of the above</c:v>
                </c:pt>
              </c:strCache>
            </c:strRef>
          </c:cat>
          <c:val>
            <c:numRef>
              <c:f>Sheet1!$G$2:$G$19</c:f>
              <c:numCache>
                <c:formatCode>0%</c:formatCode>
                <c:ptCount val="18"/>
                <c:pt idx="0">
                  <c:v>0.52</c:v>
                </c:pt>
                <c:pt idx="1">
                  <c:v>0.32</c:v>
                </c:pt>
                <c:pt idx="2">
                  <c:v>0.16</c:v>
                </c:pt>
                <c:pt idx="3">
                  <c:v>0.04</c:v>
                </c:pt>
                <c:pt idx="4">
                  <c:v>0.2</c:v>
                </c:pt>
                <c:pt idx="5">
                  <c:v>0.32</c:v>
                </c:pt>
                <c:pt idx="6">
                  <c:v>0.04</c:v>
                </c:pt>
                <c:pt idx="7">
                  <c:v>0</c:v>
                </c:pt>
                <c:pt idx="8">
                  <c:v>0.04</c:v>
                </c:pt>
                <c:pt idx="9">
                  <c:v>0</c:v>
                </c:pt>
                <c:pt idx="10">
                  <c:v>0.12</c:v>
                </c:pt>
                <c:pt idx="11">
                  <c:v>0.08</c:v>
                </c:pt>
                <c:pt idx="12">
                  <c:v>0.04</c:v>
                </c:pt>
                <c:pt idx="13">
                  <c:v>0.04</c:v>
                </c:pt>
                <c:pt idx="14">
                  <c:v>0</c:v>
                </c:pt>
                <c:pt idx="15">
                  <c:v>0.12</c:v>
                </c:pt>
                <c:pt idx="16">
                  <c:v>0</c:v>
                </c:pt>
                <c:pt idx="17">
                  <c:v>0.12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Sheet1!$A$2:$A$19</c:f>
              <c:strCache>
                <c:ptCount val="18"/>
                <c:pt idx="0">
                  <c:v>Specific activity or action on gut microbiota</c:v>
                </c:pt>
                <c:pt idx="1">
                  <c:v>A probiotic/prebiotic combination</c:v>
                </c:pt>
                <c:pt idx="2">
                  <c:v>Fructo-oligosaccharides (FOS)</c:v>
                </c:pt>
                <c:pt idx="3">
                  <c:v>Look for a values-based seal or certification</c:v>
                </c:pt>
                <c:pt idx="4">
                  <c:v>Has at least 10% of the RDI of dietary fiber</c:v>
                </c:pt>
                <c:pt idx="5">
                  <c:v>Labelled as a prebiotic</c:v>
                </c:pt>
                <c:pt idx="6">
                  <c:v>3rd party quality seal on the label</c:v>
                </c:pt>
                <c:pt idx="7">
                  <c:v>Other specific prebiotics</c:v>
                </c:pt>
                <c:pt idx="8">
                  <c:v>Inulin</c:v>
                </c:pt>
                <c:pt idx="9">
                  <c:v>Other oligosaccharides</c:v>
                </c:pt>
                <c:pt idx="10">
                  <c:v>Soluble fiber</c:v>
                </c:pt>
                <c:pt idx="11">
                  <c:v>Xylooligosaccharides (XOS)</c:v>
                </c:pt>
                <c:pt idx="12">
                  <c:v>Resistant starch</c:v>
                </c:pt>
                <c:pt idx="13">
                  <c:v>Insoluble fiber</c:v>
                </c:pt>
                <c:pt idx="14">
                  <c:v>Galacto-oligosaccharides (GOS)</c:v>
                </c:pt>
                <c:pt idx="15">
                  <c:v>Labelled as a synbiotic</c:v>
                </c:pt>
                <c:pt idx="16">
                  <c:v>Other (please specify)</c:v>
                </c:pt>
                <c:pt idx="17">
                  <c:v>None of the above</c:v>
                </c:pt>
              </c:strCache>
            </c:strRef>
          </c:cat>
          <c:val>
            <c:numRef>
              <c:f>Sheet1!$H$2:$H$19</c:f>
              <c:numCache>
                <c:formatCode>0%</c:formatCode>
                <c:ptCount val="18"/>
                <c:pt idx="0">
                  <c:v>0.51219512</c:v>
                </c:pt>
                <c:pt idx="1">
                  <c:v>0.17073171000000001</c:v>
                </c:pt>
                <c:pt idx="2">
                  <c:v>7.3170730000000003E-2</c:v>
                </c:pt>
                <c:pt idx="3">
                  <c:v>0.14634146000000001</c:v>
                </c:pt>
                <c:pt idx="4">
                  <c:v>0.36585366000000002</c:v>
                </c:pt>
                <c:pt idx="5">
                  <c:v>0.31707317000000002</c:v>
                </c:pt>
                <c:pt idx="6">
                  <c:v>7.3170730000000003E-2</c:v>
                </c:pt>
                <c:pt idx="7">
                  <c:v>4.8780490000000003E-2</c:v>
                </c:pt>
                <c:pt idx="8">
                  <c:v>2.4390240000000001E-2</c:v>
                </c:pt>
                <c:pt idx="9">
                  <c:v>0</c:v>
                </c:pt>
                <c:pt idx="10">
                  <c:v>0.24390244</c:v>
                </c:pt>
                <c:pt idx="11">
                  <c:v>9.7560979999999992E-2</c:v>
                </c:pt>
                <c:pt idx="12">
                  <c:v>0.14634146000000001</c:v>
                </c:pt>
                <c:pt idx="13">
                  <c:v>0.12195122</c:v>
                </c:pt>
                <c:pt idx="14">
                  <c:v>4.8780490000000003E-2</c:v>
                </c:pt>
                <c:pt idx="15">
                  <c:v>0.14634146000000001</c:v>
                </c:pt>
                <c:pt idx="16">
                  <c:v>0</c:v>
                </c:pt>
                <c:pt idx="17">
                  <c:v>2.4390240000000001E-2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Sheet1!$A$2:$A$19</c:f>
              <c:strCache>
                <c:ptCount val="18"/>
                <c:pt idx="0">
                  <c:v>Specific activity or action on gut microbiota</c:v>
                </c:pt>
                <c:pt idx="1">
                  <c:v>A probiotic/prebiotic combination</c:v>
                </c:pt>
                <c:pt idx="2">
                  <c:v>Fructo-oligosaccharides (FOS)</c:v>
                </c:pt>
                <c:pt idx="3">
                  <c:v>Look for a values-based seal or certification</c:v>
                </c:pt>
                <c:pt idx="4">
                  <c:v>Has at least 10% of the RDI of dietary fiber</c:v>
                </c:pt>
                <c:pt idx="5">
                  <c:v>Labelled as a prebiotic</c:v>
                </c:pt>
                <c:pt idx="6">
                  <c:v>3rd party quality seal on the label</c:v>
                </c:pt>
                <c:pt idx="7">
                  <c:v>Other specific prebiotics</c:v>
                </c:pt>
                <c:pt idx="8">
                  <c:v>Inulin</c:v>
                </c:pt>
                <c:pt idx="9">
                  <c:v>Other oligosaccharides</c:v>
                </c:pt>
                <c:pt idx="10">
                  <c:v>Soluble fiber</c:v>
                </c:pt>
                <c:pt idx="11">
                  <c:v>Xylooligosaccharides (XOS)</c:v>
                </c:pt>
                <c:pt idx="12">
                  <c:v>Resistant starch</c:v>
                </c:pt>
                <c:pt idx="13">
                  <c:v>Insoluble fiber</c:v>
                </c:pt>
                <c:pt idx="14">
                  <c:v>Galacto-oligosaccharides (GOS)</c:v>
                </c:pt>
                <c:pt idx="15">
                  <c:v>Labelled as a synbiotic</c:v>
                </c:pt>
                <c:pt idx="16">
                  <c:v>Other (please specify)</c:v>
                </c:pt>
                <c:pt idx="17">
                  <c:v>None of the above</c:v>
                </c:pt>
              </c:strCache>
            </c:strRef>
          </c:cat>
          <c:val>
            <c:numRef>
              <c:f>Sheet1!$B$2:$B$19</c:f>
              <c:numCache>
                <c:formatCode>0%</c:formatCode>
                <c:ptCount val="18"/>
                <c:pt idx="0">
                  <c:v>0.22161835999999999</c:v>
                </c:pt>
                <c:pt idx="1">
                  <c:v>0.28019324000000001</c:v>
                </c:pt>
                <c:pt idx="2">
                  <c:v>9.5410629999999996E-2</c:v>
                </c:pt>
                <c:pt idx="3">
                  <c:v>0.17270531</c:v>
                </c:pt>
                <c:pt idx="4">
                  <c:v>0.19987922999999999</c:v>
                </c:pt>
                <c:pt idx="5">
                  <c:v>0.25664250999999999</c:v>
                </c:pt>
                <c:pt idx="6">
                  <c:v>0.14251208000000001</c:v>
                </c:pt>
                <c:pt idx="7">
                  <c:v>9.1183569999999992E-2</c:v>
                </c:pt>
                <c:pt idx="8">
                  <c:v>5.374396E-2</c:v>
                </c:pt>
                <c:pt idx="9">
                  <c:v>6.0990339999999997E-2</c:v>
                </c:pt>
                <c:pt idx="10">
                  <c:v>0.15277778</c:v>
                </c:pt>
                <c:pt idx="11">
                  <c:v>7.0048310000000003E-2</c:v>
                </c:pt>
                <c:pt idx="12">
                  <c:v>9.2995170000000002E-2</c:v>
                </c:pt>
                <c:pt idx="13">
                  <c:v>8.5748789999999991E-2</c:v>
                </c:pt>
                <c:pt idx="14">
                  <c:v>7.4275359999999999E-2</c:v>
                </c:pt>
                <c:pt idx="15">
                  <c:v>0.10386473</c:v>
                </c:pt>
                <c:pt idx="16">
                  <c:v>2.4154599999999999E-3</c:v>
                </c:pt>
                <c:pt idx="17">
                  <c:v>8.1521740000000009E-2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B1C9-4FC6-819E-FC2BA27273D2}"/>
              </c:ext>
            </c:extLst>
          </c:dPt>
          <c:dPt>
            <c:idx val="1"/>
            <c:bubble3D val="0"/>
            <c:spPr>
              <a:solidFill>
                <a:schemeClr val="accent2"/>
              </a:solidFill>
              <a:ln w="19050">
                <a:noFill/>
              </a:ln>
              <a:effectLst/>
            </c:spPr>
            <c:extLst>
              <c:ext xmlns:c16="http://schemas.microsoft.com/office/drawing/2014/chart" uri="{C3380CC4-5D6E-409C-BE32-E72D297353CC}">
                <c16:uniqueId val="{00000003-B1C9-4FC6-819E-FC2BA27273D2}"/>
              </c:ext>
            </c:extLst>
          </c:dPt>
          <c:dPt>
            <c:idx val="2"/>
            <c:bubble3D val="0"/>
            <c:spPr>
              <a:solidFill>
                <a:schemeClr val="accent3"/>
              </a:solidFill>
              <a:ln w="19050">
                <a:noFill/>
              </a:ln>
              <a:effectLst/>
            </c:spPr>
            <c:extLst>
              <c:ext xmlns:c16="http://schemas.microsoft.com/office/drawing/2014/chart" uri="{C3380CC4-5D6E-409C-BE32-E72D297353CC}">
                <c16:uniqueId val="{00000005-B1C9-4FC6-819E-FC2BA27273D2}"/>
              </c:ext>
            </c:extLst>
          </c:dPt>
          <c:dPt>
            <c:idx val="3"/>
            <c:bubble3D val="0"/>
            <c:spPr>
              <a:solidFill>
                <a:schemeClr val="accent4"/>
              </a:solidFill>
              <a:ln w="19050">
                <a:noFill/>
              </a:ln>
              <a:effectLst/>
            </c:spPr>
            <c:extLst>
              <c:ext xmlns:c16="http://schemas.microsoft.com/office/drawing/2014/chart" uri="{C3380CC4-5D6E-409C-BE32-E72D297353CC}">
                <c16:uniqueId val="{00000007-B1C9-4FC6-819E-FC2BA27273D2}"/>
              </c:ext>
            </c:extLst>
          </c:dPt>
          <c:dPt>
            <c:idx val="4"/>
            <c:bubble3D val="0"/>
            <c:spPr>
              <a:solidFill>
                <a:schemeClr val="accent5"/>
              </a:solidFill>
              <a:ln w="19050">
                <a:noFill/>
              </a:ln>
              <a:effectLst/>
            </c:spPr>
            <c:extLst>
              <c:ext xmlns:c16="http://schemas.microsoft.com/office/drawing/2014/chart" uri="{C3380CC4-5D6E-409C-BE32-E72D297353CC}">
                <c16:uniqueId val="{00000009-B1C9-4FC6-819E-FC2BA27273D2}"/>
              </c:ext>
            </c:extLst>
          </c:dPt>
          <c:dPt>
            <c:idx val="5"/>
            <c:bubble3D val="0"/>
            <c:spPr>
              <a:solidFill>
                <a:schemeClr val="accent6"/>
              </a:solidFill>
              <a:ln w="19050">
                <a:noFill/>
              </a:ln>
              <a:effectLst/>
            </c:spPr>
            <c:extLst>
              <c:ext xmlns:c16="http://schemas.microsoft.com/office/drawing/2014/chart" uri="{C3380CC4-5D6E-409C-BE32-E72D297353CC}">
                <c16:uniqueId val="{0000000B-B1C9-4FC6-819E-FC2BA27273D2}"/>
              </c:ext>
            </c:extLst>
          </c:dPt>
          <c:dLbls>
            <c:dLbl>
              <c:idx val="0"/>
              <c:layout>
                <c:manualLayout>
                  <c:x val="1.64258724304665E-2"/>
                  <c:y val="3.6958212968549627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B1C9-4FC6-819E-FC2BA27273D2}"/>
                </c:ext>
              </c:extLst>
            </c:dLbl>
            <c:dLbl>
              <c:idx val="4"/>
              <c:layout>
                <c:manualLayout>
                  <c:x val="5.4752908101555007E-3"/>
                  <c:y val="-4.927761729139950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B1C9-4FC6-819E-FC2BA27273D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0.11</c:v>
                </c:pt>
                <c:pt idx="1">
                  <c:v>0.25</c:v>
                </c:pt>
                <c:pt idx="2">
                  <c:v>0.23</c:v>
                </c:pt>
                <c:pt idx="3">
                  <c:v>0.28999999999999998</c:v>
                </c:pt>
                <c:pt idx="4">
                  <c:v>0.11</c:v>
                </c:pt>
                <c:pt idx="5">
                  <c:v>0.02</c:v>
                </c:pt>
              </c:numCache>
            </c:numRef>
          </c:val>
          <c:extLst>
            <c:ext xmlns:c16="http://schemas.microsoft.com/office/drawing/2014/chart" uri="{C3380CC4-5D6E-409C-BE32-E72D297353CC}">
              <c16:uniqueId val="{0000000C-B1C9-4FC6-819E-FC2BA27273D2}"/>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Sheet1!$A$2:$A$19</c:f>
              <c:strCache>
                <c:ptCount val="18"/>
                <c:pt idx="0">
                  <c:v>Labelled as a prebiotic</c:v>
                </c:pt>
                <c:pt idx="1">
                  <c:v>A probiotic/prebiotic combination</c:v>
                </c:pt>
                <c:pt idx="2">
                  <c:v>Has at least 10% of the RDI of dietary fiber)</c:v>
                </c:pt>
                <c:pt idx="3">
                  <c:v>Specific activity or action on gut microbiota</c:v>
                </c:pt>
                <c:pt idx="4">
                  <c:v>Look for a values-based seal or certification </c:v>
                </c:pt>
                <c:pt idx="5">
                  <c:v>Galacto-oligosaccharides (GOS)</c:v>
                </c:pt>
                <c:pt idx="6">
                  <c:v>Labelled as a synbiotic</c:v>
                </c:pt>
                <c:pt idx="7">
                  <c:v>Soluble fiber</c:v>
                </c:pt>
                <c:pt idx="8">
                  <c:v>Insoluble fiber</c:v>
                </c:pt>
                <c:pt idx="9">
                  <c:v>Xylooligosaccharides (XOS)</c:v>
                </c:pt>
                <c:pt idx="10">
                  <c:v>3rd party quality seal on the label</c:v>
                </c:pt>
                <c:pt idx="11">
                  <c:v>Resistant starch</c:v>
                </c:pt>
                <c:pt idx="12">
                  <c:v>Inulin</c:v>
                </c:pt>
                <c:pt idx="13">
                  <c:v>Other specific prebiotics</c:v>
                </c:pt>
                <c:pt idx="14">
                  <c:v>Fructo-oligosaccharides (FOS)</c:v>
                </c:pt>
                <c:pt idx="15">
                  <c:v>Other oligosaccharides</c:v>
                </c:pt>
                <c:pt idx="16">
                  <c:v>Other (please specify)</c:v>
                </c:pt>
                <c:pt idx="17">
                  <c:v>None of the above</c:v>
                </c:pt>
              </c:strCache>
            </c:strRef>
          </c:cat>
          <c:val>
            <c:numRef>
              <c:f>Sheet1!$C$2:$C$19</c:f>
              <c:numCache>
                <c:formatCode>0%</c:formatCode>
                <c:ptCount val="18"/>
                <c:pt idx="0">
                  <c:v>0.26666666999999999</c:v>
                </c:pt>
                <c:pt idx="1">
                  <c:v>0.26666666999999999</c:v>
                </c:pt>
                <c:pt idx="2">
                  <c:v>0.22222222</c:v>
                </c:pt>
                <c:pt idx="3">
                  <c:v>0.15555556000000001</c:v>
                </c:pt>
                <c:pt idx="4">
                  <c:v>0.13333333</c:v>
                </c:pt>
                <c:pt idx="5">
                  <c:v>0.11111111</c:v>
                </c:pt>
                <c:pt idx="6">
                  <c:v>8.8888890000000012E-2</c:v>
                </c:pt>
                <c:pt idx="7">
                  <c:v>8.8888890000000012E-2</c:v>
                </c:pt>
                <c:pt idx="8">
                  <c:v>8.8888890000000012E-2</c:v>
                </c:pt>
                <c:pt idx="9">
                  <c:v>8.8888890000000012E-2</c:v>
                </c:pt>
                <c:pt idx="10">
                  <c:v>8.8888890000000012E-2</c:v>
                </c:pt>
                <c:pt idx="11">
                  <c:v>6.6666669999999997E-2</c:v>
                </c:pt>
                <c:pt idx="12">
                  <c:v>4.4444440000000002E-2</c:v>
                </c:pt>
                <c:pt idx="13">
                  <c:v>4.4444440000000002E-2</c:v>
                </c:pt>
                <c:pt idx="14">
                  <c:v>2.2222220000000001E-2</c:v>
                </c:pt>
                <c:pt idx="15">
                  <c:v>2.2222220000000001E-2</c:v>
                </c:pt>
                <c:pt idx="16">
                  <c:v>0</c:v>
                </c:pt>
                <c:pt idx="17">
                  <c:v>0.13333333</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Sheet1!$A$2:$A$19</c:f>
              <c:strCache>
                <c:ptCount val="18"/>
                <c:pt idx="0">
                  <c:v>Labelled as a prebiotic</c:v>
                </c:pt>
                <c:pt idx="1">
                  <c:v>A probiotic/prebiotic combination</c:v>
                </c:pt>
                <c:pt idx="2">
                  <c:v>Has at least 10% of the RDI of dietary fiber)</c:v>
                </c:pt>
                <c:pt idx="3">
                  <c:v>Specific activity or action on gut microbiota</c:v>
                </c:pt>
                <c:pt idx="4">
                  <c:v>Look for a values-based seal or certification </c:v>
                </c:pt>
                <c:pt idx="5">
                  <c:v>Galacto-oligosaccharides (GOS)</c:v>
                </c:pt>
                <c:pt idx="6">
                  <c:v>Labelled as a synbiotic</c:v>
                </c:pt>
                <c:pt idx="7">
                  <c:v>Soluble fiber</c:v>
                </c:pt>
                <c:pt idx="8">
                  <c:v>Insoluble fiber</c:v>
                </c:pt>
                <c:pt idx="9">
                  <c:v>Xylooligosaccharides (XOS)</c:v>
                </c:pt>
                <c:pt idx="10">
                  <c:v>3rd party quality seal on the label</c:v>
                </c:pt>
                <c:pt idx="11">
                  <c:v>Resistant starch</c:v>
                </c:pt>
                <c:pt idx="12">
                  <c:v>Inulin</c:v>
                </c:pt>
                <c:pt idx="13">
                  <c:v>Other specific prebiotics</c:v>
                </c:pt>
                <c:pt idx="14">
                  <c:v>Fructo-oligosaccharides (FOS)</c:v>
                </c:pt>
                <c:pt idx="15">
                  <c:v>Other oligosaccharides</c:v>
                </c:pt>
                <c:pt idx="16">
                  <c:v>Other (please specify)</c:v>
                </c:pt>
                <c:pt idx="17">
                  <c:v>None of the above</c:v>
                </c:pt>
              </c:strCache>
            </c:strRef>
          </c:cat>
          <c:val>
            <c:numRef>
              <c:f>Sheet1!$D$2:$D$19</c:f>
              <c:numCache>
                <c:formatCode>0%</c:formatCode>
                <c:ptCount val="18"/>
                <c:pt idx="0">
                  <c:v>0.17307692</c:v>
                </c:pt>
                <c:pt idx="1">
                  <c:v>0.19230769</c:v>
                </c:pt>
                <c:pt idx="2">
                  <c:v>0.13461538000000001</c:v>
                </c:pt>
                <c:pt idx="3">
                  <c:v>0.17307692</c:v>
                </c:pt>
                <c:pt idx="4">
                  <c:v>0.23076922999999999</c:v>
                </c:pt>
                <c:pt idx="5">
                  <c:v>7.6923079999999991E-2</c:v>
                </c:pt>
                <c:pt idx="6">
                  <c:v>7.6923079999999991E-2</c:v>
                </c:pt>
                <c:pt idx="7">
                  <c:v>0.19230769</c:v>
                </c:pt>
                <c:pt idx="8">
                  <c:v>9.6153849999999999E-2</c:v>
                </c:pt>
                <c:pt idx="9">
                  <c:v>9.6153849999999999E-2</c:v>
                </c:pt>
                <c:pt idx="10">
                  <c:v>0.13461538000000001</c:v>
                </c:pt>
                <c:pt idx="11">
                  <c:v>0.15384614999999999</c:v>
                </c:pt>
                <c:pt idx="12">
                  <c:v>7.6923079999999991E-2</c:v>
                </c:pt>
                <c:pt idx="13">
                  <c:v>0.19230769</c:v>
                </c:pt>
                <c:pt idx="14">
                  <c:v>0.11538461999999999</c:v>
                </c:pt>
                <c:pt idx="15">
                  <c:v>7.6923079999999991E-2</c:v>
                </c:pt>
                <c:pt idx="16">
                  <c:v>0</c:v>
                </c:pt>
                <c:pt idx="17">
                  <c:v>9.6153849999999999E-2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Sheet1!$A$2:$A$19</c:f>
              <c:strCache>
                <c:ptCount val="18"/>
                <c:pt idx="0">
                  <c:v>Labelled as a prebiotic</c:v>
                </c:pt>
                <c:pt idx="1">
                  <c:v>A probiotic/prebiotic combination</c:v>
                </c:pt>
                <c:pt idx="2">
                  <c:v>Has at least 10% of the RDI of dietary fiber)</c:v>
                </c:pt>
                <c:pt idx="3">
                  <c:v>Specific activity or action on gut microbiota</c:v>
                </c:pt>
                <c:pt idx="4">
                  <c:v>Look for a values-based seal or certification </c:v>
                </c:pt>
                <c:pt idx="5">
                  <c:v>Galacto-oligosaccharides (GOS)</c:v>
                </c:pt>
                <c:pt idx="6">
                  <c:v>Labelled as a synbiotic</c:v>
                </c:pt>
                <c:pt idx="7">
                  <c:v>Soluble fiber</c:v>
                </c:pt>
                <c:pt idx="8">
                  <c:v>Insoluble fiber</c:v>
                </c:pt>
                <c:pt idx="9">
                  <c:v>Xylooligosaccharides (XOS)</c:v>
                </c:pt>
                <c:pt idx="10">
                  <c:v>3rd party quality seal on the label</c:v>
                </c:pt>
                <c:pt idx="11">
                  <c:v>Resistant starch</c:v>
                </c:pt>
                <c:pt idx="12">
                  <c:v>Inulin</c:v>
                </c:pt>
                <c:pt idx="13">
                  <c:v>Other specific prebiotics</c:v>
                </c:pt>
                <c:pt idx="14">
                  <c:v>Fructo-oligosaccharides (FOS)</c:v>
                </c:pt>
                <c:pt idx="15">
                  <c:v>Other oligosaccharides</c:v>
                </c:pt>
                <c:pt idx="16">
                  <c:v>Other (please specify)</c:v>
                </c:pt>
                <c:pt idx="17">
                  <c:v>None of the above</c:v>
                </c:pt>
              </c:strCache>
            </c:strRef>
          </c:cat>
          <c:val>
            <c:numRef>
              <c:f>Sheet1!$E$2:$E$19</c:f>
              <c:numCache>
                <c:formatCode>0%</c:formatCode>
                <c:ptCount val="18"/>
                <c:pt idx="0">
                  <c:v>0.42857142999999998</c:v>
                </c:pt>
                <c:pt idx="1">
                  <c:v>0.45238095</c:v>
                </c:pt>
                <c:pt idx="2">
                  <c:v>0.11904762000000001</c:v>
                </c:pt>
                <c:pt idx="3">
                  <c:v>0.11904762000000001</c:v>
                </c:pt>
                <c:pt idx="4">
                  <c:v>4.7619050000000003E-2</c:v>
                </c:pt>
                <c:pt idx="5">
                  <c:v>2.3809520000000001E-2</c:v>
                </c:pt>
                <c:pt idx="6">
                  <c:v>7.1428569999999997E-2</c:v>
                </c:pt>
                <c:pt idx="7">
                  <c:v>9.5238099999999992E-2</c:v>
                </c:pt>
                <c:pt idx="8">
                  <c:v>4.7619050000000003E-2</c:v>
                </c:pt>
                <c:pt idx="9">
                  <c:v>2.3809520000000001E-2</c:v>
                </c:pt>
                <c:pt idx="10">
                  <c:v>4.7619050000000003E-2</c:v>
                </c:pt>
                <c:pt idx="11">
                  <c:v>2.3809520000000001E-2</c:v>
                </c:pt>
                <c:pt idx="12">
                  <c:v>2.3809520000000001E-2</c:v>
                </c:pt>
                <c:pt idx="13">
                  <c:v>2.3809520000000001E-2</c:v>
                </c:pt>
                <c:pt idx="14">
                  <c:v>2.3809520000000001E-2</c:v>
                </c:pt>
                <c:pt idx="15">
                  <c:v>0</c:v>
                </c:pt>
                <c:pt idx="16">
                  <c:v>0</c:v>
                </c:pt>
                <c:pt idx="17">
                  <c:v>0.14285713999999999</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Sheet1!$A$2:$A$19</c:f>
              <c:strCache>
                <c:ptCount val="18"/>
                <c:pt idx="0">
                  <c:v>Labelled as a prebiotic</c:v>
                </c:pt>
                <c:pt idx="1">
                  <c:v>A probiotic/prebiotic combination</c:v>
                </c:pt>
                <c:pt idx="2">
                  <c:v>Has at least 10% of the RDI of dietary fiber)</c:v>
                </c:pt>
                <c:pt idx="3">
                  <c:v>Specific activity or action on gut microbiota</c:v>
                </c:pt>
                <c:pt idx="4">
                  <c:v>Look for a values-based seal or certification </c:v>
                </c:pt>
                <c:pt idx="5">
                  <c:v>Galacto-oligosaccharides (GOS)</c:v>
                </c:pt>
                <c:pt idx="6">
                  <c:v>Labelled as a synbiotic</c:v>
                </c:pt>
                <c:pt idx="7">
                  <c:v>Soluble fiber</c:v>
                </c:pt>
                <c:pt idx="8">
                  <c:v>Insoluble fiber</c:v>
                </c:pt>
                <c:pt idx="9">
                  <c:v>Xylooligosaccharides (XOS)</c:v>
                </c:pt>
                <c:pt idx="10">
                  <c:v>3rd party quality seal on the label</c:v>
                </c:pt>
                <c:pt idx="11">
                  <c:v>Resistant starch</c:v>
                </c:pt>
                <c:pt idx="12">
                  <c:v>Inulin</c:v>
                </c:pt>
                <c:pt idx="13">
                  <c:v>Other specific prebiotics</c:v>
                </c:pt>
                <c:pt idx="14">
                  <c:v>Fructo-oligosaccharides (FOS)</c:v>
                </c:pt>
                <c:pt idx="15">
                  <c:v>Other oligosaccharides</c:v>
                </c:pt>
                <c:pt idx="16">
                  <c:v>Other (please specify)</c:v>
                </c:pt>
                <c:pt idx="17">
                  <c:v>None of the above</c:v>
                </c:pt>
              </c:strCache>
            </c:strRef>
          </c:cat>
          <c:val>
            <c:numRef>
              <c:f>Sheet1!$F$2:$F$19</c:f>
              <c:numCache>
                <c:formatCode>0%</c:formatCode>
                <c:ptCount val="18"/>
                <c:pt idx="0">
                  <c:v>0.35483871</c:v>
                </c:pt>
                <c:pt idx="1">
                  <c:v>0.16129031999999999</c:v>
                </c:pt>
                <c:pt idx="2">
                  <c:v>9.677419000000001E-2</c:v>
                </c:pt>
                <c:pt idx="3">
                  <c:v>0.25806452000000002</c:v>
                </c:pt>
                <c:pt idx="4">
                  <c:v>9.677419000000001E-2</c:v>
                </c:pt>
                <c:pt idx="5">
                  <c:v>9.677419000000001E-2</c:v>
                </c:pt>
                <c:pt idx="6">
                  <c:v>3.2258059999999998E-2</c:v>
                </c:pt>
                <c:pt idx="7">
                  <c:v>0.19354838999999999</c:v>
                </c:pt>
                <c:pt idx="8">
                  <c:v>6.4516130000000005E-2</c:v>
                </c:pt>
                <c:pt idx="9">
                  <c:v>3.2258059999999998E-2</c:v>
                </c:pt>
                <c:pt idx="10">
                  <c:v>6.4516130000000005E-2</c:v>
                </c:pt>
                <c:pt idx="11">
                  <c:v>6.4516130000000005E-2</c:v>
                </c:pt>
                <c:pt idx="12">
                  <c:v>6.4516130000000005E-2</c:v>
                </c:pt>
                <c:pt idx="13">
                  <c:v>0.19354838999999999</c:v>
                </c:pt>
                <c:pt idx="14">
                  <c:v>3.2258059999999998E-2</c:v>
                </c:pt>
                <c:pt idx="15">
                  <c:v>9.677419000000001E-2</c:v>
                </c:pt>
                <c:pt idx="16">
                  <c:v>0</c:v>
                </c:pt>
                <c:pt idx="17">
                  <c:v>9.677419000000001E-2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Sheet1!$A$2:$A$19</c:f>
              <c:strCache>
                <c:ptCount val="18"/>
                <c:pt idx="0">
                  <c:v>Labelled as a prebiotic</c:v>
                </c:pt>
                <c:pt idx="1">
                  <c:v>A probiotic/prebiotic combination</c:v>
                </c:pt>
                <c:pt idx="2">
                  <c:v>Has at least 10% of the RDI of dietary fiber)</c:v>
                </c:pt>
                <c:pt idx="3">
                  <c:v>Specific activity or action on gut microbiota</c:v>
                </c:pt>
                <c:pt idx="4">
                  <c:v>Look for a values-based seal or certification </c:v>
                </c:pt>
                <c:pt idx="5">
                  <c:v>Galacto-oligosaccharides (GOS)</c:v>
                </c:pt>
                <c:pt idx="6">
                  <c:v>Labelled as a synbiotic</c:v>
                </c:pt>
                <c:pt idx="7">
                  <c:v>Soluble fiber</c:v>
                </c:pt>
                <c:pt idx="8">
                  <c:v>Insoluble fiber</c:v>
                </c:pt>
                <c:pt idx="9">
                  <c:v>Xylooligosaccharides (XOS)</c:v>
                </c:pt>
                <c:pt idx="10">
                  <c:v>3rd party quality seal on the label</c:v>
                </c:pt>
                <c:pt idx="11">
                  <c:v>Resistant starch</c:v>
                </c:pt>
                <c:pt idx="12">
                  <c:v>Inulin</c:v>
                </c:pt>
                <c:pt idx="13">
                  <c:v>Other specific prebiotics</c:v>
                </c:pt>
                <c:pt idx="14">
                  <c:v>Fructo-oligosaccharides (FOS)</c:v>
                </c:pt>
                <c:pt idx="15">
                  <c:v>Other oligosaccharides</c:v>
                </c:pt>
                <c:pt idx="16">
                  <c:v>Other (please specify)</c:v>
                </c:pt>
                <c:pt idx="17">
                  <c:v>None of the above</c:v>
                </c:pt>
              </c:strCache>
            </c:strRef>
          </c:cat>
          <c:val>
            <c:numRef>
              <c:f>Sheet1!$G$2:$G$19</c:f>
              <c:numCache>
                <c:formatCode>0%</c:formatCode>
                <c:ptCount val="18"/>
                <c:pt idx="0">
                  <c:v>0.36842105000000003</c:v>
                </c:pt>
                <c:pt idx="1">
                  <c:v>0.36842105000000003</c:v>
                </c:pt>
                <c:pt idx="2">
                  <c:v>0.10526315999999999</c:v>
                </c:pt>
                <c:pt idx="3">
                  <c:v>0.26315789000000001</c:v>
                </c:pt>
                <c:pt idx="4">
                  <c:v>0</c:v>
                </c:pt>
                <c:pt idx="5">
                  <c:v>5.2631579999999997E-2</c:v>
                </c:pt>
                <c:pt idx="6">
                  <c:v>0</c:v>
                </c:pt>
                <c:pt idx="7">
                  <c:v>5.2631579999999997E-2</c:v>
                </c:pt>
                <c:pt idx="8">
                  <c:v>0</c:v>
                </c:pt>
                <c:pt idx="9">
                  <c:v>0</c:v>
                </c:pt>
                <c:pt idx="10">
                  <c:v>5.2631579999999997E-2</c:v>
                </c:pt>
                <c:pt idx="11">
                  <c:v>0</c:v>
                </c:pt>
                <c:pt idx="12">
                  <c:v>0</c:v>
                </c:pt>
                <c:pt idx="13">
                  <c:v>5.2631579999999997E-2</c:v>
                </c:pt>
                <c:pt idx="14">
                  <c:v>0</c:v>
                </c:pt>
                <c:pt idx="15">
                  <c:v>0</c:v>
                </c:pt>
                <c:pt idx="16">
                  <c:v>0</c:v>
                </c:pt>
                <c:pt idx="17">
                  <c:v>0.21052631999999999</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Sheet1!$A$2:$A$19</c:f>
              <c:strCache>
                <c:ptCount val="18"/>
                <c:pt idx="0">
                  <c:v>Labelled as a prebiotic</c:v>
                </c:pt>
                <c:pt idx="1">
                  <c:v>A probiotic/prebiotic combination</c:v>
                </c:pt>
                <c:pt idx="2">
                  <c:v>Has at least 10% of the RDI of dietary fiber)</c:v>
                </c:pt>
                <c:pt idx="3">
                  <c:v>Specific activity or action on gut microbiota</c:v>
                </c:pt>
                <c:pt idx="4">
                  <c:v>Look for a values-based seal or certification </c:v>
                </c:pt>
                <c:pt idx="5">
                  <c:v>Galacto-oligosaccharides (GOS)</c:v>
                </c:pt>
                <c:pt idx="6">
                  <c:v>Labelled as a synbiotic</c:v>
                </c:pt>
                <c:pt idx="7">
                  <c:v>Soluble fiber</c:v>
                </c:pt>
                <c:pt idx="8">
                  <c:v>Insoluble fiber</c:v>
                </c:pt>
                <c:pt idx="9">
                  <c:v>Xylooligosaccharides (XOS)</c:v>
                </c:pt>
                <c:pt idx="10">
                  <c:v>3rd party quality seal on the label</c:v>
                </c:pt>
                <c:pt idx="11">
                  <c:v>Resistant starch</c:v>
                </c:pt>
                <c:pt idx="12">
                  <c:v>Inulin</c:v>
                </c:pt>
                <c:pt idx="13">
                  <c:v>Other specific prebiotics</c:v>
                </c:pt>
                <c:pt idx="14">
                  <c:v>Fructo-oligosaccharides (FOS)</c:v>
                </c:pt>
                <c:pt idx="15">
                  <c:v>Other oligosaccharides</c:v>
                </c:pt>
                <c:pt idx="16">
                  <c:v>Other (please specify)</c:v>
                </c:pt>
                <c:pt idx="17">
                  <c:v>None of the above</c:v>
                </c:pt>
              </c:strCache>
            </c:strRef>
          </c:cat>
          <c:val>
            <c:numRef>
              <c:f>Sheet1!$H$2:$H$19</c:f>
              <c:numCache>
                <c:formatCode>0%</c:formatCode>
                <c:ptCount val="18"/>
                <c:pt idx="0">
                  <c:v>0.52941176000000001</c:v>
                </c:pt>
                <c:pt idx="1">
                  <c:v>0.29411765000000001</c:v>
                </c:pt>
                <c:pt idx="2">
                  <c:v>0.23529412</c:v>
                </c:pt>
                <c:pt idx="3">
                  <c:v>0.17647059000000001</c:v>
                </c:pt>
                <c:pt idx="4">
                  <c:v>0.23529412</c:v>
                </c:pt>
                <c:pt idx="5">
                  <c:v>0.11764706</c:v>
                </c:pt>
                <c:pt idx="6">
                  <c:v>0.11764706</c:v>
                </c:pt>
                <c:pt idx="7">
                  <c:v>0.11764706</c:v>
                </c:pt>
                <c:pt idx="8">
                  <c:v>0.11764706</c:v>
                </c:pt>
                <c:pt idx="9">
                  <c:v>5.8823529999999999E-2</c:v>
                </c:pt>
                <c:pt idx="10">
                  <c:v>5.8823529999999999E-2</c:v>
                </c:pt>
                <c:pt idx="11">
                  <c:v>0.11764706</c:v>
                </c:pt>
                <c:pt idx="12">
                  <c:v>0</c:v>
                </c:pt>
                <c:pt idx="13">
                  <c:v>5.8823529999999999E-2</c:v>
                </c:pt>
                <c:pt idx="14">
                  <c:v>0</c:v>
                </c:pt>
                <c:pt idx="15">
                  <c:v>5.8823529999999999E-2</c:v>
                </c:pt>
                <c:pt idx="16">
                  <c:v>0</c:v>
                </c:pt>
                <c:pt idx="17">
                  <c:v>5.8823529999999999E-2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Sheet1!$A$2:$A$19</c:f>
              <c:strCache>
                <c:ptCount val="18"/>
                <c:pt idx="0">
                  <c:v>Labelled as a prebiotic</c:v>
                </c:pt>
                <c:pt idx="1">
                  <c:v>A probiotic/prebiotic combination</c:v>
                </c:pt>
                <c:pt idx="2">
                  <c:v>Has at least 10% of the RDI of dietary fiber)</c:v>
                </c:pt>
                <c:pt idx="3">
                  <c:v>Specific activity or action on gut microbiota</c:v>
                </c:pt>
                <c:pt idx="4">
                  <c:v>Look for a values-based seal or certification </c:v>
                </c:pt>
                <c:pt idx="5">
                  <c:v>Galacto-oligosaccharides (GOS)</c:v>
                </c:pt>
                <c:pt idx="6">
                  <c:v>Labelled as a synbiotic</c:v>
                </c:pt>
                <c:pt idx="7">
                  <c:v>Soluble fiber</c:v>
                </c:pt>
                <c:pt idx="8">
                  <c:v>Insoluble fiber</c:v>
                </c:pt>
                <c:pt idx="9">
                  <c:v>Xylooligosaccharides (XOS)</c:v>
                </c:pt>
                <c:pt idx="10">
                  <c:v>3rd party quality seal on the label</c:v>
                </c:pt>
                <c:pt idx="11">
                  <c:v>Resistant starch</c:v>
                </c:pt>
                <c:pt idx="12">
                  <c:v>Inulin</c:v>
                </c:pt>
                <c:pt idx="13">
                  <c:v>Other specific prebiotics</c:v>
                </c:pt>
                <c:pt idx="14">
                  <c:v>Fructo-oligosaccharides (FOS)</c:v>
                </c:pt>
                <c:pt idx="15">
                  <c:v>Other oligosaccharides</c:v>
                </c:pt>
                <c:pt idx="16">
                  <c:v>Other (please specify)</c:v>
                </c:pt>
                <c:pt idx="17">
                  <c:v>None of the above</c:v>
                </c:pt>
              </c:strCache>
            </c:strRef>
          </c:cat>
          <c:val>
            <c:numRef>
              <c:f>Sheet1!$B$2:$B$19</c:f>
              <c:numCache>
                <c:formatCode>0%</c:formatCode>
                <c:ptCount val="18"/>
                <c:pt idx="0">
                  <c:v>0.25664250999999999</c:v>
                </c:pt>
                <c:pt idx="1">
                  <c:v>0.28019324000000001</c:v>
                </c:pt>
                <c:pt idx="2">
                  <c:v>0.19987922999999999</c:v>
                </c:pt>
                <c:pt idx="3">
                  <c:v>0.22161835999999999</c:v>
                </c:pt>
                <c:pt idx="4">
                  <c:v>0.17270531</c:v>
                </c:pt>
                <c:pt idx="5">
                  <c:v>7.4275359999999999E-2</c:v>
                </c:pt>
                <c:pt idx="6">
                  <c:v>0.10386473</c:v>
                </c:pt>
                <c:pt idx="7">
                  <c:v>0.15277778</c:v>
                </c:pt>
                <c:pt idx="8">
                  <c:v>8.5748789999999991E-2</c:v>
                </c:pt>
                <c:pt idx="9">
                  <c:v>7.0048310000000003E-2</c:v>
                </c:pt>
                <c:pt idx="10">
                  <c:v>0.14251208000000001</c:v>
                </c:pt>
                <c:pt idx="11">
                  <c:v>9.2995170000000002E-2</c:v>
                </c:pt>
                <c:pt idx="12">
                  <c:v>5.374396E-2</c:v>
                </c:pt>
                <c:pt idx="13">
                  <c:v>9.1183569999999992E-2</c:v>
                </c:pt>
                <c:pt idx="14">
                  <c:v>9.5410629999999996E-2</c:v>
                </c:pt>
                <c:pt idx="15">
                  <c:v>6.0990339999999997E-2</c:v>
                </c:pt>
                <c:pt idx="16">
                  <c:v>2.4154599999999999E-3</c:v>
                </c:pt>
                <c:pt idx="17">
                  <c:v>8.1521740000000009E-2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2023</c:v>
                </c:pt>
              </c:strCache>
            </c:strRef>
          </c:tx>
          <c:spPr>
            <a:solidFill>
              <a:schemeClr val="accent1"/>
            </a:solidFill>
            <a:ln>
              <a:noFill/>
            </a:ln>
            <a:effectLst/>
          </c:spPr>
          <c:invertIfNegative val="0"/>
          <c:cat>
            <c:strRef>
              <c:f>Sheet1!$A$2:$A$19</c:f>
              <c:strCache>
                <c:ptCount val="18"/>
                <c:pt idx="0">
                  <c:v>None of the above</c:v>
                </c:pt>
                <c:pt idx="1">
                  <c:v>Look for fiber</c:v>
                </c:pt>
                <c:pt idx="2">
                  <c:v>Inulin</c:v>
                </c:pt>
                <c:pt idx="3">
                  <c:v>Other oligosaccharides</c:v>
                </c:pt>
                <c:pt idx="4">
                  <c:v>Xylooligosaccharides (XOS)</c:v>
                </c:pt>
                <c:pt idx="5">
                  <c:v>Galacto-oligosaccharides (GOS)</c:v>
                </c:pt>
                <c:pt idx="6">
                  <c:v>Insoluble fiber</c:v>
                </c:pt>
                <c:pt idx="7">
                  <c:v>Other specific prebiotics</c:v>
                </c:pt>
                <c:pt idx="8">
                  <c:v>Resistant starch</c:v>
                </c:pt>
                <c:pt idx="9">
                  <c:v>Fructo-oligosaccharides (FOS)</c:v>
                </c:pt>
                <c:pt idx="10">
                  <c:v>Labelled as a synbiotic</c:v>
                </c:pt>
                <c:pt idx="11">
                  <c:v>3rd party quality seal on the label (i.e., NSF, USP, etc.)</c:v>
                </c:pt>
                <c:pt idx="12">
                  <c:v>Soluble fiber</c:v>
                </c:pt>
                <c:pt idx="13">
                  <c:v>Look for a values-based seal or certification</c:v>
                </c:pt>
                <c:pt idx="14">
                  <c:v>Has at least 10% of the RDI of dietary fiber (2.5g)</c:v>
                </c:pt>
                <c:pt idx="15">
                  <c:v>Specific activity or action on gut microbiota</c:v>
                </c:pt>
                <c:pt idx="16">
                  <c:v>Labelled as a prebiotic</c:v>
                </c:pt>
                <c:pt idx="17">
                  <c:v>A probiotic/prebiotic combination</c:v>
                </c:pt>
              </c:strCache>
            </c:strRef>
          </c:cat>
          <c:val>
            <c:numRef>
              <c:f>Sheet1!$B$2:$B$19</c:f>
              <c:numCache>
                <c:formatCode>General</c:formatCode>
                <c:ptCount val="18"/>
                <c:pt idx="0" formatCode="0%">
                  <c:v>8.1521740000000009E-2</c:v>
                </c:pt>
                <c:pt idx="2" formatCode="0%">
                  <c:v>5.374396E-2</c:v>
                </c:pt>
                <c:pt idx="3" formatCode="0%">
                  <c:v>6.0990339999999997E-2</c:v>
                </c:pt>
                <c:pt idx="4" formatCode="0%">
                  <c:v>7.0048310000000003E-2</c:v>
                </c:pt>
                <c:pt idx="5" formatCode="0%">
                  <c:v>7.4275359999999999E-2</c:v>
                </c:pt>
                <c:pt idx="6" formatCode="0%">
                  <c:v>8.5748789999999991E-2</c:v>
                </c:pt>
                <c:pt idx="7" formatCode="0%">
                  <c:v>9.1183569999999992E-2</c:v>
                </c:pt>
                <c:pt idx="8" formatCode="0%">
                  <c:v>9.2995170000000002E-2</c:v>
                </c:pt>
                <c:pt idx="9" formatCode="0%">
                  <c:v>9.5410629999999996E-2</c:v>
                </c:pt>
                <c:pt idx="10" formatCode="0%">
                  <c:v>0.10386473</c:v>
                </c:pt>
                <c:pt idx="11" formatCode="0%">
                  <c:v>0.14251208000000001</c:v>
                </c:pt>
                <c:pt idx="12" formatCode="0%">
                  <c:v>0.15277778</c:v>
                </c:pt>
                <c:pt idx="13" formatCode="0%">
                  <c:v>0.17270531</c:v>
                </c:pt>
                <c:pt idx="14" formatCode="0%">
                  <c:v>0.19987922999999999</c:v>
                </c:pt>
                <c:pt idx="15" formatCode="0%">
                  <c:v>0.22161835999999999</c:v>
                </c:pt>
                <c:pt idx="16" formatCode="0%">
                  <c:v>0.25664250999999999</c:v>
                </c:pt>
                <c:pt idx="17" formatCode="0%">
                  <c:v>0.28019324000000001</c:v>
                </c:pt>
              </c:numCache>
            </c:numRef>
          </c:val>
          <c:extLst>
            <c:ext xmlns:c16="http://schemas.microsoft.com/office/drawing/2014/chart" uri="{C3380CC4-5D6E-409C-BE32-E72D297353CC}">
              <c16:uniqueId val="{00000000-5C03-4C6F-866C-B530BB5D5829}"/>
            </c:ext>
          </c:extLst>
        </c:ser>
        <c:ser>
          <c:idx val="1"/>
          <c:order val="1"/>
          <c:tx>
            <c:strRef>
              <c:f>Sheet1!$C$1</c:f>
              <c:strCache>
                <c:ptCount val="1"/>
                <c:pt idx="0">
                  <c:v>2022</c:v>
                </c:pt>
              </c:strCache>
            </c:strRef>
          </c:tx>
          <c:spPr>
            <a:solidFill>
              <a:schemeClr val="accent2"/>
            </a:solidFill>
            <a:ln>
              <a:noFill/>
            </a:ln>
            <a:effectLst/>
          </c:spPr>
          <c:invertIfNegative val="0"/>
          <c:cat>
            <c:strRef>
              <c:f>Sheet1!$A$2:$A$19</c:f>
              <c:strCache>
                <c:ptCount val="18"/>
                <c:pt idx="0">
                  <c:v>None of the above</c:v>
                </c:pt>
                <c:pt idx="1">
                  <c:v>Look for fiber</c:v>
                </c:pt>
                <c:pt idx="2">
                  <c:v>Inulin</c:v>
                </c:pt>
                <c:pt idx="3">
                  <c:v>Other oligosaccharides</c:v>
                </c:pt>
                <c:pt idx="4">
                  <c:v>Xylooligosaccharides (XOS)</c:v>
                </c:pt>
                <c:pt idx="5">
                  <c:v>Galacto-oligosaccharides (GOS)</c:v>
                </c:pt>
                <c:pt idx="6">
                  <c:v>Insoluble fiber</c:v>
                </c:pt>
                <c:pt idx="7">
                  <c:v>Other specific prebiotics</c:v>
                </c:pt>
                <c:pt idx="8">
                  <c:v>Resistant starch</c:v>
                </c:pt>
                <c:pt idx="9">
                  <c:v>Fructo-oligosaccharides (FOS)</c:v>
                </c:pt>
                <c:pt idx="10">
                  <c:v>Labelled as a synbiotic</c:v>
                </c:pt>
                <c:pt idx="11">
                  <c:v>3rd party quality seal on the label (i.e., NSF, USP, etc.)</c:v>
                </c:pt>
                <c:pt idx="12">
                  <c:v>Soluble fiber</c:v>
                </c:pt>
                <c:pt idx="13">
                  <c:v>Look for a values-based seal or certification</c:v>
                </c:pt>
                <c:pt idx="14">
                  <c:v>Has at least 10% of the RDI of dietary fiber (2.5g)</c:v>
                </c:pt>
                <c:pt idx="15">
                  <c:v>Specific activity or action on gut microbiota</c:v>
                </c:pt>
                <c:pt idx="16">
                  <c:v>Labelled as a prebiotic</c:v>
                </c:pt>
                <c:pt idx="17">
                  <c:v>A probiotic/prebiotic combination</c:v>
                </c:pt>
              </c:strCache>
            </c:strRef>
          </c:cat>
          <c:val>
            <c:numRef>
              <c:f>Sheet1!$C$2:$C$19</c:f>
              <c:numCache>
                <c:formatCode>0%</c:formatCode>
                <c:ptCount val="18"/>
                <c:pt idx="0">
                  <c:v>0.09</c:v>
                </c:pt>
                <c:pt idx="1">
                  <c:v>0.2</c:v>
                </c:pt>
                <c:pt idx="2">
                  <c:v>0.09</c:v>
                </c:pt>
                <c:pt idx="3">
                  <c:v>0.09</c:v>
                </c:pt>
                <c:pt idx="4">
                  <c:v>0.1</c:v>
                </c:pt>
                <c:pt idx="5">
                  <c:v>0.1</c:v>
                </c:pt>
                <c:pt idx="7">
                  <c:v>0.15</c:v>
                </c:pt>
                <c:pt idx="8">
                  <c:v>0.11</c:v>
                </c:pt>
                <c:pt idx="9">
                  <c:v>0.11</c:v>
                </c:pt>
                <c:pt idx="10">
                  <c:v>0.14000000000000001</c:v>
                </c:pt>
                <c:pt idx="11">
                  <c:v>0.15</c:v>
                </c:pt>
                <c:pt idx="13">
                  <c:v>0.22</c:v>
                </c:pt>
                <c:pt idx="14">
                  <c:v>0.18</c:v>
                </c:pt>
                <c:pt idx="15">
                  <c:v>0.23</c:v>
                </c:pt>
                <c:pt idx="16">
                  <c:v>0.25</c:v>
                </c:pt>
                <c:pt idx="17">
                  <c:v>0.24</c:v>
                </c:pt>
              </c:numCache>
            </c:numRef>
          </c:val>
          <c:extLst>
            <c:ext xmlns:c16="http://schemas.microsoft.com/office/drawing/2014/chart" uri="{C3380CC4-5D6E-409C-BE32-E72D297353CC}">
              <c16:uniqueId val="{00000000-D6AC-4D02-86B4-864599AD8BDD}"/>
            </c:ext>
          </c:extLst>
        </c:ser>
        <c:dLbls>
          <c:showLegendKey val="0"/>
          <c:showVal val="0"/>
          <c:showCatName val="0"/>
          <c:showSerName val="0"/>
          <c:showPercent val="0"/>
          <c:showBubbleSize val="0"/>
        </c:dLbls>
        <c:gapWidth val="219"/>
        <c:axId val="859190272"/>
        <c:axId val="475847792"/>
      </c:barChart>
      <c:catAx>
        <c:axId val="859190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5847792"/>
        <c:crosses val="autoZero"/>
        <c:auto val="1"/>
        <c:lblAlgn val="ctr"/>
        <c:lblOffset val="100"/>
        <c:noMultiLvlLbl val="0"/>
      </c:catAx>
      <c:valAx>
        <c:axId val="4758477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59190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All Prebiotic Users</c:v>
                </c:pt>
              </c:strCache>
            </c:strRef>
          </c:tx>
          <c:spPr>
            <a:solidFill>
              <a:schemeClr val="accent1"/>
            </a:solidFill>
            <a:ln>
              <a:noFill/>
            </a:ln>
            <a:effectLst/>
          </c:spPr>
          <c:invertIfNegative val="0"/>
          <c:cat>
            <c:strRef>
              <c:f>Sheet1!$A$2:$A$12</c:f>
              <c:strCache>
                <c:ptCount val="11"/>
                <c:pt idx="0">
                  <c:v>Other (please specify)</c:v>
                </c:pt>
                <c:pt idx="1">
                  <c:v>Influencer recommendation</c:v>
                </c:pt>
                <c:pt idx="2">
                  <c:v>Media coverage</c:v>
                </c:pt>
                <c:pt idx="3">
                  <c:v>Clearer understanding of the microbiome</c:v>
                </c:pt>
                <c:pt idx="4">
                  <c:v>More information on adequate dosage</c:v>
                </c:pt>
                <c:pt idx="5">
                  <c:v>Clear understanding of different types</c:v>
                </c:pt>
                <c:pt idx="6">
                  <c:v>Clearer labeling</c:v>
                </c:pt>
                <c:pt idx="7">
                  <c:v>Recommendation from friend/family</c:v>
                </c:pt>
                <c:pt idx="8">
                  <c:v>More scientific research proving benefits</c:v>
                </c:pt>
                <c:pt idx="9">
                  <c:v>More information on benefits</c:v>
                </c:pt>
                <c:pt idx="10">
                  <c:v>Recommendation from a health care professional</c:v>
                </c:pt>
              </c:strCache>
            </c:strRef>
          </c:cat>
          <c:val>
            <c:numRef>
              <c:f>Sheet1!$B$2:$B$12</c:f>
              <c:numCache>
                <c:formatCode>0%</c:formatCode>
                <c:ptCount val="11"/>
                <c:pt idx="0">
                  <c:v>1.0520160000000001E-2</c:v>
                </c:pt>
                <c:pt idx="1">
                  <c:v>8.0070130000000003E-2</c:v>
                </c:pt>
                <c:pt idx="2">
                  <c:v>8.5914669999999999E-2</c:v>
                </c:pt>
                <c:pt idx="3">
                  <c:v>0.13559321999999999</c:v>
                </c:pt>
                <c:pt idx="4">
                  <c:v>0.13676213000000001</c:v>
                </c:pt>
                <c:pt idx="5">
                  <c:v>0.14026885</c:v>
                </c:pt>
                <c:pt idx="6">
                  <c:v>0.14085329999999999</c:v>
                </c:pt>
                <c:pt idx="7">
                  <c:v>0.14436002000000001</c:v>
                </c:pt>
                <c:pt idx="8">
                  <c:v>0.24605494</c:v>
                </c:pt>
                <c:pt idx="9">
                  <c:v>0.25365283</c:v>
                </c:pt>
                <c:pt idx="10">
                  <c:v>0.30917591999999999</c:v>
                </c:pt>
              </c:numCache>
            </c:numRef>
          </c:val>
          <c:extLst>
            <c:ext xmlns:c16="http://schemas.microsoft.com/office/drawing/2014/chart" uri="{C3380CC4-5D6E-409C-BE32-E72D297353CC}">
              <c16:uniqueId val="{00000000-5C03-4C6F-866C-B530BB5D5829}"/>
            </c:ext>
          </c:extLst>
        </c:ser>
        <c:dLbls>
          <c:showLegendKey val="0"/>
          <c:showVal val="0"/>
          <c:showCatName val="0"/>
          <c:showSerName val="0"/>
          <c:showPercent val="0"/>
          <c:showBubbleSize val="0"/>
        </c:dLbls>
        <c:gapWidth val="219"/>
        <c:axId val="859190272"/>
        <c:axId val="475847792"/>
      </c:barChart>
      <c:catAx>
        <c:axId val="859190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5847792"/>
        <c:crosses val="autoZero"/>
        <c:auto val="1"/>
        <c:lblAlgn val="ctr"/>
        <c:lblOffset val="100"/>
        <c:noMultiLvlLbl val="0"/>
      </c:catAx>
      <c:valAx>
        <c:axId val="4758477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9190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US </c:v>
                </c:pt>
              </c:strCache>
            </c:strRef>
          </c:tx>
          <c:spPr>
            <a:solidFill>
              <a:schemeClr val="accent3"/>
            </a:solidFill>
            <a:ln>
              <a:noFill/>
            </a:ln>
            <a:effectLst/>
          </c:spPr>
          <c:invertIfNegative val="0"/>
          <c:cat>
            <c:strRef>
              <c:f>Sheet1!$A$2:$A$12</c:f>
              <c:strCache>
                <c:ptCount val="11"/>
                <c:pt idx="0">
                  <c:v>Recommendation from a health care professional</c:v>
                </c:pt>
                <c:pt idx="1">
                  <c:v>More information on benefits</c:v>
                </c:pt>
                <c:pt idx="2">
                  <c:v>More scientific research proving benefits</c:v>
                </c:pt>
                <c:pt idx="3">
                  <c:v>Recommendation from friend/family</c:v>
                </c:pt>
                <c:pt idx="4">
                  <c:v>More information on adequate dosage</c:v>
                </c:pt>
                <c:pt idx="5">
                  <c:v>Clearer labeling</c:v>
                </c:pt>
                <c:pt idx="6">
                  <c:v>Clear understanding of different types</c:v>
                </c:pt>
                <c:pt idx="7">
                  <c:v>Clearer understanding of the microbiome</c:v>
                </c:pt>
                <c:pt idx="8">
                  <c:v>Influencer recommendation</c:v>
                </c:pt>
                <c:pt idx="9">
                  <c:v>Media coverage</c:v>
                </c:pt>
                <c:pt idx="10">
                  <c:v>Other (please specify)</c:v>
                </c:pt>
              </c:strCache>
            </c:strRef>
          </c:cat>
          <c:val>
            <c:numRef>
              <c:f>Sheet1!$C$2:$C$12</c:f>
              <c:numCache>
                <c:formatCode>0%</c:formatCode>
                <c:ptCount val="11"/>
                <c:pt idx="0">
                  <c:v>0.31663327000000002</c:v>
                </c:pt>
                <c:pt idx="1">
                  <c:v>0.28857715</c:v>
                </c:pt>
                <c:pt idx="2">
                  <c:v>0.22645291000000001</c:v>
                </c:pt>
                <c:pt idx="3">
                  <c:v>0.15430862000000001</c:v>
                </c:pt>
                <c:pt idx="4">
                  <c:v>0.15230461000000001</c:v>
                </c:pt>
                <c:pt idx="5">
                  <c:v>0.15230461000000001</c:v>
                </c:pt>
                <c:pt idx="6">
                  <c:v>0.15030060000000001</c:v>
                </c:pt>
                <c:pt idx="7">
                  <c:v>0.13827655</c:v>
                </c:pt>
                <c:pt idx="8">
                  <c:v>0.10621242</c:v>
                </c:pt>
                <c:pt idx="9">
                  <c:v>8.8176349999999987E-2</c:v>
                </c:pt>
                <c:pt idx="10">
                  <c:v>1.0020039999999999E-2</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UK</c:v>
                </c:pt>
              </c:strCache>
            </c:strRef>
          </c:tx>
          <c:spPr>
            <a:solidFill>
              <a:schemeClr val="accent5"/>
            </a:solidFill>
            <a:ln>
              <a:noFill/>
            </a:ln>
            <a:effectLst/>
          </c:spPr>
          <c:invertIfNegative val="0"/>
          <c:cat>
            <c:strRef>
              <c:f>Sheet1!$A$2:$A$12</c:f>
              <c:strCache>
                <c:ptCount val="11"/>
                <c:pt idx="0">
                  <c:v>Recommendation from a health care professional</c:v>
                </c:pt>
                <c:pt idx="1">
                  <c:v>More information on benefits</c:v>
                </c:pt>
                <c:pt idx="2">
                  <c:v>More scientific research proving benefits</c:v>
                </c:pt>
                <c:pt idx="3">
                  <c:v>Recommendation from friend/family</c:v>
                </c:pt>
                <c:pt idx="4">
                  <c:v>More information on adequate dosage</c:v>
                </c:pt>
                <c:pt idx="5">
                  <c:v>Clearer labeling</c:v>
                </c:pt>
                <c:pt idx="6">
                  <c:v>Clear understanding of different types</c:v>
                </c:pt>
                <c:pt idx="7">
                  <c:v>Clearer understanding of the microbiome</c:v>
                </c:pt>
                <c:pt idx="8">
                  <c:v>Influencer recommendation</c:v>
                </c:pt>
                <c:pt idx="9">
                  <c:v>Media coverage</c:v>
                </c:pt>
                <c:pt idx="10">
                  <c:v>Other (please specify)</c:v>
                </c:pt>
              </c:strCache>
            </c:strRef>
          </c:cat>
          <c:val>
            <c:numRef>
              <c:f>Sheet1!$D$2:$D$12</c:f>
              <c:numCache>
                <c:formatCode>0%</c:formatCode>
                <c:ptCount val="11"/>
                <c:pt idx="0">
                  <c:v>0.25352112999999998</c:v>
                </c:pt>
                <c:pt idx="1">
                  <c:v>0.22535210999999999</c:v>
                </c:pt>
                <c:pt idx="2">
                  <c:v>0.23004695</c:v>
                </c:pt>
                <c:pt idx="3">
                  <c:v>0.14553990999999999</c:v>
                </c:pt>
                <c:pt idx="4">
                  <c:v>0.15492958000000001</c:v>
                </c:pt>
                <c:pt idx="5">
                  <c:v>0.16431925</c:v>
                </c:pt>
                <c:pt idx="6">
                  <c:v>0.15492958000000001</c:v>
                </c:pt>
                <c:pt idx="7">
                  <c:v>0.15962440999999999</c:v>
                </c:pt>
                <c:pt idx="8">
                  <c:v>5.6338029999999997E-2</c:v>
                </c:pt>
                <c:pt idx="9">
                  <c:v>8.9201879999999997E-2</c:v>
                </c:pt>
                <c:pt idx="10">
                  <c:v>1.408451E-2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DE</c:v>
                </c:pt>
              </c:strCache>
            </c:strRef>
          </c:tx>
          <c:spPr>
            <a:solidFill>
              <a:schemeClr val="accent1">
                <a:lumMod val="60000"/>
              </a:schemeClr>
            </a:solidFill>
            <a:ln>
              <a:noFill/>
            </a:ln>
            <a:effectLst/>
          </c:spPr>
          <c:invertIfNegative val="0"/>
          <c:cat>
            <c:strRef>
              <c:f>Sheet1!$A$2:$A$12</c:f>
              <c:strCache>
                <c:ptCount val="11"/>
                <c:pt idx="0">
                  <c:v>Recommendation from a health care professional</c:v>
                </c:pt>
                <c:pt idx="1">
                  <c:v>More information on benefits</c:v>
                </c:pt>
                <c:pt idx="2">
                  <c:v>More scientific research proving benefits</c:v>
                </c:pt>
                <c:pt idx="3">
                  <c:v>Recommendation from friend/family</c:v>
                </c:pt>
                <c:pt idx="4">
                  <c:v>More information on adequate dosage</c:v>
                </c:pt>
                <c:pt idx="5">
                  <c:v>Clearer labeling</c:v>
                </c:pt>
                <c:pt idx="6">
                  <c:v>Clear understanding of different types</c:v>
                </c:pt>
                <c:pt idx="7">
                  <c:v>Clearer understanding of the microbiome</c:v>
                </c:pt>
                <c:pt idx="8">
                  <c:v>Influencer recommendation</c:v>
                </c:pt>
                <c:pt idx="9">
                  <c:v>Media coverage</c:v>
                </c:pt>
                <c:pt idx="10">
                  <c:v>Other (please specify)</c:v>
                </c:pt>
              </c:strCache>
            </c:strRef>
          </c:cat>
          <c:val>
            <c:numRef>
              <c:f>Sheet1!$E$2:$E$12</c:f>
              <c:numCache>
                <c:formatCode>0%</c:formatCode>
                <c:ptCount val="11"/>
                <c:pt idx="0">
                  <c:v>0.28571428999999998</c:v>
                </c:pt>
                <c:pt idx="1">
                  <c:v>0.21938775999999999</c:v>
                </c:pt>
                <c:pt idx="2">
                  <c:v>0.22448979999999999</c:v>
                </c:pt>
                <c:pt idx="3">
                  <c:v>0.14795918</c:v>
                </c:pt>
                <c:pt idx="4">
                  <c:v>0.10714286000000001</c:v>
                </c:pt>
                <c:pt idx="5">
                  <c:v>0.14285713999999999</c:v>
                </c:pt>
                <c:pt idx="6">
                  <c:v>0.14285713999999999</c:v>
                </c:pt>
                <c:pt idx="7">
                  <c:v>0.13775509999999999</c:v>
                </c:pt>
                <c:pt idx="8">
                  <c:v>0.14285713999999999</c:v>
                </c:pt>
                <c:pt idx="9">
                  <c:v>0.10204082</c:v>
                </c:pt>
                <c:pt idx="10">
                  <c:v>5.1020400000000004E-3</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IT</c:v>
                </c:pt>
              </c:strCache>
            </c:strRef>
          </c:tx>
          <c:spPr>
            <a:solidFill>
              <a:schemeClr val="accent2">
                <a:lumMod val="40000"/>
                <a:lumOff val="60000"/>
              </a:schemeClr>
            </a:solidFill>
            <a:ln>
              <a:noFill/>
            </a:ln>
            <a:effectLst/>
          </c:spPr>
          <c:invertIfNegative val="0"/>
          <c:cat>
            <c:strRef>
              <c:f>Sheet1!$A$2:$A$12</c:f>
              <c:strCache>
                <c:ptCount val="11"/>
                <c:pt idx="0">
                  <c:v>Recommendation from a health care professional</c:v>
                </c:pt>
                <c:pt idx="1">
                  <c:v>More information on benefits</c:v>
                </c:pt>
                <c:pt idx="2">
                  <c:v>More scientific research proving benefits</c:v>
                </c:pt>
                <c:pt idx="3">
                  <c:v>Recommendation from friend/family</c:v>
                </c:pt>
                <c:pt idx="4">
                  <c:v>More information on adequate dosage</c:v>
                </c:pt>
                <c:pt idx="5">
                  <c:v>Clearer labeling</c:v>
                </c:pt>
                <c:pt idx="6">
                  <c:v>Clear understanding of different types</c:v>
                </c:pt>
                <c:pt idx="7">
                  <c:v>Clearer understanding of the microbiome</c:v>
                </c:pt>
                <c:pt idx="8">
                  <c:v>Influencer recommendation</c:v>
                </c:pt>
                <c:pt idx="9">
                  <c:v>Media coverage</c:v>
                </c:pt>
                <c:pt idx="10">
                  <c:v>Other (please specify)</c:v>
                </c:pt>
              </c:strCache>
            </c:strRef>
          </c:cat>
          <c:val>
            <c:numRef>
              <c:f>Sheet1!$F$2:$F$12</c:f>
              <c:numCache>
                <c:formatCode>0%</c:formatCode>
                <c:ptCount val="11"/>
                <c:pt idx="0">
                  <c:v>0.43103448</c:v>
                </c:pt>
                <c:pt idx="1">
                  <c:v>0.28275862000000002</c:v>
                </c:pt>
                <c:pt idx="2">
                  <c:v>0.28275862000000002</c:v>
                </c:pt>
                <c:pt idx="3">
                  <c:v>7.9310340000000007E-2</c:v>
                </c:pt>
                <c:pt idx="4">
                  <c:v>0.10689655000000001</c:v>
                </c:pt>
                <c:pt idx="5">
                  <c:v>0.10689655000000001</c:v>
                </c:pt>
                <c:pt idx="6">
                  <c:v>9.3103450000000004E-2</c:v>
                </c:pt>
                <c:pt idx="7">
                  <c:v>0.10689655000000001</c:v>
                </c:pt>
                <c:pt idx="8">
                  <c:v>5.1724140000000002E-2</c:v>
                </c:pt>
                <c:pt idx="9">
                  <c:v>7.9310340000000007E-2</c:v>
                </c:pt>
                <c:pt idx="10">
                  <c:v>1.0344829999999999E-2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KR</c:v>
                </c:pt>
              </c:strCache>
            </c:strRef>
          </c:tx>
          <c:spPr>
            <a:solidFill>
              <a:schemeClr val="accent5">
                <a:lumMod val="60000"/>
              </a:schemeClr>
            </a:solidFill>
            <a:ln>
              <a:noFill/>
            </a:ln>
            <a:effectLst/>
          </c:spPr>
          <c:invertIfNegative val="0"/>
          <c:cat>
            <c:strRef>
              <c:f>Sheet1!$A$2:$A$12</c:f>
              <c:strCache>
                <c:ptCount val="11"/>
                <c:pt idx="0">
                  <c:v>Recommendation from a health care professional</c:v>
                </c:pt>
                <c:pt idx="1">
                  <c:v>More information on benefits</c:v>
                </c:pt>
                <c:pt idx="2">
                  <c:v>More scientific research proving benefits</c:v>
                </c:pt>
                <c:pt idx="3">
                  <c:v>Recommendation from friend/family</c:v>
                </c:pt>
                <c:pt idx="4">
                  <c:v>More information on adequate dosage</c:v>
                </c:pt>
                <c:pt idx="5">
                  <c:v>Clearer labeling</c:v>
                </c:pt>
                <c:pt idx="6">
                  <c:v>Clear understanding of different types</c:v>
                </c:pt>
                <c:pt idx="7">
                  <c:v>Clearer understanding of the microbiome</c:v>
                </c:pt>
                <c:pt idx="8">
                  <c:v>Influencer recommendation</c:v>
                </c:pt>
                <c:pt idx="9">
                  <c:v>Media coverage</c:v>
                </c:pt>
                <c:pt idx="10">
                  <c:v>Other (please specify)</c:v>
                </c:pt>
              </c:strCache>
            </c:strRef>
          </c:cat>
          <c:val>
            <c:numRef>
              <c:f>Sheet1!$G$2:$G$12</c:f>
              <c:numCache>
                <c:formatCode>0%</c:formatCode>
                <c:ptCount val="11"/>
                <c:pt idx="0">
                  <c:v>0.25762711999999999</c:v>
                </c:pt>
                <c:pt idx="1">
                  <c:v>0.22711864000000001</c:v>
                </c:pt>
                <c:pt idx="2">
                  <c:v>0.26779660999999999</c:v>
                </c:pt>
                <c:pt idx="3">
                  <c:v>0.21694915000000001</c:v>
                </c:pt>
                <c:pt idx="4">
                  <c:v>0.16271186000000001</c:v>
                </c:pt>
                <c:pt idx="5">
                  <c:v>0.11525423999999999</c:v>
                </c:pt>
                <c:pt idx="6">
                  <c:v>0.12542373000000001</c:v>
                </c:pt>
                <c:pt idx="7">
                  <c:v>0.11525423999999999</c:v>
                </c:pt>
                <c:pt idx="8">
                  <c:v>5.4237290000000001E-2</c:v>
                </c:pt>
                <c:pt idx="9">
                  <c:v>9.4915249999999993E-2</c:v>
                </c:pt>
                <c:pt idx="10">
                  <c:v>3.3898299999999999E-3</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AU</c:v>
                </c:pt>
              </c:strCache>
            </c:strRef>
          </c:tx>
          <c:spPr>
            <a:solidFill>
              <a:schemeClr val="accent1">
                <a:lumMod val="80000"/>
                <a:lumOff val="20000"/>
              </a:schemeClr>
            </a:solidFill>
            <a:ln>
              <a:noFill/>
            </a:ln>
            <a:effectLst/>
          </c:spPr>
          <c:invertIfNegative val="0"/>
          <c:cat>
            <c:strRef>
              <c:f>Sheet1!$A$2:$A$12</c:f>
              <c:strCache>
                <c:ptCount val="11"/>
                <c:pt idx="0">
                  <c:v>Recommendation from a health care professional</c:v>
                </c:pt>
                <c:pt idx="1">
                  <c:v>More information on benefits</c:v>
                </c:pt>
                <c:pt idx="2">
                  <c:v>More scientific research proving benefits</c:v>
                </c:pt>
                <c:pt idx="3">
                  <c:v>Recommendation from friend/family</c:v>
                </c:pt>
                <c:pt idx="4">
                  <c:v>More information on adequate dosage</c:v>
                </c:pt>
                <c:pt idx="5">
                  <c:v>Clearer labeling</c:v>
                </c:pt>
                <c:pt idx="6">
                  <c:v>Clear understanding of different types</c:v>
                </c:pt>
                <c:pt idx="7">
                  <c:v>Clearer understanding of the microbiome</c:v>
                </c:pt>
                <c:pt idx="8">
                  <c:v>Influencer recommendation</c:v>
                </c:pt>
                <c:pt idx="9">
                  <c:v>Media coverage</c:v>
                </c:pt>
                <c:pt idx="10">
                  <c:v>Other (please specify)</c:v>
                </c:pt>
              </c:strCache>
            </c:strRef>
          </c:cat>
          <c:val>
            <c:numRef>
              <c:f>Sheet1!$H$2:$H$12</c:f>
              <c:numCache>
                <c:formatCode>0%</c:formatCode>
                <c:ptCount val="11"/>
                <c:pt idx="0">
                  <c:v>0.27522935999999998</c:v>
                </c:pt>
                <c:pt idx="1">
                  <c:v>0.2293578</c:v>
                </c:pt>
                <c:pt idx="2">
                  <c:v>0.24770642000000001</c:v>
                </c:pt>
                <c:pt idx="3">
                  <c:v>0.10550459</c:v>
                </c:pt>
                <c:pt idx="4">
                  <c:v>0.1146789</c:v>
                </c:pt>
                <c:pt idx="5">
                  <c:v>0.16972477</c:v>
                </c:pt>
                <c:pt idx="6">
                  <c:v>0.18348623999999999</c:v>
                </c:pt>
                <c:pt idx="7">
                  <c:v>0.16972477</c:v>
                </c:pt>
                <c:pt idx="8">
                  <c:v>5.9633029999999997E-2</c:v>
                </c:pt>
                <c:pt idx="9">
                  <c:v>5.9633029999999997E-2</c:v>
                </c:pt>
                <c:pt idx="10">
                  <c:v>2.2935779999999999E-2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Recommendation from a health care professional</c:v>
                </c:pt>
                <c:pt idx="1">
                  <c:v>More information on benefits</c:v>
                </c:pt>
                <c:pt idx="2">
                  <c:v>More scientific research proving benefits</c:v>
                </c:pt>
                <c:pt idx="3">
                  <c:v>Recommendation from friend/family</c:v>
                </c:pt>
                <c:pt idx="4">
                  <c:v>More information on adequate dosage</c:v>
                </c:pt>
                <c:pt idx="5">
                  <c:v>Clearer labeling</c:v>
                </c:pt>
                <c:pt idx="6">
                  <c:v>Clear understanding of different types</c:v>
                </c:pt>
                <c:pt idx="7">
                  <c:v>Clearer understanding of the microbiome</c:v>
                </c:pt>
                <c:pt idx="8">
                  <c:v>Influencer recommendation</c:v>
                </c:pt>
                <c:pt idx="9">
                  <c:v>Media coverage</c:v>
                </c:pt>
                <c:pt idx="10">
                  <c:v>Other (please specify)</c:v>
                </c:pt>
              </c:strCache>
            </c:strRef>
          </c:cat>
          <c:val>
            <c:numRef>
              <c:f>Sheet1!$B$2:$B$12</c:f>
              <c:numCache>
                <c:formatCode>0%</c:formatCode>
                <c:ptCount val="11"/>
                <c:pt idx="0">
                  <c:v>0.30917591999999999</c:v>
                </c:pt>
                <c:pt idx="1">
                  <c:v>0.25365283</c:v>
                </c:pt>
                <c:pt idx="2">
                  <c:v>0.24605494</c:v>
                </c:pt>
                <c:pt idx="3">
                  <c:v>0.14436002000000001</c:v>
                </c:pt>
                <c:pt idx="4">
                  <c:v>0.13676213000000001</c:v>
                </c:pt>
                <c:pt idx="5">
                  <c:v>0.14085329999999999</c:v>
                </c:pt>
                <c:pt idx="6">
                  <c:v>0.14026885</c:v>
                </c:pt>
                <c:pt idx="7">
                  <c:v>0.13559321999999999</c:v>
                </c:pt>
                <c:pt idx="8">
                  <c:v>8.0070130000000003E-2</c:v>
                </c:pt>
                <c:pt idx="9">
                  <c:v>8.5914669999999999E-2</c:v>
                </c:pt>
                <c:pt idx="10">
                  <c:v>1.0520160000000001E-2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Recommendation from a health care professional</c:v>
                </c:pt>
                <c:pt idx="1">
                  <c:v>More scientific research proving benefits</c:v>
                </c:pt>
                <c:pt idx="2">
                  <c:v>More information on benefits</c:v>
                </c:pt>
                <c:pt idx="3">
                  <c:v>Recommendation from friend/family</c:v>
                </c:pt>
                <c:pt idx="4">
                  <c:v>Clearer understanding of the microbiome</c:v>
                </c:pt>
                <c:pt idx="5">
                  <c:v>Clear understanding of different types</c:v>
                </c:pt>
                <c:pt idx="6">
                  <c:v>Clearer labeling</c:v>
                </c:pt>
                <c:pt idx="7">
                  <c:v>More information on adequate dosage</c:v>
                </c:pt>
                <c:pt idx="8">
                  <c:v>Media coverage</c:v>
                </c:pt>
                <c:pt idx="9">
                  <c:v>Influencer recommendation</c:v>
                </c:pt>
                <c:pt idx="10">
                  <c:v>Other (please specify)</c:v>
                </c:pt>
              </c:strCache>
            </c:strRef>
          </c:cat>
          <c:val>
            <c:numRef>
              <c:f>Sheet1!$C$2:$C$12</c:f>
              <c:numCache>
                <c:formatCode>0%</c:formatCode>
                <c:ptCount val="11"/>
                <c:pt idx="0">
                  <c:v>0.26</c:v>
                </c:pt>
                <c:pt idx="1">
                  <c:v>0.21</c:v>
                </c:pt>
                <c:pt idx="2">
                  <c:v>0.18</c:v>
                </c:pt>
                <c:pt idx="3">
                  <c:v>0.17</c:v>
                </c:pt>
                <c:pt idx="4">
                  <c:v>0.16</c:v>
                </c:pt>
                <c:pt idx="5">
                  <c:v>0.16</c:v>
                </c:pt>
                <c:pt idx="6">
                  <c:v>0.15</c:v>
                </c:pt>
                <c:pt idx="7">
                  <c:v>0.13</c:v>
                </c:pt>
                <c:pt idx="8">
                  <c:v>0.1</c:v>
                </c:pt>
                <c:pt idx="9">
                  <c:v>0.1</c:v>
                </c:pt>
                <c:pt idx="10">
                  <c:v>0.01</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Recommendation from a health care professional</c:v>
                </c:pt>
                <c:pt idx="1">
                  <c:v>More scientific research proving benefits</c:v>
                </c:pt>
                <c:pt idx="2">
                  <c:v>More information on benefits</c:v>
                </c:pt>
                <c:pt idx="3">
                  <c:v>Recommendation from friend/family</c:v>
                </c:pt>
                <c:pt idx="4">
                  <c:v>Clearer understanding of the microbiome</c:v>
                </c:pt>
                <c:pt idx="5">
                  <c:v>Clear understanding of different types</c:v>
                </c:pt>
                <c:pt idx="6">
                  <c:v>Clearer labeling</c:v>
                </c:pt>
                <c:pt idx="7">
                  <c:v>More information on adequate dosage</c:v>
                </c:pt>
                <c:pt idx="8">
                  <c:v>Media coverage</c:v>
                </c:pt>
                <c:pt idx="9">
                  <c:v>Influencer recommendation</c:v>
                </c:pt>
                <c:pt idx="10">
                  <c:v>Other (please specify)</c:v>
                </c:pt>
              </c:strCache>
            </c:strRef>
          </c:cat>
          <c:val>
            <c:numRef>
              <c:f>Sheet1!$D$2:$D$12</c:f>
              <c:numCache>
                <c:formatCode>0%</c:formatCode>
                <c:ptCount val="11"/>
                <c:pt idx="0">
                  <c:v>0.22</c:v>
                </c:pt>
                <c:pt idx="1">
                  <c:v>0.22</c:v>
                </c:pt>
                <c:pt idx="2">
                  <c:v>0.22</c:v>
                </c:pt>
                <c:pt idx="3">
                  <c:v>0.18</c:v>
                </c:pt>
                <c:pt idx="4">
                  <c:v>0.15</c:v>
                </c:pt>
                <c:pt idx="5">
                  <c:v>0.17</c:v>
                </c:pt>
                <c:pt idx="6">
                  <c:v>0.16</c:v>
                </c:pt>
                <c:pt idx="7">
                  <c:v>0.17</c:v>
                </c:pt>
                <c:pt idx="8">
                  <c:v>0.13</c:v>
                </c:pt>
                <c:pt idx="9">
                  <c:v>0.15</c:v>
                </c:pt>
                <c:pt idx="10">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Recommendation from a health care professional</c:v>
                </c:pt>
                <c:pt idx="1">
                  <c:v>More scientific research proving benefits</c:v>
                </c:pt>
                <c:pt idx="2">
                  <c:v>More information on benefits</c:v>
                </c:pt>
                <c:pt idx="3">
                  <c:v>Recommendation from friend/family</c:v>
                </c:pt>
                <c:pt idx="4">
                  <c:v>Clearer understanding of the microbiome</c:v>
                </c:pt>
                <c:pt idx="5">
                  <c:v>Clear understanding of different types</c:v>
                </c:pt>
                <c:pt idx="6">
                  <c:v>Clearer labeling</c:v>
                </c:pt>
                <c:pt idx="7">
                  <c:v>More information on adequate dosage</c:v>
                </c:pt>
                <c:pt idx="8">
                  <c:v>Media coverage</c:v>
                </c:pt>
                <c:pt idx="9">
                  <c:v>Influencer recommendation</c:v>
                </c:pt>
                <c:pt idx="10">
                  <c:v>Other (please specify)</c:v>
                </c:pt>
              </c:strCache>
            </c:strRef>
          </c:cat>
          <c:val>
            <c:numRef>
              <c:f>Sheet1!$E$2:$E$12</c:f>
              <c:numCache>
                <c:formatCode>0%</c:formatCode>
                <c:ptCount val="11"/>
                <c:pt idx="0">
                  <c:v>0.3</c:v>
                </c:pt>
                <c:pt idx="1">
                  <c:v>0.28999999999999998</c:v>
                </c:pt>
                <c:pt idx="2">
                  <c:v>0.28000000000000003</c:v>
                </c:pt>
                <c:pt idx="3">
                  <c:v>0.14000000000000001</c:v>
                </c:pt>
                <c:pt idx="4">
                  <c:v>0.14000000000000001</c:v>
                </c:pt>
                <c:pt idx="5">
                  <c:v>0.12</c:v>
                </c:pt>
                <c:pt idx="6">
                  <c:v>0.13</c:v>
                </c:pt>
                <c:pt idx="7">
                  <c:v>0.12</c:v>
                </c:pt>
                <c:pt idx="8">
                  <c:v>7.0000000000000007E-2</c:v>
                </c:pt>
                <c:pt idx="9">
                  <c:v>0.06</c:v>
                </c:pt>
                <c:pt idx="10">
                  <c:v>0.01</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Recommendation from a health care professional</c:v>
                </c:pt>
                <c:pt idx="1">
                  <c:v>More scientific research proving benefits</c:v>
                </c:pt>
                <c:pt idx="2">
                  <c:v>More information on benefits</c:v>
                </c:pt>
                <c:pt idx="3">
                  <c:v>Recommendation from friend/family</c:v>
                </c:pt>
                <c:pt idx="4">
                  <c:v>Clearer understanding of the microbiome</c:v>
                </c:pt>
                <c:pt idx="5">
                  <c:v>Clear understanding of different types</c:v>
                </c:pt>
                <c:pt idx="6">
                  <c:v>Clearer labeling</c:v>
                </c:pt>
                <c:pt idx="7">
                  <c:v>More information on adequate dosage</c:v>
                </c:pt>
                <c:pt idx="8">
                  <c:v>Media coverage</c:v>
                </c:pt>
                <c:pt idx="9">
                  <c:v>Influencer recommendation</c:v>
                </c:pt>
                <c:pt idx="10">
                  <c:v>Other (please specify)</c:v>
                </c:pt>
              </c:strCache>
            </c:strRef>
          </c:cat>
          <c:val>
            <c:numRef>
              <c:f>Sheet1!$F$2:$F$12</c:f>
              <c:numCache>
                <c:formatCode>0%</c:formatCode>
                <c:ptCount val="11"/>
                <c:pt idx="0">
                  <c:v>0.32</c:v>
                </c:pt>
                <c:pt idx="1">
                  <c:v>0.25</c:v>
                </c:pt>
                <c:pt idx="2">
                  <c:v>0.28999999999999998</c:v>
                </c:pt>
                <c:pt idx="3">
                  <c:v>0.15</c:v>
                </c:pt>
                <c:pt idx="4">
                  <c:v>0.15</c:v>
                </c:pt>
                <c:pt idx="5">
                  <c:v>0.15</c:v>
                </c:pt>
                <c:pt idx="6">
                  <c:v>0.17</c:v>
                </c:pt>
                <c:pt idx="7">
                  <c:v>0.15</c:v>
                </c:pt>
                <c:pt idx="8">
                  <c:v>0.08</c:v>
                </c:pt>
                <c:pt idx="9">
                  <c:v>7.0000000000000007E-2</c:v>
                </c:pt>
                <c:pt idx="10">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Recommendation from a health care professional</c:v>
                </c:pt>
                <c:pt idx="1">
                  <c:v>More scientific research proving benefits</c:v>
                </c:pt>
                <c:pt idx="2">
                  <c:v>More information on benefits</c:v>
                </c:pt>
                <c:pt idx="3">
                  <c:v>Recommendation from friend/family</c:v>
                </c:pt>
                <c:pt idx="4">
                  <c:v>Clearer understanding of the microbiome</c:v>
                </c:pt>
                <c:pt idx="5">
                  <c:v>Clear understanding of different types</c:v>
                </c:pt>
                <c:pt idx="6">
                  <c:v>Clearer labeling</c:v>
                </c:pt>
                <c:pt idx="7">
                  <c:v>More information on adequate dosage</c:v>
                </c:pt>
                <c:pt idx="8">
                  <c:v>Media coverage</c:v>
                </c:pt>
                <c:pt idx="9">
                  <c:v>Influencer recommendation</c:v>
                </c:pt>
                <c:pt idx="10">
                  <c:v>Other (please specify)</c:v>
                </c:pt>
              </c:strCache>
            </c:strRef>
          </c:cat>
          <c:val>
            <c:numRef>
              <c:f>Sheet1!$G$2:$G$12</c:f>
              <c:numCache>
                <c:formatCode>0%</c:formatCode>
                <c:ptCount val="11"/>
                <c:pt idx="0">
                  <c:v>0.42</c:v>
                </c:pt>
                <c:pt idx="1">
                  <c:v>0.24</c:v>
                </c:pt>
                <c:pt idx="2">
                  <c:v>0.32</c:v>
                </c:pt>
                <c:pt idx="3">
                  <c:v>0.09</c:v>
                </c:pt>
                <c:pt idx="4">
                  <c:v>0.05</c:v>
                </c:pt>
                <c:pt idx="5">
                  <c:v>0.12</c:v>
                </c:pt>
                <c:pt idx="6">
                  <c:v>7.0000000000000007E-2</c:v>
                </c:pt>
                <c:pt idx="7">
                  <c:v>0.13</c:v>
                </c:pt>
                <c:pt idx="8">
                  <c:v>0.03</c:v>
                </c:pt>
                <c:pt idx="9">
                  <c:v>0.02</c:v>
                </c:pt>
                <c:pt idx="10">
                  <c:v>0.05</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Recommendation from a health care professional</c:v>
                </c:pt>
                <c:pt idx="1">
                  <c:v>More scientific research proving benefits</c:v>
                </c:pt>
                <c:pt idx="2">
                  <c:v>More information on benefits</c:v>
                </c:pt>
                <c:pt idx="3">
                  <c:v>Recommendation from friend/family</c:v>
                </c:pt>
                <c:pt idx="4">
                  <c:v>Clearer understanding of the microbiome</c:v>
                </c:pt>
                <c:pt idx="5">
                  <c:v>Clear understanding of different types</c:v>
                </c:pt>
                <c:pt idx="6">
                  <c:v>Clearer labeling</c:v>
                </c:pt>
                <c:pt idx="7">
                  <c:v>More information on adequate dosage</c:v>
                </c:pt>
                <c:pt idx="8">
                  <c:v>Media coverage</c:v>
                </c:pt>
                <c:pt idx="9">
                  <c:v>Influencer recommendation</c:v>
                </c:pt>
                <c:pt idx="10">
                  <c:v>Other (please specify)</c:v>
                </c:pt>
              </c:strCache>
            </c:strRef>
          </c:cat>
          <c:val>
            <c:numRef>
              <c:f>Sheet1!$H$2:$H$12</c:f>
              <c:numCache>
                <c:formatCode>0%</c:formatCode>
                <c:ptCount val="11"/>
                <c:pt idx="0">
                  <c:v>0.47</c:v>
                </c:pt>
                <c:pt idx="1">
                  <c:v>0.28000000000000003</c:v>
                </c:pt>
                <c:pt idx="2">
                  <c:v>0.28999999999999998</c:v>
                </c:pt>
                <c:pt idx="3">
                  <c:v>0.08</c:v>
                </c:pt>
                <c:pt idx="4">
                  <c:v>0.1</c:v>
                </c:pt>
                <c:pt idx="5">
                  <c:v>0.1</c:v>
                </c:pt>
                <c:pt idx="6">
                  <c:v>0.12</c:v>
                </c:pt>
                <c:pt idx="7">
                  <c:v>0.1</c:v>
                </c:pt>
                <c:pt idx="8">
                  <c:v>7.0000000000000007E-2</c:v>
                </c:pt>
                <c:pt idx="9">
                  <c:v>0.02</c:v>
                </c:pt>
                <c:pt idx="10">
                  <c:v>0.01</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Recommendation from a health care professional</c:v>
                </c:pt>
                <c:pt idx="1">
                  <c:v>More scientific research proving benefits</c:v>
                </c:pt>
                <c:pt idx="2">
                  <c:v>More information on benefits</c:v>
                </c:pt>
                <c:pt idx="3">
                  <c:v>Recommendation from friend/family</c:v>
                </c:pt>
                <c:pt idx="4">
                  <c:v>Clearer understanding of the microbiome</c:v>
                </c:pt>
                <c:pt idx="5">
                  <c:v>Clear understanding of different types</c:v>
                </c:pt>
                <c:pt idx="6">
                  <c:v>Clearer labeling</c:v>
                </c:pt>
                <c:pt idx="7">
                  <c:v>More information on adequate dosage</c:v>
                </c:pt>
                <c:pt idx="8">
                  <c:v>Media coverage</c:v>
                </c:pt>
                <c:pt idx="9">
                  <c:v>Influencer recommendation</c:v>
                </c:pt>
                <c:pt idx="10">
                  <c:v>Other (please specify)</c:v>
                </c:pt>
              </c:strCache>
            </c:strRef>
          </c:cat>
          <c:val>
            <c:numRef>
              <c:f>Sheet1!$B$2:$B$12</c:f>
              <c:numCache>
                <c:formatCode>0%</c:formatCode>
                <c:ptCount val="11"/>
                <c:pt idx="0">
                  <c:v>0.30917591999999999</c:v>
                </c:pt>
                <c:pt idx="1">
                  <c:v>0.24605494</c:v>
                </c:pt>
                <c:pt idx="2">
                  <c:v>0.25365283</c:v>
                </c:pt>
                <c:pt idx="3">
                  <c:v>0.14436002000000001</c:v>
                </c:pt>
                <c:pt idx="4">
                  <c:v>0.13559321999999999</c:v>
                </c:pt>
                <c:pt idx="5">
                  <c:v>0.14026885</c:v>
                </c:pt>
                <c:pt idx="6">
                  <c:v>0.14085329999999999</c:v>
                </c:pt>
                <c:pt idx="7">
                  <c:v>0.13676213000000001</c:v>
                </c:pt>
                <c:pt idx="8">
                  <c:v>8.5914669999999999E-2</c:v>
                </c:pt>
                <c:pt idx="9">
                  <c:v>8.0070130000000003E-2</c:v>
                </c:pt>
                <c:pt idx="10">
                  <c:v>1.0520160000000001E-2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More information on benefits</c:v>
                </c:pt>
                <c:pt idx="1">
                  <c:v>Recommendation from a health care professional</c:v>
                </c:pt>
                <c:pt idx="2">
                  <c:v>Clearer understanding of the microbiome</c:v>
                </c:pt>
                <c:pt idx="3">
                  <c:v>More information on adequate dosage</c:v>
                </c:pt>
                <c:pt idx="4">
                  <c:v>More scientific research proving benefits</c:v>
                </c:pt>
                <c:pt idx="5">
                  <c:v>Clearer labeling</c:v>
                </c:pt>
                <c:pt idx="6">
                  <c:v>Recommendation from friend/family</c:v>
                </c:pt>
                <c:pt idx="7">
                  <c:v>Clear understanding of different types</c:v>
                </c:pt>
                <c:pt idx="8">
                  <c:v>Media coverage</c:v>
                </c:pt>
                <c:pt idx="9">
                  <c:v>Influencer recommendation</c:v>
                </c:pt>
                <c:pt idx="10">
                  <c:v>Other (please specify)</c:v>
                </c:pt>
              </c:strCache>
            </c:strRef>
          </c:cat>
          <c:val>
            <c:numRef>
              <c:f>Sheet1!$C$2:$C$12</c:f>
              <c:numCache>
                <c:formatCode>0%</c:formatCode>
                <c:ptCount val="11"/>
                <c:pt idx="0">
                  <c:v>0.21698112999999999</c:v>
                </c:pt>
                <c:pt idx="1">
                  <c:v>0.21698112999999999</c:v>
                </c:pt>
                <c:pt idx="2">
                  <c:v>0.18867924999999999</c:v>
                </c:pt>
                <c:pt idx="3">
                  <c:v>0.17924528000000001</c:v>
                </c:pt>
                <c:pt idx="4">
                  <c:v>0.17924528000000001</c:v>
                </c:pt>
                <c:pt idx="5">
                  <c:v>0.17924528000000001</c:v>
                </c:pt>
                <c:pt idx="6">
                  <c:v>0.16981131999999999</c:v>
                </c:pt>
                <c:pt idx="7">
                  <c:v>0.16037736</c:v>
                </c:pt>
                <c:pt idx="8">
                  <c:v>0.13207547</c:v>
                </c:pt>
                <c:pt idx="9">
                  <c:v>0.13207547</c:v>
                </c:pt>
                <c:pt idx="10">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More information on benefits</c:v>
                </c:pt>
                <c:pt idx="1">
                  <c:v>Recommendation from a health care professional</c:v>
                </c:pt>
                <c:pt idx="2">
                  <c:v>Clearer understanding of the microbiome</c:v>
                </c:pt>
                <c:pt idx="3">
                  <c:v>More information on adequate dosage</c:v>
                </c:pt>
                <c:pt idx="4">
                  <c:v>More scientific research proving benefits</c:v>
                </c:pt>
                <c:pt idx="5">
                  <c:v>Clearer labeling</c:v>
                </c:pt>
                <c:pt idx="6">
                  <c:v>Recommendation from friend/family</c:v>
                </c:pt>
                <c:pt idx="7">
                  <c:v>Clear understanding of different types</c:v>
                </c:pt>
                <c:pt idx="8">
                  <c:v>Media coverage</c:v>
                </c:pt>
                <c:pt idx="9">
                  <c:v>Influencer recommendation</c:v>
                </c:pt>
                <c:pt idx="10">
                  <c:v>Other (please specify)</c:v>
                </c:pt>
              </c:strCache>
            </c:strRef>
          </c:cat>
          <c:val>
            <c:numRef>
              <c:f>Sheet1!$D$2:$D$12</c:f>
              <c:numCache>
                <c:formatCode>0%</c:formatCode>
                <c:ptCount val="11"/>
                <c:pt idx="0">
                  <c:v>0.26666666999999999</c:v>
                </c:pt>
                <c:pt idx="1">
                  <c:v>0.25714285999999997</c:v>
                </c:pt>
                <c:pt idx="2">
                  <c:v>0.18095238</c:v>
                </c:pt>
                <c:pt idx="3">
                  <c:v>0.18095238</c:v>
                </c:pt>
                <c:pt idx="4">
                  <c:v>0.20952381</c:v>
                </c:pt>
                <c:pt idx="5">
                  <c:v>0.16190476000000001</c:v>
                </c:pt>
                <c:pt idx="6">
                  <c:v>0.16190476000000001</c:v>
                </c:pt>
                <c:pt idx="7">
                  <c:v>0.14285713999999999</c:v>
                </c:pt>
                <c:pt idx="8">
                  <c:v>0.14285713999999999</c:v>
                </c:pt>
                <c:pt idx="9">
                  <c:v>0.16190476000000001</c:v>
                </c:pt>
                <c:pt idx="10">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More information on benefits</c:v>
                </c:pt>
                <c:pt idx="1">
                  <c:v>Recommendation from a health care professional</c:v>
                </c:pt>
                <c:pt idx="2">
                  <c:v>Clearer understanding of the microbiome</c:v>
                </c:pt>
                <c:pt idx="3">
                  <c:v>More information on adequate dosage</c:v>
                </c:pt>
                <c:pt idx="4">
                  <c:v>More scientific research proving benefits</c:v>
                </c:pt>
                <c:pt idx="5">
                  <c:v>Clearer labeling</c:v>
                </c:pt>
                <c:pt idx="6">
                  <c:v>Recommendation from friend/family</c:v>
                </c:pt>
                <c:pt idx="7">
                  <c:v>Clear understanding of different types</c:v>
                </c:pt>
                <c:pt idx="8">
                  <c:v>Media coverage</c:v>
                </c:pt>
                <c:pt idx="9">
                  <c:v>Influencer recommendation</c:v>
                </c:pt>
                <c:pt idx="10">
                  <c:v>Other (please specify)</c:v>
                </c:pt>
              </c:strCache>
            </c:strRef>
          </c:cat>
          <c:val>
            <c:numRef>
              <c:f>Sheet1!$E$2:$E$12</c:f>
              <c:numCache>
                <c:formatCode>0%</c:formatCode>
                <c:ptCount val="11"/>
                <c:pt idx="0">
                  <c:v>0.34020619000000002</c:v>
                </c:pt>
                <c:pt idx="1">
                  <c:v>0.30927834999999998</c:v>
                </c:pt>
                <c:pt idx="2">
                  <c:v>0.12371134</c:v>
                </c:pt>
                <c:pt idx="3">
                  <c:v>0.11340206</c:v>
                </c:pt>
                <c:pt idx="4">
                  <c:v>0.27835051999999999</c:v>
                </c:pt>
                <c:pt idx="5">
                  <c:v>0.14432990000000001</c:v>
                </c:pt>
                <c:pt idx="6">
                  <c:v>0.14432990000000001</c:v>
                </c:pt>
                <c:pt idx="7">
                  <c:v>0.10309277999999999</c:v>
                </c:pt>
                <c:pt idx="8">
                  <c:v>3.0927840000000002E-2</c:v>
                </c:pt>
                <c:pt idx="9">
                  <c:v>9.2783510000000013E-2</c:v>
                </c:pt>
                <c:pt idx="10">
                  <c:v>3.0927840000000002E-2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More information on benefits</c:v>
                </c:pt>
                <c:pt idx="1">
                  <c:v>Recommendation from a health care professional</c:v>
                </c:pt>
                <c:pt idx="2">
                  <c:v>Clearer understanding of the microbiome</c:v>
                </c:pt>
                <c:pt idx="3">
                  <c:v>More information on adequate dosage</c:v>
                </c:pt>
                <c:pt idx="4">
                  <c:v>More scientific research proving benefits</c:v>
                </c:pt>
                <c:pt idx="5">
                  <c:v>Clearer labeling</c:v>
                </c:pt>
                <c:pt idx="6">
                  <c:v>Recommendation from friend/family</c:v>
                </c:pt>
                <c:pt idx="7">
                  <c:v>Clear understanding of different types</c:v>
                </c:pt>
                <c:pt idx="8">
                  <c:v>Media coverage</c:v>
                </c:pt>
                <c:pt idx="9">
                  <c:v>Influencer recommendation</c:v>
                </c:pt>
                <c:pt idx="10">
                  <c:v>Other (please specify)</c:v>
                </c:pt>
              </c:strCache>
            </c:strRef>
          </c:cat>
          <c:val>
            <c:numRef>
              <c:f>Sheet1!$F$2:$F$12</c:f>
              <c:numCache>
                <c:formatCode>0%</c:formatCode>
                <c:ptCount val="11"/>
                <c:pt idx="0">
                  <c:v>0.29464286000000001</c:v>
                </c:pt>
                <c:pt idx="1">
                  <c:v>0.3125</c:v>
                </c:pt>
                <c:pt idx="2">
                  <c:v>0.11607143</c:v>
                </c:pt>
                <c:pt idx="3">
                  <c:v>0.1875</c:v>
                </c:pt>
                <c:pt idx="4">
                  <c:v>0.25892857000000002</c:v>
                </c:pt>
                <c:pt idx="5">
                  <c:v>0.15178570999999999</c:v>
                </c:pt>
                <c:pt idx="6">
                  <c:v>0.20535713999999999</c:v>
                </c:pt>
                <c:pt idx="7">
                  <c:v>0.19642857</c:v>
                </c:pt>
                <c:pt idx="8">
                  <c:v>8.0357140000000007E-2</c:v>
                </c:pt>
                <c:pt idx="9">
                  <c:v>8.9285710000000004E-2</c:v>
                </c:pt>
                <c:pt idx="10">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More information on benefits</c:v>
                </c:pt>
                <c:pt idx="1">
                  <c:v>Recommendation from a health care professional</c:v>
                </c:pt>
                <c:pt idx="2">
                  <c:v>Clearer understanding of the microbiome</c:v>
                </c:pt>
                <c:pt idx="3">
                  <c:v>More information on adequate dosage</c:v>
                </c:pt>
                <c:pt idx="4">
                  <c:v>More scientific research proving benefits</c:v>
                </c:pt>
                <c:pt idx="5">
                  <c:v>Clearer labeling</c:v>
                </c:pt>
                <c:pt idx="6">
                  <c:v>Recommendation from friend/family</c:v>
                </c:pt>
                <c:pt idx="7">
                  <c:v>Clear understanding of different types</c:v>
                </c:pt>
                <c:pt idx="8">
                  <c:v>Media coverage</c:v>
                </c:pt>
                <c:pt idx="9">
                  <c:v>Influencer recommendation</c:v>
                </c:pt>
                <c:pt idx="10">
                  <c:v>Other (please specify)</c:v>
                </c:pt>
              </c:strCache>
            </c:strRef>
          </c:cat>
          <c:val>
            <c:numRef>
              <c:f>Sheet1!$G$2:$G$12</c:f>
              <c:numCache>
                <c:formatCode>0%</c:formatCode>
                <c:ptCount val="11"/>
                <c:pt idx="0">
                  <c:v>0.34782608999999998</c:v>
                </c:pt>
                <c:pt idx="1">
                  <c:v>0.56521738999999993</c:v>
                </c:pt>
                <c:pt idx="2">
                  <c:v>6.521739E-2</c:v>
                </c:pt>
                <c:pt idx="3">
                  <c:v>8.6956520000000009E-2</c:v>
                </c:pt>
                <c:pt idx="4">
                  <c:v>0.13043478</c:v>
                </c:pt>
                <c:pt idx="5">
                  <c:v>0.10869565</c:v>
                </c:pt>
                <c:pt idx="6">
                  <c:v>8.6956520000000009E-2</c:v>
                </c:pt>
                <c:pt idx="7">
                  <c:v>0.15217391</c:v>
                </c:pt>
                <c:pt idx="8">
                  <c:v>2.1739129999999999E-2</c:v>
                </c:pt>
                <c:pt idx="9">
                  <c:v>2.1739129999999999E-2</c:v>
                </c:pt>
                <c:pt idx="10">
                  <c:v>4.3478259999999998E-2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More information on benefits</c:v>
                </c:pt>
                <c:pt idx="1">
                  <c:v>Recommendation from a health care professional</c:v>
                </c:pt>
                <c:pt idx="2">
                  <c:v>Clearer understanding of the microbiome</c:v>
                </c:pt>
                <c:pt idx="3">
                  <c:v>More information on adequate dosage</c:v>
                </c:pt>
                <c:pt idx="4">
                  <c:v>More scientific research proving benefits</c:v>
                </c:pt>
                <c:pt idx="5">
                  <c:v>Clearer labeling</c:v>
                </c:pt>
                <c:pt idx="6">
                  <c:v>Recommendation from friend/family</c:v>
                </c:pt>
                <c:pt idx="7">
                  <c:v>Clear understanding of different types</c:v>
                </c:pt>
                <c:pt idx="8">
                  <c:v>Media coverage</c:v>
                </c:pt>
                <c:pt idx="9">
                  <c:v>Influencer recommendation</c:v>
                </c:pt>
                <c:pt idx="10">
                  <c:v>Other (please specify)</c:v>
                </c:pt>
              </c:strCache>
            </c:strRef>
          </c:cat>
          <c:val>
            <c:numRef>
              <c:f>Sheet1!$H$2:$H$12</c:f>
              <c:numCache>
                <c:formatCode>0%</c:formatCode>
                <c:ptCount val="11"/>
                <c:pt idx="0">
                  <c:v>0.34375</c:v>
                </c:pt>
                <c:pt idx="1">
                  <c:v>0.53125</c:v>
                </c:pt>
                <c:pt idx="2">
                  <c:v>6.25E-2</c:v>
                </c:pt>
                <c:pt idx="3">
                  <c:v>6.25E-2</c:v>
                </c:pt>
                <c:pt idx="4">
                  <c:v>0.3125</c:v>
                </c:pt>
                <c:pt idx="5">
                  <c:v>0.125</c:v>
                </c:pt>
                <c:pt idx="6">
                  <c:v>0</c:v>
                </c:pt>
                <c:pt idx="7">
                  <c:v>0.125</c:v>
                </c:pt>
                <c:pt idx="8">
                  <c:v>6.25E-2</c:v>
                </c:pt>
                <c:pt idx="9">
                  <c:v>3.125E-2</c:v>
                </c:pt>
                <c:pt idx="10">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More information on benefits</c:v>
                </c:pt>
                <c:pt idx="1">
                  <c:v>Recommendation from a health care professional</c:v>
                </c:pt>
                <c:pt idx="2">
                  <c:v>Clearer understanding of the microbiome</c:v>
                </c:pt>
                <c:pt idx="3">
                  <c:v>More information on adequate dosage</c:v>
                </c:pt>
                <c:pt idx="4">
                  <c:v>More scientific research proving benefits</c:v>
                </c:pt>
                <c:pt idx="5">
                  <c:v>Clearer labeling</c:v>
                </c:pt>
                <c:pt idx="6">
                  <c:v>Recommendation from friend/family</c:v>
                </c:pt>
                <c:pt idx="7">
                  <c:v>Clear understanding of different types</c:v>
                </c:pt>
                <c:pt idx="8">
                  <c:v>Media coverage</c:v>
                </c:pt>
                <c:pt idx="9">
                  <c:v>Influencer recommendation</c:v>
                </c:pt>
                <c:pt idx="10">
                  <c:v>Other (please specify)</c:v>
                </c:pt>
              </c:strCache>
            </c:strRef>
          </c:cat>
          <c:val>
            <c:numRef>
              <c:f>Sheet1!$B$2:$B$12</c:f>
              <c:numCache>
                <c:formatCode>0%</c:formatCode>
                <c:ptCount val="11"/>
                <c:pt idx="0">
                  <c:v>0.25365283</c:v>
                </c:pt>
                <c:pt idx="1">
                  <c:v>0.30917591999999999</c:v>
                </c:pt>
                <c:pt idx="2">
                  <c:v>0.13559321999999999</c:v>
                </c:pt>
                <c:pt idx="3">
                  <c:v>0.13676213000000001</c:v>
                </c:pt>
                <c:pt idx="4">
                  <c:v>0.24605494</c:v>
                </c:pt>
                <c:pt idx="5">
                  <c:v>0.14085329999999999</c:v>
                </c:pt>
                <c:pt idx="6">
                  <c:v>0.14436002000000001</c:v>
                </c:pt>
                <c:pt idx="7">
                  <c:v>0.14026885</c:v>
                </c:pt>
                <c:pt idx="8">
                  <c:v>8.5914669999999999E-2</c:v>
                </c:pt>
                <c:pt idx="9">
                  <c:v>8.0070130000000003E-2</c:v>
                </c:pt>
                <c:pt idx="10">
                  <c:v>1.0520160000000001E-2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More information on benefits</c:v>
                </c:pt>
                <c:pt idx="1">
                  <c:v>Clear understanding of different types</c:v>
                </c:pt>
                <c:pt idx="2">
                  <c:v>More information on adequate dosage</c:v>
                </c:pt>
                <c:pt idx="3">
                  <c:v>More scientific research proving benefits</c:v>
                </c:pt>
                <c:pt idx="4">
                  <c:v>Clearer labeling</c:v>
                </c:pt>
                <c:pt idx="5">
                  <c:v>Recommendation from a health care professional</c:v>
                </c:pt>
                <c:pt idx="6">
                  <c:v>Clearer understanding of the microbiome</c:v>
                </c:pt>
                <c:pt idx="7">
                  <c:v>Media coverage</c:v>
                </c:pt>
                <c:pt idx="8">
                  <c:v>Influencer recommendation</c:v>
                </c:pt>
                <c:pt idx="9">
                  <c:v>Recommendation from friend/family</c:v>
                </c:pt>
                <c:pt idx="10">
                  <c:v>Other (please specify)</c:v>
                </c:pt>
              </c:strCache>
            </c:strRef>
          </c:cat>
          <c:val>
            <c:numRef>
              <c:f>Sheet1!$C$2:$C$12</c:f>
              <c:numCache>
                <c:formatCode>0%</c:formatCode>
                <c:ptCount val="11"/>
                <c:pt idx="0">
                  <c:v>0.25714285999999997</c:v>
                </c:pt>
                <c:pt idx="1">
                  <c:v>0.2</c:v>
                </c:pt>
                <c:pt idx="2">
                  <c:v>0.17142857</c:v>
                </c:pt>
                <c:pt idx="3">
                  <c:v>0.17142857</c:v>
                </c:pt>
                <c:pt idx="4">
                  <c:v>0.17142857</c:v>
                </c:pt>
                <c:pt idx="5">
                  <c:v>0.14285713999999999</c:v>
                </c:pt>
                <c:pt idx="6">
                  <c:v>0.14285713999999999</c:v>
                </c:pt>
                <c:pt idx="7">
                  <c:v>0.11428571</c:v>
                </c:pt>
                <c:pt idx="8">
                  <c:v>0.11428571</c:v>
                </c:pt>
                <c:pt idx="9">
                  <c:v>8.5714289999999999E-2</c:v>
                </c:pt>
                <c:pt idx="10">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More information on benefits</c:v>
                </c:pt>
                <c:pt idx="1">
                  <c:v>Clear understanding of different types</c:v>
                </c:pt>
                <c:pt idx="2">
                  <c:v>More information on adequate dosage</c:v>
                </c:pt>
                <c:pt idx="3">
                  <c:v>More scientific research proving benefits</c:v>
                </c:pt>
                <c:pt idx="4">
                  <c:v>Clearer labeling</c:v>
                </c:pt>
                <c:pt idx="5">
                  <c:v>Recommendation from a health care professional</c:v>
                </c:pt>
                <c:pt idx="6">
                  <c:v>Clearer understanding of the microbiome</c:v>
                </c:pt>
                <c:pt idx="7">
                  <c:v>Media coverage</c:v>
                </c:pt>
                <c:pt idx="8">
                  <c:v>Influencer recommendation</c:v>
                </c:pt>
                <c:pt idx="9">
                  <c:v>Recommendation from friend/family</c:v>
                </c:pt>
                <c:pt idx="10">
                  <c:v>Other (please specify)</c:v>
                </c:pt>
              </c:strCache>
            </c:strRef>
          </c:cat>
          <c:val>
            <c:numRef>
              <c:f>Sheet1!$D$2:$D$12</c:f>
              <c:numCache>
                <c:formatCode>0%</c:formatCode>
                <c:ptCount val="11"/>
                <c:pt idx="0">
                  <c:v>0.18604651</c:v>
                </c:pt>
                <c:pt idx="1">
                  <c:v>0.18604651</c:v>
                </c:pt>
                <c:pt idx="2">
                  <c:v>0.23255814</c:v>
                </c:pt>
                <c:pt idx="3">
                  <c:v>0.16279070000000001</c:v>
                </c:pt>
                <c:pt idx="4">
                  <c:v>0.11627907</c:v>
                </c:pt>
                <c:pt idx="5">
                  <c:v>0.16279070000000001</c:v>
                </c:pt>
                <c:pt idx="6">
                  <c:v>0.11627907</c:v>
                </c:pt>
                <c:pt idx="7">
                  <c:v>0.13953488</c:v>
                </c:pt>
                <c:pt idx="8">
                  <c:v>9.302326000000001E-2</c:v>
                </c:pt>
                <c:pt idx="9">
                  <c:v>0.25581395000000001</c:v>
                </c:pt>
                <c:pt idx="10">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More information on benefits</c:v>
                </c:pt>
                <c:pt idx="1">
                  <c:v>Clear understanding of different types</c:v>
                </c:pt>
                <c:pt idx="2">
                  <c:v>More information on adequate dosage</c:v>
                </c:pt>
                <c:pt idx="3">
                  <c:v>More scientific research proving benefits</c:v>
                </c:pt>
                <c:pt idx="4">
                  <c:v>Clearer labeling</c:v>
                </c:pt>
                <c:pt idx="5">
                  <c:v>Recommendation from a health care professional</c:v>
                </c:pt>
                <c:pt idx="6">
                  <c:v>Clearer understanding of the microbiome</c:v>
                </c:pt>
                <c:pt idx="7">
                  <c:v>Media coverage</c:v>
                </c:pt>
                <c:pt idx="8">
                  <c:v>Influencer recommendation</c:v>
                </c:pt>
                <c:pt idx="9">
                  <c:v>Recommendation from friend/family</c:v>
                </c:pt>
                <c:pt idx="10">
                  <c:v>Other (please specify)</c:v>
                </c:pt>
              </c:strCache>
            </c:strRef>
          </c:cat>
          <c:val>
            <c:numRef>
              <c:f>Sheet1!$E$2:$E$12</c:f>
              <c:numCache>
                <c:formatCode>0%</c:formatCode>
                <c:ptCount val="11"/>
                <c:pt idx="0">
                  <c:v>0.15625</c:v>
                </c:pt>
                <c:pt idx="1">
                  <c:v>9.375E-2</c:v>
                </c:pt>
                <c:pt idx="2">
                  <c:v>9.375E-2</c:v>
                </c:pt>
                <c:pt idx="3">
                  <c:v>0.28125</c:v>
                </c:pt>
                <c:pt idx="4">
                  <c:v>0.21875</c:v>
                </c:pt>
                <c:pt idx="5">
                  <c:v>0.28125</c:v>
                </c:pt>
                <c:pt idx="6">
                  <c:v>0.21875</c:v>
                </c:pt>
                <c:pt idx="7">
                  <c:v>0.125</c:v>
                </c:pt>
                <c:pt idx="8">
                  <c:v>3.125E-2</c:v>
                </c:pt>
                <c:pt idx="9">
                  <c:v>0.15625</c:v>
                </c:pt>
                <c:pt idx="10">
                  <c:v>0</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More information on benefits</c:v>
                </c:pt>
                <c:pt idx="1">
                  <c:v>Clear understanding of different types</c:v>
                </c:pt>
                <c:pt idx="2">
                  <c:v>More information on adequate dosage</c:v>
                </c:pt>
                <c:pt idx="3">
                  <c:v>More scientific research proving benefits</c:v>
                </c:pt>
                <c:pt idx="4">
                  <c:v>Clearer labeling</c:v>
                </c:pt>
                <c:pt idx="5">
                  <c:v>Recommendation from a health care professional</c:v>
                </c:pt>
                <c:pt idx="6">
                  <c:v>Clearer understanding of the microbiome</c:v>
                </c:pt>
                <c:pt idx="7">
                  <c:v>Media coverage</c:v>
                </c:pt>
                <c:pt idx="8">
                  <c:v>Influencer recommendation</c:v>
                </c:pt>
                <c:pt idx="9">
                  <c:v>Recommendation from friend/family</c:v>
                </c:pt>
                <c:pt idx="10">
                  <c:v>Other (please specify)</c:v>
                </c:pt>
              </c:strCache>
            </c:strRef>
          </c:cat>
          <c:val>
            <c:numRef>
              <c:f>Sheet1!$F$2:$F$12</c:f>
              <c:numCache>
                <c:formatCode>0%</c:formatCode>
                <c:ptCount val="11"/>
                <c:pt idx="0">
                  <c:v>0.27272727000000002</c:v>
                </c:pt>
                <c:pt idx="1">
                  <c:v>0.10909091</c:v>
                </c:pt>
                <c:pt idx="2">
                  <c:v>0.14545454999999999</c:v>
                </c:pt>
                <c:pt idx="3">
                  <c:v>0.21818182</c:v>
                </c:pt>
                <c:pt idx="4">
                  <c:v>0.21818182</c:v>
                </c:pt>
                <c:pt idx="5">
                  <c:v>0.27272727000000002</c:v>
                </c:pt>
                <c:pt idx="6">
                  <c:v>0.21818182</c:v>
                </c:pt>
                <c:pt idx="7">
                  <c:v>5.4545450000000002E-2</c:v>
                </c:pt>
                <c:pt idx="8">
                  <c:v>5.4545450000000002E-2</c:v>
                </c:pt>
                <c:pt idx="9">
                  <c:v>0.14545454999999999</c:v>
                </c:pt>
                <c:pt idx="10">
                  <c:v>1.8181820000000001E-2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More information on benefits</c:v>
                </c:pt>
                <c:pt idx="1">
                  <c:v>Clear understanding of different types</c:v>
                </c:pt>
                <c:pt idx="2">
                  <c:v>More information on adequate dosage</c:v>
                </c:pt>
                <c:pt idx="3">
                  <c:v>More scientific research proving benefits</c:v>
                </c:pt>
                <c:pt idx="4">
                  <c:v>Clearer labeling</c:v>
                </c:pt>
                <c:pt idx="5">
                  <c:v>Recommendation from a health care professional</c:v>
                </c:pt>
                <c:pt idx="6">
                  <c:v>Clearer understanding of the microbiome</c:v>
                </c:pt>
                <c:pt idx="7">
                  <c:v>Media coverage</c:v>
                </c:pt>
                <c:pt idx="8">
                  <c:v>Influencer recommendation</c:v>
                </c:pt>
                <c:pt idx="9">
                  <c:v>Recommendation from friend/family</c:v>
                </c:pt>
                <c:pt idx="10">
                  <c:v>Other (please specify)</c:v>
                </c:pt>
              </c:strCache>
            </c:strRef>
          </c:cat>
          <c:val>
            <c:numRef>
              <c:f>Sheet1!$G$2:$G$12</c:f>
              <c:numCache>
                <c:formatCode>0%</c:formatCode>
                <c:ptCount val="11"/>
                <c:pt idx="0">
                  <c:v>0.20833333000000001</c:v>
                </c:pt>
                <c:pt idx="1">
                  <c:v>0.20833333000000001</c:v>
                </c:pt>
                <c:pt idx="2">
                  <c:v>0.20833333000000001</c:v>
                </c:pt>
                <c:pt idx="3">
                  <c:v>0.375</c:v>
                </c:pt>
                <c:pt idx="4">
                  <c:v>0</c:v>
                </c:pt>
                <c:pt idx="5">
                  <c:v>0.29166667000000002</c:v>
                </c:pt>
                <c:pt idx="6">
                  <c:v>4.1666670000000003E-2</c:v>
                </c:pt>
                <c:pt idx="7">
                  <c:v>4.1666670000000003E-2</c:v>
                </c:pt>
                <c:pt idx="8">
                  <c:v>0</c:v>
                </c:pt>
                <c:pt idx="9">
                  <c:v>8.3333329999999997E-2</c:v>
                </c:pt>
                <c:pt idx="10">
                  <c:v>8.3333329999999997E-2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More information on benefits</c:v>
                </c:pt>
                <c:pt idx="1">
                  <c:v>Clear understanding of different types</c:v>
                </c:pt>
                <c:pt idx="2">
                  <c:v>More information on adequate dosage</c:v>
                </c:pt>
                <c:pt idx="3">
                  <c:v>More scientific research proving benefits</c:v>
                </c:pt>
                <c:pt idx="4">
                  <c:v>Clearer labeling</c:v>
                </c:pt>
                <c:pt idx="5">
                  <c:v>Recommendation from a health care professional</c:v>
                </c:pt>
                <c:pt idx="6">
                  <c:v>Clearer understanding of the microbiome</c:v>
                </c:pt>
                <c:pt idx="7">
                  <c:v>Media coverage</c:v>
                </c:pt>
                <c:pt idx="8">
                  <c:v>Influencer recommendation</c:v>
                </c:pt>
                <c:pt idx="9">
                  <c:v>Recommendation from friend/family</c:v>
                </c:pt>
                <c:pt idx="10">
                  <c:v>Other (please specify)</c:v>
                </c:pt>
              </c:strCache>
            </c:strRef>
          </c:cat>
          <c:val>
            <c:numRef>
              <c:f>Sheet1!$H$2:$H$12</c:f>
              <c:numCache>
                <c:formatCode>0%</c:formatCode>
                <c:ptCount val="11"/>
                <c:pt idx="0">
                  <c:v>0.25</c:v>
                </c:pt>
                <c:pt idx="1">
                  <c:v>0.16666666999999999</c:v>
                </c:pt>
                <c:pt idx="2">
                  <c:v>4.1666670000000003E-2</c:v>
                </c:pt>
                <c:pt idx="3">
                  <c:v>0.25</c:v>
                </c:pt>
                <c:pt idx="4">
                  <c:v>0.20833333000000001</c:v>
                </c:pt>
                <c:pt idx="5">
                  <c:v>0.45833332999999998</c:v>
                </c:pt>
                <c:pt idx="6">
                  <c:v>0.16666666999999999</c:v>
                </c:pt>
                <c:pt idx="7">
                  <c:v>4.1666670000000003E-2</c:v>
                </c:pt>
                <c:pt idx="8">
                  <c:v>0</c:v>
                </c:pt>
                <c:pt idx="9">
                  <c:v>8.3333329999999997E-2</c:v>
                </c:pt>
                <c:pt idx="10">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More information on benefits</c:v>
                </c:pt>
                <c:pt idx="1">
                  <c:v>Clear understanding of different types</c:v>
                </c:pt>
                <c:pt idx="2">
                  <c:v>More information on adequate dosage</c:v>
                </c:pt>
                <c:pt idx="3">
                  <c:v>More scientific research proving benefits</c:v>
                </c:pt>
                <c:pt idx="4">
                  <c:v>Clearer labeling</c:v>
                </c:pt>
                <c:pt idx="5">
                  <c:v>Recommendation from a health care professional</c:v>
                </c:pt>
                <c:pt idx="6">
                  <c:v>Clearer understanding of the microbiome</c:v>
                </c:pt>
                <c:pt idx="7">
                  <c:v>Media coverage</c:v>
                </c:pt>
                <c:pt idx="8">
                  <c:v>Influencer recommendation</c:v>
                </c:pt>
                <c:pt idx="9">
                  <c:v>Recommendation from friend/family</c:v>
                </c:pt>
                <c:pt idx="10">
                  <c:v>Other (please specify)</c:v>
                </c:pt>
              </c:strCache>
            </c:strRef>
          </c:cat>
          <c:val>
            <c:numRef>
              <c:f>Sheet1!$B$2:$B$12</c:f>
              <c:numCache>
                <c:formatCode>0%</c:formatCode>
                <c:ptCount val="11"/>
                <c:pt idx="0">
                  <c:v>0.25365283</c:v>
                </c:pt>
                <c:pt idx="1">
                  <c:v>0.14026885</c:v>
                </c:pt>
                <c:pt idx="2">
                  <c:v>0.13676213000000001</c:v>
                </c:pt>
                <c:pt idx="3">
                  <c:v>0.24605494</c:v>
                </c:pt>
                <c:pt idx="4">
                  <c:v>0.14085329999999999</c:v>
                </c:pt>
                <c:pt idx="5">
                  <c:v>0.30917591999999999</c:v>
                </c:pt>
                <c:pt idx="6">
                  <c:v>0.13559321999999999</c:v>
                </c:pt>
                <c:pt idx="7">
                  <c:v>8.5914669999999999E-2</c:v>
                </c:pt>
                <c:pt idx="8">
                  <c:v>8.0070130000000003E-2</c:v>
                </c:pt>
                <c:pt idx="9">
                  <c:v>0.14436002000000001</c:v>
                </c:pt>
                <c:pt idx="10">
                  <c:v>1.0520160000000001E-2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Recommendation from a health care professional</c:v>
                </c:pt>
                <c:pt idx="1">
                  <c:v>More scientific research proving benefits</c:v>
                </c:pt>
                <c:pt idx="2">
                  <c:v>Clearer understanding of the microbiome</c:v>
                </c:pt>
                <c:pt idx="3">
                  <c:v>Influencer recommendation</c:v>
                </c:pt>
                <c:pt idx="4">
                  <c:v>More information on benefits</c:v>
                </c:pt>
                <c:pt idx="5">
                  <c:v>Clear understanding of different types</c:v>
                </c:pt>
                <c:pt idx="6">
                  <c:v>Recommendation from friend/family</c:v>
                </c:pt>
                <c:pt idx="7">
                  <c:v>Media coverage</c:v>
                </c:pt>
                <c:pt idx="8">
                  <c:v>More information on adequate dosage</c:v>
                </c:pt>
                <c:pt idx="9">
                  <c:v>Clearer labeling</c:v>
                </c:pt>
                <c:pt idx="10">
                  <c:v>Other (please specify)</c:v>
                </c:pt>
              </c:strCache>
            </c:strRef>
          </c:cat>
          <c:val>
            <c:numRef>
              <c:f>Sheet1!$C$2:$C$12</c:f>
              <c:numCache>
                <c:formatCode>0%</c:formatCode>
                <c:ptCount val="11"/>
                <c:pt idx="0">
                  <c:v>0.26315789000000001</c:v>
                </c:pt>
                <c:pt idx="1">
                  <c:v>0.23684210999999999</c:v>
                </c:pt>
                <c:pt idx="2">
                  <c:v>0.21052631999999999</c:v>
                </c:pt>
                <c:pt idx="3">
                  <c:v>0.21052631999999999</c:v>
                </c:pt>
                <c:pt idx="4">
                  <c:v>0.15789474000000001</c:v>
                </c:pt>
                <c:pt idx="5">
                  <c:v>0.13157895</c:v>
                </c:pt>
                <c:pt idx="6">
                  <c:v>0.10526315999999999</c:v>
                </c:pt>
                <c:pt idx="7">
                  <c:v>0.10526315999999999</c:v>
                </c:pt>
                <c:pt idx="8">
                  <c:v>7.8947370000000003E-2</c:v>
                </c:pt>
                <c:pt idx="9">
                  <c:v>7.8947370000000003E-2</c:v>
                </c:pt>
                <c:pt idx="10">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Recommendation from a health care professional</c:v>
                </c:pt>
                <c:pt idx="1">
                  <c:v>More scientific research proving benefits</c:v>
                </c:pt>
                <c:pt idx="2">
                  <c:v>Clearer understanding of the microbiome</c:v>
                </c:pt>
                <c:pt idx="3">
                  <c:v>Influencer recommendation</c:v>
                </c:pt>
                <c:pt idx="4">
                  <c:v>More information on benefits</c:v>
                </c:pt>
                <c:pt idx="5">
                  <c:v>Clear understanding of different types</c:v>
                </c:pt>
                <c:pt idx="6">
                  <c:v>Recommendation from friend/family</c:v>
                </c:pt>
                <c:pt idx="7">
                  <c:v>Media coverage</c:v>
                </c:pt>
                <c:pt idx="8">
                  <c:v>More information on adequate dosage</c:v>
                </c:pt>
                <c:pt idx="9">
                  <c:v>Clearer labeling</c:v>
                </c:pt>
                <c:pt idx="10">
                  <c:v>Other (please specify)</c:v>
                </c:pt>
              </c:strCache>
            </c:strRef>
          </c:cat>
          <c:val>
            <c:numRef>
              <c:f>Sheet1!$D$2:$D$12</c:f>
              <c:numCache>
                <c:formatCode>0%</c:formatCode>
                <c:ptCount val="11"/>
                <c:pt idx="0">
                  <c:v>0.21621621999999999</c:v>
                </c:pt>
                <c:pt idx="1">
                  <c:v>0.21621621999999999</c:v>
                </c:pt>
                <c:pt idx="2">
                  <c:v>0.10810810999999999</c:v>
                </c:pt>
                <c:pt idx="3">
                  <c:v>0.32432432</c:v>
                </c:pt>
                <c:pt idx="4">
                  <c:v>0.13513513999999999</c:v>
                </c:pt>
                <c:pt idx="5">
                  <c:v>0.13513513999999999</c:v>
                </c:pt>
                <c:pt idx="6">
                  <c:v>0.13513513999999999</c:v>
                </c:pt>
                <c:pt idx="7">
                  <c:v>8.108108E-2</c:v>
                </c:pt>
                <c:pt idx="8">
                  <c:v>0.13513513999999999</c:v>
                </c:pt>
                <c:pt idx="9">
                  <c:v>0.13513513999999999</c:v>
                </c:pt>
                <c:pt idx="10">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Recommendation from a health care professional</c:v>
                </c:pt>
                <c:pt idx="1">
                  <c:v>More scientific research proving benefits</c:v>
                </c:pt>
                <c:pt idx="2">
                  <c:v>Clearer understanding of the microbiome</c:v>
                </c:pt>
                <c:pt idx="3">
                  <c:v>Influencer recommendation</c:v>
                </c:pt>
                <c:pt idx="4">
                  <c:v>More information on benefits</c:v>
                </c:pt>
                <c:pt idx="5">
                  <c:v>Clear understanding of different types</c:v>
                </c:pt>
                <c:pt idx="6">
                  <c:v>Recommendation from friend/family</c:v>
                </c:pt>
                <c:pt idx="7">
                  <c:v>Media coverage</c:v>
                </c:pt>
                <c:pt idx="8">
                  <c:v>More information on adequate dosage</c:v>
                </c:pt>
                <c:pt idx="9">
                  <c:v>Clearer labeling</c:v>
                </c:pt>
                <c:pt idx="10">
                  <c:v>Other (please specify)</c:v>
                </c:pt>
              </c:strCache>
            </c:strRef>
          </c:cat>
          <c:val>
            <c:numRef>
              <c:f>Sheet1!$E$2:$E$12</c:f>
              <c:numCache>
                <c:formatCode>0%</c:formatCode>
                <c:ptCount val="11"/>
                <c:pt idx="0">
                  <c:v>0.26086957</c:v>
                </c:pt>
                <c:pt idx="1">
                  <c:v>0.21739130000000001</c:v>
                </c:pt>
                <c:pt idx="2">
                  <c:v>0.13043478</c:v>
                </c:pt>
                <c:pt idx="3">
                  <c:v>4.3478259999999998E-2</c:v>
                </c:pt>
                <c:pt idx="4">
                  <c:v>0.30434782999999999</c:v>
                </c:pt>
                <c:pt idx="5">
                  <c:v>0.15217391</c:v>
                </c:pt>
                <c:pt idx="6">
                  <c:v>0.23913043</c:v>
                </c:pt>
                <c:pt idx="7">
                  <c:v>0.13043478</c:v>
                </c:pt>
                <c:pt idx="8">
                  <c:v>0.10869565</c:v>
                </c:pt>
                <c:pt idx="9">
                  <c:v>8.6956520000000009E-2</c:v>
                </c:pt>
                <c:pt idx="10">
                  <c:v>0</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Recommendation from a health care professional</c:v>
                </c:pt>
                <c:pt idx="1">
                  <c:v>More scientific research proving benefits</c:v>
                </c:pt>
                <c:pt idx="2">
                  <c:v>Clearer understanding of the microbiome</c:v>
                </c:pt>
                <c:pt idx="3">
                  <c:v>Influencer recommendation</c:v>
                </c:pt>
                <c:pt idx="4">
                  <c:v>More information on benefits</c:v>
                </c:pt>
                <c:pt idx="5">
                  <c:v>Clear understanding of different types</c:v>
                </c:pt>
                <c:pt idx="6">
                  <c:v>Recommendation from friend/family</c:v>
                </c:pt>
                <c:pt idx="7">
                  <c:v>Media coverage</c:v>
                </c:pt>
                <c:pt idx="8">
                  <c:v>More information on adequate dosage</c:v>
                </c:pt>
                <c:pt idx="9">
                  <c:v>Clearer labeling</c:v>
                </c:pt>
                <c:pt idx="10">
                  <c:v>Other (please specify)</c:v>
                </c:pt>
              </c:strCache>
            </c:strRef>
          </c:cat>
          <c:val>
            <c:numRef>
              <c:f>Sheet1!$F$2:$F$12</c:f>
              <c:numCache>
                <c:formatCode>0%</c:formatCode>
                <c:ptCount val="11"/>
                <c:pt idx="0">
                  <c:v>0.28888889000000001</c:v>
                </c:pt>
                <c:pt idx="1">
                  <c:v>0.2</c:v>
                </c:pt>
                <c:pt idx="2">
                  <c:v>0.13333333</c:v>
                </c:pt>
                <c:pt idx="3">
                  <c:v>8.8888890000000012E-2</c:v>
                </c:pt>
                <c:pt idx="4">
                  <c:v>0.26666666999999999</c:v>
                </c:pt>
                <c:pt idx="5">
                  <c:v>0.17777778</c:v>
                </c:pt>
                <c:pt idx="6">
                  <c:v>0.15555556000000001</c:v>
                </c:pt>
                <c:pt idx="7">
                  <c:v>0.13333333</c:v>
                </c:pt>
                <c:pt idx="8">
                  <c:v>0.11111111</c:v>
                </c:pt>
                <c:pt idx="9">
                  <c:v>0.2</c:v>
                </c:pt>
                <c:pt idx="10">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Recommendation from a health care professional</c:v>
                </c:pt>
                <c:pt idx="1">
                  <c:v>More scientific research proving benefits</c:v>
                </c:pt>
                <c:pt idx="2">
                  <c:v>Clearer understanding of the microbiome</c:v>
                </c:pt>
                <c:pt idx="3">
                  <c:v>Influencer recommendation</c:v>
                </c:pt>
                <c:pt idx="4">
                  <c:v>More information on benefits</c:v>
                </c:pt>
                <c:pt idx="5">
                  <c:v>Clear understanding of different types</c:v>
                </c:pt>
                <c:pt idx="6">
                  <c:v>Recommendation from friend/family</c:v>
                </c:pt>
                <c:pt idx="7">
                  <c:v>Media coverage</c:v>
                </c:pt>
                <c:pt idx="8">
                  <c:v>More information on adequate dosage</c:v>
                </c:pt>
                <c:pt idx="9">
                  <c:v>Clearer labeling</c:v>
                </c:pt>
                <c:pt idx="10">
                  <c:v>Other (please specify)</c:v>
                </c:pt>
              </c:strCache>
            </c:strRef>
          </c:cat>
          <c:val>
            <c:numRef>
              <c:f>Sheet1!$G$2:$G$12</c:f>
              <c:numCache>
                <c:formatCode>0%</c:formatCode>
                <c:ptCount val="11"/>
                <c:pt idx="0">
                  <c:v>0.41666667000000002</c:v>
                </c:pt>
                <c:pt idx="1">
                  <c:v>0.16666666999999999</c:v>
                </c:pt>
                <c:pt idx="2">
                  <c:v>0</c:v>
                </c:pt>
                <c:pt idx="3">
                  <c:v>8.3333329999999997E-2</c:v>
                </c:pt>
                <c:pt idx="4">
                  <c:v>0.16666666999999999</c:v>
                </c:pt>
                <c:pt idx="5">
                  <c:v>8.3333329999999997E-2</c:v>
                </c:pt>
                <c:pt idx="6">
                  <c:v>0</c:v>
                </c:pt>
                <c:pt idx="7">
                  <c:v>0</c:v>
                </c:pt>
                <c:pt idx="8">
                  <c:v>8.3333329999999997E-2</c:v>
                </c:pt>
                <c:pt idx="9">
                  <c:v>0.33333332999999998</c:v>
                </c:pt>
                <c:pt idx="10">
                  <c:v>8.3333329999999997E-2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Recommendation from a health care professional</c:v>
                </c:pt>
                <c:pt idx="1">
                  <c:v>More scientific research proving benefits</c:v>
                </c:pt>
                <c:pt idx="2">
                  <c:v>Clearer understanding of the microbiome</c:v>
                </c:pt>
                <c:pt idx="3">
                  <c:v>Influencer recommendation</c:v>
                </c:pt>
                <c:pt idx="4">
                  <c:v>More information on benefits</c:v>
                </c:pt>
                <c:pt idx="5">
                  <c:v>Clear understanding of different types</c:v>
                </c:pt>
                <c:pt idx="6">
                  <c:v>Recommendation from friend/family</c:v>
                </c:pt>
                <c:pt idx="7">
                  <c:v>Media coverage</c:v>
                </c:pt>
                <c:pt idx="8">
                  <c:v>More information on adequate dosage</c:v>
                </c:pt>
                <c:pt idx="9">
                  <c:v>Clearer labeling</c:v>
                </c:pt>
                <c:pt idx="10">
                  <c:v>Other (please specify)</c:v>
                </c:pt>
              </c:strCache>
            </c:strRef>
          </c:cat>
          <c:val>
            <c:numRef>
              <c:f>Sheet1!$H$2:$H$12</c:f>
              <c:numCache>
                <c:formatCode>0%</c:formatCode>
                <c:ptCount val="11"/>
                <c:pt idx="0">
                  <c:v>0.41176470999999998</c:v>
                </c:pt>
                <c:pt idx="1">
                  <c:v>0.35294118000000002</c:v>
                </c:pt>
                <c:pt idx="2">
                  <c:v>0.17647059000000001</c:v>
                </c:pt>
                <c:pt idx="3">
                  <c:v>5.8823529999999999E-2</c:v>
                </c:pt>
                <c:pt idx="4">
                  <c:v>0.17647059000000001</c:v>
                </c:pt>
                <c:pt idx="5">
                  <c:v>0.11764706</c:v>
                </c:pt>
                <c:pt idx="6">
                  <c:v>0.11764706</c:v>
                </c:pt>
                <c:pt idx="7">
                  <c:v>5.8823529999999999E-2</c:v>
                </c:pt>
                <c:pt idx="8">
                  <c:v>0.11764706</c:v>
                </c:pt>
                <c:pt idx="9">
                  <c:v>0.17647059000000001</c:v>
                </c:pt>
                <c:pt idx="10">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Recommendation from a health care professional</c:v>
                </c:pt>
                <c:pt idx="1">
                  <c:v>More scientific research proving benefits</c:v>
                </c:pt>
                <c:pt idx="2">
                  <c:v>Clearer understanding of the microbiome</c:v>
                </c:pt>
                <c:pt idx="3">
                  <c:v>Influencer recommendation</c:v>
                </c:pt>
                <c:pt idx="4">
                  <c:v>More information on benefits</c:v>
                </c:pt>
                <c:pt idx="5">
                  <c:v>Clear understanding of different types</c:v>
                </c:pt>
                <c:pt idx="6">
                  <c:v>Recommendation from friend/family</c:v>
                </c:pt>
                <c:pt idx="7">
                  <c:v>Media coverage</c:v>
                </c:pt>
                <c:pt idx="8">
                  <c:v>More information on adequate dosage</c:v>
                </c:pt>
                <c:pt idx="9">
                  <c:v>Clearer labeling</c:v>
                </c:pt>
                <c:pt idx="10">
                  <c:v>Other (please specify)</c:v>
                </c:pt>
              </c:strCache>
            </c:strRef>
          </c:cat>
          <c:val>
            <c:numRef>
              <c:f>Sheet1!$B$2:$B$12</c:f>
              <c:numCache>
                <c:formatCode>0%</c:formatCode>
                <c:ptCount val="11"/>
                <c:pt idx="0">
                  <c:v>0.30917591999999999</c:v>
                </c:pt>
                <c:pt idx="1">
                  <c:v>0.24605494</c:v>
                </c:pt>
                <c:pt idx="2">
                  <c:v>0.13559321999999999</c:v>
                </c:pt>
                <c:pt idx="3">
                  <c:v>8.0070130000000003E-2</c:v>
                </c:pt>
                <c:pt idx="4">
                  <c:v>0.25365283</c:v>
                </c:pt>
                <c:pt idx="5">
                  <c:v>0.14026885</c:v>
                </c:pt>
                <c:pt idx="6">
                  <c:v>0.14436002000000001</c:v>
                </c:pt>
                <c:pt idx="7">
                  <c:v>8.5914669999999999E-2</c:v>
                </c:pt>
                <c:pt idx="8">
                  <c:v>0.13676213000000001</c:v>
                </c:pt>
                <c:pt idx="9">
                  <c:v>0.14085329999999999</c:v>
                </c:pt>
                <c:pt idx="10">
                  <c:v>1.0520160000000001E-2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Recommendation from a health care professional</c:v>
                </c:pt>
                <c:pt idx="1">
                  <c:v>More scientific research proving benefits</c:v>
                </c:pt>
                <c:pt idx="2">
                  <c:v>More information on benefits</c:v>
                </c:pt>
                <c:pt idx="3">
                  <c:v>Clearer understanding of the microbiome</c:v>
                </c:pt>
                <c:pt idx="4">
                  <c:v>Clearer labeling</c:v>
                </c:pt>
                <c:pt idx="5">
                  <c:v>Recommendation from friend/family</c:v>
                </c:pt>
                <c:pt idx="6">
                  <c:v>Clear understanding of different types</c:v>
                </c:pt>
                <c:pt idx="7">
                  <c:v>Media coverage</c:v>
                </c:pt>
                <c:pt idx="8">
                  <c:v>More information on adequate dosage</c:v>
                </c:pt>
                <c:pt idx="9">
                  <c:v>Influencer recommendation</c:v>
                </c:pt>
                <c:pt idx="10">
                  <c:v>Other (please specify)</c:v>
                </c:pt>
              </c:strCache>
            </c:strRef>
          </c:cat>
          <c:val>
            <c:numRef>
              <c:f>Sheet1!$C$2:$C$12</c:f>
              <c:numCache>
                <c:formatCode>0%</c:formatCode>
                <c:ptCount val="11"/>
                <c:pt idx="0">
                  <c:v>0.39285713999999999</c:v>
                </c:pt>
                <c:pt idx="1">
                  <c:v>0.32142857000000002</c:v>
                </c:pt>
                <c:pt idx="2">
                  <c:v>0.14285713999999999</c:v>
                </c:pt>
                <c:pt idx="3">
                  <c:v>0.14285713999999999</c:v>
                </c:pt>
                <c:pt idx="4">
                  <c:v>0.10714286000000001</c:v>
                </c:pt>
                <c:pt idx="5">
                  <c:v>0.10714286000000001</c:v>
                </c:pt>
                <c:pt idx="6">
                  <c:v>0.10714286000000001</c:v>
                </c:pt>
                <c:pt idx="7">
                  <c:v>0.10714286000000001</c:v>
                </c:pt>
                <c:pt idx="8">
                  <c:v>5.3571430000000003E-2</c:v>
                </c:pt>
                <c:pt idx="9">
                  <c:v>5.3571430000000003E-2</c:v>
                </c:pt>
                <c:pt idx="10">
                  <c:v>1.7857140000000001E-2</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Recommendation from a health care professional</c:v>
                </c:pt>
                <c:pt idx="1">
                  <c:v>More scientific research proving benefits</c:v>
                </c:pt>
                <c:pt idx="2">
                  <c:v>More information on benefits</c:v>
                </c:pt>
                <c:pt idx="3">
                  <c:v>Clearer understanding of the microbiome</c:v>
                </c:pt>
                <c:pt idx="4">
                  <c:v>Clearer labeling</c:v>
                </c:pt>
                <c:pt idx="5">
                  <c:v>Recommendation from friend/family</c:v>
                </c:pt>
                <c:pt idx="6">
                  <c:v>Clear understanding of different types</c:v>
                </c:pt>
                <c:pt idx="7">
                  <c:v>Media coverage</c:v>
                </c:pt>
                <c:pt idx="8">
                  <c:v>More information on adequate dosage</c:v>
                </c:pt>
                <c:pt idx="9">
                  <c:v>Influencer recommendation</c:v>
                </c:pt>
                <c:pt idx="10">
                  <c:v>Other (please specify)</c:v>
                </c:pt>
              </c:strCache>
            </c:strRef>
          </c:cat>
          <c:val>
            <c:numRef>
              <c:f>Sheet1!$D$2:$D$12</c:f>
              <c:numCache>
                <c:formatCode>0%</c:formatCode>
                <c:ptCount val="11"/>
                <c:pt idx="0">
                  <c:v>0.38888888999999999</c:v>
                </c:pt>
                <c:pt idx="1">
                  <c:v>0.22222222</c:v>
                </c:pt>
                <c:pt idx="2">
                  <c:v>0.16666666999999999</c:v>
                </c:pt>
                <c:pt idx="3">
                  <c:v>0.11111111</c:v>
                </c:pt>
                <c:pt idx="4">
                  <c:v>0.13888888999999999</c:v>
                </c:pt>
                <c:pt idx="5">
                  <c:v>0.22222222</c:v>
                </c:pt>
                <c:pt idx="6">
                  <c:v>5.5555559999999997E-2</c:v>
                </c:pt>
                <c:pt idx="7">
                  <c:v>0.19444444</c:v>
                </c:pt>
                <c:pt idx="8">
                  <c:v>0.16666666999999999</c:v>
                </c:pt>
                <c:pt idx="9">
                  <c:v>0.11111111</c:v>
                </c:pt>
                <c:pt idx="10">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Recommendation from a health care professional</c:v>
                </c:pt>
                <c:pt idx="1">
                  <c:v>More scientific research proving benefits</c:v>
                </c:pt>
                <c:pt idx="2">
                  <c:v>More information on benefits</c:v>
                </c:pt>
                <c:pt idx="3">
                  <c:v>Clearer understanding of the microbiome</c:v>
                </c:pt>
                <c:pt idx="4">
                  <c:v>Clearer labeling</c:v>
                </c:pt>
                <c:pt idx="5">
                  <c:v>Recommendation from friend/family</c:v>
                </c:pt>
                <c:pt idx="6">
                  <c:v>Clear understanding of different types</c:v>
                </c:pt>
                <c:pt idx="7">
                  <c:v>Media coverage</c:v>
                </c:pt>
                <c:pt idx="8">
                  <c:v>More information on adequate dosage</c:v>
                </c:pt>
                <c:pt idx="9">
                  <c:v>Influencer recommendation</c:v>
                </c:pt>
                <c:pt idx="10">
                  <c:v>Other (please specify)</c:v>
                </c:pt>
              </c:strCache>
            </c:strRef>
          </c:cat>
          <c:val>
            <c:numRef>
              <c:f>Sheet1!$E$2:$E$12</c:f>
              <c:numCache>
                <c:formatCode>0%</c:formatCode>
                <c:ptCount val="11"/>
                <c:pt idx="0">
                  <c:v>0.421875</c:v>
                </c:pt>
                <c:pt idx="1">
                  <c:v>0.328125</c:v>
                </c:pt>
                <c:pt idx="2">
                  <c:v>0.28125</c:v>
                </c:pt>
                <c:pt idx="3">
                  <c:v>0.125</c:v>
                </c:pt>
                <c:pt idx="4">
                  <c:v>9.375E-2</c:v>
                </c:pt>
                <c:pt idx="5">
                  <c:v>6.25E-2</c:v>
                </c:pt>
                <c:pt idx="6">
                  <c:v>0.125</c:v>
                </c:pt>
                <c:pt idx="7">
                  <c:v>7.8125E-2</c:v>
                </c:pt>
                <c:pt idx="8">
                  <c:v>0.109375</c:v>
                </c:pt>
                <c:pt idx="9">
                  <c:v>1.5625E-2</c:v>
                </c:pt>
                <c:pt idx="10">
                  <c:v>0</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Recommendation from a health care professional</c:v>
                </c:pt>
                <c:pt idx="1">
                  <c:v>More scientific research proving benefits</c:v>
                </c:pt>
                <c:pt idx="2">
                  <c:v>More information on benefits</c:v>
                </c:pt>
                <c:pt idx="3">
                  <c:v>Clearer understanding of the microbiome</c:v>
                </c:pt>
                <c:pt idx="4">
                  <c:v>Clearer labeling</c:v>
                </c:pt>
                <c:pt idx="5">
                  <c:v>Recommendation from friend/family</c:v>
                </c:pt>
                <c:pt idx="6">
                  <c:v>Clear understanding of different types</c:v>
                </c:pt>
                <c:pt idx="7">
                  <c:v>Media coverage</c:v>
                </c:pt>
                <c:pt idx="8">
                  <c:v>More information on adequate dosage</c:v>
                </c:pt>
                <c:pt idx="9">
                  <c:v>Influencer recommendation</c:v>
                </c:pt>
                <c:pt idx="10">
                  <c:v>Other (please specify)</c:v>
                </c:pt>
              </c:strCache>
            </c:strRef>
          </c:cat>
          <c:val>
            <c:numRef>
              <c:f>Sheet1!$F$2:$F$12</c:f>
              <c:numCache>
                <c:formatCode>0%</c:formatCode>
                <c:ptCount val="11"/>
                <c:pt idx="0">
                  <c:v>0.42424242000000001</c:v>
                </c:pt>
                <c:pt idx="1">
                  <c:v>0.28787879</c:v>
                </c:pt>
                <c:pt idx="2">
                  <c:v>0.37878788000000002</c:v>
                </c:pt>
                <c:pt idx="3">
                  <c:v>0.13636364000000001</c:v>
                </c:pt>
                <c:pt idx="4">
                  <c:v>0.16666666999999999</c:v>
                </c:pt>
                <c:pt idx="5">
                  <c:v>6.0606060000000003E-2</c:v>
                </c:pt>
                <c:pt idx="6">
                  <c:v>7.5757580000000005E-2</c:v>
                </c:pt>
                <c:pt idx="7">
                  <c:v>6.0606060000000003E-2</c:v>
                </c:pt>
                <c:pt idx="8">
                  <c:v>0.12121212000000001</c:v>
                </c:pt>
                <c:pt idx="9">
                  <c:v>7.5757580000000005E-2</c:v>
                </c:pt>
                <c:pt idx="10">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Recommendation from a health care professional</c:v>
                </c:pt>
                <c:pt idx="1">
                  <c:v>More scientific research proving benefits</c:v>
                </c:pt>
                <c:pt idx="2">
                  <c:v>More information on benefits</c:v>
                </c:pt>
                <c:pt idx="3">
                  <c:v>Clearer understanding of the microbiome</c:v>
                </c:pt>
                <c:pt idx="4">
                  <c:v>Clearer labeling</c:v>
                </c:pt>
                <c:pt idx="5">
                  <c:v>Recommendation from friend/family</c:v>
                </c:pt>
                <c:pt idx="6">
                  <c:v>Clear understanding of different types</c:v>
                </c:pt>
                <c:pt idx="7">
                  <c:v>Media coverage</c:v>
                </c:pt>
                <c:pt idx="8">
                  <c:v>More information on adequate dosage</c:v>
                </c:pt>
                <c:pt idx="9">
                  <c:v>Influencer recommendation</c:v>
                </c:pt>
                <c:pt idx="10">
                  <c:v>Other (please specify)</c:v>
                </c:pt>
              </c:strCache>
            </c:strRef>
          </c:cat>
          <c:val>
            <c:numRef>
              <c:f>Sheet1!$G$2:$G$12</c:f>
              <c:numCache>
                <c:formatCode>0%</c:formatCode>
                <c:ptCount val="11"/>
                <c:pt idx="0">
                  <c:v>0.45714285999999998</c:v>
                </c:pt>
                <c:pt idx="1">
                  <c:v>0.17142857</c:v>
                </c:pt>
                <c:pt idx="2">
                  <c:v>0.51428571000000001</c:v>
                </c:pt>
                <c:pt idx="3">
                  <c:v>0</c:v>
                </c:pt>
                <c:pt idx="4">
                  <c:v>0</c:v>
                </c:pt>
                <c:pt idx="5">
                  <c:v>2.8571429999999998E-2</c:v>
                </c:pt>
                <c:pt idx="6">
                  <c:v>5.7142859999999997E-2</c:v>
                </c:pt>
                <c:pt idx="7">
                  <c:v>0</c:v>
                </c:pt>
                <c:pt idx="8">
                  <c:v>0.17142857</c:v>
                </c:pt>
                <c:pt idx="9">
                  <c:v>0</c:v>
                </c:pt>
                <c:pt idx="10">
                  <c:v>2.8571429999999998E-2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Recommendation from a health care professional</c:v>
                </c:pt>
                <c:pt idx="1">
                  <c:v>More scientific research proving benefits</c:v>
                </c:pt>
                <c:pt idx="2">
                  <c:v>More information on benefits</c:v>
                </c:pt>
                <c:pt idx="3">
                  <c:v>Clearer understanding of the microbiome</c:v>
                </c:pt>
                <c:pt idx="4">
                  <c:v>Clearer labeling</c:v>
                </c:pt>
                <c:pt idx="5">
                  <c:v>Recommendation from friend/family</c:v>
                </c:pt>
                <c:pt idx="6">
                  <c:v>Clear understanding of different types</c:v>
                </c:pt>
                <c:pt idx="7">
                  <c:v>Media coverage</c:v>
                </c:pt>
                <c:pt idx="8">
                  <c:v>More information on adequate dosage</c:v>
                </c:pt>
                <c:pt idx="9">
                  <c:v>Influencer recommendation</c:v>
                </c:pt>
                <c:pt idx="10">
                  <c:v>Other (please specify)</c:v>
                </c:pt>
              </c:strCache>
            </c:strRef>
          </c:cat>
          <c:val>
            <c:numRef>
              <c:f>Sheet1!$H$2:$H$12</c:f>
              <c:numCache>
                <c:formatCode>0%</c:formatCode>
                <c:ptCount val="11"/>
                <c:pt idx="0">
                  <c:v>0.5625</c:v>
                </c:pt>
                <c:pt idx="1">
                  <c:v>0.3125</c:v>
                </c:pt>
                <c:pt idx="2">
                  <c:v>0.21875</c:v>
                </c:pt>
                <c:pt idx="3">
                  <c:v>3.125E-2</c:v>
                </c:pt>
                <c:pt idx="4">
                  <c:v>9.375E-2</c:v>
                </c:pt>
                <c:pt idx="5">
                  <c:v>0</c:v>
                </c:pt>
                <c:pt idx="6">
                  <c:v>0.125</c:v>
                </c:pt>
                <c:pt idx="7">
                  <c:v>3.125E-2</c:v>
                </c:pt>
                <c:pt idx="8">
                  <c:v>0</c:v>
                </c:pt>
                <c:pt idx="9">
                  <c:v>6.25E-2</c:v>
                </c:pt>
                <c:pt idx="10">
                  <c:v>3.125E-2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Recommendation from a health care professional</c:v>
                </c:pt>
                <c:pt idx="1">
                  <c:v>More scientific research proving benefits</c:v>
                </c:pt>
                <c:pt idx="2">
                  <c:v>More information on benefits</c:v>
                </c:pt>
                <c:pt idx="3">
                  <c:v>Clearer understanding of the microbiome</c:v>
                </c:pt>
                <c:pt idx="4">
                  <c:v>Clearer labeling</c:v>
                </c:pt>
                <c:pt idx="5">
                  <c:v>Recommendation from friend/family</c:v>
                </c:pt>
                <c:pt idx="6">
                  <c:v>Clear understanding of different types</c:v>
                </c:pt>
                <c:pt idx="7">
                  <c:v>Media coverage</c:v>
                </c:pt>
                <c:pt idx="8">
                  <c:v>More information on adequate dosage</c:v>
                </c:pt>
                <c:pt idx="9">
                  <c:v>Influencer recommendation</c:v>
                </c:pt>
                <c:pt idx="10">
                  <c:v>Other (please specify)</c:v>
                </c:pt>
              </c:strCache>
            </c:strRef>
          </c:cat>
          <c:val>
            <c:numRef>
              <c:f>Sheet1!$B$2:$B$12</c:f>
              <c:numCache>
                <c:formatCode>0%</c:formatCode>
                <c:ptCount val="11"/>
                <c:pt idx="0">
                  <c:v>0.30917591999999999</c:v>
                </c:pt>
                <c:pt idx="1">
                  <c:v>0.24605494</c:v>
                </c:pt>
                <c:pt idx="2">
                  <c:v>0.25365283</c:v>
                </c:pt>
                <c:pt idx="3">
                  <c:v>0.13559321999999999</c:v>
                </c:pt>
                <c:pt idx="4">
                  <c:v>0.14085329999999999</c:v>
                </c:pt>
                <c:pt idx="5">
                  <c:v>0.14436002000000001</c:v>
                </c:pt>
                <c:pt idx="6">
                  <c:v>0.14026885</c:v>
                </c:pt>
                <c:pt idx="7">
                  <c:v>8.5914669999999999E-2</c:v>
                </c:pt>
                <c:pt idx="8">
                  <c:v>0.13676213000000001</c:v>
                </c:pt>
                <c:pt idx="9">
                  <c:v>8.0070130000000003E-2</c:v>
                </c:pt>
                <c:pt idx="10">
                  <c:v>1.0520160000000001E-2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Recommendation from friend/family</c:v>
                </c:pt>
                <c:pt idx="1">
                  <c:v>Recommendation from a health care professional</c:v>
                </c:pt>
                <c:pt idx="2">
                  <c:v>More scientific research proving benefits</c:v>
                </c:pt>
                <c:pt idx="3">
                  <c:v>More information on adequate dosage</c:v>
                </c:pt>
                <c:pt idx="4">
                  <c:v>Clear understanding of different types</c:v>
                </c:pt>
                <c:pt idx="5">
                  <c:v>Clearer understanding of the microbiome</c:v>
                </c:pt>
                <c:pt idx="6">
                  <c:v>More information on benefits</c:v>
                </c:pt>
                <c:pt idx="7">
                  <c:v>Clearer labeling</c:v>
                </c:pt>
                <c:pt idx="8">
                  <c:v>Media coverage</c:v>
                </c:pt>
                <c:pt idx="9">
                  <c:v>Influencer recommendation</c:v>
                </c:pt>
                <c:pt idx="10">
                  <c:v>Other (please specify)</c:v>
                </c:pt>
              </c:strCache>
            </c:strRef>
          </c:cat>
          <c:val>
            <c:numRef>
              <c:f>Sheet1!$C$2:$C$12</c:f>
              <c:numCache>
                <c:formatCode>0%</c:formatCode>
                <c:ptCount val="11"/>
                <c:pt idx="0">
                  <c:v>0.27142856999999998</c:v>
                </c:pt>
                <c:pt idx="1">
                  <c:v>0.22857142999999999</c:v>
                </c:pt>
                <c:pt idx="2">
                  <c:v>0.21428570999999999</c:v>
                </c:pt>
                <c:pt idx="3">
                  <c:v>0.18571429</c:v>
                </c:pt>
                <c:pt idx="4">
                  <c:v>0.18571429</c:v>
                </c:pt>
                <c:pt idx="5">
                  <c:v>0.12857142999999999</c:v>
                </c:pt>
                <c:pt idx="6">
                  <c:v>0.1</c:v>
                </c:pt>
                <c:pt idx="7">
                  <c:v>8.5714289999999999E-2</c:v>
                </c:pt>
                <c:pt idx="8">
                  <c:v>5.7142859999999997E-2</c:v>
                </c:pt>
                <c:pt idx="9">
                  <c:v>4.2857139999999988E-2</c:v>
                </c:pt>
                <c:pt idx="10">
                  <c:v>1.428571E-2</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Recommendation from friend/family</c:v>
                </c:pt>
                <c:pt idx="1">
                  <c:v>Recommendation from a health care professional</c:v>
                </c:pt>
                <c:pt idx="2">
                  <c:v>More scientific research proving benefits</c:v>
                </c:pt>
                <c:pt idx="3">
                  <c:v>More information on adequate dosage</c:v>
                </c:pt>
                <c:pt idx="4">
                  <c:v>Clear understanding of different types</c:v>
                </c:pt>
                <c:pt idx="5">
                  <c:v>Clearer understanding of the microbiome</c:v>
                </c:pt>
                <c:pt idx="6">
                  <c:v>More information on benefits</c:v>
                </c:pt>
                <c:pt idx="7">
                  <c:v>Clearer labeling</c:v>
                </c:pt>
                <c:pt idx="8">
                  <c:v>Media coverage</c:v>
                </c:pt>
                <c:pt idx="9">
                  <c:v>Influencer recommendation</c:v>
                </c:pt>
                <c:pt idx="10">
                  <c:v>Other (please specify)</c:v>
                </c:pt>
              </c:strCache>
            </c:strRef>
          </c:cat>
          <c:val>
            <c:numRef>
              <c:f>Sheet1!$D$2:$D$12</c:f>
              <c:numCache>
                <c:formatCode>0%</c:formatCode>
                <c:ptCount val="11"/>
                <c:pt idx="0">
                  <c:v>0.29032258</c:v>
                </c:pt>
                <c:pt idx="1">
                  <c:v>0.16129031999999999</c:v>
                </c:pt>
                <c:pt idx="2">
                  <c:v>0.32258065000000002</c:v>
                </c:pt>
                <c:pt idx="3">
                  <c:v>6.4516130000000005E-2</c:v>
                </c:pt>
                <c:pt idx="4">
                  <c:v>0.22580644999999999</c:v>
                </c:pt>
                <c:pt idx="5">
                  <c:v>9.677419000000001E-2</c:v>
                </c:pt>
                <c:pt idx="6">
                  <c:v>0.19354838999999999</c:v>
                </c:pt>
                <c:pt idx="7">
                  <c:v>0.25806452000000002</c:v>
                </c:pt>
                <c:pt idx="8">
                  <c:v>9.677419000000001E-2</c:v>
                </c:pt>
                <c:pt idx="9">
                  <c:v>9.677419000000001E-2</c:v>
                </c:pt>
                <c:pt idx="10">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Recommendation from friend/family</c:v>
                </c:pt>
                <c:pt idx="1">
                  <c:v>Recommendation from a health care professional</c:v>
                </c:pt>
                <c:pt idx="2">
                  <c:v>More scientific research proving benefits</c:v>
                </c:pt>
                <c:pt idx="3">
                  <c:v>More information on adequate dosage</c:v>
                </c:pt>
                <c:pt idx="4">
                  <c:v>Clear understanding of different types</c:v>
                </c:pt>
                <c:pt idx="5">
                  <c:v>Clearer understanding of the microbiome</c:v>
                </c:pt>
                <c:pt idx="6">
                  <c:v>More information on benefits</c:v>
                </c:pt>
                <c:pt idx="7">
                  <c:v>Clearer labeling</c:v>
                </c:pt>
                <c:pt idx="8">
                  <c:v>Media coverage</c:v>
                </c:pt>
                <c:pt idx="9">
                  <c:v>Influencer recommendation</c:v>
                </c:pt>
                <c:pt idx="10">
                  <c:v>Other (please specify)</c:v>
                </c:pt>
              </c:strCache>
            </c:strRef>
          </c:cat>
          <c:val>
            <c:numRef>
              <c:f>Sheet1!$E$2:$E$12</c:f>
              <c:numCache>
                <c:formatCode>0%</c:formatCode>
                <c:ptCount val="11"/>
                <c:pt idx="0">
                  <c:v>0.17741935</c:v>
                </c:pt>
                <c:pt idx="1">
                  <c:v>0.20967742</c:v>
                </c:pt>
                <c:pt idx="2">
                  <c:v>0.32258065000000002</c:v>
                </c:pt>
                <c:pt idx="3">
                  <c:v>0.12903226000000001</c:v>
                </c:pt>
                <c:pt idx="4">
                  <c:v>6.4516130000000005E-2</c:v>
                </c:pt>
                <c:pt idx="5">
                  <c:v>9.677419000000001E-2</c:v>
                </c:pt>
                <c:pt idx="6">
                  <c:v>0.20967742</c:v>
                </c:pt>
                <c:pt idx="7">
                  <c:v>8.0645159999999994E-2</c:v>
                </c:pt>
                <c:pt idx="8">
                  <c:v>9.677419000000001E-2</c:v>
                </c:pt>
                <c:pt idx="9">
                  <c:v>8.0645159999999994E-2</c:v>
                </c:pt>
                <c:pt idx="10">
                  <c:v>0</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Recommendation from friend/family</c:v>
                </c:pt>
                <c:pt idx="1">
                  <c:v>Recommendation from a health care professional</c:v>
                </c:pt>
                <c:pt idx="2">
                  <c:v>More scientific research proving benefits</c:v>
                </c:pt>
                <c:pt idx="3">
                  <c:v>More information on adequate dosage</c:v>
                </c:pt>
                <c:pt idx="4">
                  <c:v>Clear understanding of different types</c:v>
                </c:pt>
                <c:pt idx="5">
                  <c:v>Clearer understanding of the microbiome</c:v>
                </c:pt>
                <c:pt idx="6">
                  <c:v>More information on benefits</c:v>
                </c:pt>
                <c:pt idx="7">
                  <c:v>Clearer labeling</c:v>
                </c:pt>
                <c:pt idx="8">
                  <c:v>Media coverage</c:v>
                </c:pt>
                <c:pt idx="9">
                  <c:v>Influencer recommendation</c:v>
                </c:pt>
                <c:pt idx="10">
                  <c:v>Other (please specify)</c:v>
                </c:pt>
              </c:strCache>
            </c:strRef>
          </c:cat>
          <c:val>
            <c:numRef>
              <c:f>Sheet1!$F$2:$F$12</c:f>
              <c:numCache>
                <c:formatCode>0%</c:formatCode>
                <c:ptCount val="11"/>
                <c:pt idx="0">
                  <c:v>0.19354838999999999</c:v>
                </c:pt>
                <c:pt idx="1">
                  <c:v>0.33870968000000001</c:v>
                </c:pt>
                <c:pt idx="2">
                  <c:v>0.24193548000000001</c:v>
                </c:pt>
                <c:pt idx="3">
                  <c:v>0.17741935</c:v>
                </c:pt>
                <c:pt idx="4">
                  <c:v>0.14516129</c:v>
                </c:pt>
                <c:pt idx="5">
                  <c:v>9.677419000000001E-2</c:v>
                </c:pt>
                <c:pt idx="6">
                  <c:v>0.30645160999999999</c:v>
                </c:pt>
                <c:pt idx="7">
                  <c:v>0.16129031999999999</c:v>
                </c:pt>
                <c:pt idx="8">
                  <c:v>0.11290322999999999</c:v>
                </c:pt>
                <c:pt idx="9">
                  <c:v>4.8387100000000002E-2</c:v>
                </c:pt>
                <c:pt idx="10">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Recommendation from friend/family</c:v>
                </c:pt>
                <c:pt idx="1">
                  <c:v>Recommendation from a health care professional</c:v>
                </c:pt>
                <c:pt idx="2">
                  <c:v>More scientific research proving benefits</c:v>
                </c:pt>
                <c:pt idx="3">
                  <c:v>More information on adequate dosage</c:v>
                </c:pt>
                <c:pt idx="4">
                  <c:v>Clear understanding of different types</c:v>
                </c:pt>
                <c:pt idx="5">
                  <c:v>Clearer understanding of the microbiome</c:v>
                </c:pt>
                <c:pt idx="6">
                  <c:v>More information on benefits</c:v>
                </c:pt>
                <c:pt idx="7">
                  <c:v>Clearer labeling</c:v>
                </c:pt>
                <c:pt idx="8">
                  <c:v>Media coverage</c:v>
                </c:pt>
                <c:pt idx="9">
                  <c:v>Influencer recommendation</c:v>
                </c:pt>
                <c:pt idx="10">
                  <c:v>Other (please specify)</c:v>
                </c:pt>
              </c:strCache>
            </c:strRef>
          </c:cat>
          <c:val>
            <c:numRef>
              <c:f>Sheet1!$G$2:$G$12</c:f>
              <c:numCache>
                <c:formatCode>0%</c:formatCode>
                <c:ptCount val="11"/>
                <c:pt idx="0">
                  <c:v>0.24</c:v>
                </c:pt>
                <c:pt idx="1">
                  <c:v>0.2</c:v>
                </c:pt>
                <c:pt idx="2">
                  <c:v>0.28000000000000003</c:v>
                </c:pt>
                <c:pt idx="3">
                  <c:v>0.12</c:v>
                </c:pt>
                <c:pt idx="4">
                  <c:v>0.12</c:v>
                </c:pt>
                <c:pt idx="5">
                  <c:v>0.12</c:v>
                </c:pt>
                <c:pt idx="6">
                  <c:v>0.28000000000000003</c:v>
                </c:pt>
                <c:pt idx="7">
                  <c:v>0.08</c:v>
                </c:pt>
                <c:pt idx="8">
                  <c:v>0.12</c:v>
                </c:pt>
                <c:pt idx="9">
                  <c:v>0.08</c:v>
                </c:pt>
                <c:pt idx="10">
                  <c:v>0</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Recommendation from friend/family</c:v>
                </c:pt>
                <c:pt idx="1">
                  <c:v>Recommendation from a health care professional</c:v>
                </c:pt>
                <c:pt idx="2">
                  <c:v>More scientific research proving benefits</c:v>
                </c:pt>
                <c:pt idx="3">
                  <c:v>More information on adequate dosage</c:v>
                </c:pt>
                <c:pt idx="4">
                  <c:v>Clear understanding of different types</c:v>
                </c:pt>
                <c:pt idx="5">
                  <c:v>Clearer understanding of the microbiome</c:v>
                </c:pt>
                <c:pt idx="6">
                  <c:v>More information on benefits</c:v>
                </c:pt>
                <c:pt idx="7">
                  <c:v>Clearer labeling</c:v>
                </c:pt>
                <c:pt idx="8">
                  <c:v>Media coverage</c:v>
                </c:pt>
                <c:pt idx="9">
                  <c:v>Influencer recommendation</c:v>
                </c:pt>
                <c:pt idx="10">
                  <c:v>Other (please specify)</c:v>
                </c:pt>
              </c:strCache>
            </c:strRef>
          </c:cat>
          <c:val>
            <c:numRef>
              <c:f>Sheet1!$H$2:$H$12</c:f>
              <c:numCache>
                <c:formatCode>0%</c:formatCode>
                <c:ptCount val="11"/>
                <c:pt idx="0">
                  <c:v>0.15555556000000001</c:v>
                </c:pt>
                <c:pt idx="1">
                  <c:v>0.35555555999999999</c:v>
                </c:pt>
                <c:pt idx="2">
                  <c:v>0.26666666999999999</c:v>
                </c:pt>
                <c:pt idx="3">
                  <c:v>0.24444444000000001</c:v>
                </c:pt>
                <c:pt idx="4">
                  <c:v>2.2222220000000001E-2</c:v>
                </c:pt>
                <c:pt idx="5">
                  <c:v>0.15555556000000001</c:v>
                </c:pt>
                <c:pt idx="6">
                  <c:v>0.33333332999999998</c:v>
                </c:pt>
                <c:pt idx="7">
                  <c:v>6.6666669999999997E-2</c:v>
                </c:pt>
                <c:pt idx="8">
                  <c:v>0.11111111</c:v>
                </c:pt>
                <c:pt idx="9">
                  <c:v>0</c:v>
                </c:pt>
                <c:pt idx="10">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Recommendation from friend/family</c:v>
                </c:pt>
                <c:pt idx="1">
                  <c:v>Recommendation from a health care professional</c:v>
                </c:pt>
                <c:pt idx="2">
                  <c:v>More scientific research proving benefits</c:v>
                </c:pt>
                <c:pt idx="3">
                  <c:v>More information on adequate dosage</c:v>
                </c:pt>
                <c:pt idx="4">
                  <c:v>Clear understanding of different types</c:v>
                </c:pt>
                <c:pt idx="5">
                  <c:v>Clearer understanding of the microbiome</c:v>
                </c:pt>
                <c:pt idx="6">
                  <c:v>More information on benefits</c:v>
                </c:pt>
                <c:pt idx="7">
                  <c:v>Clearer labeling</c:v>
                </c:pt>
                <c:pt idx="8">
                  <c:v>Media coverage</c:v>
                </c:pt>
                <c:pt idx="9">
                  <c:v>Influencer recommendation</c:v>
                </c:pt>
                <c:pt idx="10">
                  <c:v>Other (please specify)</c:v>
                </c:pt>
              </c:strCache>
            </c:strRef>
          </c:cat>
          <c:val>
            <c:numRef>
              <c:f>Sheet1!$B$2:$B$12</c:f>
              <c:numCache>
                <c:formatCode>0%</c:formatCode>
                <c:ptCount val="11"/>
                <c:pt idx="0">
                  <c:v>0.14436002000000001</c:v>
                </c:pt>
                <c:pt idx="1">
                  <c:v>0.30917591999999999</c:v>
                </c:pt>
                <c:pt idx="2">
                  <c:v>0.24605494</c:v>
                </c:pt>
                <c:pt idx="3">
                  <c:v>0.13676213000000001</c:v>
                </c:pt>
                <c:pt idx="4">
                  <c:v>0.14026885</c:v>
                </c:pt>
                <c:pt idx="5">
                  <c:v>0.13559321999999999</c:v>
                </c:pt>
                <c:pt idx="6">
                  <c:v>0.25365283</c:v>
                </c:pt>
                <c:pt idx="7">
                  <c:v>0.14085329999999999</c:v>
                </c:pt>
                <c:pt idx="8">
                  <c:v>8.5914669999999999E-2</c:v>
                </c:pt>
                <c:pt idx="9">
                  <c:v>8.0070130000000003E-2</c:v>
                </c:pt>
                <c:pt idx="10">
                  <c:v>1.0520160000000001E-2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799C-42E2-9277-C94F5A5CCEE0}"/>
              </c:ext>
            </c:extLst>
          </c:dPt>
          <c:dPt>
            <c:idx val="1"/>
            <c:bubble3D val="0"/>
            <c:spPr>
              <a:solidFill>
                <a:schemeClr val="accent2"/>
              </a:solidFill>
              <a:ln w="19050">
                <a:noFill/>
              </a:ln>
              <a:effectLst/>
            </c:spPr>
            <c:extLst>
              <c:ext xmlns:c16="http://schemas.microsoft.com/office/drawing/2014/chart" uri="{C3380CC4-5D6E-409C-BE32-E72D297353CC}">
                <c16:uniqueId val="{00000003-799C-42E2-9277-C94F5A5CCEE0}"/>
              </c:ext>
            </c:extLst>
          </c:dPt>
          <c:dPt>
            <c:idx val="2"/>
            <c:bubble3D val="0"/>
            <c:spPr>
              <a:solidFill>
                <a:schemeClr val="accent3"/>
              </a:solidFill>
              <a:ln w="19050">
                <a:noFill/>
              </a:ln>
              <a:effectLst/>
            </c:spPr>
            <c:extLst>
              <c:ext xmlns:c16="http://schemas.microsoft.com/office/drawing/2014/chart" uri="{C3380CC4-5D6E-409C-BE32-E72D297353CC}">
                <c16:uniqueId val="{00000005-799C-42E2-9277-C94F5A5CCEE0}"/>
              </c:ext>
            </c:extLst>
          </c:dPt>
          <c:dPt>
            <c:idx val="3"/>
            <c:bubble3D val="0"/>
            <c:spPr>
              <a:solidFill>
                <a:schemeClr val="accent4"/>
              </a:solidFill>
              <a:ln w="19050">
                <a:noFill/>
              </a:ln>
              <a:effectLst/>
            </c:spPr>
            <c:extLst>
              <c:ext xmlns:c16="http://schemas.microsoft.com/office/drawing/2014/chart" uri="{C3380CC4-5D6E-409C-BE32-E72D297353CC}">
                <c16:uniqueId val="{00000007-799C-42E2-9277-C94F5A5CCEE0}"/>
              </c:ext>
            </c:extLst>
          </c:dPt>
          <c:dPt>
            <c:idx val="4"/>
            <c:bubble3D val="0"/>
            <c:spPr>
              <a:solidFill>
                <a:schemeClr val="accent5"/>
              </a:solidFill>
              <a:ln w="19050">
                <a:noFill/>
              </a:ln>
              <a:effectLst/>
            </c:spPr>
            <c:extLst>
              <c:ext xmlns:c16="http://schemas.microsoft.com/office/drawing/2014/chart" uri="{C3380CC4-5D6E-409C-BE32-E72D297353CC}">
                <c16:uniqueId val="{00000009-799C-42E2-9277-C94F5A5CCEE0}"/>
              </c:ext>
            </c:extLst>
          </c:dPt>
          <c:dPt>
            <c:idx val="5"/>
            <c:bubble3D val="0"/>
            <c:spPr>
              <a:solidFill>
                <a:schemeClr val="accent6"/>
              </a:solidFill>
              <a:ln w="19050">
                <a:noFill/>
              </a:ln>
              <a:effectLst/>
            </c:spPr>
            <c:extLst>
              <c:ext xmlns:c16="http://schemas.microsoft.com/office/drawing/2014/chart" uri="{C3380CC4-5D6E-409C-BE32-E72D297353CC}">
                <c16:uniqueId val="{0000000B-799C-42E2-9277-C94F5A5CCEE0}"/>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0.12</c:v>
                </c:pt>
                <c:pt idx="1">
                  <c:v>0.19</c:v>
                </c:pt>
                <c:pt idx="2">
                  <c:v>0.18</c:v>
                </c:pt>
                <c:pt idx="3">
                  <c:v>0.28000000000000003</c:v>
                </c:pt>
                <c:pt idx="4">
                  <c:v>0.18</c:v>
                </c:pt>
                <c:pt idx="5">
                  <c:v>0.04</c:v>
                </c:pt>
              </c:numCache>
            </c:numRef>
          </c:val>
          <c:extLst>
            <c:ext xmlns:c16="http://schemas.microsoft.com/office/drawing/2014/chart" uri="{C3380CC4-5D6E-409C-BE32-E72D297353CC}">
              <c16:uniqueId val="{0000000C-799C-42E2-9277-C94F5A5CCEE0}"/>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Sheet1!$A$2:$A$12</c:f>
              <c:strCache>
                <c:ptCount val="11"/>
                <c:pt idx="0">
                  <c:v>Recommendation from a health care professional</c:v>
                </c:pt>
                <c:pt idx="1">
                  <c:v>Clearer labeling</c:v>
                </c:pt>
                <c:pt idx="2">
                  <c:v>More information on benefits</c:v>
                </c:pt>
                <c:pt idx="3">
                  <c:v>Recommendation from friend/family</c:v>
                </c:pt>
                <c:pt idx="4">
                  <c:v>More scientific research proving benefits</c:v>
                </c:pt>
                <c:pt idx="5">
                  <c:v>Clear understanding of different types</c:v>
                </c:pt>
                <c:pt idx="6">
                  <c:v>Clearer understanding of the microbiome</c:v>
                </c:pt>
                <c:pt idx="7">
                  <c:v>Influencer recommendation</c:v>
                </c:pt>
                <c:pt idx="8">
                  <c:v>More information on adequate dosage</c:v>
                </c:pt>
                <c:pt idx="9">
                  <c:v>Media coverage</c:v>
                </c:pt>
                <c:pt idx="10">
                  <c:v>Other (please specify)</c:v>
                </c:pt>
              </c:strCache>
            </c:strRef>
          </c:cat>
          <c:val>
            <c:numRef>
              <c:f>Sheet1!$C$2:$C$12</c:f>
              <c:numCache>
                <c:formatCode>0%</c:formatCode>
                <c:ptCount val="11"/>
                <c:pt idx="0">
                  <c:v>0.32</c:v>
                </c:pt>
                <c:pt idx="1">
                  <c:v>0.24</c:v>
                </c:pt>
                <c:pt idx="2">
                  <c:v>0.22</c:v>
                </c:pt>
                <c:pt idx="3">
                  <c:v>0.2</c:v>
                </c:pt>
                <c:pt idx="4">
                  <c:v>0.16</c:v>
                </c:pt>
                <c:pt idx="5">
                  <c:v>0.16</c:v>
                </c:pt>
                <c:pt idx="6">
                  <c:v>0.14000000000000001</c:v>
                </c:pt>
                <c:pt idx="7">
                  <c:v>0.08</c:v>
                </c:pt>
                <c:pt idx="8">
                  <c:v>0.06</c:v>
                </c:pt>
                <c:pt idx="9">
                  <c:v>0.04</c:v>
                </c:pt>
                <c:pt idx="10">
                  <c:v>0.02</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Sheet1!$A$2:$A$12</c:f>
              <c:strCache>
                <c:ptCount val="11"/>
                <c:pt idx="0">
                  <c:v>Recommendation from a health care professional</c:v>
                </c:pt>
                <c:pt idx="1">
                  <c:v>Clearer labeling</c:v>
                </c:pt>
                <c:pt idx="2">
                  <c:v>More information on benefits</c:v>
                </c:pt>
                <c:pt idx="3">
                  <c:v>Recommendation from friend/family</c:v>
                </c:pt>
                <c:pt idx="4">
                  <c:v>More scientific research proving benefits</c:v>
                </c:pt>
                <c:pt idx="5">
                  <c:v>Clear understanding of different types</c:v>
                </c:pt>
                <c:pt idx="6">
                  <c:v>Clearer understanding of the microbiome</c:v>
                </c:pt>
                <c:pt idx="7">
                  <c:v>Influencer recommendation</c:v>
                </c:pt>
                <c:pt idx="8">
                  <c:v>More information on adequate dosage</c:v>
                </c:pt>
                <c:pt idx="9">
                  <c:v>Media coverage</c:v>
                </c:pt>
                <c:pt idx="10">
                  <c:v>Other (please specify)</c:v>
                </c:pt>
              </c:strCache>
            </c:strRef>
          </c:cat>
          <c:val>
            <c:numRef>
              <c:f>Sheet1!$D$2:$D$12</c:f>
              <c:numCache>
                <c:formatCode>0%</c:formatCode>
                <c:ptCount val="11"/>
                <c:pt idx="0">
                  <c:v>0.11320755</c:v>
                </c:pt>
                <c:pt idx="1">
                  <c:v>0.16981131999999999</c:v>
                </c:pt>
                <c:pt idx="2">
                  <c:v>0.24528301999999999</c:v>
                </c:pt>
                <c:pt idx="3">
                  <c:v>9.4339619999999999E-2</c:v>
                </c:pt>
                <c:pt idx="4">
                  <c:v>0.24528301999999999</c:v>
                </c:pt>
                <c:pt idx="5">
                  <c:v>0.28301886999999998</c:v>
                </c:pt>
                <c:pt idx="6">
                  <c:v>0.20754717</c:v>
                </c:pt>
                <c:pt idx="7">
                  <c:v>0.11320755</c:v>
                </c:pt>
                <c:pt idx="8">
                  <c:v>0.16981131999999999</c:v>
                </c:pt>
                <c:pt idx="9">
                  <c:v>0.11320755</c:v>
                </c:pt>
                <c:pt idx="10">
                  <c:v>0</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Sheet1!$A$2:$A$12</c:f>
              <c:strCache>
                <c:ptCount val="11"/>
                <c:pt idx="0">
                  <c:v>Recommendation from a health care professional</c:v>
                </c:pt>
                <c:pt idx="1">
                  <c:v>Clearer labeling</c:v>
                </c:pt>
                <c:pt idx="2">
                  <c:v>More information on benefits</c:v>
                </c:pt>
                <c:pt idx="3">
                  <c:v>Recommendation from friend/family</c:v>
                </c:pt>
                <c:pt idx="4">
                  <c:v>More scientific research proving benefits</c:v>
                </c:pt>
                <c:pt idx="5">
                  <c:v>Clear understanding of different types</c:v>
                </c:pt>
                <c:pt idx="6">
                  <c:v>Clearer understanding of the microbiome</c:v>
                </c:pt>
                <c:pt idx="7">
                  <c:v>Influencer recommendation</c:v>
                </c:pt>
                <c:pt idx="8">
                  <c:v>More information on adequate dosage</c:v>
                </c:pt>
                <c:pt idx="9">
                  <c:v>Media coverage</c:v>
                </c:pt>
                <c:pt idx="10">
                  <c:v>Other (please specify)</c:v>
                </c:pt>
              </c:strCache>
            </c:strRef>
          </c:cat>
          <c:val>
            <c:numRef>
              <c:f>Sheet1!$E$2:$E$12</c:f>
              <c:numCache>
                <c:formatCode>0%</c:formatCode>
                <c:ptCount val="11"/>
                <c:pt idx="0">
                  <c:v>0.26086957</c:v>
                </c:pt>
                <c:pt idx="1">
                  <c:v>0.17391303999999999</c:v>
                </c:pt>
                <c:pt idx="2">
                  <c:v>0.28260869999999999</c:v>
                </c:pt>
                <c:pt idx="3">
                  <c:v>4.3478259999999998E-2</c:v>
                </c:pt>
                <c:pt idx="4">
                  <c:v>0.28260869999999999</c:v>
                </c:pt>
                <c:pt idx="5">
                  <c:v>0.17391303999999999</c:v>
                </c:pt>
                <c:pt idx="6">
                  <c:v>0.17391303999999999</c:v>
                </c:pt>
                <c:pt idx="7">
                  <c:v>6.521739E-2</c:v>
                </c:pt>
                <c:pt idx="8">
                  <c:v>0.13043478</c:v>
                </c:pt>
                <c:pt idx="9">
                  <c:v>2.1739129999999999E-2</c:v>
                </c:pt>
                <c:pt idx="10">
                  <c:v>4.3478259999999998E-2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Sheet1!$A$2:$A$12</c:f>
              <c:strCache>
                <c:ptCount val="11"/>
                <c:pt idx="0">
                  <c:v>Recommendation from a health care professional</c:v>
                </c:pt>
                <c:pt idx="1">
                  <c:v>Clearer labeling</c:v>
                </c:pt>
                <c:pt idx="2">
                  <c:v>More information on benefits</c:v>
                </c:pt>
                <c:pt idx="3">
                  <c:v>Recommendation from friend/family</c:v>
                </c:pt>
                <c:pt idx="4">
                  <c:v>More scientific research proving benefits</c:v>
                </c:pt>
                <c:pt idx="5">
                  <c:v>Clear understanding of different types</c:v>
                </c:pt>
                <c:pt idx="6">
                  <c:v>Clearer understanding of the microbiome</c:v>
                </c:pt>
                <c:pt idx="7">
                  <c:v>Influencer recommendation</c:v>
                </c:pt>
                <c:pt idx="8">
                  <c:v>More information on adequate dosage</c:v>
                </c:pt>
                <c:pt idx="9">
                  <c:v>Media coverage</c:v>
                </c:pt>
                <c:pt idx="10">
                  <c:v>Other (please specify)</c:v>
                </c:pt>
              </c:strCache>
            </c:strRef>
          </c:cat>
          <c:val>
            <c:numRef>
              <c:f>Sheet1!$F$2:$F$12</c:f>
              <c:numCache>
                <c:formatCode>0%</c:formatCode>
                <c:ptCount val="11"/>
                <c:pt idx="0">
                  <c:v>0.25</c:v>
                </c:pt>
                <c:pt idx="1">
                  <c:v>0.1875</c:v>
                </c:pt>
                <c:pt idx="2">
                  <c:v>0.125</c:v>
                </c:pt>
                <c:pt idx="3">
                  <c:v>9.375E-2</c:v>
                </c:pt>
                <c:pt idx="4">
                  <c:v>0.28125</c:v>
                </c:pt>
                <c:pt idx="5">
                  <c:v>0.1875</c:v>
                </c:pt>
                <c:pt idx="6">
                  <c:v>0.3125</c:v>
                </c:pt>
                <c:pt idx="7">
                  <c:v>0</c:v>
                </c:pt>
                <c:pt idx="8">
                  <c:v>0.125</c:v>
                </c:pt>
                <c:pt idx="9">
                  <c:v>6.25E-2</c:v>
                </c:pt>
                <c:pt idx="10">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Sheet1!$A$2:$A$12</c:f>
              <c:strCache>
                <c:ptCount val="11"/>
                <c:pt idx="0">
                  <c:v>Recommendation from a health care professional</c:v>
                </c:pt>
                <c:pt idx="1">
                  <c:v>Clearer labeling</c:v>
                </c:pt>
                <c:pt idx="2">
                  <c:v>More information on benefits</c:v>
                </c:pt>
                <c:pt idx="3">
                  <c:v>Recommendation from friend/family</c:v>
                </c:pt>
                <c:pt idx="4">
                  <c:v>More scientific research proving benefits</c:v>
                </c:pt>
                <c:pt idx="5">
                  <c:v>Clear understanding of different types</c:v>
                </c:pt>
                <c:pt idx="6">
                  <c:v>Clearer understanding of the microbiome</c:v>
                </c:pt>
                <c:pt idx="7">
                  <c:v>Influencer recommendation</c:v>
                </c:pt>
                <c:pt idx="8">
                  <c:v>More information on adequate dosage</c:v>
                </c:pt>
                <c:pt idx="9">
                  <c:v>Media coverage</c:v>
                </c:pt>
                <c:pt idx="10">
                  <c:v>Other (please specify)</c:v>
                </c:pt>
              </c:strCache>
            </c:strRef>
          </c:cat>
          <c:val>
            <c:numRef>
              <c:f>Sheet1!$G$2:$G$12</c:f>
              <c:numCache>
                <c:formatCode>0%</c:formatCode>
                <c:ptCount val="11"/>
                <c:pt idx="0">
                  <c:v>0.42105262999999998</c:v>
                </c:pt>
                <c:pt idx="1">
                  <c:v>0</c:v>
                </c:pt>
                <c:pt idx="2">
                  <c:v>0.15789474000000001</c:v>
                </c:pt>
                <c:pt idx="3">
                  <c:v>5.2631579999999997E-2</c:v>
                </c:pt>
                <c:pt idx="4">
                  <c:v>0.42105262999999998</c:v>
                </c:pt>
                <c:pt idx="5">
                  <c:v>0.10526315999999999</c:v>
                </c:pt>
                <c:pt idx="6">
                  <c:v>5.2631579999999997E-2</c:v>
                </c:pt>
                <c:pt idx="7">
                  <c:v>0</c:v>
                </c:pt>
                <c:pt idx="8">
                  <c:v>0.10526315999999999</c:v>
                </c:pt>
                <c:pt idx="9">
                  <c:v>0</c:v>
                </c:pt>
                <c:pt idx="10">
                  <c:v>0.10526315999999999</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Sheet1!$A$2:$A$12</c:f>
              <c:strCache>
                <c:ptCount val="11"/>
                <c:pt idx="0">
                  <c:v>Recommendation from a health care professional</c:v>
                </c:pt>
                <c:pt idx="1">
                  <c:v>Clearer labeling</c:v>
                </c:pt>
                <c:pt idx="2">
                  <c:v>More information on benefits</c:v>
                </c:pt>
                <c:pt idx="3">
                  <c:v>Recommendation from friend/family</c:v>
                </c:pt>
                <c:pt idx="4">
                  <c:v>More scientific research proving benefits</c:v>
                </c:pt>
                <c:pt idx="5">
                  <c:v>Clear understanding of different types</c:v>
                </c:pt>
                <c:pt idx="6">
                  <c:v>Clearer understanding of the microbiome</c:v>
                </c:pt>
                <c:pt idx="7">
                  <c:v>Influencer recommendation</c:v>
                </c:pt>
                <c:pt idx="8">
                  <c:v>More information on adequate dosage</c:v>
                </c:pt>
                <c:pt idx="9">
                  <c:v>Media coverage</c:v>
                </c:pt>
                <c:pt idx="10">
                  <c:v>Other (please specify)</c:v>
                </c:pt>
              </c:strCache>
            </c:strRef>
          </c:cat>
          <c:val>
            <c:numRef>
              <c:f>Sheet1!$H$2:$H$12</c:f>
              <c:numCache>
                <c:formatCode>0%</c:formatCode>
                <c:ptCount val="11"/>
                <c:pt idx="0">
                  <c:v>0.55555556000000006</c:v>
                </c:pt>
                <c:pt idx="1">
                  <c:v>0.11111111</c:v>
                </c:pt>
                <c:pt idx="2">
                  <c:v>0.33333332999999998</c:v>
                </c:pt>
                <c:pt idx="3">
                  <c:v>0.11111111</c:v>
                </c:pt>
                <c:pt idx="4">
                  <c:v>0.16666666999999999</c:v>
                </c:pt>
                <c:pt idx="5">
                  <c:v>5.5555559999999997E-2</c:v>
                </c:pt>
                <c:pt idx="6">
                  <c:v>0</c:v>
                </c:pt>
                <c:pt idx="7">
                  <c:v>0</c:v>
                </c:pt>
                <c:pt idx="8">
                  <c:v>5.5555559999999997E-2</c:v>
                </c:pt>
                <c:pt idx="9">
                  <c:v>0.11111111</c:v>
                </c:pt>
                <c:pt idx="10">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Sheet1!$A$2:$A$12</c:f>
              <c:strCache>
                <c:ptCount val="11"/>
                <c:pt idx="0">
                  <c:v>Recommendation from a health care professional</c:v>
                </c:pt>
                <c:pt idx="1">
                  <c:v>Clearer labeling</c:v>
                </c:pt>
                <c:pt idx="2">
                  <c:v>More information on benefits</c:v>
                </c:pt>
                <c:pt idx="3">
                  <c:v>Recommendation from friend/family</c:v>
                </c:pt>
                <c:pt idx="4">
                  <c:v>More scientific research proving benefits</c:v>
                </c:pt>
                <c:pt idx="5">
                  <c:v>Clear understanding of different types</c:v>
                </c:pt>
                <c:pt idx="6">
                  <c:v>Clearer understanding of the microbiome</c:v>
                </c:pt>
                <c:pt idx="7">
                  <c:v>Influencer recommendation</c:v>
                </c:pt>
                <c:pt idx="8">
                  <c:v>More information on adequate dosage</c:v>
                </c:pt>
                <c:pt idx="9">
                  <c:v>Media coverage</c:v>
                </c:pt>
                <c:pt idx="10">
                  <c:v>Other (please specify)</c:v>
                </c:pt>
              </c:strCache>
            </c:strRef>
          </c:cat>
          <c:val>
            <c:numRef>
              <c:f>Sheet1!$B$2:$B$12</c:f>
              <c:numCache>
                <c:formatCode>0%</c:formatCode>
                <c:ptCount val="11"/>
                <c:pt idx="0">
                  <c:v>0.30917591999999999</c:v>
                </c:pt>
                <c:pt idx="1">
                  <c:v>0.14085329999999999</c:v>
                </c:pt>
                <c:pt idx="2">
                  <c:v>0.25365283</c:v>
                </c:pt>
                <c:pt idx="3">
                  <c:v>0.14436002000000001</c:v>
                </c:pt>
                <c:pt idx="4">
                  <c:v>0.24605494</c:v>
                </c:pt>
                <c:pt idx="5">
                  <c:v>0.14026885</c:v>
                </c:pt>
                <c:pt idx="6">
                  <c:v>0.13559321999999999</c:v>
                </c:pt>
                <c:pt idx="7">
                  <c:v>8.0070130000000003E-2</c:v>
                </c:pt>
                <c:pt idx="8">
                  <c:v>0.13676213000000001</c:v>
                </c:pt>
                <c:pt idx="9">
                  <c:v>8.5914669999999999E-2</c:v>
                </c:pt>
                <c:pt idx="10">
                  <c:v>1.0520160000000001E-2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9912-41DE-ADC7-C6397C4C50FC}"/>
              </c:ext>
            </c:extLst>
          </c:dPt>
          <c:dPt>
            <c:idx val="1"/>
            <c:bubble3D val="0"/>
            <c:spPr>
              <a:solidFill>
                <a:schemeClr val="accent2"/>
              </a:solidFill>
              <a:ln w="19050">
                <a:noFill/>
              </a:ln>
              <a:effectLst/>
            </c:spPr>
            <c:extLst>
              <c:ext xmlns:c16="http://schemas.microsoft.com/office/drawing/2014/chart" uri="{C3380CC4-5D6E-409C-BE32-E72D297353CC}">
                <c16:uniqueId val="{00000003-9912-41DE-ADC7-C6397C4C50FC}"/>
              </c:ext>
            </c:extLst>
          </c:dPt>
          <c:dPt>
            <c:idx val="2"/>
            <c:bubble3D val="0"/>
            <c:spPr>
              <a:solidFill>
                <a:schemeClr val="accent3"/>
              </a:solidFill>
              <a:ln w="19050">
                <a:noFill/>
              </a:ln>
              <a:effectLst/>
            </c:spPr>
            <c:extLst>
              <c:ext xmlns:c16="http://schemas.microsoft.com/office/drawing/2014/chart" uri="{C3380CC4-5D6E-409C-BE32-E72D297353CC}">
                <c16:uniqueId val="{00000005-9912-41DE-ADC7-C6397C4C50FC}"/>
              </c:ext>
            </c:extLst>
          </c:dPt>
          <c:dPt>
            <c:idx val="3"/>
            <c:bubble3D val="0"/>
            <c:spPr>
              <a:solidFill>
                <a:schemeClr val="accent4"/>
              </a:solidFill>
              <a:ln w="19050">
                <a:noFill/>
              </a:ln>
              <a:effectLst/>
            </c:spPr>
            <c:extLst>
              <c:ext xmlns:c16="http://schemas.microsoft.com/office/drawing/2014/chart" uri="{C3380CC4-5D6E-409C-BE32-E72D297353CC}">
                <c16:uniqueId val="{00000007-9912-41DE-ADC7-C6397C4C50FC}"/>
              </c:ext>
            </c:extLst>
          </c:dPt>
          <c:dPt>
            <c:idx val="4"/>
            <c:bubble3D val="0"/>
            <c:spPr>
              <a:solidFill>
                <a:schemeClr val="accent5"/>
              </a:solidFill>
              <a:ln w="19050">
                <a:noFill/>
              </a:ln>
              <a:effectLst/>
            </c:spPr>
            <c:extLst>
              <c:ext xmlns:c16="http://schemas.microsoft.com/office/drawing/2014/chart" uri="{C3380CC4-5D6E-409C-BE32-E72D297353CC}">
                <c16:uniqueId val="{00000009-9912-41DE-ADC7-C6397C4C50FC}"/>
              </c:ext>
            </c:extLst>
          </c:dPt>
          <c:dPt>
            <c:idx val="5"/>
            <c:bubble3D val="0"/>
            <c:spPr>
              <a:solidFill>
                <a:schemeClr val="accent6"/>
              </a:solidFill>
              <a:ln w="19050">
                <a:noFill/>
              </a:ln>
              <a:effectLst/>
            </c:spPr>
            <c:extLst>
              <c:ext xmlns:c16="http://schemas.microsoft.com/office/drawing/2014/chart" uri="{C3380CC4-5D6E-409C-BE32-E72D297353CC}">
                <c16:uniqueId val="{0000000B-9912-41DE-ADC7-C6397C4C50FC}"/>
              </c:ext>
            </c:extLst>
          </c:dPt>
          <c:dLbls>
            <c:dLbl>
              <c:idx val="0"/>
              <c:layout>
                <c:manualLayout>
                  <c:x val="1.64258724304665E-2"/>
                  <c:y val="4.927761729139958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9912-41DE-ADC7-C6397C4C50FC}"/>
                </c:ext>
              </c:extLst>
            </c:dLbl>
            <c:dLbl>
              <c:idx val="4"/>
              <c:layout>
                <c:manualLayout>
                  <c:x val="2.7376454050776497E-3"/>
                  <c:y val="-3.2851744860933001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9912-41DE-ADC7-C6397C4C50F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0.05</c:v>
                </c:pt>
                <c:pt idx="1">
                  <c:v>0.24</c:v>
                </c:pt>
                <c:pt idx="2">
                  <c:v>0.21</c:v>
                </c:pt>
                <c:pt idx="3">
                  <c:v>0.34</c:v>
                </c:pt>
                <c:pt idx="4">
                  <c:v>0.12</c:v>
                </c:pt>
                <c:pt idx="5">
                  <c:v>0.04</c:v>
                </c:pt>
              </c:numCache>
            </c:numRef>
          </c:val>
          <c:extLst>
            <c:ext xmlns:c16="http://schemas.microsoft.com/office/drawing/2014/chart" uri="{C3380CC4-5D6E-409C-BE32-E72D297353CC}">
              <c16:uniqueId val="{0000000C-9912-41DE-ADC7-C6397C4C50FC}"/>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D04D-468F-A7F7-E433F8FC3F8C}"/>
              </c:ext>
            </c:extLst>
          </c:dPt>
          <c:dPt>
            <c:idx val="1"/>
            <c:bubble3D val="0"/>
            <c:spPr>
              <a:solidFill>
                <a:schemeClr val="accent2"/>
              </a:solidFill>
              <a:ln w="19050">
                <a:noFill/>
              </a:ln>
              <a:effectLst/>
            </c:spPr>
            <c:extLst>
              <c:ext xmlns:c16="http://schemas.microsoft.com/office/drawing/2014/chart" uri="{C3380CC4-5D6E-409C-BE32-E72D297353CC}">
                <c16:uniqueId val="{00000003-D04D-468F-A7F7-E433F8FC3F8C}"/>
              </c:ext>
            </c:extLst>
          </c:dPt>
          <c:dPt>
            <c:idx val="2"/>
            <c:bubble3D val="0"/>
            <c:spPr>
              <a:solidFill>
                <a:schemeClr val="accent3"/>
              </a:solidFill>
              <a:ln w="19050">
                <a:noFill/>
              </a:ln>
              <a:effectLst/>
            </c:spPr>
            <c:extLst>
              <c:ext xmlns:c16="http://schemas.microsoft.com/office/drawing/2014/chart" uri="{C3380CC4-5D6E-409C-BE32-E72D297353CC}">
                <c16:uniqueId val="{00000005-D04D-468F-A7F7-E433F8FC3F8C}"/>
              </c:ext>
            </c:extLst>
          </c:dPt>
          <c:dPt>
            <c:idx val="3"/>
            <c:bubble3D val="0"/>
            <c:spPr>
              <a:solidFill>
                <a:schemeClr val="accent4"/>
              </a:solidFill>
              <a:ln w="19050">
                <a:noFill/>
              </a:ln>
              <a:effectLst/>
            </c:spPr>
            <c:extLst>
              <c:ext xmlns:c16="http://schemas.microsoft.com/office/drawing/2014/chart" uri="{C3380CC4-5D6E-409C-BE32-E72D297353CC}">
                <c16:uniqueId val="{00000007-D04D-468F-A7F7-E433F8FC3F8C}"/>
              </c:ext>
            </c:extLst>
          </c:dPt>
          <c:dPt>
            <c:idx val="4"/>
            <c:bubble3D val="0"/>
            <c:spPr>
              <a:solidFill>
                <a:schemeClr val="accent5"/>
              </a:solidFill>
              <a:ln w="19050">
                <a:noFill/>
              </a:ln>
              <a:effectLst/>
            </c:spPr>
            <c:extLst>
              <c:ext xmlns:c16="http://schemas.microsoft.com/office/drawing/2014/chart" uri="{C3380CC4-5D6E-409C-BE32-E72D297353CC}">
                <c16:uniqueId val="{00000009-D04D-468F-A7F7-E433F8FC3F8C}"/>
              </c:ext>
            </c:extLst>
          </c:dPt>
          <c:dPt>
            <c:idx val="5"/>
            <c:bubble3D val="0"/>
            <c:spPr>
              <a:solidFill>
                <a:schemeClr val="accent6"/>
              </a:solidFill>
              <a:ln w="19050">
                <a:noFill/>
              </a:ln>
              <a:effectLst/>
            </c:spPr>
            <c:extLst>
              <c:ext xmlns:c16="http://schemas.microsoft.com/office/drawing/2014/chart" uri="{C3380CC4-5D6E-409C-BE32-E72D297353CC}">
                <c16:uniqueId val="{0000000B-11C0-4CDD-BC26-125ED0A570AD}"/>
              </c:ext>
            </c:extLst>
          </c:dPt>
          <c:dLbls>
            <c:dLbl>
              <c:idx val="2"/>
              <c:tx>
                <c:rich>
                  <a:bodyPr rot="0" spcFirstLastPara="1" vertOverflow="ellipsis" vert="horz" wrap="square" lIns="38100" tIns="19050" rIns="38100" bIns="19050" anchor="ctr" anchorCtr="1">
                    <a:no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fld id="{38F3460E-0F10-4A33-BE4B-4D8AC2A928D7}" type="CATEGORYNAME">
                      <a:rPr lang="en-US" sz="1000" smtClean="0">
                        <a:latin typeface="Arial" panose="020B0604020202020204" pitchFamily="34" charset="0"/>
                        <a:cs typeface="Arial" panose="020B0604020202020204" pitchFamily="34" charset="0"/>
                      </a:rPr>
                      <a:pPr>
                        <a:defRPr sz="1000">
                          <a:solidFill>
                            <a:schemeClr val="bg1"/>
                          </a:solidFill>
                          <a:latin typeface="Arial" panose="020B0604020202020204" pitchFamily="34" charset="0"/>
                          <a:cs typeface="Arial" panose="020B0604020202020204" pitchFamily="34" charset="0"/>
                        </a:defRPr>
                      </a:pPr>
                      <a:t>[CATEGORY NAME]</a:t>
                    </a:fld>
                    <a:r>
                      <a:rPr lang="en-US" sz="1000" baseline="0">
                        <a:latin typeface="Arial" panose="020B0604020202020204" pitchFamily="34" charset="0"/>
                        <a:cs typeface="Arial" panose="020B0604020202020204" pitchFamily="34" charset="0"/>
                      </a:rPr>
                      <a:t>
</a:t>
                    </a:r>
                    <a:fld id="{4F7E812D-1831-45EE-A99E-68EE8AE8AB7C}" type="VALUE">
                      <a:rPr lang="en-US" sz="1000" baseline="0">
                        <a:latin typeface="Arial" panose="020B0604020202020204" pitchFamily="34" charset="0"/>
                        <a:cs typeface="Arial" panose="020B0604020202020204" pitchFamily="34" charset="0"/>
                      </a:rPr>
                      <a:pPr>
                        <a:defRPr sz="1000">
                          <a:solidFill>
                            <a:schemeClr val="bg1"/>
                          </a:solidFill>
                          <a:latin typeface="Arial" panose="020B0604020202020204" pitchFamily="34" charset="0"/>
                          <a:cs typeface="Arial" panose="020B0604020202020204" pitchFamily="34" charset="0"/>
                        </a:defRPr>
                      </a:pPr>
                      <a:t>[VALUE]</a:t>
                    </a:fld>
                    <a:endParaRPr lang="en-US" sz="1000" baseline="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5403943550733309"/>
                      <c:h val="0.2170954965004466"/>
                    </c:manualLayout>
                  </c15:layout>
                  <c15:dlblFieldTable/>
                  <c15:showDataLabelsRange val="0"/>
                </c:ext>
                <c:ext xmlns:c16="http://schemas.microsoft.com/office/drawing/2014/chart" uri="{C3380CC4-5D6E-409C-BE32-E72D297353CC}">
                  <c16:uniqueId val="{00000005-D04D-468F-A7F7-E433F8FC3F8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$100,000-$149,000</c:v>
                </c:pt>
                <c:pt idx="5">
                  <c:v>$150,000+</c:v>
                </c:pt>
              </c:strCache>
            </c:strRef>
          </c:cat>
          <c:val>
            <c:numRef>
              <c:f>Sheet1!$B$2:$B$7</c:f>
              <c:numCache>
                <c:formatCode>0%</c:formatCode>
                <c:ptCount val="6"/>
                <c:pt idx="0">
                  <c:v>0.08</c:v>
                </c:pt>
                <c:pt idx="1">
                  <c:v>0.21</c:v>
                </c:pt>
                <c:pt idx="2">
                  <c:v>0.25</c:v>
                </c:pt>
                <c:pt idx="3">
                  <c:v>0.28999999999999998</c:v>
                </c:pt>
                <c:pt idx="4">
                  <c:v>0.12</c:v>
                </c:pt>
                <c:pt idx="5">
                  <c:v>0.04</c:v>
                </c:pt>
              </c:numCache>
            </c:numRef>
          </c:val>
          <c:extLst>
            <c:ext xmlns:c16="http://schemas.microsoft.com/office/drawing/2014/chart" uri="{C3380CC4-5D6E-409C-BE32-E72D297353CC}">
              <c16:uniqueId val="{0000000A-D04D-468F-A7F7-E433F8FC3F8C}"/>
            </c:ext>
          </c:extLst>
        </c:ser>
        <c:dLbls>
          <c:showLegendKey val="0"/>
          <c:showVal val="1"/>
          <c:showCatName val="0"/>
          <c:showSerName val="0"/>
          <c:showPercent val="0"/>
          <c:showBubbleSize val="0"/>
          <c:showLeaderLines val="1"/>
        </c:dLbls>
        <c:firstSliceAng val="11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E424-48CD-9B53-2ACEFBB39C7E}"/>
              </c:ext>
            </c:extLst>
          </c:dPt>
          <c:dPt>
            <c:idx val="1"/>
            <c:bubble3D val="0"/>
            <c:spPr>
              <a:solidFill>
                <a:schemeClr val="accent2"/>
              </a:solidFill>
              <a:ln w="19050">
                <a:noFill/>
              </a:ln>
              <a:effectLst/>
            </c:spPr>
            <c:extLst>
              <c:ext xmlns:c16="http://schemas.microsoft.com/office/drawing/2014/chart" uri="{C3380CC4-5D6E-409C-BE32-E72D297353CC}">
                <c16:uniqueId val="{00000003-E424-48CD-9B53-2ACEFBB39C7E}"/>
              </c:ext>
            </c:extLst>
          </c:dPt>
          <c:dPt>
            <c:idx val="2"/>
            <c:bubble3D val="0"/>
            <c:spPr>
              <a:solidFill>
                <a:schemeClr val="accent3"/>
              </a:solidFill>
              <a:ln w="19050">
                <a:noFill/>
              </a:ln>
              <a:effectLst/>
            </c:spPr>
            <c:extLst>
              <c:ext xmlns:c16="http://schemas.microsoft.com/office/drawing/2014/chart" uri="{C3380CC4-5D6E-409C-BE32-E72D297353CC}">
                <c16:uniqueId val="{00000005-E424-48CD-9B53-2ACEFBB39C7E}"/>
              </c:ext>
            </c:extLst>
          </c:dPt>
          <c:dPt>
            <c:idx val="3"/>
            <c:bubble3D val="0"/>
            <c:spPr>
              <a:solidFill>
                <a:schemeClr val="accent4"/>
              </a:solidFill>
              <a:ln w="19050">
                <a:noFill/>
              </a:ln>
              <a:effectLst/>
            </c:spPr>
            <c:extLst>
              <c:ext xmlns:c16="http://schemas.microsoft.com/office/drawing/2014/chart" uri="{C3380CC4-5D6E-409C-BE32-E72D297353CC}">
                <c16:uniqueId val="{00000007-E424-48CD-9B53-2ACEFBB39C7E}"/>
              </c:ext>
            </c:extLst>
          </c:dPt>
          <c:dPt>
            <c:idx val="4"/>
            <c:bubble3D val="0"/>
            <c:spPr>
              <a:solidFill>
                <a:schemeClr val="accent5"/>
              </a:solidFill>
              <a:ln w="19050">
                <a:noFill/>
              </a:ln>
              <a:effectLst/>
            </c:spPr>
            <c:extLst>
              <c:ext xmlns:c16="http://schemas.microsoft.com/office/drawing/2014/chart" uri="{C3380CC4-5D6E-409C-BE32-E72D297353CC}">
                <c16:uniqueId val="{00000009-E424-48CD-9B53-2ACEFBB39C7E}"/>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0.12</c:v>
                </c:pt>
                <c:pt idx="1">
                  <c:v>0.22</c:v>
                </c:pt>
                <c:pt idx="2">
                  <c:v>0.42</c:v>
                </c:pt>
                <c:pt idx="3">
                  <c:v>0.16</c:v>
                </c:pt>
                <c:pt idx="4">
                  <c:v>0.08</c:v>
                </c:pt>
              </c:numCache>
            </c:numRef>
          </c:val>
          <c:extLst>
            <c:ext xmlns:c16="http://schemas.microsoft.com/office/drawing/2014/chart" uri="{C3380CC4-5D6E-409C-BE32-E72D297353CC}">
              <c16:uniqueId val="{0000000A-E424-48CD-9B53-2ACEFBB39C7E}"/>
            </c:ext>
          </c:extLst>
        </c:ser>
        <c:dLbls>
          <c:showLegendKey val="0"/>
          <c:showVal val="1"/>
          <c:showCatName val="0"/>
          <c:showSerName val="0"/>
          <c:showPercent val="0"/>
          <c:showBubbleSize val="0"/>
          <c:showLeaderLines val="1"/>
        </c:dLbls>
        <c:firstSliceAng val="11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EAAB-4BF4-A691-B569835289FC}"/>
              </c:ext>
            </c:extLst>
          </c:dPt>
          <c:dPt>
            <c:idx val="1"/>
            <c:bubble3D val="0"/>
            <c:spPr>
              <a:solidFill>
                <a:schemeClr val="accent2"/>
              </a:solidFill>
              <a:ln w="19050">
                <a:noFill/>
              </a:ln>
              <a:effectLst/>
            </c:spPr>
            <c:extLst>
              <c:ext xmlns:c16="http://schemas.microsoft.com/office/drawing/2014/chart" uri="{C3380CC4-5D6E-409C-BE32-E72D297353CC}">
                <c16:uniqueId val="{00000003-EAAB-4BF4-A691-B569835289FC}"/>
              </c:ext>
            </c:extLst>
          </c:dPt>
          <c:dPt>
            <c:idx val="2"/>
            <c:bubble3D val="0"/>
            <c:spPr>
              <a:solidFill>
                <a:schemeClr val="accent3"/>
              </a:solidFill>
              <a:ln w="19050">
                <a:noFill/>
              </a:ln>
              <a:effectLst/>
            </c:spPr>
            <c:extLst>
              <c:ext xmlns:c16="http://schemas.microsoft.com/office/drawing/2014/chart" uri="{C3380CC4-5D6E-409C-BE32-E72D297353CC}">
                <c16:uniqueId val="{00000005-EAAB-4BF4-A691-B569835289FC}"/>
              </c:ext>
            </c:extLst>
          </c:dPt>
          <c:dPt>
            <c:idx val="3"/>
            <c:bubble3D val="0"/>
            <c:spPr>
              <a:solidFill>
                <a:schemeClr val="accent4"/>
              </a:solidFill>
              <a:ln w="19050">
                <a:noFill/>
              </a:ln>
              <a:effectLst/>
            </c:spPr>
            <c:extLst>
              <c:ext xmlns:c16="http://schemas.microsoft.com/office/drawing/2014/chart" uri="{C3380CC4-5D6E-409C-BE32-E72D297353CC}">
                <c16:uniqueId val="{00000007-EAAB-4BF4-A691-B569835289FC}"/>
              </c:ext>
            </c:extLst>
          </c:dPt>
          <c:dPt>
            <c:idx val="4"/>
            <c:bubble3D val="0"/>
            <c:spPr>
              <a:solidFill>
                <a:schemeClr val="accent5"/>
              </a:solidFill>
              <a:ln w="19050">
                <a:noFill/>
              </a:ln>
              <a:effectLst/>
            </c:spPr>
            <c:extLst>
              <c:ext xmlns:c16="http://schemas.microsoft.com/office/drawing/2014/chart" uri="{C3380CC4-5D6E-409C-BE32-E72D297353CC}">
                <c16:uniqueId val="{00000009-EAAB-4BF4-A691-B569835289FC}"/>
              </c:ext>
            </c:extLst>
          </c:dPt>
          <c:dPt>
            <c:idx val="5"/>
            <c:bubble3D val="0"/>
            <c:spPr>
              <a:solidFill>
                <a:schemeClr val="accent6"/>
              </a:solidFill>
              <a:ln w="19050">
                <a:noFill/>
              </a:ln>
              <a:effectLst/>
            </c:spPr>
            <c:extLst>
              <c:ext xmlns:c16="http://schemas.microsoft.com/office/drawing/2014/chart" uri="{C3380CC4-5D6E-409C-BE32-E72D297353CC}">
                <c16:uniqueId val="{0000000B-EAAB-4BF4-A691-B569835289FC}"/>
              </c:ext>
            </c:extLst>
          </c:dPt>
          <c:dLbls>
            <c:dLbl>
              <c:idx val="0"/>
              <c:layout>
                <c:manualLayout>
                  <c:x val="8.2129362152332502E-3"/>
                  <c:y val="5.338408539901613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EAAB-4BF4-A691-B569835289FC}"/>
                </c:ext>
              </c:extLst>
            </c:dLbl>
            <c:dLbl>
              <c:idx val="1"/>
              <c:layout>
                <c:manualLayout>
                  <c:x val="-1.916351783554425E-2"/>
                  <c:y val="-8.2129362152332502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EAAB-4BF4-A691-B569835289FC}"/>
                </c:ext>
              </c:extLst>
            </c:dLbl>
            <c:dLbl>
              <c:idx val="4"/>
              <c:layout>
                <c:manualLayout>
                  <c:x val="0"/>
                  <c:y val="-2.0532340538083126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EAAB-4BF4-A691-B569835289F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c:v>
                </c:pt>
                <c:pt idx="1">
                  <c:v>0.23</c:v>
                </c:pt>
                <c:pt idx="2">
                  <c:v>0.28000000000000003</c:v>
                </c:pt>
                <c:pt idx="3">
                  <c:v>0.21</c:v>
                </c:pt>
                <c:pt idx="4">
                  <c:v>0.14000000000000001</c:v>
                </c:pt>
                <c:pt idx="5">
                  <c:v>0.05</c:v>
                </c:pt>
              </c:numCache>
            </c:numRef>
          </c:val>
          <c:extLst>
            <c:ext xmlns:c16="http://schemas.microsoft.com/office/drawing/2014/chart" uri="{C3380CC4-5D6E-409C-BE32-E72D297353CC}">
              <c16:uniqueId val="{0000000C-EAAB-4BF4-A691-B569835289FC}"/>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22A1-492A-8B48-1F775418670A}"/>
              </c:ext>
            </c:extLst>
          </c:dPt>
          <c:dPt>
            <c:idx val="1"/>
            <c:bubble3D val="0"/>
            <c:spPr>
              <a:solidFill>
                <a:schemeClr val="accent2"/>
              </a:solidFill>
              <a:ln w="19050">
                <a:noFill/>
              </a:ln>
              <a:effectLst/>
            </c:spPr>
            <c:extLst>
              <c:ext xmlns:c16="http://schemas.microsoft.com/office/drawing/2014/chart" uri="{C3380CC4-5D6E-409C-BE32-E72D297353CC}">
                <c16:uniqueId val="{00000003-22A1-492A-8B48-1F775418670A}"/>
              </c:ext>
            </c:extLst>
          </c:dPt>
          <c:dPt>
            <c:idx val="2"/>
            <c:bubble3D val="0"/>
            <c:spPr>
              <a:solidFill>
                <a:schemeClr val="accent3"/>
              </a:solidFill>
              <a:ln w="19050">
                <a:noFill/>
              </a:ln>
              <a:effectLst/>
            </c:spPr>
            <c:extLst>
              <c:ext xmlns:c16="http://schemas.microsoft.com/office/drawing/2014/chart" uri="{C3380CC4-5D6E-409C-BE32-E72D297353CC}">
                <c16:uniqueId val="{00000005-22A1-492A-8B48-1F775418670A}"/>
              </c:ext>
            </c:extLst>
          </c:dPt>
          <c:dPt>
            <c:idx val="3"/>
            <c:bubble3D val="0"/>
            <c:spPr>
              <a:solidFill>
                <a:schemeClr val="accent4"/>
              </a:solidFill>
              <a:ln w="19050">
                <a:noFill/>
              </a:ln>
              <a:effectLst/>
            </c:spPr>
            <c:extLst>
              <c:ext xmlns:c16="http://schemas.microsoft.com/office/drawing/2014/chart" uri="{C3380CC4-5D6E-409C-BE32-E72D297353CC}">
                <c16:uniqueId val="{00000007-22A1-492A-8B48-1F775418670A}"/>
              </c:ext>
            </c:extLst>
          </c:dPt>
          <c:dPt>
            <c:idx val="4"/>
            <c:bubble3D val="0"/>
            <c:spPr>
              <a:solidFill>
                <a:schemeClr val="accent5"/>
              </a:solidFill>
              <a:ln w="19050">
                <a:noFill/>
              </a:ln>
              <a:effectLst/>
            </c:spPr>
            <c:extLst>
              <c:ext xmlns:c16="http://schemas.microsoft.com/office/drawing/2014/chart" uri="{C3380CC4-5D6E-409C-BE32-E72D297353CC}">
                <c16:uniqueId val="{00000009-22A1-492A-8B48-1F775418670A}"/>
              </c:ext>
            </c:extLst>
          </c:dPt>
          <c:dPt>
            <c:idx val="5"/>
            <c:bubble3D val="0"/>
            <c:spPr>
              <a:solidFill>
                <a:schemeClr val="accent6"/>
              </a:solidFill>
              <a:ln w="19050">
                <a:noFill/>
              </a:ln>
              <a:effectLst/>
            </c:spPr>
            <c:extLst>
              <c:ext xmlns:c16="http://schemas.microsoft.com/office/drawing/2014/chart" uri="{C3380CC4-5D6E-409C-BE32-E72D297353CC}">
                <c16:uniqueId val="{0000000B-22A1-492A-8B48-1F775418670A}"/>
              </c:ext>
            </c:extLst>
          </c:dPt>
          <c:dLbls>
            <c:dLbl>
              <c:idx val="0"/>
              <c:layout>
                <c:manualLayout>
                  <c:x val="1.0950581620311001E-2"/>
                  <c:y val="4.517114918378280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22A1-492A-8B48-1F775418670A}"/>
                </c:ext>
              </c:extLst>
            </c:dLbl>
            <c:dLbl>
              <c:idx val="1"/>
              <c:layout>
                <c:manualLayout>
                  <c:x val="-2.4638808645699752E-2"/>
                  <c:y val="0"/>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22A1-492A-8B48-1F775418670A}"/>
                </c:ext>
              </c:extLst>
            </c:dLbl>
            <c:dLbl>
              <c:idx val="4"/>
              <c:layout>
                <c:manualLayout>
                  <c:x val="0"/>
                  <c:y val="-3.6958212968549627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22A1-492A-8B48-1F775418670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0.06</c:v>
                </c:pt>
                <c:pt idx="1">
                  <c:v>0.21</c:v>
                </c:pt>
                <c:pt idx="2">
                  <c:v>0.21</c:v>
                </c:pt>
                <c:pt idx="3">
                  <c:v>0.35</c:v>
                </c:pt>
                <c:pt idx="4">
                  <c:v>0.14000000000000001</c:v>
                </c:pt>
                <c:pt idx="5">
                  <c:v>0.04</c:v>
                </c:pt>
              </c:numCache>
            </c:numRef>
          </c:val>
          <c:extLst>
            <c:ext xmlns:c16="http://schemas.microsoft.com/office/drawing/2014/chart" uri="{C3380CC4-5D6E-409C-BE32-E72D297353CC}">
              <c16:uniqueId val="{0000000C-22A1-492A-8B48-1F775418670A}"/>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384-4A54-8504-7605917D42C1}"/>
              </c:ext>
            </c:extLst>
          </c:dPt>
          <c:dPt>
            <c:idx val="1"/>
            <c:bubble3D val="0"/>
            <c:spPr>
              <a:solidFill>
                <a:schemeClr val="accent2"/>
              </a:solidFill>
              <a:ln w="19050">
                <a:noFill/>
              </a:ln>
              <a:effectLst/>
            </c:spPr>
            <c:extLst>
              <c:ext xmlns:c16="http://schemas.microsoft.com/office/drawing/2014/chart" uri="{C3380CC4-5D6E-409C-BE32-E72D297353CC}">
                <c16:uniqueId val="{00000003-A384-4A54-8504-7605917D42C1}"/>
              </c:ext>
            </c:extLst>
          </c:dPt>
          <c:dPt>
            <c:idx val="2"/>
            <c:bubble3D val="0"/>
            <c:spPr>
              <a:solidFill>
                <a:schemeClr val="accent3"/>
              </a:solidFill>
              <a:ln w="19050">
                <a:noFill/>
              </a:ln>
              <a:effectLst/>
            </c:spPr>
            <c:extLst>
              <c:ext xmlns:c16="http://schemas.microsoft.com/office/drawing/2014/chart" uri="{C3380CC4-5D6E-409C-BE32-E72D297353CC}">
                <c16:uniqueId val="{00000005-A384-4A54-8504-7605917D42C1}"/>
              </c:ext>
            </c:extLst>
          </c:dPt>
          <c:dPt>
            <c:idx val="3"/>
            <c:bubble3D val="0"/>
            <c:spPr>
              <a:solidFill>
                <a:schemeClr val="accent4"/>
              </a:solidFill>
              <a:ln w="19050">
                <a:noFill/>
              </a:ln>
              <a:effectLst/>
            </c:spPr>
            <c:extLst>
              <c:ext xmlns:c16="http://schemas.microsoft.com/office/drawing/2014/chart" uri="{C3380CC4-5D6E-409C-BE32-E72D297353CC}">
                <c16:uniqueId val="{00000007-A384-4A54-8504-7605917D42C1}"/>
              </c:ext>
            </c:extLst>
          </c:dPt>
          <c:dPt>
            <c:idx val="4"/>
            <c:bubble3D val="0"/>
            <c:spPr>
              <a:solidFill>
                <a:schemeClr val="accent5"/>
              </a:solidFill>
              <a:ln w="19050">
                <a:noFill/>
              </a:ln>
              <a:effectLst/>
            </c:spPr>
            <c:extLst>
              <c:ext xmlns:c16="http://schemas.microsoft.com/office/drawing/2014/chart" uri="{C3380CC4-5D6E-409C-BE32-E72D297353CC}">
                <c16:uniqueId val="{00000009-A384-4A54-8504-7605917D42C1}"/>
              </c:ext>
            </c:extLst>
          </c:dPt>
          <c:dPt>
            <c:idx val="5"/>
            <c:bubble3D val="0"/>
            <c:spPr>
              <a:solidFill>
                <a:schemeClr val="accent6"/>
              </a:solidFill>
              <a:ln w="19050">
                <a:noFill/>
              </a:ln>
              <a:effectLst/>
            </c:spPr>
            <c:extLst>
              <c:ext xmlns:c16="http://schemas.microsoft.com/office/drawing/2014/chart" uri="{C3380CC4-5D6E-409C-BE32-E72D297353CC}">
                <c16:uniqueId val="{0000000B-A384-4A54-8504-7605917D42C1}"/>
              </c:ext>
            </c:extLst>
          </c:dPt>
          <c:dLbls>
            <c:dLbl>
              <c:idx val="0"/>
              <c:layout>
                <c:manualLayout>
                  <c:x val="0"/>
                  <c:y val="8.623583025994897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A384-4A54-8504-7605917D42C1}"/>
                </c:ext>
              </c:extLst>
            </c:dLbl>
            <c:dLbl>
              <c:idx val="1"/>
              <c:layout>
                <c:manualLayout>
                  <c:x val="-2.4638808645699752E-2"/>
                  <c:y val="0"/>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A384-4A54-8504-7605917D42C1}"/>
                </c:ext>
              </c:extLst>
            </c:dLbl>
            <c:dLbl>
              <c:idx val="4"/>
              <c:layout>
                <c:manualLayout>
                  <c:x val="0"/>
                  <c:y val="-3.6958212968549627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A384-4A54-8504-7605917D42C1}"/>
                </c:ext>
              </c:extLst>
            </c:dLbl>
            <c:dLbl>
              <c:idx val="5"/>
              <c:layout>
                <c:manualLayout>
                  <c:x val="-2.7376454050777503E-3"/>
                  <c:y val="4.517114918378287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A384-4A54-8504-7605917D42C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0.11</c:v>
                </c:pt>
                <c:pt idx="1">
                  <c:v>0.19</c:v>
                </c:pt>
                <c:pt idx="2">
                  <c:v>0.27</c:v>
                </c:pt>
                <c:pt idx="3">
                  <c:v>0.33</c:v>
                </c:pt>
                <c:pt idx="4">
                  <c:v>0.06</c:v>
                </c:pt>
                <c:pt idx="5">
                  <c:v>0.04</c:v>
                </c:pt>
              </c:numCache>
            </c:numRef>
          </c:val>
          <c:extLst>
            <c:ext xmlns:c16="http://schemas.microsoft.com/office/drawing/2014/chart" uri="{C3380CC4-5D6E-409C-BE32-E72D297353CC}">
              <c16:uniqueId val="{0000000C-A384-4A54-8504-7605917D42C1}"/>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FCB4-42B2-9FD1-021D11502FD1}"/>
              </c:ext>
            </c:extLst>
          </c:dPt>
          <c:dPt>
            <c:idx val="1"/>
            <c:bubble3D val="0"/>
            <c:spPr>
              <a:solidFill>
                <a:schemeClr val="accent2"/>
              </a:solidFill>
              <a:ln w="19050">
                <a:noFill/>
              </a:ln>
              <a:effectLst/>
            </c:spPr>
            <c:extLst>
              <c:ext xmlns:c16="http://schemas.microsoft.com/office/drawing/2014/chart" uri="{C3380CC4-5D6E-409C-BE32-E72D297353CC}">
                <c16:uniqueId val="{00000003-FCB4-42B2-9FD1-021D11502FD1}"/>
              </c:ext>
            </c:extLst>
          </c:dPt>
          <c:dPt>
            <c:idx val="2"/>
            <c:bubble3D val="0"/>
            <c:spPr>
              <a:solidFill>
                <a:schemeClr val="accent3"/>
              </a:solidFill>
              <a:ln w="19050">
                <a:noFill/>
              </a:ln>
              <a:effectLst/>
            </c:spPr>
            <c:extLst>
              <c:ext xmlns:c16="http://schemas.microsoft.com/office/drawing/2014/chart" uri="{C3380CC4-5D6E-409C-BE32-E72D297353CC}">
                <c16:uniqueId val="{00000005-FCB4-42B2-9FD1-021D11502FD1}"/>
              </c:ext>
            </c:extLst>
          </c:dPt>
          <c:dPt>
            <c:idx val="3"/>
            <c:bubble3D val="0"/>
            <c:spPr>
              <a:solidFill>
                <a:schemeClr val="accent4"/>
              </a:solidFill>
              <a:ln w="19050">
                <a:noFill/>
              </a:ln>
              <a:effectLst/>
            </c:spPr>
            <c:extLst>
              <c:ext xmlns:c16="http://schemas.microsoft.com/office/drawing/2014/chart" uri="{C3380CC4-5D6E-409C-BE32-E72D297353CC}">
                <c16:uniqueId val="{00000007-FCB4-42B2-9FD1-021D11502FD1}"/>
              </c:ext>
            </c:extLst>
          </c:dPt>
          <c:dPt>
            <c:idx val="4"/>
            <c:bubble3D val="0"/>
            <c:spPr>
              <a:solidFill>
                <a:schemeClr val="accent5"/>
              </a:solidFill>
              <a:ln w="19050">
                <a:noFill/>
              </a:ln>
              <a:effectLst/>
            </c:spPr>
            <c:extLst>
              <c:ext xmlns:c16="http://schemas.microsoft.com/office/drawing/2014/chart" uri="{C3380CC4-5D6E-409C-BE32-E72D297353CC}">
                <c16:uniqueId val="{00000009-FCB4-42B2-9FD1-021D11502FD1}"/>
              </c:ext>
            </c:extLst>
          </c:dPt>
          <c:dPt>
            <c:idx val="5"/>
            <c:bubble3D val="0"/>
            <c:spPr>
              <a:solidFill>
                <a:schemeClr val="accent6"/>
              </a:solidFill>
              <a:ln w="19050">
                <a:noFill/>
              </a:ln>
              <a:effectLst/>
            </c:spPr>
            <c:extLst>
              <c:ext xmlns:c16="http://schemas.microsoft.com/office/drawing/2014/chart" uri="{C3380CC4-5D6E-409C-BE32-E72D297353CC}">
                <c16:uniqueId val="{0000000B-FCB4-42B2-9FD1-021D11502FD1}"/>
              </c:ext>
            </c:extLst>
          </c:dPt>
          <c:dLbls>
            <c:dLbl>
              <c:idx val="0"/>
              <c:layout>
                <c:manualLayout>
                  <c:x val="8.8764401281492353E-3"/>
                  <c:y val="-3.3286644664283129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CB4-42B2-9FD1-021D11502FD1}"/>
                </c:ext>
              </c:extLst>
            </c:dLbl>
            <c:dLbl>
              <c:idx val="1"/>
              <c:layout>
                <c:manualLayout>
                  <c:x val="-4.4382200640746992E-3"/>
                  <c:y val="3.9943973597138291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17446643071877324"/>
                      <c:h val="0.15588135696283217"/>
                    </c:manualLayout>
                  </c15:layout>
                </c:ext>
                <c:ext xmlns:c16="http://schemas.microsoft.com/office/drawing/2014/chart" uri="{C3380CC4-5D6E-409C-BE32-E72D297353CC}">
                  <c16:uniqueId val="{00000003-FCB4-42B2-9FD1-021D11502FD1}"/>
                </c:ext>
              </c:extLst>
            </c:dLbl>
            <c:dLbl>
              <c:idx val="2"/>
              <c:layout>
                <c:manualLayout>
                  <c:x val="-2.6629233017911053E-2"/>
                  <c:y val="-1.3314657865712886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15893266049451205"/>
                      <c:h val="0.15588135696283217"/>
                    </c:manualLayout>
                  </c15:layout>
                </c:ext>
                <c:ext xmlns:c16="http://schemas.microsoft.com/office/drawing/2014/chart" uri="{C3380CC4-5D6E-409C-BE32-E72D297353CC}">
                  <c16:uniqueId val="{00000005-FCB4-42B2-9FD1-021D11502FD1}"/>
                </c:ext>
              </c:extLst>
            </c:dLbl>
            <c:dLbl>
              <c:idx val="3"/>
              <c:layout>
                <c:manualLayout>
                  <c:x val="2.2191973985740032E-3"/>
                  <c:y val="3.6615309130710101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18778109091099704"/>
                      <c:h val="0.15588135696283217"/>
                    </c:manualLayout>
                  </c15:layout>
                </c:ext>
                <c:ext xmlns:c16="http://schemas.microsoft.com/office/drawing/2014/chart" uri="{C3380CC4-5D6E-409C-BE32-E72D297353CC}">
                  <c16:uniqueId val="{00000007-FCB4-42B2-9FD1-021D11502FD1}"/>
                </c:ext>
              </c:extLst>
            </c:dLbl>
            <c:dLbl>
              <c:idx val="5"/>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575790033749693"/>
                      <c:h val="0.18380885183616472"/>
                    </c:manualLayout>
                  </c15:layout>
                </c:ext>
                <c:ext xmlns:c16="http://schemas.microsoft.com/office/drawing/2014/chart" uri="{C3380CC4-5D6E-409C-BE32-E72D297353CC}">
                  <c16:uniqueId val="{0000000B-FCB4-42B2-9FD1-021D11502FD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&lt;AUD 25,000</c:v>
                </c:pt>
                <c:pt idx="1">
                  <c:v>AUD 25,001-AUD 34,999</c:v>
                </c:pt>
                <c:pt idx="2">
                  <c:v>AUD 35,000-AUD 59,999</c:v>
                </c:pt>
                <c:pt idx="3">
                  <c:v>AUD 60,000-AUD 99,999</c:v>
                </c:pt>
                <c:pt idx="4">
                  <c:v>AUD 100,000-AUD 149,999</c:v>
                </c:pt>
                <c:pt idx="5">
                  <c:v>AUD 150,000+</c:v>
                </c:pt>
              </c:strCache>
            </c:strRef>
          </c:cat>
          <c:val>
            <c:numRef>
              <c:f>Sheet1!$B$2:$B$7</c:f>
              <c:numCache>
                <c:formatCode>0%</c:formatCode>
                <c:ptCount val="6"/>
                <c:pt idx="0">
                  <c:v>0.05</c:v>
                </c:pt>
                <c:pt idx="1">
                  <c:v>0.08</c:v>
                </c:pt>
                <c:pt idx="2">
                  <c:v>0.17</c:v>
                </c:pt>
                <c:pt idx="3">
                  <c:v>0.28999999999999998</c:v>
                </c:pt>
                <c:pt idx="4">
                  <c:v>0.28000000000000003</c:v>
                </c:pt>
                <c:pt idx="5">
                  <c:v>0.12</c:v>
                </c:pt>
              </c:numCache>
            </c:numRef>
          </c:val>
          <c:extLst>
            <c:ext xmlns:c16="http://schemas.microsoft.com/office/drawing/2014/chart" uri="{C3380CC4-5D6E-409C-BE32-E72D297353CC}">
              <c16:uniqueId val="{0000000A-FCB4-42B2-9FD1-021D11502FD1}"/>
            </c:ext>
          </c:extLst>
        </c:ser>
        <c:dLbls>
          <c:showLegendKey val="0"/>
          <c:showVal val="1"/>
          <c:showCatName val="0"/>
          <c:showSerName val="0"/>
          <c:showPercent val="0"/>
          <c:showBubbleSize val="0"/>
          <c:showLeaderLines val="1"/>
        </c:dLbls>
        <c:firstSliceAng val="11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1"/>
          <c:showCatName val="0"/>
          <c:showSerName val="0"/>
          <c:showPercent val="0"/>
          <c:showBubbleSize val="0"/>
          <c:showLeaderLines val="0"/>
        </c:dLbls>
        <c:firstSliceAng val="11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97EC-4674-9549-E59DA58DCACF}"/>
              </c:ext>
            </c:extLst>
          </c:dPt>
          <c:dPt>
            <c:idx val="1"/>
            <c:bubble3D val="0"/>
            <c:spPr>
              <a:solidFill>
                <a:schemeClr val="accent2"/>
              </a:solidFill>
              <a:ln w="19050">
                <a:noFill/>
              </a:ln>
              <a:effectLst/>
            </c:spPr>
            <c:extLst>
              <c:ext xmlns:c16="http://schemas.microsoft.com/office/drawing/2014/chart" uri="{C3380CC4-5D6E-409C-BE32-E72D297353CC}">
                <c16:uniqueId val="{00000003-97EC-4674-9549-E59DA58DCACF}"/>
              </c:ext>
            </c:extLst>
          </c:dPt>
          <c:dPt>
            <c:idx val="2"/>
            <c:bubble3D val="0"/>
            <c:spPr>
              <a:solidFill>
                <a:schemeClr val="accent3"/>
              </a:solidFill>
              <a:ln w="19050">
                <a:noFill/>
              </a:ln>
              <a:effectLst/>
            </c:spPr>
            <c:extLst>
              <c:ext xmlns:c16="http://schemas.microsoft.com/office/drawing/2014/chart" uri="{C3380CC4-5D6E-409C-BE32-E72D297353CC}">
                <c16:uniqueId val="{00000005-97EC-4674-9549-E59DA58DCACF}"/>
              </c:ext>
            </c:extLst>
          </c:dPt>
          <c:dPt>
            <c:idx val="3"/>
            <c:bubble3D val="0"/>
            <c:spPr>
              <a:solidFill>
                <a:schemeClr val="accent4"/>
              </a:solidFill>
              <a:ln w="19050">
                <a:noFill/>
              </a:ln>
              <a:effectLst/>
            </c:spPr>
            <c:extLst>
              <c:ext xmlns:c16="http://schemas.microsoft.com/office/drawing/2014/chart" uri="{C3380CC4-5D6E-409C-BE32-E72D297353CC}">
                <c16:uniqueId val="{00000007-97EC-4674-9549-E59DA58DCACF}"/>
              </c:ext>
            </c:extLst>
          </c:dPt>
          <c:dPt>
            <c:idx val="4"/>
            <c:bubble3D val="0"/>
            <c:spPr>
              <a:solidFill>
                <a:schemeClr val="accent5"/>
              </a:solidFill>
              <a:ln w="19050">
                <a:noFill/>
              </a:ln>
              <a:effectLst/>
            </c:spPr>
            <c:extLst>
              <c:ext xmlns:c16="http://schemas.microsoft.com/office/drawing/2014/chart" uri="{C3380CC4-5D6E-409C-BE32-E72D297353CC}">
                <c16:uniqueId val="{00000009-97EC-4674-9549-E59DA58DCACF}"/>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0.2</c:v>
                </c:pt>
                <c:pt idx="1">
                  <c:v>0.27</c:v>
                </c:pt>
                <c:pt idx="2">
                  <c:v>0.36</c:v>
                </c:pt>
                <c:pt idx="3">
                  <c:v>0.12</c:v>
                </c:pt>
                <c:pt idx="4">
                  <c:v>0.05</c:v>
                </c:pt>
              </c:numCache>
            </c:numRef>
          </c:val>
          <c:extLst>
            <c:ext xmlns:c16="http://schemas.microsoft.com/office/drawing/2014/chart" uri="{C3380CC4-5D6E-409C-BE32-E72D297353CC}">
              <c16:uniqueId val="{0000000A-97EC-4674-9549-E59DA58DCACF}"/>
            </c:ext>
          </c:extLst>
        </c:ser>
        <c:dLbls>
          <c:showLegendKey val="0"/>
          <c:showVal val="1"/>
          <c:showCatName val="0"/>
          <c:showSerName val="0"/>
          <c:showPercent val="0"/>
          <c:showBubbleSize val="0"/>
          <c:showLeaderLines val="1"/>
        </c:dLbls>
        <c:firstSliceAng val="11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3B26-4F3F-B707-01D8EE060D09}"/>
              </c:ext>
            </c:extLst>
          </c:dPt>
          <c:dPt>
            <c:idx val="1"/>
            <c:bubble3D val="0"/>
            <c:spPr>
              <a:solidFill>
                <a:schemeClr val="accent2"/>
              </a:solidFill>
              <a:ln w="19050">
                <a:noFill/>
              </a:ln>
              <a:effectLst/>
            </c:spPr>
            <c:extLst>
              <c:ext xmlns:c16="http://schemas.microsoft.com/office/drawing/2014/chart" uri="{C3380CC4-5D6E-409C-BE32-E72D297353CC}">
                <c16:uniqueId val="{00000003-3B26-4F3F-B707-01D8EE060D09}"/>
              </c:ext>
            </c:extLst>
          </c:dPt>
          <c:dPt>
            <c:idx val="2"/>
            <c:bubble3D val="0"/>
            <c:spPr>
              <a:solidFill>
                <a:schemeClr val="accent3"/>
              </a:solidFill>
              <a:ln w="19050">
                <a:noFill/>
              </a:ln>
              <a:effectLst/>
            </c:spPr>
            <c:extLst>
              <c:ext xmlns:c16="http://schemas.microsoft.com/office/drawing/2014/chart" uri="{C3380CC4-5D6E-409C-BE32-E72D297353CC}">
                <c16:uniqueId val="{00000005-3B26-4F3F-B707-01D8EE060D09}"/>
              </c:ext>
            </c:extLst>
          </c:dPt>
          <c:dPt>
            <c:idx val="3"/>
            <c:bubble3D val="0"/>
            <c:spPr>
              <a:solidFill>
                <a:schemeClr val="accent4"/>
              </a:solidFill>
              <a:ln w="19050">
                <a:noFill/>
              </a:ln>
              <a:effectLst/>
            </c:spPr>
            <c:extLst>
              <c:ext xmlns:c16="http://schemas.microsoft.com/office/drawing/2014/chart" uri="{C3380CC4-5D6E-409C-BE32-E72D297353CC}">
                <c16:uniqueId val="{00000007-3B26-4F3F-B707-01D8EE060D09}"/>
              </c:ext>
            </c:extLst>
          </c:dPt>
          <c:dPt>
            <c:idx val="4"/>
            <c:bubble3D val="0"/>
            <c:spPr>
              <a:solidFill>
                <a:schemeClr val="accent5"/>
              </a:solidFill>
              <a:ln w="19050">
                <a:noFill/>
              </a:ln>
              <a:effectLst/>
            </c:spPr>
            <c:extLst>
              <c:ext xmlns:c16="http://schemas.microsoft.com/office/drawing/2014/chart" uri="{C3380CC4-5D6E-409C-BE32-E72D297353CC}">
                <c16:uniqueId val="{00000009-3B26-4F3F-B707-01D8EE060D09}"/>
              </c:ext>
            </c:extLst>
          </c:dPt>
          <c:dPt>
            <c:idx val="5"/>
            <c:bubble3D val="0"/>
            <c:spPr>
              <a:solidFill>
                <a:schemeClr val="accent6"/>
              </a:solidFill>
              <a:ln w="19050">
                <a:noFill/>
              </a:ln>
              <a:effectLst/>
            </c:spPr>
            <c:extLst>
              <c:ext xmlns:c16="http://schemas.microsoft.com/office/drawing/2014/chart" uri="{C3380CC4-5D6E-409C-BE32-E72D297353CC}">
                <c16:uniqueId val="{0000000B-3B26-4F3F-B707-01D8EE060D09}"/>
              </c:ext>
            </c:extLst>
          </c:dPt>
          <c:dLbls>
            <c:dLbl>
              <c:idx val="0"/>
              <c:layout>
                <c:manualLayout>
                  <c:x val="0.16152107889958725"/>
                  <c:y val="9.0342298367565826E-2"/>
                </c:manualLayout>
              </c:layout>
              <c:tx>
                <c:rich>
                  <a:bodyPr/>
                  <a:lstStyle/>
                  <a:p>
                    <a:fld id="{F441B8D5-5235-40EE-8329-C74486B09660}" type="CATEGORYNAME">
                      <a:rPr lang="en-US">
                        <a:solidFill>
                          <a:schemeClr val="tx1"/>
                        </a:solidFill>
                      </a:rPr>
                      <a:pPr/>
                      <a:t>[CATEGORY NAME]</a:t>
                    </a:fld>
                    <a:r>
                      <a:rPr lang="en-US" baseline="0"/>
                      <a:t>
</a:t>
                    </a:r>
                    <a:fld id="{B5B8B341-7B27-48CF-98A2-723807E8C5C5}" type="VALUE">
                      <a:rPr lang="en-US" baseline="0">
                        <a:solidFill>
                          <a:schemeClr val="tx1"/>
                        </a:solidFill>
                      </a:rPr>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3B26-4F3F-B707-01D8EE060D09}"/>
                </c:ext>
              </c:extLst>
            </c:dLbl>
            <c:dLbl>
              <c:idx val="1"/>
              <c:layout>
                <c:manualLayout>
                  <c:x val="-5.4752908101555007E-3"/>
                  <c:y val="1.64258724304665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B26-4F3F-B707-01D8EE060D09}"/>
                </c:ext>
              </c:extLst>
            </c:dLbl>
            <c:dLbl>
              <c:idx val="2"/>
              <c:layout>
                <c:manualLayout>
                  <c:x val="-4.6539971886321752E-2"/>
                  <c:y val="4.106468107616475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3B26-4F3F-B707-01D8EE060D09}"/>
                </c:ext>
              </c:extLst>
            </c:dLbl>
            <c:dLbl>
              <c:idx val="4"/>
              <c:layout>
                <c:manualLayout>
                  <c:x val="5.4752908101554781E-3"/>
                  <c:y val="4.1064681076166069E-3"/>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0535078183488201"/>
                      <c:h val="0.25230140053196548"/>
                    </c:manualLayout>
                  </c15:layout>
                </c:ext>
                <c:ext xmlns:c16="http://schemas.microsoft.com/office/drawing/2014/chart" uri="{C3380CC4-5D6E-409C-BE32-E72D297353CC}">
                  <c16:uniqueId val="{00000009-3B26-4F3F-B707-01D8EE060D09}"/>
                </c:ext>
              </c:extLst>
            </c:dLbl>
            <c:dLbl>
              <c:idx val="5"/>
              <c:layout>
                <c:manualLayout>
                  <c:x val="2.1901163240622003E-2"/>
                  <c:y val="2.0532340538083126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3B26-4F3F-B707-01D8EE060D0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&lt;AUD 25,000</c:v>
                </c:pt>
                <c:pt idx="1">
                  <c:v>AUD 25,001-AUD 34,999</c:v>
                </c:pt>
                <c:pt idx="2">
                  <c:v>AUD 35,000-AUD 59,999</c:v>
                </c:pt>
                <c:pt idx="3">
                  <c:v>AUD 60,000-AUD 99,999</c:v>
                </c:pt>
                <c:pt idx="4">
                  <c:v>AUD 100,000-AUD 149,999</c:v>
                </c:pt>
                <c:pt idx="5">
                  <c:v>AUD 150,000+</c:v>
                </c:pt>
              </c:strCache>
            </c:strRef>
          </c:cat>
          <c:val>
            <c:numRef>
              <c:f>Sheet1!$B$2:$B$7</c:f>
              <c:numCache>
                <c:formatCode>0%</c:formatCode>
                <c:ptCount val="6"/>
                <c:pt idx="0">
                  <c:v>0.03</c:v>
                </c:pt>
                <c:pt idx="1">
                  <c:v>0.09</c:v>
                </c:pt>
                <c:pt idx="2">
                  <c:v>0.18</c:v>
                </c:pt>
                <c:pt idx="3">
                  <c:v>0.23</c:v>
                </c:pt>
                <c:pt idx="4">
                  <c:v>0.26</c:v>
                </c:pt>
                <c:pt idx="5">
                  <c:v>0.22</c:v>
                </c:pt>
              </c:numCache>
            </c:numRef>
          </c:val>
          <c:extLst>
            <c:ext xmlns:c16="http://schemas.microsoft.com/office/drawing/2014/chart" uri="{C3380CC4-5D6E-409C-BE32-E72D297353CC}">
              <c16:uniqueId val="{0000000C-3B26-4F3F-B707-01D8EE060D09}"/>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362C-487F-A1E2-4A99CB934AA0}"/>
              </c:ext>
            </c:extLst>
          </c:dPt>
          <c:dPt>
            <c:idx val="1"/>
            <c:bubble3D val="0"/>
            <c:spPr>
              <a:solidFill>
                <a:schemeClr val="accent2"/>
              </a:solidFill>
              <a:ln w="19050">
                <a:noFill/>
              </a:ln>
              <a:effectLst/>
            </c:spPr>
            <c:extLst>
              <c:ext xmlns:c16="http://schemas.microsoft.com/office/drawing/2014/chart" uri="{C3380CC4-5D6E-409C-BE32-E72D297353CC}">
                <c16:uniqueId val="{00000003-362C-487F-A1E2-4A99CB934AA0}"/>
              </c:ext>
            </c:extLst>
          </c:dPt>
          <c:dPt>
            <c:idx val="2"/>
            <c:bubble3D val="0"/>
            <c:spPr>
              <a:solidFill>
                <a:schemeClr val="accent3"/>
              </a:solidFill>
              <a:ln w="19050">
                <a:noFill/>
              </a:ln>
              <a:effectLst/>
            </c:spPr>
            <c:extLst>
              <c:ext xmlns:c16="http://schemas.microsoft.com/office/drawing/2014/chart" uri="{C3380CC4-5D6E-409C-BE32-E72D297353CC}">
                <c16:uniqueId val="{00000005-362C-487F-A1E2-4A99CB934AA0}"/>
              </c:ext>
            </c:extLst>
          </c:dPt>
          <c:dPt>
            <c:idx val="3"/>
            <c:bubble3D val="0"/>
            <c:spPr>
              <a:solidFill>
                <a:schemeClr val="accent4"/>
              </a:solidFill>
              <a:ln w="19050">
                <a:noFill/>
              </a:ln>
              <a:effectLst/>
            </c:spPr>
            <c:extLst>
              <c:ext xmlns:c16="http://schemas.microsoft.com/office/drawing/2014/chart" uri="{C3380CC4-5D6E-409C-BE32-E72D297353CC}">
                <c16:uniqueId val="{00000007-362C-487F-A1E2-4A99CB934AA0}"/>
              </c:ext>
            </c:extLst>
          </c:dPt>
          <c:dPt>
            <c:idx val="4"/>
            <c:bubble3D val="0"/>
            <c:spPr>
              <a:solidFill>
                <a:schemeClr val="accent5"/>
              </a:solidFill>
              <a:ln w="19050">
                <a:noFill/>
              </a:ln>
              <a:effectLst/>
            </c:spPr>
            <c:extLst>
              <c:ext xmlns:c16="http://schemas.microsoft.com/office/drawing/2014/chart" uri="{C3380CC4-5D6E-409C-BE32-E72D297353CC}">
                <c16:uniqueId val="{00000009-362C-487F-A1E2-4A99CB934AA0}"/>
              </c:ext>
            </c:extLst>
          </c:dPt>
          <c:dPt>
            <c:idx val="5"/>
            <c:bubble3D val="0"/>
            <c:spPr>
              <a:solidFill>
                <a:schemeClr val="accent6"/>
              </a:solidFill>
              <a:ln w="19050">
                <a:noFill/>
              </a:ln>
              <a:effectLst/>
            </c:spPr>
            <c:extLst>
              <c:ext xmlns:c16="http://schemas.microsoft.com/office/drawing/2014/chart" uri="{C3380CC4-5D6E-409C-BE32-E72D297353CC}">
                <c16:uniqueId val="{0000000B-362C-487F-A1E2-4A99CB934AA0}"/>
              </c:ext>
            </c:extLst>
          </c:dPt>
          <c:dLbls>
            <c:dLbl>
              <c:idx val="0"/>
              <c:layout>
                <c:manualLayout>
                  <c:x val="1.916351783554425E-2"/>
                  <c:y val="2.053234053808305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362C-487F-A1E2-4A99CB934AA0}"/>
                </c:ext>
              </c:extLst>
            </c:dLbl>
            <c:dLbl>
              <c:idx val="1"/>
              <c:layout>
                <c:manualLayout>
                  <c:x val="-2.7376454050777E-3"/>
                  <c:y val="2.463880864569975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62C-487F-A1E2-4A99CB934AA0}"/>
                </c:ext>
              </c:extLst>
            </c:dLbl>
            <c:dLbl>
              <c:idx val="2"/>
              <c:layout>
                <c:manualLayout>
                  <c:x val="-2.7376454050777503E-3"/>
                  <c:y val="-8.2129362152332502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362C-487F-A1E2-4A99CB934AA0}"/>
                </c:ext>
              </c:extLst>
            </c:dLbl>
            <c:dLbl>
              <c:idx val="4"/>
              <c:layout>
                <c:manualLayout>
                  <c:x val="2.7377531863929105E-3"/>
                  <c:y val="-1.6425872430466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0535078183488201"/>
                      <c:h val="0.25230140053196548"/>
                    </c:manualLayout>
                  </c15:layout>
                </c:ext>
                <c:ext xmlns:c16="http://schemas.microsoft.com/office/drawing/2014/chart" uri="{C3380CC4-5D6E-409C-BE32-E72D297353CC}">
                  <c16:uniqueId val="{00000009-362C-487F-A1E2-4A99CB934AA0}"/>
                </c:ext>
              </c:extLst>
            </c:dLbl>
            <c:dLbl>
              <c:idx val="5"/>
              <c:layout>
                <c:manualLayout>
                  <c:x val="1.0950581620311001E-2"/>
                  <c:y val="-1.6425872430466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16243829789160347"/>
                      <c:h val="0.19230590147968657"/>
                    </c:manualLayout>
                  </c15:layout>
                </c:ext>
                <c:ext xmlns:c16="http://schemas.microsoft.com/office/drawing/2014/chart" uri="{C3380CC4-5D6E-409C-BE32-E72D297353CC}">
                  <c16:uniqueId val="{0000000B-362C-487F-A1E2-4A99CB934AA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&lt;AUD 25,000</c:v>
                </c:pt>
                <c:pt idx="1">
                  <c:v>AUD 25,001-AUD 34,999</c:v>
                </c:pt>
                <c:pt idx="2">
                  <c:v>AUD 35,000-AUD 59,999</c:v>
                </c:pt>
                <c:pt idx="3">
                  <c:v>AUD 60,000-AUD 99,999</c:v>
                </c:pt>
                <c:pt idx="4">
                  <c:v>AUD 100,000-AUD 149,999</c:v>
                </c:pt>
                <c:pt idx="5">
                  <c:v>AUD 150,000+</c:v>
                </c:pt>
              </c:strCache>
            </c:strRef>
          </c:cat>
          <c:val>
            <c:numRef>
              <c:f>Sheet1!$B$2:$B$7</c:f>
              <c:numCache>
                <c:formatCode>0%</c:formatCode>
                <c:ptCount val="6"/>
                <c:pt idx="0">
                  <c:v>0.11</c:v>
                </c:pt>
                <c:pt idx="1">
                  <c:v>0.19</c:v>
                </c:pt>
                <c:pt idx="2">
                  <c:v>0.16</c:v>
                </c:pt>
                <c:pt idx="3">
                  <c:v>0.3</c:v>
                </c:pt>
                <c:pt idx="4">
                  <c:v>0.22</c:v>
                </c:pt>
                <c:pt idx="5">
                  <c:v>0.03</c:v>
                </c:pt>
              </c:numCache>
            </c:numRef>
          </c:val>
          <c:extLst>
            <c:ext xmlns:c16="http://schemas.microsoft.com/office/drawing/2014/chart" uri="{C3380CC4-5D6E-409C-BE32-E72D297353CC}">
              <c16:uniqueId val="{0000000C-362C-487F-A1E2-4A99CB934AA0}"/>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F41-4AFD-B754-DD7528368842}"/>
              </c:ext>
            </c:extLst>
          </c:dPt>
          <c:dPt>
            <c:idx val="1"/>
            <c:bubble3D val="0"/>
            <c:spPr>
              <a:solidFill>
                <a:schemeClr val="accent2"/>
              </a:solidFill>
              <a:ln w="19050">
                <a:noFill/>
              </a:ln>
              <a:effectLst/>
            </c:spPr>
            <c:extLst>
              <c:ext xmlns:c16="http://schemas.microsoft.com/office/drawing/2014/chart" uri="{C3380CC4-5D6E-409C-BE32-E72D297353CC}">
                <c16:uniqueId val="{00000003-AF41-4AFD-B754-DD7528368842}"/>
              </c:ext>
            </c:extLst>
          </c:dPt>
          <c:dPt>
            <c:idx val="2"/>
            <c:bubble3D val="0"/>
            <c:spPr>
              <a:solidFill>
                <a:schemeClr val="accent3"/>
              </a:solidFill>
              <a:ln w="19050">
                <a:noFill/>
              </a:ln>
              <a:effectLst/>
            </c:spPr>
            <c:extLst>
              <c:ext xmlns:c16="http://schemas.microsoft.com/office/drawing/2014/chart" uri="{C3380CC4-5D6E-409C-BE32-E72D297353CC}">
                <c16:uniqueId val="{00000005-AF41-4AFD-B754-DD7528368842}"/>
              </c:ext>
            </c:extLst>
          </c:dPt>
          <c:dPt>
            <c:idx val="3"/>
            <c:bubble3D val="0"/>
            <c:spPr>
              <a:solidFill>
                <a:schemeClr val="accent4"/>
              </a:solidFill>
              <a:ln w="19050">
                <a:noFill/>
              </a:ln>
              <a:effectLst/>
            </c:spPr>
            <c:extLst>
              <c:ext xmlns:c16="http://schemas.microsoft.com/office/drawing/2014/chart" uri="{C3380CC4-5D6E-409C-BE32-E72D297353CC}">
                <c16:uniqueId val="{00000007-AF41-4AFD-B754-DD7528368842}"/>
              </c:ext>
            </c:extLst>
          </c:dPt>
          <c:dPt>
            <c:idx val="4"/>
            <c:bubble3D val="0"/>
            <c:spPr>
              <a:solidFill>
                <a:schemeClr val="accent5"/>
              </a:solidFill>
              <a:ln w="19050">
                <a:noFill/>
              </a:ln>
              <a:effectLst/>
            </c:spPr>
            <c:extLst>
              <c:ext xmlns:c16="http://schemas.microsoft.com/office/drawing/2014/chart" uri="{C3380CC4-5D6E-409C-BE32-E72D297353CC}">
                <c16:uniqueId val="{00000009-AF41-4AFD-B754-DD7528368842}"/>
              </c:ext>
            </c:extLst>
          </c:dPt>
          <c:dPt>
            <c:idx val="5"/>
            <c:bubble3D val="0"/>
            <c:spPr>
              <a:solidFill>
                <a:schemeClr val="accent6"/>
              </a:solidFill>
              <a:ln w="19050">
                <a:noFill/>
              </a:ln>
              <a:effectLst/>
            </c:spPr>
            <c:extLst>
              <c:ext xmlns:c16="http://schemas.microsoft.com/office/drawing/2014/chart" uri="{C3380CC4-5D6E-409C-BE32-E72D297353CC}">
                <c16:uniqueId val="{0000000B-AF41-4AFD-B754-DD7528368842}"/>
              </c:ext>
            </c:extLst>
          </c:dPt>
          <c:dLbls>
            <c:dLbl>
              <c:idx val="0"/>
              <c:layout>
                <c:manualLayout>
                  <c:x val="0.16152107889958725"/>
                  <c:y val="9.0342298367565826E-2"/>
                </c:manualLayout>
              </c:layout>
              <c:tx>
                <c:rich>
                  <a:bodyPr/>
                  <a:lstStyle/>
                  <a:p>
                    <a:fld id="{F441B8D5-5235-40EE-8329-C74486B09660}" type="CATEGORYNAME">
                      <a:rPr lang="en-US">
                        <a:solidFill>
                          <a:schemeClr val="tx1"/>
                        </a:solidFill>
                      </a:rPr>
                      <a:pPr/>
                      <a:t>[CATEGORY NAME]</a:t>
                    </a:fld>
                    <a:r>
                      <a:rPr lang="en-US" baseline="0"/>
                      <a:t>
</a:t>
                    </a:r>
                    <a:fld id="{B5B8B341-7B27-48CF-98A2-723807E8C5C5}" type="VALUE">
                      <a:rPr lang="en-US" baseline="0">
                        <a:solidFill>
                          <a:schemeClr val="tx1"/>
                        </a:solidFill>
                      </a:rPr>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AF41-4AFD-B754-DD7528368842}"/>
                </c:ext>
              </c:extLst>
            </c:dLbl>
            <c:dLbl>
              <c:idx val="1"/>
              <c:layout>
                <c:manualLayout>
                  <c:x val="-5.4752908101555007E-3"/>
                  <c:y val="1.64258724304665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AF41-4AFD-B754-DD7528368842}"/>
                </c:ext>
              </c:extLst>
            </c:dLbl>
            <c:dLbl>
              <c:idx val="2"/>
              <c:layout>
                <c:manualLayout>
                  <c:x val="-4.6539971886321752E-2"/>
                  <c:y val="4.106468107616475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AF41-4AFD-B754-DD7528368842}"/>
                </c:ext>
              </c:extLst>
            </c:dLbl>
            <c:dLbl>
              <c:idx val="4"/>
              <c:layout>
                <c:manualLayout>
                  <c:x val="5.4752908101554781E-3"/>
                  <c:y val="4.1064681076166069E-3"/>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0535078183488201"/>
                      <c:h val="0.25230140053196548"/>
                    </c:manualLayout>
                  </c15:layout>
                </c:ext>
                <c:ext xmlns:c16="http://schemas.microsoft.com/office/drawing/2014/chart" uri="{C3380CC4-5D6E-409C-BE32-E72D297353CC}">
                  <c16:uniqueId val="{00000009-AF41-4AFD-B754-DD7528368842}"/>
                </c:ext>
              </c:extLst>
            </c:dLbl>
            <c:dLbl>
              <c:idx val="5"/>
              <c:layout>
                <c:manualLayout>
                  <c:x val="2.1901163240622003E-2"/>
                  <c:y val="2.0532340538083126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AF41-4AFD-B754-DD752836884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&lt;AUD 25,000</c:v>
                </c:pt>
                <c:pt idx="1">
                  <c:v>AUD 25,001-AUD 34,999</c:v>
                </c:pt>
                <c:pt idx="2">
                  <c:v>AUD 35,000-AUD 59,999</c:v>
                </c:pt>
                <c:pt idx="3">
                  <c:v>AUD 60,000-AUD 99,999</c:v>
                </c:pt>
                <c:pt idx="4">
                  <c:v>AUD 100,000-AUD 149,999</c:v>
                </c:pt>
                <c:pt idx="5">
                  <c:v>AUD 150,000+</c:v>
                </c:pt>
              </c:strCache>
            </c:strRef>
          </c:cat>
          <c:val>
            <c:numRef>
              <c:f>Sheet1!$B$2:$B$7</c:f>
              <c:numCache>
                <c:formatCode>0%</c:formatCode>
                <c:ptCount val="6"/>
                <c:pt idx="0">
                  <c:v>0.05</c:v>
                </c:pt>
                <c:pt idx="1">
                  <c:v>0.04</c:v>
                </c:pt>
                <c:pt idx="2">
                  <c:v>0.17</c:v>
                </c:pt>
                <c:pt idx="3">
                  <c:v>0.33</c:v>
                </c:pt>
                <c:pt idx="4">
                  <c:v>0.32</c:v>
                </c:pt>
                <c:pt idx="5">
                  <c:v>0.09</c:v>
                </c:pt>
              </c:numCache>
            </c:numRef>
          </c:val>
          <c:extLst>
            <c:ext xmlns:c16="http://schemas.microsoft.com/office/drawing/2014/chart" uri="{C3380CC4-5D6E-409C-BE32-E72D297353CC}">
              <c16:uniqueId val="{0000000C-AF41-4AFD-B754-DD7528368842}"/>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All Supplement Users</c:v>
                </c:pt>
              </c:strCache>
            </c:strRef>
          </c:tx>
          <c:spPr>
            <a:solidFill>
              <a:schemeClr val="accent1"/>
            </a:solidFill>
            <a:ln w="19050">
              <a:solidFill>
                <a:schemeClr val="lt1"/>
              </a:solidFill>
            </a:ln>
            <a:effectLst/>
          </c:spPr>
          <c:invertIfNegative val="0"/>
          <c:dPt>
            <c:idx val="4"/>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2-4E28-E24A-9C3A-C0818943E4F8}"/>
              </c:ext>
            </c:extLst>
          </c:dPt>
          <c:dPt>
            <c:idx val="5"/>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4E28-E24A-9C3A-C0818943E4F8}"/>
              </c:ext>
            </c:extLst>
          </c:dPt>
          <c:cat>
            <c:strRef>
              <c:f>Sheet1!$A$2:$A$8</c:f>
              <c:strCache>
                <c:ptCount val="7"/>
                <c:pt idx="0">
                  <c:v>Other reason</c:v>
                </c:pt>
                <c:pt idx="1">
                  <c:v>Specific performance benefits</c:v>
                </c:pt>
                <c:pt idx="2">
                  <c:v>Disease prevention</c:v>
                </c:pt>
                <c:pt idx="3">
                  <c:v>My health care professional recommended them</c:v>
                </c:pt>
                <c:pt idx="4">
                  <c:v>Condition-specific health benefits</c:v>
                </c:pt>
                <c:pt idx="5">
                  <c:v>Make up for dietary deficiencies</c:v>
                </c:pt>
                <c:pt idx="6">
                  <c:v>General health &amp; well-being</c:v>
                </c:pt>
              </c:strCache>
            </c:strRef>
          </c:cat>
          <c:val>
            <c:numRef>
              <c:f>Sheet1!$B$2:$B$8</c:f>
              <c:numCache>
                <c:formatCode>0%</c:formatCode>
                <c:ptCount val="7"/>
                <c:pt idx="0">
                  <c:v>0.01</c:v>
                </c:pt>
                <c:pt idx="1">
                  <c:v>0.19</c:v>
                </c:pt>
                <c:pt idx="2">
                  <c:v>0.26</c:v>
                </c:pt>
                <c:pt idx="3">
                  <c:v>0.27</c:v>
                </c:pt>
                <c:pt idx="4">
                  <c:v>0.3</c:v>
                </c:pt>
                <c:pt idx="5">
                  <c:v>0.35</c:v>
                </c:pt>
                <c:pt idx="6">
                  <c:v>0.7</c:v>
                </c:pt>
              </c:numCache>
            </c:numRef>
          </c:val>
          <c:extLst>
            <c:ext xmlns:c16="http://schemas.microsoft.com/office/drawing/2014/chart" uri="{C3380CC4-5D6E-409C-BE32-E72D297353CC}">
              <c16:uniqueId val="{00000000-4E28-E24A-9C3A-C0818943E4F8}"/>
            </c:ext>
          </c:extLst>
        </c:ser>
        <c:ser>
          <c:idx val="1"/>
          <c:order val="1"/>
          <c:tx>
            <c:strRef>
              <c:f>Sheet1!$C$1</c:f>
              <c:strCache>
                <c:ptCount val="1"/>
                <c:pt idx="0">
                  <c:v>Prebiotic Users</c:v>
                </c:pt>
              </c:strCache>
            </c:strRef>
          </c:tx>
          <c:spPr>
            <a:solidFill>
              <a:schemeClr val="accent3"/>
            </a:solidFill>
            <a:ln w="19050">
              <a:solidFill>
                <a:schemeClr val="lt1"/>
              </a:solidFill>
            </a:ln>
            <a:effectLst/>
          </c:spPr>
          <c:invertIfNegative val="0"/>
          <c:cat>
            <c:strRef>
              <c:f>Sheet1!$A$2:$A$8</c:f>
              <c:strCache>
                <c:ptCount val="7"/>
                <c:pt idx="0">
                  <c:v>Other reason</c:v>
                </c:pt>
                <c:pt idx="1">
                  <c:v>Specific performance benefits</c:v>
                </c:pt>
                <c:pt idx="2">
                  <c:v>Disease prevention</c:v>
                </c:pt>
                <c:pt idx="3">
                  <c:v>My health care professional recommended them</c:v>
                </c:pt>
                <c:pt idx="4">
                  <c:v>Condition-specific health benefits</c:v>
                </c:pt>
                <c:pt idx="5">
                  <c:v>Make up for dietary deficiencies</c:v>
                </c:pt>
                <c:pt idx="6">
                  <c:v>General health &amp; well-being</c:v>
                </c:pt>
              </c:strCache>
            </c:strRef>
          </c:cat>
          <c:val>
            <c:numRef>
              <c:f>Sheet1!$C$2:$C$8</c:f>
              <c:numCache>
                <c:formatCode>0%</c:formatCode>
                <c:ptCount val="7"/>
                <c:pt idx="0">
                  <c:v>0.01</c:v>
                </c:pt>
                <c:pt idx="1">
                  <c:v>0.28000000000000003</c:v>
                </c:pt>
                <c:pt idx="2">
                  <c:v>0.3</c:v>
                </c:pt>
                <c:pt idx="3">
                  <c:v>0.31</c:v>
                </c:pt>
                <c:pt idx="4">
                  <c:v>0.36</c:v>
                </c:pt>
                <c:pt idx="5">
                  <c:v>0.38</c:v>
                </c:pt>
                <c:pt idx="6">
                  <c:v>0.68</c:v>
                </c:pt>
              </c:numCache>
            </c:numRef>
          </c:val>
          <c:extLst>
            <c:ext xmlns:c16="http://schemas.microsoft.com/office/drawing/2014/chart" uri="{C3380CC4-5D6E-409C-BE32-E72D297353CC}">
              <c16:uniqueId val="{00000004-B3F0-4BD9-83CB-97B90A20EBDD}"/>
            </c:ext>
          </c:extLst>
        </c:ser>
        <c:dLbls>
          <c:showLegendKey val="0"/>
          <c:showVal val="0"/>
          <c:showCatName val="0"/>
          <c:showSerName val="0"/>
          <c:showPercent val="0"/>
          <c:showBubbleSize val="0"/>
        </c:dLbls>
        <c:gapWidth val="150"/>
        <c:axId val="1323453887"/>
        <c:axId val="1289739807"/>
      </c:barChart>
      <c:catAx>
        <c:axId val="132345388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89739807"/>
        <c:crosses val="autoZero"/>
        <c:auto val="1"/>
        <c:lblAlgn val="ctr"/>
        <c:lblOffset val="100"/>
        <c:noMultiLvlLbl val="0"/>
      </c:catAx>
      <c:valAx>
        <c:axId val="128973980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2345388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Arial" panose="020B0604020202020204" pitchFamily="34" charset="0"/>
          <a:cs typeface="Arial" panose="020B0604020202020204" pitchFamily="34" charset="0"/>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US</c:v>
                </c:pt>
              </c:strCache>
            </c:strRef>
          </c:tx>
          <c:spPr>
            <a:solidFill>
              <a:schemeClr val="accent2"/>
            </a:solidFill>
            <a:ln w="19050">
              <a:solidFill>
                <a:schemeClr val="lt1"/>
              </a:solidFill>
            </a:ln>
            <a:effectLst/>
          </c:spPr>
          <c:invertIfNegative val="0"/>
          <c:cat>
            <c:strRef>
              <c:f>Sheet1!$A$2:$A$8</c:f>
              <c:strCache>
                <c:ptCount val="7"/>
                <c:pt idx="0">
                  <c:v>General health &amp; well-being</c:v>
                </c:pt>
                <c:pt idx="1">
                  <c:v>My health care professional recommended them</c:v>
                </c:pt>
                <c:pt idx="2">
                  <c:v>Make up for dietary deficiencies</c:v>
                </c:pt>
                <c:pt idx="3">
                  <c:v>Condition-specific health benefits</c:v>
                </c:pt>
                <c:pt idx="4">
                  <c:v>Specific performance benefits</c:v>
                </c:pt>
                <c:pt idx="5">
                  <c:v>Disease prevention</c:v>
                </c:pt>
                <c:pt idx="6">
                  <c:v>Other reason </c:v>
                </c:pt>
              </c:strCache>
            </c:strRef>
          </c:cat>
          <c:val>
            <c:numRef>
              <c:f>Sheet1!$C$2:$C$8</c:f>
              <c:numCache>
                <c:formatCode>0%</c:formatCode>
                <c:ptCount val="7"/>
                <c:pt idx="0">
                  <c:v>0.69138277000000004</c:v>
                </c:pt>
                <c:pt idx="1">
                  <c:v>0.41482965999999999</c:v>
                </c:pt>
                <c:pt idx="2">
                  <c:v>0.40881763999999998</c:v>
                </c:pt>
                <c:pt idx="3">
                  <c:v>0.36072144</c:v>
                </c:pt>
                <c:pt idx="4">
                  <c:v>0.31863726999999997</c:v>
                </c:pt>
                <c:pt idx="5">
                  <c:v>0.22845691000000001</c:v>
                </c:pt>
                <c:pt idx="6">
                  <c:v>1.0020039999999999E-2</c:v>
                </c:pt>
              </c:numCache>
            </c:numRef>
          </c:val>
          <c:extLst>
            <c:ext xmlns:c16="http://schemas.microsoft.com/office/drawing/2014/chart" uri="{C3380CC4-5D6E-409C-BE32-E72D297353CC}">
              <c16:uniqueId val="{00000004-25A6-E04B-9B2D-3EBF57DCB377}"/>
            </c:ext>
          </c:extLst>
        </c:ser>
        <c:ser>
          <c:idx val="2"/>
          <c:order val="2"/>
          <c:tx>
            <c:strRef>
              <c:f>Sheet1!$D$1</c:f>
              <c:strCache>
                <c:ptCount val="1"/>
                <c:pt idx="0">
                  <c:v>UK</c:v>
                </c:pt>
              </c:strCache>
            </c:strRef>
          </c:tx>
          <c:spPr>
            <a:solidFill>
              <a:schemeClr val="accent3"/>
            </a:solidFill>
            <a:ln w="19050">
              <a:solidFill>
                <a:schemeClr val="lt1"/>
              </a:solidFill>
            </a:ln>
            <a:effectLst/>
          </c:spPr>
          <c:invertIfNegative val="0"/>
          <c:cat>
            <c:strRef>
              <c:f>Sheet1!$A$2:$A$8</c:f>
              <c:strCache>
                <c:ptCount val="7"/>
                <c:pt idx="0">
                  <c:v>General health &amp; well-being</c:v>
                </c:pt>
                <c:pt idx="1">
                  <c:v>My health care professional recommended them</c:v>
                </c:pt>
                <c:pt idx="2">
                  <c:v>Make up for dietary deficiencies</c:v>
                </c:pt>
                <c:pt idx="3">
                  <c:v>Condition-specific health benefits</c:v>
                </c:pt>
                <c:pt idx="4">
                  <c:v>Specific performance benefits</c:v>
                </c:pt>
                <c:pt idx="5">
                  <c:v>Disease prevention</c:v>
                </c:pt>
                <c:pt idx="6">
                  <c:v>Other reason </c:v>
                </c:pt>
              </c:strCache>
            </c:strRef>
          </c:cat>
          <c:val>
            <c:numRef>
              <c:f>Sheet1!$D$2:$D$8</c:f>
              <c:numCache>
                <c:formatCode>0%</c:formatCode>
                <c:ptCount val="7"/>
                <c:pt idx="0">
                  <c:v>0.68075117000000007</c:v>
                </c:pt>
                <c:pt idx="1">
                  <c:v>0.23474178000000001</c:v>
                </c:pt>
                <c:pt idx="2">
                  <c:v>0.33333332999999998</c:v>
                </c:pt>
                <c:pt idx="3">
                  <c:v>0.30516431999999999</c:v>
                </c:pt>
                <c:pt idx="4">
                  <c:v>0.27230047000000002</c:v>
                </c:pt>
                <c:pt idx="5">
                  <c:v>0.23474178000000001</c:v>
                </c:pt>
                <c:pt idx="6">
                  <c:v>9.3896699999999993E-3</c:v>
                </c:pt>
              </c:numCache>
            </c:numRef>
          </c:val>
          <c:extLst>
            <c:ext xmlns:c16="http://schemas.microsoft.com/office/drawing/2014/chart" uri="{C3380CC4-5D6E-409C-BE32-E72D297353CC}">
              <c16:uniqueId val="{00000005-25A6-E04B-9B2D-3EBF57DCB377}"/>
            </c:ext>
          </c:extLst>
        </c:ser>
        <c:ser>
          <c:idx val="3"/>
          <c:order val="3"/>
          <c:tx>
            <c:strRef>
              <c:f>Sheet1!$E$1</c:f>
              <c:strCache>
                <c:ptCount val="1"/>
                <c:pt idx="0">
                  <c:v>DE</c:v>
                </c:pt>
              </c:strCache>
            </c:strRef>
          </c:tx>
          <c:spPr>
            <a:solidFill>
              <a:schemeClr val="accent4"/>
            </a:solidFill>
            <a:ln w="19050">
              <a:solidFill>
                <a:schemeClr val="lt1"/>
              </a:solidFill>
            </a:ln>
            <a:effectLst/>
          </c:spPr>
          <c:invertIfNegative val="0"/>
          <c:cat>
            <c:strRef>
              <c:f>Sheet1!$A$2:$A$8</c:f>
              <c:strCache>
                <c:ptCount val="7"/>
                <c:pt idx="0">
                  <c:v>General health &amp; well-being</c:v>
                </c:pt>
                <c:pt idx="1">
                  <c:v>My health care professional recommended them</c:v>
                </c:pt>
                <c:pt idx="2">
                  <c:v>Make up for dietary deficiencies</c:v>
                </c:pt>
                <c:pt idx="3">
                  <c:v>Condition-specific health benefits</c:v>
                </c:pt>
                <c:pt idx="4">
                  <c:v>Specific performance benefits</c:v>
                </c:pt>
                <c:pt idx="5">
                  <c:v>Disease prevention</c:v>
                </c:pt>
                <c:pt idx="6">
                  <c:v>Other reason </c:v>
                </c:pt>
              </c:strCache>
            </c:strRef>
          </c:cat>
          <c:val>
            <c:numRef>
              <c:f>Sheet1!$E$2:$E$8</c:f>
              <c:numCache>
                <c:formatCode>0%</c:formatCode>
                <c:ptCount val="7"/>
                <c:pt idx="0">
                  <c:v>0.56632652999999999</c:v>
                </c:pt>
                <c:pt idx="1">
                  <c:v>0.26530611999999998</c:v>
                </c:pt>
                <c:pt idx="2">
                  <c:v>0.46938775999999999</c:v>
                </c:pt>
                <c:pt idx="3">
                  <c:v>0.32653061</c:v>
                </c:pt>
                <c:pt idx="4">
                  <c:v>0.27551019999999998</c:v>
                </c:pt>
                <c:pt idx="5">
                  <c:v>0.41836735000000003</c:v>
                </c:pt>
                <c:pt idx="6">
                  <c:v>5.1020400000000004E-3</c:v>
                </c:pt>
              </c:numCache>
            </c:numRef>
          </c:val>
          <c:extLst>
            <c:ext xmlns:c16="http://schemas.microsoft.com/office/drawing/2014/chart" uri="{C3380CC4-5D6E-409C-BE32-E72D297353CC}">
              <c16:uniqueId val="{00000006-25A6-E04B-9B2D-3EBF57DCB377}"/>
            </c:ext>
          </c:extLst>
        </c:ser>
        <c:ser>
          <c:idx val="4"/>
          <c:order val="4"/>
          <c:tx>
            <c:strRef>
              <c:f>Sheet1!$F$1</c:f>
              <c:strCache>
                <c:ptCount val="1"/>
                <c:pt idx="0">
                  <c:v>IT</c:v>
                </c:pt>
              </c:strCache>
            </c:strRef>
          </c:tx>
          <c:spPr>
            <a:solidFill>
              <a:schemeClr val="accent5"/>
            </a:solidFill>
            <a:ln w="19050">
              <a:solidFill>
                <a:schemeClr val="lt1"/>
              </a:solidFill>
            </a:ln>
            <a:effectLst/>
          </c:spPr>
          <c:invertIfNegative val="0"/>
          <c:cat>
            <c:strRef>
              <c:f>Sheet1!$A$2:$A$8</c:f>
              <c:strCache>
                <c:ptCount val="7"/>
                <c:pt idx="0">
                  <c:v>General health &amp; well-being</c:v>
                </c:pt>
                <c:pt idx="1">
                  <c:v>My health care professional recommended them</c:v>
                </c:pt>
                <c:pt idx="2">
                  <c:v>Make up for dietary deficiencies</c:v>
                </c:pt>
                <c:pt idx="3">
                  <c:v>Condition-specific health benefits</c:v>
                </c:pt>
                <c:pt idx="4">
                  <c:v>Specific performance benefits</c:v>
                </c:pt>
                <c:pt idx="5">
                  <c:v>Disease prevention</c:v>
                </c:pt>
                <c:pt idx="6">
                  <c:v>Other reason </c:v>
                </c:pt>
              </c:strCache>
            </c:strRef>
          </c:cat>
          <c:val>
            <c:numRef>
              <c:f>Sheet1!$F$2:$F$8</c:f>
              <c:numCache>
                <c:formatCode>0%</c:formatCode>
                <c:ptCount val="7"/>
                <c:pt idx="0">
                  <c:v>0.65172414000000001</c:v>
                </c:pt>
                <c:pt idx="1">
                  <c:v>0.33793103000000002</c:v>
                </c:pt>
                <c:pt idx="2">
                  <c:v>0.33448275999999999</c:v>
                </c:pt>
                <c:pt idx="3">
                  <c:v>0.46896552000000002</c:v>
                </c:pt>
                <c:pt idx="4">
                  <c:v>0.42068966000000002</c:v>
                </c:pt>
                <c:pt idx="5">
                  <c:v>0.32068965999999999</c:v>
                </c:pt>
                <c:pt idx="6">
                  <c:v>1.3793100000000001E-2</c:v>
                </c:pt>
              </c:numCache>
            </c:numRef>
          </c:val>
          <c:extLst>
            <c:ext xmlns:c16="http://schemas.microsoft.com/office/drawing/2014/chart" uri="{C3380CC4-5D6E-409C-BE32-E72D297353CC}">
              <c16:uniqueId val="{00000007-25A6-E04B-9B2D-3EBF57DCB377}"/>
            </c:ext>
          </c:extLst>
        </c:ser>
        <c:ser>
          <c:idx val="5"/>
          <c:order val="5"/>
          <c:tx>
            <c:strRef>
              <c:f>Sheet1!$G$1</c:f>
              <c:strCache>
                <c:ptCount val="1"/>
                <c:pt idx="0">
                  <c:v>KR</c:v>
                </c:pt>
              </c:strCache>
            </c:strRef>
          </c:tx>
          <c:spPr>
            <a:solidFill>
              <a:schemeClr val="accent6"/>
            </a:solidFill>
            <a:ln w="19050">
              <a:solidFill>
                <a:schemeClr val="lt1"/>
              </a:solidFill>
            </a:ln>
            <a:effectLst/>
          </c:spPr>
          <c:invertIfNegative val="0"/>
          <c:cat>
            <c:strRef>
              <c:f>Sheet1!$A$2:$A$8</c:f>
              <c:strCache>
                <c:ptCount val="7"/>
                <c:pt idx="0">
                  <c:v>General health &amp; well-being</c:v>
                </c:pt>
                <c:pt idx="1">
                  <c:v>My health care professional recommended them</c:v>
                </c:pt>
                <c:pt idx="2">
                  <c:v>Make up for dietary deficiencies</c:v>
                </c:pt>
                <c:pt idx="3">
                  <c:v>Condition-specific health benefits</c:v>
                </c:pt>
                <c:pt idx="4">
                  <c:v>Specific performance benefits</c:v>
                </c:pt>
                <c:pt idx="5">
                  <c:v>Disease prevention</c:v>
                </c:pt>
                <c:pt idx="6">
                  <c:v>Other reason </c:v>
                </c:pt>
              </c:strCache>
            </c:strRef>
          </c:cat>
          <c:val>
            <c:numRef>
              <c:f>Sheet1!$G$2:$G$8</c:f>
              <c:numCache>
                <c:formatCode>0%</c:formatCode>
                <c:ptCount val="7"/>
                <c:pt idx="0">
                  <c:v>0.76949152999999992</c:v>
                </c:pt>
                <c:pt idx="1">
                  <c:v>0.16271186000000001</c:v>
                </c:pt>
                <c:pt idx="2">
                  <c:v>0.35254236999999999</c:v>
                </c:pt>
                <c:pt idx="3">
                  <c:v>0.33898305000000001</c:v>
                </c:pt>
                <c:pt idx="4">
                  <c:v>8.813559E-2</c:v>
                </c:pt>
                <c:pt idx="5">
                  <c:v>0.45423729000000002</c:v>
                </c:pt>
                <c:pt idx="6">
                  <c:v>6.7796599999999999E-3</c:v>
                </c:pt>
              </c:numCache>
            </c:numRef>
          </c:val>
          <c:extLst>
            <c:ext xmlns:c16="http://schemas.microsoft.com/office/drawing/2014/chart" uri="{C3380CC4-5D6E-409C-BE32-E72D297353CC}">
              <c16:uniqueId val="{00000008-25A6-E04B-9B2D-3EBF57DCB377}"/>
            </c:ext>
          </c:extLst>
        </c:ser>
        <c:ser>
          <c:idx val="6"/>
          <c:order val="6"/>
          <c:tx>
            <c:strRef>
              <c:f>Sheet1!$H$1</c:f>
              <c:strCache>
                <c:ptCount val="1"/>
                <c:pt idx="0">
                  <c:v>AU</c:v>
                </c:pt>
              </c:strCache>
            </c:strRef>
          </c:tx>
          <c:spPr>
            <a:solidFill>
              <a:schemeClr val="accent1">
                <a:lumMod val="60000"/>
              </a:schemeClr>
            </a:solidFill>
            <a:ln w="19050">
              <a:solidFill>
                <a:schemeClr val="lt1"/>
              </a:solidFill>
            </a:ln>
            <a:effectLst/>
          </c:spPr>
          <c:invertIfNegative val="0"/>
          <c:cat>
            <c:strRef>
              <c:f>Sheet1!$A$2:$A$8</c:f>
              <c:strCache>
                <c:ptCount val="7"/>
                <c:pt idx="0">
                  <c:v>General health &amp; well-being</c:v>
                </c:pt>
                <c:pt idx="1">
                  <c:v>My health care professional recommended them</c:v>
                </c:pt>
                <c:pt idx="2">
                  <c:v>Make up for dietary deficiencies</c:v>
                </c:pt>
                <c:pt idx="3">
                  <c:v>Condition-specific health benefits</c:v>
                </c:pt>
                <c:pt idx="4">
                  <c:v>Specific performance benefits</c:v>
                </c:pt>
                <c:pt idx="5">
                  <c:v>Disease prevention</c:v>
                </c:pt>
                <c:pt idx="6">
                  <c:v>Other reason </c:v>
                </c:pt>
              </c:strCache>
            </c:strRef>
          </c:cat>
          <c:val>
            <c:numRef>
              <c:f>Sheet1!$H$2:$H$8</c:f>
              <c:numCache>
                <c:formatCode>0%</c:formatCode>
                <c:ptCount val="7"/>
                <c:pt idx="0">
                  <c:v>0.69724771000000008</c:v>
                </c:pt>
                <c:pt idx="1">
                  <c:v>0.33944953999999999</c:v>
                </c:pt>
                <c:pt idx="2">
                  <c:v>0.39449540999999999</c:v>
                </c:pt>
                <c:pt idx="3">
                  <c:v>0.33027522999999998</c:v>
                </c:pt>
                <c:pt idx="4">
                  <c:v>0.2706422</c:v>
                </c:pt>
                <c:pt idx="5">
                  <c:v>0.21100917</c:v>
                </c:pt>
                <c:pt idx="6">
                  <c:v>1.376147E-2</c:v>
                </c:pt>
              </c:numCache>
            </c:numRef>
          </c:val>
          <c:extLst>
            <c:ext xmlns:c16="http://schemas.microsoft.com/office/drawing/2014/chart" uri="{C3380CC4-5D6E-409C-BE32-E72D297353CC}">
              <c16:uniqueId val="{00000009-25A6-E04B-9B2D-3EBF57DCB377}"/>
            </c:ext>
          </c:extLst>
        </c:ser>
        <c:dLbls>
          <c:showLegendKey val="0"/>
          <c:showVal val="0"/>
          <c:showCatName val="0"/>
          <c:showSerName val="0"/>
          <c:showPercent val="0"/>
          <c:showBubbleSize val="0"/>
        </c:dLbls>
        <c:gapWidth val="150"/>
        <c:axId val="1323453887"/>
        <c:axId val="1289739807"/>
      </c:barChart>
      <c:lineChart>
        <c:grouping val="standard"/>
        <c:varyColors val="0"/>
        <c:ser>
          <c:idx val="0"/>
          <c:order val="0"/>
          <c:tx>
            <c:strRef>
              <c:f>Sheet1!$B$1</c:f>
              <c:strCache>
                <c:ptCount val="1"/>
                <c:pt idx="0">
                  <c:v>All Supplement Users</c:v>
                </c:pt>
              </c:strCache>
            </c:strRef>
          </c:tx>
          <c:spPr>
            <a:ln w="28575" cap="rnd">
              <a:solidFill>
                <a:schemeClr val="bg1">
                  <a:lumMod val="50000"/>
                </a:schemeClr>
              </a:solidFill>
              <a:prstDash val="dash"/>
              <a:round/>
            </a:ln>
            <a:effectLst/>
          </c:spPr>
          <c:marker>
            <c:symbol val="none"/>
          </c:marker>
          <c:dPt>
            <c:idx val="0"/>
            <c:marker>
              <c:symbol val="none"/>
            </c:marker>
            <c:bubble3D val="0"/>
            <c:spPr>
              <a:ln w="28575" cap="rnd">
                <a:solidFill>
                  <a:schemeClr val="bg1">
                    <a:lumMod val="50000"/>
                  </a:schemeClr>
                </a:solidFill>
                <a:prstDash val="dash"/>
                <a:round/>
              </a:ln>
              <a:effectLst/>
            </c:spPr>
            <c:extLst>
              <c:ext xmlns:c16="http://schemas.microsoft.com/office/drawing/2014/chart" uri="{C3380CC4-5D6E-409C-BE32-E72D297353CC}">
                <c16:uniqueId val="{00000001-72EB-0E47-973E-9A0C3E0136ED}"/>
              </c:ext>
            </c:extLst>
          </c:dPt>
          <c:dPt>
            <c:idx val="3"/>
            <c:marker>
              <c:symbol val="none"/>
            </c:marker>
            <c:bubble3D val="0"/>
            <c:spPr>
              <a:ln w="28575" cap="rnd">
                <a:solidFill>
                  <a:schemeClr val="bg1">
                    <a:lumMod val="50000"/>
                  </a:schemeClr>
                </a:solidFill>
                <a:prstDash val="dash"/>
                <a:round/>
              </a:ln>
              <a:effectLst/>
            </c:spPr>
            <c:extLst>
              <c:ext xmlns:c16="http://schemas.microsoft.com/office/drawing/2014/chart" uri="{C3380CC4-5D6E-409C-BE32-E72D297353CC}">
                <c16:uniqueId val="{00000003-9561-40CF-B77D-37E5FF6A9095}"/>
              </c:ext>
            </c:extLst>
          </c:dPt>
          <c:cat>
            <c:strRef>
              <c:f>Sheet1!$A$2:$A$8</c:f>
              <c:strCache>
                <c:ptCount val="7"/>
                <c:pt idx="0">
                  <c:v>General health &amp; well-being</c:v>
                </c:pt>
                <c:pt idx="1">
                  <c:v>My health care professional recommended them</c:v>
                </c:pt>
                <c:pt idx="2">
                  <c:v>Make up for dietary deficiencies</c:v>
                </c:pt>
                <c:pt idx="3">
                  <c:v>Condition-specific health benefits</c:v>
                </c:pt>
                <c:pt idx="4">
                  <c:v>Specific performance benefits</c:v>
                </c:pt>
                <c:pt idx="5">
                  <c:v>Disease prevention</c:v>
                </c:pt>
                <c:pt idx="6">
                  <c:v>Other reason </c:v>
                </c:pt>
              </c:strCache>
            </c:strRef>
          </c:cat>
          <c:val>
            <c:numRef>
              <c:f>Sheet1!$B$2:$B$8</c:f>
              <c:numCache>
                <c:formatCode>0%</c:formatCode>
                <c:ptCount val="7"/>
                <c:pt idx="0">
                  <c:v>0.6994832700000001</c:v>
                </c:pt>
                <c:pt idx="1">
                  <c:v>0.27168888000000002</c:v>
                </c:pt>
                <c:pt idx="2">
                  <c:v>0.34593418999999997</c:v>
                </c:pt>
                <c:pt idx="3">
                  <c:v>0.30459614000000002</c:v>
                </c:pt>
                <c:pt idx="4">
                  <c:v>0.19445200000000001</c:v>
                </c:pt>
                <c:pt idx="5">
                  <c:v>0.25809082999999999</c:v>
                </c:pt>
                <c:pt idx="6">
                  <c:v>9.7905900000000001E-3</c:v>
                </c:pt>
              </c:numCache>
            </c:numRef>
          </c:val>
          <c:smooth val="0"/>
          <c:extLst>
            <c:ext xmlns:c16="http://schemas.microsoft.com/office/drawing/2014/chart" uri="{C3380CC4-5D6E-409C-BE32-E72D297353CC}">
              <c16:uniqueId val="{00000000-4E28-E24A-9C3A-C0818943E4F8}"/>
            </c:ext>
          </c:extLst>
        </c:ser>
        <c:dLbls>
          <c:showLegendKey val="0"/>
          <c:showVal val="0"/>
          <c:showCatName val="0"/>
          <c:showSerName val="0"/>
          <c:showPercent val="0"/>
          <c:showBubbleSize val="0"/>
        </c:dLbls>
        <c:marker val="1"/>
        <c:smooth val="0"/>
        <c:axId val="1323453887"/>
        <c:axId val="1289739807"/>
      </c:lineChart>
      <c:catAx>
        <c:axId val="132345388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89739807"/>
        <c:crosses val="autoZero"/>
        <c:auto val="1"/>
        <c:lblAlgn val="ctr"/>
        <c:lblOffset val="100"/>
        <c:noMultiLvlLbl val="0"/>
      </c:catAx>
      <c:valAx>
        <c:axId val="12897398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234538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18-34</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EF96-48D0-AB12-25FE2D17163E}"/>
              </c:ext>
            </c:extLst>
          </c:dPt>
          <c:dPt>
            <c:idx val="1"/>
            <c:bubble3D val="0"/>
            <c:spPr>
              <a:solidFill>
                <a:schemeClr val="accent2"/>
              </a:solidFill>
              <a:ln w="19050">
                <a:noFill/>
              </a:ln>
              <a:effectLst/>
            </c:spPr>
            <c:extLst>
              <c:ext xmlns:c16="http://schemas.microsoft.com/office/drawing/2014/chart" uri="{C3380CC4-5D6E-409C-BE32-E72D297353CC}">
                <c16:uniqueId val="{00000003-EF96-48D0-AB12-25FE2D17163E}"/>
              </c:ext>
            </c:extLst>
          </c:dPt>
          <c:dPt>
            <c:idx val="2"/>
            <c:bubble3D val="0"/>
            <c:spPr>
              <a:solidFill>
                <a:schemeClr val="accent3"/>
              </a:solidFill>
              <a:ln w="19050">
                <a:noFill/>
              </a:ln>
              <a:effectLst/>
            </c:spPr>
            <c:extLst>
              <c:ext xmlns:c16="http://schemas.microsoft.com/office/drawing/2014/chart" uri="{C3380CC4-5D6E-409C-BE32-E72D297353CC}">
                <c16:uniqueId val="{00000005-EF96-48D0-AB12-25FE2D17163E}"/>
              </c:ext>
            </c:extLst>
          </c:dPt>
          <c:dPt>
            <c:idx val="3"/>
            <c:bubble3D val="0"/>
            <c:spPr>
              <a:solidFill>
                <a:schemeClr val="accent4"/>
              </a:solidFill>
              <a:ln w="19050">
                <a:noFill/>
              </a:ln>
              <a:effectLst/>
            </c:spPr>
            <c:extLst>
              <c:ext xmlns:c16="http://schemas.microsoft.com/office/drawing/2014/chart" uri="{C3380CC4-5D6E-409C-BE32-E72D297353CC}">
                <c16:uniqueId val="{00000007-EF96-48D0-AB12-25FE2D17163E}"/>
              </c:ext>
            </c:extLst>
          </c:dPt>
          <c:dPt>
            <c:idx val="4"/>
            <c:bubble3D val="0"/>
            <c:spPr>
              <a:solidFill>
                <a:schemeClr val="accent5"/>
              </a:solidFill>
              <a:ln w="19050">
                <a:noFill/>
              </a:ln>
              <a:effectLst/>
            </c:spPr>
            <c:extLst>
              <c:ext xmlns:c16="http://schemas.microsoft.com/office/drawing/2014/chart" uri="{C3380CC4-5D6E-409C-BE32-E72D297353CC}">
                <c16:uniqueId val="{00000009-EF96-48D0-AB12-25FE2D17163E}"/>
              </c:ext>
            </c:extLst>
          </c:dPt>
          <c:dPt>
            <c:idx val="5"/>
            <c:bubble3D val="0"/>
            <c:spPr>
              <a:solidFill>
                <a:schemeClr val="accent6"/>
              </a:solidFill>
              <a:ln w="19050">
                <a:noFill/>
              </a:ln>
              <a:effectLst/>
            </c:spPr>
            <c:extLst>
              <c:ext xmlns:c16="http://schemas.microsoft.com/office/drawing/2014/chart" uri="{C3380CC4-5D6E-409C-BE32-E72D297353CC}">
                <c16:uniqueId val="{0000000B-EF96-48D0-AB12-25FE2D17163E}"/>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0.09</c:v>
                </c:pt>
                <c:pt idx="1">
                  <c:v>0.13</c:v>
                </c:pt>
                <c:pt idx="2">
                  <c:v>0.22</c:v>
                </c:pt>
                <c:pt idx="3">
                  <c:v>0.31</c:v>
                </c:pt>
                <c:pt idx="4">
                  <c:v>0.2</c:v>
                </c:pt>
                <c:pt idx="5">
                  <c:v>0.05</c:v>
                </c:pt>
              </c:numCache>
            </c:numRef>
          </c:val>
          <c:extLst>
            <c:ext xmlns:c16="http://schemas.microsoft.com/office/drawing/2014/chart" uri="{C3380CC4-5D6E-409C-BE32-E72D297353CC}">
              <c16:uniqueId val="{0000000C-EF96-48D0-AB12-25FE2D17163E}"/>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18-34</c:v>
                </c:pt>
              </c:strCache>
            </c:strRef>
          </c:tx>
          <c:spPr>
            <a:solidFill>
              <a:schemeClr val="accent1"/>
            </a:solidFill>
            <a:ln w="19050">
              <a:noFill/>
              <a:prstDash val="dash"/>
            </a:ln>
            <a:effectLst/>
          </c:spPr>
          <c:invertIfNegative val="0"/>
          <c:dPt>
            <c:idx val="1"/>
            <c:invertIfNegative val="0"/>
            <c:bubble3D val="0"/>
            <c:spPr>
              <a:solidFill>
                <a:schemeClr val="accent1"/>
              </a:solidFill>
              <a:ln w="28575" cap="rnd">
                <a:noFill/>
                <a:prstDash val="dash"/>
                <a:round/>
              </a:ln>
              <a:effectLst/>
            </c:spPr>
            <c:extLst>
              <c:ext xmlns:c16="http://schemas.microsoft.com/office/drawing/2014/chart" uri="{C3380CC4-5D6E-409C-BE32-E72D297353CC}">
                <c16:uniqueId val="{00000001-9B03-A643-AB7C-7887581D83E0}"/>
              </c:ext>
            </c:extLst>
          </c:dPt>
          <c:dPt>
            <c:idx val="5"/>
            <c:invertIfNegative val="0"/>
            <c:bubble3D val="0"/>
            <c:spPr>
              <a:solidFill>
                <a:schemeClr val="accent1"/>
              </a:solidFill>
              <a:ln w="28575" cap="rnd">
                <a:noFill/>
                <a:prstDash val="dash"/>
                <a:round/>
              </a:ln>
              <a:effectLst/>
            </c:spPr>
            <c:extLst>
              <c:ext xmlns:c16="http://schemas.microsoft.com/office/drawing/2014/chart" uri="{C3380CC4-5D6E-409C-BE32-E72D297353CC}">
                <c16:uniqueId val="{00000003-E6C1-4260-8130-E6A822F1E930}"/>
              </c:ext>
            </c:extLst>
          </c:dPt>
          <c:cat>
            <c:strRef>
              <c:f>Sheet1!$A$2:$A$8</c:f>
              <c:strCache>
                <c:ptCount val="7"/>
                <c:pt idx="0">
                  <c:v>General health &amp; well-being</c:v>
                </c:pt>
                <c:pt idx="1">
                  <c:v>Make up for dietary deficiencies</c:v>
                </c:pt>
                <c:pt idx="2">
                  <c:v>Condition-specific health benefits</c:v>
                </c:pt>
                <c:pt idx="3">
                  <c:v>Specific performance benefits</c:v>
                </c:pt>
                <c:pt idx="4">
                  <c:v>My health care professional recommended them</c:v>
                </c:pt>
                <c:pt idx="5">
                  <c:v>Disease prevention</c:v>
                </c:pt>
                <c:pt idx="6">
                  <c:v>Other reason</c:v>
                </c:pt>
              </c:strCache>
            </c:strRef>
          </c:cat>
          <c:val>
            <c:numRef>
              <c:f>Sheet1!$B$2:$B$8</c:f>
              <c:numCache>
                <c:formatCode>0%</c:formatCode>
                <c:ptCount val="7"/>
                <c:pt idx="0">
                  <c:v>0.64856712000000005</c:v>
                </c:pt>
                <c:pt idx="1">
                  <c:v>0.40422322999999999</c:v>
                </c:pt>
                <c:pt idx="2">
                  <c:v>0.33484163</c:v>
                </c:pt>
                <c:pt idx="3">
                  <c:v>0.31221718999999998</c:v>
                </c:pt>
                <c:pt idx="4">
                  <c:v>0.28657617000000002</c:v>
                </c:pt>
                <c:pt idx="5">
                  <c:v>0.25791855000000002</c:v>
                </c:pt>
                <c:pt idx="6">
                  <c:v>6.03318E-3</c:v>
                </c:pt>
              </c:numCache>
            </c:numRef>
          </c:val>
          <c:extLst>
            <c:ext xmlns:c16="http://schemas.microsoft.com/office/drawing/2014/chart" uri="{C3380CC4-5D6E-409C-BE32-E72D297353CC}">
              <c16:uniqueId val="{00000000-4E28-E24A-9C3A-C0818943E4F8}"/>
            </c:ext>
          </c:extLst>
        </c:ser>
        <c:ser>
          <c:idx val="1"/>
          <c:order val="1"/>
          <c:tx>
            <c:strRef>
              <c:f>Sheet1!$C$1</c:f>
              <c:strCache>
                <c:ptCount val="1"/>
                <c:pt idx="0">
                  <c:v>35-54</c:v>
                </c:pt>
              </c:strCache>
            </c:strRef>
          </c:tx>
          <c:spPr>
            <a:solidFill>
              <a:schemeClr val="accent2"/>
            </a:solidFill>
            <a:ln w="19050">
              <a:solidFill>
                <a:schemeClr val="lt1"/>
              </a:solidFill>
            </a:ln>
            <a:effectLst/>
          </c:spPr>
          <c:invertIfNegative val="0"/>
          <c:cat>
            <c:strRef>
              <c:f>Sheet1!$A$2:$A$8</c:f>
              <c:strCache>
                <c:ptCount val="7"/>
                <c:pt idx="0">
                  <c:v>General health &amp; well-being</c:v>
                </c:pt>
                <c:pt idx="1">
                  <c:v>Make up for dietary deficiencies</c:v>
                </c:pt>
                <c:pt idx="2">
                  <c:v>Condition-specific health benefits</c:v>
                </c:pt>
                <c:pt idx="3">
                  <c:v>Specific performance benefits</c:v>
                </c:pt>
                <c:pt idx="4">
                  <c:v>My health care professional recommended them</c:v>
                </c:pt>
                <c:pt idx="5">
                  <c:v>Disease prevention</c:v>
                </c:pt>
                <c:pt idx="6">
                  <c:v>Other reason</c:v>
                </c:pt>
              </c:strCache>
            </c:strRef>
          </c:cat>
          <c:val>
            <c:numRef>
              <c:f>Sheet1!$C$2:$C$8</c:f>
              <c:numCache>
                <c:formatCode>0%</c:formatCode>
                <c:ptCount val="7"/>
                <c:pt idx="0">
                  <c:v>0.69819193000000002</c:v>
                </c:pt>
                <c:pt idx="1">
                  <c:v>0.39360223</c:v>
                </c:pt>
                <c:pt idx="2">
                  <c:v>0.36995827999999997</c:v>
                </c:pt>
                <c:pt idx="3">
                  <c:v>0.29207232</c:v>
                </c:pt>
                <c:pt idx="4">
                  <c:v>0.33936021999999999</c:v>
                </c:pt>
                <c:pt idx="5">
                  <c:v>0.33240612000000003</c:v>
                </c:pt>
                <c:pt idx="6">
                  <c:v>9.7357399999999997E-3</c:v>
                </c:pt>
              </c:numCache>
            </c:numRef>
          </c:val>
          <c:extLst>
            <c:ext xmlns:c16="http://schemas.microsoft.com/office/drawing/2014/chart" uri="{C3380CC4-5D6E-409C-BE32-E72D297353CC}">
              <c16:uniqueId val="{00000004-25A6-E04B-9B2D-3EBF57DCB377}"/>
            </c:ext>
          </c:extLst>
        </c:ser>
        <c:ser>
          <c:idx val="2"/>
          <c:order val="2"/>
          <c:tx>
            <c:strRef>
              <c:f>Sheet1!$D$1</c:f>
              <c:strCache>
                <c:ptCount val="1"/>
                <c:pt idx="0">
                  <c:v>55+</c:v>
                </c:pt>
              </c:strCache>
            </c:strRef>
          </c:tx>
          <c:spPr>
            <a:solidFill>
              <a:schemeClr val="accent3"/>
            </a:solidFill>
            <a:ln w="19050">
              <a:solidFill>
                <a:schemeClr val="lt1"/>
              </a:solidFill>
            </a:ln>
            <a:effectLst/>
          </c:spPr>
          <c:invertIfNegative val="0"/>
          <c:cat>
            <c:strRef>
              <c:f>Sheet1!$A$2:$A$8</c:f>
              <c:strCache>
                <c:ptCount val="7"/>
                <c:pt idx="0">
                  <c:v>General health &amp; well-being</c:v>
                </c:pt>
                <c:pt idx="1">
                  <c:v>Make up for dietary deficiencies</c:v>
                </c:pt>
                <c:pt idx="2">
                  <c:v>Condition-specific health benefits</c:v>
                </c:pt>
                <c:pt idx="3">
                  <c:v>Specific performance benefits</c:v>
                </c:pt>
                <c:pt idx="4">
                  <c:v>My health care professional recommended them</c:v>
                </c:pt>
                <c:pt idx="5">
                  <c:v>Disease prevention</c:v>
                </c:pt>
                <c:pt idx="6">
                  <c:v>Other reason</c:v>
                </c:pt>
              </c:strCache>
            </c:strRef>
          </c:cat>
          <c:val>
            <c:numRef>
              <c:f>Sheet1!$D$2:$D$8</c:f>
              <c:numCache>
                <c:formatCode>0%</c:formatCode>
                <c:ptCount val="7"/>
                <c:pt idx="0">
                  <c:v>0.72036473999999995</c:v>
                </c:pt>
                <c:pt idx="1">
                  <c:v>0.31306991000000001</c:v>
                </c:pt>
                <c:pt idx="2">
                  <c:v>0.39209726000000011</c:v>
                </c:pt>
                <c:pt idx="3">
                  <c:v>0.18541033000000001</c:v>
                </c:pt>
                <c:pt idx="4">
                  <c:v>0.2887538</c:v>
                </c:pt>
                <c:pt idx="5">
                  <c:v>0.33130699000000002</c:v>
                </c:pt>
                <c:pt idx="6">
                  <c:v>1.8237079999999999E-2</c:v>
                </c:pt>
              </c:numCache>
            </c:numRef>
          </c:val>
          <c:extLst>
            <c:ext xmlns:c16="http://schemas.microsoft.com/office/drawing/2014/chart" uri="{C3380CC4-5D6E-409C-BE32-E72D297353CC}">
              <c16:uniqueId val="{00000005-25A6-E04B-9B2D-3EBF57DCB377}"/>
            </c:ext>
          </c:extLst>
        </c:ser>
        <c:dLbls>
          <c:showLegendKey val="0"/>
          <c:showVal val="0"/>
          <c:showCatName val="0"/>
          <c:showSerName val="0"/>
          <c:showPercent val="0"/>
          <c:showBubbleSize val="0"/>
        </c:dLbls>
        <c:gapWidth val="150"/>
        <c:axId val="1323453887"/>
        <c:axId val="1289739807"/>
      </c:barChart>
      <c:lineChart>
        <c:grouping val="standard"/>
        <c:varyColors val="0"/>
        <c:ser>
          <c:idx val="3"/>
          <c:order val="3"/>
          <c:tx>
            <c:strRef>
              <c:f>Sheet1!$E$1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Sheet1!$A$2:$A$8</c:f>
              <c:strCache>
                <c:ptCount val="7"/>
                <c:pt idx="0">
                  <c:v>General health &amp; well-being</c:v>
                </c:pt>
                <c:pt idx="1">
                  <c:v>Make up for dietary deficiencies</c:v>
                </c:pt>
                <c:pt idx="2">
                  <c:v>Condition-specific health benefits</c:v>
                </c:pt>
                <c:pt idx="3">
                  <c:v>Specific performance benefits</c:v>
                </c:pt>
                <c:pt idx="4">
                  <c:v>My health care professional recommended them</c:v>
                </c:pt>
                <c:pt idx="5">
                  <c:v>Disease prevention</c:v>
                </c:pt>
                <c:pt idx="6">
                  <c:v>Other reason</c:v>
                </c:pt>
              </c:strCache>
            </c:strRef>
          </c:cat>
          <c:val>
            <c:numRef>
              <c:f>Sheet1!$E$2:$E$8</c:f>
              <c:numCache>
                <c:formatCode>0%</c:formatCode>
                <c:ptCount val="7"/>
                <c:pt idx="0">
                  <c:v>0.6994832700000001</c:v>
                </c:pt>
                <c:pt idx="1">
                  <c:v>0.34593418999999997</c:v>
                </c:pt>
                <c:pt idx="2">
                  <c:v>0.30459614000000002</c:v>
                </c:pt>
                <c:pt idx="3">
                  <c:v>0.19445200000000001</c:v>
                </c:pt>
                <c:pt idx="4">
                  <c:v>0.27168888000000002</c:v>
                </c:pt>
                <c:pt idx="5">
                  <c:v>0.25809082999999999</c:v>
                </c:pt>
                <c:pt idx="6">
                  <c:v>9.7905900000000001E-3</c:v>
                </c:pt>
              </c:numCache>
            </c:numRef>
          </c:val>
          <c:smooth val="0"/>
          <c:extLst>
            <c:ext xmlns:c16="http://schemas.microsoft.com/office/drawing/2014/chart" uri="{C3380CC4-5D6E-409C-BE32-E72D297353CC}">
              <c16:uniqueId val="{00000006-25A6-E04B-9B2D-3EBF57DCB377}"/>
            </c:ext>
          </c:extLst>
        </c:ser>
        <c:dLbls>
          <c:showLegendKey val="0"/>
          <c:showVal val="0"/>
          <c:showCatName val="0"/>
          <c:showSerName val="0"/>
          <c:showPercent val="0"/>
          <c:showBubbleSize val="0"/>
        </c:dLbls>
        <c:marker val="1"/>
        <c:smooth val="0"/>
        <c:axId val="1323453887"/>
        <c:axId val="1289739807"/>
      </c:lineChart>
      <c:catAx>
        <c:axId val="132345388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89739807"/>
        <c:crosses val="autoZero"/>
        <c:auto val="1"/>
        <c:lblAlgn val="ctr"/>
        <c:lblOffset val="100"/>
        <c:noMultiLvlLbl val="0"/>
      </c:catAx>
      <c:valAx>
        <c:axId val="12897398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234538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prstDash val="solid"/>
    </a:ln>
    <a:effectLst/>
  </c:spPr>
  <c:txPr>
    <a:bodyPr/>
    <a:lstStyle/>
    <a:p>
      <a:pPr>
        <a:defRPr sz="1000" b="0" i="0">
          <a:latin typeface="Arial" panose="020B0604020202020204" pitchFamily="34" charset="0"/>
          <a:cs typeface="Arial" panose="020B0604020202020204" pitchFamily="34" charset="0"/>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Age 18-34</c:v>
                </c:pt>
              </c:strCache>
            </c:strRef>
          </c:tx>
          <c:spPr>
            <a:solidFill>
              <a:schemeClr val="accent1"/>
            </a:solidFill>
            <a:ln>
              <a:noFill/>
            </a:ln>
            <a:effectLst/>
          </c:spPr>
          <c:invertIfNegative val="0"/>
          <c:cat>
            <c:strRef>
              <c:f>Sheet1!$A$2:$A$8</c:f>
              <c:strCache>
                <c:ptCount val="7"/>
                <c:pt idx="0">
                  <c:v>General health &amp; well-being</c:v>
                </c:pt>
                <c:pt idx="1">
                  <c:v>Make up for dietary deficiencies</c:v>
                </c:pt>
                <c:pt idx="2">
                  <c:v>Condition-specific health benefits</c:v>
                </c:pt>
                <c:pt idx="3">
                  <c:v>Disease prevention</c:v>
                </c:pt>
                <c:pt idx="4">
                  <c:v>My health care professional recommended them</c:v>
                </c:pt>
                <c:pt idx="5">
                  <c:v>Specific performance benefits</c:v>
                </c:pt>
                <c:pt idx="6">
                  <c:v>Other reason </c:v>
                </c:pt>
              </c:strCache>
            </c:strRef>
          </c:cat>
          <c:val>
            <c:numRef>
              <c:f>Sheet1!$B$2:$B$8</c:f>
              <c:numCache>
                <c:formatCode>0%</c:formatCode>
                <c:ptCount val="7"/>
                <c:pt idx="0">
                  <c:v>0.64</c:v>
                </c:pt>
                <c:pt idx="1">
                  <c:v>0.41</c:v>
                </c:pt>
                <c:pt idx="2">
                  <c:v>0.34</c:v>
                </c:pt>
                <c:pt idx="3">
                  <c:v>0.3</c:v>
                </c:pt>
                <c:pt idx="4">
                  <c:v>0.28999999999999998</c:v>
                </c:pt>
                <c:pt idx="5">
                  <c:v>0.28000000000000003</c:v>
                </c:pt>
                <c:pt idx="6">
                  <c:v>0.01</c:v>
                </c:pt>
              </c:numCache>
            </c:numRef>
          </c:val>
          <c:extLst>
            <c:ext xmlns:c16="http://schemas.microsoft.com/office/drawing/2014/chart" uri="{C3380CC4-5D6E-409C-BE32-E72D297353CC}">
              <c16:uniqueId val="{00000000-F593-A549-952F-4CC1A22159BA}"/>
            </c:ext>
          </c:extLst>
        </c:ser>
        <c:ser>
          <c:idx val="1"/>
          <c:order val="1"/>
          <c:tx>
            <c:strRef>
              <c:f>Sheet1!$C$1</c:f>
              <c:strCache>
                <c:ptCount val="1"/>
                <c:pt idx="0">
                  <c:v>Male, Age 18-34</c:v>
                </c:pt>
              </c:strCache>
            </c:strRef>
          </c:tx>
          <c:spPr>
            <a:solidFill>
              <a:schemeClr val="accent2"/>
            </a:solidFill>
            <a:ln>
              <a:noFill/>
            </a:ln>
            <a:effectLst/>
          </c:spPr>
          <c:invertIfNegative val="0"/>
          <c:cat>
            <c:strRef>
              <c:f>Sheet1!$A$2:$A$8</c:f>
              <c:strCache>
                <c:ptCount val="7"/>
                <c:pt idx="0">
                  <c:v>General health &amp; well-being</c:v>
                </c:pt>
                <c:pt idx="1">
                  <c:v>Make up for dietary deficiencies</c:v>
                </c:pt>
                <c:pt idx="2">
                  <c:v>Condition-specific health benefits</c:v>
                </c:pt>
                <c:pt idx="3">
                  <c:v>Disease prevention</c:v>
                </c:pt>
                <c:pt idx="4">
                  <c:v>My health care professional recommended them</c:v>
                </c:pt>
                <c:pt idx="5">
                  <c:v>Specific performance benefits</c:v>
                </c:pt>
                <c:pt idx="6">
                  <c:v>Other reason </c:v>
                </c:pt>
              </c:strCache>
            </c:strRef>
          </c:cat>
          <c:val>
            <c:numRef>
              <c:f>Sheet1!$C$2:$C$8</c:f>
              <c:numCache>
                <c:formatCode>0%</c:formatCode>
                <c:ptCount val="7"/>
                <c:pt idx="0">
                  <c:v>0.65</c:v>
                </c:pt>
                <c:pt idx="1">
                  <c:v>0.4</c:v>
                </c:pt>
                <c:pt idx="2">
                  <c:v>0.33</c:v>
                </c:pt>
                <c:pt idx="3">
                  <c:v>0.22</c:v>
                </c:pt>
                <c:pt idx="4">
                  <c:v>0.28999999999999998</c:v>
                </c:pt>
                <c:pt idx="5">
                  <c:v>0.35</c:v>
                </c:pt>
                <c:pt idx="6">
                  <c:v>0</c:v>
                </c:pt>
              </c:numCache>
            </c:numRef>
          </c:val>
          <c:extLst>
            <c:ext xmlns:c16="http://schemas.microsoft.com/office/drawing/2014/chart" uri="{C3380CC4-5D6E-409C-BE32-E72D297353CC}">
              <c16:uniqueId val="{00000001-F593-A549-952F-4CC1A22159BA}"/>
            </c:ext>
          </c:extLst>
        </c:ser>
        <c:ser>
          <c:idx val="2"/>
          <c:order val="2"/>
          <c:tx>
            <c:strRef>
              <c:f>Sheet1!$D$1</c:f>
              <c:strCache>
                <c:ptCount val="1"/>
                <c:pt idx="0">
                  <c:v>Female, Age 35-54</c:v>
                </c:pt>
              </c:strCache>
            </c:strRef>
          </c:tx>
          <c:spPr>
            <a:solidFill>
              <a:schemeClr val="accent3"/>
            </a:solidFill>
            <a:ln>
              <a:noFill/>
            </a:ln>
            <a:effectLst/>
          </c:spPr>
          <c:invertIfNegative val="0"/>
          <c:cat>
            <c:strRef>
              <c:f>Sheet1!$A$2:$A$8</c:f>
              <c:strCache>
                <c:ptCount val="7"/>
                <c:pt idx="0">
                  <c:v>General health &amp; well-being</c:v>
                </c:pt>
                <c:pt idx="1">
                  <c:v>Make up for dietary deficiencies</c:v>
                </c:pt>
                <c:pt idx="2">
                  <c:v>Condition-specific health benefits</c:v>
                </c:pt>
                <c:pt idx="3">
                  <c:v>Disease prevention</c:v>
                </c:pt>
                <c:pt idx="4">
                  <c:v>My health care professional recommended them</c:v>
                </c:pt>
                <c:pt idx="5">
                  <c:v>Specific performance benefits</c:v>
                </c:pt>
                <c:pt idx="6">
                  <c:v>Other reason </c:v>
                </c:pt>
              </c:strCache>
            </c:strRef>
          </c:cat>
          <c:val>
            <c:numRef>
              <c:f>Sheet1!$D$2:$D$8</c:f>
              <c:numCache>
                <c:formatCode>0%</c:formatCode>
                <c:ptCount val="7"/>
                <c:pt idx="0">
                  <c:v>0.73</c:v>
                </c:pt>
                <c:pt idx="1">
                  <c:v>0.37</c:v>
                </c:pt>
                <c:pt idx="2">
                  <c:v>0.37</c:v>
                </c:pt>
                <c:pt idx="3">
                  <c:v>0.31</c:v>
                </c:pt>
                <c:pt idx="4">
                  <c:v>0.28999999999999998</c:v>
                </c:pt>
                <c:pt idx="5">
                  <c:v>0.24</c:v>
                </c:pt>
                <c:pt idx="6">
                  <c:v>0.02</c:v>
                </c:pt>
              </c:numCache>
            </c:numRef>
          </c:val>
          <c:extLst>
            <c:ext xmlns:c16="http://schemas.microsoft.com/office/drawing/2014/chart" uri="{C3380CC4-5D6E-409C-BE32-E72D297353CC}">
              <c16:uniqueId val="{00000002-F593-A549-952F-4CC1A22159BA}"/>
            </c:ext>
          </c:extLst>
        </c:ser>
        <c:ser>
          <c:idx val="3"/>
          <c:order val="3"/>
          <c:tx>
            <c:strRef>
              <c:f>Sheet1!$E$1</c:f>
              <c:strCache>
                <c:ptCount val="1"/>
                <c:pt idx="0">
                  <c:v>Male, Age 35-54</c:v>
                </c:pt>
              </c:strCache>
            </c:strRef>
          </c:tx>
          <c:spPr>
            <a:solidFill>
              <a:schemeClr val="accent4"/>
            </a:solidFill>
            <a:ln>
              <a:noFill/>
            </a:ln>
            <a:effectLst/>
          </c:spPr>
          <c:invertIfNegative val="0"/>
          <c:cat>
            <c:strRef>
              <c:f>Sheet1!$A$2:$A$8</c:f>
              <c:strCache>
                <c:ptCount val="7"/>
                <c:pt idx="0">
                  <c:v>General health &amp; well-being</c:v>
                </c:pt>
                <c:pt idx="1">
                  <c:v>Make up for dietary deficiencies</c:v>
                </c:pt>
                <c:pt idx="2">
                  <c:v>Condition-specific health benefits</c:v>
                </c:pt>
                <c:pt idx="3">
                  <c:v>Disease prevention</c:v>
                </c:pt>
                <c:pt idx="4">
                  <c:v>My health care professional recommended them</c:v>
                </c:pt>
                <c:pt idx="5">
                  <c:v>Specific performance benefits</c:v>
                </c:pt>
                <c:pt idx="6">
                  <c:v>Other reason </c:v>
                </c:pt>
              </c:strCache>
            </c:strRef>
          </c:cat>
          <c:val>
            <c:numRef>
              <c:f>Sheet1!$E$2:$E$8</c:f>
              <c:numCache>
                <c:formatCode>0%</c:formatCode>
                <c:ptCount val="7"/>
                <c:pt idx="0">
                  <c:v>0.67</c:v>
                </c:pt>
                <c:pt idx="1">
                  <c:v>0.42</c:v>
                </c:pt>
                <c:pt idx="2">
                  <c:v>0.37</c:v>
                </c:pt>
                <c:pt idx="3">
                  <c:v>0.35</c:v>
                </c:pt>
                <c:pt idx="4">
                  <c:v>0.38</c:v>
                </c:pt>
                <c:pt idx="5">
                  <c:v>0.34</c:v>
                </c:pt>
                <c:pt idx="6">
                  <c:v>0</c:v>
                </c:pt>
              </c:numCache>
            </c:numRef>
          </c:val>
          <c:extLst>
            <c:ext xmlns:c16="http://schemas.microsoft.com/office/drawing/2014/chart" uri="{C3380CC4-5D6E-409C-BE32-E72D297353CC}">
              <c16:uniqueId val="{00000003-F593-A549-952F-4CC1A22159BA}"/>
            </c:ext>
          </c:extLst>
        </c:ser>
        <c:ser>
          <c:idx val="4"/>
          <c:order val="4"/>
          <c:tx>
            <c:strRef>
              <c:f>Sheet1!$F$1</c:f>
              <c:strCache>
                <c:ptCount val="1"/>
                <c:pt idx="0">
                  <c:v>Female, Age 55+</c:v>
                </c:pt>
              </c:strCache>
            </c:strRef>
          </c:tx>
          <c:spPr>
            <a:solidFill>
              <a:schemeClr val="accent5"/>
            </a:solidFill>
            <a:ln>
              <a:noFill/>
            </a:ln>
            <a:effectLst/>
          </c:spPr>
          <c:invertIfNegative val="0"/>
          <c:cat>
            <c:strRef>
              <c:f>Sheet1!$A$2:$A$8</c:f>
              <c:strCache>
                <c:ptCount val="7"/>
                <c:pt idx="0">
                  <c:v>General health &amp; well-being</c:v>
                </c:pt>
                <c:pt idx="1">
                  <c:v>Make up for dietary deficiencies</c:v>
                </c:pt>
                <c:pt idx="2">
                  <c:v>Condition-specific health benefits</c:v>
                </c:pt>
                <c:pt idx="3">
                  <c:v>Disease prevention</c:v>
                </c:pt>
                <c:pt idx="4">
                  <c:v>My health care professional recommended them</c:v>
                </c:pt>
                <c:pt idx="5">
                  <c:v>Specific performance benefits</c:v>
                </c:pt>
                <c:pt idx="6">
                  <c:v>Other reason </c:v>
                </c:pt>
              </c:strCache>
            </c:strRef>
          </c:cat>
          <c:val>
            <c:numRef>
              <c:f>Sheet1!$F$2:$F$8</c:f>
              <c:numCache>
                <c:formatCode>0%</c:formatCode>
                <c:ptCount val="7"/>
                <c:pt idx="0">
                  <c:v>0.71</c:v>
                </c:pt>
                <c:pt idx="1">
                  <c:v>0.33</c:v>
                </c:pt>
                <c:pt idx="2">
                  <c:v>0.38</c:v>
                </c:pt>
                <c:pt idx="3">
                  <c:v>0.27</c:v>
                </c:pt>
                <c:pt idx="4">
                  <c:v>0.24</c:v>
                </c:pt>
                <c:pt idx="5">
                  <c:v>0.16</c:v>
                </c:pt>
                <c:pt idx="6">
                  <c:v>0.02</c:v>
                </c:pt>
              </c:numCache>
            </c:numRef>
          </c:val>
          <c:extLst>
            <c:ext xmlns:c16="http://schemas.microsoft.com/office/drawing/2014/chart" uri="{C3380CC4-5D6E-409C-BE32-E72D297353CC}">
              <c16:uniqueId val="{00000004-F593-A549-952F-4CC1A22159BA}"/>
            </c:ext>
          </c:extLst>
        </c:ser>
        <c:ser>
          <c:idx val="5"/>
          <c:order val="5"/>
          <c:tx>
            <c:strRef>
              <c:f>Sheet1!$G$1</c:f>
              <c:strCache>
                <c:ptCount val="1"/>
                <c:pt idx="0">
                  <c:v>Male, Age 55+</c:v>
                </c:pt>
              </c:strCache>
            </c:strRef>
          </c:tx>
          <c:spPr>
            <a:solidFill>
              <a:schemeClr val="accent6"/>
            </a:solidFill>
            <a:ln>
              <a:noFill/>
            </a:ln>
            <a:effectLst/>
          </c:spPr>
          <c:invertIfNegative val="0"/>
          <c:cat>
            <c:strRef>
              <c:f>Sheet1!$A$2:$A$8</c:f>
              <c:strCache>
                <c:ptCount val="7"/>
                <c:pt idx="0">
                  <c:v>General health &amp; well-being</c:v>
                </c:pt>
                <c:pt idx="1">
                  <c:v>Make up for dietary deficiencies</c:v>
                </c:pt>
                <c:pt idx="2">
                  <c:v>Condition-specific health benefits</c:v>
                </c:pt>
                <c:pt idx="3">
                  <c:v>Disease prevention</c:v>
                </c:pt>
                <c:pt idx="4">
                  <c:v>My health care professional recommended them</c:v>
                </c:pt>
                <c:pt idx="5">
                  <c:v>Specific performance benefits</c:v>
                </c:pt>
                <c:pt idx="6">
                  <c:v>Other reason </c:v>
                </c:pt>
              </c:strCache>
            </c:strRef>
          </c:cat>
          <c:val>
            <c:numRef>
              <c:f>Sheet1!$G$2:$G$8</c:f>
              <c:numCache>
                <c:formatCode>0%</c:formatCode>
                <c:ptCount val="7"/>
                <c:pt idx="0">
                  <c:v>0.73</c:v>
                </c:pt>
                <c:pt idx="1">
                  <c:v>0.3</c:v>
                </c:pt>
                <c:pt idx="2">
                  <c:v>0.4</c:v>
                </c:pt>
                <c:pt idx="3">
                  <c:v>0.39</c:v>
                </c:pt>
                <c:pt idx="4">
                  <c:v>0.34</c:v>
                </c:pt>
                <c:pt idx="5">
                  <c:v>0.21</c:v>
                </c:pt>
                <c:pt idx="6">
                  <c:v>0.01</c:v>
                </c:pt>
              </c:numCache>
            </c:numRef>
          </c:val>
          <c:extLst>
            <c:ext xmlns:c16="http://schemas.microsoft.com/office/drawing/2014/chart" uri="{C3380CC4-5D6E-409C-BE32-E72D297353CC}">
              <c16:uniqueId val="{00000005-F593-A549-952F-4CC1A22159BA}"/>
            </c:ext>
          </c:extLst>
        </c:ser>
        <c:dLbls>
          <c:showLegendKey val="0"/>
          <c:showVal val="0"/>
          <c:showCatName val="0"/>
          <c:showSerName val="0"/>
          <c:showPercent val="0"/>
          <c:showBubbleSize val="0"/>
        </c:dLbls>
        <c:gapWidth val="219"/>
        <c:overlap val="-27"/>
        <c:axId val="1476250512"/>
        <c:axId val="1476326576"/>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Sheet1!$A$2:$A$8</c:f>
              <c:strCache>
                <c:ptCount val="7"/>
                <c:pt idx="0">
                  <c:v>General health &amp; well-being</c:v>
                </c:pt>
                <c:pt idx="1">
                  <c:v>Make up for dietary deficiencies</c:v>
                </c:pt>
                <c:pt idx="2">
                  <c:v>Condition-specific health benefits</c:v>
                </c:pt>
                <c:pt idx="3">
                  <c:v>Disease prevention</c:v>
                </c:pt>
                <c:pt idx="4">
                  <c:v>My health care professional recommended them</c:v>
                </c:pt>
                <c:pt idx="5">
                  <c:v>Specific performance benefits</c:v>
                </c:pt>
                <c:pt idx="6">
                  <c:v>Other reason </c:v>
                </c:pt>
              </c:strCache>
            </c:strRef>
          </c:cat>
          <c:val>
            <c:numRef>
              <c:f>Sheet1!$H$2:$H$8</c:f>
              <c:numCache>
                <c:formatCode>0%</c:formatCode>
                <c:ptCount val="7"/>
                <c:pt idx="0">
                  <c:v>0.6994832700000001</c:v>
                </c:pt>
                <c:pt idx="1">
                  <c:v>0.34593418999999997</c:v>
                </c:pt>
                <c:pt idx="2">
                  <c:v>0.30459614000000002</c:v>
                </c:pt>
                <c:pt idx="3">
                  <c:v>0.25809082999999999</c:v>
                </c:pt>
                <c:pt idx="4">
                  <c:v>0.27168888000000002</c:v>
                </c:pt>
                <c:pt idx="5">
                  <c:v>0.19445200000000001</c:v>
                </c:pt>
                <c:pt idx="6">
                  <c:v>9.7905900000000001E-3</c:v>
                </c:pt>
              </c:numCache>
            </c:numRef>
          </c:val>
          <c:smooth val="0"/>
          <c:extLst>
            <c:ext xmlns:c16="http://schemas.microsoft.com/office/drawing/2014/chart" uri="{C3380CC4-5D6E-409C-BE32-E72D297353CC}">
              <c16:uniqueId val="{00000006-F593-A549-952F-4CC1A22159BA}"/>
            </c:ext>
          </c:extLst>
        </c:ser>
        <c:dLbls>
          <c:showLegendKey val="0"/>
          <c:showVal val="0"/>
          <c:showCatName val="0"/>
          <c:showSerName val="0"/>
          <c:showPercent val="0"/>
          <c:showBubbleSize val="0"/>
        </c:dLbls>
        <c:marker val="1"/>
        <c:smooth val="0"/>
        <c:axId val="1476250512"/>
        <c:axId val="1476326576"/>
      </c:lineChart>
      <c:catAx>
        <c:axId val="147625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76326576"/>
        <c:crosses val="autoZero"/>
        <c:auto val="1"/>
        <c:lblAlgn val="ctr"/>
        <c:lblOffset val="100"/>
        <c:noMultiLvlLbl val="0"/>
      </c:catAx>
      <c:valAx>
        <c:axId val="14763265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76250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Sheet1!$A$2:$A$8</c:f>
              <c:strCache>
                <c:ptCount val="7"/>
                <c:pt idx="0">
                  <c:v>General health &amp; well-being</c:v>
                </c:pt>
                <c:pt idx="1">
                  <c:v>Make up for dietary deficiencies</c:v>
                </c:pt>
                <c:pt idx="2">
                  <c:v>My health care professional recommended them</c:v>
                </c:pt>
                <c:pt idx="3">
                  <c:v>Specific performance benefits</c:v>
                </c:pt>
                <c:pt idx="4">
                  <c:v>Condition-specific health benefits</c:v>
                </c:pt>
                <c:pt idx="5">
                  <c:v>Disease prevention</c:v>
                </c:pt>
                <c:pt idx="6">
                  <c:v>Other reason </c:v>
                </c:pt>
              </c:strCache>
            </c:strRef>
          </c:cat>
          <c:val>
            <c:numRef>
              <c:f>Sheet1!$B$2:$B$8</c:f>
              <c:numCache>
                <c:formatCode>0%</c:formatCode>
                <c:ptCount val="7"/>
                <c:pt idx="0">
                  <c:v>0.59433961999999996</c:v>
                </c:pt>
                <c:pt idx="1">
                  <c:v>0.43396225999999999</c:v>
                </c:pt>
                <c:pt idx="2">
                  <c:v>0.34905659999999999</c:v>
                </c:pt>
                <c:pt idx="3">
                  <c:v>0.33962263999999998</c:v>
                </c:pt>
                <c:pt idx="4">
                  <c:v>0.31132074999999998</c:v>
                </c:pt>
                <c:pt idx="5">
                  <c:v>0.22641509000000001</c:v>
                </c:pt>
                <c:pt idx="6">
                  <c:v>9.4339599999999999E-3</c:v>
                </c:pt>
              </c:numCache>
            </c:numRef>
          </c:val>
          <c:extLst>
            <c:ext xmlns:c16="http://schemas.microsoft.com/office/drawing/2014/chart" uri="{C3380CC4-5D6E-409C-BE32-E72D297353CC}">
              <c16:uniqueId val="{00000000-5CF0-BE4A-A7AB-46336800744A}"/>
            </c:ext>
          </c:extLst>
        </c:ser>
        <c:ser>
          <c:idx val="1"/>
          <c:order val="1"/>
          <c:tx>
            <c:strRef>
              <c:f>Sheet1!$C$1</c:f>
              <c:strCache>
                <c:ptCount val="1"/>
                <c:pt idx="0">
                  <c:v>US Male 18-34</c:v>
                </c:pt>
              </c:strCache>
            </c:strRef>
          </c:tx>
          <c:spPr>
            <a:solidFill>
              <a:schemeClr val="accent2"/>
            </a:solidFill>
            <a:ln>
              <a:noFill/>
            </a:ln>
            <a:effectLst/>
          </c:spPr>
          <c:invertIfNegative val="0"/>
          <c:cat>
            <c:strRef>
              <c:f>Sheet1!$A$2:$A$8</c:f>
              <c:strCache>
                <c:ptCount val="7"/>
                <c:pt idx="0">
                  <c:v>General health &amp; well-being</c:v>
                </c:pt>
                <c:pt idx="1">
                  <c:v>Make up for dietary deficiencies</c:v>
                </c:pt>
                <c:pt idx="2">
                  <c:v>My health care professional recommended them</c:v>
                </c:pt>
                <c:pt idx="3">
                  <c:v>Specific performance benefits</c:v>
                </c:pt>
                <c:pt idx="4">
                  <c:v>Condition-specific health benefits</c:v>
                </c:pt>
                <c:pt idx="5">
                  <c:v>Disease prevention</c:v>
                </c:pt>
                <c:pt idx="6">
                  <c:v>Other reason </c:v>
                </c:pt>
              </c:strCache>
            </c:strRef>
          </c:cat>
          <c:val>
            <c:numRef>
              <c:f>Sheet1!$C$2:$C$8</c:f>
              <c:numCache>
                <c:formatCode>0%</c:formatCode>
                <c:ptCount val="7"/>
                <c:pt idx="0">
                  <c:v>0.65714286</c:v>
                </c:pt>
                <c:pt idx="1">
                  <c:v>0.4</c:v>
                </c:pt>
                <c:pt idx="2">
                  <c:v>0.38095237999999998</c:v>
                </c:pt>
                <c:pt idx="3">
                  <c:v>0.38095237999999998</c:v>
                </c:pt>
                <c:pt idx="4">
                  <c:v>0.32380952000000002</c:v>
                </c:pt>
                <c:pt idx="5">
                  <c:v>0.20952381</c:v>
                </c:pt>
                <c:pt idx="6">
                  <c:v>0</c:v>
                </c:pt>
              </c:numCache>
            </c:numRef>
          </c:val>
          <c:extLst>
            <c:ext xmlns:c16="http://schemas.microsoft.com/office/drawing/2014/chart" uri="{C3380CC4-5D6E-409C-BE32-E72D297353CC}">
              <c16:uniqueId val="{00000001-5CF0-BE4A-A7AB-46336800744A}"/>
            </c:ext>
          </c:extLst>
        </c:ser>
        <c:ser>
          <c:idx val="2"/>
          <c:order val="2"/>
          <c:tx>
            <c:strRef>
              <c:f>Sheet1!$D$1</c:f>
              <c:strCache>
                <c:ptCount val="1"/>
                <c:pt idx="0">
                  <c:v>US Female 35-54</c:v>
                </c:pt>
              </c:strCache>
            </c:strRef>
          </c:tx>
          <c:spPr>
            <a:solidFill>
              <a:schemeClr val="accent3"/>
            </a:solidFill>
            <a:ln>
              <a:noFill/>
            </a:ln>
            <a:effectLst/>
          </c:spPr>
          <c:invertIfNegative val="0"/>
          <c:cat>
            <c:strRef>
              <c:f>Sheet1!$A$2:$A$8</c:f>
              <c:strCache>
                <c:ptCount val="7"/>
                <c:pt idx="0">
                  <c:v>General health &amp; well-being</c:v>
                </c:pt>
                <c:pt idx="1">
                  <c:v>Make up for dietary deficiencies</c:v>
                </c:pt>
                <c:pt idx="2">
                  <c:v>My health care professional recommended them</c:v>
                </c:pt>
                <c:pt idx="3">
                  <c:v>Specific performance benefits</c:v>
                </c:pt>
                <c:pt idx="4">
                  <c:v>Condition-specific health benefits</c:v>
                </c:pt>
                <c:pt idx="5">
                  <c:v>Disease prevention</c:v>
                </c:pt>
                <c:pt idx="6">
                  <c:v>Other reason </c:v>
                </c:pt>
              </c:strCache>
            </c:strRef>
          </c:cat>
          <c:val>
            <c:numRef>
              <c:f>Sheet1!$D$2:$D$8</c:f>
              <c:numCache>
                <c:formatCode>0%</c:formatCode>
                <c:ptCount val="7"/>
                <c:pt idx="0">
                  <c:v>0.80412370999999994</c:v>
                </c:pt>
                <c:pt idx="1">
                  <c:v>0.37113402000000001</c:v>
                </c:pt>
                <c:pt idx="2">
                  <c:v>0.35051546</c:v>
                </c:pt>
                <c:pt idx="3">
                  <c:v>0.27835051999999999</c:v>
                </c:pt>
                <c:pt idx="4">
                  <c:v>0.44329897000000001</c:v>
                </c:pt>
                <c:pt idx="5">
                  <c:v>0.25773195999999998</c:v>
                </c:pt>
                <c:pt idx="6">
                  <c:v>1.0309280000000001E-2</c:v>
                </c:pt>
              </c:numCache>
            </c:numRef>
          </c:val>
          <c:extLst>
            <c:ext xmlns:c16="http://schemas.microsoft.com/office/drawing/2014/chart" uri="{C3380CC4-5D6E-409C-BE32-E72D297353CC}">
              <c16:uniqueId val="{00000002-5CF0-BE4A-A7AB-46336800744A}"/>
            </c:ext>
          </c:extLst>
        </c:ser>
        <c:ser>
          <c:idx val="3"/>
          <c:order val="3"/>
          <c:tx>
            <c:strRef>
              <c:f>Sheet1!$E$1</c:f>
              <c:strCache>
                <c:ptCount val="1"/>
                <c:pt idx="0">
                  <c:v>US Male 35-54</c:v>
                </c:pt>
              </c:strCache>
            </c:strRef>
          </c:tx>
          <c:spPr>
            <a:solidFill>
              <a:schemeClr val="accent4"/>
            </a:solidFill>
            <a:ln>
              <a:noFill/>
            </a:ln>
            <a:effectLst/>
          </c:spPr>
          <c:invertIfNegative val="0"/>
          <c:cat>
            <c:strRef>
              <c:f>Sheet1!$A$2:$A$8</c:f>
              <c:strCache>
                <c:ptCount val="7"/>
                <c:pt idx="0">
                  <c:v>General health &amp; well-being</c:v>
                </c:pt>
                <c:pt idx="1">
                  <c:v>Make up for dietary deficiencies</c:v>
                </c:pt>
                <c:pt idx="2">
                  <c:v>My health care professional recommended them</c:v>
                </c:pt>
                <c:pt idx="3">
                  <c:v>Specific performance benefits</c:v>
                </c:pt>
                <c:pt idx="4">
                  <c:v>Condition-specific health benefits</c:v>
                </c:pt>
                <c:pt idx="5">
                  <c:v>Disease prevention</c:v>
                </c:pt>
                <c:pt idx="6">
                  <c:v>Other reason </c:v>
                </c:pt>
              </c:strCache>
            </c:strRef>
          </c:cat>
          <c:val>
            <c:numRef>
              <c:f>Sheet1!$E$2:$E$8</c:f>
              <c:numCache>
                <c:formatCode>0%</c:formatCode>
                <c:ptCount val="7"/>
                <c:pt idx="0">
                  <c:v>0.65178571000000007</c:v>
                </c:pt>
                <c:pt idx="1">
                  <c:v>0.41964286000000001</c:v>
                </c:pt>
                <c:pt idx="2">
                  <c:v>0.58928570999999996</c:v>
                </c:pt>
                <c:pt idx="3">
                  <c:v>0.38392857000000002</c:v>
                </c:pt>
                <c:pt idx="4">
                  <c:v>0.33928571000000002</c:v>
                </c:pt>
                <c:pt idx="5">
                  <c:v>0.25892857000000002</c:v>
                </c:pt>
                <c:pt idx="6">
                  <c:v>0</c:v>
                </c:pt>
              </c:numCache>
            </c:numRef>
          </c:val>
          <c:extLst>
            <c:ext xmlns:c16="http://schemas.microsoft.com/office/drawing/2014/chart" uri="{C3380CC4-5D6E-409C-BE32-E72D297353CC}">
              <c16:uniqueId val="{00000003-5CF0-BE4A-A7AB-46336800744A}"/>
            </c:ext>
          </c:extLst>
        </c:ser>
        <c:ser>
          <c:idx val="4"/>
          <c:order val="4"/>
          <c:tx>
            <c:strRef>
              <c:f>Sheet1!$F$1</c:f>
              <c:strCache>
                <c:ptCount val="1"/>
                <c:pt idx="0">
                  <c:v>US Female 55+</c:v>
                </c:pt>
              </c:strCache>
            </c:strRef>
          </c:tx>
          <c:spPr>
            <a:solidFill>
              <a:schemeClr val="accent5"/>
            </a:solidFill>
            <a:ln>
              <a:noFill/>
            </a:ln>
            <a:effectLst/>
          </c:spPr>
          <c:invertIfNegative val="0"/>
          <c:cat>
            <c:strRef>
              <c:f>Sheet1!$A$2:$A$8</c:f>
              <c:strCache>
                <c:ptCount val="7"/>
                <c:pt idx="0">
                  <c:v>General health &amp; well-being</c:v>
                </c:pt>
                <c:pt idx="1">
                  <c:v>Make up for dietary deficiencies</c:v>
                </c:pt>
                <c:pt idx="2">
                  <c:v>My health care professional recommended them</c:v>
                </c:pt>
                <c:pt idx="3">
                  <c:v>Specific performance benefits</c:v>
                </c:pt>
                <c:pt idx="4">
                  <c:v>Condition-specific health benefits</c:v>
                </c:pt>
                <c:pt idx="5">
                  <c:v>Disease prevention</c:v>
                </c:pt>
                <c:pt idx="6">
                  <c:v>Other reason </c:v>
                </c:pt>
              </c:strCache>
            </c:strRef>
          </c:cat>
          <c:val>
            <c:numRef>
              <c:f>Sheet1!$F$2:$F$8</c:f>
              <c:numCache>
                <c:formatCode>0%</c:formatCode>
                <c:ptCount val="7"/>
                <c:pt idx="0">
                  <c:v>0.78260869999999993</c:v>
                </c:pt>
                <c:pt idx="1">
                  <c:v>0.41304348000000002</c:v>
                </c:pt>
                <c:pt idx="2">
                  <c:v>0.28260869999999999</c:v>
                </c:pt>
                <c:pt idx="3">
                  <c:v>0.10869565</c:v>
                </c:pt>
                <c:pt idx="4">
                  <c:v>0.34782608999999998</c:v>
                </c:pt>
                <c:pt idx="5">
                  <c:v>0.13043478</c:v>
                </c:pt>
                <c:pt idx="6">
                  <c:v>4.3478259999999998E-2</c:v>
                </c:pt>
              </c:numCache>
            </c:numRef>
          </c:val>
          <c:extLst>
            <c:ext xmlns:c16="http://schemas.microsoft.com/office/drawing/2014/chart" uri="{C3380CC4-5D6E-409C-BE32-E72D297353CC}">
              <c16:uniqueId val="{00000004-5CF0-BE4A-A7AB-46336800744A}"/>
            </c:ext>
          </c:extLst>
        </c:ser>
        <c:ser>
          <c:idx val="5"/>
          <c:order val="5"/>
          <c:tx>
            <c:strRef>
              <c:f>Sheet1!$G$1</c:f>
              <c:strCache>
                <c:ptCount val="1"/>
                <c:pt idx="0">
                  <c:v>US Male 55+</c:v>
                </c:pt>
              </c:strCache>
            </c:strRef>
          </c:tx>
          <c:spPr>
            <a:solidFill>
              <a:schemeClr val="accent6"/>
            </a:solidFill>
            <a:ln>
              <a:noFill/>
            </a:ln>
            <a:effectLst/>
          </c:spPr>
          <c:invertIfNegative val="0"/>
          <c:cat>
            <c:strRef>
              <c:f>Sheet1!$A$2:$A$8</c:f>
              <c:strCache>
                <c:ptCount val="7"/>
                <c:pt idx="0">
                  <c:v>General health &amp; well-being</c:v>
                </c:pt>
                <c:pt idx="1">
                  <c:v>Make up for dietary deficiencies</c:v>
                </c:pt>
                <c:pt idx="2">
                  <c:v>My health care professional recommended them</c:v>
                </c:pt>
                <c:pt idx="3">
                  <c:v>Specific performance benefits</c:v>
                </c:pt>
                <c:pt idx="4">
                  <c:v>Condition-specific health benefits</c:v>
                </c:pt>
                <c:pt idx="5">
                  <c:v>Disease prevention</c:v>
                </c:pt>
                <c:pt idx="6">
                  <c:v>Other reason </c:v>
                </c:pt>
              </c:strCache>
            </c:strRef>
          </c:cat>
          <c:val>
            <c:numRef>
              <c:f>Sheet1!$G$2:$G$8</c:f>
              <c:numCache>
                <c:formatCode>0%</c:formatCode>
                <c:ptCount val="7"/>
                <c:pt idx="0">
                  <c:v>0.78125</c:v>
                </c:pt>
                <c:pt idx="1">
                  <c:v>0.4375</c:v>
                </c:pt>
                <c:pt idx="2">
                  <c:v>0.53125</c:v>
                </c:pt>
                <c:pt idx="3">
                  <c:v>0.21875</c:v>
                </c:pt>
                <c:pt idx="4">
                  <c:v>0.5</c:v>
                </c:pt>
                <c:pt idx="5">
                  <c:v>0.25</c:v>
                </c:pt>
                <c:pt idx="6">
                  <c:v>3.125E-2</c:v>
                </c:pt>
              </c:numCache>
            </c:numRef>
          </c:val>
          <c:extLst>
            <c:ext xmlns:c16="http://schemas.microsoft.com/office/drawing/2014/chart" uri="{C3380CC4-5D6E-409C-BE32-E72D297353CC}">
              <c16:uniqueId val="{00000005-5CF0-BE4A-A7AB-46336800744A}"/>
            </c:ext>
          </c:extLst>
        </c:ser>
        <c:dLbls>
          <c:showLegendKey val="0"/>
          <c:showVal val="0"/>
          <c:showCatName val="0"/>
          <c:showSerName val="0"/>
          <c:showPercent val="0"/>
          <c:showBubbleSize val="0"/>
        </c:dLbls>
        <c:gapWidth val="219"/>
        <c:overlap val="-27"/>
        <c:axId val="1474241568"/>
        <c:axId val="1474243568"/>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Sheet1!$A$2:$A$8</c:f>
              <c:strCache>
                <c:ptCount val="7"/>
                <c:pt idx="0">
                  <c:v>General health &amp; well-being</c:v>
                </c:pt>
                <c:pt idx="1">
                  <c:v>Make up for dietary deficiencies</c:v>
                </c:pt>
                <c:pt idx="2">
                  <c:v>My health care professional recommended them</c:v>
                </c:pt>
                <c:pt idx="3">
                  <c:v>Specific performance benefits</c:v>
                </c:pt>
                <c:pt idx="4">
                  <c:v>Condition-specific health benefits</c:v>
                </c:pt>
                <c:pt idx="5">
                  <c:v>Disease prevention</c:v>
                </c:pt>
                <c:pt idx="6">
                  <c:v>Other reason </c:v>
                </c:pt>
              </c:strCache>
            </c:strRef>
          </c:cat>
          <c:val>
            <c:numRef>
              <c:f>Sheet1!$H$2:$H$8</c:f>
              <c:numCache>
                <c:formatCode>0%</c:formatCode>
                <c:ptCount val="7"/>
                <c:pt idx="0">
                  <c:v>0.6994832700000001</c:v>
                </c:pt>
                <c:pt idx="1">
                  <c:v>0.34593418999999997</c:v>
                </c:pt>
                <c:pt idx="2">
                  <c:v>0.27168888000000002</c:v>
                </c:pt>
                <c:pt idx="3">
                  <c:v>0.19445200000000001</c:v>
                </c:pt>
                <c:pt idx="4">
                  <c:v>0.30459614000000002</c:v>
                </c:pt>
                <c:pt idx="5">
                  <c:v>0.25809082999999999</c:v>
                </c:pt>
                <c:pt idx="6">
                  <c:v>9.7905900000000001E-3</c:v>
                </c:pt>
              </c:numCache>
            </c:numRef>
          </c:val>
          <c:smooth val="0"/>
          <c:extLst>
            <c:ext xmlns:c16="http://schemas.microsoft.com/office/drawing/2014/chart" uri="{C3380CC4-5D6E-409C-BE32-E72D297353CC}">
              <c16:uniqueId val="{00000006-5CF0-BE4A-A7AB-46336800744A}"/>
            </c:ext>
          </c:extLst>
        </c:ser>
        <c:dLbls>
          <c:showLegendKey val="0"/>
          <c:showVal val="0"/>
          <c:showCatName val="0"/>
          <c:showSerName val="0"/>
          <c:showPercent val="0"/>
          <c:showBubbleSize val="0"/>
        </c:dLbls>
        <c:marker val="1"/>
        <c:smooth val="0"/>
        <c:axId val="1474241568"/>
        <c:axId val="1474243568"/>
      </c:lineChart>
      <c:catAx>
        <c:axId val="1474241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74243568"/>
        <c:crosses val="autoZero"/>
        <c:auto val="1"/>
        <c:lblAlgn val="ctr"/>
        <c:lblOffset val="100"/>
        <c:noMultiLvlLbl val="0"/>
      </c:catAx>
      <c:valAx>
        <c:axId val="1474243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74241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Prebiotic Users</c:v>
                </c:pt>
              </c:strCache>
            </c:strRef>
          </c:tx>
          <c:spPr>
            <a:solidFill>
              <a:schemeClr val="accent1"/>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Sheet1!$B$2:$B$6</c:f>
              <c:numCache>
                <c:formatCode>0%</c:formatCode>
                <c:ptCount val="5"/>
                <c:pt idx="0">
                  <c:v>0.28000000000000003</c:v>
                </c:pt>
                <c:pt idx="1">
                  <c:v>0.28000000000000003</c:v>
                </c:pt>
                <c:pt idx="2">
                  <c:v>0.22</c:v>
                </c:pt>
                <c:pt idx="3">
                  <c:v>0.18</c:v>
                </c:pt>
                <c:pt idx="4">
                  <c:v>0.03</c:v>
                </c:pt>
              </c:numCache>
            </c:numRef>
          </c:val>
          <c:extLst>
            <c:ext xmlns:c16="http://schemas.microsoft.com/office/drawing/2014/chart" uri="{C3380CC4-5D6E-409C-BE32-E72D297353CC}">
              <c16:uniqueId val="{00000000-7F18-CE48-A27F-113BEB6EE9D7}"/>
            </c:ext>
          </c:extLst>
        </c:ser>
        <c:ser>
          <c:idx val="1"/>
          <c:order val="1"/>
          <c:tx>
            <c:strRef>
              <c:f>Sheet1!$C$1</c:f>
              <c:strCache>
                <c:ptCount val="1"/>
                <c:pt idx="0">
                  <c:v>UK Prebiotic Users</c:v>
                </c:pt>
              </c:strCache>
            </c:strRef>
          </c:tx>
          <c:spPr>
            <a:solidFill>
              <a:schemeClr val="accent2"/>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Sheet1!$C$2:$C$6</c:f>
              <c:numCache>
                <c:formatCode>0%</c:formatCode>
                <c:ptCount val="5"/>
                <c:pt idx="0">
                  <c:v>0.18</c:v>
                </c:pt>
                <c:pt idx="1">
                  <c:v>0.34</c:v>
                </c:pt>
                <c:pt idx="2">
                  <c:v>0.25</c:v>
                </c:pt>
                <c:pt idx="3">
                  <c:v>0.15</c:v>
                </c:pt>
                <c:pt idx="4">
                  <c:v>0.08</c:v>
                </c:pt>
              </c:numCache>
            </c:numRef>
          </c:val>
          <c:extLst>
            <c:ext xmlns:c16="http://schemas.microsoft.com/office/drawing/2014/chart" uri="{C3380CC4-5D6E-409C-BE32-E72D297353CC}">
              <c16:uniqueId val="{00000001-7F18-CE48-A27F-113BEB6EE9D7}"/>
            </c:ext>
          </c:extLst>
        </c:ser>
        <c:ser>
          <c:idx val="2"/>
          <c:order val="2"/>
          <c:tx>
            <c:strRef>
              <c:f>Sheet1!$D$1</c:f>
              <c:strCache>
                <c:ptCount val="1"/>
                <c:pt idx="0">
                  <c:v>DE Prebiotic Users</c:v>
                </c:pt>
              </c:strCache>
            </c:strRef>
          </c:tx>
          <c:spPr>
            <a:solidFill>
              <a:schemeClr val="accent3"/>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Sheet1!$D$2:$D$6</c:f>
              <c:numCache>
                <c:formatCode>0%</c:formatCode>
                <c:ptCount val="5"/>
                <c:pt idx="0">
                  <c:v>0.14000000000000001</c:v>
                </c:pt>
                <c:pt idx="1">
                  <c:v>0.53</c:v>
                </c:pt>
                <c:pt idx="2">
                  <c:v>0.17</c:v>
                </c:pt>
                <c:pt idx="3">
                  <c:v>0.12</c:v>
                </c:pt>
                <c:pt idx="4">
                  <c:v>0.05</c:v>
                </c:pt>
              </c:numCache>
            </c:numRef>
          </c:val>
          <c:extLst>
            <c:ext xmlns:c16="http://schemas.microsoft.com/office/drawing/2014/chart" uri="{C3380CC4-5D6E-409C-BE32-E72D297353CC}">
              <c16:uniqueId val="{00000002-7F18-CE48-A27F-113BEB6EE9D7}"/>
            </c:ext>
          </c:extLst>
        </c:ser>
        <c:ser>
          <c:idx val="3"/>
          <c:order val="3"/>
          <c:tx>
            <c:strRef>
              <c:f>Sheet1!$E$1</c:f>
              <c:strCache>
                <c:ptCount val="1"/>
                <c:pt idx="0">
                  <c:v>IT Prebiotic Users</c:v>
                </c:pt>
              </c:strCache>
            </c:strRef>
          </c:tx>
          <c:spPr>
            <a:solidFill>
              <a:schemeClr val="accent4"/>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Sheet1!$E$2:$E$6</c:f>
              <c:numCache>
                <c:formatCode>0%</c:formatCode>
                <c:ptCount val="5"/>
                <c:pt idx="0">
                  <c:v>0.24</c:v>
                </c:pt>
                <c:pt idx="1">
                  <c:v>0.42</c:v>
                </c:pt>
                <c:pt idx="2">
                  <c:v>0.22</c:v>
                </c:pt>
                <c:pt idx="3">
                  <c:v>0.11</c:v>
                </c:pt>
                <c:pt idx="4">
                  <c:v>0.01</c:v>
                </c:pt>
              </c:numCache>
            </c:numRef>
          </c:val>
          <c:extLst>
            <c:ext xmlns:c16="http://schemas.microsoft.com/office/drawing/2014/chart" uri="{C3380CC4-5D6E-409C-BE32-E72D297353CC}">
              <c16:uniqueId val="{00000003-7F18-CE48-A27F-113BEB6EE9D7}"/>
            </c:ext>
          </c:extLst>
        </c:ser>
        <c:ser>
          <c:idx val="4"/>
          <c:order val="4"/>
          <c:tx>
            <c:strRef>
              <c:f>Sheet1!$F$1</c:f>
              <c:strCache>
                <c:ptCount val="1"/>
                <c:pt idx="0">
                  <c:v>KR Prebiotic Users</c:v>
                </c:pt>
              </c:strCache>
            </c:strRef>
          </c:tx>
          <c:spPr>
            <a:solidFill>
              <a:schemeClr val="accent5"/>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Sheet1!$F$2:$F$6</c:f>
              <c:numCache>
                <c:formatCode>0%</c:formatCode>
                <c:ptCount val="5"/>
                <c:pt idx="0">
                  <c:v>0.06</c:v>
                </c:pt>
                <c:pt idx="1">
                  <c:v>0.54</c:v>
                </c:pt>
                <c:pt idx="2">
                  <c:v>0.16</c:v>
                </c:pt>
                <c:pt idx="3">
                  <c:v>0.15</c:v>
                </c:pt>
                <c:pt idx="4">
                  <c:v>0.09</c:v>
                </c:pt>
              </c:numCache>
            </c:numRef>
          </c:val>
          <c:extLst>
            <c:ext xmlns:c16="http://schemas.microsoft.com/office/drawing/2014/chart" uri="{C3380CC4-5D6E-409C-BE32-E72D297353CC}">
              <c16:uniqueId val="{00000004-7F18-CE48-A27F-113BEB6EE9D7}"/>
            </c:ext>
          </c:extLst>
        </c:ser>
        <c:ser>
          <c:idx val="5"/>
          <c:order val="5"/>
          <c:tx>
            <c:strRef>
              <c:f>Sheet1!$G$1</c:f>
              <c:strCache>
                <c:ptCount val="1"/>
                <c:pt idx="0">
                  <c:v>AU Prebiotic Users</c:v>
                </c:pt>
              </c:strCache>
            </c:strRef>
          </c:tx>
          <c:spPr>
            <a:solidFill>
              <a:schemeClr val="accent6"/>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Sheet1!$G$2:$G$6</c:f>
              <c:numCache>
                <c:formatCode>0%</c:formatCode>
                <c:ptCount val="5"/>
                <c:pt idx="0">
                  <c:v>0.17</c:v>
                </c:pt>
                <c:pt idx="1">
                  <c:v>0.42</c:v>
                </c:pt>
                <c:pt idx="2">
                  <c:v>0.19</c:v>
                </c:pt>
                <c:pt idx="3">
                  <c:v>0.17</c:v>
                </c:pt>
                <c:pt idx="4">
                  <c:v>0.06</c:v>
                </c:pt>
              </c:numCache>
            </c:numRef>
          </c:val>
          <c:extLst>
            <c:ext xmlns:c16="http://schemas.microsoft.com/office/drawing/2014/chart" uri="{C3380CC4-5D6E-409C-BE32-E72D297353CC}">
              <c16:uniqueId val="{00000005-7F18-CE48-A27F-113BEB6EE9D7}"/>
            </c:ext>
          </c:extLst>
        </c:ser>
        <c:dLbls>
          <c:showLegendKey val="0"/>
          <c:showVal val="0"/>
          <c:showCatName val="0"/>
          <c:showSerName val="0"/>
          <c:showPercent val="0"/>
          <c:showBubbleSize val="0"/>
        </c:dLbls>
        <c:gapWidth val="219"/>
        <c:overlap val="-27"/>
        <c:axId val="1392651984"/>
        <c:axId val="1243160592"/>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Sheet1!$H$2:$H$6</c:f>
              <c:numCache>
                <c:formatCode>0%</c:formatCode>
                <c:ptCount val="5"/>
                <c:pt idx="0">
                  <c:v>0.15610552</c:v>
                </c:pt>
                <c:pt idx="1">
                  <c:v>0.41446832</c:v>
                </c:pt>
                <c:pt idx="2">
                  <c:v>0.17895022999999999</c:v>
                </c:pt>
                <c:pt idx="3">
                  <c:v>0.16208866</c:v>
                </c:pt>
                <c:pt idx="4">
                  <c:v>8.8387270000000004E-2</c:v>
                </c:pt>
              </c:numCache>
            </c:numRef>
          </c:val>
          <c:smooth val="0"/>
          <c:extLst>
            <c:ext xmlns:c16="http://schemas.microsoft.com/office/drawing/2014/chart" uri="{C3380CC4-5D6E-409C-BE32-E72D297353CC}">
              <c16:uniqueId val="{00000006-7F18-CE48-A27F-113BEB6EE9D7}"/>
            </c:ext>
          </c:extLst>
        </c:ser>
        <c:dLbls>
          <c:showLegendKey val="0"/>
          <c:showVal val="0"/>
          <c:showCatName val="0"/>
          <c:showSerName val="0"/>
          <c:showPercent val="0"/>
          <c:showBubbleSize val="0"/>
        </c:dLbls>
        <c:marker val="1"/>
        <c:smooth val="0"/>
        <c:axId val="1392651984"/>
        <c:axId val="1243160592"/>
      </c:lineChart>
      <c:catAx>
        <c:axId val="1392651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3160592"/>
        <c:crosses val="autoZero"/>
        <c:auto val="1"/>
        <c:lblAlgn val="ctr"/>
        <c:lblOffset val="100"/>
        <c:noMultiLvlLbl val="0"/>
      </c:catAx>
      <c:valAx>
        <c:axId val="12431605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92651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Age 18-34</c:v>
                </c:pt>
              </c:strCache>
            </c:strRef>
          </c:tx>
          <c:spPr>
            <a:solidFill>
              <a:schemeClr val="accent1"/>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Sheet1!$B$2:$B$6</c:f>
              <c:numCache>
                <c:formatCode>0%</c:formatCode>
                <c:ptCount val="5"/>
                <c:pt idx="0">
                  <c:v>0.18309859110000001</c:v>
                </c:pt>
                <c:pt idx="1">
                  <c:v>0.44788732419999999</c:v>
                </c:pt>
                <c:pt idx="2">
                  <c:v>0.1943661985</c:v>
                </c:pt>
                <c:pt idx="3">
                  <c:v>0.1295774666</c:v>
                </c:pt>
                <c:pt idx="4">
                  <c:v>4.5070421700000002E-2</c:v>
                </c:pt>
              </c:numCache>
            </c:numRef>
          </c:val>
          <c:extLst>
            <c:ext xmlns:c16="http://schemas.microsoft.com/office/drawing/2014/chart" uri="{C3380CC4-5D6E-409C-BE32-E72D297353CC}">
              <c16:uniqueId val="{00000000-7F18-CE48-A27F-113BEB6EE9D7}"/>
            </c:ext>
          </c:extLst>
        </c:ser>
        <c:ser>
          <c:idx val="1"/>
          <c:order val="1"/>
          <c:tx>
            <c:strRef>
              <c:f>Sheet1!$C$1</c:f>
              <c:strCache>
                <c:ptCount val="1"/>
                <c:pt idx="0">
                  <c:v>Male, Age 18-34</c:v>
                </c:pt>
              </c:strCache>
            </c:strRef>
          </c:tx>
          <c:spPr>
            <a:solidFill>
              <a:schemeClr val="accent2"/>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Sheet1!$C$2:$C$6</c:f>
              <c:numCache>
                <c:formatCode>0%</c:formatCode>
                <c:ptCount val="5"/>
                <c:pt idx="0">
                  <c:v>0.1672131151</c:v>
                </c:pt>
                <c:pt idx="1">
                  <c:v>0.33442623049999998</c:v>
                </c:pt>
                <c:pt idx="2">
                  <c:v>0.30163934250000002</c:v>
                </c:pt>
                <c:pt idx="3">
                  <c:v>0.16721311480000001</c:v>
                </c:pt>
                <c:pt idx="4">
                  <c:v>2.9508196800000001E-2</c:v>
                </c:pt>
              </c:numCache>
            </c:numRef>
          </c:val>
          <c:extLst>
            <c:ext xmlns:c16="http://schemas.microsoft.com/office/drawing/2014/chart" uri="{C3380CC4-5D6E-409C-BE32-E72D297353CC}">
              <c16:uniqueId val="{00000001-7F18-CE48-A27F-113BEB6EE9D7}"/>
            </c:ext>
          </c:extLst>
        </c:ser>
        <c:ser>
          <c:idx val="2"/>
          <c:order val="2"/>
          <c:tx>
            <c:strRef>
              <c:f>Sheet1!$D$1</c:f>
              <c:strCache>
                <c:ptCount val="1"/>
                <c:pt idx="0">
                  <c:v>Female, Age 35-54</c:v>
                </c:pt>
              </c:strCache>
            </c:strRef>
          </c:tx>
          <c:spPr>
            <a:solidFill>
              <a:schemeClr val="accent3"/>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Sheet1!$D$2:$D$6</c:f>
              <c:numCache>
                <c:formatCode>0%</c:formatCode>
                <c:ptCount val="5"/>
                <c:pt idx="0">
                  <c:v>0.1930835739</c:v>
                </c:pt>
                <c:pt idx="1">
                  <c:v>0.406340058</c:v>
                </c:pt>
                <c:pt idx="2">
                  <c:v>0.17002881989999999</c:v>
                </c:pt>
                <c:pt idx="3">
                  <c:v>0.17579250530000001</c:v>
                </c:pt>
                <c:pt idx="4">
                  <c:v>5.4755041999999997E-2</c:v>
                </c:pt>
              </c:numCache>
            </c:numRef>
          </c:val>
          <c:extLst>
            <c:ext xmlns:c16="http://schemas.microsoft.com/office/drawing/2014/chart" uri="{C3380CC4-5D6E-409C-BE32-E72D297353CC}">
              <c16:uniqueId val="{00000002-7F18-CE48-A27F-113BEB6EE9D7}"/>
            </c:ext>
          </c:extLst>
        </c:ser>
        <c:ser>
          <c:idx val="3"/>
          <c:order val="3"/>
          <c:tx>
            <c:strRef>
              <c:f>Sheet1!$E$1</c:f>
              <c:strCache>
                <c:ptCount val="1"/>
                <c:pt idx="0">
                  <c:v>Male, Age 35-54</c:v>
                </c:pt>
              </c:strCache>
            </c:strRef>
          </c:tx>
          <c:spPr>
            <a:solidFill>
              <a:schemeClr val="accent4"/>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Sheet1!$E$2:$E$6</c:f>
              <c:numCache>
                <c:formatCode>0%</c:formatCode>
                <c:ptCount val="5"/>
                <c:pt idx="0">
                  <c:v>0.22043010699999999</c:v>
                </c:pt>
                <c:pt idx="1">
                  <c:v>0.39516128919999999</c:v>
                </c:pt>
                <c:pt idx="2">
                  <c:v>0.1827956972</c:v>
                </c:pt>
                <c:pt idx="3">
                  <c:v>0.1639784963</c:v>
                </c:pt>
                <c:pt idx="4">
                  <c:v>3.7634409000000001E-2</c:v>
                </c:pt>
              </c:numCache>
            </c:numRef>
          </c:val>
          <c:extLst>
            <c:ext xmlns:c16="http://schemas.microsoft.com/office/drawing/2014/chart" uri="{C3380CC4-5D6E-409C-BE32-E72D297353CC}">
              <c16:uniqueId val="{00000003-7F18-CE48-A27F-113BEB6EE9D7}"/>
            </c:ext>
          </c:extLst>
        </c:ser>
        <c:ser>
          <c:idx val="4"/>
          <c:order val="4"/>
          <c:tx>
            <c:strRef>
              <c:f>Sheet1!$F$1</c:f>
              <c:strCache>
                <c:ptCount val="1"/>
                <c:pt idx="0">
                  <c:v>Female, Age 55+</c:v>
                </c:pt>
              </c:strCache>
            </c:strRef>
          </c:tx>
          <c:spPr>
            <a:solidFill>
              <a:schemeClr val="accent5"/>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Sheet1!$F$2:$F$6</c:f>
              <c:numCache>
                <c:formatCode>0%</c:formatCode>
                <c:ptCount val="5"/>
                <c:pt idx="0">
                  <c:v>0.16149068289999999</c:v>
                </c:pt>
                <c:pt idx="1">
                  <c:v>0.40372670840000002</c:v>
                </c:pt>
                <c:pt idx="2">
                  <c:v>0.2173913026</c:v>
                </c:pt>
                <c:pt idx="3">
                  <c:v>0.1118012429</c:v>
                </c:pt>
                <c:pt idx="4">
                  <c:v>0.1055900622</c:v>
                </c:pt>
              </c:numCache>
            </c:numRef>
          </c:val>
          <c:extLst>
            <c:ext xmlns:c16="http://schemas.microsoft.com/office/drawing/2014/chart" uri="{C3380CC4-5D6E-409C-BE32-E72D297353CC}">
              <c16:uniqueId val="{00000004-7F18-CE48-A27F-113BEB6EE9D7}"/>
            </c:ext>
          </c:extLst>
        </c:ser>
        <c:ser>
          <c:idx val="5"/>
          <c:order val="5"/>
          <c:tx>
            <c:strRef>
              <c:f>Sheet1!$G$1</c:f>
              <c:strCache>
                <c:ptCount val="1"/>
                <c:pt idx="0">
                  <c:v>Male, Age 55+</c:v>
                </c:pt>
              </c:strCache>
            </c:strRef>
          </c:tx>
          <c:spPr>
            <a:solidFill>
              <a:schemeClr val="accent6"/>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Sheet1!$G$2:$G$6</c:f>
              <c:numCache>
                <c:formatCode>0%</c:formatCode>
                <c:ptCount val="5"/>
                <c:pt idx="0">
                  <c:v>0.2321428589</c:v>
                </c:pt>
                <c:pt idx="1">
                  <c:v>0.44642857019999999</c:v>
                </c:pt>
                <c:pt idx="2">
                  <c:v>0.148809523</c:v>
                </c:pt>
                <c:pt idx="3">
                  <c:v>0.1130952383</c:v>
                </c:pt>
                <c:pt idx="4">
                  <c:v>5.9523808900000003E-2</c:v>
                </c:pt>
              </c:numCache>
            </c:numRef>
          </c:val>
          <c:extLst>
            <c:ext xmlns:c16="http://schemas.microsoft.com/office/drawing/2014/chart" uri="{C3380CC4-5D6E-409C-BE32-E72D297353CC}">
              <c16:uniqueId val="{00000005-7F18-CE48-A27F-113BEB6EE9D7}"/>
            </c:ext>
          </c:extLst>
        </c:ser>
        <c:dLbls>
          <c:showLegendKey val="0"/>
          <c:showVal val="0"/>
          <c:showCatName val="0"/>
          <c:showSerName val="0"/>
          <c:showPercent val="0"/>
          <c:showBubbleSize val="0"/>
        </c:dLbls>
        <c:gapWidth val="219"/>
        <c:overlap val="-27"/>
        <c:axId val="1392651984"/>
        <c:axId val="1243160592"/>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Sheet1!$H$2:$H$6</c:f>
              <c:numCache>
                <c:formatCode>0%</c:formatCode>
                <c:ptCount val="5"/>
                <c:pt idx="0">
                  <c:v>0.15610552</c:v>
                </c:pt>
                <c:pt idx="1">
                  <c:v>0.41446832</c:v>
                </c:pt>
                <c:pt idx="2">
                  <c:v>0.17895022999999999</c:v>
                </c:pt>
                <c:pt idx="3">
                  <c:v>0.16208866</c:v>
                </c:pt>
                <c:pt idx="4">
                  <c:v>8.8387270000000004E-2</c:v>
                </c:pt>
              </c:numCache>
            </c:numRef>
          </c:val>
          <c:smooth val="0"/>
          <c:extLst>
            <c:ext xmlns:c16="http://schemas.microsoft.com/office/drawing/2014/chart" uri="{C3380CC4-5D6E-409C-BE32-E72D297353CC}">
              <c16:uniqueId val="{00000006-7F18-CE48-A27F-113BEB6EE9D7}"/>
            </c:ext>
          </c:extLst>
        </c:ser>
        <c:dLbls>
          <c:showLegendKey val="0"/>
          <c:showVal val="0"/>
          <c:showCatName val="0"/>
          <c:showSerName val="0"/>
          <c:showPercent val="0"/>
          <c:showBubbleSize val="0"/>
        </c:dLbls>
        <c:marker val="1"/>
        <c:smooth val="0"/>
        <c:axId val="1392651984"/>
        <c:axId val="1243160592"/>
      </c:lineChart>
      <c:catAx>
        <c:axId val="1392651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3160592"/>
        <c:crosses val="autoZero"/>
        <c:auto val="1"/>
        <c:lblAlgn val="ctr"/>
        <c:lblOffset val="100"/>
        <c:noMultiLvlLbl val="0"/>
      </c:catAx>
      <c:valAx>
        <c:axId val="12431605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92651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Sheet1!$B$2:$B$6</c:f>
              <c:numCache>
                <c:formatCode>0%</c:formatCode>
                <c:ptCount val="5"/>
                <c:pt idx="0">
                  <c:v>0.26</c:v>
                </c:pt>
                <c:pt idx="1">
                  <c:v>0.37</c:v>
                </c:pt>
                <c:pt idx="2">
                  <c:v>0.24</c:v>
                </c:pt>
                <c:pt idx="3">
                  <c:v>0.12</c:v>
                </c:pt>
                <c:pt idx="4">
                  <c:v>0.01</c:v>
                </c:pt>
              </c:numCache>
            </c:numRef>
          </c:val>
          <c:extLst>
            <c:ext xmlns:c16="http://schemas.microsoft.com/office/drawing/2014/chart" uri="{C3380CC4-5D6E-409C-BE32-E72D297353CC}">
              <c16:uniqueId val="{00000000-7F18-CE48-A27F-113BEB6EE9D7}"/>
            </c:ext>
          </c:extLst>
        </c:ser>
        <c:ser>
          <c:idx val="1"/>
          <c:order val="1"/>
          <c:tx>
            <c:strRef>
              <c:f>Sheet1!$C$1</c:f>
              <c:strCache>
                <c:ptCount val="1"/>
                <c:pt idx="0">
                  <c:v>US Male 18-34</c:v>
                </c:pt>
              </c:strCache>
            </c:strRef>
          </c:tx>
          <c:spPr>
            <a:solidFill>
              <a:schemeClr val="accent2"/>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Sheet1!$C$2:$C$6</c:f>
              <c:numCache>
                <c:formatCode>0%</c:formatCode>
                <c:ptCount val="5"/>
                <c:pt idx="0">
                  <c:v>0.22</c:v>
                </c:pt>
                <c:pt idx="1">
                  <c:v>0.24</c:v>
                </c:pt>
                <c:pt idx="2">
                  <c:v>0.3</c:v>
                </c:pt>
                <c:pt idx="3">
                  <c:v>0.2</c:v>
                </c:pt>
                <c:pt idx="4">
                  <c:v>0.04</c:v>
                </c:pt>
              </c:numCache>
            </c:numRef>
          </c:val>
          <c:extLst>
            <c:ext xmlns:c16="http://schemas.microsoft.com/office/drawing/2014/chart" uri="{C3380CC4-5D6E-409C-BE32-E72D297353CC}">
              <c16:uniqueId val="{00000001-7F18-CE48-A27F-113BEB6EE9D7}"/>
            </c:ext>
          </c:extLst>
        </c:ser>
        <c:ser>
          <c:idx val="2"/>
          <c:order val="2"/>
          <c:tx>
            <c:strRef>
              <c:f>Sheet1!$D$1</c:f>
              <c:strCache>
                <c:ptCount val="1"/>
                <c:pt idx="0">
                  <c:v>US Female 35-54</c:v>
                </c:pt>
              </c:strCache>
            </c:strRef>
          </c:tx>
          <c:spPr>
            <a:solidFill>
              <a:schemeClr val="accent3"/>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Sheet1!$D$2:$D$6</c:f>
              <c:numCache>
                <c:formatCode>0%</c:formatCode>
                <c:ptCount val="5"/>
                <c:pt idx="0">
                  <c:v>0.28000000000000003</c:v>
                </c:pt>
                <c:pt idx="1">
                  <c:v>0.3</c:v>
                </c:pt>
                <c:pt idx="2">
                  <c:v>0.22</c:v>
                </c:pt>
                <c:pt idx="3">
                  <c:v>0.16</c:v>
                </c:pt>
                <c:pt idx="4">
                  <c:v>0.04</c:v>
                </c:pt>
              </c:numCache>
            </c:numRef>
          </c:val>
          <c:extLst>
            <c:ext xmlns:c16="http://schemas.microsoft.com/office/drawing/2014/chart" uri="{C3380CC4-5D6E-409C-BE32-E72D297353CC}">
              <c16:uniqueId val="{00000002-7F18-CE48-A27F-113BEB6EE9D7}"/>
            </c:ext>
          </c:extLst>
        </c:ser>
        <c:ser>
          <c:idx val="3"/>
          <c:order val="3"/>
          <c:tx>
            <c:strRef>
              <c:f>Sheet1!$E$1</c:f>
              <c:strCache>
                <c:ptCount val="1"/>
                <c:pt idx="0">
                  <c:v>US Male 35-54</c:v>
                </c:pt>
              </c:strCache>
            </c:strRef>
          </c:tx>
          <c:spPr>
            <a:solidFill>
              <a:schemeClr val="accent4"/>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Sheet1!$E$2:$E$6</c:f>
              <c:numCache>
                <c:formatCode>0%</c:formatCode>
                <c:ptCount val="5"/>
                <c:pt idx="0">
                  <c:v>0.32</c:v>
                </c:pt>
                <c:pt idx="1">
                  <c:v>0.28000000000000003</c:v>
                </c:pt>
                <c:pt idx="2">
                  <c:v>0.15</c:v>
                </c:pt>
                <c:pt idx="3">
                  <c:v>0.25</c:v>
                </c:pt>
                <c:pt idx="4">
                  <c:v>0</c:v>
                </c:pt>
              </c:numCache>
            </c:numRef>
          </c:val>
          <c:extLst>
            <c:ext xmlns:c16="http://schemas.microsoft.com/office/drawing/2014/chart" uri="{C3380CC4-5D6E-409C-BE32-E72D297353CC}">
              <c16:uniqueId val="{00000003-7F18-CE48-A27F-113BEB6EE9D7}"/>
            </c:ext>
          </c:extLst>
        </c:ser>
        <c:ser>
          <c:idx val="4"/>
          <c:order val="4"/>
          <c:tx>
            <c:strRef>
              <c:f>Sheet1!$F$1</c:f>
              <c:strCache>
                <c:ptCount val="1"/>
                <c:pt idx="0">
                  <c:v>US Female 55+</c:v>
                </c:pt>
              </c:strCache>
            </c:strRef>
          </c:tx>
          <c:spPr>
            <a:solidFill>
              <a:schemeClr val="accent5"/>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Sheet1!$F$2:$F$6</c:f>
              <c:numCache>
                <c:formatCode>0%</c:formatCode>
                <c:ptCount val="5"/>
                <c:pt idx="0">
                  <c:v>0.24</c:v>
                </c:pt>
                <c:pt idx="1">
                  <c:v>0.26</c:v>
                </c:pt>
                <c:pt idx="2">
                  <c:v>0.24</c:v>
                </c:pt>
                <c:pt idx="3">
                  <c:v>0.15</c:v>
                </c:pt>
                <c:pt idx="4">
                  <c:v>0.11</c:v>
                </c:pt>
              </c:numCache>
            </c:numRef>
          </c:val>
          <c:extLst>
            <c:ext xmlns:c16="http://schemas.microsoft.com/office/drawing/2014/chart" uri="{C3380CC4-5D6E-409C-BE32-E72D297353CC}">
              <c16:uniqueId val="{00000004-7F18-CE48-A27F-113BEB6EE9D7}"/>
            </c:ext>
          </c:extLst>
        </c:ser>
        <c:ser>
          <c:idx val="5"/>
          <c:order val="5"/>
          <c:tx>
            <c:strRef>
              <c:f>Sheet1!$G$1</c:f>
              <c:strCache>
                <c:ptCount val="1"/>
                <c:pt idx="0">
                  <c:v>US Male 55+</c:v>
                </c:pt>
              </c:strCache>
            </c:strRef>
          </c:tx>
          <c:spPr>
            <a:solidFill>
              <a:schemeClr val="accent6"/>
            </a:solidFill>
            <a:ln>
              <a:noFill/>
            </a:ln>
            <a:effectLst/>
          </c:spPr>
          <c:invertIfNegative val="0"/>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Sheet1!$G$2:$G$6</c:f>
              <c:numCache>
                <c:formatCode>0%</c:formatCode>
                <c:ptCount val="5"/>
                <c:pt idx="0">
                  <c:v>0.5</c:v>
                </c:pt>
                <c:pt idx="1">
                  <c:v>0.19</c:v>
                </c:pt>
                <c:pt idx="2">
                  <c:v>0.16</c:v>
                </c:pt>
                <c:pt idx="3">
                  <c:v>0.16</c:v>
                </c:pt>
                <c:pt idx="4">
                  <c:v>0</c:v>
                </c:pt>
              </c:numCache>
            </c:numRef>
          </c:val>
          <c:extLst>
            <c:ext xmlns:c16="http://schemas.microsoft.com/office/drawing/2014/chart" uri="{C3380CC4-5D6E-409C-BE32-E72D297353CC}">
              <c16:uniqueId val="{00000005-7F18-CE48-A27F-113BEB6EE9D7}"/>
            </c:ext>
          </c:extLst>
        </c:ser>
        <c:dLbls>
          <c:showLegendKey val="0"/>
          <c:showVal val="0"/>
          <c:showCatName val="0"/>
          <c:showSerName val="0"/>
          <c:showPercent val="0"/>
          <c:showBubbleSize val="0"/>
        </c:dLbls>
        <c:gapWidth val="219"/>
        <c:overlap val="-27"/>
        <c:axId val="1392651984"/>
        <c:axId val="1243160592"/>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Sheet1!$A$2:$A$6</c:f>
              <c:strCache>
                <c:ptCount val="5"/>
                <c:pt idx="0">
                  <c:v>Always, at every appointment</c:v>
                </c:pt>
                <c:pt idx="1">
                  <c:v>Situational, when I have a specific health concern</c:v>
                </c:pt>
                <c:pt idx="2">
                  <c:v>When I discuss diet/nutrition and lifestyle</c:v>
                </c:pt>
                <c:pt idx="3">
                  <c:v>When they bring it up</c:v>
                </c:pt>
                <c:pt idx="4">
                  <c:v>I never discuss dietary supplements</c:v>
                </c:pt>
              </c:strCache>
            </c:strRef>
          </c:cat>
          <c:val>
            <c:numRef>
              <c:f>Sheet1!$H$2:$H$6</c:f>
              <c:numCache>
                <c:formatCode>0%</c:formatCode>
                <c:ptCount val="5"/>
                <c:pt idx="0">
                  <c:v>0.15610552</c:v>
                </c:pt>
                <c:pt idx="1">
                  <c:v>0.41446832</c:v>
                </c:pt>
                <c:pt idx="2">
                  <c:v>0.17895022999999999</c:v>
                </c:pt>
                <c:pt idx="3">
                  <c:v>0.16208866</c:v>
                </c:pt>
                <c:pt idx="4">
                  <c:v>8.8387270000000004E-2</c:v>
                </c:pt>
              </c:numCache>
            </c:numRef>
          </c:val>
          <c:smooth val="0"/>
          <c:extLst>
            <c:ext xmlns:c16="http://schemas.microsoft.com/office/drawing/2014/chart" uri="{C3380CC4-5D6E-409C-BE32-E72D297353CC}">
              <c16:uniqueId val="{00000006-7F18-CE48-A27F-113BEB6EE9D7}"/>
            </c:ext>
          </c:extLst>
        </c:ser>
        <c:dLbls>
          <c:showLegendKey val="0"/>
          <c:showVal val="0"/>
          <c:showCatName val="0"/>
          <c:showSerName val="0"/>
          <c:showPercent val="0"/>
          <c:showBubbleSize val="0"/>
        </c:dLbls>
        <c:marker val="1"/>
        <c:smooth val="0"/>
        <c:axId val="1392651984"/>
        <c:axId val="1243160592"/>
      </c:lineChart>
      <c:catAx>
        <c:axId val="1392651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3160592"/>
        <c:crosses val="autoZero"/>
        <c:auto val="1"/>
        <c:lblAlgn val="ctr"/>
        <c:lblOffset val="100"/>
        <c:noMultiLvlLbl val="0"/>
      </c:catAx>
      <c:valAx>
        <c:axId val="12431605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92651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812364240074428E-2"/>
          <c:y val="4.4696063083383891E-2"/>
          <c:w val="0.94867628999790954"/>
          <c:h val="0.44063045922060073"/>
        </c:manualLayout>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Sheet1!$A$2:$A$33</c:f>
              <c:strCache>
                <c:ptCount val="32"/>
                <c:pt idx="0">
                  <c:v>Anxiety or stress</c:v>
                </c:pt>
                <c:pt idx="1">
                  <c:v>Depression</c:v>
                </c:pt>
                <c:pt idx="2">
                  <c:v>Lack of energy</c:v>
                </c:pt>
                <c:pt idx="3">
                  <c:v>Joint or other pain</c:v>
                </c:pt>
                <c:pt idx="4">
                  <c:v>General health</c:v>
                </c:pt>
                <c:pt idx="5">
                  <c:v>High cholesterol</c:v>
                </c:pt>
                <c:pt idx="6">
                  <c:v>Mood</c:v>
                </c:pt>
                <c:pt idx="7">
                  <c:v>Insomnia/Sleep problems</c:v>
                </c:pt>
                <c:pt idx="8">
                  <c:v>High blood pressure</c:v>
                </c:pt>
                <c:pt idx="9">
                  <c:v>Nutrition concerns</c:v>
                </c:pt>
                <c:pt idx="10">
                  <c:v>Digestive complaints</c:v>
                </c:pt>
                <c:pt idx="11">
                  <c:v>Oral health</c:v>
                </c:pt>
                <c:pt idx="12">
                  <c:v>Inflammation</c:v>
                </c:pt>
                <c:pt idx="13">
                  <c:v>Overweight/Obese</c:v>
                </c:pt>
                <c:pt idx="14">
                  <c:v>Immunity concerns</c:v>
                </c:pt>
                <c:pt idx="15">
                  <c:v>Healthy Aging</c:v>
                </c:pt>
                <c:pt idx="16">
                  <c:v>Diabetes/blood sugar management</c:v>
                </c:pt>
                <c:pt idx="17">
                  <c:v>Eye fatigue</c:v>
                </c:pt>
                <c:pt idx="18">
                  <c:v>Memory issues</c:v>
                </c:pt>
                <c:pt idx="19">
                  <c:v>Lack of mental acuity, cognition, focus</c:v>
                </c:pt>
                <c:pt idx="20">
                  <c:v>Anemia (low iron)</c:v>
                </c:pt>
                <c:pt idx="21">
                  <c:v>Heart/cardiovascular problem</c:v>
                </c:pt>
                <c:pt idx="22">
                  <c:v>Antioxidant support</c:v>
                </c:pt>
                <c:pt idx="23">
                  <c:v>Athletic performance</c:v>
                </c:pt>
                <c:pt idx="24">
                  <c:v>Poor/declining vision</c:v>
                </c:pt>
                <c:pt idx="25">
                  <c:v>Perimenopause/Menopause</c:v>
                </c:pt>
                <c:pt idx="26">
                  <c:v>Dermatological condition</c:v>
                </c:pt>
                <c:pt idx="27">
                  <c:v>Long haul COVID symptoms</c:v>
                </c:pt>
                <c:pt idx="28">
                  <c:v>Osteoporosis</c:v>
                </c:pt>
                <c:pt idx="29">
                  <c:v>Pregnancy</c:v>
                </c:pt>
                <c:pt idx="30">
                  <c:v>Other health condition</c:v>
                </c:pt>
                <c:pt idx="31">
                  <c:v>Did not exp health problems</c:v>
                </c:pt>
              </c:strCache>
            </c:strRef>
          </c:cat>
          <c:val>
            <c:numRef>
              <c:f>Sheet1!$B$2:$B$33</c:f>
              <c:numCache>
                <c:formatCode>0%</c:formatCode>
                <c:ptCount val="32"/>
                <c:pt idx="0">
                  <c:v>0.35671343</c:v>
                </c:pt>
                <c:pt idx="1">
                  <c:v>0.27655310999999999</c:v>
                </c:pt>
                <c:pt idx="2">
                  <c:v>0.26252504999999998</c:v>
                </c:pt>
                <c:pt idx="3">
                  <c:v>0.23246492999999999</c:v>
                </c:pt>
                <c:pt idx="4">
                  <c:v>0.23046092000000001</c:v>
                </c:pt>
                <c:pt idx="5">
                  <c:v>0.23046092000000001</c:v>
                </c:pt>
                <c:pt idx="6">
                  <c:v>0.21442886</c:v>
                </c:pt>
                <c:pt idx="7">
                  <c:v>0.21242485</c:v>
                </c:pt>
                <c:pt idx="8">
                  <c:v>0.20641282999999999</c:v>
                </c:pt>
                <c:pt idx="9">
                  <c:v>0.20240480999999999</c:v>
                </c:pt>
                <c:pt idx="10">
                  <c:v>0.18837675000000001</c:v>
                </c:pt>
                <c:pt idx="11">
                  <c:v>0.15631263000000001</c:v>
                </c:pt>
                <c:pt idx="12">
                  <c:v>0.14028056</c:v>
                </c:pt>
                <c:pt idx="13">
                  <c:v>0.13226452999999999</c:v>
                </c:pt>
                <c:pt idx="14">
                  <c:v>0.13026051999999999</c:v>
                </c:pt>
                <c:pt idx="15">
                  <c:v>0.12625251000000001</c:v>
                </c:pt>
                <c:pt idx="16">
                  <c:v>0.12625251000000001</c:v>
                </c:pt>
                <c:pt idx="17">
                  <c:v>0.11823647</c:v>
                </c:pt>
                <c:pt idx="18">
                  <c:v>0.10821643</c:v>
                </c:pt>
                <c:pt idx="19">
                  <c:v>0.1002004</c:v>
                </c:pt>
                <c:pt idx="20">
                  <c:v>9.4188379999999988E-2</c:v>
                </c:pt>
                <c:pt idx="21">
                  <c:v>9.2184370000000002E-2</c:v>
                </c:pt>
                <c:pt idx="22">
                  <c:v>8.0160319999999993E-2</c:v>
                </c:pt>
                <c:pt idx="23">
                  <c:v>7.8156309999999993E-2</c:v>
                </c:pt>
                <c:pt idx="24">
                  <c:v>7.0140279999999999E-2</c:v>
                </c:pt>
                <c:pt idx="25">
                  <c:v>7.0140279999999999E-2</c:v>
                </c:pt>
                <c:pt idx="26">
                  <c:v>6.4128259999999992E-2</c:v>
                </c:pt>
                <c:pt idx="27">
                  <c:v>6.2124249999999999E-2</c:v>
                </c:pt>
                <c:pt idx="28">
                  <c:v>5.0100199999999998E-2</c:v>
                </c:pt>
                <c:pt idx="29">
                  <c:v>2.6052100000000002E-2</c:v>
                </c:pt>
                <c:pt idx="30">
                  <c:v>2.0040079999999998E-2</c:v>
                </c:pt>
                <c:pt idx="31">
                  <c:v>9.8196390000000008E-2</c:v>
                </c:pt>
              </c:numCache>
            </c:numRef>
          </c:val>
          <c:extLst>
            <c:ext xmlns:c16="http://schemas.microsoft.com/office/drawing/2014/chart" uri="{C3380CC4-5D6E-409C-BE32-E72D297353CC}">
              <c16:uniqueId val="{00000000-76FA-224D-95D3-6CC03C0749C6}"/>
            </c:ext>
          </c:extLst>
        </c:ser>
        <c:ser>
          <c:idx val="1"/>
          <c:order val="1"/>
          <c:tx>
            <c:strRef>
              <c:f>Sheet1!$C$1</c:f>
              <c:strCache>
                <c:ptCount val="1"/>
                <c:pt idx="0">
                  <c:v>UK</c:v>
                </c:pt>
              </c:strCache>
            </c:strRef>
          </c:tx>
          <c:spPr>
            <a:solidFill>
              <a:schemeClr val="accent2"/>
            </a:solidFill>
            <a:ln>
              <a:noFill/>
            </a:ln>
            <a:effectLst/>
          </c:spPr>
          <c:invertIfNegative val="0"/>
          <c:cat>
            <c:strRef>
              <c:f>Sheet1!$A$2:$A$33</c:f>
              <c:strCache>
                <c:ptCount val="32"/>
                <c:pt idx="0">
                  <c:v>Anxiety or stress</c:v>
                </c:pt>
                <c:pt idx="1">
                  <c:v>Depression</c:v>
                </c:pt>
                <c:pt idx="2">
                  <c:v>Lack of energy</c:v>
                </c:pt>
                <c:pt idx="3">
                  <c:v>Joint or other pain</c:v>
                </c:pt>
                <c:pt idx="4">
                  <c:v>General health</c:v>
                </c:pt>
                <c:pt idx="5">
                  <c:v>High cholesterol</c:v>
                </c:pt>
                <c:pt idx="6">
                  <c:v>Mood</c:v>
                </c:pt>
                <c:pt idx="7">
                  <c:v>Insomnia/Sleep problems</c:v>
                </c:pt>
                <c:pt idx="8">
                  <c:v>High blood pressure</c:v>
                </c:pt>
                <c:pt idx="9">
                  <c:v>Nutrition concerns</c:v>
                </c:pt>
                <c:pt idx="10">
                  <c:v>Digestive complaints</c:v>
                </c:pt>
                <c:pt idx="11">
                  <c:v>Oral health</c:v>
                </c:pt>
                <c:pt idx="12">
                  <c:v>Inflammation</c:v>
                </c:pt>
                <c:pt idx="13">
                  <c:v>Overweight/Obese</c:v>
                </c:pt>
                <c:pt idx="14">
                  <c:v>Immunity concerns</c:v>
                </c:pt>
                <c:pt idx="15">
                  <c:v>Healthy Aging</c:v>
                </c:pt>
                <c:pt idx="16">
                  <c:v>Diabetes/blood sugar management</c:v>
                </c:pt>
                <c:pt idx="17">
                  <c:v>Eye fatigue</c:v>
                </c:pt>
                <c:pt idx="18">
                  <c:v>Memory issues</c:v>
                </c:pt>
                <c:pt idx="19">
                  <c:v>Lack of mental acuity, cognition, focus</c:v>
                </c:pt>
                <c:pt idx="20">
                  <c:v>Anemia (low iron)</c:v>
                </c:pt>
                <c:pt idx="21">
                  <c:v>Heart/cardiovascular problem</c:v>
                </c:pt>
                <c:pt idx="22">
                  <c:v>Antioxidant support</c:v>
                </c:pt>
                <c:pt idx="23">
                  <c:v>Athletic performance</c:v>
                </c:pt>
                <c:pt idx="24">
                  <c:v>Poor/declining vision</c:v>
                </c:pt>
                <c:pt idx="25">
                  <c:v>Perimenopause/Menopause</c:v>
                </c:pt>
                <c:pt idx="26">
                  <c:v>Dermatological condition</c:v>
                </c:pt>
                <c:pt idx="27">
                  <c:v>Long haul COVID symptoms</c:v>
                </c:pt>
                <c:pt idx="28">
                  <c:v>Osteoporosis</c:v>
                </c:pt>
                <c:pt idx="29">
                  <c:v>Pregnancy</c:v>
                </c:pt>
                <c:pt idx="30">
                  <c:v>Other health condition</c:v>
                </c:pt>
                <c:pt idx="31">
                  <c:v>Did not exp health problems</c:v>
                </c:pt>
              </c:strCache>
            </c:strRef>
          </c:cat>
          <c:val>
            <c:numRef>
              <c:f>Sheet1!$C$2:$C$33</c:f>
              <c:numCache>
                <c:formatCode>0%</c:formatCode>
                <c:ptCount val="32"/>
                <c:pt idx="0">
                  <c:v>0.24413145999999999</c:v>
                </c:pt>
                <c:pt idx="1">
                  <c:v>0.17840375999999999</c:v>
                </c:pt>
                <c:pt idx="2">
                  <c:v>0.28638498000000001</c:v>
                </c:pt>
                <c:pt idx="3">
                  <c:v>0.2629108</c:v>
                </c:pt>
                <c:pt idx="4">
                  <c:v>0.24413145999999999</c:v>
                </c:pt>
                <c:pt idx="5">
                  <c:v>0.1314554</c:v>
                </c:pt>
                <c:pt idx="6">
                  <c:v>0.22065728000000001</c:v>
                </c:pt>
                <c:pt idx="7">
                  <c:v>0.22535210999999999</c:v>
                </c:pt>
                <c:pt idx="8">
                  <c:v>0.21596244000000001</c:v>
                </c:pt>
                <c:pt idx="9">
                  <c:v>0.1314554</c:v>
                </c:pt>
                <c:pt idx="10">
                  <c:v>0.13615023000000001</c:v>
                </c:pt>
                <c:pt idx="11">
                  <c:v>0.12676055999999999</c:v>
                </c:pt>
                <c:pt idx="12">
                  <c:v>0.10798122</c:v>
                </c:pt>
                <c:pt idx="13">
                  <c:v>0.14553990999999999</c:v>
                </c:pt>
                <c:pt idx="14">
                  <c:v>0.10328638</c:v>
                </c:pt>
                <c:pt idx="15">
                  <c:v>0.10328638</c:v>
                </c:pt>
                <c:pt idx="16">
                  <c:v>9.859155E-2</c:v>
                </c:pt>
                <c:pt idx="17">
                  <c:v>0.15023474000000001</c:v>
                </c:pt>
                <c:pt idx="18">
                  <c:v>9.859155E-2</c:v>
                </c:pt>
                <c:pt idx="19">
                  <c:v>7.9812209999999995E-2</c:v>
                </c:pt>
                <c:pt idx="20">
                  <c:v>6.57277E-2</c:v>
                </c:pt>
                <c:pt idx="21">
                  <c:v>4.6948359999999988E-2</c:v>
                </c:pt>
                <c:pt idx="22">
                  <c:v>3.286385E-2</c:v>
                </c:pt>
                <c:pt idx="23">
                  <c:v>6.57277E-2</c:v>
                </c:pt>
                <c:pt idx="24">
                  <c:v>7.0422539999999992E-2</c:v>
                </c:pt>
                <c:pt idx="25">
                  <c:v>0.10328638</c:v>
                </c:pt>
                <c:pt idx="26">
                  <c:v>7.5117370000000003E-2</c:v>
                </c:pt>
                <c:pt idx="27">
                  <c:v>6.1032859999999987E-2</c:v>
                </c:pt>
                <c:pt idx="28">
                  <c:v>5.6338029999999997E-2</c:v>
                </c:pt>
                <c:pt idx="29">
                  <c:v>4.6948399999999996E-3</c:v>
                </c:pt>
                <c:pt idx="30">
                  <c:v>9.3896699999999993E-3</c:v>
                </c:pt>
                <c:pt idx="31">
                  <c:v>0.15023474000000001</c:v>
                </c:pt>
              </c:numCache>
            </c:numRef>
          </c:val>
          <c:extLst>
            <c:ext xmlns:c16="http://schemas.microsoft.com/office/drawing/2014/chart" uri="{C3380CC4-5D6E-409C-BE32-E72D297353CC}">
              <c16:uniqueId val="{00000001-76FA-224D-95D3-6CC03C0749C6}"/>
            </c:ext>
          </c:extLst>
        </c:ser>
        <c:ser>
          <c:idx val="2"/>
          <c:order val="2"/>
          <c:tx>
            <c:strRef>
              <c:f>Sheet1!$D$1</c:f>
              <c:strCache>
                <c:ptCount val="1"/>
                <c:pt idx="0">
                  <c:v>DE</c:v>
                </c:pt>
              </c:strCache>
            </c:strRef>
          </c:tx>
          <c:spPr>
            <a:solidFill>
              <a:schemeClr val="accent3"/>
            </a:solidFill>
            <a:ln>
              <a:noFill/>
            </a:ln>
            <a:effectLst/>
          </c:spPr>
          <c:invertIfNegative val="0"/>
          <c:cat>
            <c:strRef>
              <c:f>Sheet1!$A$2:$A$33</c:f>
              <c:strCache>
                <c:ptCount val="32"/>
                <c:pt idx="0">
                  <c:v>Anxiety or stress</c:v>
                </c:pt>
                <c:pt idx="1">
                  <c:v>Depression</c:v>
                </c:pt>
                <c:pt idx="2">
                  <c:v>Lack of energy</c:v>
                </c:pt>
                <c:pt idx="3">
                  <c:v>Joint or other pain</c:v>
                </c:pt>
                <c:pt idx="4">
                  <c:v>General health</c:v>
                </c:pt>
                <c:pt idx="5">
                  <c:v>High cholesterol</c:v>
                </c:pt>
                <c:pt idx="6">
                  <c:v>Mood</c:v>
                </c:pt>
                <c:pt idx="7">
                  <c:v>Insomnia/Sleep problems</c:v>
                </c:pt>
                <c:pt idx="8">
                  <c:v>High blood pressure</c:v>
                </c:pt>
                <c:pt idx="9">
                  <c:v>Nutrition concerns</c:v>
                </c:pt>
                <c:pt idx="10">
                  <c:v>Digestive complaints</c:v>
                </c:pt>
                <c:pt idx="11">
                  <c:v>Oral health</c:v>
                </c:pt>
                <c:pt idx="12">
                  <c:v>Inflammation</c:v>
                </c:pt>
                <c:pt idx="13">
                  <c:v>Overweight/Obese</c:v>
                </c:pt>
                <c:pt idx="14">
                  <c:v>Immunity concerns</c:v>
                </c:pt>
                <c:pt idx="15">
                  <c:v>Healthy Aging</c:v>
                </c:pt>
                <c:pt idx="16">
                  <c:v>Diabetes/blood sugar management</c:v>
                </c:pt>
                <c:pt idx="17">
                  <c:v>Eye fatigue</c:v>
                </c:pt>
                <c:pt idx="18">
                  <c:v>Memory issues</c:v>
                </c:pt>
                <c:pt idx="19">
                  <c:v>Lack of mental acuity, cognition, focus</c:v>
                </c:pt>
                <c:pt idx="20">
                  <c:v>Anemia (low iron)</c:v>
                </c:pt>
                <c:pt idx="21">
                  <c:v>Heart/cardiovascular problem</c:v>
                </c:pt>
                <c:pt idx="22">
                  <c:v>Antioxidant support</c:v>
                </c:pt>
                <c:pt idx="23">
                  <c:v>Athletic performance</c:v>
                </c:pt>
                <c:pt idx="24">
                  <c:v>Poor/declining vision</c:v>
                </c:pt>
                <c:pt idx="25">
                  <c:v>Perimenopause/Menopause</c:v>
                </c:pt>
                <c:pt idx="26">
                  <c:v>Dermatological condition</c:v>
                </c:pt>
                <c:pt idx="27">
                  <c:v>Long haul COVID symptoms</c:v>
                </c:pt>
                <c:pt idx="28">
                  <c:v>Osteoporosis</c:v>
                </c:pt>
                <c:pt idx="29">
                  <c:v>Pregnancy</c:v>
                </c:pt>
                <c:pt idx="30">
                  <c:v>Other health condition</c:v>
                </c:pt>
                <c:pt idx="31">
                  <c:v>Did not exp health problems</c:v>
                </c:pt>
              </c:strCache>
            </c:strRef>
          </c:cat>
          <c:val>
            <c:numRef>
              <c:f>Sheet1!$D$2:$D$33</c:f>
              <c:numCache>
                <c:formatCode>0%</c:formatCode>
                <c:ptCount val="32"/>
                <c:pt idx="0">
                  <c:v>0.17346939</c:v>
                </c:pt>
                <c:pt idx="1">
                  <c:v>0.13775509999999999</c:v>
                </c:pt>
                <c:pt idx="2">
                  <c:v>0.26020408</c:v>
                </c:pt>
                <c:pt idx="3">
                  <c:v>0.22448979999999999</c:v>
                </c:pt>
                <c:pt idx="4">
                  <c:v>0.25510203999999997</c:v>
                </c:pt>
                <c:pt idx="5">
                  <c:v>7.6530609999999999E-2</c:v>
                </c:pt>
                <c:pt idx="6">
                  <c:v>0.22448979999999999</c:v>
                </c:pt>
                <c:pt idx="7">
                  <c:v>0.11734694</c:v>
                </c:pt>
                <c:pt idx="8">
                  <c:v>0.13775509999999999</c:v>
                </c:pt>
                <c:pt idx="9">
                  <c:v>0.15816326999999999</c:v>
                </c:pt>
                <c:pt idx="10">
                  <c:v>0.17346939</c:v>
                </c:pt>
                <c:pt idx="11">
                  <c:v>9.1836730000000005E-2</c:v>
                </c:pt>
                <c:pt idx="12">
                  <c:v>0.15306122</c:v>
                </c:pt>
                <c:pt idx="13">
                  <c:v>8.6734690000000003E-2</c:v>
                </c:pt>
                <c:pt idx="14">
                  <c:v>0.10204082</c:v>
                </c:pt>
                <c:pt idx="15">
                  <c:v>8.1632650000000015E-2</c:v>
                </c:pt>
                <c:pt idx="16">
                  <c:v>3.5714290000000003E-2</c:v>
                </c:pt>
                <c:pt idx="17">
                  <c:v>0.14285713999999999</c:v>
                </c:pt>
                <c:pt idx="18">
                  <c:v>9.6938780000000002E-2</c:v>
                </c:pt>
                <c:pt idx="19">
                  <c:v>9.1836730000000005E-2</c:v>
                </c:pt>
                <c:pt idx="20">
                  <c:v>6.6326530000000009E-2</c:v>
                </c:pt>
                <c:pt idx="21">
                  <c:v>3.5714290000000003E-2</c:v>
                </c:pt>
                <c:pt idx="22">
                  <c:v>7.1428569999999997E-2</c:v>
                </c:pt>
                <c:pt idx="23">
                  <c:v>0.13265305999999999</c:v>
                </c:pt>
                <c:pt idx="24">
                  <c:v>0.12244898</c:v>
                </c:pt>
                <c:pt idx="25">
                  <c:v>3.0612239999999999E-2</c:v>
                </c:pt>
                <c:pt idx="26">
                  <c:v>9.1836730000000005E-2</c:v>
                </c:pt>
                <c:pt idx="27">
                  <c:v>9.1836730000000005E-2</c:v>
                </c:pt>
                <c:pt idx="28">
                  <c:v>3.0612239999999999E-2</c:v>
                </c:pt>
                <c:pt idx="29">
                  <c:v>4.591837E-2</c:v>
                </c:pt>
                <c:pt idx="30">
                  <c:v>2.0408160000000002E-2</c:v>
                </c:pt>
                <c:pt idx="31">
                  <c:v>0.15816326999999999</c:v>
                </c:pt>
              </c:numCache>
            </c:numRef>
          </c:val>
          <c:extLst>
            <c:ext xmlns:c16="http://schemas.microsoft.com/office/drawing/2014/chart" uri="{C3380CC4-5D6E-409C-BE32-E72D297353CC}">
              <c16:uniqueId val="{00000002-76FA-224D-95D3-6CC03C0749C6}"/>
            </c:ext>
          </c:extLst>
        </c:ser>
        <c:ser>
          <c:idx val="3"/>
          <c:order val="3"/>
          <c:tx>
            <c:strRef>
              <c:f>Sheet1!$E$1</c:f>
              <c:strCache>
                <c:ptCount val="1"/>
                <c:pt idx="0">
                  <c:v>IT</c:v>
                </c:pt>
              </c:strCache>
            </c:strRef>
          </c:tx>
          <c:spPr>
            <a:solidFill>
              <a:schemeClr val="tx2"/>
            </a:solidFill>
            <a:ln>
              <a:noFill/>
            </a:ln>
            <a:effectLst/>
          </c:spPr>
          <c:invertIfNegative val="0"/>
          <c:cat>
            <c:strRef>
              <c:f>Sheet1!$A$2:$A$33</c:f>
              <c:strCache>
                <c:ptCount val="32"/>
                <c:pt idx="0">
                  <c:v>Anxiety or stress</c:v>
                </c:pt>
                <c:pt idx="1">
                  <c:v>Depression</c:v>
                </c:pt>
                <c:pt idx="2">
                  <c:v>Lack of energy</c:v>
                </c:pt>
                <c:pt idx="3">
                  <c:v>Joint or other pain</c:v>
                </c:pt>
                <c:pt idx="4">
                  <c:v>General health</c:v>
                </c:pt>
                <c:pt idx="5">
                  <c:v>High cholesterol</c:v>
                </c:pt>
                <c:pt idx="6">
                  <c:v>Mood</c:v>
                </c:pt>
                <c:pt idx="7">
                  <c:v>Insomnia/Sleep problems</c:v>
                </c:pt>
                <c:pt idx="8">
                  <c:v>High blood pressure</c:v>
                </c:pt>
                <c:pt idx="9">
                  <c:v>Nutrition concerns</c:v>
                </c:pt>
                <c:pt idx="10">
                  <c:v>Digestive complaints</c:v>
                </c:pt>
                <c:pt idx="11">
                  <c:v>Oral health</c:v>
                </c:pt>
                <c:pt idx="12">
                  <c:v>Inflammation</c:v>
                </c:pt>
                <c:pt idx="13">
                  <c:v>Overweight/Obese</c:v>
                </c:pt>
                <c:pt idx="14">
                  <c:v>Immunity concerns</c:v>
                </c:pt>
                <c:pt idx="15">
                  <c:v>Healthy Aging</c:v>
                </c:pt>
                <c:pt idx="16">
                  <c:v>Diabetes/blood sugar management</c:v>
                </c:pt>
                <c:pt idx="17">
                  <c:v>Eye fatigue</c:v>
                </c:pt>
                <c:pt idx="18">
                  <c:v>Memory issues</c:v>
                </c:pt>
                <c:pt idx="19">
                  <c:v>Lack of mental acuity, cognition, focus</c:v>
                </c:pt>
                <c:pt idx="20">
                  <c:v>Anemia (low iron)</c:v>
                </c:pt>
                <c:pt idx="21">
                  <c:v>Heart/cardiovascular problem</c:v>
                </c:pt>
                <c:pt idx="22">
                  <c:v>Antioxidant support</c:v>
                </c:pt>
                <c:pt idx="23">
                  <c:v>Athletic performance</c:v>
                </c:pt>
                <c:pt idx="24">
                  <c:v>Poor/declining vision</c:v>
                </c:pt>
                <c:pt idx="25">
                  <c:v>Perimenopause/Menopause</c:v>
                </c:pt>
                <c:pt idx="26">
                  <c:v>Dermatological condition</c:v>
                </c:pt>
                <c:pt idx="27">
                  <c:v>Long haul COVID symptoms</c:v>
                </c:pt>
                <c:pt idx="28">
                  <c:v>Osteoporosis</c:v>
                </c:pt>
                <c:pt idx="29">
                  <c:v>Pregnancy</c:v>
                </c:pt>
                <c:pt idx="30">
                  <c:v>Other health condition</c:v>
                </c:pt>
                <c:pt idx="31">
                  <c:v>Did not exp health problems</c:v>
                </c:pt>
              </c:strCache>
            </c:strRef>
          </c:cat>
          <c:val>
            <c:numRef>
              <c:f>Sheet1!$E$2:$E$33</c:f>
              <c:numCache>
                <c:formatCode>0%</c:formatCode>
                <c:ptCount val="32"/>
                <c:pt idx="0">
                  <c:v>0.46551724</c:v>
                </c:pt>
                <c:pt idx="1">
                  <c:v>0.12068966</c:v>
                </c:pt>
                <c:pt idx="2">
                  <c:v>0.40689655000000002</c:v>
                </c:pt>
                <c:pt idx="3">
                  <c:v>0.31034483000000002</c:v>
                </c:pt>
                <c:pt idx="4">
                  <c:v>0.19655172000000001</c:v>
                </c:pt>
                <c:pt idx="5">
                  <c:v>0.23448276000000001</c:v>
                </c:pt>
                <c:pt idx="6">
                  <c:v>0.25172413999999999</c:v>
                </c:pt>
                <c:pt idx="7">
                  <c:v>0.34827585999999999</c:v>
                </c:pt>
                <c:pt idx="8">
                  <c:v>0.16896552000000001</c:v>
                </c:pt>
                <c:pt idx="9">
                  <c:v>9.6551720000000008E-2</c:v>
                </c:pt>
                <c:pt idx="10">
                  <c:v>0.33793103000000002</c:v>
                </c:pt>
                <c:pt idx="11">
                  <c:v>0.17241379000000001</c:v>
                </c:pt>
                <c:pt idx="12">
                  <c:v>0.20344828000000001</c:v>
                </c:pt>
                <c:pt idx="13">
                  <c:v>0.16551724000000001</c:v>
                </c:pt>
                <c:pt idx="14">
                  <c:v>0.11724138000000001</c:v>
                </c:pt>
                <c:pt idx="15">
                  <c:v>0.10689655000000001</c:v>
                </c:pt>
                <c:pt idx="16">
                  <c:v>6.5517240000000004E-2</c:v>
                </c:pt>
                <c:pt idx="17">
                  <c:v>0.29310344999999999</c:v>
                </c:pt>
                <c:pt idx="18">
                  <c:v>0.11379309999999999</c:v>
                </c:pt>
                <c:pt idx="19">
                  <c:v>0.12758621000000001</c:v>
                </c:pt>
                <c:pt idx="20">
                  <c:v>0.13448276000000001</c:v>
                </c:pt>
                <c:pt idx="21">
                  <c:v>5.8620690000000003E-2</c:v>
                </c:pt>
                <c:pt idx="22">
                  <c:v>0.10344828</c:v>
                </c:pt>
                <c:pt idx="23">
                  <c:v>0.12413792999999999</c:v>
                </c:pt>
                <c:pt idx="24">
                  <c:v>0.25172413999999999</c:v>
                </c:pt>
                <c:pt idx="25">
                  <c:v>0.1</c:v>
                </c:pt>
                <c:pt idx="26">
                  <c:v>0.11034483</c:v>
                </c:pt>
                <c:pt idx="27">
                  <c:v>0.11724138000000001</c:v>
                </c:pt>
                <c:pt idx="28">
                  <c:v>7.5862070000000004E-2</c:v>
                </c:pt>
                <c:pt idx="29">
                  <c:v>3.4482760000000001E-2</c:v>
                </c:pt>
                <c:pt idx="30">
                  <c:v>2.4137929999999998E-2</c:v>
                </c:pt>
                <c:pt idx="31">
                  <c:v>4.482759E-2</c:v>
                </c:pt>
              </c:numCache>
            </c:numRef>
          </c:val>
          <c:extLst>
            <c:ext xmlns:c16="http://schemas.microsoft.com/office/drawing/2014/chart" uri="{C3380CC4-5D6E-409C-BE32-E72D297353CC}">
              <c16:uniqueId val="{00000003-76FA-224D-95D3-6CC03C0749C6}"/>
            </c:ext>
          </c:extLst>
        </c:ser>
        <c:ser>
          <c:idx val="4"/>
          <c:order val="4"/>
          <c:tx>
            <c:strRef>
              <c:f>Sheet1!$F$1</c:f>
              <c:strCache>
                <c:ptCount val="1"/>
                <c:pt idx="0">
                  <c:v>KR</c:v>
                </c:pt>
              </c:strCache>
            </c:strRef>
          </c:tx>
          <c:spPr>
            <a:solidFill>
              <a:schemeClr val="accent5"/>
            </a:solidFill>
            <a:ln>
              <a:noFill/>
            </a:ln>
            <a:effectLst/>
          </c:spPr>
          <c:invertIfNegative val="0"/>
          <c:cat>
            <c:strRef>
              <c:f>Sheet1!$A$2:$A$33</c:f>
              <c:strCache>
                <c:ptCount val="32"/>
                <c:pt idx="0">
                  <c:v>Anxiety or stress</c:v>
                </c:pt>
                <c:pt idx="1">
                  <c:v>Depression</c:v>
                </c:pt>
                <c:pt idx="2">
                  <c:v>Lack of energy</c:v>
                </c:pt>
                <c:pt idx="3">
                  <c:v>Joint or other pain</c:v>
                </c:pt>
                <c:pt idx="4">
                  <c:v>General health</c:v>
                </c:pt>
                <c:pt idx="5">
                  <c:v>High cholesterol</c:v>
                </c:pt>
                <c:pt idx="6">
                  <c:v>Mood</c:v>
                </c:pt>
                <c:pt idx="7">
                  <c:v>Insomnia/Sleep problems</c:v>
                </c:pt>
                <c:pt idx="8">
                  <c:v>High blood pressure</c:v>
                </c:pt>
                <c:pt idx="9">
                  <c:v>Nutrition concerns</c:v>
                </c:pt>
                <c:pt idx="10">
                  <c:v>Digestive complaints</c:v>
                </c:pt>
                <c:pt idx="11">
                  <c:v>Oral health</c:v>
                </c:pt>
                <c:pt idx="12">
                  <c:v>Inflammation</c:v>
                </c:pt>
                <c:pt idx="13">
                  <c:v>Overweight/Obese</c:v>
                </c:pt>
                <c:pt idx="14">
                  <c:v>Immunity concerns</c:v>
                </c:pt>
                <c:pt idx="15">
                  <c:v>Healthy Aging</c:v>
                </c:pt>
                <c:pt idx="16">
                  <c:v>Diabetes/blood sugar management</c:v>
                </c:pt>
                <c:pt idx="17">
                  <c:v>Eye fatigue</c:v>
                </c:pt>
                <c:pt idx="18">
                  <c:v>Memory issues</c:v>
                </c:pt>
                <c:pt idx="19">
                  <c:v>Lack of mental acuity, cognition, focus</c:v>
                </c:pt>
                <c:pt idx="20">
                  <c:v>Anemia (low iron)</c:v>
                </c:pt>
                <c:pt idx="21">
                  <c:v>Heart/cardiovascular problem</c:v>
                </c:pt>
                <c:pt idx="22">
                  <c:v>Antioxidant support</c:v>
                </c:pt>
                <c:pt idx="23">
                  <c:v>Athletic performance</c:v>
                </c:pt>
                <c:pt idx="24">
                  <c:v>Poor/declining vision</c:v>
                </c:pt>
                <c:pt idx="25">
                  <c:v>Perimenopause/Menopause</c:v>
                </c:pt>
                <c:pt idx="26">
                  <c:v>Dermatological condition</c:v>
                </c:pt>
                <c:pt idx="27">
                  <c:v>Long haul COVID symptoms</c:v>
                </c:pt>
                <c:pt idx="28">
                  <c:v>Osteoporosis</c:v>
                </c:pt>
                <c:pt idx="29">
                  <c:v>Pregnancy</c:v>
                </c:pt>
                <c:pt idx="30">
                  <c:v>Other health condition</c:v>
                </c:pt>
                <c:pt idx="31">
                  <c:v>Did not exp health problems</c:v>
                </c:pt>
              </c:strCache>
            </c:strRef>
          </c:cat>
          <c:val>
            <c:numRef>
              <c:f>Sheet1!$F$2:$F$33</c:f>
              <c:numCache>
                <c:formatCode>0%</c:formatCode>
                <c:ptCount val="32"/>
                <c:pt idx="0">
                  <c:v>0.31525424000000002</c:v>
                </c:pt>
                <c:pt idx="1">
                  <c:v>0.14237288000000001</c:v>
                </c:pt>
                <c:pt idx="2">
                  <c:v>0.25423729</c:v>
                </c:pt>
                <c:pt idx="3">
                  <c:v>0.25423729</c:v>
                </c:pt>
                <c:pt idx="4">
                  <c:v>0.14237288000000001</c:v>
                </c:pt>
                <c:pt idx="5">
                  <c:v>0.17627118999999999</c:v>
                </c:pt>
                <c:pt idx="6">
                  <c:v>0.17288136000000001</c:v>
                </c:pt>
                <c:pt idx="7">
                  <c:v>0.28135592999999998</c:v>
                </c:pt>
                <c:pt idx="8">
                  <c:v>0.2</c:v>
                </c:pt>
                <c:pt idx="9">
                  <c:v>0.10847458</c:v>
                </c:pt>
                <c:pt idx="10">
                  <c:v>0.31186440999999998</c:v>
                </c:pt>
                <c:pt idx="11">
                  <c:v>0.23728814000000001</c:v>
                </c:pt>
                <c:pt idx="12">
                  <c:v>0.12542373000000001</c:v>
                </c:pt>
                <c:pt idx="13">
                  <c:v>0.2440678</c:v>
                </c:pt>
                <c:pt idx="14">
                  <c:v>0.22711864000000001</c:v>
                </c:pt>
                <c:pt idx="15">
                  <c:v>0.1220339</c:v>
                </c:pt>
                <c:pt idx="16">
                  <c:v>0.10508475</c:v>
                </c:pt>
                <c:pt idx="17">
                  <c:v>0.53898305000000002</c:v>
                </c:pt>
                <c:pt idx="18">
                  <c:v>0.16271186000000001</c:v>
                </c:pt>
                <c:pt idx="19">
                  <c:v>0.16610169</c:v>
                </c:pt>
                <c:pt idx="20">
                  <c:v>9.8305080000000003E-2</c:v>
                </c:pt>
                <c:pt idx="21">
                  <c:v>6.101695E-2</c:v>
                </c:pt>
                <c:pt idx="22">
                  <c:v>1.016949E-2</c:v>
                </c:pt>
                <c:pt idx="23">
                  <c:v>0.15254237000000001</c:v>
                </c:pt>
                <c:pt idx="24">
                  <c:v>0.34915254000000001</c:v>
                </c:pt>
                <c:pt idx="25">
                  <c:v>4.7457630000000001E-2</c:v>
                </c:pt>
                <c:pt idx="26">
                  <c:v>0.26779660999999999</c:v>
                </c:pt>
                <c:pt idx="27">
                  <c:v>3.3898310000000001E-2</c:v>
                </c:pt>
                <c:pt idx="28">
                  <c:v>5.0847459999999997E-2</c:v>
                </c:pt>
                <c:pt idx="29">
                  <c:v>6.7796599999999999E-3</c:v>
                </c:pt>
                <c:pt idx="30">
                  <c:v>3.3898299999999999E-3</c:v>
                </c:pt>
                <c:pt idx="31">
                  <c:v>8.1355930000000007E-2</c:v>
                </c:pt>
              </c:numCache>
            </c:numRef>
          </c:val>
          <c:extLst>
            <c:ext xmlns:c16="http://schemas.microsoft.com/office/drawing/2014/chart" uri="{C3380CC4-5D6E-409C-BE32-E72D297353CC}">
              <c16:uniqueId val="{00000004-76FA-224D-95D3-6CC03C0749C6}"/>
            </c:ext>
          </c:extLst>
        </c:ser>
        <c:ser>
          <c:idx val="5"/>
          <c:order val="5"/>
          <c:tx>
            <c:strRef>
              <c:f>Sheet1!$G$1</c:f>
              <c:strCache>
                <c:ptCount val="1"/>
                <c:pt idx="0">
                  <c:v>AU</c:v>
                </c:pt>
              </c:strCache>
            </c:strRef>
          </c:tx>
          <c:spPr>
            <a:solidFill>
              <a:schemeClr val="accent4">
                <a:lumMod val="40000"/>
                <a:lumOff val="60000"/>
              </a:schemeClr>
            </a:solidFill>
            <a:ln>
              <a:noFill/>
            </a:ln>
            <a:effectLst/>
          </c:spPr>
          <c:invertIfNegative val="0"/>
          <c:cat>
            <c:strRef>
              <c:f>Sheet1!$A$2:$A$33</c:f>
              <c:strCache>
                <c:ptCount val="32"/>
                <c:pt idx="0">
                  <c:v>Anxiety or stress</c:v>
                </c:pt>
                <c:pt idx="1">
                  <c:v>Depression</c:v>
                </c:pt>
                <c:pt idx="2">
                  <c:v>Lack of energy</c:v>
                </c:pt>
                <c:pt idx="3">
                  <c:v>Joint or other pain</c:v>
                </c:pt>
                <c:pt idx="4">
                  <c:v>General health</c:v>
                </c:pt>
                <c:pt idx="5">
                  <c:v>High cholesterol</c:v>
                </c:pt>
                <c:pt idx="6">
                  <c:v>Mood</c:v>
                </c:pt>
                <c:pt idx="7">
                  <c:v>Insomnia/Sleep problems</c:v>
                </c:pt>
                <c:pt idx="8">
                  <c:v>High blood pressure</c:v>
                </c:pt>
                <c:pt idx="9">
                  <c:v>Nutrition concerns</c:v>
                </c:pt>
                <c:pt idx="10">
                  <c:v>Digestive complaints</c:v>
                </c:pt>
                <c:pt idx="11">
                  <c:v>Oral health</c:v>
                </c:pt>
                <c:pt idx="12">
                  <c:v>Inflammation</c:v>
                </c:pt>
                <c:pt idx="13">
                  <c:v>Overweight/Obese</c:v>
                </c:pt>
                <c:pt idx="14">
                  <c:v>Immunity concerns</c:v>
                </c:pt>
                <c:pt idx="15">
                  <c:v>Healthy Aging</c:v>
                </c:pt>
                <c:pt idx="16">
                  <c:v>Diabetes/blood sugar management</c:v>
                </c:pt>
                <c:pt idx="17">
                  <c:v>Eye fatigue</c:v>
                </c:pt>
                <c:pt idx="18">
                  <c:v>Memory issues</c:v>
                </c:pt>
                <c:pt idx="19">
                  <c:v>Lack of mental acuity, cognition, focus</c:v>
                </c:pt>
                <c:pt idx="20">
                  <c:v>Anemia (low iron)</c:v>
                </c:pt>
                <c:pt idx="21">
                  <c:v>Heart/cardiovascular problem</c:v>
                </c:pt>
                <c:pt idx="22">
                  <c:v>Antioxidant support</c:v>
                </c:pt>
                <c:pt idx="23">
                  <c:v>Athletic performance</c:v>
                </c:pt>
                <c:pt idx="24">
                  <c:v>Poor/declining vision</c:v>
                </c:pt>
                <c:pt idx="25">
                  <c:v>Perimenopause/Menopause</c:v>
                </c:pt>
                <c:pt idx="26">
                  <c:v>Dermatological condition</c:v>
                </c:pt>
                <c:pt idx="27">
                  <c:v>Long haul COVID symptoms</c:v>
                </c:pt>
                <c:pt idx="28">
                  <c:v>Osteoporosis</c:v>
                </c:pt>
                <c:pt idx="29">
                  <c:v>Pregnancy</c:v>
                </c:pt>
                <c:pt idx="30">
                  <c:v>Other health condition</c:v>
                </c:pt>
                <c:pt idx="31">
                  <c:v>Did not exp health problems</c:v>
                </c:pt>
              </c:strCache>
            </c:strRef>
          </c:cat>
          <c:val>
            <c:numRef>
              <c:f>Sheet1!$G$2:$G$33</c:f>
              <c:numCache>
                <c:formatCode>0%</c:formatCode>
                <c:ptCount val="32"/>
                <c:pt idx="0">
                  <c:v>0.43119266000000001</c:v>
                </c:pt>
                <c:pt idx="1">
                  <c:v>0.25688073</c:v>
                </c:pt>
                <c:pt idx="2">
                  <c:v>0.38990826000000001</c:v>
                </c:pt>
                <c:pt idx="3">
                  <c:v>0.26146788999999998</c:v>
                </c:pt>
                <c:pt idx="4">
                  <c:v>0.28899082999999998</c:v>
                </c:pt>
                <c:pt idx="5">
                  <c:v>0.16055046000000001</c:v>
                </c:pt>
                <c:pt idx="6">
                  <c:v>0.23394495000000001</c:v>
                </c:pt>
                <c:pt idx="7">
                  <c:v>0.27981651000000002</c:v>
                </c:pt>
                <c:pt idx="8">
                  <c:v>0.12844037</c:v>
                </c:pt>
                <c:pt idx="9">
                  <c:v>0.18348623999999999</c:v>
                </c:pt>
                <c:pt idx="10">
                  <c:v>0.25229358000000002</c:v>
                </c:pt>
                <c:pt idx="11">
                  <c:v>0.13761467999999999</c:v>
                </c:pt>
                <c:pt idx="12">
                  <c:v>0.18348623999999999</c:v>
                </c:pt>
                <c:pt idx="13">
                  <c:v>0.14220183</c:v>
                </c:pt>
                <c:pt idx="14">
                  <c:v>0.16055046000000001</c:v>
                </c:pt>
                <c:pt idx="15">
                  <c:v>0.13302752000000001</c:v>
                </c:pt>
                <c:pt idx="16">
                  <c:v>5.9633029999999997E-2</c:v>
                </c:pt>
                <c:pt idx="17">
                  <c:v>0.14220183</c:v>
                </c:pt>
                <c:pt idx="18">
                  <c:v>0.11009173999999999</c:v>
                </c:pt>
                <c:pt idx="19">
                  <c:v>0.1146789</c:v>
                </c:pt>
                <c:pt idx="20">
                  <c:v>0.12385321000000001</c:v>
                </c:pt>
                <c:pt idx="21">
                  <c:v>6.4220180000000002E-2</c:v>
                </c:pt>
                <c:pt idx="22">
                  <c:v>6.8807340000000008E-2</c:v>
                </c:pt>
                <c:pt idx="23">
                  <c:v>5.0458719999999999E-2</c:v>
                </c:pt>
                <c:pt idx="24">
                  <c:v>0.12385321000000001</c:v>
                </c:pt>
                <c:pt idx="25">
                  <c:v>0.10550459</c:v>
                </c:pt>
                <c:pt idx="26">
                  <c:v>0.10550459</c:v>
                </c:pt>
                <c:pt idx="27">
                  <c:v>6.4220180000000002E-2</c:v>
                </c:pt>
                <c:pt idx="28">
                  <c:v>5.5045869999999997E-2</c:v>
                </c:pt>
                <c:pt idx="29">
                  <c:v>2.7522939999999999E-2</c:v>
                </c:pt>
                <c:pt idx="30">
                  <c:v>3.6697250000000001E-2</c:v>
                </c:pt>
                <c:pt idx="31">
                  <c:v>9.633027999999999E-2</c:v>
                </c:pt>
              </c:numCache>
            </c:numRef>
          </c:val>
          <c:extLst>
            <c:ext xmlns:c16="http://schemas.microsoft.com/office/drawing/2014/chart" uri="{C3380CC4-5D6E-409C-BE32-E72D297353CC}">
              <c16:uniqueId val="{00000005-76FA-224D-95D3-6CC03C0749C6}"/>
            </c:ext>
          </c:extLst>
        </c:ser>
        <c:dLbls>
          <c:showLegendKey val="0"/>
          <c:showVal val="0"/>
          <c:showCatName val="0"/>
          <c:showSerName val="0"/>
          <c:showPercent val="0"/>
          <c:showBubbleSize val="0"/>
        </c:dLbls>
        <c:gapWidth val="219"/>
        <c:overlap val="-27"/>
        <c:axId val="23713104"/>
        <c:axId val="16867264"/>
      </c:barChart>
      <c:lineChart>
        <c:grouping val="standard"/>
        <c:varyColors val="0"/>
        <c:ser>
          <c:idx val="6"/>
          <c:order val="6"/>
          <c:tx>
            <c:strRef>
              <c:f>Sheet1!$H$1</c:f>
              <c:strCache>
                <c:ptCount val="1"/>
                <c:pt idx="0">
                  <c:v>All Supplement Users</c:v>
                </c:pt>
              </c:strCache>
            </c:strRef>
          </c:tx>
          <c:spPr>
            <a:ln w="19050" cap="rnd">
              <a:solidFill>
                <a:schemeClr val="tx1">
                  <a:lumMod val="50000"/>
                  <a:lumOff val="50000"/>
                </a:schemeClr>
              </a:solidFill>
              <a:prstDash val="dash"/>
              <a:round/>
            </a:ln>
            <a:effectLst/>
          </c:spPr>
          <c:marker>
            <c:symbol val="none"/>
          </c:marker>
          <c:cat>
            <c:strRef>
              <c:f>Sheet1!$A$2:$A$33</c:f>
              <c:strCache>
                <c:ptCount val="32"/>
                <c:pt idx="0">
                  <c:v>Anxiety or stress</c:v>
                </c:pt>
                <c:pt idx="1">
                  <c:v>Depression</c:v>
                </c:pt>
                <c:pt idx="2">
                  <c:v>Lack of energy</c:v>
                </c:pt>
                <c:pt idx="3">
                  <c:v>Joint or other pain</c:v>
                </c:pt>
                <c:pt idx="4">
                  <c:v>General health</c:v>
                </c:pt>
                <c:pt idx="5">
                  <c:v>High cholesterol</c:v>
                </c:pt>
                <c:pt idx="6">
                  <c:v>Mood</c:v>
                </c:pt>
                <c:pt idx="7">
                  <c:v>Insomnia/Sleep problems</c:v>
                </c:pt>
                <c:pt idx="8">
                  <c:v>High blood pressure</c:v>
                </c:pt>
                <c:pt idx="9">
                  <c:v>Nutrition concerns</c:v>
                </c:pt>
                <c:pt idx="10">
                  <c:v>Digestive complaints</c:v>
                </c:pt>
                <c:pt idx="11">
                  <c:v>Oral health</c:v>
                </c:pt>
                <c:pt idx="12">
                  <c:v>Inflammation</c:v>
                </c:pt>
                <c:pt idx="13">
                  <c:v>Overweight/Obese</c:v>
                </c:pt>
                <c:pt idx="14">
                  <c:v>Immunity concerns</c:v>
                </c:pt>
                <c:pt idx="15">
                  <c:v>Healthy Aging</c:v>
                </c:pt>
                <c:pt idx="16">
                  <c:v>Diabetes/blood sugar management</c:v>
                </c:pt>
                <c:pt idx="17">
                  <c:v>Eye fatigue</c:v>
                </c:pt>
                <c:pt idx="18">
                  <c:v>Memory issues</c:v>
                </c:pt>
                <c:pt idx="19">
                  <c:v>Lack of mental acuity, cognition, focus</c:v>
                </c:pt>
                <c:pt idx="20">
                  <c:v>Anemia (low iron)</c:v>
                </c:pt>
                <c:pt idx="21">
                  <c:v>Heart/cardiovascular problem</c:v>
                </c:pt>
                <c:pt idx="22">
                  <c:v>Antioxidant support</c:v>
                </c:pt>
                <c:pt idx="23">
                  <c:v>Athletic performance</c:v>
                </c:pt>
                <c:pt idx="24">
                  <c:v>Poor/declining vision</c:v>
                </c:pt>
                <c:pt idx="25">
                  <c:v>Perimenopause/Menopause</c:v>
                </c:pt>
                <c:pt idx="26">
                  <c:v>Dermatological condition</c:v>
                </c:pt>
                <c:pt idx="27">
                  <c:v>Long haul COVID symptoms</c:v>
                </c:pt>
                <c:pt idx="28">
                  <c:v>Osteoporosis</c:v>
                </c:pt>
                <c:pt idx="29">
                  <c:v>Pregnancy</c:v>
                </c:pt>
                <c:pt idx="30">
                  <c:v>Other health condition</c:v>
                </c:pt>
                <c:pt idx="31">
                  <c:v>Did not exp health problems</c:v>
                </c:pt>
              </c:strCache>
            </c:strRef>
          </c:cat>
          <c:val>
            <c:numRef>
              <c:f>Sheet1!$H$2:$H$33</c:f>
              <c:numCache>
                <c:formatCode>0%</c:formatCode>
                <c:ptCount val="32"/>
                <c:pt idx="0">
                  <c:v>0.31846614000000001</c:v>
                </c:pt>
                <c:pt idx="1">
                  <c:v>0.19282023000000001</c:v>
                </c:pt>
                <c:pt idx="2">
                  <c:v>0.29099809999999998</c:v>
                </c:pt>
                <c:pt idx="3">
                  <c:v>0.27386455999999998</c:v>
                </c:pt>
                <c:pt idx="4">
                  <c:v>0.19989122000000001</c:v>
                </c:pt>
                <c:pt idx="5">
                  <c:v>0.17351100999999999</c:v>
                </c:pt>
                <c:pt idx="6">
                  <c:v>0.20342671000000001</c:v>
                </c:pt>
                <c:pt idx="7">
                  <c:v>0.23579005</c:v>
                </c:pt>
                <c:pt idx="8">
                  <c:v>0.19499591999999999</c:v>
                </c:pt>
                <c:pt idx="9">
                  <c:v>0.12102257</c:v>
                </c:pt>
                <c:pt idx="10">
                  <c:v>0.20533043000000001</c:v>
                </c:pt>
                <c:pt idx="11">
                  <c:v>0.13734022000000001</c:v>
                </c:pt>
                <c:pt idx="12">
                  <c:v>0.13026924000000001</c:v>
                </c:pt>
                <c:pt idx="13">
                  <c:v>0.16779984000000001</c:v>
                </c:pt>
                <c:pt idx="14">
                  <c:v>0.1166712</c:v>
                </c:pt>
                <c:pt idx="15">
                  <c:v>0.10606473</c:v>
                </c:pt>
                <c:pt idx="16">
                  <c:v>7.9956490000000005E-2</c:v>
                </c:pt>
                <c:pt idx="17">
                  <c:v>0.19173239</c:v>
                </c:pt>
                <c:pt idx="18">
                  <c:v>9.6818059999999997E-2</c:v>
                </c:pt>
                <c:pt idx="19">
                  <c:v>0.10035355</c:v>
                </c:pt>
                <c:pt idx="20">
                  <c:v>8.3491979999999993E-2</c:v>
                </c:pt>
                <c:pt idx="21">
                  <c:v>5.2760399999999999E-2</c:v>
                </c:pt>
                <c:pt idx="22">
                  <c:v>3.9706279999999997E-2</c:v>
                </c:pt>
                <c:pt idx="23">
                  <c:v>7.9956490000000005E-2</c:v>
                </c:pt>
                <c:pt idx="24">
                  <c:v>0.14658689</c:v>
                </c:pt>
                <c:pt idx="25">
                  <c:v>6.6630410000000001E-2</c:v>
                </c:pt>
                <c:pt idx="26">
                  <c:v>0.10307316</c:v>
                </c:pt>
                <c:pt idx="27">
                  <c:v>5.6567850000000003E-2</c:v>
                </c:pt>
                <c:pt idx="28">
                  <c:v>4.5145499999999998E-2</c:v>
                </c:pt>
                <c:pt idx="29">
                  <c:v>1.7949420000000001E-2</c:v>
                </c:pt>
                <c:pt idx="30">
                  <c:v>2.7468039999999999E-2</c:v>
                </c:pt>
                <c:pt idx="31">
                  <c:v>0.11639924</c:v>
                </c:pt>
              </c:numCache>
            </c:numRef>
          </c:val>
          <c:smooth val="0"/>
          <c:extLst>
            <c:ext xmlns:c16="http://schemas.microsoft.com/office/drawing/2014/chart" uri="{C3380CC4-5D6E-409C-BE32-E72D297353CC}">
              <c16:uniqueId val="{00000006-76FA-224D-95D3-6CC03C0749C6}"/>
            </c:ext>
          </c:extLst>
        </c:ser>
        <c:dLbls>
          <c:showLegendKey val="0"/>
          <c:showVal val="0"/>
          <c:showCatName val="0"/>
          <c:showSerName val="0"/>
          <c:showPercent val="0"/>
          <c:showBubbleSize val="0"/>
        </c:dLbls>
        <c:marker val="1"/>
        <c:smooth val="0"/>
        <c:axId val="23713104"/>
        <c:axId val="16867264"/>
      </c:lineChart>
      <c:catAx>
        <c:axId val="2371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867264"/>
        <c:crosses val="autoZero"/>
        <c:auto val="1"/>
        <c:lblAlgn val="ctr"/>
        <c:lblOffset val="100"/>
        <c:noMultiLvlLbl val="0"/>
      </c:catAx>
      <c:valAx>
        <c:axId val="16867264"/>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3713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US</c:v>
                </c:pt>
              </c:strCache>
            </c:strRef>
          </c:tx>
          <c:spPr>
            <a:solidFill>
              <a:schemeClr val="accent3"/>
            </a:solidFill>
            <a:ln>
              <a:noFill/>
            </a:ln>
            <a:effectLst/>
          </c:spPr>
          <c:invertIfNegative val="0"/>
          <c:cat>
            <c:strRef>
              <c:f>Sheet1!$A$2:$A$33</c:f>
              <c:strCache>
                <c:ptCount val="32"/>
                <c:pt idx="0">
                  <c:v>Anxiety or stress</c:v>
                </c:pt>
                <c:pt idx="1">
                  <c:v>Lack of energy</c:v>
                </c:pt>
                <c:pt idx="2">
                  <c:v>General health</c:v>
                </c:pt>
                <c:pt idx="3">
                  <c:v>Joint or other pain</c:v>
                </c:pt>
                <c:pt idx="4">
                  <c:v>High cholesterol</c:v>
                </c:pt>
                <c:pt idx="5">
                  <c:v>Depression</c:v>
                </c:pt>
                <c:pt idx="6">
                  <c:v>Nutrition concerns</c:v>
                </c:pt>
                <c:pt idx="7">
                  <c:v>Digestive complaints</c:v>
                </c:pt>
                <c:pt idx="8">
                  <c:v>Insomnia/Sleep problems</c:v>
                </c:pt>
                <c:pt idx="9">
                  <c:v>High blood pressure</c:v>
                </c:pt>
                <c:pt idx="10">
                  <c:v>Mood</c:v>
                </c:pt>
                <c:pt idx="11">
                  <c:v>Diabetes/blood sugar management</c:v>
                </c:pt>
                <c:pt idx="12">
                  <c:v>Inflammation</c:v>
                </c:pt>
                <c:pt idx="13">
                  <c:v>Healthy Aging</c:v>
                </c:pt>
                <c:pt idx="14">
                  <c:v>Immunity concerns</c:v>
                </c:pt>
                <c:pt idx="15">
                  <c:v>Anemia (low iron)</c:v>
                </c:pt>
                <c:pt idx="16">
                  <c:v>Oral health</c:v>
                </c:pt>
                <c:pt idx="17">
                  <c:v>Memory issues</c:v>
                </c:pt>
                <c:pt idx="18">
                  <c:v>Eye fatigue</c:v>
                </c:pt>
                <c:pt idx="19">
                  <c:v>Lack of mental acuity, cognition, focus</c:v>
                </c:pt>
                <c:pt idx="20">
                  <c:v>Athletic performance</c:v>
                </c:pt>
                <c:pt idx="21">
                  <c:v>Heart/cardiovascular problem</c:v>
                </c:pt>
                <c:pt idx="22">
                  <c:v>Antioxidant support</c:v>
                </c:pt>
                <c:pt idx="23">
                  <c:v>Overweight/Obese</c:v>
                </c:pt>
                <c:pt idx="24">
                  <c:v>Long haul COVID symptoms</c:v>
                </c:pt>
                <c:pt idx="25">
                  <c:v>Perimenopause/Menopause</c:v>
                </c:pt>
                <c:pt idx="26">
                  <c:v>Osteoporosis</c:v>
                </c:pt>
                <c:pt idx="27">
                  <c:v>Dermatological condition</c:v>
                </c:pt>
                <c:pt idx="28">
                  <c:v>Poor/declining vision</c:v>
                </c:pt>
                <c:pt idx="29">
                  <c:v>Pregnancy</c:v>
                </c:pt>
                <c:pt idx="30">
                  <c:v>Other from D4</c:v>
                </c:pt>
                <c:pt idx="31">
                  <c:v>Did not exp any health problems</c:v>
                </c:pt>
              </c:strCache>
            </c:strRef>
          </c:cat>
          <c:val>
            <c:numRef>
              <c:f>Sheet1!$C$2:$C$33</c:f>
              <c:numCache>
                <c:formatCode>0%</c:formatCode>
                <c:ptCount val="32"/>
                <c:pt idx="0">
                  <c:v>0.25333333000000002</c:v>
                </c:pt>
                <c:pt idx="1">
                  <c:v>0.19333333</c:v>
                </c:pt>
                <c:pt idx="2">
                  <c:v>0.18444443999999999</c:v>
                </c:pt>
                <c:pt idx="3">
                  <c:v>0.18</c:v>
                </c:pt>
                <c:pt idx="4">
                  <c:v>0.17777778</c:v>
                </c:pt>
                <c:pt idx="5">
                  <c:v>0.16888889000000001</c:v>
                </c:pt>
                <c:pt idx="6">
                  <c:v>0.16444444</c:v>
                </c:pt>
                <c:pt idx="7">
                  <c:v>0.14666667</c:v>
                </c:pt>
                <c:pt idx="8">
                  <c:v>0.14444444000000001</c:v>
                </c:pt>
                <c:pt idx="9">
                  <c:v>0.14222222000000001</c:v>
                </c:pt>
                <c:pt idx="10">
                  <c:v>0.13555555999999999</c:v>
                </c:pt>
                <c:pt idx="11">
                  <c:v>0.10666667000000001</c:v>
                </c:pt>
                <c:pt idx="12">
                  <c:v>9.5555559999999998E-2</c:v>
                </c:pt>
                <c:pt idx="13">
                  <c:v>9.5555559999999998E-2</c:v>
                </c:pt>
                <c:pt idx="14">
                  <c:v>8.8888890000000012E-2</c:v>
                </c:pt>
                <c:pt idx="15">
                  <c:v>7.3333330000000002E-2</c:v>
                </c:pt>
                <c:pt idx="16">
                  <c:v>6.2222220000000002E-2</c:v>
                </c:pt>
                <c:pt idx="17">
                  <c:v>6.2222220000000002E-2</c:v>
                </c:pt>
                <c:pt idx="18">
                  <c:v>0.06</c:v>
                </c:pt>
                <c:pt idx="19">
                  <c:v>0.06</c:v>
                </c:pt>
                <c:pt idx="20">
                  <c:v>5.5555559999999997E-2</c:v>
                </c:pt>
                <c:pt idx="21">
                  <c:v>5.5555559999999997E-2</c:v>
                </c:pt>
                <c:pt idx="22">
                  <c:v>5.5555559999999997E-2</c:v>
                </c:pt>
                <c:pt idx="23">
                  <c:v>5.3333329999999998E-2</c:v>
                </c:pt>
                <c:pt idx="24">
                  <c:v>4.4444440000000002E-2</c:v>
                </c:pt>
                <c:pt idx="25">
                  <c:v>3.7777779999999997E-2</c:v>
                </c:pt>
                <c:pt idx="26">
                  <c:v>3.1111110000000001E-2</c:v>
                </c:pt>
                <c:pt idx="27">
                  <c:v>2.4444440000000001E-2</c:v>
                </c:pt>
                <c:pt idx="28">
                  <c:v>1.777778E-2</c:v>
                </c:pt>
                <c:pt idx="29">
                  <c:v>1.777778E-2</c:v>
                </c:pt>
                <c:pt idx="30">
                  <c:v>1.3333329999999999E-2</c:v>
                </c:pt>
                <c:pt idx="31">
                  <c:v>3.3333330000000001E-2</c:v>
                </c:pt>
              </c:numCache>
            </c:numRef>
          </c:val>
          <c:extLst>
            <c:ext xmlns:c16="http://schemas.microsoft.com/office/drawing/2014/chart" uri="{C3380CC4-5D6E-409C-BE32-E72D297353CC}">
              <c16:uniqueId val="{00000001-00B9-E64C-A21E-A6BECDA66B9B}"/>
            </c:ext>
          </c:extLst>
        </c:ser>
        <c:ser>
          <c:idx val="2"/>
          <c:order val="2"/>
          <c:tx>
            <c:strRef>
              <c:f>Sheet1!$D$1</c:f>
              <c:strCache>
                <c:ptCount val="1"/>
                <c:pt idx="0">
                  <c:v>UK</c:v>
                </c:pt>
              </c:strCache>
            </c:strRef>
          </c:tx>
          <c:spPr>
            <a:solidFill>
              <a:schemeClr val="accent5"/>
            </a:solidFill>
            <a:ln>
              <a:noFill/>
            </a:ln>
            <a:effectLst/>
          </c:spPr>
          <c:invertIfNegative val="0"/>
          <c:cat>
            <c:strRef>
              <c:f>Sheet1!$A$2:$A$33</c:f>
              <c:strCache>
                <c:ptCount val="32"/>
                <c:pt idx="0">
                  <c:v>Anxiety or stress</c:v>
                </c:pt>
                <c:pt idx="1">
                  <c:v>Lack of energy</c:v>
                </c:pt>
                <c:pt idx="2">
                  <c:v>General health</c:v>
                </c:pt>
                <c:pt idx="3">
                  <c:v>Joint or other pain</c:v>
                </c:pt>
                <c:pt idx="4">
                  <c:v>High cholesterol</c:v>
                </c:pt>
                <c:pt idx="5">
                  <c:v>Depression</c:v>
                </c:pt>
                <c:pt idx="6">
                  <c:v>Nutrition concerns</c:v>
                </c:pt>
                <c:pt idx="7">
                  <c:v>Digestive complaints</c:v>
                </c:pt>
                <c:pt idx="8">
                  <c:v>Insomnia/Sleep problems</c:v>
                </c:pt>
                <c:pt idx="9">
                  <c:v>High blood pressure</c:v>
                </c:pt>
                <c:pt idx="10">
                  <c:v>Mood</c:v>
                </c:pt>
                <c:pt idx="11">
                  <c:v>Diabetes/blood sugar management</c:v>
                </c:pt>
                <c:pt idx="12">
                  <c:v>Inflammation</c:v>
                </c:pt>
                <c:pt idx="13">
                  <c:v>Healthy Aging</c:v>
                </c:pt>
                <c:pt idx="14">
                  <c:v>Immunity concerns</c:v>
                </c:pt>
                <c:pt idx="15">
                  <c:v>Anemia (low iron)</c:v>
                </c:pt>
                <c:pt idx="16">
                  <c:v>Oral health</c:v>
                </c:pt>
                <c:pt idx="17">
                  <c:v>Memory issues</c:v>
                </c:pt>
                <c:pt idx="18">
                  <c:v>Eye fatigue</c:v>
                </c:pt>
                <c:pt idx="19">
                  <c:v>Lack of mental acuity, cognition, focus</c:v>
                </c:pt>
                <c:pt idx="20">
                  <c:v>Athletic performance</c:v>
                </c:pt>
                <c:pt idx="21">
                  <c:v>Heart/cardiovascular problem</c:v>
                </c:pt>
                <c:pt idx="22">
                  <c:v>Antioxidant support</c:v>
                </c:pt>
                <c:pt idx="23">
                  <c:v>Overweight/Obese</c:v>
                </c:pt>
                <c:pt idx="24">
                  <c:v>Long haul COVID symptoms</c:v>
                </c:pt>
                <c:pt idx="25">
                  <c:v>Perimenopause/Menopause</c:v>
                </c:pt>
                <c:pt idx="26">
                  <c:v>Osteoporosis</c:v>
                </c:pt>
                <c:pt idx="27">
                  <c:v>Dermatological condition</c:v>
                </c:pt>
                <c:pt idx="28">
                  <c:v>Poor/declining vision</c:v>
                </c:pt>
                <c:pt idx="29">
                  <c:v>Pregnancy</c:v>
                </c:pt>
                <c:pt idx="30">
                  <c:v>Other from D4</c:v>
                </c:pt>
                <c:pt idx="31">
                  <c:v>Did not exp any health problems</c:v>
                </c:pt>
              </c:strCache>
            </c:strRef>
          </c:cat>
          <c:val>
            <c:numRef>
              <c:f>Sheet1!$D$2:$D$33</c:f>
              <c:numCache>
                <c:formatCode>0%</c:formatCode>
                <c:ptCount val="32"/>
                <c:pt idx="0">
                  <c:v>0.12707182</c:v>
                </c:pt>
                <c:pt idx="1">
                  <c:v>0.17679558000000001</c:v>
                </c:pt>
                <c:pt idx="2">
                  <c:v>0.22099447999999999</c:v>
                </c:pt>
                <c:pt idx="3">
                  <c:v>0.22099447999999999</c:v>
                </c:pt>
                <c:pt idx="4">
                  <c:v>6.6298339999999997E-2</c:v>
                </c:pt>
                <c:pt idx="5">
                  <c:v>0.10497238</c:v>
                </c:pt>
                <c:pt idx="6">
                  <c:v>9.9447510000000003E-2</c:v>
                </c:pt>
                <c:pt idx="7">
                  <c:v>9.9447510000000003E-2</c:v>
                </c:pt>
                <c:pt idx="8">
                  <c:v>0.13259668999999999</c:v>
                </c:pt>
                <c:pt idx="9">
                  <c:v>0.13812155000000001</c:v>
                </c:pt>
                <c:pt idx="10">
                  <c:v>9.3922649999999996E-2</c:v>
                </c:pt>
                <c:pt idx="11">
                  <c:v>4.9723759999999999E-2</c:v>
                </c:pt>
                <c:pt idx="12">
                  <c:v>6.6298339999999997E-2</c:v>
                </c:pt>
                <c:pt idx="13">
                  <c:v>6.6298339999999997E-2</c:v>
                </c:pt>
                <c:pt idx="14">
                  <c:v>7.1823200000000004E-2</c:v>
                </c:pt>
                <c:pt idx="15">
                  <c:v>6.0773479999999998E-2</c:v>
                </c:pt>
                <c:pt idx="16">
                  <c:v>6.6298339999999997E-2</c:v>
                </c:pt>
                <c:pt idx="17">
                  <c:v>4.9723759999999999E-2</c:v>
                </c:pt>
                <c:pt idx="18">
                  <c:v>6.6298339999999997E-2</c:v>
                </c:pt>
                <c:pt idx="19">
                  <c:v>3.8674029999999998E-2</c:v>
                </c:pt>
                <c:pt idx="20">
                  <c:v>5.5248619999999998E-2</c:v>
                </c:pt>
                <c:pt idx="21">
                  <c:v>2.7624309999999999E-2</c:v>
                </c:pt>
                <c:pt idx="22">
                  <c:v>1.657459E-2</c:v>
                </c:pt>
                <c:pt idx="23">
                  <c:v>4.9723759999999999E-2</c:v>
                </c:pt>
                <c:pt idx="24">
                  <c:v>1.657459E-2</c:v>
                </c:pt>
                <c:pt idx="25">
                  <c:v>7.1823200000000004E-2</c:v>
                </c:pt>
                <c:pt idx="26">
                  <c:v>3.8674029999999998E-2</c:v>
                </c:pt>
                <c:pt idx="27">
                  <c:v>3.3149169999999999E-2</c:v>
                </c:pt>
                <c:pt idx="28">
                  <c:v>2.209945E-2</c:v>
                </c:pt>
                <c:pt idx="29">
                  <c:v>5.5248600000000004E-3</c:v>
                </c:pt>
                <c:pt idx="30">
                  <c:v>5.5248600000000004E-3</c:v>
                </c:pt>
                <c:pt idx="31">
                  <c:v>4.9723759999999999E-2</c:v>
                </c:pt>
              </c:numCache>
            </c:numRef>
          </c:val>
          <c:extLst>
            <c:ext xmlns:c16="http://schemas.microsoft.com/office/drawing/2014/chart" uri="{C3380CC4-5D6E-409C-BE32-E72D297353CC}">
              <c16:uniqueId val="{00000002-00B9-E64C-A21E-A6BECDA66B9B}"/>
            </c:ext>
          </c:extLst>
        </c:ser>
        <c:ser>
          <c:idx val="3"/>
          <c:order val="3"/>
          <c:tx>
            <c:strRef>
              <c:f>Sheet1!$E$1</c:f>
              <c:strCache>
                <c:ptCount val="1"/>
                <c:pt idx="0">
                  <c:v>DE</c:v>
                </c:pt>
              </c:strCache>
            </c:strRef>
          </c:tx>
          <c:spPr>
            <a:solidFill>
              <a:schemeClr val="accent1">
                <a:lumMod val="60000"/>
              </a:schemeClr>
            </a:solidFill>
            <a:ln>
              <a:noFill/>
            </a:ln>
            <a:effectLst/>
          </c:spPr>
          <c:invertIfNegative val="0"/>
          <c:cat>
            <c:strRef>
              <c:f>Sheet1!$A$2:$A$33</c:f>
              <c:strCache>
                <c:ptCount val="32"/>
                <c:pt idx="0">
                  <c:v>Anxiety or stress</c:v>
                </c:pt>
                <c:pt idx="1">
                  <c:v>Lack of energy</c:v>
                </c:pt>
                <c:pt idx="2">
                  <c:v>General health</c:v>
                </c:pt>
                <c:pt idx="3">
                  <c:v>Joint or other pain</c:v>
                </c:pt>
                <c:pt idx="4">
                  <c:v>High cholesterol</c:v>
                </c:pt>
                <c:pt idx="5">
                  <c:v>Depression</c:v>
                </c:pt>
                <c:pt idx="6">
                  <c:v>Nutrition concerns</c:v>
                </c:pt>
                <c:pt idx="7">
                  <c:v>Digestive complaints</c:v>
                </c:pt>
                <c:pt idx="8">
                  <c:v>Insomnia/Sleep problems</c:v>
                </c:pt>
                <c:pt idx="9">
                  <c:v>High blood pressure</c:v>
                </c:pt>
                <c:pt idx="10">
                  <c:v>Mood</c:v>
                </c:pt>
                <c:pt idx="11">
                  <c:v>Diabetes/blood sugar management</c:v>
                </c:pt>
                <c:pt idx="12">
                  <c:v>Inflammation</c:v>
                </c:pt>
                <c:pt idx="13">
                  <c:v>Healthy Aging</c:v>
                </c:pt>
                <c:pt idx="14">
                  <c:v>Immunity concerns</c:v>
                </c:pt>
                <c:pt idx="15">
                  <c:v>Anemia (low iron)</c:v>
                </c:pt>
                <c:pt idx="16">
                  <c:v>Oral health</c:v>
                </c:pt>
                <c:pt idx="17">
                  <c:v>Memory issues</c:v>
                </c:pt>
                <c:pt idx="18">
                  <c:v>Eye fatigue</c:v>
                </c:pt>
                <c:pt idx="19">
                  <c:v>Lack of mental acuity, cognition, focus</c:v>
                </c:pt>
                <c:pt idx="20">
                  <c:v>Athletic performance</c:v>
                </c:pt>
                <c:pt idx="21">
                  <c:v>Heart/cardiovascular problem</c:v>
                </c:pt>
                <c:pt idx="22">
                  <c:v>Antioxidant support</c:v>
                </c:pt>
                <c:pt idx="23">
                  <c:v>Overweight/Obese</c:v>
                </c:pt>
                <c:pt idx="24">
                  <c:v>Long haul COVID symptoms</c:v>
                </c:pt>
                <c:pt idx="25">
                  <c:v>Perimenopause/Menopause</c:v>
                </c:pt>
                <c:pt idx="26">
                  <c:v>Osteoporosis</c:v>
                </c:pt>
                <c:pt idx="27">
                  <c:v>Dermatological condition</c:v>
                </c:pt>
                <c:pt idx="28">
                  <c:v>Poor/declining vision</c:v>
                </c:pt>
                <c:pt idx="29">
                  <c:v>Pregnancy</c:v>
                </c:pt>
                <c:pt idx="30">
                  <c:v>Other from D4</c:v>
                </c:pt>
                <c:pt idx="31">
                  <c:v>Did not exp any health problems</c:v>
                </c:pt>
              </c:strCache>
            </c:strRef>
          </c:cat>
          <c:val>
            <c:numRef>
              <c:f>Sheet1!$E$2:$E$33</c:f>
              <c:numCache>
                <c:formatCode>0%</c:formatCode>
                <c:ptCount val="32"/>
                <c:pt idx="0">
                  <c:v>6.6666669999999997E-2</c:v>
                </c:pt>
                <c:pt idx="1">
                  <c:v>0.23636364000000001</c:v>
                </c:pt>
                <c:pt idx="2">
                  <c:v>0.26060605999999997</c:v>
                </c:pt>
                <c:pt idx="3">
                  <c:v>0.17575758</c:v>
                </c:pt>
                <c:pt idx="4">
                  <c:v>4.8484850000000003E-2</c:v>
                </c:pt>
                <c:pt idx="5">
                  <c:v>7.8787880000000005E-2</c:v>
                </c:pt>
                <c:pt idx="6">
                  <c:v>0.10909091</c:v>
                </c:pt>
                <c:pt idx="7">
                  <c:v>0.12727273</c:v>
                </c:pt>
                <c:pt idx="8">
                  <c:v>7.8787880000000005E-2</c:v>
                </c:pt>
                <c:pt idx="9">
                  <c:v>8.484847999999999E-2</c:v>
                </c:pt>
                <c:pt idx="10">
                  <c:v>0.12121212000000001</c:v>
                </c:pt>
                <c:pt idx="11">
                  <c:v>1.8181820000000001E-2</c:v>
                </c:pt>
                <c:pt idx="12">
                  <c:v>7.8787880000000005E-2</c:v>
                </c:pt>
                <c:pt idx="13">
                  <c:v>6.6666669999999997E-2</c:v>
                </c:pt>
                <c:pt idx="14">
                  <c:v>9.6969700000000006E-2</c:v>
                </c:pt>
                <c:pt idx="15">
                  <c:v>6.6666669999999997E-2</c:v>
                </c:pt>
                <c:pt idx="16">
                  <c:v>3.6363640000000003E-2</c:v>
                </c:pt>
                <c:pt idx="17">
                  <c:v>5.4545450000000002E-2</c:v>
                </c:pt>
                <c:pt idx="18">
                  <c:v>6.0606060000000003E-2</c:v>
                </c:pt>
                <c:pt idx="19">
                  <c:v>6.6666669999999997E-2</c:v>
                </c:pt>
                <c:pt idx="20">
                  <c:v>9.0909089999999998E-2</c:v>
                </c:pt>
                <c:pt idx="21">
                  <c:v>1.212121E-2</c:v>
                </c:pt>
                <c:pt idx="22">
                  <c:v>4.2424240000000002E-2</c:v>
                </c:pt>
                <c:pt idx="23">
                  <c:v>3.0303030000000002E-2</c:v>
                </c:pt>
                <c:pt idx="24">
                  <c:v>6.0606060000000003E-2</c:v>
                </c:pt>
                <c:pt idx="25">
                  <c:v>2.4242420000000001E-2</c:v>
                </c:pt>
                <c:pt idx="26">
                  <c:v>1.8181820000000001E-2</c:v>
                </c:pt>
                <c:pt idx="27">
                  <c:v>4.8484850000000003E-2</c:v>
                </c:pt>
                <c:pt idx="28">
                  <c:v>4.8484850000000003E-2</c:v>
                </c:pt>
                <c:pt idx="29">
                  <c:v>3.6363640000000003E-2</c:v>
                </c:pt>
                <c:pt idx="30">
                  <c:v>1.8181820000000001E-2</c:v>
                </c:pt>
                <c:pt idx="31">
                  <c:v>6.0606060000000003E-2</c:v>
                </c:pt>
              </c:numCache>
            </c:numRef>
          </c:val>
          <c:extLst>
            <c:ext xmlns:c16="http://schemas.microsoft.com/office/drawing/2014/chart" uri="{C3380CC4-5D6E-409C-BE32-E72D297353CC}">
              <c16:uniqueId val="{00000003-00B9-E64C-A21E-A6BECDA66B9B}"/>
            </c:ext>
          </c:extLst>
        </c:ser>
        <c:ser>
          <c:idx val="4"/>
          <c:order val="4"/>
          <c:tx>
            <c:strRef>
              <c:f>Sheet1!$F$1</c:f>
              <c:strCache>
                <c:ptCount val="1"/>
                <c:pt idx="0">
                  <c:v>IT</c:v>
                </c:pt>
              </c:strCache>
            </c:strRef>
          </c:tx>
          <c:spPr>
            <a:solidFill>
              <a:schemeClr val="accent2">
                <a:lumMod val="40000"/>
                <a:lumOff val="60000"/>
              </a:schemeClr>
            </a:solidFill>
            <a:ln>
              <a:noFill/>
            </a:ln>
            <a:effectLst/>
          </c:spPr>
          <c:invertIfNegative val="0"/>
          <c:cat>
            <c:strRef>
              <c:f>Sheet1!$A$2:$A$33</c:f>
              <c:strCache>
                <c:ptCount val="32"/>
                <c:pt idx="0">
                  <c:v>Anxiety or stress</c:v>
                </c:pt>
                <c:pt idx="1">
                  <c:v>Lack of energy</c:v>
                </c:pt>
                <c:pt idx="2">
                  <c:v>General health</c:v>
                </c:pt>
                <c:pt idx="3">
                  <c:v>Joint or other pain</c:v>
                </c:pt>
                <c:pt idx="4">
                  <c:v>High cholesterol</c:v>
                </c:pt>
                <c:pt idx="5">
                  <c:v>Depression</c:v>
                </c:pt>
                <c:pt idx="6">
                  <c:v>Nutrition concerns</c:v>
                </c:pt>
                <c:pt idx="7">
                  <c:v>Digestive complaints</c:v>
                </c:pt>
                <c:pt idx="8">
                  <c:v>Insomnia/Sleep problems</c:v>
                </c:pt>
                <c:pt idx="9">
                  <c:v>High blood pressure</c:v>
                </c:pt>
                <c:pt idx="10">
                  <c:v>Mood</c:v>
                </c:pt>
                <c:pt idx="11">
                  <c:v>Diabetes/blood sugar management</c:v>
                </c:pt>
                <c:pt idx="12">
                  <c:v>Inflammation</c:v>
                </c:pt>
                <c:pt idx="13">
                  <c:v>Healthy Aging</c:v>
                </c:pt>
                <c:pt idx="14">
                  <c:v>Immunity concerns</c:v>
                </c:pt>
                <c:pt idx="15">
                  <c:v>Anemia (low iron)</c:v>
                </c:pt>
                <c:pt idx="16">
                  <c:v>Oral health</c:v>
                </c:pt>
                <c:pt idx="17">
                  <c:v>Memory issues</c:v>
                </c:pt>
                <c:pt idx="18">
                  <c:v>Eye fatigue</c:v>
                </c:pt>
                <c:pt idx="19">
                  <c:v>Lack of mental acuity, cognition, focus</c:v>
                </c:pt>
                <c:pt idx="20">
                  <c:v>Athletic performance</c:v>
                </c:pt>
                <c:pt idx="21">
                  <c:v>Heart/cardiovascular problem</c:v>
                </c:pt>
                <c:pt idx="22">
                  <c:v>Antioxidant support</c:v>
                </c:pt>
                <c:pt idx="23">
                  <c:v>Overweight/Obese</c:v>
                </c:pt>
                <c:pt idx="24">
                  <c:v>Long haul COVID symptoms</c:v>
                </c:pt>
                <c:pt idx="25">
                  <c:v>Perimenopause/Menopause</c:v>
                </c:pt>
                <c:pt idx="26">
                  <c:v>Osteoporosis</c:v>
                </c:pt>
                <c:pt idx="27">
                  <c:v>Dermatological condition</c:v>
                </c:pt>
                <c:pt idx="28">
                  <c:v>Poor/declining vision</c:v>
                </c:pt>
                <c:pt idx="29">
                  <c:v>Pregnancy</c:v>
                </c:pt>
                <c:pt idx="30">
                  <c:v>Other from D4</c:v>
                </c:pt>
                <c:pt idx="31">
                  <c:v>Did not exp any health problems</c:v>
                </c:pt>
              </c:strCache>
            </c:strRef>
          </c:cat>
          <c:val>
            <c:numRef>
              <c:f>Sheet1!$F$2:$F$33</c:f>
              <c:numCache>
                <c:formatCode>0%</c:formatCode>
                <c:ptCount val="32"/>
                <c:pt idx="0">
                  <c:v>0.25992779999999999</c:v>
                </c:pt>
                <c:pt idx="1">
                  <c:v>0.32490975</c:v>
                </c:pt>
                <c:pt idx="2">
                  <c:v>0.15884477</c:v>
                </c:pt>
                <c:pt idx="3">
                  <c:v>0.14801444</c:v>
                </c:pt>
                <c:pt idx="4">
                  <c:v>0.14079422</c:v>
                </c:pt>
                <c:pt idx="5">
                  <c:v>5.054152E-2</c:v>
                </c:pt>
                <c:pt idx="6">
                  <c:v>5.7761729999999997E-2</c:v>
                </c:pt>
                <c:pt idx="7">
                  <c:v>0.26714800999999999</c:v>
                </c:pt>
                <c:pt idx="8">
                  <c:v>0.25992779999999999</c:v>
                </c:pt>
                <c:pt idx="9">
                  <c:v>6.859206000000001E-2</c:v>
                </c:pt>
                <c:pt idx="10">
                  <c:v>0.10108303</c:v>
                </c:pt>
                <c:pt idx="11">
                  <c:v>4.33213E-2</c:v>
                </c:pt>
                <c:pt idx="12">
                  <c:v>0.10469314</c:v>
                </c:pt>
                <c:pt idx="13">
                  <c:v>7.5812270000000001E-2</c:v>
                </c:pt>
                <c:pt idx="14">
                  <c:v>9.386282E-2</c:v>
                </c:pt>
                <c:pt idx="15">
                  <c:v>0.10469314</c:v>
                </c:pt>
                <c:pt idx="16">
                  <c:v>5.054152E-2</c:v>
                </c:pt>
                <c:pt idx="17">
                  <c:v>6.1371839999999997E-2</c:v>
                </c:pt>
                <c:pt idx="18">
                  <c:v>0.12635378999999999</c:v>
                </c:pt>
                <c:pt idx="19">
                  <c:v>6.4981949999999997E-2</c:v>
                </c:pt>
                <c:pt idx="20">
                  <c:v>9.025271E-2</c:v>
                </c:pt>
                <c:pt idx="21">
                  <c:v>3.2490970000000001E-2</c:v>
                </c:pt>
                <c:pt idx="22">
                  <c:v>8.66426E-2</c:v>
                </c:pt>
                <c:pt idx="23">
                  <c:v>5.4151619999999998E-2</c:v>
                </c:pt>
                <c:pt idx="24">
                  <c:v>8.3032489999999987E-2</c:v>
                </c:pt>
                <c:pt idx="25">
                  <c:v>5.4151619999999998E-2</c:v>
                </c:pt>
                <c:pt idx="26">
                  <c:v>4.33213E-2</c:v>
                </c:pt>
                <c:pt idx="27">
                  <c:v>3.6101080000000001E-2</c:v>
                </c:pt>
                <c:pt idx="28">
                  <c:v>8.3032489999999987E-2</c:v>
                </c:pt>
                <c:pt idx="29">
                  <c:v>2.166065E-2</c:v>
                </c:pt>
                <c:pt idx="30">
                  <c:v>2.166065E-2</c:v>
                </c:pt>
                <c:pt idx="31">
                  <c:v>2.8880869999999999E-2</c:v>
                </c:pt>
              </c:numCache>
            </c:numRef>
          </c:val>
          <c:extLst>
            <c:ext xmlns:c16="http://schemas.microsoft.com/office/drawing/2014/chart" uri="{C3380CC4-5D6E-409C-BE32-E72D297353CC}">
              <c16:uniqueId val="{00000004-00B9-E64C-A21E-A6BECDA66B9B}"/>
            </c:ext>
          </c:extLst>
        </c:ser>
        <c:ser>
          <c:idx val="5"/>
          <c:order val="5"/>
          <c:tx>
            <c:strRef>
              <c:f>Sheet1!$G$1</c:f>
              <c:strCache>
                <c:ptCount val="1"/>
                <c:pt idx="0">
                  <c:v>KR</c:v>
                </c:pt>
              </c:strCache>
            </c:strRef>
          </c:tx>
          <c:spPr>
            <a:solidFill>
              <a:schemeClr val="accent5">
                <a:lumMod val="60000"/>
              </a:schemeClr>
            </a:solidFill>
            <a:ln>
              <a:noFill/>
            </a:ln>
            <a:effectLst/>
          </c:spPr>
          <c:invertIfNegative val="0"/>
          <c:cat>
            <c:strRef>
              <c:f>Sheet1!$A$2:$A$33</c:f>
              <c:strCache>
                <c:ptCount val="32"/>
                <c:pt idx="0">
                  <c:v>Anxiety or stress</c:v>
                </c:pt>
                <c:pt idx="1">
                  <c:v>Lack of energy</c:v>
                </c:pt>
                <c:pt idx="2">
                  <c:v>General health</c:v>
                </c:pt>
                <c:pt idx="3">
                  <c:v>Joint or other pain</c:v>
                </c:pt>
                <c:pt idx="4">
                  <c:v>High cholesterol</c:v>
                </c:pt>
                <c:pt idx="5">
                  <c:v>Depression</c:v>
                </c:pt>
                <c:pt idx="6">
                  <c:v>Nutrition concerns</c:v>
                </c:pt>
                <c:pt idx="7">
                  <c:v>Digestive complaints</c:v>
                </c:pt>
                <c:pt idx="8">
                  <c:v>Insomnia/Sleep problems</c:v>
                </c:pt>
                <c:pt idx="9">
                  <c:v>High blood pressure</c:v>
                </c:pt>
                <c:pt idx="10">
                  <c:v>Mood</c:v>
                </c:pt>
                <c:pt idx="11">
                  <c:v>Diabetes/blood sugar management</c:v>
                </c:pt>
                <c:pt idx="12">
                  <c:v>Inflammation</c:v>
                </c:pt>
                <c:pt idx="13">
                  <c:v>Healthy Aging</c:v>
                </c:pt>
                <c:pt idx="14">
                  <c:v>Immunity concerns</c:v>
                </c:pt>
                <c:pt idx="15">
                  <c:v>Anemia (low iron)</c:v>
                </c:pt>
                <c:pt idx="16">
                  <c:v>Oral health</c:v>
                </c:pt>
                <c:pt idx="17">
                  <c:v>Memory issues</c:v>
                </c:pt>
                <c:pt idx="18">
                  <c:v>Eye fatigue</c:v>
                </c:pt>
                <c:pt idx="19">
                  <c:v>Lack of mental acuity, cognition, focus</c:v>
                </c:pt>
                <c:pt idx="20">
                  <c:v>Athletic performance</c:v>
                </c:pt>
                <c:pt idx="21">
                  <c:v>Heart/cardiovascular problem</c:v>
                </c:pt>
                <c:pt idx="22">
                  <c:v>Antioxidant support</c:v>
                </c:pt>
                <c:pt idx="23">
                  <c:v>Overweight/Obese</c:v>
                </c:pt>
                <c:pt idx="24">
                  <c:v>Long haul COVID symptoms</c:v>
                </c:pt>
                <c:pt idx="25">
                  <c:v>Perimenopause/Menopause</c:v>
                </c:pt>
                <c:pt idx="26">
                  <c:v>Osteoporosis</c:v>
                </c:pt>
                <c:pt idx="27">
                  <c:v>Dermatological condition</c:v>
                </c:pt>
                <c:pt idx="28">
                  <c:v>Poor/declining vision</c:v>
                </c:pt>
                <c:pt idx="29">
                  <c:v>Pregnancy</c:v>
                </c:pt>
                <c:pt idx="30">
                  <c:v>Other from D4</c:v>
                </c:pt>
                <c:pt idx="31">
                  <c:v>Did not exp any health problems</c:v>
                </c:pt>
              </c:strCache>
            </c:strRef>
          </c:cat>
          <c:val>
            <c:numRef>
              <c:f>Sheet1!$G$2:$G$33</c:f>
              <c:numCache>
                <c:formatCode>0%</c:formatCode>
                <c:ptCount val="32"/>
                <c:pt idx="0">
                  <c:v>0.12177122</c:v>
                </c:pt>
                <c:pt idx="1">
                  <c:v>0.23616235999999999</c:v>
                </c:pt>
                <c:pt idx="2">
                  <c:v>0.11808117999999999</c:v>
                </c:pt>
                <c:pt idx="3">
                  <c:v>0.16605165999999999</c:v>
                </c:pt>
                <c:pt idx="4">
                  <c:v>0.15129150999999999</c:v>
                </c:pt>
                <c:pt idx="5">
                  <c:v>4.4280439999999997E-2</c:v>
                </c:pt>
                <c:pt idx="6">
                  <c:v>9.5940960000000006E-2</c:v>
                </c:pt>
                <c:pt idx="7">
                  <c:v>0.23247232000000001</c:v>
                </c:pt>
                <c:pt idx="8">
                  <c:v>0.11808117999999999</c:v>
                </c:pt>
                <c:pt idx="9">
                  <c:v>0.14391144</c:v>
                </c:pt>
                <c:pt idx="10">
                  <c:v>4.7970480000000003E-2</c:v>
                </c:pt>
                <c:pt idx="11">
                  <c:v>7.749077E-2</c:v>
                </c:pt>
                <c:pt idx="12">
                  <c:v>7.380073999999999E-2</c:v>
                </c:pt>
                <c:pt idx="13">
                  <c:v>6.6420659999999992E-2</c:v>
                </c:pt>
                <c:pt idx="14">
                  <c:v>0.18819188000000001</c:v>
                </c:pt>
                <c:pt idx="15">
                  <c:v>7.0110699999999998E-2</c:v>
                </c:pt>
                <c:pt idx="16">
                  <c:v>8.4870849999999998E-2</c:v>
                </c:pt>
                <c:pt idx="17">
                  <c:v>6.2730629999999996E-2</c:v>
                </c:pt>
                <c:pt idx="18">
                  <c:v>0.41697416999999998</c:v>
                </c:pt>
                <c:pt idx="19">
                  <c:v>5.5350549999999998E-2</c:v>
                </c:pt>
                <c:pt idx="20">
                  <c:v>8.4870849999999998E-2</c:v>
                </c:pt>
                <c:pt idx="21">
                  <c:v>4.4280439999999997E-2</c:v>
                </c:pt>
                <c:pt idx="22">
                  <c:v>3.6900399999999999E-3</c:v>
                </c:pt>
                <c:pt idx="23">
                  <c:v>0.12177122</c:v>
                </c:pt>
                <c:pt idx="24">
                  <c:v>2.5830260000000001E-2</c:v>
                </c:pt>
                <c:pt idx="25">
                  <c:v>2.5830260000000001E-2</c:v>
                </c:pt>
                <c:pt idx="26">
                  <c:v>5.1660519999999988E-2</c:v>
                </c:pt>
                <c:pt idx="27">
                  <c:v>0.1697417</c:v>
                </c:pt>
                <c:pt idx="28">
                  <c:v>0.23616235999999999</c:v>
                </c:pt>
                <c:pt idx="29">
                  <c:v>7.3800699999999999E-3</c:v>
                </c:pt>
                <c:pt idx="30">
                  <c:v>3.6900399999999999E-3</c:v>
                </c:pt>
                <c:pt idx="31">
                  <c:v>4.7970480000000003E-2</c:v>
                </c:pt>
              </c:numCache>
            </c:numRef>
          </c:val>
          <c:extLst>
            <c:ext xmlns:c16="http://schemas.microsoft.com/office/drawing/2014/chart" uri="{C3380CC4-5D6E-409C-BE32-E72D297353CC}">
              <c16:uniqueId val="{00000005-00B9-E64C-A21E-A6BECDA66B9B}"/>
            </c:ext>
          </c:extLst>
        </c:ser>
        <c:ser>
          <c:idx val="6"/>
          <c:order val="6"/>
          <c:tx>
            <c:strRef>
              <c:f>Sheet1!$H$1</c:f>
              <c:strCache>
                <c:ptCount val="1"/>
                <c:pt idx="0">
                  <c:v>AU</c:v>
                </c:pt>
              </c:strCache>
            </c:strRef>
          </c:tx>
          <c:spPr>
            <a:solidFill>
              <a:schemeClr val="accent1">
                <a:lumMod val="80000"/>
                <a:lumOff val="20000"/>
              </a:schemeClr>
            </a:solidFill>
            <a:ln>
              <a:noFill/>
            </a:ln>
            <a:effectLst/>
          </c:spPr>
          <c:invertIfNegative val="0"/>
          <c:cat>
            <c:strRef>
              <c:f>Sheet1!$A$2:$A$33</c:f>
              <c:strCache>
                <c:ptCount val="32"/>
                <c:pt idx="0">
                  <c:v>Anxiety or stress</c:v>
                </c:pt>
                <c:pt idx="1">
                  <c:v>Lack of energy</c:v>
                </c:pt>
                <c:pt idx="2">
                  <c:v>General health</c:v>
                </c:pt>
                <c:pt idx="3">
                  <c:v>Joint or other pain</c:v>
                </c:pt>
                <c:pt idx="4">
                  <c:v>High cholesterol</c:v>
                </c:pt>
                <c:pt idx="5">
                  <c:v>Depression</c:v>
                </c:pt>
                <c:pt idx="6">
                  <c:v>Nutrition concerns</c:v>
                </c:pt>
                <c:pt idx="7">
                  <c:v>Digestive complaints</c:v>
                </c:pt>
                <c:pt idx="8">
                  <c:v>Insomnia/Sleep problems</c:v>
                </c:pt>
                <c:pt idx="9">
                  <c:v>High blood pressure</c:v>
                </c:pt>
                <c:pt idx="10">
                  <c:v>Mood</c:v>
                </c:pt>
                <c:pt idx="11">
                  <c:v>Diabetes/blood sugar management</c:v>
                </c:pt>
                <c:pt idx="12">
                  <c:v>Inflammation</c:v>
                </c:pt>
                <c:pt idx="13">
                  <c:v>Healthy Aging</c:v>
                </c:pt>
                <c:pt idx="14">
                  <c:v>Immunity concerns</c:v>
                </c:pt>
                <c:pt idx="15">
                  <c:v>Anemia (low iron)</c:v>
                </c:pt>
                <c:pt idx="16">
                  <c:v>Oral health</c:v>
                </c:pt>
                <c:pt idx="17">
                  <c:v>Memory issues</c:v>
                </c:pt>
                <c:pt idx="18">
                  <c:v>Eye fatigue</c:v>
                </c:pt>
                <c:pt idx="19">
                  <c:v>Lack of mental acuity, cognition, focus</c:v>
                </c:pt>
                <c:pt idx="20">
                  <c:v>Athletic performance</c:v>
                </c:pt>
                <c:pt idx="21">
                  <c:v>Heart/cardiovascular problem</c:v>
                </c:pt>
                <c:pt idx="22">
                  <c:v>Antioxidant support</c:v>
                </c:pt>
                <c:pt idx="23">
                  <c:v>Overweight/Obese</c:v>
                </c:pt>
                <c:pt idx="24">
                  <c:v>Long haul COVID symptoms</c:v>
                </c:pt>
                <c:pt idx="25">
                  <c:v>Perimenopause/Menopause</c:v>
                </c:pt>
                <c:pt idx="26">
                  <c:v>Osteoporosis</c:v>
                </c:pt>
                <c:pt idx="27">
                  <c:v>Dermatological condition</c:v>
                </c:pt>
                <c:pt idx="28">
                  <c:v>Poor/declining vision</c:v>
                </c:pt>
                <c:pt idx="29">
                  <c:v>Pregnancy</c:v>
                </c:pt>
                <c:pt idx="30">
                  <c:v>Other from D4</c:v>
                </c:pt>
                <c:pt idx="31">
                  <c:v>Did not exp any health problems</c:v>
                </c:pt>
              </c:strCache>
            </c:strRef>
          </c:cat>
          <c:val>
            <c:numRef>
              <c:f>Sheet1!$H$2:$H$33</c:f>
              <c:numCache>
                <c:formatCode>0%</c:formatCode>
                <c:ptCount val="32"/>
                <c:pt idx="0">
                  <c:v>0.29441624</c:v>
                </c:pt>
                <c:pt idx="1">
                  <c:v>0.27918781999999998</c:v>
                </c:pt>
                <c:pt idx="2">
                  <c:v>0.24365481999999999</c:v>
                </c:pt>
                <c:pt idx="3">
                  <c:v>0.16751268999999999</c:v>
                </c:pt>
                <c:pt idx="4">
                  <c:v>9.6446699999999996E-2</c:v>
                </c:pt>
                <c:pt idx="5">
                  <c:v>0.12690355</c:v>
                </c:pt>
                <c:pt idx="6">
                  <c:v>0.13705584000000001</c:v>
                </c:pt>
                <c:pt idx="7">
                  <c:v>0.18781726000000001</c:v>
                </c:pt>
                <c:pt idx="8">
                  <c:v>0.19796954</c:v>
                </c:pt>
                <c:pt idx="9">
                  <c:v>8.1218269999999995E-2</c:v>
                </c:pt>
                <c:pt idx="10">
                  <c:v>0.13705584000000001</c:v>
                </c:pt>
                <c:pt idx="11">
                  <c:v>2.5380710000000001E-2</c:v>
                </c:pt>
                <c:pt idx="12">
                  <c:v>0.10152284</c:v>
                </c:pt>
                <c:pt idx="13">
                  <c:v>0.10152284</c:v>
                </c:pt>
                <c:pt idx="14">
                  <c:v>0.12690355</c:v>
                </c:pt>
                <c:pt idx="15">
                  <c:v>0.11167513</c:v>
                </c:pt>
                <c:pt idx="16">
                  <c:v>5.0761420000000002E-2</c:v>
                </c:pt>
                <c:pt idx="17">
                  <c:v>3.553299E-2</c:v>
                </c:pt>
                <c:pt idx="18">
                  <c:v>6.0913710000000003E-2</c:v>
                </c:pt>
                <c:pt idx="19">
                  <c:v>7.1065989999999996E-2</c:v>
                </c:pt>
                <c:pt idx="20">
                  <c:v>3.553299E-2</c:v>
                </c:pt>
                <c:pt idx="21">
                  <c:v>1.015228E-2</c:v>
                </c:pt>
                <c:pt idx="22">
                  <c:v>5.0761420000000002E-2</c:v>
                </c:pt>
                <c:pt idx="23">
                  <c:v>8.6294419999999997E-2</c:v>
                </c:pt>
                <c:pt idx="24">
                  <c:v>2.0304570000000001E-2</c:v>
                </c:pt>
                <c:pt idx="25">
                  <c:v>6.5989850000000003E-2</c:v>
                </c:pt>
                <c:pt idx="26">
                  <c:v>4.0609140000000002E-2</c:v>
                </c:pt>
                <c:pt idx="27">
                  <c:v>3.553299E-2</c:v>
                </c:pt>
                <c:pt idx="28">
                  <c:v>5.0761420000000002E-2</c:v>
                </c:pt>
                <c:pt idx="29">
                  <c:v>2.0304570000000001E-2</c:v>
                </c:pt>
                <c:pt idx="30">
                  <c:v>1.015228E-2</c:v>
                </c:pt>
                <c:pt idx="31">
                  <c:v>5.0761420000000002E-2</c:v>
                </c:pt>
              </c:numCache>
            </c:numRef>
          </c:val>
          <c:extLst>
            <c:ext xmlns:c16="http://schemas.microsoft.com/office/drawing/2014/chart" uri="{C3380CC4-5D6E-409C-BE32-E72D297353CC}">
              <c16:uniqueId val="{00000006-00B9-E64C-A21E-A6BECDA66B9B}"/>
            </c:ext>
          </c:extLst>
        </c:ser>
        <c:dLbls>
          <c:showLegendKey val="0"/>
          <c:showVal val="0"/>
          <c:showCatName val="0"/>
          <c:showSerName val="0"/>
          <c:showPercent val="0"/>
          <c:showBubbleSize val="0"/>
        </c:dLbls>
        <c:gapWidth val="219"/>
        <c:overlap val="-27"/>
        <c:axId val="1290277551"/>
        <c:axId val="773193455"/>
      </c:barChart>
      <c:lineChart>
        <c:grouping val="standard"/>
        <c:varyColors val="0"/>
        <c:ser>
          <c:idx val="0"/>
          <c:order val="0"/>
          <c:tx>
            <c:strRef>
              <c:f>Sheet1!$B$1</c:f>
              <c:strCache>
                <c:ptCount val="1"/>
                <c:pt idx="0">
                  <c:v>All Respondents</c:v>
                </c:pt>
              </c:strCache>
            </c:strRef>
          </c:tx>
          <c:spPr>
            <a:ln w="19050" cap="rnd">
              <a:solidFill>
                <a:schemeClr val="bg1">
                  <a:lumMod val="50000"/>
                </a:schemeClr>
              </a:solidFill>
              <a:prstDash val="dash"/>
              <a:round/>
            </a:ln>
            <a:effectLst/>
          </c:spPr>
          <c:marker>
            <c:symbol val="none"/>
          </c:marker>
          <c:cat>
            <c:strRef>
              <c:f>Sheet1!$A$2:$A$33</c:f>
              <c:strCache>
                <c:ptCount val="32"/>
                <c:pt idx="0">
                  <c:v>Anxiety or stress</c:v>
                </c:pt>
                <c:pt idx="1">
                  <c:v>Lack of energy</c:v>
                </c:pt>
                <c:pt idx="2">
                  <c:v>General health</c:v>
                </c:pt>
                <c:pt idx="3">
                  <c:v>Joint or other pain</c:v>
                </c:pt>
                <c:pt idx="4">
                  <c:v>High cholesterol</c:v>
                </c:pt>
                <c:pt idx="5">
                  <c:v>Depression</c:v>
                </c:pt>
                <c:pt idx="6">
                  <c:v>Nutrition concerns</c:v>
                </c:pt>
                <c:pt idx="7">
                  <c:v>Digestive complaints</c:v>
                </c:pt>
                <c:pt idx="8">
                  <c:v>Insomnia/Sleep problems</c:v>
                </c:pt>
                <c:pt idx="9">
                  <c:v>High blood pressure</c:v>
                </c:pt>
                <c:pt idx="10">
                  <c:v>Mood</c:v>
                </c:pt>
                <c:pt idx="11">
                  <c:v>Diabetes/blood sugar management</c:v>
                </c:pt>
                <c:pt idx="12">
                  <c:v>Inflammation</c:v>
                </c:pt>
                <c:pt idx="13">
                  <c:v>Healthy Aging</c:v>
                </c:pt>
                <c:pt idx="14">
                  <c:v>Immunity concerns</c:v>
                </c:pt>
                <c:pt idx="15">
                  <c:v>Anemia (low iron)</c:v>
                </c:pt>
                <c:pt idx="16">
                  <c:v>Oral health</c:v>
                </c:pt>
                <c:pt idx="17">
                  <c:v>Memory issues</c:v>
                </c:pt>
                <c:pt idx="18">
                  <c:v>Eye fatigue</c:v>
                </c:pt>
                <c:pt idx="19">
                  <c:v>Lack of mental acuity, cognition, focus</c:v>
                </c:pt>
                <c:pt idx="20">
                  <c:v>Athletic performance</c:v>
                </c:pt>
                <c:pt idx="21">
                  <c:v>Heart/cardiovascular problem</c:v>
                </c:pt>
                <c:pt idx="22">
                  <c:v>Antioxidant support</c:v>
                </c:pt>
                <c:pt idx="23">
                  <c:v>Overweight/Obese</c:v>
                </c:pt>
                <c:pt idx="24">
                  <c:v>Long haul COVID symptoms</c:v>
                </c:pt>
                <c:pt idx="25">
                  <c:v>Perimenopause/Menopause</c:v>
                </c:pt>
                <c:pt idx="26">
                  <c:v>Osteoporosis</c:v>
                </c:pt>
                <c:pt idx="27">
                  <c:v>Dermatological condition</c:v>
                </c:pt>
                <c:pt idx="28">
                  <c:v>Poor/declining vision</c:v>
                </c:pt>
                <c:pt idx="29">
                  <c:v>Pregnancy</c:v>
                </c:pt>
                <c:pt idx="30">
                  <c:v>Other from D4</c:v>
                </c:pt>
                <c:pt idx="31">
                  <c:v>Did not exp any health problems</c:v>
                </c:pt>
              </c:strCache>
            </c:strRef>
          </c:cat>
          <c:val>
            <c:numRef>
              <c:f>Sheet1!$B$2:$B$33</c:f>
              <c:numCache>
                <c:formatCode>0%</c:formatCode>
                <c:ptCount val="32"/>
                <c:pt idx="0">
                  <c:v>0.16312711999999999</c:v>
                </c:pt>
                <c:pt idx="1">
                  <c:v>0.21206525000000001</c:v>
                </c:pt>
                <c:pt idx="2">
                  <c:v>0.16528163000000001</c:v>
                </c:pt>
                <c:pt idx="3">
                  <c:v>0.18651893</c:v>
                </c:pt>
                <c:pt idx="4">
                  <c:v>0.11111111</c:v>
                </c:pt>
                <c:pt idx="5">
                  <c:v>8.8642660000000012E-2</c:v>
                </c:pt>
                <c:pt idx="6">
                  <c:v>9.0181590000000006E-2</c:v>
                </c:pt>
                <c:pt idx="7">
                  <c:v>0.14404432</c:v>
                </c:pt>
                <c:pt idx="8">
                  <c:v>0.13696522</c:v>
                </c:pt>
                <c:pt idx="9">
                  <c:v>0.1043398</c:v>
                </c:pt>
                <c:pt idx="10">
                  <c:v>8.8027090000000002E-2</c:v>
                </c:pt>
                <c:pt idx="11">
                  <c:v>4.8014770000000012E-2</c:v>
                </c:pt>
                <c:pt idx="12">
                  <c:v>7.2329950000000004E-2</c:v>
                </c:pt>
                <c:pt idx="13">
                  <c:v>7.1406590000000006E-2</c:v>
                </c:pt>
                <c:pt idx="14">
                  <c:v>9.079717000000001E-2</c:v>
                </c:pt>
                <c:pt idx="15">
                  <c:v>7.294552E-2</c:v>
                </c:pt>
                <c:pt idx="16">
                  <c:v>4.093567E-2</c:v>
                </c:pt>
                <c:pt idx="17">
                  <c:v>3.5395509999999998E-2</c:v>
                </c:pt>
                <c:pt idx="18">
                  <c:v>9.4182830000000009E-2</c:v>
                </c:pt>
                <c:pt idx="19">
                  <c:v>4.7399200000000002E-2</c:v>
                </c:pt>
                <c:pt idx="20">
                  <c:v>5.1092639999999988E-2</c:v>
                </c:pt>
                <c:pt idx="21">
                  <c:v>2.9855340000000001E-2</c:v>
                </c:pt>
                <c:pt idx="22">
                  <c:v>2.831641E-2</c:v>
                </c:pt>
                <c:pt idx="23">
                  <c:v>5.2323790000000002E-2</c:v>
                </c:pt>
                <c:pt idx="24">
                  <c:v>2.831641E-2</c:v>
                </c:pt>
                <c:pt idx="25">
                  <c:v>3.447215E-2</c:v>
                </c:pt>
                <c:pt idx="26">
                  <c:v>3.2625420000000002E-2</c:v>
                </c:pt>
                <c:pt idx="27">
                  <c:v>4.6168050000000002E-2</c:v>
                </c:pt>
                <c:pt idx="28">
                  <c:v>5.3554940000000002E-2</c:v>
                </c:pt>
                <c:pt idx="29">
                  <c:v>1.477378E-2</c:v>
                </c:pt>
                <c:pt idx="30">
                  <c:v>1.7236069999999999E-2</c:v>
                </c:pt>
                <c:pt idx="31">
                  <c:v>7.7870109999999992E-2</c:v>
                </c:pt>
              </c:numCache>
            </c:numRef>
          </c:val>
          <c:smooth val="0"/>
          <c:extLst>
            <c:ext xmlns:c16="http://schemas.microsoft.com/office/drawing/2014/chart" uri="{C3380CC4-5D6E-409C-BE32-E72D297353CC}">
              <c16:uniqueId val="{00000000-00B9-E64C-A21E-A6BECDA66B9B}"/>
            </c:ext>
          </c:extLst>
        </c:ser>
        <c:dLbls>
          <c:showLegendKey val="0"/>
          <c:showVal val="0"/>
          <c:showCatName val="0"/>
          <c:showSerName val="0"/>
          <c:showPercent val="0"/>
          <c:showBubbleSize val="0"/>
        </c:dLbls>
        <c:marker val="1"/>
        <c:smooth val="0"/>
        <c:axId val="1290277551"/>
        <c:axId val="773193455"/>
      </c:lineChart>
      <c:catAx>
        <c:axId val="1290277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3193455"/>
        <c:crosses val="autoZero"/>
        <c:auto val="1"/>
        <c:lblAlgn val="ctr"/>
        <c:lblOffset val="100"/>
        <c:noMultiLvlLbl val="0"/>
      </c:catAx>
      <c:valAx>
        <c:axId val="7731934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0277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b="0" i="0">
          <a:latin typeface="Arial" panose="020B0604020202020204" pitchFamily="34" charset="0"/>
          <a:cs typeface="Arial" panose="020B0604020202020204" pitchFamily="34" charset="0"/>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18-34</c:v>
                </c:pt>
              </c:strCache>
            </c:strRef>
          </c:tx>
          <c:spPr>
            <a:solidFill>
              <a:schemeClr val="accent3"/>
            </a:solidFill>
            <a:ln>
              <a:noFill/>
            </a:ln>
            <a:effectLst/>
          </c:spPr>
          <c:invertIfNegative val="0"/>
          <c:cat>
            <c:strRef>
              <c:f>Sheet1!$A$2:$A$33</c:f>
              <c:strCache>
                <c:ptCount val="32"/>
                <c:pt idx="0">
                  <c:v>Anxiety or stress</c:v>
                </c:pt>
                <c:pt idx="1">
                  <c:v>Lack of energy</c:v>
                </c:pt>
                <c:pt idx="2">
                  <c:v>Mood</c:v>
                </c:pt>
                <c:pt idx="3">
                  <c:v>Depression</c:v>
                </c:pt>
                <c:pt idx="4">
                  <c:v>Insomnia/Sleep problems</c:v>
                </c:pt>
                <c:pt idx="5">
                  <c:v>General health</c:v>
                </c:pt>
                <c:pt idx="6">
                  <c:v>Eye fatigue</c:v>
                </c:pt>
                <c:pt idx="7">
                  <c:v>Digestive complaints</c:v>
                </c:pt>
                <c:pt idx="8">
                  <c:v>Joint or other pain</c:v>
                </c:pt>
                <c:pt idx="9">
                  <c:v>Nutrition concerns</c:v>
                </c:pt>
                <c:pt idx="10">
                  <c:v>Oral health</c:v>
                </c:pt>
                <c:pt idx="11">
                  <c:v>Lack of mental acuity, cognition, focus</c:v>
                </c:pt>
                <c:pt idx="12">
                  <c:v>Inflammation</c:v>
                </c:pt>
                <c:pt idx="13">
                  <c:v>Immunity concerns</c:v>
                </c:pt>
                <c:pt idx="14">
                  <c:v>Overweight/Obese</c:v>
                </c:pt>
                <c:pt idx="15">
                  <c:v>Memory issues</c:v>
                </c:pt>
                <c:pt idx="16">
                  <c:v>Poor/declining vision</c:v>
                </c:pt>
                <c:pt idx="17">
                  <c:v>Anemia (low iron)</c:v>
                </c:pt>
                <c:pt idx="18">
                  <c:v>Dermatological condition</c:v>
                </c:pt>
                <c:pt idx="19">
                  <c:v>Athletic performance</c:v>
                </c:pt>
                <c:pt idx="20">
                  <c:v>High blood pressure</c:v>
                </c:pt>
                <c:pt idx="21">
                  <c:v>High cholesterol</c:v>
                </c:pt>
                <c:pt idx="22">
                  <c:v>Long haul COVID symptoms</c:v>
                </c:pt>
                <c:pt idx="23">
                  <c:v>Antioxidant support</c:v>
                </c:pt>
                <c:pt idx="24">
                  <c:v>Healthy Aging</c:v>
                </c:pt>
                <c:pt idx="25">
                  <c:v>Diabetes/blood sugar management</c:v>
                </c:pt>
                <c:pt idx="26">
                  <c:v>Heart/cardiovascular problem</c:v>
                </c:pt>
                <c:pt idx="27">
                  <c:v>Pregnancy</c:v>
                </c:pt>
                <c:pt idx="28">
                  <c:v>Osteoporosis</c:v>
                </c:pt>
                <c:pt idx="29">
                  <c:v>Perimenopause/Menopause</c:v>
                </c:pt>
                <c:pt idx="30">
                  <c:v>Other health condition</c:v>
                </c:pt>
                <c:pt idx="31">
                  <c:v>Did not exp any health problems</c:v>
                </c:pt>
              </c:strCache>
            </c:strRef>
          </c:cat>
          <c:val>
            <c:numRef>
              <c:f>Sheet1!$C$2:$C$33</c:f>
              <c:numCache>
                <c:formatCode>0%</c:formatCode>
                <c:ptCount val="32"/>
                <c:pt idx="0">
                  <c:v>0.41478130000000002</c:v>
                </c:pt>
                <c:pt idx="1">
                  <c:v>0.34841629000000002</c:v>
                </c:pt>
                <c:pt idx="2">
                  <c:v>0.28657617000000002</c:v>
                </c:pt>
                <c:pt idx="3">
                  <c:v>0.25791855000000002</c:v>
                </c:pt>
                <c:pt idx="4">
                  <c:v>0.23831071000000001</c:v>
                </c:pt>
                <c:pt idx="5">
                  <c:v>0.23227753000000001</c:v>
                </c:pt>
                <c:pt idx="6">
                  <c:v>0.20512821000000001</c:v>
                </c:pt>
                <c:pt idx="7">
                  <c:v>0.20060332</c:v>
                </c:pt>
                <c:pt idx="8">
                  <c:v>0.18099547999999999</c:v>
                </c:pt>
                <c:pt idx="9">
                  <c:v>0.17948718</c:v>
                </c:pt>
                <c:pt idx="10">
                  <c:v>0.14932127000000001</c:v>
                </c:pt>
                <c:pt idx="11">
                  <c:v>0.1387632</c:v>
                </c:pt>
                <c:pt idx="12">
                  <c:v>0.13574660999999999</c:v>
                </c:pt>
                <c:pt idx="13">
                  <c:v>0.13574660999999999</c:v>
                </c:pt>
                <c:pt idx="14">
                  <c:v>0.13122171999999999</c:v>
                </c:pt>
                <c:pt idx="15">
                  <c:v>0.12820513</c:v>
                </c:pt>
                <c:pt idx="16">
                  <c:v>0.12217195</c:v>
                </c:pt>
                <c:pt idx="17">
                  <c:v>0.11915534999999999</c:v>
                </c:pt>
                <c:pt idx="18">
                  <c:v>0.11764706</c:v>
                </c:pt>
                <c:pt idx="19">
                  <c:v>0.10708899</c:v>
                </c:pt>
                <c:pt idx="20">
                  <c:v>0.1040724</c:v>
                </c:pt>
                <c:pt idx="21">
                  <c:v>8.8989440000000003E-2</c:v>
                </c:pt>
                <c:pt idx="22">
                  <c:v>8.144796E-2</c:v>
                </c:pt>
                <c:pt idx="23">
                  <c:v>6.9381600000000002E-2</c:v>
                </c:pt>
                <c:pt idx="24">
                  <c:v>6.6365010000000002E-2</c:v>
                </c:pt>
                <c:pt idx="25">
                  <c:v>6.1840119999999998E-2</c:v>
                </c:pt>
                <c:pt idx="26">
                  <c:v>5.2790350000000007E-2</c:v>
                </c:pt>
                <c:pt idx="27">
                  <c:v>4.3740569999999999E-2</c:v>
                </c:pt>
                <c:pt idx="28">
                  <c:v>3.770739E-2</c:v>
                </c:pt>
                <c:pt idx="29">
                  <c:v>2.4132730000000002E-2</c:v>
                </c:pt>
                <c:pt idx="30">
                  <c:v>1.0558069999999999E-2</c:v>
                </c:pt>
                <c:pt idx="31">
                  <c:v>0.12518853999999999</c:v>
                </c:pt>
              </c:numCache>
            </c:numRef>
          </c:val>
          <c:extLst>
            <c:ext xmlns:c16="http://schemas.microsoft.com/office/drawing/2014/chart" uri="{C3380CC4-5D6E-409C-BE32-E72D297353CC}">
              <c16:uniqueId val="{00000000-CAB3-4031-8269-0482072B06B8}"/>
            </c:ext>
          </c:extLst>
        </c:ser>
        <c:ser>
          <c:idx val="2"/>
          <c:order val="2"/>
          <c:tx>
            <c:strRef>
              <c:f>Sheet1!$D$1</c:f>
              <c:strCache>
                <c:ptCount val="1"/>
                <c:pt idx="0">
                  <c:v>35-54</c:v>
                </c:pt>
              </c:strCache>
            </c:strRef>
          </c:tx>
          <c:spPr>
            <a:solidFill>
              <a:schemeClr val="accent5"/>
            </a:solidFill>
            <a:ln>
              <a:noFill/>
            </a:ln>
            <a:effectLst/>
          </c:spPr>
          <c:invertIfNegative val="0"/>
          <c:cat>
            <c:strRef>
              <c:f>Sheet1!$A$2:$A$33</c:f>
              <c:strCache>
                <c:ptCount val="32"/>
                <c:pt idx="0">
                  <c:v>Anxiety or stress</c:v>
                </c:pt>
                <c:pt idx="1">
                  <c:v>Lack of energy</c:v>
                </c:pt>
                <c:pt idx="2">
                  <c:v>Mood</c:v>
                </c:pt>
                <c:pt idx="3">
                  <c:v>Depression</c:v>
                </c:pt>
                <c:pt idx="4">
                  <c:v>Insomnia/Sleep problems</c:v>
                </c:pt>
                <c:pt idx="5">
                  <c:v>General health</c:v>
                </c:pt>
                <c:pt idx="6">
                  <c:v>Eye fatigue</c:v>
                </c:pt>
                <c:pt idx="7">
                  <c:v>Digestive complaints</c:v>
                </c:pt>
                <c:pt idx="8">
                  <c:v>Joint or other pain</c:v>
                </c:pt>
                <c:pt idx="9">
                  <c:v>Nutrition concerns</c:v>
                </c:pt>
                <c:pt idx="10">
                  <c:v>Oral health</c:v>
                </c:pt>
                <c:pt idx="11">
                  <c:v>Lack of mental acuity, cognition, focus</c:v>
                </c:pt>
                <c:pt idx="12">
                  <c:v>Inflammation</c:v>
                </c:pt>
                <c:pt idx="13">
                  <c:v>Immunity concerns</c:v>
                </c:pt>
                <c:pt idx="14">
                  <c:v>Overweight/Obese</c:v>
                </c:pt>
                <c:pt idx="15">
                  <c:v>Memory issues</c:v>
                </c:pt>
                <c:pt idx="16">
                  <c:v>Poor/declining vision</c:v>
                </c:pt>
                <c:pt idx="17">
                  <c:v>Anemia (low iron)</c:v>
                </c:pt>
                <c:pt idx="18">
                  <c:v>Dermatological condition</c:v>
                </c:pt>
                <c:pt idx="19">
                  <c:v>Athletic performance</c:v>
                </c:pt>
                <c:pt idx="20">
                  <c:v>High blood pressure</c:v>
                </c:pt>
                <c:pt idx="21">
                  <c:v>High cholesterol</c:v>
                </c:pt>
                <c:pt idx="22">
                  <c:v>Long haul COVID symptoms</c:v>
                </c:pt>
                <c:pt idx="23">
                  <c:v>Antioxidant support</c:v>
                </c:pt>
                <c:pt idx="24">
                  <c:v>Healthy Aging</c:v>
                </c:pt>
                <c:pt idx="25">
                  <c:v>Diabetes/blood sugar management</c:v>
                </c:pt>
                <c:pt idx="26">
                  <c:v>Heart/cardiovascular problem</c:v>
                </c:pt>
                <c:pt idx="27">
                  <c:v>Pregnancy</c:v>
                </c:pt>
                <c:pt idx="28">
                  <c:v>Osteoporosis</c:v>
                </c:pt>
                <c:pt idx="29">
                  <c:v>Perimenopause/Menopause</c:v>
                </c:pt>
                <c:pt idx="30">
                  <c:v>Other health condition</c:v>
                </c:pt>
                <c:pt idx="31">
                  <c:v>Did not exp any health problems</c:v>
                </c:pt>
              </c:strCache>
            </c:strRef>
          </c:cat>
          <c:val>
            <c:numRef>
              <c:f>Sheet1!$D$2:$D$33</c:f>
              <c:numCache>
                <c:formatCode>0%</c:formatCode>
                <c:ptCount val="32"/>
                <c:pt idx="0">
                  <c:v>0.31015299000000002</c:v>
                </c:pt>
                <c:pt idx="1">
                  <c:v>0.30458971000000001</c:v>
                </c:pt>
                <c:pt idx="2">
                  <c:v>0.19193324</c:v>
                </c:pt>
                <c:pt idx="3">
                  <c:v>0.15577191000000001</c:v>
                </c:pt>
                <c:pt idx="4">
                  <c:v>0.23922114</c:v>
                </c:pt>
                <c:pt idx="5">
                  <c:v>0.23504868000000001</c:v>
                </c:pt>
                <c:pt idx="6">
                  <c:v>0.24895687999999999</c:v>
                </c:pt>
                <c:pt idx="7">
                  <c:v>0.27816412000000001</c:v>
                </c:pt>
                <c:pt idx="8">
                  <c:v>0.25591099</c:v>
                </c:pt>
                <c:pt idx="9">
                  <c:v>0.15855354999999999</c:v>
                </c:pt>
                <c:pt idx="10">
                  <c:v>0.15577191000000001</c:v>
                </c:pt>
                <c:pt idx="11">
                  <c:v>0.11265646999999999</c:v>
                </c:pt>
                <c:pt idx="12">
                  <c:v>0.16968011</c:v>
                </c:pt>
                <c:pt idx="13">
                  <c:v>0.15577191000000001</c:v>
                </c:pt>
                <c:pt idx="14">
                  <c:v>0.15299025999999999</c:v>
                </c:pt>
                <c:pt idx="15">
                  <c:v>0.11543811</c:v>
                </c:pt>
                <c:pt idx="16">
                  <c:v>0.16828929000000001</c:v>
                </c:pt>
                <c:pt idx="17">
                  <c:v>0.10013908000000001</c:v>
                </c:pt>
                <c:pt idx="18">
                  <c:v>0.11961057</c:v>
                </c:pt>
                <c:pt idx="19">
                  <c:v>0.10013908000000001</c:v>
                </c:pt>
                <c:pt idx="20">
                  <c:v>0.15994437</c:v>
                </c:pt>
                <c:pt idx="21">
                  <c:v>0.17941586000000001</c:v>
                </c:pt>
                <c:pt idx="22">
                  <c:v>7.2322670000000006E-2</c:v>
                </c:pt>
                <c:pt idx="23">
                  <c:v>6.8150210000000003E-2</c:v>
                </c:pt>
                <c:pt idx="24">
                  <c:v>0.12378303</c:v>
                </c:pt>
                <c:pt idx="25">
                  <c:v>8.7621699999999997E-2</c:v>
                </c:pt>
                <c:pt idx="26">
                  <c:v>5.4241999999999999E-2</c:v>
                </c:pt>
                <c:pt idx="27">
                  <c:v>1.529903E-2</c:v>
                </c:pt>
                <c:pt idx="28">
                  <c:v>4.3115439999999998E-2</c:v>
                </c:pt>
                <c:pt idx="29">
                  <c:v>0.11821975</c:v>
                </c:pt>
                <c:pt idx="30">
                  <c:v>1.529903E-2</c:v>
                </c:pt>
                <c:pt idx="31">
                  <c:v>0.10013908000000001</c:v>
                </c:pt>
              </c:numCache>
            </c:numRef>
          </c:val>
          <c:extLst>
            <c:ext xmlns:c16="http://schemas.microsoft.com/office/drawing/2014/chart" uri="{C3380CC4-5D6E-409C-BE32-E72D297353CC}">
              <c16:uniqueId val="{00000001-CAB3-4031-8269-0482072B06B8}"/>
            </c:ext>
          </c:extLst>
        </c:ser>
        <c:ser>
          <c:idx val="3"/>
          <c:order val="3"/>
          <c:tx>
            <c:strRef>
              <c:f>Sheet1!$E$1</c:f>
              <c:strCache>
                <c:ptCount val="1"/>
                <c:pt idx="0">
                  <c:v>55+</c:v>
                </c:pt>
              </c:strCache>
            </c:strRef>
          </c:tx>
          <c:spPr>
            <a:solidFill>
              <a:schemeClr val="accent1">
                <a:lumMod val="60000"/>
              </a:schemeClr>
            </a:solidFill>
            <a:ln>
              <a:noFill/>
            </a:ln>
            <a:effectLst/>
          </c:spPr>
          <c:invertIfNegative val="0"/>
          <c:cat>
            <c:strRef>
              <c:f>Sheet1!$A$2:$A$33</c:f>
              <c:strCache>
                <c:ptCount val="32"/>
                <c:pt idx="0">
                  <c:v>Anxiety or stress</c:v>
                </c:pt>
                <c:pt idx="1">
                  <c:v>Lack of energy</c:v>
                </c:pt>
                <c:pt idx="2">
                  <c:v>Mood</c:v>
                </c:pt>
                <c:pt idx="3">
                  <c:v>Depression</c:v>
                </c:pt>
                <c:pt idx="4">
                  <c:v>Insomnia/Sleep problems</c:v>
                </c:pt>
                <c:pt idx="5">
                  <c:v>General health</c:v>
                </c:pt>
                <c:pt idx="6">
                  <c:v>Eye fatigue</c:v>
                </c:pt>
                <c:pt idx="7">
                  <c:v>Digestive complaints</c:v>
                </c:pt>
                <c:pt idx="8">
                  <c:v>Joint or other pain</c:v>
                </c:pt>
                <c:pt idx="9">
                  <c:v>Nutrition concerns</c:v>
                </c:pt>
                <c:pt idx="10">
                  <c:v>Oral health</c:v>
                </c:pt>
                <c:pt idx="11">
                  <c:v>Lack of mental acuity, cognition, focus</c:v>
                </c:pt>
                <c:pt idx="12">
                  <c:v>Inflammation</c:v>
                </c:pt>
                <c:pt idx="13">
                  <c:v>Immunity concerns</c:v>
                </c:pt>
                <c:pt idx="14">
                  <c:v>Overweight/Obese</c:v>
                </c:pt>
                <c:pt idx="15">
                  <c:v>Memory issues</c:v>
                </c:pt>
                <c:pt idx="16">
                  <c:v>Poor/declining vision</c:v>
                </c:pt>
                <c:pt idx="17">
                  <c:v>Anemia (low iron)</c:v>
                </c:pt>
                <c:pt idx="18">
                  <c:v>Dermatological condition</c:v>
                </c:pt>
                <c:pt idx="19">
                  <c:v>Athletic performance</c:v>
                </c:pt>
                <c:pt idx="20">
                  <c:v>High blood pressure</c:v>
                </c:pt>
                <c:pt idx="21">
                  <c:v>High cholesterol</c:v>
                </c:pt>
                <c:pt idx="22">
                  <c:v>Long haul COVID symptoms</c:v>
                </c:pt>
                <c:pt idx="23">
                  <c:v>Antioxidant support</c:v>
                </c:pt>
                <c:pt idx="24">
                  <c:v>Healthy Aging</c:v>
                </c:pt>
                <c:pt idx="25">
                  <c:v>Diabetes/blood sugar management</c:v>
                </c:pt>
                <c:pt idx="26">
                  <c:v>Heart/cardiovascular problem</c:v>
                </c:pt>
                <c:pt idx="27">
                  <c:v>Pregnancy</c:v>
                </c:pt>
                <c:pt idx="28">
                  <c:v>Osteoporosis</c:v>
                </c:pt>
                <c:pt idx="29">
                  <c:v>Perimenopause/Menopause</c:v>
                </c:pt>
                <c:pt idx="30">
                  <c:v>Other health condition</c:v>
                </c:pt>
                <c:pt idx="31">
                  <c:v>Did not exp any health problems</c:v>
                </c:pt>
              </c:strCache>
            </c:strRef>
          </c:cat>
          <c:val>
            <c:numRef>
              <c:f>Sheet1!$E$2:$E$33</c:f>
              <c:numCache>
                <c:formatCode>0%</c:formatCode>
                <c:ptCount val="32"/>
                <c:pt idx="0">
                  <c:v>0.26747720000000003</c:v>
                </c:pt>
                <c:pt idx="1">
                  <c:v>0.21580547</c:v>
                </c:pt>
                <c:pt idx="2">
                  <c:v>0.13677812</c:v>
                </c:pt>
                <c:pt idx="3">
                  <c:v>0.16109422000000001</c:v>
                </c:pt>
                <c:pt idx="4">
                  <c:v>0.27963526</c:v>
                </c:pt>
                <c:pt idx="5">
                  <c:v>0.17021277000000001</c:v>
                </c:pt>
                <c:pt idx="6">
                  <c:v>0.24012158</c:v>
                </c:pt>
                <c:pt idx="7">
                  <c:v>0.20972643999999999</c:v>
                </c:pt>
                <c:pt idx="8">
                  <c:v>0.40729483</c:v>
                </c:pt>
                <c:pt idx="9">
                  <c:v>8.206687E-2</c:v>
                </c:pt>
                <c:pt idx="10">
                  <c:v>0.18844985</c:v>
                </c:pt>
                <c:pt idx="11">
                  <c:v>6.9908810000000002E-2</c:v>
                </c:pt>
                <c:pt idx="12">
                  <c:v>0.14285713999999999</c:v>
                </c:pt>
                <c:pt idx="13">
                  <c:v>0.12462006</c:v>
                </c:pt>
                <c:pt idx="14">
                  <c:v>0.20668692999999999</c:v>
                </c:pt>
                <c:pt idx="15">
                  <c:v>9.4224920000000004E-2</c:v>
                </c:pt>
                <c:pt idx="16">
                  <c:v>0.22796353</c:v>
                </c:pt>
                <c:pt idx="17">
                  <c:v>5.4711250000000003E-2</c:v>
                </c:pt>
                <c:pt idx="18">
                  <c:v>0.10942249</c:v>
                </c:pt>
                <c:pt idx="19">
                  <c:v>8.5106379999999995E-2</c:v>
                </c:pt>
                <c:pt idx="20">
                  <c:v>0.38905774999999998</c:v>
                </c:pt>
                <c:pt idx="21">
                  <c:v>0.37993921000000003</c:v>
                </c:pt>
                <c:pt idx="22">
                  <c:v>4.2553189999999998E-2</c:v>
                </c:pt>
                <c:pt idx="23">
                  <c:v>4.2553189999999998E-2</c:v>
                </c:pt>
                <c:pt idx="24">
                  <c:v>0.19452887999999999</c:v>
                </c:pt>
                <c:pt idx="25">
                  <c:v>0.15197568</c:v>
                </c:pt>
                <c:pt idx="26">
                  <c:v>0.11550152</c:v>
                </c:pt>
                <c:pt idx="27">
                  <c:v>3.03951E-3</c:v>
                </c:pt>
                <c:pt idx="28">
                  <c:v>0.10942249</c:v>
                </c:pt>
                <c:pt idx="29">
                  <c:v>8.5106379999999995E-2</c:v>
                </c:pt>
                <c:pt idx="30">
                  <c:v>4.2553189999999998E-2</c:v>
                </c:pt>
                <c:pt idx="31">
                  <c:v>4.5592710000000002E-2</c:v>
                </c:pt>
              </c:numCache>
            </c:numRef>
          </c:val>
          <c:extLst>
            <c:ext xmlns:c16="http://schemas.microsoft.com/office/drawing/2014/chart" uri="{C3380CC4-5D6E-409C-BE32-E72D297353CC}">
              <c16:uniqueId val="{00000002-CAB3-4031-8269-0482072B06B8}"/>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Supplement Users</c:v>
                </c:pt>
              </c:strCache>
            </c:strRef>
          </c:tx>
          <c:spPr>
            <a:ln w="19050" cap="rnd">
              <a:solidFill>
                <a:schemeClr val="bg1">
                  <a:lumMod val="50000"/>
                </a:schemeClr>
              </a:solidFill>
              <a:prstDash val="dash"/>
              <a:round/>
            </a:ln>
            <a:effectLst/>
          </c:spPr>
          <c:marker>
            <c:symbol val="none"/>
          </c:marker>
          <c:cat>
            <c:strRef>
              <c:f>Sheet1!$A$2:$A$33</c:f>
              <c:strCache>
                <c:ptCount val="32"/>
                <c:pt idx="0">
                  <c:v>Anxiety or stress</c:v>
                </c:pt>
                <c:pt idx="1">
                  <c:v>Lack of energy</c:v>
                </c:pt>
                <c:pt idx="2">
                  <c:v>Mood</c:v>
                </c:pt>
                <c:pt idx="3">
                  <c:v>Depression</c:v>
                </c:pt>
                <c:pt idx="4">
                  <c:v>Insomnia/Sleep problems</c:v>
                </c:pt>
                <c:pt idx="5">
                  <c:v>General health</c:v>
                </c:pt>
                <c:pt idx="6">
                  <c:v>Eye fatigue</c:v>
                </c:pt>
                <c:pt idx="7">
                  <c:v>Digestive complaints</c:v>
                </c:pt>
                <c:pt idx="8">
                  <c:v>Joint or other pain</c:v>
                </c:pt>
                <c:pt idx="9">
                  <c:v>Nutrition concerns</c:v>
                </c:pt>
                <c:pt idx="10">
                  <c:v>Oral health</c:v>
                </c:pt>
                <c:pt idx="11">
                  <c:v>Lack of mental acuity, cognition, focus</c:v>
                </c:pt>
                <c:pt idx="12">
                  <c:v>Inflammation</c:v>
                </c:pt>
                <c:pt idx="13">
                  <c:v>Immunity concerns</c:v>
                </c:pt>
                <c:pt idx="14">
                  <c:v>Overweight/Obese</c:v>
                </c:pt>
                <c:pt idx="15">
                  <c:v>Memory issues</c:v>
                </c:pt>
                <c:pt idx="16">
                  <c:v>Poor/declining vision</c:v>
                </c:pt>
                <c:pt idx="17">
                  <c:v>Anemia (low iron)</c:v>
                </c:pt>
                <c:pt idx="18">
                  <c:v>Dermatological condition</c:v>
                </c:pt>
                <c:pt idx="19">
                  <c:v>Athletic performance</c:v>
                </c:pt>
                <c:pt idx="20">
                  <c:v>High blood pressure</c:v>
                </c:pt>
                <c:pt idx="21">
                  <c:v>High cholesterol</c:v>
                </c:pt>
                <c:pt idx="22">
                  <c:v>Long haul COVID symptoms</c:v>
                </c:pt>
                <c:pt idx="23">
                  <c:v>Antioxidant support</c:v>
                </c:pt>
                <c:pt idx="24">
                  <c:v>Healthy Aging</c:v>
                </c:pt>
                <c:pt idx="25">
                  <c:v>Diabetes/blood sugar management</c:v>
                </c:pt>
                <c:pt idx="26">
                  <c:v>Heart/cardiovascular problem</c:v>
                </c:pt>
                <c:pt idx="27">
                  <c:v>Pregnancy</c:v>
                </c:pt>
                <c:pt idx="28">
                  <c:v>Osteoporosis</c:v>
                </c:pt>
                <c:pt idx="29">
                  <c:v>Perimenopause/Menopause</c:v>
                </c:pt>
                <c:pt idx="30">
                  <c:v>Other health condition</c:v>
                </c:pt>
                <c:pt idx="31">
                  <c:v>Did not exp any health problems</c:v>
                </c:pt>
              </c:strCache>
            </c:strRef>
          </c:cat>
          <c:val>
            <c:numRef>
              <c:f>Sheet1!$B$2:$B$33</c:f>
              <c:numCache>
                <c:formatCode>0%</c:formatCode>
                <c:ptCount val="32"/>
                <c:pt idx="0">
                  <c:v>0.31846614000000001</c:v>
                </c:pt>
                <c:pt idx="1">
                  <c:v>0.29099809999999998</c:v>
                </c:pt>
                <c:pt idx="2">
                  <c:v>0.20342671000000001</c:v>
                </c:pt>
                <c:pt idx="3">
                  <c:v>0.19282023000000001</c:v>
                </c:pt>
                <c:pt idx="4">
                  <c:v>0.23579005</c:v>
                </c:pt>
                <c:pt idx="5">
                  <c:v>0.19989122000000001</c:v>
                </c:pt>
                <c:pt idx="6">
                  <c:v>0.19173239</c:v>
                </c:pt>
                <c:pt idx="7">
                  <c:v>0.20533043000000001</c:v>
                </c:pt>
                <c:pt idx="8">
                  <c:v>0.27386455999999998</c:v>
                </c:pt>
                <c:pt idx="9">
                  <c:v>0.12102257</c:v>
                </c:pt>
                <c:pt idx="10">
                  <c:v>0.13734022000000001</c:v>
                </c:pt>
                <c:pt idx="11">
                  <c:v>0.10035355</c:v>
                </c:pt>
                <c:pt idx="12">
                  <c:v>0.13026924000000001</c:v>
                </c:pt>
                <c:pt idx="13">
                  <c:v>0.1166712</c:v>
                </c:pt>
                <c:pt idx="14">
                  <c:v>0.16779984000000001</c:v>
                </c:pt>
                <c:pt idx="15">
                  <c:v>9.6818059999999997E-2</c:v>
                </c:pt>
                <c:pt idx="16">
                  <c:v>0.14658689</c:v>
                </c:pt>
                <c:pt idx="17">
                  <c:v>8.3491979999999993E-2</c:v>
                </c:pt>
                <c:pt idx="18">
                  <c:v>0.10307316</c:v>
                </c:pt>
                <c:pt idx="19">
                  <c:v>7.9956490000000005E-2</c:v>
                </c:pt>
                <c:pt idx="20">
                  <c:v>0.19499591999999999</c:v>
                </c:pt>
                <c:pt idx="21">
                  <c:v>0.17351100999999999</c:v>
                </c:pt>
                <c:pt idx="22">
                  <c:v>5.6567850000000003E-2</c:v>
                </c:pt>
                <c:pt idx="23">
                  <c:v>3.9706279999999997E-2</c:v>
                </c:pt>
                <c:pt idx="24">
                  <c:v>0.10606473</c:v>
                </c:pt>
                <c:pt idx="25">
                  <c:v>7.9956490000000005E-2</c:v>
                </c:pt>
                <c:pt idx="26">
                  <c:v>5.2760399999999999E-2</c:v>
                </c:pt>
                <c:pt idx="27">
                  <c:v>1.7949420000000001E-2</c:v>
                </c:pt>
                <c:pt idx="28">
                  <c:v>4.5145499999999998E-2</c:v>
                </c:pt>
                <c:pt idx="29">
                  <c:v>6.6630410000000001E-2</c:v>
                </c:pt>
                <c:pt idx="30">
                  <c:v>2.7468039999999999E-2</c:v>
                </c:pt>
                <c:pt idx="31">
                  <c:v>0.11639924</c:v>
                </c:pt>
              </c:numCache>
            </c:numRef>
          </c:val>
          <c:smooth val="0"/>
          <c:extLst>
            <c:ext xmlns:c16="http://schemas.microsoft.com/office/drawing/2014/chart" uri="{C3380CC4-5D6E-409C-BE32-E72D297353CC}">
              <c16:uniqueId val="{00000006-CAB3-4031-8269-0482072B06B8}"/>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layout>
        <c:manualLayout>
          <c:xMode val="edge"/>
          <c:yMode val="edge"/>
          <c:x val="0.14664648950131234"/>
          <c:y val="0.83992529192751564"/>
          <c:w val="0.36295693897637793"/>
          <c:h val="4.332898141421820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18-34</c:v>
                </c:pt>
              </c:strCache>
            </c:strRef>
          </c:tx>
          <c:spPr>
            <a:solidFill>
              <a:schemeClr val="accent3"/>
            </a:solidFill>
            <a:ln>
              <a:noFill/>
            </a:ln>
            <a:effectLst/>
          </c:spPr>
          <c:invertIfNegative val="0"/>
          <c:cat>
            <c:strRef>
              <c:f>Sheet1!$A$2:$A$33</c:f>
              <c:strCache>
                <c:ptCount val="32"/>
                <c:pt idx="0">
                  <c:v>Lack of energy</c:v>
                </c:pt>
                <c:pt idx="1">
                  <c:v>Anxiety or stress</c:v>
                </c:pt>
                <c:pt idx="2">
                  <c:v>General health</c:v>
                </c:pt>
                <c:pt idx="3">
                  <c:v>Insomnia/Sleep problems</c:v>
                </c:pt>
                <c:pt idx="4">
                  <c:v>Digestive complaints</c:v>
                </c:pt>
                <c:pt idx="5">
                  <c:v>Depression</c:v>
                </c:pt>
                <c:pt idx="6">
                  <c:v>Mood</c:v>
                </c:pt>
                <c:pt idx="7">
                  <c:v>Nutrition concerns</c:v>
                </c:pt>
                <c:pt idx="8">
                  <c:v>Joint or other pain</c:v>
                </c:pt>
                <c:pt idx="9">
                  <c:v>Eye fatigue</c:v>
                </c:pt>
                <c:pt idx="10">
                  <c:v>Immunity concerns</c:v>
                </c:pt>
                <c:pt idx="11">
                  <c:v>Anemia (low iron)</c:v>
                </c:pt>
                <c:pt idx="12">
                  <c:v>Lack of mental acuity, cognition, focus</c:v>
                </c:pt>
                <c:pt idx="13">
                  <c:v>Athletic performance</c:v>
                </c:pt>
                <c:pt idx="14">
                  <c:v>Inflammation</c:v>
                </c:pt>
                <c:pt idx="15">
                  <c:v>Dermatological condition</c:v>
                </c:pt>
                <c:pt idx="16">
                  <c:v>High blood pressure</c:v>
                </c:pt>
                <c:pt idx="17">
                  <c:v>Memory issues</c:v>
                </c:pt>
                <c:pt idx="18">
                  <c:v>Overweight/Obese</c:v>
                </c:pt>
                <c:pt idx="19">
                  <c:v>Oral health</c:v>
                </c:pt>
                <c:pt idx="20">
                  <c:v>Poor/declining vision</c:v>
                </c:pt>
                <c:pt idx="21">
                  <c:v>High cholesterol</c:v>
                </c:pt>
                <c:pt idx="22">
                  <c:v>Long haul COVID symptoms</c:v>
                </c:pt>
                <c:pt idx="23">
                  <c:v>Antioxidant support</c:v>
                </c:pt>
                <c:pt idx="24">
                  <c:v>Diabetes/blood sugar management</c:v>
                </c:pt>
                <c:pt idx="25">
                  <c:v>Healthy Aging</c:v>
                </c:pt>
                <c:pt idx="26">
                  <c:v>Pregnancy</c:v>
                </c:pt>
                <c:pt idx="27">
                  <c:v>Heart/cardiovascular problem</c:v>
                </c:pt>
                <c:pt idx="28">
                  <c:v>Osteoporosis</c:v>
                </c:pt>
                <c:pt idx="29">
                  <c:v>Perimenopause/Menopause</c:v>
                </c:pt>
                <c:pt idx="30">
                  <c:v>Other from D4</c:v>
                </c:pt>
                <c:pt idx="31">
                  <c:v>Did not exp any health problems</c:v>
                </c:pt>
              </c:strCache>
            </c:strRef>
          </c:cat>
          <c:val>
            <c:numRef>
              <c:f>Sheet1!$C$2:$C$33</c:f>
              <c:numCache>
                <c:formatCode>0%</c:formatCode>
                <c:ptCount val="32"/>
                <c:pt idx="0">
                  <c:v>0.28793102999999998</c:v>
                </c:pt>
                <c:pt idx="1">
                  <c:v>0.26206897000000001</c:v>
                </c:pt>
                <c:pt idx="2">
                  <c:v>0.20344828000000001</c:v>
                </c:pt>
                <c:pt idx="3">
                  <c:v>0.17931034000000001</c:v>
                </c:pt>
                <c:pt idx="4">
                  <c:v>0.16551724000000001</c:v>
                </c:pt>
                <c:pt idx="5">
                  <c:v>0.15344827999999999</c:v>
                </c:pt>
                <c:pt idx="6">
                  <c:v>0.15</c:v>
                </c:pt>
                <c:pt idx="7">
                  <c:v>0.13965517</c:v>
                </c:pt>
                <c:pt idx="8">
                  <c:v>0.12413792999999999</c:v>
                </c:pt>
                <c:pt idx="9">
                  <c:v>0.11724138000000001</c:v>
                </c:pt>
                <c:pt idx="10">
                  <c:v>9.6551720000000008E-2</c:v>
                </c:pt>
                <c:pt idx="11">
                  <c:v>9.6551720000000008E-2</c:v>
                </c:pt>
                <c:pt idx="12">
                  <c:v>8.6206900000000003E-2</c:v>
                </c:pt>
                <c:pt idx="13">
                  <c:v>8.1034480000000006E-2</c:v>
                </c:pt>
                <c:pt idx="14">
                  <c:v>7.2413790000000006E-2</c:v>
                </c:pt>
                <c:pt idx="15">
                  <c:v>6.8965520000000002E-2</c:v>
                </c:pt>
                <c:pt idx="16">
                  <c:v>6.5517240000000004E-2</c:v>
                </c:pt>
                <c:pt idx="17">
                  <c:v>6.5517240000000004E-2</c:v>
                </c:pt>
                <c:pt idx="18">
                  <c:v>6.3793100000000005E-2</c:v>
                </c:pt>
                <c:pt idx="19">
                  <c:v>5.8620690000000003E-2</c:v>
                </c:pt>
                <c:pt idx="20">
                  <c:v>5.3448279999999987E-2</c:v>
                </c:pt>
                <c:pt idx="21">
                  <c:v>5.1724140000000002E-2</c:v>
                </c:pt>
                <c:pt idx="22">
                  <c:v>5.1724140000000002E-2</c:v>
                </c:pt>
                <c:pt idx="23">
                  <c:v>4.3103450000000001E-2</c:v>
                </c:pt>
                <c:pt idx="24">
                  <c:v>3.9655169999999997E-2</c:v>
                </c:pt>
                <c:pt idx="25">
                  <c:v>3.7931029999999998E-2</c:v>
                </c:pt>
                <c:pt idx="26">
                  <c:v>3.62069E-2</c:v>
                </c:pt>
                <c:pt idx="27">
                  <c:v>3.4482760000000001E-2</c:v>
                </c:pt>
                <c:pt idx="28">
                  <c:v>2.4137929999999998E-2</c:v>
                </c:pt>
                <c:pt idx="29">
                  <c:v>1.551724E-2</c:v>
                </c:pt>
                <c:pt idx="30">
                  <c:v>1.0344829999999999E-2</c:v>
                </c:pt>
                <c:pt idx="31">
                  <c:v>4.3103450000000001E-2</c:v>
                </c:pt>
              </c:numCache>
            </c:numRef>
          </c:val>
          <c:extLst>
            <c:ext xmlns:c16="http://schemas.microsoft.com/office/drawing/2014/chart" uri="{C3380CC4-5D6E-409C-BE32-E72D297353CC}">
              <c16:uniqueId val="{00000000-C5E0-4E41-A75C-E363B4979E6C}"/>
            </c:ext>
          </c:extLst>
        </c:ser>
        <c:ser>
          <c:idx val="2"/>
          <c:order val="2"/>
          <c:tx>
            <c:strRef>
              <c:f>Sheet1!$D$1</c:f>
              <c:strCache>
                <c:ptCount val="1"/>
                <c:pt idx="0">
                  <c:v>35-54</c:v>
                </c:pt>
              </c:strCache>
            </c:strRef>
          </c:tx>
          <c:spPr>
            <a:solidFill>
              <a:schemeClr val="accent5"/>
            </a:solidFill>
            <a:ln>
              <a:noFill/>
            </a:ln>
            <a:effectLst/>
          </c:spPr>
          <c:invertIfNegative val="0"/>
          <c:cat>
            <c:strRef>
              <c:f>Sheet1!$A$2:$A$33</c:f>
              <c:strCache>
                <c:ptCount val="32"/>
                <c:pt idx="0">
                  <c:v>Lack of energy</c:v>
                </c:pt>
                <c:pt idx="1">
                  <c:v>Anxiety or stress</c:v>
                </c:pt>
                <c:pt idx="2">
                  <c:v>General health</c:v>
                </c:pt>
                <c:pt idx="3">
                  <c:v>Insomnia/Sleep problems</c:v>
                </c:pt>
                <c:pt idx="4">
                  <c:v>Digestive complaints</c:v>
                </c:pt>
                <c:pt idx="5">
                  <c:v>Depression</c:v>
                </c:pt>
                <c:pt idx="6">
                  <c:v>Mood</c:v>
                </c:pt>
                <c:pt idx="7">
                  <c:v>Nutrition concerns</c:v>
                </c:pt>
                <c:pt idx="8">
                  <c:v>Joint or other pain</c:v>
                </c:pt>
                <c:pt idx="9">
                  <c:v>Eye fatigue</c:v>
                </c:pt>
                <c:pt idx="10">
                  <c:v>Immunity concerns</c:v>
                </c:pt>
                <c:pt idx="11">
                  <c:v>Anemia (low iron)</c:v>
                </c:pt>
                <c:pt idx="12">
                  <c:v>Lack of mental acuity, cognition, focus</c:v>
                </c:pt>
                <c:pt idx="13">
                  <c:v>Athletic performance</c:v>
                </c:pt>
                <c:pt idx="14">
                  <c:v>Inflammation</c:v>
                </c:pt>
                <c:pt idx="15">
                  <c:v>Dermatological condition</c:v>
                </c:pt>
                <c:pt idx="16">
                  <c:v>High blood pressure</c:v>
                </c:pt>
                <c:pt idx="17">
                  <c:v>Memory issues</c:v>
                </c:pt>
                <c:pt idx="18">
                  <c:v>Overweight/Obese</c:v>
                </c:pt>
                <c:pt idx="19">
                  <c:v>Oral health</c:v>
                </c:pt>
                <c:pt idx="20">
                  <c:v>Poor/declining vision</c:v>
                </c:pt>
                <c:pt idx="21">
                  <c:v>High cholesterol</c:v>
                </c:pt>
                <c:pt idx="22">
                  <c:v>Long haul COVID symptoms</c:v>
                </c:pt>
                <c:pt idx="23">
                  <c:v>Antioxidant support</c:v>
                </c:pt>
                <c:pt idx="24">
                  <c:v>Diabetes/blood sugar management</c:v>
                </c:pt>
                <c:pt idx="25">
                  <c:v>Healthy Aging</c:v>
                </c:pt>
                <c:pt idx="26">
                  <c:v>Pregnancy</c:v>
                </c:pt>
                <c:pt idx="27">
                  <c:v>Heart/cardiovascular problem</c:v>
                </c:pt>
                <c:pt idx="28">
                  <c:v>Osteoporosis</c:v>
                </c:pt>
                <c:pt idx="29">
                  <c:v>Perimenopause/Menopause</c:v>
                </c:pt>
                <c:pt idx="30">
                  <c:v>Other from D4</c:v>
                </c:pt>
                <c:pt idx="31">
                  <c:v>Did not exp any health problems</c:v>
                </c:pt>
              </c:strCache>
            </c:strRef>
          </c:cat>
          <c:val>
            <c:numRef>
              <c:f>Sheet1!$D$2:$D$33</c:f>
              <c:numCache>
                <c:formatCode>0%</c:formatCode>
                <c:ptCount val="32"/>
                <c:pt idx="0">
                  <c:v>0.24574961000000001</c:v>
                </c:pt>
                <c:pt idx="1">
                  <c:v>0.18392581</c:v>
                </c:pt>
                <c:pt idx="2">
                  <c:v>0.19783617000000001</c:v>
                </c:pt>
                <c:pt idx="3">
                  <c:v>0.14992272000000001</c:v>
                </c:pt>
                <c:pt idx="4">
                  <c:v>0.21483770999999999</c:v>
                </c:pt>
                <c:pt idx="5">
                  <c:v>8.0370940000000002E-2</c:v>
                </c:pt>
                <c:pt idx="6">
                  <c:v>9.8918079999999992E-2</c:v>
                </c:pt>
                <c:pt idx="7">
                  <c:v>0.1251932</c:v>
                </c:pt>
                <c:pt idx="8">
                  <c:v>0.17465223999999999</c:v>
                </c:pt>
                <c:pt idx="9">
                  <c:v>0.1576507</c:v>
                </c:pt>
                <c:pt idx="10">
                  <c:v>0.1251932</c:v>
                </c:pt>
                <c:pt idx="11">
                  <c:v>8.9644510000000011E-2</c:v>
                </c:pt>
                <c:pt idx="12">
                  <c:v>5.4095829999999998E-2</c:v>
                </c:pt>
                <c:pt idx="13">
                  <c:v>6.646059E-2</c:v>
                </c:pt>
                <c:pt idx="14">
                  <c:v>0.11437403</c:v>
                </c:pt>
                <c:pt idx="15">
                  <c:v>5.4095829999999998E-2</c:v>
                </c:pt>
                <c:pt idx="16">
                  <c:v>0.10664606</c:v>
                </c:pt>
                <c:pt idx="17">
                  <c:v>5.8732609999999998E-2</c:v>
                </c:pt>
                <c:pt idx="18">
                  <c:v>7.5734159999999995E-2</c:v>
                </c:pt>
                <c:pt idx="19">
                  <c:v>7.1097369999999993E-2</c:v>
                </c:pt>
                <c:pt idx="20">
                  <c:v>8.0370940000000002E-2</c:v>
                </c:pt>
                <c:pt idx="21">
                  <c:v>0.13910354999999999</c:v>
                </c:pt>
                <c:pt idx="22">
                  <c:v>5.1004639999999997E-2</c:v>
                </c:pt>
                <c:pt idx="23">
                  <c:v>5.4095829999999998E-2</c:v>
                </c:pt>
                <c:pt idx="24">
                  <c:v>7.1097369999999993E-2</c:v>
                </c:pt>
                <c:pt idx="25">
                  <c:v>9.1190110000000005E-2</c:v>
                </c:pt>
                <c:pt idx="26">
                  <c:v>9.2735700000000001E-3</c:v>
                </c:pt>
                <c:pt idx="27">
                  <c:v>2.6275119999999999E-2</c:v>
                </c:pt>
                <c:pt idx="28">
                  <c:v>2.6275119999999999E-2</c:v>
                </c:pt>
                <c:pt idx="29">
                  <c:v>6.8006179999999999E-2</c:v>
                </c:pt>
                <c:pt idx="30">
                  <c:v>7.7279799999999997E-3</c:v>
                </c:pt>
                <c:pt idx="31">
                  <c:v>4.0185470000000001E-2</c:v>
                </c:pt>
              </c:numCache>
            </c:numRef>
          </c:val>
          <c:extLst>
            <c:ext xmlns:c16="http://schemas.microsoft.com/office/drawing/2014/chart" uri="{C3380CC4-5D6E-409C-BE32-E72D297353CC}">
              <c16:uniqueId val="{00000001-C5E0-4E41-A75C-E363B4979E6C}"/>
            </c:ext>
          </c:extLst>
        </c:ser>
        <c:ser>
          <c:idx val="3"/>
          <c:order val="3"/>
          <c:tx>
            <c:strRef>
              <c:f>Sheet1!$E$1</c:f>
              <c:strCache>
                <c:ptCount val="1"/>
                <c:pt idx="0">
                  <c:v>55+</c:v>
                </c:pt>
              </c:strCache>
            </c:strRef>
          </c:tx>
          <c:spPr>
            <a:solidFill>
              <a:schemeClr val="accent1">
                <a:lumMod val="60000"/>
              </a:schemeClr>
            </a:solidFill>
            <a:ln>
              <a:noFill/>
            </a:ln>
            <a:effectLst/>
          </c:spPr>
          <c:invertIfNegative val="0"/>
          <c:cat>
            <c:strRef>
              <c:f>Sheet1!$A$2:$A$33</c:f>
              <c:strCache>
                <c:ptCount val="32"/>
                <c:pt idx="0">
                  <c:v>Lack of energy</c:v>
                </c:pt>
                <c:pt idx="1">
                  <c:v>Anxiety or stress</c:v>
                </c:pt>
                <c:pt idx="2">
                  <c:v>General health</c:v>
                </c:pt>
                <c:pt idx="3">
                  <c:v>Insomnia/Sleep problems</c:v>
                </c:pt>
                <c:pt idx="4">
                  <c:v>Digestive complaints</c:v>
                </c:pt>
                <c:pt idx="5">
                  <c:v>Depression</c:v>
                </c:pt>
                <c:pt idx="6">
                  <c:v>Mood</c:v>
                </c:pt>
                <c:pt idx="7">
                  <c:v>Nutrition concerns</c:v>
                </c:pt>
                <c:pt idx="8">
                  <c:v>Joint or other pain</c:v>
                </c:pt>
                <c:pt idx="9">
                  <c:v>Eye fatigue</c:v>
                </c:pt>
                <c:pt idx="10">
                  <c:v>Immunity concerns</c:v>
                </c:pt>
                <c:pt idx="11">
                  <c:v>Anemia (low iron)</c:v>
                </c:pt>
                <c:pt idx="12">
                  <c:v>Lack of mental acuity, cognition, focus</c:v>
                </c:pt>
                <c:pt idx="13">
                  <c:v>Athletic performance</c:v>
                </c:pt>
                <c:pt idx="14">
                  <c:v>Inflammation</c:v>
                </c:pt>
                <c:pt idx="15">
                  <c:v>Dermatological condition</c:v>
                </c:pt>
                <c:pt idx="16">
                  <c:v>High blood pressure</c:v>
                </c:pt>
                <c:pt idx="17">
                  <c:v>Memory issues</c:v>
                </c:pt>
                <c:pt idx="18">
                  <c:v>Overweight/Obese</c:v>
                </c:pt>
                <c:pt idx="19">
                  <c:v>Oral health</c:v>
                </c:pt>
                <c:pt idx="20">
                  <c:v>Poor/declining vision</c:v>
                </c:pt>
                <c:pt idx="21">
                  <c:v>High cholesterol</c:v>
                </c:pt>
                <c:pt idx="22">
                  <c:v>Long haul COVID symptoms</c:v>
                </c:pt>
                <c:pt idx="23">
                  <c:v>Antioxidant support</c:v>
                </c:pt>
                <c:pt idx="24">
                  <c:v>Diabetes/blood sugar management</c:v>
                </c:pt>
                <c:pt idx="25">
                  <c:v>Healthy Aging</c:v>
                </c:pt>
                <c:pt idx="26">
                  <c:v>Pregnancy</c:v>
                </c:pt>
                <c:pt idx="27">
                  <c:v>Heart/cardiovascular problem</c:v>
                </c:pt>
                <c:pt idx="28">
                  <c:v>Osteoporosis</c:v>
                </c:pt>
                <c:pt idx="29">
                  <c:v>Perimenopause/Menopause</c:v>
                </c:pt>
                <c:pt idx="30">
                  <c:v>Other from D4</c:v>
                </c:pt>
                <c:pt idx="31">
                  <c:v>Did not exp any health problems</c:v>
                </c:pt>
              </c:strCache>
            </c:strRef>
          </c:cat>
          <c:val>
            <c:numRef>
              <c:f>Sheet1!$E$2:$E$33</c:f>
              <c:numCache>
                <c:formatCode>0%</c:formatCode>
                <c:ptCount val="32"/>
                <c:pt idx="0">
                  <c:v>0.13057325</c:v>
                </c:pt>
                <c:pt idx="1">
                  <c:v>0.12738853999999999</c:v>
                </c:pt>
                <c:pt idx="2">
                  <c:v>0.14012738999999999</c:v>
                </c:pt>
                <c:pt idx="3">
                  <c:v>0.14012738999999999</c:v>
                </c:pt>
                <c:pt idx="4">
                  <c:v>0.14012738999999999</c:v>
                </c:pt>
                <c:pt idx="5">
                  <c:v>5.7324840000000002E-2</c:v>
                </c:pt>
                <c:pt idx="6">
                  <c:v>4.7770699999999999E-2</c:v>
                </c:pt>
                <c:pt idx="7">
                  <c:v>5.4140129999999988E-2</c:v>
                </c:pt>
                <c:pt idx="8">
                  <c:v>0.26751592000000002</c:v>
                </c:pt>
                <c:pt idx="9">
                  <c:v>0.12420382000000001</c:v>
                </c:pt>
                <c:pt idx="10">
                  <c:v>0.10828024999999999</c:v>
                </c:pt>
                <c:pt idx="11">
                  <c:v>3.5031850000000003E-2</c:v>
                </c:pt>
                <c:pt idx="12">
                  <c:v>2.2292989999999999E-2</c:v>
                </c:pt>
                <c:pt idx="13">
                  <c:v>4.7770699999999999E-2</c:v>
                </c:pt>
                <c:pt idx="14">
                  <c:v>6.6878979999999991E-2</c:v>
                </c:pt>
                <c:pt idx="15">
                  <c:v>4.1401269999999997E-2</c:v>
                </c:pt>
                <c:pt idx="16">
                  <c:v>0.22292993999999999</c:v>
                </c:pt>
                <c:pt idx="17">
                  <c:v>3.5031850000000003E-2</c:v>
                </c:pt>
                <c:pt idx="18">
                  <c:v>5.4140129999999988E-2</c:v>
                </c:pt>
                <c:pt idx="19">
                  <c:v>4.1401269999999997E-2</c:v>
                </c:pt>
                <c:pt idx="20">
                  <c:v>0.10828024999999999</c:v>
                </c:pt>
                <c:pt idx="21">
                  <c:v>0.25159236000000001</c:v>
                </c:pt>
                <c:pt idx="22">
                  <c:v>1.2738849999999999E-2</c:v>
                </c:pt>
                <c:pt idx="23">
                  <c:v>3.1847130000000001E-2</c:v>
                </c:pt>
                <c:pt idx="24">
                  <c:v>9.2356689999999991E-2</c:v>
                </c:pt>
                <c:pt idx="25">
                  <c:v>0.14012738999999999</c:v>
                </c:pt>
                <c:pt idx="26">
                  <c:v>0</c:v>
                </c:pt>
                <c:pt idx="27">
                  <c:v>5.7324840000000002E-2</c:v>
                </c:pt>
                <c:pt idx="28">
                  <c:v>8.5987259999999996E-2</c:v>
                </c:pt>
                <c:pt idx="29">
                  <c:v>5.095541E-2</c:v>
                </c:pt>
                <c:pt idx="30">
                  <c:v>2.5477710000000001E-2</c:v>
                </c:pt>
                <c:pt idx="31">
                  <c:v>4.4585990000000013E-2</c:v>
                </c:pt>
              </c:numCache>
            </c:numRef>
          </c:val>
          <c:extLst>
            <c:ext xmlns:c16="http://schemas.microsoft.com/office/drawing/2014/chart" uri="{C3380CC4-5D6E-409C-BE32-E72D297353CC}">
              <c16:uniqueId val="{00000002-C5E0-4E41-A75C-E363B4979E6C}"/>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Supplement Users</c:v>
                </c:pt>
              </c:strCache>
            </c:strRef>
          </c:tx>
          <c:spPr>
            <a:ln w="19050" cap="rnd">
              <a:solidFill>
                <a:schemeClr val="bg1">
                  <a:lumMod val="50000"/>
                </a:schemeClr>
              </a:solidFill>
              <a:prstDash val="dash"/>
              <a:round/>
            </a:ln>
            <a:effectLst/>
          </c:spPr>
          <c:marker>
            <c:symbol val="none"/>
          </c:marker>
          <c:cat>
            <c:strRef>
              <c:f>Sheet1!$A$2:$A$33</c:f>
              <c:strCache>
                <c:ptCount val="32"/>
                <c:pt idx="0">
                  <c:v>Lack of energy</c:v>
                </c:pt>
                <c:pt idx="1">
                  <c:v>Anxiety or stress</c:v>
                </c:pt>
                <c:pt idx="2">
                  <c:v>General health</c:v>
                </c:pt>
                <c:pt idx="3">
                  <c:v>Insomnia/Sleep problems</c:v>
                </c:pt>
                <c:pt idx="4">
                  <c:v>Digestive complaints</c:v>
                </c:pt>
                <c:pt idx="5">
                  <c:v>Depression</c:v>
                </c:pt>
                <c:pt idx="6">
                  <c:v>Mood</c:v>
                </c:pt>
                <c:pt idx="7">
                  <c:v>Nutrition concerns</c:v>
                </c:pt>
                <c:pt idx="8">
                  <c:v>Joint or other pain</c:v>
                </c:pt>
                <c:pt idx="9">
                  <c:v>Eye fatigue</c:v>
                </c:pt>
                <c:pt idx="10">
                  <c:v>Immunity concerns</c:v>
                </c:pt>
                <c:pt idx="11">
                  <c:v>Anemia (low iron)</c:v>
                </c:pt>
                <c:pt idx="12">
                  <c:v>Lack of mental acuity, cognition, focus</c:v>
                </c:pt>
                <c:pt idx="13">
                  <c:v>Athletic performance</c:v>
                </c:pt>
                <c:pt idx="14">
                  <c:v>Inflammation</c:v>
                </c:pt>
                <c:pt idx="15">
                  <c:v>Dermatological condition</c:v>
                </c:pt>
                <c:pt idx="16">
                  <c:v>High blood pressure</c:v>
                </c:pt>
                <c:pt idx="17">
                  <c:v>Memory issues</c:v>
                </c:pt>
                <c:pt idx="18">
                  <c:v>Overweight/Obese</c:v>
                </c:pt>
                <c:pt idx="19">
                  <c:v>Oral health</c:v>
                </c:pt>
                <c:pt idx="20">
                  <c:v>Poor/declining vision</c:v>
                </c:pt>
                <c:pt idx="21">
                  <c:v>High cholesterol</c:v>
                </c:pt>
                <c:pt idx="22">
                  <c:v>Long haul COVID symptoms</c:v>
                </c:pt>
                <c:pt idx="23">
                  <c:v>Antioxidant support</c:v>
                </c:pt>
                <c:pt idx="24">
                  <c:v>Diabetes/blood sugar management</c:v>
                </c:pt>
                <c:pt idx="25">
                  <c:v>Healthy Aging</c:v>
                </c:pt>
                <c:pt idx="26">
                  <c:v>Pregnancy</c:v>
                </c:pt>
                <c:pt idx="27">
                  <c:v>Heart/cardiovascular problem</c:v>
                </c:pt>
                <c:pt idx="28">
                  <c:v>Osteoporosis</c:v>
                </c:pt>
                <c:pt idx="29">
                  <c:v>Perimenopause/Menopause</c:v>
                </c:pt>
                <c:pt idx="30">
                  <c:v>Other from D4</c:v>
                </c:pt>
                <c:pt idx="31">
                  <c:v>Did not exp any health problems</c:v>
                </c:pt>
              </c:strCache>
            </c:strRef>
          </c:cat>
          <c:val>
            <c:numRef>
              <c:f>Sheet1!$B$2:$B$33</c:f>
              <c:numCache>
                <c:formatCode>0%</c:formatCode>
                <c:ptCount val="32"/>
                <c:pt idx="0">
                  <c:v>0.21206525000000001</c:v>
                </c:pt>
                <c:pt idx="1">
                  <c:v>0.16312711999999999</c:v>
                </c:pt>
                <c:pt idx="2">
                  <c:v>0.16528163000000001</c:v>
                </c:pt>
                <c:pt idx="3">
                  <c:v>0.13696522</c:v>
                </c:pt>
                <c:pt idx="4">
                  <c:v>0.14404432</c:v>
                </c:pt>
                <c:pt idx="5">
                  <c:v>8.8642660000000012E-2</c:v>
                </c:pt>
                <c:pt idx="6">
                  <c:v>8.8027090000000002E-2</c:v>
                </c:pt>
                <c:pt idx="7">
                  <c:v>9.0181590000000006E-2</c:v>
                </c:pt>
                <c:pt idx="8">
                  <c:v>0.18651893</c:v>
                </c:pt>
                <c:pt idx="9">
                  <c:v>9.4182830000000009E-2</c:v>
                </c:pt>
                <c:pt idx="10">
                  <c:v>9.079717000000001E-2</c:v>
                </c:pt>
                <c:pt idx="11">
                  <c:v>7.294552E-2</c:v>
                </c:pt>
                <c:pt idx="12">
                  <c:v>4.7399200000000002E-2</c:v>
                </c:pt>
                <c:pt idx="13">
                  <c:v>5.1092639999999988E-2</c:v>
                </c:pt>
                <c:pt idx="14">
                  <c:v>7.2329950000000004E-2</c:v>
                </c:pt>
                <c:pt idx="15">
                  <c:v>4.6168050000000002E-2</c:v>
                </c:pt>
                <c:pt idx="16">
                  <c:v>0.1043398</c:v>
                </c:pt>
                <c:pt idx="17">
                  <c:v>3.5395509999999998E-2</c:v>
                </c:pt>
                <c:pt idx="18">
                  <c:v>5.2323790000000002E-2</c:v>
                </c:pt>
                <c:pt idx="19">
                  <c:v>4.093567E-2</c:v>
                </c:pt>
                <c:pt idx="20">
                  <c:v>5.3554940000000002E-2</c:v>
                </c:pt>
                <c:pt idx="21">
                  <c:v>0.11111111</c:v>
                </c:pt>
                <c:pt idx="22">
                  <c:v>2.831641E-2</c:v>
                </c:pt>
                <c:pt idx="23">
                  <c:v>2.831641E-2</c:v>
                </c:pt>
                <c:pt idx="24">
                  <c:v>4.8014770000000012E-2</c:v>
                </c:pt>
                <c:pt idx="25">
                  <c:v>7.1406590000000006E-2</c:v>
                </c:pt>
                <c:pt idx="26">
                  <c:v>1.477378E-2</c:v>
                </c:pt>
                <c:pt idx="27">
                  <c:v>2.9855340000000001E-2</c:v>
                </c:pt>
                <c:pt idx="28">
                  <c:v>3.2625420000000002E-2</c:v>
                </c:pt>
                <c:pt idx="29">
                  <c:v>3.447215E-2</c:v>
                </c:pt>
                <c:pt idx="30">
                  <c:v>1.7236069999999999E-2</c:v>
                </c:pt>
                <c:pt idx="31">
                  <c:v>7.7870109999999992E-2</c:v>
                </c:pt>
              </c:numCache>
            </c:numRef>
          </c:val>
          <c:smooth val="0"/>
          <c:extLst>
            <c:ext xmlns:c16="http://schemas.microsoft.com/office/drawing/2014/chart" uri="{C3380CC4-5D6E-409C-BE32-E72D297353CC}">
              <c16:uniqueId val="{00000003-C5E0-4E41-A75C-E363B4979E6C}"/>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layout>
        <c:manualLayout>
          <c:xMode val="edge"/>
          <c:yMode val="edge"/>
          <c:x val="0.13350000000000001"/>
          <c:y val="0.87455910089100031"/>
          <c:w val="0.41425000000000001"/>
          <c:h val="4.977251819383329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35-54</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9E14-4D64-A790-2F28083A987E}"/>
              </c:ext>
            </c:extLst>
          </c:dPt>
          <c:dPt>
            <c:idx val="1"/>
            <c:bubble3D val="0"/>
            <c:spPr>
              <a:solidFill>
                <a:schemeClr val="accent2"/>
              </a:solidFill>
              <a:ln w="19050">
                <a:noFill/>
              </a:ln>
              <a:effectLst/>
            </c:spPr>
            <c:extLst>
              <c:ext xmlns:c16="http://schemas.microsoft.com/office/drawing/2014/chart" uri="{C3380CC4-5D6E-409C-BE32-E72D297353CC}">
                <c16:uniqueId val="{00000003-9E14-4D64-A790-2F28083A987E}"/>
              </c:ext>
            </c:extLst>
          </c:dPt>
          <c:dPt>
            <c:idx val="2"/>
            <c:bubble3D val="0"/>
            <c:spPr>
              <a:solidFill>
                <a:schemeClr val="accent3"/>
              </a:solidFill>
              <a:ln w="19050">
                <a:noFill/>
              </a:ln>
              <a:effectLst/>
            </c:spPr>
            <c:extLst>
              <c:ext xmlns:c16="http://schemas.microsoft.com/office/drawing/2014/chart" uri="{C3380CC4-5D6E-409C-BE32-E72D297353CC}">
                <c16:uniqueId val="{00000005-9E14-4D64-A790-2F28083A987E}"/>
              </c:ext>
            </c:extLst>
          </c:dPt>
          <c:dPt>
            <c:idx val="3"/>
            <c:bubble3D val="0"/>
            <c:spPr>
              <a:solidFill>
                <a:schemeClr val="accent4"/>
              </a:solidFill>
              <a:ln w="19050">
                <a:noFill/>
              </a:ln>
              <a:effectLst/>
            </c:spPr>
            <c:extLst>
              <c:ext xmlns:c16="http://schemas.microsoft.com/office/drawing/2014/chart" uri="{C3380CC4-5D6E-409C-BE32-E72D297353CC}">
                <c16:uniqueId val="{00000007-9E14-4D64-A790-2F28083A987E}"/>
              </c:ext>
            </c:extLst>
          </c:dPt>
          <c:dPt>
            <c:idx val="4"/>
            <c:bubble3D val="0"/>
            <c:spPr>
              <a:solidFill>
                <a:schemeClr val="accent5"/>
              </a:solidFill>
              <a:ln w="19050">
                <a:noFill/>
              </a:ln>
              <a:effectLst/>
            </c:spPr>
            <c:extLst>
              <c:ext xmlns:c16="http://schemas.microsoft.com/office/drawing/2014/chart" uri="{C3380CC4-5D6E-409C-BE32-E72D297353CC}">
                <c16:uniqueId val="{00000009-9E14-4D64-A790-2F28083A987E}"/>
              </c:ext>
            </c:extLst>
          </c:dPt>
          <c:dPt>
            <c:idx val="5"/>
            <c:bubble3D val="0"/>
            <c:spPr>
              <a:solidFill>
                <a:schemeClr val="accent6"/>
              </a:solidFill>
              <a:ln w="19050">
                <a:noFill/>
              </a:ln>
              <a:effectLst/>
            </c:spPr>
            <c:extLst>
              <c:ext xmlns:c16="http://schemas.microsoft.com/office/drawing/2014/chart" uri="{C3380CC4-5D6E-409C-BE32-E72D297353CC}">
                <c16:uniqueId val="{0000000B-9E14-4D64-A790-2F28083A987E}"/>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0.05</c:v>
                </c:pt>
                <c:pt idx="1">
                  <c:v>0.12</c:v>
                </c:pt>
                <c:pt idx="2">
                  <c:v>0.18</c:v>
                </c:pt>
                <c:pt idx="3">
                  <c:v>0.3</c:v>
                </c:pt>
                <c:pt idx="4">
                  <c:v>0.21</c:v>
                </c:pt>
                <c:pt idx="5">
                  <c:v>0.13</c:v>
                </c:pt>
              </c:numCache>
            </c:numRef>
          </c:val>
          <c:extLst>
            <c:ext xmlns:c16="http://schemas.microsoft.com/office/drawing/2014/chart" uri="{C3380CC4-5D6E-409C-BE32-E72D297353CC}">
              <c16:uniqueId val="{0000000C-9E14-4D64-A790-2F28083A987E}"/>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c:v>
                </c:pt>
              </c:strCache>
            </c:strRef>
          </c:tx>
          <c:spPr>
            <a:solidFill>
              <a:schemeClr val="accent3"/>
            </a:solidFill>
            <a:ln>
              <a:noFill/>
            </a:ln>
            <a:effectLst/>
          </c:spPr>
          <c:invertIfNegative val="0"/>
          <c:cat>
            <c:strRef>
              <c:f>Sheet1!$A$2:$A$33</c:f>
              <c:strCache>
                <c:ptCount val="32"/>
                <c:pt idx="0">
                  <c:v>Anxiety or stress</c:v>
                </c:pt>
                <c:pt idx="1">
                  <c:v>Lack of energy</c:v>
                </c:pt>
                <c:pt idx="2">
                  <c:v>Insomnia/Sleep problems</c:v>
                </c:pt>
                <c:pt idx="3">
                  <c:v>Joint or other pain</c:v>
                </c:pt>
                <c:pt idx="4">
                  <c:v>Digestive complaints</c:v>
                </c:pt>
                <c:pt idx="5">
                  <c:v>Eye fatigue</c:v>
                </c:pt>
                <c:pt idx="6">
                  <c:v>Mood</c:v>
                </c:pt>
                <c:pt idx="7">
                  <c:v>General health</c:v>
                </c:pt>
                <c:pt idx="8">
                  <c:v>Depression</c:v>
                </c:pt>
                <c:pt idx="9">
                  <c:v>Poor/declining vision</c:v>
                </c:pt>
                <c:pt idx="10">
                  <c:v>Immunity concerns</c:v>
                </c:pt>
                <c:pt idx="11">
                  <c:v>High cholesterol</c:v>
                </c:pt>
                <c:pt idx="12">
                  <c:v>Oral health</c:v>
                </c:pt>
                <c:pt idx="13">
                  <c:v>Inflammation</c:v>
                </c:pt>
                <c:pt idx="14">
                  <c:v>Overweight/Obese</c:v>
                </c:pt>
                <c:pt idx="15">
                  <c:v>Nutrition concerns</c:v>
                </c:pt>
                <c:pt idx="16">
                  <c:v>Memory issues</c:v>
                </c:pt>
                <c:pt idx="17">
                  <c:v>Anemia (low iron)</c:v>
                </c:pt>
                <c:pt idx="18">
                  <c:v>High blood pressure</c:v>
                </c:pt>
                <c:pt idx="19">
                  <c:v>Lack of mental acuity, cognition, focus</c:v>
                </c:pt>
                <c:pt idx="20">
                  <c:v>Perimenopause/Menopause</c:v>
                </c:pt>
                <c:pt idx="21">
                  <c:v>Dermatological condition</c:v>
                </c:pt>
                <c:pt idx="22">
                  <c:v>Healthy Aging</c:v>
                </c:pt>
                <c:pt idx="23">
                  <c:v>Long haul COVID symptoms</c:v>
                </c:pt>
                <c:pt idx="24">
                  <c:v>Athletic performance</c:v>
                </c:pt>
                <c:pt idx="25">
                  <c:v>Osteoporosis</c:v>
                </c:pt>
                <c:pt idx="26">
                  <c:v>Diabetes/blood sugar management</c:v>
                </c:pt>
                <c:pt idx="27">
                  <c:v>Heart/cardiovascular problem</c:v>
                </c:pt>
                <c:pt idx="28">
                  <c:v>Antioxidant support</c:v>
                </c:pt>
                <c:pt idx="29">
                  <c:v>Pregnancy</c:v>
                </c:pt>
                <c:pt idx="30">
                  <c:v>Other health condition</c:v>
                </c:pt>
                <c:pt idx="31">
                  <c:v>Did not exp any health problems</c:v>
                </c:pt>
              </c:strCache>
            </c:strRef>
          </c:cat>
          <c:val>
            <c:numRef>
              <c:f>Sheet1!$C$2:$C$33</c:f>
              <c:numCache>
                <c:formatCode>0%</c:formatCode>
                <c:ptCount val="32"/>
                <c:pt idx="0">
                  <c:v>0.40672074000000003</c:v>
                </c:pt>
                <c:pt idx="1">
                  <c:v>0.35573580999999999</c:v>
                </c:pt>
                <c:pt idx="2">
                  <c:v>0.28621089</c:v>
                </c:pt>
                <c:pt idx="3">
                  <c:v>0.26882966000000003</c:v>
                </c:pt>
                <c:pt idx="4">
                  <c:v>0.26071842000000001</c:v>
                </c:pt>
                <c:pt idx="5">
                  <c:v>0.24913094</c:v>
                </c:pt>
                <c:pt idx="6">
                  <c:v>0.2410197</c:v>
                </c:pt>
                <c:pt idx="7">
                  <c:v>0.22016221999999999</c:v>
                </c:pt>
                <c:pt idx="8">
                  <c:v>0.21205098</c:v>
                </c:pt>
                <c:pt idx="9">
                  <c:v>0.18076476999999999</c:v>
                </c:pt>
                <c:pt idx="10">
                  <c:v>0.17265353</c:v>
                </c:pt>
                <c:pt idx="11">
                  <c:v>0.16338354999999999</c:v>
                </c:pt>
                <c:pt idx="12">
                  <c:v>0.16106604999999999</c:v>
                </c:pt>
                <c:pt idx="13">
                  <c:v>0.15874854999999999</c:v>
                </c:pt>
                <c:pt idx="14">
                  <c:v>0.15643104999999999</c:v>
                </c:pt>
                <c:pt idx="15">
                  <c:v>0.15527231</c:v>
                </c:pt>
                <c:pt idx="16">
                  <c:v>0.13789108</c:v>
                </c:pt>
                <c:pt idx="17">
                  <c:v>0.13441483000000001</c:v>
                </c:pt>
                <c:pt idx="18">
                  <c:v>0.13325608</c:v>
                </c:pt>
                <c:pt idx="19">
                  <c:v>0.13209733000000001</c:v>
                </c:pt>
                <c:pt idx="20">
                  <c:v>0.13209733000000001</c:v>
                </c:pt>
                <c:pt idx="21">
                  <c:v>0.12050985</c:v>
                </c:pt>
                <c:pt idx="22">
                  <c:v>0.11008111</c:v>
                </c:pt>
                <c:pt idx="23">
                  <c:v>7.6477400000000001E-2</c:v>
                </c:pt>
                <c:pt idx="24">
                  <c:v>7.5318659999999996E-2</c:v>
                </c:pt>
                <c:pt idx="25">
                  <c:v>6.8366160000000009E-2</c:v>
                </c:pt>
                <c:pt idx="26">
                  <c:v>5.4461179999999998E-2</c:v>
                </c:pt>
                <c:pt idx="27">
                  <c:v>5.2143679999999998E-2</c:v>
                </c:pt>
                <c:pt idx="28">
                  <c:v>5.0984939999999999E-2</c:v>
                </c:pt>
                <c:pt idx="29">
                  <c:v>4.4032439999999999E-2</c:v>
                </c:pt>
                <c:pt idx="30">
                  <c:v>2.317497E-2</c:v>
                </c:pt>
                <c:pt idx="31">
                  <c:v>9.6176129999999999E-2</c:v>
                </c:pt>
              </c:numCache>
            </c:numRef>
          </c:val>
          <c:extLst>
            <c:ext xmlns:c16="http://schemas.microsoft.com/office/drawing/2014/chart" uri="{C3380CC4-5D6E-409C-BE32-E72D297353CC}">
              <c16:uniqueId val="{00000000-CAB3-4031-8269-0482072B06B8}"/>
            </c:ext>
          </c:extLst>
        </c:ser>
        <c:ser>
          <c:idx val="2"/>
          <c:order val="2"/>
          <c:tx>
            <c:strRef>
              <c:f>Sheet1!$D$1</c:f>
              <c:strCache>
                <c:ptCount val="1"/>
                <c:pt idx="0">
                  <c:v>Male</c:v>
                </c:pt>
              </c:strCache>
            </c:strRef>
          </c:tx>
          <c:spPr>
            <a:solidFill>
              <a:schemeClr val="accent5"/>
            </a:solidFill>
            <a:ln>
              <a:noFill/>
            </a:ln>
            <a:effectLst/>
          </c:spPr>
          <c:invertIfNegative val="0"/>
          <c:cat>
            <c:strRef>
              <c:f>Sheet1!$A$2:$A$33</c:f>
              <c:strCache>
                <c:ptCount val="32"/>
                <c:pt idx="0">
                  <c:v>Anxiety or stress</c:v>
                </c:pt>
                <c:pt idx="1">
                  <c:v>Lack of energy</c:v>
                </c:pt>
                <c:pt idx="2">
                  <c:v>Insomnia/Sleep problems</c:v>
                </c:pt>
                <c:pt idx="3">
                  <c:v>Joint or other pain</c:v>
                </c:pt>
                <c:pt idx="4">
                  <c:v>Digestive complaints</c:v>
                </c:pt>
                <c:pt idx="5">
                  <c:v>Eye fatigue</c:v>
                </c:pt>
                <c:pt idx="6">
                  <c:v>Mood</c:v>
                </c:pt>
                <c:pt idx="7">
                  <c:v>General health</c:v>
                </c:pt>
                <c:pt idx="8">
                  <c:v>Depression</c:v>
                </c:pt>
                <c:pt idx="9">
                  <c:v>Poor/declining vision</c:v>
                </c:pt>
                <c:pt idx="10">
                  <c:v>Immunity concerns</c:v>
                </c:pt>
                <c:pt idx="11">
                  <c:v>High cholesterol</c:v>
                </c:pt>
                <c:pt idx="12">
                  <c:v>Oral health</c:v>
                </c:pt>
                <c:pt idx="13">
                  <c:v>Inflammation</c:v>
                </c:pt>
                <c:pt idx="14">
                  <c:v>Overweight/Obese</c:v>
                </c:pt>
                <c:pt idx="15">
                  <c:v>Nutrition concerns</c:v>
                </c:pt>
                <c:pt idx="16">
                  <c:v>Memory issues</c:v>
                </c:pt>
                <c:pt idx="17">
                  <c:v>Anemia (low iron)</c:v>
                </c:pt>
                <c:pt idx="18">
                  <c:v>High blood pressure</c:v>
                </c:pt>
                <c:pt idx="19">
                  <c:v>Lack of mental acuity, cognition, focus</c:v>
                </c:pt>
                <c:pt idx="20">
                  <c:v>Perimenopause/Menopause</c:v>
                </c:pt>
                <c:pt idx="21">
                  <c:v>Dermatological condition</c:v>
                </c:pt>
                <c:pt idx="22">
                  <c:v>Healthy Aging</c:v>
                </c:pt>
                <c:pt idx="23">
                  <c:v>Long haul COVID symptoms</c:v>
                </c:pt>
                <c:pt idx="24">
                  <c:v>Athletic performance</c:v>
                </c:pt>
                <c:pt idx="25">
                  <c:v>Osteoporosis</c:v>
                </c:pt>
                <c:pt idx="26">
                  <c:v>Diabetes/blood sugar management</c:v>
                </c:pt>
                <c:pt idx="27">
                  <c:v>Heart/cardiovascular problem</c:v>
                </c:pt>
                <c:pt idx="28">
                  <c:v>Antioxidant support</c:v>
                </c:pt>
                <c:pt idx="29">
                  <c:v>Pregnancy</c:v>
                </c:pt>
                <c:pt idx="30">
                  <c:v>Other health condition</c:v>
                </c:pt>
                <c:pt idx="31">
                  <c:v>Did not exp any health problems</c:v>
                </c:pt>
              </c:strCache>
            </c:strRef>
          </c:cat>
          <c:val>
            <c:numRef>
              <c:f>Sheet1!$D$2:$D$33</c:f>
              <c:numCache>
                <c:formatCode>0%</c:formatCode>
                <c:ptCount val="32"/>
                <c:pt idx="0">
                  <c:v>0.27455621000000002</c:v>
                </c:pt>
                <c:pt idx="1">
                  <c:v>0.25207100999999998</c:v>
                </c:pt>
                <c:pt idx="2">
                  <c:v>0.20591715999999999</c:v>
                </c:pt>
                <c:pt idx="3">
                  <c:v>0.24260355</c:v>
                </c:pt>
                <c:pt idx="4">
                  <c:v>0.20946745999999999</c:v>
                </c:pt>
                <c:pt idx="5">
                  <c:v>0.21065089000000001</c:v>
                </c:pt>
                <c:pt idx="6">
                  <c:v>0.19289940999999999</c:v>
                </c:pt>
                <c:pt idx="7">
                  <c:v>0.22248520999999999</c:v>
                </c:pt>
                <c:pt idx="8">
                  <c:v>0.17751479000000001</c:v>
                </c:pt>
                <c:pt idx="9">
                  <c:v>0.14319527000000001</c:v>
                </c:pt>
                <c:pt idx="10">
                  <c:v>0.1112426</c:v>
                </c:pt>
                <c:pt idx="11">
                  <c:v>0.20355029999999999</c:v>
                </c:pt>
                <c:pt idx="12">
                  <c:v>0.15739644999999999</c:v>
                </c:pt>
                <c:pt idx="13">
                  <c:v>0.14319527000000001</c:v>
                </c:pt>
                <c:pt idx="14">
                  <c:v>0.15266272</c:v>
                </c:pt>
                <c:pt idx="15">
                  <c:v>0.14674556</c:v>
                </c:pt>
                <c:pt idx="16">
                  <c:v>9.3491119999999997E-2</c:v>
                </c:pt>
                <c:pt idx="17">
                  <c:v>6.2721890000000002E-2</c:v>
                </c:pt>
                <c:pt idx="18">
                  <c:v>0.23313608999999999</c:v>
                </c:pt>
                <c:pt idx="19">
                  <c:v>9.4674560000000005E-2</c:v>
                </c:pt>
                <c:pt idx="20">
                  <c:v>1.775148E-2</c:v>
                </c:pt>
                <c:pt idx="21">
                  <c:v>0.11242604</c:v>
                </c:pt>
                <c:pt idx="22">
                  <c:v>0.12071005999999999</c:v>
                </c:pt>
                <c:pt idx="23">
                  <c:v>6.3905329999999996E-2</c:v>
                </c:pt>
                <c:pt idx="24">
                  <c:v>0.12426036</c:v>
                </c:pt>
                <c:pt idx="25">
                  <c:v>3.9053249999999998E-2</c:v>
                </c:pt>
                <c:pt idx="26">
                  <c:v>0.12662722000000001</c:v>
                </c:pt>
                <c:pt idx="27">
                  <c:v>7.9289940000000003E-2</c:v>
                </c:pt>
                <c:pt idx="28">
                  <c:v>7.6923079999999991E-2</c:v>
                </c:pt>
                <c:pt idx="29">
                  <c:v>3.5503000000000002E-3</c:v>
                </c:pt>
                <c:pt idx="30">
                  <c:v>1.4201180000000001E-2</c:v>
                </c:pt>
                <c:pt idx="31">
                  <c:v>0.10295857999999999</c:v>
                </c:pt>
              </c:numCache>
            </c:numRef>
          </c:val>
          <c:extLst>
            <c:ext xmlns:c16="http://schemas.microsoft.com/office/drawing/2014/chart" uri="{C3380CC4-5D6E-409C-BE32-E72D297353CC}">
              <c16:uniqueId val="{00000001-CAB3-4031-8269-0482072B06B8}"/>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Supplement Users</c:v>
                </c:pt>
              </c:strCache>
            </c:strRef>
          </c:tx>
          <c:spPr>
            <a:ln w="19050" cap="rnd">
              <a:solidFill>
                <a:schemeClr val="bg1">
                  <a:lumMod val="50000"/>
                </a:schemeClr>
              </a:solidFill>
              <a:prstDash val="dash"/>
              <a:round/>
            </a:ln>
            <a:effectLst/>
          </c:spPr>
          <c:marker>
            <c:symbol val="none"/>
          </c:marker>
          <c:cat>
            <c:strRef>
              <c:f>Sheet1!$A$2:$A$33</c:f>
              <c:strCache>
                <c:ptCount val="32"/>
                <c:pt idx="0">
                  <c:v>Anxiety or stress</c:v>
                </c:pt>
                <c:pt idx="1">
                  <c:v>Lack of energy</c:v>
                </c:pt>
                <c:pt idx="2">
                  <c:v>Insomnia/Sleep problems</c:v>
                </c:pt>
                <c:pt idx="3">
                  <c:v>Joint or other pain</c:v>
                </c:pt>
                <c:pt idx="4">
                  <c:v>Digestive complaints</c:v>
                </c:pt>
                <c:pt idx="5">
                  <c:v>Eye fatigue</c:v>
                </c:pt>
                <c:pt idx="6">
                  <c:v>Mood</c:v>
                </c:pt>
                <c:pt idx="7">
                  <c:v>General health</c:v>
                </c:pt>
                <c:pt idx="8">
                  <c:v>Depression</c:v>
                </c:pt>
                <c:pt idx="9">
                  <c:v>Poor/declining vision</c:v>
                </c:pt>
                <c:pt idx="10">
                  <c:v>Immunity concerns</c:v>
                </c:pt>
                <c:pt idx="11">
                  <c:v>High cholesterol</c:v>
                </c:pt>
                <c:pt idx="12">
                  <c:v>Oral health</c:v>
                </c:pt>
                <c:pt idx="13">
                  <c:v>Inflammation</c:v>
                </c:pt>
                <c:pt idx="14">
                  <c:v>Overweight/Obese</c:v>
                </c:pt>
                <c:pt idx="15">
                  <c:v>Nutrition concerns</c:v>
                </c:pt>
                <c:pt idx="16">
                  <c:v>Memory issues</c:v>
                </c:pt>
                <c:pt idx="17">
                  <c:v>Anemia (low iron)</c:v>
                </c:pt>
                <c:pt idx="18">
                  <c:v>High blood pressure</c:v>
                </c:pt>
                <c:pt idx="19">
                  <c:v>Lack of mental acuity, cognition, focus</c:v>
                </c:pt>
                <c:pt idx="20">
                  <c:v>Perimenopause/Menopause</c:v>
                </c:pt>
                <c:pt idx="21">
                  <c:v>Dermatological condition</c:v>
                </c:pt>
                <c:pt idx="22">
                  <c:v>Healthy Aging</c:v>
                </c:pt>
                <c:pt idx="23">
                  <c:v>Long haul COVID symptoms</c:v>
                </c:pt>
                <c:pt idx="24">
                  <c:v>Athletic performance</c:v>
                </c:pt>
                <c:pt idx="25">
                  <c:v>Osteoporosis</c:v>
                </c:pt>
                <c:pt idx="26">
                  <c:v>Diabetes/blood sugar management</c:v>
                </c:pt>
                <c:pt idx="27">
                  <c:v>Heart/cardiovascular problem</c:v>
                </c:pt>
                <c:pt idx="28">
                  <c:v>Antioxidant support</c:v>
                </c:pt>
                <c:pt idx="29">
                  <c:v>Pregnancy</c:v>
                </c:pt>
                <c:pt idx="30">
                  <c:v>Other health condition</c:v>
                </c:pt>
                <c:pt idx="31">
                  <c:v>Did not exp any health problems</c:v>
                </c:pt>
              </c:strCache>
            </c:strRef>
          </c:cat>
          <c:val>
            <c:numRef>
              <c:f>Sheet1!$B$2:$B$33</c:f>
              <c:numCache>
                <c:formatCode>0%</c:formatCode>
                <c:ptCount val="32"/>
                <c:pt idx="0">
                  <c:v>0.31846614000000001</c:v>
                </c:pt>
                <c:pt idx="1">
                  <c:v>0.29099809999999998</c:v>
                </c:pt>
                <c:pt idx="2">
                  <c:v>0.23579005</c:v>
                </c:pt>
                <c:pt idx="3">
                  <c:v>0.27386455999999998</c:v>
                </c:pt>
                <c:pt idx="4">
                  <c:v>0.20533043000000001</c:v>
                </c:pt>
                <c:pt idx="5">
                  <c:v>0.19173239</c:v>
                </c:pt>
                <c:pt idx="6">
                  <c:v>0.20342671000000001</c:v>
                </c:pt>
                <c:pt idx="7">
                  <c:v>0.19989122000000001</c:v>
                </c:pt>
                <c:pt idx="8">
                  <c:v>0.19282023000000001</c:v>
                </c:pt>
                <c:pt idx="9">
                  <c:v>0.14658689</c:v>
                </c:pt>
                <c:pt idx="10">
                  <c:v>0.1166712</c:v>
                </c:pt>
                <c:pt idx="11">
                  <c:v>0.17351100999999999</c:v>
                </c:pt>
                <c:pt idx="12">
                  <c:v>0.13734022000000001</c:v>
                </c:pt>
                <c:pt idx="13">
                  <c:v>0.13026924000000001</c:v>
                </c:pt>
                <c:pt idx="14">
                  <c:v>0.16779984000000001</c:v>
                </c:pt>
                <c:pt idx="15">
                  <c:v>0.12102257</c:v>
                </c:pt>
                <c:pt idx="16">
                  <c:v>9.6818059999999997E-2</c:v>
                </c:pt>
                <c:pt idx="17">
                  <c:v>8.3491979999999993E-2</c:v>
                </c:pt>
                <c:pt idx="18">
                  <c:v>0.19499591999999999</c:v>
                </c:pt>
                <c:pt idx="19">
                  <c:v>0.10035355</c:v>
                </c:pt>
                <c:pt idx="20">
                  <c:v>6.6630410000000001E-2</c:v>
                </c:pt>
                <c:pt idx="21">
                  <c:v>0.10307316</c:v>
                </c:pt>
                <c:pt idx="22">
                  <c:v>0.10606473</c:v>
                </c:pt>
                <c:pt idx="23">
                  <c:v>5.6567850000000003E-2</c:v>
                </c:pt>
                <c:pt idx="24">
                  <c:v>7.9956490000000005E-2</c:v>
                </c:pt>
                <c:pt idx="25">
                  <c:v>4.5145499999999998E-2</c:v>
                </c:pt>
                <c:pt idx="26">
                  <c:v>7.9956490000000005E-2</c:v>
                </c:pt>
                <c:pt idx="27">
                  <c:v>5.2760399999999999E-2</c:v>
                </c:pt>
                <c:pt idx="28">
                  <c:v>3.9706279999999997E-2</c:v>
                </c:pt>
                <c:pt idx="29">
                  <c:v>1.7949420000000001E-2</c:v>
                </c:pt>
                <c:pt idx="30">
                  <c:v>2.7468039999999999E-2</c:v>
                </c:pt>
                <c:pt idx="31">
                  <c:v>0.11639924</c:v>
                </c:pt>
              </c:numCache>
            </c:numRef>
          </c:val>
          <c:smooth val="0"/>
          <c:extLst>
            <c:ext xmlns:c16="http://schemas.microsoft.com/office/drawing/2014/chart" uri="{C3380CC4-5D6E-409C-BE32-E72D297353CC}">
              <c16:uniqueId val="{00000006-CAB3-4031-8269-0482072B06B8}"/>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layout>
        <c:manualLayout>
          <c:xMode val="edge"/>
          <c:yMode val="edge"/>
          <c:x val="0.21105003280839896"/>
          <c:y val="0.879967609601501"/>
          <c:w val="0.2778999343832021"/>
          <c:h val="4.977251819383329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Montserrat" pitchFamily="2" charset="77"/>
          <a:cs typeface="Arial" panose="020B0604020202020204" pitchFamily="34" charset="0"/>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c:v>
                </c:pt>
              </c:strCache>
            </c:strRef>
          </c:tx>
          <c:spPr>
            <a:solidFill>
              <a:schemeClr val="accent3"/>
            </a:solidFill>
            <a:ln>
              <a:noFill/>
            </a:ln>
            <a:effectLst/>
          </c:spPr>
          <c:invertIfNegative val="0"/>
          <c:cat>
            <c:strRef>
              <c:f>Sheet1!$A$2:$A$33</c:f>
              <c:strCache>
                <c:ptCount val="32"/>
                <c:pt idx="0">
                  <c:v>Lack of energy</c:v>
                </c:pt>
                <c:pt idx="1">
                  <c:v>Anxiety or stress</c:v>
                </c:pt>
                <c:pt idx="2">
                  <c:v>Digestive complaints</c:v>
                </c:pt>
                <c:pt idx="3">
                  <c:v>Insomnia/Sleep problems</c:v>
                </c:pt>
                <c:pt idx="4">
                  <c:v>General health</c:v>
                </c:pt>
                <c:pt idx="5">
                  <c:v>Joint or other pain</c:v>
                </c:pt>
                <c:pt idx="6">
                  <c:v>Eye fatigue</c:v>
                </c:pt>
                <c:pt idx="7">
                  <c:v>Immunity concerns</c:v>
                </c:pt>
                <c:pt idx="8">
                  <c:v>Nutrition concerns</c:v>
                </c:pt>
                <c:pt idx="9">
                  <c:v>Mood</c:v>
                </c:pt>
                <c:pt idx="10">
                  <c:v>Depression</c:v>
                </c:pt>
                <c:pt idx="11">
                  <c:v>Anemia (low iron)</c:v>
                </c:pt>
                <c:pt idx="12">
                  <c:v>High cholesterol</c:v>
                </c:pt>
                <c:pt idx="13">
                  <c:v>Inflammation</c:v>
                </c:pt>
                <c:pt idx="14">
                  <c:v>High blood pressure</c:v>
                </c:pt>
                <c:pt idx="15">
                  <c:v>Perimenopause/Menopause</c:v>
                </c:pt>
                <c:pt idx="16">
                  <c:v>Healthy Aging</c:v>
                </c:pt>
                <c:pt idx="17">
                  <c:v>Poor/declining vision</c:v>
                </c:pt>
                <c:pt idx="18">
                  <c:v>Overweight/Obese</c:v>
                </c:pt>
                <c:pt idx="19">
                  <c:v>Memory issues</c:v>
                </c:pt>
                <c:pt idx="20">
                  <c:v>Lack of mental acuity, cognition, focus</c:v>
                </c:pt>
                <c:pt idx="21">
                  <c:v>Dermatological condition</c:v>
                </c:pt>
                <c:pt idx="22">
                  <c:v>Oral health</c:v>
                </c:pt>
                <c:pt idx="23">
                  <c:v>Osteoporosis</c:v>
                </c:pt>
                <c:pt idx="24">
                  <c:v>Athletic performance</c:v>
                </c:pt>
                <c:pt idx="25">
                  <c:v>Long haul COVID symptoms</c:v>
                </c:pt>
                <c:pt idx="26">
                  <c:v>Antioxidant support</c:v>
                </c:pt>
                <c:pt idx="27">
                  <c:v>Pregnancy</c:v>
                </c:pt>
                <c:pt idx="28">
                  <c:v>Diabetes/blood sugar management</c:v>
                </c:pt>
                <c:pt idx="29">
                  <c:v>Heart/cardiovascular problem</c:v>
                </c:pt>
                <c:pt idx="30">
                  <c:v>Other from D4</c:v>
                </c:pt>
                <c:pt idx="31">
                  <c:v>Did not exp any health problems</c:v>
                </c:pt>
              </c:strCache>
            </c:strRef>
          </c:cat>
          <c:val>
            <c:numRef>
              <c:f>Sheet1!$C$2:$C$33</c:f>
              <c:numCache>
                <c:formatCode>0%</c:formatCode>
                <c:ptCount val="32"/>
                <c:pt idx="0">
                  <c:v>0.27307692</c:v>
                </c:pt>
                <c:pt idx="1">
                  <c:v>0.23974359000000001</c:v>
                </c:pt>
                <c:pt idx="2">
                  <c:v>0.19487178999999999</c:v>
                </c:pt>
                <c:pt idx="3">
                  <c:v>0.18589744</c:v>
                </c:pt>
                <c:pt idx="4">
                  <c:v>0.18333332999999999</c:v>
                </c:pt>
                <c:pt idx="5">
                  <c:v>0.17051282000000001</c:v>
                </c:pt>
                <c:pt idx="6">
                  <c:v>0.14230768999999999</c:v>
                </c:pt>
                <c:pt idx="7">
                  <c:v>0.13461538000000001</c:v>
                </c:pt>
                <c:pt idx="8">
                  <c:v>0.11666667</c:v>
                </c:pt>
                <c:pt idx="9">
                  <c:v>0.11538461999999999</c:v>
                </c:pt>
                <c:pt idx="10">
                  <c:v>0.11153846000000001</c:v>
                </c:pt>
                <c:pt idx="11">
                  <c:v>0.11025641</c:v>
                </c:pt>
                <c:pt idx="12">
                  <c:v>0.10897436000000001</c:v>
                </c:pt>
                <c:pt idx="13">
                  <c:v>9.2307689999999998E-2</c:v>
                </c:pt>
                <c:pt idx="14">
                  <c:v>7.9487180000000004E-2</c:v>
                </c:pt>
                <c:pt idx="15">
                  <c:v>7.8205129999999998E-2</c:v>
                </c:pt>
                <c:pt idx="16">
                  <c:v>7.3076920000000004E-2</c:v>
                </c:pt>
                <c:pt idx="17">
                  <c:v>7.1794869999999997E-2</c:v>
                </c:pt>
                <c:pt idx="18">
                  <c:v>6.5384620000000004E-2</c:v>
                </c:pt>
                <c:pt idx="19">
                  <c:v>6.1538460000000003E-2</c:v>
                </c:pt>
                <c:pt idx="20">
                  <c:v>5.7692309999999997E-2</c:v>
                </c:pt>
                <c:pt idx="21">
                  <c:v>5.7692309999999997E-2</c:v>
                </c:pt>
                <c:pt idx="22">
                  <c:v>5.6410259999999997E-2</c:v>
                </c:pt>
                <c:pt idx="23">
                  <c:v>5.2564100000000002E-2</c:v>
                </c:pt>
                <c:pt idx="24">
                  <c:v>5.1282050000000003E-2</c:v>
                </c:pt>
                <c:pt idx="25">
                  <c:v>4.7435900000000003E-2</c:v>
                </c:pt>
                <c:pt idx="26">
                  <c:v>3.7179490000000003E-2</c:v>
                </c:pt>
                <c:pt idx="27">
                  <c:v>3.4615380000000001E-2</c:v>
                </c:pt>
                <c:pt idx="28">
                  <c:v>3.0769230000000002E-2</c:v>
                </c:pt>
                <c:pt idx="29">
                  <c:v>2.5641029999999999E-2</c:v>
                </c:pt>
                <c:pt idx="30">
                  <c:v>1.538462E-2</c:v>
                </c:pt>
                <c:pt idx="31">
                  <c:v>4.4871790000000002E-2</c:v>
                </c:pt>
              </c:numCache>
            </c:numRef>
          </c:val>
          <c:extLst>
            <c:ext xmlns:c16="http://schemas.microsoft.com/office/drawing/2014/chart" uri="{C3380CC4-5D6E-409C-BE32-E72D297353CC}">
              <c16:uniqueId val="{00000001-00B9-E64C-A21E-A6BECDA66B9B}"/>
            </c:ext>
          </c:extLst>
        </c:ser>
        <c:ser>
          <c:idx val="2"/>
          <c:order val="2"/>
          <c:tx>
            <c:strRef>
              <c:f>Sheet1!$D$1</c:f>
              <c:strCache>
                <c:ptCount val="1"/>
                <c:pt idx="0">
                  <c:v>Male</c:v>
                </c:pt>
              </c:strCache>
            </c:strRef>
          </c:tx>
          <c:spPr>
            <a:solidFill>
              <a:schemeClr val="accent5"/>
            </a:solidFill>
            <a:ln>
              <a:noFill/>
            </a:ln>
            <a:effectLst/>
          </c:spPr>
          <c:invertIfNegative val="0"/>
          <c:cat>
            <c:strRef>
              <c:f>Sheet1!$A$2:$A$33</c:f>
              <c:strCache>
                <c:ptCount val="32"/>
                <c:pt idx="0">
                  <c:v>Lack of energy</c:v>
                </c:pt>
                <c:pt idx="1">
                  <c:v>Anxiety or stress</c:v>
                </c:pt>
                <c:pt idx="2">
                  <c:v>Digestive complaints</c:v>
                </c:pt>
                <c:pt idx="3">
                  <c:v>Insomnia/Sleep problems</c:v>
                </c:pt>
                <c:pt idx="4">
                  <c:v>General health</c:v>
                </c:pt>
                <c:pt idx="5">
                  <c:v>Joint or other pain</c:v>
                </c:pt>
                <c:pt idx="6">
                  <c:v>Eye fatigue</c:v>
                </c:pt>
                <c:pt idx="7">
                  <c:v>Immunity concerns</c:v>
                </c:pt>
                <c:pt idx="8">
                  <c:v>Nutrition concerns</c:v>
                </c:pt>
                <c:pt idx="9">
                  <c:v>Mood</c:v>
                </c:pt>
                <c:pt idx="10">
                  <c:v>Depression</c:v>
                </c:pt>
                <c:pt idx="11">
                  <c:v>Anemia (low iron)</c:v>
                </c:pt>
                <c:pt idx="12">
                  <c:v>High cholesterol</c:v>
                </c:pt>
                <c:pt idx="13">
                  <c:v>Inflammation</c:v>
                </c:pt>
                <c:pt idx="14">
                  <c:v>High blood pressure</c:v>
                </c:pt>
                <c:pt idx="15">
                  <c:v>Perimenopause/Menopause</c:v>
                </c:pt>
                <c:pt idx="16">
                  <c:v>Healthy Aging</c:v>
                </c:pt>
                <c:pt idx="17">
                  <c:v>Poor/declining vision</c:v>
                </c:pt>
                <c:pt idx="18">
                  <c:v>Overweight/Obese</c:v>
                </c:pt>
                <c:pt idx="19">
                  <c:v>Memory issues</c:v>
                </c:pt>
                <c:pt idx="20">
                  <c:v>Lack of mental acuity, cognition, focus</c:v>
                </c:pt>
                <c:pt idx="21">
                  <c:v>Dermatological condition</c:v>
                </c:pt>
                <c:pt idx="22">
                  <c:v>Oral health</c:v>
                </c:pt>
                <c:pt idx="23">
                  <c:v>Osteoporosis</c:v>
                </c:pt>
                <c:pt idx="24">
                  <c:v>Athletic performance</c:v>
                </c:pt>
                <c:pt idx="25">
                  <c:v>Long haul COVID symptoms</c:v>
                </c:pt>
                <c:pt idx="26">
                  <c:v>Antioxidant support</c:v>
                </c:pt>
                <c:pt idx="27">
                  <c:v>Pregnancy</c:v>
                </c:pt>
                <c:pt idx="28">
                  <c:v>Diabetes/blood sugar management</c:v>
                </c:pt>
                <c:pt idx="29">
                  <c:v>Heart/cardiovascular problem</c:v>
                </c:pt>
                <c:pt idx="30">
                  <c:v>Other from D4</c:v>
                </c:pt>
                <c:pt idx="31">
                  <c:v>Did not exp any health problems</c:v>
                </c:pt>
              </c:strCache>
            </c:strRef>
          </c:cat>
          <c:val>
            <c:numRef>
              <c:f>Sheet1!$D$2:$D$33</c:f>
              <c:numCache>
                <c:formatCode>0%</c:formatCode>
                <c:ptCount val="32"/>
                <c:pt idx="0">
                  <c:v>0.20184696999999999</c:v>
                </c:pt>
                <c:pt idx="1">
                  <c:v>0.16226913000000001</c:v>
                </c:pt>
                <c:pt idx="2">
                  <c:v>0.16754616999999999</c:v>
                </c:pt>
                <c:pt idx="3">
                  <c:v>0.13192612000000001</c:v>
                </c:pt>
                <c:pt idx="4">
                  <c:v>0.19261213999999999</c:v>
                </c:pt>
                <c:pt idx="5">
                  <c:v>0.17941952999999999</c:v>
                </c:pt>
                <c:pt idx="6">
                  <c:v>0.1292876</c:v>
                </c:pt>
                <c:pt idx="7">
                  <c:v>8.7071240000000008E-2</c:v>
                </c:pt>
                <c:pt idx="8">
                  <c:v>0.11609499</c:v>
                </c:pt>
                <c:pt idx="9">
                  <c:v>0.10026385</c:v>
                </c:pt>
                <c:pt idx="10">
                  <c:v>9.3667549999999988E-2</c:v>
                </c:pt>
                <c:pt idx="11">
                  <c:v>5.1451190000000001E-2</c:v>
                </c:pt>
                <c:pt idx="12">
                  <c:v>0.15039578000000001</c:v>
                </c:pt>
                <c:pt idx="13">
                  <c:v>8.5751980000000005E-2</c:v>
                </c:pt>
                <c:pt idx="14">
                  <c:v>0.15171504</c:v>
                </c:pt>
                <c:pt idx="15">
                  <c:v>1.055409E-2</c:v>
                </c:pt>
                <c:pt idx="16">
                  <c:v>8.970976E-2</c:v>
                </c:pt>
                <c:pt idx="17">
                  <c:v>8.047493E-2</c:v>
                </c:pt>
                <c:pt idx="18">
                  <c:v>6.8601579999999995E-2</c:v>
                </c:pt>
                <c:pt idx="19">
                  <c:v>5.1451190000000001E-2</c:v>
                </c:pt>
                <c:pt idx="20">
                  <c:v>6.2005280000000003E-2</c:v>
                </c:pt>
                <c:pt idx="21">
                  <c:v>5.6728229999999998E-2</c:v>
                </c:pt>
                <c:pt idx="22">
                  <c:v>6.4643800000000001E-2</c:v>
                </c:pt>
                <c:pt idx="23">
                  <c:v>2.242744E-2</c:v>
                </c:pt>
                <c:pt idx="24">
                  <c:v>8.5751980000000005E-2</c:v>
                </c:pt>
                <c:pt idx="25">
                  <c:v>3.9577840000000003E-2</c:v>
                </c:pt>
                <c:pt idx="26">
                  <c:v>5.4089709999999999E-2</c:v>
                </c:pt>
                <c:pt idx="27">
                  <c:v>0</c:v>
                </c:pt>
                <c:pt idx="28">
                  <c:v>9.7625329999999996E-2</c:v>
                </c:pt>
                <c:pt idx="29">
                  <c:v>4.6174140000000002E-2</c:v>
                </c:pt>
                <c:pt idx="30">
                  <c:v>9.2348300000000012E-3</c:v>
                </c:pt>
                <c:pt idx="31">
                  <c:v>3.9577840000000003E-2</c:v>
                </c:pt>
              </c:numCache>
            </c:numRef>
          </c:val>
          <c:extLst>
            <c:ext xmlns:c16="http://schemas.microsoft.com/office/drawing/2014/chart" uri="{C3380CC4-5D6E-409C-BE32-E72D297353CC}">
              <c16:uniqueId val="{00000002-00B9-E64C-A21E-A6BECDA66B9B}"/>
            </c:ext>
          </c:extLst>
        </c:ser>
        <c:dLbls>
          <c:showLegendKey val="0"/>
          <c:showVal val="0"/>
          <c:showCatName val="0"/>
          <c:showSerName val="0"/>
          <c:showPercent val="0"/>
          <c:showBubbleSize val="0"/>
        </c:dLbls>
        <c:gapWidth val="219"/>
        <c:overlap val="-27"/>
        <c:axId val="1290277551"/>
        <c:axId val="773193455"/>
      </c:barChart>
      <c:lineChart>
        <c:grouping val="standard"/>
        <c:varyColors val="0"/>
        <c:ser>
          <c:idx val="0"/>
          <c:order val="0"/>
          <c:tx>
            <c:strRef>
              <c:f>Sheet1!$B$1</c:f>
              <c:strCache>
                <c:ptCount val="1"/>
                <c:pt idx="0">
                  <c:v>All Supplement Users</c:v>
                </c:pt>
              </c:strCache>
            </c:strRef>
          </c:tx>
          <c:spPr>
            <a:ln w="19050" cap="rnd">
              <a:solidFill>
                <a:schemeClr val="bg1">
                  <a:lumMod val="50000"/>
                </a:schemeClr>
              </a:solidFill>
              <a:prstDash val="dash"/>
              <a:round/>
            </a:ln>
            <a:effectLst/>
          </c:spPr>
          <c:marker>
            <c:symbol val="none"/>
          </c:marker>
          <c:cat>
            <c:strRef>
              <c:f>Sheet1!$A$2:$A$33</c:f>
              <c:strCache>
                <c:ptCount val="32"/>
                <c:pt idx="0">
                  <c:v>Lack of energy</c:v>
                </c:pt>
                <c:pt idx="1">
                  <c:v>Anxiety or stress</c:v>
                </c:pt>
                <c:pt idx="2">
                  <c:v>Digestive complaints</c:v>
                </c:pt>
                <c:pt idx="3">
                  <c:v>Insomnia/Sleep problems</c:v>
                </c:pt>
                <c:pt idx="4">
                  <c:v>General health</c:v>
                </c:pt>
                <c:pt idx="5">
                  <c:v>Joint or other pain</c:v>
                </c:pt>
                <c:pt idx="6">
                  <c:v>Eye fatigue</c:v>
                </c:pt>
                <c:pt idx="7">
                  <c:v>Immunity concerns</c:v>
                </c:pt>
                <c:pt idx="8">
                  <c:v>Nutrition concerns</c:v>
                </c:pt>
                <c:pt idx="9">
                  <c:v>Mood</c:v>
                </c:pt>
                <c:pt idx="10">
                  <c:v>Depression</c:v>
                </c:pt>
                <c:pt idx="11">
                  <c:v>Anemia (low iron)</c:v>
                </c:pt>
                <c:pt idx="12">
                  <c:v>High cholesterol</c:v>
                </c:pt>
                <c:pt idx="13">
                  <c:v>Inflammation</c:v>
                </c:pt>
                <c:pt idx="14">
                  <c:v>High blood pressure</c:v>
                </c:pt>
                <c:pt idx="15">
                  <c:v>Perimenopause/Menopause</c:v>
                </c:pt>
                <c:pt idx="16">
                  <c:v>Healthy Aging</c:v>
                </c:pt>
                <c:pt idx="17">
                  <c:v>Poor/declining vision</c:v>
                </c:pt>
                <c:pt idx="18">
                  <c:v>Overweight/Obese</c:v>
                </c:pt>
                <c:pt idx="19">
                  <c:v>Memory issues</c:v>
                </c:pt>
                <c:pt idx="20">
                  <c:v>Lack of mental acuity, cognition, focus</c:v>
                </c:pt>
                <c:pt idx="21">
                  <c:v>Dermatological condition</c:v>
                </c:pt>
                <c:pt idx="22">
                  <c:v>Oral health</c:v>
                </c:pt>
                <c:pt idx="23">
                  <c:v>Osteoporosis</c:v>
                </c:pt>
                <c:pt idx="24">
                  <c:v>Athletic performance</c:v>
                </c:pt>
                <c:pt idx="25">
                  <c:v>Long haul COVID symptoms</c:v>
                </c:pt>
                <c:pt idx="26">
                  <c:v>Antioxidant support</c:v>
                </c:pt>
                <c:pt idx="27">
                  <c:v>Pregnancy</c:v>
                </c:pt>
                <c:pt idx="28">
                  <c:v>Diabetes/blood sugar management</c:v>
                </c:pt>
                <c:pt idx="29">
                  <c:v>Heart/cardiovascular problem</c:v>
                </c:pt>
                <c:pt idx="30">
                  <c:v>Other from D4</c:v>
                </c:pt>
                <c:pt idx="31">
                  <c:v>Did not exp any health problems</c:v>
                </c:pt>
              </c:strCache>
            </c:strRef>
          </c:cat>
          <c:val>
            <c:numRef>
              <c:f>Sheet1!$B$2:$B$33</c:f>
              <c:numCache>
                <c:formatCode>0%</c:formatCode>
                <c:ptCount val="32"/>
                <c:pt idx="0">
                  <c:v>0.21206525000000001</c:v>
                </c:pt>
                <c:pt idx="1">
                  <c:v>0.16312711999999999</c:v>
                </c:pt>
                <c:pt idx="2">
                  <c:v>0.14404432</c:v>
                </c:pt>
                <c:pt idx="3">
                  <c:v>0.13696522</c:v>
                </c:pt>
                <c:pt idx="4">
                  <c:v>0.16528163000000001</c:v>
                </c:pt>
                <c:pt idx="5">
                  <c:v>0.18651893</c:v>
                </c:pt>
                <c:pt idx="6">
                  <c:v>9.4182830000000009E-2</c:v>
                </c:pt>
                <c:pt idx="7">
                  <c:v>9.079717000000001E-2</c:v>
                </c:pt>
                <c:pt idx="8">
                  <c:v>9.0181590000000006E-2</c:v>
                </c:pt>
                <c:pt idx="9">
                  <c:v>8.8027090000000002E-2</c:v>
                </c:pt>
                <c:pt idx="10">
                  <c:v>8.8642660000000012E-2</c:v>
                </c:pt>
                <c:pt idx="11">
                  <c:v>7.294552E-2</c:v>
                </c:pt>
                <c:pt idx="12">
                  <c:v>0.11111111</c:v>
                </c:pt>
                <c:pt idx="13">
                  <c:v>7.2329950000000004E-2</c:v>
                </c:pt>
                <c:pt idx="14">
                  <c:v>0.1043398</c:v>
                </c:pt>
                <c:pt idx="15">
                  <c:v>3.447215E-2</c:v>
                </c:pt>
                <c:pt idx="16">
                  <c:v>7.1406590000000006E-2</c:v>
                </c:pt>
                <c:pt idx="17">
                  <c:v>5.3554940000000002E-2</c:v>
                </c:pt>
                <c:pt idx="18">
                  <c:v>5.2323790000000002E-2</c:v>
                </c:pt>
                <c:pt idx="19">
                  <c:v>3.5395509999999998E-2</c:v>
                </c:pt>
                <c:pt idx="20">
                  <c:v>4.7399200000000002E-2</c:v>
                </c:pt>
                <c:pt idx="21">
                  <c:v>4.6168050000000002E-2</c:v>
                </c:pt>
                <c:pt idx="22">
                  <c:v>4.093567E-2</c:v>
                </c:pt>
                <c:pt idx="23">
                  <c:v>3.2625420000000002E-2</c:v>
                </c:pt>
                <c:pt idx="24">
                  <c:v>5.1092639999999988E-2</c:v>
                </c:pt>
                <c:pt idx="25">
                  <c:v>2.831641E-2</c:v>
                </c:pt>
                <c:pt idx="26">
                  <c:v>2.831641E-2</c:v>
                </c:pt>
                <c:pt idx="27">
                  <c:v>1.477378E-2</c:v>
                </c:pt>
                <c:pt idx="28">
                  <c:v>4.8014770000000012E-2</c:v>
                </c:pt>
                <c:pt idx="29">
                  <c:v>2.9855340000000001E-2</c:v>
                </c:pt>
                <c:pt idx="30">
                  <c:v>1.7236069999999999E-2</c:v>
                </c:pt>
                <c:pt idx="31">
                  <c:v>7.7870109999999992E-2</c:v>
                </c:pt>
              </c:numCache>
            </c:numRef>
          </c:val>
          <c:smooth val="0"/>
          <c:extLst>
            <c:ext xmlns:c16="http://schemas.microsoft.com/office/drawing/2014/chart" uri="{C3380CC4-5D6E-409C-BE32-E72D297353CC}">
              <c16:uniqueId val="{00000000-00B9-E64C-A21E-A6BECDA66B9B}"/>
            </c:ext>
          </c:extLst>
        </c:ser>
        <c:dLbls>
          <c:showLegendKey val="0"/>
          <c:showVal val="0"/>
          <c:showCatName val="0"/>
          <c:showSerName val="0"/>
          <c:showPercent val="0"/>
          <c:showBubbleSize val="0"/>
        </c:dLbls>
        <c:marker val="1"/>
        <c:smooth val="0"/>
        <c:axId val="1290277551"/>
        <c:axId val="773193455"/>
      </c:lineChart>
      <c:catAx>
        <c:axId val="1290277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3193455"/>
        <c:crosses val="autoZero"/>
        <c:auto val="1"/>
        <c:lblAlgn val="ctr"/>
        <c:lblOffset val="100"/>
        <c:noMultiLvlLbl val="0"/>
      </c:catAx>
      <c:valAx>
        <c:axId val="7731934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0277551"/>
        <c:crosses val="autoZero"/>
        <c:crossBetween val="between"/>
      </c:valAx>
      <c:spPr>
        <a:noFill/>
        <a:ln>
          <a:noFill/>
        </a:ln>
        <a:effectLst/>
      </c:spPr>
    </c:plotArea>
    <c:legend>
      <c:legendPos val="b"/>
      <c:layout>
        <c:manualLayout>
          <c:xMode val="edge"/>
          <c:yMode val="edge"/>
          <c:x val="0.15395799575642738"/>
          <c:y val="0.85920586932495036"/>
          <c:w val="0.2794209819331479"/>
          <c:h val="4.977251819383329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Arial" panose="020B0604020202020204" pitchFamily="34" charset="0"/>
          <a:cs typeface="Arial" panose="020B0604020202020204" pitchFamily="34" charset="0"/>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c:v>
                </c:pt>
              </c:strCache>
            </c:strRef>
          </c:tx>
          <c:spPr>
            <a:solidFill>
              <a:schemeClr val="accent1"/>
            </a:solidFill>
            <a:ln>
              <a:noFill/>
            </a:ln>
            <a:effectLst/>
          </c:spPr>
          <c:invertIfNegative val="0"/>
          <c:cat>
            <c:strRef>
              <c:f>Sheet1!$A$2:$A$33</c:f>
              <c:strCache>
                <c:ptCount val="32"/>
                <c:pt idx="0">
                  <c:v>Anxiety or stress</c:v>
                </c:pt>
                <c:pt idx="1">
                  <c:v>Lack of energy</c:v>
                </c:pt>
                <c:pt idx="2">
                  <c:v>Mood</c:v>
                </c:pt>
                <c:pt idx="3">
                  <c:v>Insomnia/Sleep problems</c:v>
                </c:pt>
                <c:pt idx="4">
                  <c:v>Depression</c:v>
                </c:pt>
                <c:pt idx="5">
                  <c:v>Digestive complaints</c:v>
                </c:pt>
                <c:pt idx="6">
                  <c:v>General health</c:v>
                </c:pt>
                <c:pt idx="7">
                  <c:v>Eye fatigue</c:v>
                </c:pt>
                <c:pt idx="8">
                  <c:v>Nutrition concerns</c:v>
                </c:pt>
                <c:pt idx="9">
                  <c:v>Joint or other pain</c:v>
                </c:pt>
                <c:pt idx="10">
                  <c:v>Lack of mental acuity, cognition, focus</c:v>
                </c:pt>
                <c:pt idx="11">
                  <c:v>Anemia (low iron)</c:v>
                </c:pt>
                <c:pt idx="12">
                  <c:v>Immunity concerns</c:v>
                </c:pt>
                <c:pt idx="13">
                  <c:v>Poor/declining vision</c:v>
                </c:pt>
                <c:pt idx="14">
                  <c:v>Oral health</c:v>
                </c:pt>
                <c:pt idx="15">
                  <c:v>Inflammation</c:v>
                </c:pt>
                <c:pt idx="16">
                  <c:v>Memory issues</c:v>
                </c:pt>
                <c:pt idx="17">
                  <c:v>Overweight/Obese</c:v>
                </c:pt>
                <c:pt idx="18">
                  <c:v>Dermatological condition</c:v>
                </c:pt>
                <c:pt idx="19">
                  <c:v>Long haul COVID symptoms</c:v>
                </c:pt>
                <c:pt idx="20">
                  <c:v>Healthy Aging</c:v>
                </c:pt>
                <c:pt idx="21">
                  <c:v>Athletic performance</c:v>
                </c:pt>
                <c:pt idx="22">
                  <c:v>Pregnancy</c:v>
                </c:pt>
                <c:pt idx="23">
                  <c:v>High blood pressure</c:v>
                </c:pt>
                <c:pt idx="24">
                  <c:v>High cholesterol</c:v>
                </c:pt>
                <c:pt idx="25">
                  <c:v>Heart/cardiovascular problem</c:v>
                </c:pt>
                <c:pt idx="26">
                  <c:v>Antioxidant support</c:v>
                </c:pt>
                <c:pt idx="27">
                  <c:v>Diabetes/blood sugar management</c:v>
                </c:pt>
                <c:pt idx="28">
                  <c:v>Perimenopause/Menopause</c:v>
                </c:pt>
                <c:pt idx="29">
                  <c:v>Osteoporosis</c:v>
                </c:pt>
                <c:pt idx="30">
                  <c:v>Other health condition</c:v>
                </c:pt>
                <c:pt idx="31">
                  <c:v>Did not exp any health problems</c:v>
                </c:pt>
              </c:strCache>
            </c:strRef>
          </c:cat>
          <c:val>
            <c:numRef>
              <c:f>Sheet1!$B$2:$B$33</c:f>
              <c:numCache>
                <c:formatCode>0%</c:formatCode>
                <c:ptCount val="32"/>
                <c:pt idx="0">
                  <c:v>0.5</c:v>
                </c:pt>
                <c:pt idx="1">
                  <c:v>0.4</c:v>
                </c:pt>
                <c:pt idx="2">
                  <c:v>0.3</c:v>
                </c:pt>
                <c:pt idx="3">
                  <c:v>0.28999999999999998</c:v>
                </c:pt>
                <c:pt idx="4">
                  <c:v>0.27</c:v>
                </c:pt>
                <c:pt idx="5">
                  <c:v>0.25</c:v>
                </c:pt>
                <c:pt idx="6">
                  <c:v>0.23</c:v>
                </c:pt>
                <c:pt idx="7">
                  <c:v>0.23</c:v>
                </c:pt>
                <c:pt idx="8">
                  <c:v>0.19</c:v>
                </c:pt>
                <c:pt idx="9">
                  <c:v>0.18</c:v>
                </c:pt>
                <c:pt idx="10">
                  <c:v>0.17</c:v>
                </c:pt>
                <c:pt idx="11">
                  <c:v>0.17</c:v>
                </c:pt>
                <c:pt idx="12">
                  <c:v>0.16</c:v>
                </c:pt>
                <c:pt idx="13">
                  <c:v>0.15</c:v>
                </c:pt>
                <c:pt idx="14">
                  <c:v>0.15</c:v>
                </c:pt>
                <c:pt idx="15">
                  <c:v>0.15</c:v>
                </c:pt>
                <c:pt idx="16">
                  <c:v>0.15</c:v>
                </c:pt>
                <c:pt idx="17">
                  <c:v>0.14000000000000001</c:v>
                </c:pt>
                <c:pt idx="18">
                  <c:v>0.13</c:v>
                </c:pt>
                <c:pt idx="19">
                  <c:v>0.09</c:v>
                </c:pt>
                <c:pt idx="20">
                  <c:v>0.08</c:v>
                </c:pt>
                <c:pt idx="21">
                  <c:v>0.08</c:v>
                </c:pt>
                <c:pt idx="22">
                  <c:v>0.08</c:v>
                </c:pt>
                <c:pt idx="23">
                  <c:v>7.0000000000000007E-2</c:v>
                </c:pt>
                <c:pt idx="24">
                  <c:v>7.0000000000000007E-2</c:v>
                </c:pt>
                <c:pt idx="25">
                  <c:v>0.05</c:v>
                </c:pt>
                <c:pt idx="26">
                  <c:v>0.05</c:v>
                </c:pt>
                <c:pt idx="27">
                  <c:v>0.04</c:v>
                </c:pt>
                <c:pt idx="28">
                  <c:v>0.03</c:v>
                </c:pt>
                <c:pt idx="29">
                  <c:v>0.03</c:v>
                </c:pt>
                <c:pt idx="30">
                  <c:v>0.02</c:v>
                </c:pt>
                <c:pt idx="31">
                  <c:v>0.12</c:v>
                </c:pt>
              </c:numCache>
            </c:numRef>
          </c:val>
          <c:extLst>
            <c:ext xmlns:c16="http://schemas.microsoft.com/office/drawing/2014/chart" uri="{C3380CC4-5D6E-409C-BE32-E72D297353CC}">
              <c16:uniqueId val="{00000000-5647-644C-8124-B846DEB2ADE4}"/>
            </c:ext>
          </c:extLst>
        </c:ser>
        <c:ser>
          <c:idx val="1"/>
          <c:order val="1"/>
          <c:tx>
            <c:strRef>
              <c:f>Sheet1!$C$1</c:f>
              <c:strCache>
                <c:ptCount val="1"/>
                <c:pt idx="0">
                  <c:v>Male 18-34</c:v>
                </c:pt>
              </c:strCache>
            </c:strRef>
          </c:tx>
          <c:spPr>
            <a:solidFill>
              <a:schemeClr val="accent2"/>
            </a:solidFill>
            <a:ln>
              <a:noFill/>
            </a:ln>
            <a:effectLst/>
          </c:spPr>
          <c:invertIfNegative val="0"/>
          <c:cat>
            <c:strRef>
              <c:f>Sheet1!$A$2:$A$33</c:f>
              <c:strCache>
                <c:ptCount val="32"/>
                <c:pt idx="0">
                  <c:v>Anxiety or stress</c:v>
                </c:pt>
                <c:pt idx="1">
                  <c:v>Lack of energy</c:v>
                </c:pt>
                <c:pt idx="2">
                  <c:v>Mood</c:v>
                </c:pt>
                <c:pt idx="3">
                  <c:v>Insomnia/Sleep problems</c:v>
                </c:pt>
                <c:pt idx="4">
                  <c:v>Depression</c:v>
                </c:pt>
                <c:pt idx="5">
                  <c:v>Digestive complaints</c:v>
                </c:pt>
                <c:pt idx="6">
                  <c:v>General health</c:v>
                </c:pt>
                <c:pt idx="7">
                  <c:v>Eye fatigue</c:v>
                </c:pt>
                <c:pt idx="8">
                  <c:v>Nutrition concerns</c:v>
                </c:pt>
                <c:pt idx="9">
                  <c:v>Joint or other pain</c:v>
                </c:pt>
                <c:pt idx="10">
                  <c:v>Lack of mental acuity, cognition, focus</c:v>
                </c:pt>
                <c:pt idx="11">
                  <c:v>Anemia (low iron)</c:v>
                </c:pt>
                <c:pt idx="12">
                  <c:v>Immunity concerns</c:v>
                </c:pt>
                <c:pt idx="13">
                  <c:v>Poor/declining vision</c:v>
                </c:pt>
                <c:pt idx="14">
                  <c:v>Oral health</c:v>
                </c:pt>
                <c:pt idx="15">
                  <c:v>Inflammation</c:v>
                </c:pt>
                <c:pt idx="16">
                  <c:v>Memory issues</c:v>
                </c:pt>
                <c:pt idx="17">
                  <c:v>Overweight/Obese</c:v>
                </c:pt>
                <c:pt idx="18">
                  <c:v>Dermatological condition</c:v>
                </c:pt>
                <c:pt idx="19">
                  <c:v>Long haul COVID symptoms</c:v>
                </c:pt>
                <c:pt idx="20">
                  <c:v>Healthy Aging</c:v>
                </c:pt>
                <c:pt idx="21">
                  <c:v>Athletic performance</c:v>
                </c:pt>
                <c:pt idx="22">
                  <c:v>Pregnancy</c:v>
                </c:pt>
                <c:pt idx="23">
                  <c:v>High blood pressure</c:v>
                </c:pt>
                <c:pt idx="24">
                  <c:v>High cholesterol</c:v>
                </c:pt>
                <c:pt idx="25">
                  <c:v>Heart/cardiovascular problem</c:v>
                </c:pt>
                <c:pt idx="26">
                  <c:v>Antioxidant support</c:v>
                </c:pt>
                <c:pt idx="27">
                  <c:v>Diabetes/blood sugar management</c:v>
                </c:pt>
                <c:pt idx="28">
                  <c:v>Perimenopause/Menopause</c:v>
                </c:pt>
                <c:pt idx="29">
                  <c:v>Osteoporosis</c:v>
                </c:pt>
                <c:pt idx="30">
                  <c:v>Other health condition</c:v>
                </c:pt>
                <c:pt idx="31">
                  <c:v>Did not exp any health problems</c:v>
                </c:pt>
              </c:strCache>
            </c:strRef>
          </c:cat>
          <c:val>
            <c:numRef>
              <c:f>Sheet1!$C$2:$C$33</c:f>
              <c:numCache>
                <c:formatCode>0%</c:formatCode>
                <c:ptCount val="32"/>
                <c:pt idx="0">
                  <c:v>0.3</c:v>
                </c:pt>
                <c:pt idx="1">
                  <c:v>0.28999999999999998</c:v>
                </c:pt>
                <c:pt idx="2">
                  <c:v>0.26</c:v>
                </c:pt>
                <c:pt idx="3">
                  <c:v>0.18</c:v>
                </c:pt>
                <c:pt idx="4">
                  <c:v>0.24</c:v>
                </c:pt>
                <c:pt idx="5">
                  <c:v>0.14000000000000001</c:v>
                </c:pt>
                <c:pt idx="6">
                  <c:v>0.24</c:v>
                </c:pt>
                <c:pt idx="7">
                  <c:v>0.17</c:v>
                </c:pt>
                <c:pt idx="8">
                  <c:v>0.17</c:v>
                </c:pt>
                <c:pt idx="9">
                  <c:v>0.18</c:v>
                </c:pt>
                <c:pt idx="10">
                  <c:v>0.1</c:v>
                </c:pt>
                <c:pt idx="11">
                  <c:v>7.0000000000000007E-2</c:v>
                </c:pt>
                <c:pt idx="12">
                  <c:v>0.11</c:v>
                </c:pt>
                <c:pt idx="13">
                  <c:v>0.09</c:v>
                </c:pt>
                <c:pt idx="14">
                  <c:v>0.15</c:v>
                </c:pt>
                <c:pt idx="15">
                  <c:v>0.12</c:v>
                </c:pt>
                <c:pt idx="16">
                  <c:v>0.1</c:v>
                </c:pt>
                <c:pt idx="17">
                  <c:v>0.11</c:v>
                </c:pt>
                <c:pt idx="18">
                  <c:v>0.1</c:v>
                </c:pt>
                <c:pt idx="19">
                  <c:v>0.08</c:v>
                </c:pt>
                <c:pt idx="20">
                  <c:v>0.05</c:v>
                </c:pt>
                <c:pt idx="21">
                  <c:v>0.13</c:v>
                </c:pt>
                <c:pt idx="22">
                  <c:v>0.01</c:v>
                </c:pt>
                <c:pt idx="23">
                  <c:v>0.14000000000000001</c:v>
                </c:pt>
                <c:pt idx="24">
                  <c:v>0.11</c:v>
                </c:pt>
                <c:pt idx="25">
                  <c:v>0.06</c:v>
                </c:pt>
                <c:pt idx="26">
                  <c:v>0.09</c:v>
                </c:pt>
                <c:pt idx="27">
                  <c:v>0.09</c:v>
                </c:pt>
                <c:pt idx="28">
                  <c:v>0.02</c:v>
                </c:pt>
                <c:pt idx="29">
                  <c:v>0.05</c:v>
                </c:pt>
                <c:pt idx="30">
                  <c:v>0</c:v>
                </c:pt>
                <c:pt idx="31">
                  <c:v>0.14000000000000001</c:v>
                </c:pt>
              </c:numCache>
            </c:numRef>
          </c:val>
          <c:extLst>
            <c:ext xmlns:c16="http://schemas.microsoft.com/office/drawing/2014/chart" uri="{C3380CC4-5D6E-409C-BE32-E72D297353CC}">
              <c16:uniqueId val="{00000001-5647-644C-8124-B846DEB2ADE4}"/>
            </c:ext>
          </c:extLst>
        </c:ser>
        <c:ser>
          <c:idx val="2"/>
          <c:order val="2"/>
          <c:tx>
            <c:strRef>
              <c:f>Sheet1!$D$1</c:f>
              <c:strCache>
                <c:ptCount val="1"/>
                <c:pt idx="0">
                  <c:v>Female 35-54</c:v>
                </c:pt>
              </c:strCache>
            </c:strRef>
          </c:tx>
          <c:spPr>
            <a:solidFill>
              <a:schemeClr val="accent3"/>
            </a:solidFill>
            <a:ln>
              <a:noFill/>
            </a:ln>
            <a:effectLst/>
          </c:spPr>
          <c:invertIfNegative val="0"/>
          <c:cat>
            <c:strRef>
              <c:f>Sheet1!$A$2:$A$33</c:f>
              <c:strCache>
                <c:ptCount val="32"/>
                <c:pt idx="0">
                  <c:v>Anxiety or stress</c:v>
                </c:pt>
                <c:pt idx="1">
                  <c:v>Lack of energy</c:v>
                </c:pt>
                <c:pt idx="2">
                  <c:v>Mood</c:v>
                </c:pt>
                <c:pt idx="3">
                  <c:v>Insomnia/Sleep problems</c:v>
                </c:pt>
                <c:pt idx="4">
                  <c:v>Depression</c:v>
                </c:pt>
                <c:pt idx="5">
                  <c:v>Digestive complaints</c:v>
                </c:pt>
                <c:pt idx="6">
                  <c:v>General health</c:v>
                </c:pt>
                <c:pt idx="7">
                  <c:v>Eye fatigue</c:v>
                </c:pt>
                <c:pt idx="8">
                  <c:v>Nutrition concerns</c:v>
                </c:pt>
                <c:pt idx="9">
                  <c:v>Joint or other pain</c:v>
                </c:pt>
                <c:pt idx="10">
                  <c:v>Lack of mental acuity, cognition, focus</c:v>
                </c:pt>
                <c:pt idx="11">
                  <c:v>Anemia (low iron)</c:v>
                </c:pt>
                <c:pt idx="12">
                  <c:v>Immunity concerns</c:v>
                </c:pt>
                <c:pt idx="13">
                  <c:v>Poor/declining vision</c:v>
                </c:pt>
                <c:pt idx="14">
                  <c:v>Oral health</c:v>
                </c:pt>
                <c:pt idx="15">
                  <c:v>Inflammation</c:v>
                </c:pt>
                <c:pt idx="16">
                  <c:v>Memory issues</c:v>
                </c:pt>
                <c:pt idx="17">
                  <c:v>Overweight/Obese</c:v>
                </c:pt>
                <c:pt idx="18">
                  <c:v>Dermatological condition</c:v>
                </c:pt>
                <c:pt idx="19">
                  <c:v>Long haul COVID symptoms</c:v>
                </c:pt>
                <c:pt idx="20">
                  <c:v>Healthy Aging</c:v>
                </c:pt>
                <c:pt idx="21">
                  <c:v>Athletic performance</c:v>
                </c:pt>
                <c:pt idx="22">
                  <c:v>Pregnancy</c:v>
                </c:pt>
                <c:pt idx="23">
                  <c:v>High blood pressure</c:v>
                </c:pt>
                <c:pt idx="24">
                  <c:v>High cholesterol</c:v>
                </c:pt>
                <c:pt idx="25">
                  <c:v>Heart/cardiovascular problem</c:v>
                </c:pt>
                <c:pt idx="26">
                  <c:v>Antioxidant support</c:v>
                </c:pt>
                <c:pt idx="27">
                  <c:v>Diabetes/blood sugar management</c:v>
                </c:pt>
                <c:pt idx="28">
                  <c:v>Perimenopause/Menopause</c:v>
                </c:pt>
                <c:pt idx="29">
                  <c:v>Osteoporosis</c:v>
                </c:pt>
                <c:pt idx="30">
                  <c:v>Other health condition</c:v>
                </c:pt>
                <c:pt idx="31">
                  <c:v>Did not exp any health problems</c:v>
                </c:pt>
              </c:strCache>
            </c:strRef>
          </c:cat>
          <c:val>
            <c:numRef>
              <c:f>Sheet1!$D$2:$D$33</c:f>
              <c:numCache>
                <c:formatCode>0%</c:formatCode>
                <c:ptCount val="32"/>
                <c:pt idx="0">
                  <c:v>0.36</c:v>
                </c:pt>
                <c:pt idx="1">
                  <c:v>0.36</c:v>
                </c:pt>
                <c:pt idx="2">
                  <c:v>0.23</c:v>
                </c:pt>
                <c:pt idx="3">
                  <c:v>0.27</c:v>
                </c:pt>
                <c:pt idx="4">
                  <c:v>0.16</c:v>
                </c:pt>
                <c:pt idx="5">
                  <c:v>0.28999999999999998</c:v>
                </c:pt>
                <c:pt idx="6">
                  <c:v>0.24</c:v>
                </c:pt>
                <c:pt idx="7">
                  <c:v>0.27</c:v>
                </c:pt>
                <c:pt idx="8">
                  <c:v>0.16</c:v>
                </c:pt>
                <c:pt idx="9">
                  <c:v>0.28000000000000003</c:v>
                </c:pt>
                <c:pt idx="10">
                  <c:v>0.12</c:v>
                </c:pt>
                <c:pt idx="11">
                  <c:v>0.13</c:v>
                </c:pt>
                <c:pt idx="12">
                  <c:v>0.19</c:v>
                </c:pt>
                <c:pt idx="13">
                  <c:v>0.18</c:v>
                </c:pt>
                <c:pt idx="14">
                  <c:v>0.17</c:v>
                </c:pt>
                <c:pt idx="15">
                  <c:v>0.16</c:v>
                </c:pt>
                <c:pt idx="16">
                  <c:v>0.14000000000000001</c:v>
                </c:pt>
                <c:pt idx="17">
                  <c:v>0.16</c:v>
                </c:pt>
                <c:pt idx="18">
                  <c:v>0.12</c:v>
                </c:pt>
                <c:pt idx="19">
                  <c:v>0.08</c:v>
                </c:pt>
                <c:pt idx="20">
                  <c:v>0.11</c:v>
                </c:pt>
                <c:pt idx="21">
                  <c:v>0.08</c:v>
                </c:pt>
                <c:pt idx="22">
                  <c:v>0.03</c:v>
                </c:pt>
                <c:pt idx="23">
                  <c:v>0.12</c:v>
                </c:pt>
                <c:pt idx="24">
                  <c:v>0.15</c:v>
                </c:pt>
                <c:pt idx="25">
                  <c:v>0.04</c:v>
                </c:pt>
                <c:pt idx="26">
                  <c:v>0.05</c:v>
                </c:pt>
                <c:pt idx="27">
                  <c:v>0.06</c:v>
                </c:pt>
                <c:pt idx="28">
                  <c:v>0.22</c:v>
                </c:pt>
                <c:pt idx="29">
                  <c:v>0.05</c:v>
                </c:pt>
                <c:pt idx="30">
                  <c:v>0.03</c:v>
                </c:pt>
                <c:pt idx="31">
                  <c:v>0.1</c:v>
                </c:pt>
              </c:numCache>
            </c:numRef>
          </c:val>
          <c:extLst>
            <c:ext xmlns:c16="http://schemas.microsoft.com/office/drawing/2014/chart" uri="{C3380CC4-5D6E-409C-BE32-E72D297353CC}">
              <c16:uniqueId val="{00000002-5647-644C-8124-B846DEB2ADE4}"/>
            </c:ext>
          </c:extLst>
        </c:ser>
        <c:ser>
          <c:idx val="3"/>
          <c:order val="3"/>
          <c:tx>
            <c:strRef>
              <c:f>Sheet1!$E$1</c:f>
              <c:strCache>
                <c:ptCount val="1"/>
                <c:pt idx="0">
                  <c:v>Male 35-54</c:v>
                </c:pt>
              </c:strCache>
            </c:strRef>
          </c:tx>
          <c:spPr>
            <a:solidFill>
              <a:schemeClr val="accent4"/>
            </a:solidFill>
            <a:ln>
              <a:noFill/>
            </a:ln>
            <a:effectLst/>
          </c:spPr>
          <c:invertIfNegative val="0"/>
          <c:cat>
            <c:strRef>
              <c:f>Sheet1!$A$2:$A$33</c:f>
              <c:strCache>
                <c:ptCount val="32"/>
                <c:pt idx="0">
                  <c:v>Anxiety or stress</c:v>
                </c:pt>
                <c:pt idx="1">
                  <c:v>Lack of energy</c:v>
                </c:pt>
                <c:pt idx="2">
                  <c:v>Mood</c:v>
                </c:pt>
                <c:pt idx="3">
                  <c:v>Insomnia/Sleep problems</c:v>
                </c:pt>
                <c:pt idx="4">
                  <c:v>Depression</c:v>
                </c:pt>
                <c:pt idx="5">
                  <c:v>Digestive complaints</c:v>
                </c:pt>
                <c:pt idx="6">
                  <c:v>General health</c:v>
                </c:pt>
                <c:pt idx="7">
                  <c:v>Eye fatigue</c:v>
                </c:pt>
                <c:pt idx="8">
                  <c:v>Nutrition concerns</c:v>
                </c:pt>
                <c:pt idx="9">
                  <c:v>Joint or other pain</c:v>
                </c:pt>
                <c:pt idx="10">
                  <c:v>Lack of mental acuity, cognition, focus</c:v>
                </c:pt>
                <c:pt idx="11">
                  <c:v>Anemia (low iron)</c:v>
                </c:pt>
                <c:pt idx="12">
                  <c:v>Immunity concerns</c:v>
                </c:pt>
                <c:pt idx="13">
                  <c:v>Poor/declining vision</c:v>
                </c:pt>
                <c:pt idx="14">
                  <c:v>Oral health</c:v>
                </c:pt>
                <c:pt idx="15">
                  <c:v>Inflammation</c:v>
                </c:pt>
                <c:pt idx="16">
                  <c:v>Memory issues</c:v>
                </c:pt>
                <c:pt idx="17">
                  <c:v>Overweight/Obese</c:v>
                </c:pt>
                <c:pt idx="18">
                  <c:v>Dermatological condition</c:v>
                </c:pt>
                <c:pt idx="19">
                  <c:v>Long haul COVID symptoms</c:v>
                </c:pt>
                <c:pt idx="20">
                  <c:v>Healthy Aging</c:v>
                </c:pt>
                <c:pt idx="21">
                  <c:v>Athletic performance</c:v>
                </c:pt>
                <c:pt idx="22">
                  <c:v>Pregnancy</c:v>
                </c:pt>
                <c:pt idx="23">
                  <c:v>High blood pressure</c:v>
                </c:pt>
                <c:pt idx="24">
                  <c:v>High cholesterol</c:v>
                </c:pt>
                <c:pt idx="25">
                  <c:v>Heart/cardiovascular problem</c:v>
                </c:pt>
                <c:pt idx="26">
                  <c:v>Antioxidant support</c:v>
                </c:pt>
                <c:pt idx="27">
                  <c:v>Diabetes/blood sugar management</c:v>
                </c:pt>
                <c:pt idx="28">
                  <c:v>Perimenopause/Menopause</c:v>
                </c:pt>
                <c:pt idx="29">
                  <c:v>Osteoporosis</c:v>
                </c:pt>
                <c:pt idx="30">
                  <c:v>Other health condition</c:v>
                </c:pt>
                <c:pt idx="31">
                  <c:v>Did not exp any health problems</c:v>
                </c:pt>
              </c:strCache>
            </c:strRef>
          </c:cat>
          <c:val>
            <c:numRef>
              <c:f>Sheet1!$E$2:$E$33</c:f>
              <c:numCache>
                <c:formatCode>0%</c:formatCode>
                <c:ptCount val="32"/>
                <c:pt idx="0">
                  <c:v>0.26</c:v>
                </c:pt>
                <c:pt idx="1">
                  <c:v>0.26</c:v>
                </c:pt>
                <c:pt idx="2">
                  <c:v>0.16</c:v>
                </c:pt>
                <c:pt idx="3">
                  <c:v>0.21</c:v>
                </c:pt>
                <c:pt idx="4">
                  <c:v>0.15</c:v>
                </c:pt>
                <c:pt idx="5">
                  <c:v>0.27</c:v>
                </c:pt>
                <c:pt idx="6">
                  <c:v>0.23</c:v>
                </c:pt>
                <c:pt idx="7">
                  <c:v>0.23</c:v>
                </c:pt>
                <c:pt idx="8">
                  <c:v>0.16</c:v>
                </c:pt>
                <c:pt idx="9">
                  <c:v>0.24</c:v>
                </c:pt>
                <c:pt idx="10">
                  <c:v>0.11</c:v>
                </c:pt>
                <c:pt idx="11">
                  <c:v>7.0000000000000007E-2</c:v>
                </c:pt>
                <c:pt idx="12">
                  <c:v>0.12</c:v>
                </c:pt>
                <c:pt idx="13">
                  <c:v>0.15</c:v>
                </c:pt>
                <c:pt idx="14">
                  <c:v>0.15</c:v>
                </c:pt>
                <c:pt idx="15">
                  <c:v>0.17</c:v>
                </c:pt>
                <c:pt idx="16">
                  <c:v>0.1</c:v>
                </c:pt>
                <c:pt idx="17">
                  <c:v>0.15</c:v>
                </c:pt>
                <c:pt idx="18">
                  <c:v>0.12</c:v>
                </c:pt>
                <c:pt idx="19">
                  <c:v>7.0000000000000007E-2</c:v>
                </c:pt>
                <c:pt idx="20">
                  <c:v>0.13</c:v>
                </c:pt>
                <c:pt idx="21">
                  <c:v>0.12</c:v>
                </c:pt>
                <c:pt idx="22">
                  <c:v>0</c:v>
                </c:pt>
                <c:pt idx="23">
                  <c:v>0.2</c:v>
                </c:pt>
                <c:pt idx="24">
                  <c:v>0.2</c:v>
                </c:pt>
                <c:pt idx="25">
                  <c:v>0.06</c:v>
                </c:pt>
                <c:pt idx="26">
                  <c:v>0.08</c:v>
                </c:pt>
                <c:pt idx="27">
                  <c:v>0.12</c:v>
                </c:pt>
                <c:pt idx="28">
                  <c:v>0.02</c:v>
                </c:pt>
                <c:pt idx="29">
                  <c:v>0.03</c:v>
                </c:pt>
                <c:pt idx="30">
                  <c:v>0.01</c:v>
                </c:pt>
                <c:pt idx="31">
                  <c:v>0.1</c:v>
                </c:pt>
              </c:numCache>
            </c:numRef>
          </c:val>
          <c:extLst>
            <c:ext xmlns:c16="http://schemas.microsoft.com/office/drawing/2014/chart" uri="{C3380CC4-5D6E-409C-BE32-E72D297353CC}">
              <c16:uniqueId val="{00000003-5647-644C-8124-B846DEB2ADE4}"/>
            </c:ext>
          </c:extLst>
        </c:ser>
        <c:ser>
          <c:idx val="4"/>
          <c:order val="4"/>
          <c:tx>
            <c:strRef>
              <c:f>Sheet1!$F$1</c:f>
              <c:strCache>
                <c:ptCount val="1"/>
                <c:pt idx="0">
                  <c:v>Female 55+</c:v>
                </c:pt>
              </c:strCache>
            </c:strRef>
          </c:tx>
          <c:spPr>
            <a:solidFill>
              <a:schemeClr val="accent5"/>
            </a:solidFill>
            <a:ln>
              <a:noFill/>
            </a:ln>
            <a:effectLst/>
          </c:spPr>
          <c:invertIfNegative val="0"/>
          <c:cat>
            <c:strRef>
              <c:f>Sheet1!$A$2:$A$33</c:f>
              <c:strCache>
                <c:ptCount val="32"/>
                <c:pt idx="0">
                  <c:v>Anxiety or stress</c:v>
                </c:pt>
                <c:pt idx="1">
                  <c:v>Lack of energy</c:v>
                </c:pt>
                <c:pt idx="2">
                  <c:v>Mood</c:v>
                </c:pt>
                <c:pt idx="3">
                  <c:v>Insomnia/Sleep problems</c:v>
                </c:pt>
                <c:pt idx="4">
                  <c:v>Depression</c:v>
                </c:pt>
                <c:pt idx="5">
                  <c:v>Digestive complaints</c:v>
                </c:pt>
                <c:pt idx="6">
                  <c:v>General health</c:v>
                </c:pt>
                <c:pt idx="7">
                  <c:v>Eye fatigue</c:v>
                </c:pt>
                <c:pt idx="8">
                  <c:v>Nutrition concerns</c:v>
                </c:pt>
                <c:pt idx="9">
                  <c:v>Joint or other pain</c:v>
                </c:pt>
                <c:pt idx="10">
                  <c:v>Lack of mental acuity, cognition, focus</c:v>
                </c:pt>
                <c:pt idx="11">
                  <c:v>Anemia (low iron)</c:v>
                </c:pt>
                <c:pt idx="12">
                  <c:v>Immunity concerns</c:v>
                </c:pt>
                <c:pt idx="13">
                  <c:v>Poor/declining vision</c:v>
                </c:pt>
                <c:pt idx="14">
                  <c:v>Oral health</c:v>
                </c:pt>
                <c:pt idx="15">
                  <c:v>Inflammation</c:v>
                </c:pt>
                <c:pt idx="16">
                  <c:v>Memory issues</c:v>
                </c:pt>
                <c:pt idx="17">
                  <c:v>Overweight/Obese</c:v>
                </c:pt>
                <c:pt idx="18">
                  <c:v>Dermatological condition</c:v>
                </c:pt>
                <c:pt idx="19">
                  <c:v>Long haul COVID symptoms</c:v>
                </c:pt>
                <c:pt idx="20">
                  <c:v>Healthy Aging</c:v>
                </c:pt>
                <c:pt idx="21">
                  <c:v>Athletic performance</c:v>
                </c:pt>
                <c:pt idx="22">
                  <c:v>Pregnancy</c:v>
                </c:pt>
                <c:pt idx="23">
                  <c:v>High blood pressure</c:v>
                </c:pt>
                <c:pt idx="24">
                  <c:v>High cholesterol</c:v>
                </c:pt>
                <c:pt idx="25">
                  <c:v>Heart/cardiovascular problem</c:v>
                </c:pt>
                <c:pt idx="26">
                  <c:v>Antioxidant support</c:v>
                </c:pt>
                <c:pt idx="27">
                  <c:v>Diabetes/blood sugar management</c:v>
                </c:pt>
                <c:pt idx="28">
                  <c:v>Perimenopause/Menopause</c:v>
                </c:pt>
                <c:pt idx="29">
                  <c:v>Osteoporosis</c:v>
                </c:pt>
                <c:pt idx="30">
                  <c:v>Other health condition</c:v>
                </c:pt>
                <c:pt idx="31">
                  <c:v>Did not exp any health problems</c:v>
                </c:pt>
              </c:strCache>
            </c:strRef>
          </c:cat>
          <c:val>
            <c:numRef>
              <c:f>Sheet1!$F$2:$F$33</c:f>
              <c:numCache>
                <c:formatCode>0%</c:formatCode>
                <c:ptCount val="32"/>
                <c:pt idx="0">
                  <c:v>0.28999999999999998</c:v>
                </c:pt>
                <c:pt idx="1">
                  <c:v>0.25</c:v>
                </c:pt>
                <c:pt idx="2">
                  <c:v>0.12</c:v>
                </c:pt>
                <c:pt idx="3">
                  <c:v>0.32</c:v>
                </c:pt>
                <c:pt idx="4">
                  <c:v>0.19</c:v>
                </c:pt>
                <c:pt idx="5">
                  <c:v>0.23</c:v>
                </c:pt>
                <c:pt idx="6">
                  <c:v>0.16</c:v>
                </c:pt>
                <c:pt idx="7">
                  <c:v>0.25</c:v>
                </c:pt>
                <c:pt idx="8">
                  <c:v>0.09</c:v>
                </c:pt>
                <c:pt idx="9">
                  <c:v>0.45</c:v>
                </c:pt>
                <c:pt idx="10">
                  <c:v>0.08</c:v>
                </c:pt>
                <c:pt idx="11">
                  <c:v>7.0000000000000007E-2</c:v>
                </c:pt>
                <c:pt idx="12">
                  <c:v>0.16</c:v>
                </c:pt>
                <c:pt idx="13">
                  <c:v>0.23</c:v>
                </c:pt>
                <c:pt idx="14">
                  <c:v>0.18</c:v>
                </c:pt>
                <c:pt idx="15">
                  <c:v>0.17</c:v>
                </c:pt>
                <c:pt idx="16">
                  <c:v>0.12</c:v>
                </c:pt>
                <c:pt idx="17">
                  <c:v>0.18</c:v>
                </c:pt>
                <c:pt idx="18">
                  <c:v>0.09</c:v>
                </c:pt>
                <c:pt idx="19">
                  <c:v>0.05</c:v>
                </c:pt>
                <c:pt idx="20">
                  <c:v>0.17</c:v>
                </c:pt>
                <c:pt idx="21">
                  <c:v>0.06</c:v>
                </c:pt>
                <c:pt idx="22">
                  <c:v>0.01</c:v>
                </c:pt>
                <c:pt idx="23">
                  <c:v>0.3</c:v>
                </c:pt>
                <c:pt idx="24">
                  <c:v>0.4</c:v>
                </c:pt>
                <c:pt idx="25">
                  <c:v>7.0000000000000007E-2</c:v>
                </c:pt>
                <c:pt idx="26">
                  <c:v>0.04</c:v>
                </c:pt>
                <c:pt idx="27">
                  <c:v>7.0000000000000007E-2</c:v>
                </c:pt>
                <c:pt idx="28">
                  <c:v>0.17</c:v>
                </c:pt>
                <c:pt idx="29">
                  <c:v>0.18</c:v>
                </c:pt>
                <c:pt idx="30">
                  <c:v>0.03</c:v>
                </c:pt>
                <c:pt idx="31">
                  <c:v>0.06</c:v>
                </c:pt>
              </c:numCache>
            </c:numRef>
          </c:val>
          <c:extLst>
            <c:ext xmlns:c16="http://schemas.microsoft.com/office/drawing/2014/chart" uri="{C3380CC4-5D6E-409C-BE32-E72D297353CC}">
              <c16:uniqueId val="{00000004-5647-644C-8124-B846DEB2ADE4}"/>
            </c:ext>
          </c:extLst>
        </c:ser>
        <c:ser>
          <c:idx val="5"/>
          <c:order val="5"/>
          <c:tx>
            <c:strRef>
              <c:f>Sheet1!$G$1</c:f>
              <c:strCache>
                <c:ptCount val="1"/>
                <c:pt idx="0">
                  <c:v>Male 55+</c:v>
                </c:pt>
              </c:strCache>
            </c:strRef>
          </c:tx>
          <c:spPr>
            <a:solidFill>
              <a:schemeClr val="accent6"/>
            </a:solidFill>
            <a:ln>
              <a:noFill/>
            </a:ln>
            <a:effectLst/>
          </c:spPr>
          <c:invertIfNegative val="0"/>
          <c:cat>
            <c:strRef>
              <c:f>Sheet1!$A$2:$A$33</c:f>
              <c:strCache>
                <c:ptCount val="32"/>
                <c:pt idx="0">
                  <c:v>Anxiety or stress</c:v>
                </c:pt>
                <c:pt idx="1">
                  <c:v>Lack of energy</c:v>
                </c:pt>
                <c:pt idx="2">
                  <c:v>Mood</c:v>
                </c:pt>
                <c:pt idx="3">
                  <c:v>Insomnia/Sleep problems</c:v>
                </c:pt>
                <c:pt idx="4">
                  <c:v>Depression</c:v>
                </c:pt>
                <c:pt idx="5">
                  <c:v>Digestive complaints</c:v>
                </c:pt>
                <c:pt idx="6">
                  <c:v>General health</c:v>
                </c:pt>
                <c:pt idx="7">
                  <c:v>Eye fatigue</c:v>
                </c:pt>
                <c:pt idx="8">
                  <c:v>Nutrition concerns</c:v>
                </c:pt>
                <c:pt idx="9">
                  <c:v>Joint or other pain</c:v>
                </c:pt>
                <c:pt idx="10">
                  <c:v>Lack of mental acuity, cognition, focus</c:v>
                </c:pt>
                <c:pt idx="11">
                  <c:v>Anemia (low iron)</c:v>
                </c:pt>
                <c:pt idx="12">
                  <c:v>Immunity concerns</c:v>
                </c:pt>
                <c:pt idx="13">
                  <c:v>Poor/declining vision</c:v>
                </c:pt>
                <c:pt idx="14">
                  <c:v>Oral health</c:v>
                </c:pt>
                <c:pt idx="15">
                  <c:v>Inflammation</c:v>
                </c:pt>
                <c:pt idx="16">
                  <c:v>Memory issues</c:v>
                </c:pt>
                <c:pt idx="17">
                  <c:v>Overweight/Obese</c:v>
                </c:pt>
                <c:pt idx="18">
                  <c:v>Dermatological condition</c:v>
                </c:pt>
                <c:pt idx="19">
                  <c:v>Long haul COVID symptoms</c:v>
                </c:pt>
                <c:pt idx="20">
                  <c:v>Healthy Aging</c:v>
                </c:pt>
                <c:pt idx="21">
                  <c:v>Athletic performance</c:v>
                </c:pt>
                <c:pt idx="22">
                  <c:v>Pregnancy</c:v>
                </c:pt>
                <c:pt idx="23">
                  <c:v>High blood pressure</c:v>
                </c:pt>
                <c:pt idx="24">
                  <c:v>High cholesterol</c:v>
                </c:pt>
                <c:pt idx="25">
                  <c:v>Heart/cardiovascular problem</c:v>
                </c:pt>
                <c:pt idx="26">
                  <c:v>Antioxidant support</c:v>
                </c:pt>
                <c:pt idx="27">
                  <c:v>Diabetes/blood sugar management</c:v>
                </c:pt>
                <c:pt idx="28">
                  <c:v>Perimenopause/Menopause</c:v>
                </c:pt>
                <c:pt idx="29">
                  <c:v>Osteoporosis</c:v>
                </c:pt>
                <c:pt idx="30">
                  <c:v>Other health condition</c:v>
                </c:pt>
                <c:pt idx="31">
                  <c:v>Did not exp any health problems</c:v>
                </c:pt>
              </c:strCache>
            </c:strRef>
          </c:cat>
          <c:val>
            <c:numRef>
              <c:f>Sheet1!$G$2:$G$33</c:f>
              <c:numCache>
                <c:formatCode>0%</c:formatCode>
                <c:ptCount val="32"/>
                <c:pt idx="0">
                  <c:v>0.25</c:v>
                </c:pt>
                <c:pt idx="1">
                  <c:v>0.18</c:v>
                </c:pt>
                <c:pt idx="2">
                  <c:v>0.15</c:v>
                </c:pt>
                <c:pt idx="3">
                  <c:v>0.24</c:v>
                </c:pt>
                <c:pt idx="4">
                  <c:v>0.13</c:v>
                </c:pt>
                <c:pt idx="5">
                  <c:v>0.19</c:v>
                </c:pt>
                <c:pt idx="6">
                  <c:v>0.18</c:v>
                </c:pt>
                <c:pt idx="7">
                  <c:v>0.23</c:v>
                </c:pt>
                <c:pt idx="8">
                  <c:v>0.08</c:v>
                </c:pt>
                <c:pt idx="9">
                  <c:v>0.36</c:v>
                </c:pt>
                <c:pt idx="10">
                  <c:v>0.06</c:v>
                </c:pt>
                <c:pt idx="11">
                  <c:v>0.04</c:v>
                </c:pt>
                <c:pt idx="12">
                  <c:v>0.09</c:v>
                </c:pt>
                <c:pt idx="13">
                  <c:v>0.23</c:v>
                </c:pt>
                <c:pt idx="14">
                  <c:v>0.2</c:v>
                </c:pt>
                <c:pt idx="15">
                  <c:v>0.11</c:v>
                </c:pt>
                <c:pt idx="16">
                  <c:v>7.0000000000000007E-2</c:v>
                </c:pt>
                <c:pt idx="17">
                  <c:v>0.23</c:v>
                </c:pt>
                <c:pt idx="18">
                  <c:v>0.13</c:v>
                </c:pt>
                <c:pt idx="19">
                  <c:v>0.04</c:v>
                </c:pt>
                <c:pt idx="20">
                  <c:v>0.21</c:v>
                </c:pt>
                <c:pt idx="21">
                  <c:v>0.11</c:v>
                </c:pt>
                <c:pt idx="22">
                  <c:v>0</c:v>
                </c:pt>
                <c:pt idx="23">
                  <c:v>0.47</c:v>
                </c:pt>
                <c:pt idx="24">
                  <c:v>0.36</c:v>
                </c:pt>
                <c:pt idx="25">
                  <c:v>0.15</c:v>
                </c:pt>
                <c:pt idx="26">
                  <c:v>0.04</c:v>
                </c:pt>
                <c:pt idx="27">
                  <c:v>0.23</c:v>
                </c:pt>
                <c:pt idx="28">
                  <c:v>0</c:v>
                </c:pt>
                <c:pt idx="29">
                  <c:v>0.04</c:v>
                </c:pt>
                <c:pt idx="30">
                  <c:v>0.05</c:v>
                </c:pt>
                <c:pt idx="31">
                  <c:v>0.04</c:v>
                </c:pt>
              </c:numCache>
            </c:numRef>
          </c:val>
          <c:extLst>
            <c:ext xmlns:c16="http://schemas.microsoft.com/office/drawing/2014/chart" uri="{C3380CC4-5D6E-409C-BE32-E72D297353CC}">
              <c16:uniqueId val="{00000005-5647-644C-8124-B846DEB2ADE4}"/>
            </c:ext>
          </c:extLst>
        </c:ser>
        <c:dLbls>
          <c:showLegendKey val="0"/>
          <c:showVal val="0"/>
          <c:showCatName val="0"/>
          <c:showSerName val="0"/>
          <c:showPercent val="0"/>
          <c:showBubbleSize val="0"/>
        </c:dLbls>
        <c:gapWidth val="219"/>
        <c:overlap val="-27"/>
        <c:axId val="1845280943"/>
        <c:axId val="1842248479"/>
      </c:barChart>
      <c:lineChart>
        <c:grouping val="standard"/>
        <c:varyColors val="0"/>
        <c:ser>
          <c:idx val="6"/>
          <c:order val="6"/>
          <c:tx>
            <c:strRef>
              <c:f>Sheet1!$H$1</c:f>
              <c:strCache>
                <c:ptCount val="1"/>
                <c:pt idx="0">
                  <c:v>All Supplement Users</c:v>
                </c:pt>
              </c:strCache>
            </c:strRef>
          </c:tx>
          <c:spPr>
            <a:ln w="12700" cap="rnd">
              <a:solidFill>
                <a:schemeClr val="tx1">
                  <a:lumMod val="50000"/>
                  <a:lumOff val="50000"/>
                </a:schemeClr>
              </a:solidFill>
              <a:prstDash val="dash"/>
              <a:round/>
            </a:ln>
            <a:effectLst/>
          </c:spPr>
          <c:marker>
            <c:symbol val="none"/>
          </c:marker>
          <c:cat>
            <c:strRef>
              <c:f>Sheet1!$A$2:$A$33</c:f>
              <c:strCache>
                <c:ptCount val="32"/>
                <c:pt idx="0">
                  <c:v>Anxiety or stress</c:v>
                </c:pt>
                <c:pt idx="1">
                  <c:v>Lack of energy</c:v>
                </c:pt>
                <c:pt idx="2">
                  <c:v>Mood</c:v>
                </c:pt>
                <c:pt idx="3">
                  <c:v>Insomnia/Sleep problems</c:v>
                </c:pt>
                <c:pt idx="4">
                  <c:v>Depression</c:v>
                </c:pt>
                <c:pt idx="5">
                  <c:v>Digestive complaints</c:v>
                </c:pt>
                <c:pt idx="6">
                  <c:v>General health</c:v>
                </c:pt>
                <c:pt idx="7">
                  <c:v>Eye fatigue</c:v>
                </c:pt>
                <c:pt idx="8">
                  <c:v>Nutrition concerns</c:v>
                </c:pt>
                <c:pt idx="9">
                  <c:v>Joint or other pain</c:v>
                </c:pt>
                <c:pt idx="10">
                  <c:v>Lack of mental acuity, cognition, focus</c:v>
                </c:pt>
                <c:pt idx="11">
                  <c:v>Anemia (low iron)</c:v>
                </c:pt>
                <c:pt idx="12">
                  <c:v>Immunity concerns</c:v>
                </c:pt>
                <c:pt idx="13">
                  <c:v>Poor/declining vision</c:v>
                </c:pt>
                <c:pt idx="14">
                  <c:v>Oral health</c:v>
                </c:pt>
                <c:pt idx="15">
                  <c:v>Inflammation</c:v>
                </c:pt>
                <c:pt idx="16">
                  <c:v>Memory issues</c:v>
                </c:pt>
                <c:pt idx="17">
                  <c:v>Overweight/Obese</c:v>
                </c:pt>
                <c:pt idx="18">
                  <c:v>Dermatological condition</c:v>
                </c:pt>
                <c:pt idx="19">
                  <c:v>Long haul COVID symptoms</c:v>
                </c:pt>
                <c:pt idx="20">
                  <c:v>Healthy Aging</c:v>
                </c:pt>
                <c:pt idx="21">
                  <c:v>Athletic performance</c:v>
                </c:pt>
                <c:pt idx="22">
                  <c:v>Pregnancy</c:v>
                </c:pt>
                <c:pt idx="23">
                  <c:v>High blood pressure</c:v>
                </c:pt>
                <c:pt idx="24">
                  <c:v>High cholesterol</c:v>
                </c:pt>
                <c:pt idx="25">
                  <c:v>Heart/cardiovascular problem</c:v>
                </c:pt>
                <c:pt idx="26">
                  <c:v>Antioxidant support</c:v>
                </c:pt>
                <c:pt idx="27">
                  <c:v>Diabetes/blood sugar management</c:v>
                </c:pt>
                <c:pt idx="28">
                  <c:v>Perimenopause/Menopause</c:v>
                </c:pt>
                <c:pt idx="29">
                  <c:v>Osteoporosis</c:v>
                </c:pt>
                <c:pt idx="30">
                  <c:v>Other health condition</c:v>
                </c:pt>
                <c:pt idx="31">
                  <c:v>Did not exp any health problems</c:v>
                </c:pt>
              </c:strCache>
            </c:strRef>
          </c:cat>
          <c:val>
            <c:numRef>
              <c:f>Sheet1!$H$2:$H$33</c:f>
              <c:numCache>
                <c:formatCode>0%</c:formatCode>
                <c:ptCount val="32"/>
                <c:pt idx="0">
                  <c:v>0.31846614000000001</c:v>
                </c:pt>
                <c:pt idx="1">
                  <c:v>0.29099809999999998</c:v>
                </c:pt>
                <c:pt idx="2">
                  <c:v>0.20342671000000001</c:v>
                </c:pt>
                <c:pt idx="3">
                  <c:v>0.23579005</c:v>
                </c:pt>
                <c:pt idx="4">
                  <c:v>0.19282023000000001</c:v>
                </c:pt>
                <c:pt idx="5">
                  <c:v>0.20533043000000001</c:v>
                </c:pt>
                <c:pt idx="6">
                  <c:v>0.19989122000000001</c:v>
                </c:pt>
                <c:pt idx="7">
                  <c:v>0.19173239</c:v>
                </c:pt>
                <c:pt idx="8">
                  <c:v>0.12102257</c:v>
                </c:pt>
                <c:pt idx="9">
                  <c:v>0.27386455999999998</c:v>
                </c:pt>
                <c:pt idx="10">
                  <c:v>0.10035355</c:v>
                </c:pt>
                <c:pt idx="11">
                  <c:v>8.3491979999999993E-2</c:v>
                </c:pt>
                <c:pt idx="12">
                  <c:v>0.1166712</c:v>
                </c:pt>
                <c:pt idx="13">
                  <c:v>0.14658689</c:v>
                </c:pt>
                <c:pt idx="14">
                  <c:v>0.13734022000000001</c:v>
                </c:pt>
                <c:pt idx="15">
                  <c:v>0.13026924000000001</c:v>
                </c:pt>
                <c:pt idx="16">
                  <c:v>9.6818059999999997E-2</c:v>
                </c:pt>
                <c:pt idx="17">
                  <c:v>0.16779984000000001</c:v>
                </c:pt>
                <c:pt idx="18">
                  <c:v>0.10307316</c:v>
                </c:pt>
                <c:pt idx="19">
                  <c:v>5.6567850000000003E-2</c:v>
                </c:pt>
                <c:pt idx="20">
                  <c:v>0.10606473</c:v>
                </c:pt>
                <c:pt idx="21">
                  <c:v>7.9956490000000005E-2</c:v>
                </c:pt>
                <c:pt idx="22">
                  <c:v>1.7949420000000001E-2</c:v>
                </c:pt>
                <c:pt idx="23">
                  <c:v>0.19499591999999999</c:v>
                </c:pt>
                <c:pt idx="24">
                  <c:v>0.17351100999999999</c:v>
                </c:pt>
                <c:pt idx="25">
                  <c:v>5.2760399999999999E-2</c:v>
                </c:pt>
                <c:pt idx="26">
                  <c:v>3.9706279999999997E-2</c:v>
                </c:pt>
                <c:pt idx="27">
                  <c:v>7.9956490000000005E-2</c:v>
                </c:pt>
                <c:pt idx="28">
                  <c:v>6.6630410000000001E-2</c:v>
                </c:pt>
                <c:pt idx="29">
                  <c:v>4.5145499999999998E-2</c:v>
                </c:pt>
                <c:pt idx="30">
                  <c:v>2.7468039999999999E-2</c:v>
                </c:pt>
                <c:pt idx="31">
                  <c:v>0.11639924</c:v>
                </c:pt>
              </c:numCache>
            </c:numRef>
          </c:val>
          <c:smooth val="0"/>
          <c:extLst>
            <c:ext xmlns:c16="http://schemas.microsoft.com/office/drawing/2014/chart" uri="{C3380CC4-5D6E-409C-BE32-E72D297353CC}">
              <c16:uniqueId val="{00000006-5647-644C-8124-B846DEB2ADE4}"/>
            </c:ext>
          </c:extLst>
        </c:ser>
        <c:dLbls>
          <c:showLegendKey val="0"/>
          <c:showVal val="0"/>
          <c:showCatName val="0"/>
          <c:showSerName val="0"/>
          <c:showPercent val="0"/>
          <c:showBubbleSize val="0"/>
        </c:dLbls>
        <c:marker val="1"/>
        <c:smooth val="0"/>
        <c:axId val="1845280943"/>
        <c:axId val="1842248479"/>
      </c:lineChart>
      <c:catAx>
        <c:axId val="1845280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42248479"/>
        <c:crosses val="autoZero"/>
        <c:auto val="1"/>
        <c:lblAlgn val="ctr"/>
        <c:lblOffset val="100"/>
        <c:noMultiLvlLbl val="0"/>
      </c:catAx>
      <c:valAx>
        <c:axId val="18422484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452809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Age 18-34</c:v>
                </c:pt>
              </c:strCache>
            </c:strRef>
          </c:tx>
          <c:spPr>
            <a:solidFill>
              <a:schemeClr val="accent3"/>
            </a:solidFill>
            <a:ln>
              <a:noFill/>
            </a:ln>
            <a:effectLst/>
          </c:spPr>
          <c:invertIfNegative val="0"/>
          <c:cat>
            <c:strRef>
              <c:f>Sheet1!$A$2:$A$33</c:f>
              <c:strCache>
                <c:ptCount val="32"/>
                <c:pt idx="0">
                  <c:v>Lack of energy</c:v>
                </c:pt>
                <c:pt idx="1">
                  <c:v>Anxiety or stress</c:v>
                </c:pt>
                <c:pt idx="2">
                  <c:v>Insomnia/Sleep problems</c:v>
                </c:pt>
                <c:pt idx="3">
                  <c:v>General health</c:v>
                </c:pt>
                <c:pt idx="4">
                  <c:v>Digestive complaints</c:v>
                </c:pt>
                <c:pt idx="5">
                  <c:v>Depression</c:v>
                </c:pt>
                <c:pt idx="6">
                  <c:v>Mood</c:v>
                </c:pt>
                <c:pt idx="7">
                  <c:v>Nutrition concerns</c:v>
                </c:pt>
                <c:pt idx="8">
                  <c:v>Eye fatigue</c:v>
                </c:pt>
                <c:pt idx="9">
                  <c:v>Anemia (low iron)</c:v>
                </c:pt>
                <c:pt idx="10">
                  <c:v>Immunity concerns</c:v>
                </c:pt>
                <c:pt idx="11">
                  <c:v>Joint or other pain</c:v>
                </c:pt>
                <c:pt idx="12">
                  <c:v>Lack of mental acuity, cognition, focus</c:v>
                </c:pt>
                <c:pt idx="13">
                  <c:v>Inflammation</c:v>
                </c:pt>
                <c:pt idx="14">
                  <c:v>Poor/declining vision</c:v>
                </c:pt>
                <c:pt idx="15">
                  <c:v>Memory issues</c:v>
                </c:pt>
                <c:pt idx="16">
                  <c:v>Pregnancy</c:v>
                </c:pt>
                <c:pt idx="17">
                  <c:v>Overweight/Obese</c:v>
                </c:pt>
                <c:pt idx="18">
                  <c:v>Dermatological condition</c:v>
                </c:pt>
                <c:pt idx="19">
                  <c:v>Oral health</c:v>
                </c:pt>
                <c:pt idx="20">
                  <c:v>Athletic performance</c:v>
                </c:pt>
                <c:pt idx="21">
                  <c:v>Long haul COVID symptoms</c:v>
                </c:pt>
                <c:pt idx="22">
                  <c:v>High cholesterol</c:v>
                </c:pt>
                <c:pt idx="23">
                  <c:v>Healthy Aging</c:v>
                </c:pt>
                <c:pt idx="24">
                  <c:v>High blood pressure</c:v>
                </c:pt>
                <c:pt idx="25">
                  <c:v>Osteoporosis</c:v>
                </c:pt>
                <c:pt idx="26">
                  <c:v>Heart/cardiovascular problem</c:v>
                </c:pt>
                <c:pt idx="27">
                  <c:v>Antioxidant support</c:v>
                </c:pt>
                <c:pt idx="28">
                  <c:v>Diabetes/blood sugar management</c:v>
                </c:pt>
                <c:pt idx="29">
                  <c:v>Perimenopause/Menopause</c:v>
                </c:pt>
                <c:pt idx="30">
                  <c:v>Other from D4</c:v>
                </c:pt>
                <c:pt idx="31">
                  <c:v>Did not exp any health problems </c:v>
                </c:pt>
              </c:strCache>
            </c:strRef>
          </c:cat>
          <c:val>
            <c:numRef>
              <c:f>Sheet1!$C$2:$C$33</c:f>
              <c:numCache>
                <c:formatCode>0%</c:formatCode>
                <c:ptCount val="32"/>
                <c:pt idx="0">
                  <c:v>0.32</c:v>
                </c:pt>
                <c:pt idx="1">
                  <c:v>0.32</c:v>
                </c:pt>
                <c:pt idx="2">
                  <c:v>0.21</c:v>
                </c:pt>
                <c:pt idx="3">
                  <c:v>0.19</c:v>
                </c:pt>
                <c:pt idx="4">
                  <c:v>0.19</c:v>
                </c:pt>
                <c:pt idx="5">
                  <c:v>0.16</c:v>
                </c:pt>
                <c:pt idx="6">
                  <c:v>0.15</c:v>
                </c:pt>
                <c:pt idx="7">
                  <c:v>0.14000000000000001</c:v>
                </c:pt>
                <c:pt idx="8">
                  <c:v>0.13</c:v>
                </c:pt>
                <c:pt idx="9">
                  <c:v>0.13</c:v>
                </c:pt>
                <c:pt idx="10">
                  <c:v>0.12</c:v>
                </c:pt>
                <c:pt idx="11">
                  <c:v>0.11</c:v>
                </c:pt>
                <c:pt idx="12">
                  <c:v>0.09</c:v>
                </c:pt>
                <c:pt idx="13">
                  <c:v>0.08</c:v>
                </c:pt>
                <c:pt idx="14">
                  <c:v>7.0000000000000007E-2</c:v>
                </c:pt>
                <c:pt idx="15">
                  <c:v>7.0000000000000007E-2</c:v>
                </c:pt>
                <c:pt idx="16">
                  <c:v>7.0000000000000007E-2</c:v>
                </c:pt>
                <c:pt idx="17">
                  <c:v>0.06</c:v>
                </c:pt>
                <c:pt idx="18">
                  <c:v>0.06</c:v>
                </c:pt>
                <c:pt idx="19">
                  <c:v>0.06</c:v>
                </c:pt>
                <c:pt idx="20">
                  <c:v>0.05</c:v>
                </c:pt>
                <c:pt idx="21">
                  <c:v>0.05</c:v>
                </c:pt>
                <c:pt idx="22">
                  <c:v>0.04</c:v>
                </c:pt>
                <c:pt idx="23">
                  <c:v>0.04</c:v>
                </c:pt>
                <c:pt idx="24">
                  <c:v>0.03</c:v>
                </c:pt>
                <c:pt idx="25">
                  <c:v>0.03</c:v>
                </c:pt>
                <c:pt idx="26">
                  <c:v>0.03</c:v>
                </c:pt>
                <c:pt idx="27">
                  <c:v>0.03</c:v>
                </c:pt>
                <c:pt idx="28">
                  <c:v>0.02</c:v>
                </c:pt>
                <c:pt idx="29">
                  <c:v>0.02</c:v>
                </c:pt>
                <c:pt idx="30">
                  <c:v>0.02</c:v>
                </c:pt>
                <c:pt idx="31">
                  <c:v>0.05</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Age 18-34</c:v>
                </c:pt>
              </c:strCache>
            </c:strRef>
          </c:tx>
          <c:spPr>
            <a:solidFill>
              <a:schemeClr val="accent5"/>
            </a:solidFill>
            <a:ln>
              <a:noFill/>
            </a:ln>
            <a:effectLst/>
          </c:spPr>
          <c:invertIfNegative val="0"/>
          <c:cat>
            <c:strRef>
              <c:f>Sheet1!$A$2:$A$33</c:f>
              <c:strCache>
                <c:ptCount val="32"/>
                <c:pt idx="0">
                  <c:v>Lack of energy</c:v>
                </c:pt>
                <c:pt idx="1">
                  <c:v>Anxiety or stress</c:v>
                </c:pt>
                <c:pt idx="2">
                  <c:v>Insomnia/Sleep problems</c:v>
                </c:pt>
                <c:pt idx="3">
                  <c:v>General health</c:v>
                </c:pt>
                <c:pt idx="4">
                  <c:v>Digestive complaints</c:v>
                </c:pt>
                <c:pt idx="5">
                  <c:v>Depression</c:v>
                </c:pt>
                <c:pt idx="6">
                  <c:v>Mood</c:v>
                </c:pt>
                <c:pt idx="7">
                  <c:v>Nutrition concerns</c:v>
                </c:pt>
                <c:pt idx="8">
                  <c:v>Eye fatigue</c:v>
                </c:pt>
                <c:pt idx="9">
                  <c:v>Anemia (low iron)</c:v>
                </c:pt>
                <c:pt idx="10">
                  <c:v>Immunity concerns</c:v>
                </c:pt>
                <c:pt idx="11">
                  <c:v>Joint or other pain</c:v>
                </c:pt>
                <c:pt idx="12">
                  <c:v>Lack of mental acuity, cognition, focus</c:v>
                </c:pt>
                <c:pt idx="13">
                  <c:v>Inflammation</c:v>
                </c:pt>
                <c:pt idx="14">
                  <c:v>Poor/declining vision</c:v>
                </c:pt>
                <c:pt idx="15">
                  <c:v>Memory issues</c:v>
                </c:pt>
                <c:pt idx="16">
                  <c:v>Pregnancy</c:v>
                </c:pt>
                <c:pt idx="17">
                  <c:v>Overweight/Obese</c:v>
                </c:pt>
                <c:pt idx="18">
                  <c:v>Dermatological condition</c:v>
                </c:pt>
                <c:pt idx="19">
                  <c:v>Oral health</c:v>
                </c:pt>
                <c:pt idx="20">
                  <c:v>Athletic performance</c:v>
                </c:pt>
                <c:pt idx="21">
                  <c:v>Long haul COVID symptoms</c:v>
                </c:pt>
                <c:pt idx="22">
                  <c:v>High cholesterol</c:v>
                </c:pt>
                <c:pt idx="23">
                  <c:v>Healthy Aging</c:v>
                </c:pt>
                <c:pt idx="24">
                  <c:v>High blood pressure</c:v>
                </c:pt>
                <c:pt idx="25">
                  <c:v>Osteoporosis</c:v>
                </c:pt>
                <c:pt idx="26">
                  <c:v>Heart/cardiovascular problem</c:v>
                </c:pt>
                <c:pt idx="27">
                  <c:v>Antioxidant support</c:v>
                </c:pt>
                <c:pt idx="28">
                  <c:v>Diabetes/blood sugar management</c:v>
                </c:pt>
                <c:pt idx="29">
                  <c:v>Perimenopause/Menopause</c:v>
                </c:pt>
                <c:pt idx="30">
                  <c:v>Other from D4</c:v>
                </c:pt>
                <c:pt idx="31">
                  <c:v>Did not exp any health problems </c:v>
                </c:pt>
              </c:strCache>
            </c:strRef>
          </c:cat>
          <c:val>
            <c:numRef>
              <c:f>Sheet1!$D$2:$D$33</c:f>
              <c:numCache>
                <c:formatCode>0%</c:formatCode>
                <c:ptCount val="32"/>
                <c:pt idx="0">
                  <c:v>0.25</c:v>
                </c:pt>
                <c:pt idx="1">
                  <c:v>0.19</c:v>
                </c:pt>
                <c:pt idx="2">
                  <c:v>0.15</c:v>
                </c:pt>
                <c:pt idx="3">
                  <c:v>0.22</c:v>
                </c:pt>
                <c:pt idx="4">
                  <c:v>0.13</c:v>
                </c:pt>
                <c:pt idx="5">
                  <c:v>0.14000000000000001</c:v>
                </c:pt>
                <c:pt idx="6">
                  <c:v>0.15</c:v>
                </c:pt>
                <c:pt idx="7">
                  <c:v>0.14000000000000001</c:v>
                </c:pt>
                <c:pt idx="8">
                  <c:v>0.1</c:v>
                </c:pt>
                <c:pt idx="9">
                  <c:v>0.05</c:v>
                </c:pt>
                <c:pt idx="10">
                  <c:v>7.0000000000000007E-2</c:v>
                </c:pt>
                <c:pt idx="11">
                  <c:v>0.14000000000000001</c:v>
                </c:pt>
                <c:pt idx="12">
                  <c:v>0.08</c:v>
                </c:pt>
                <c:pt idx="13">
                  <c:v>0.06</c:v>
                </c:pt>
                <c:pt idx="14">
                  <c:v>0.04</c:v>
                </c:pt>
                <c:pt idx="15">
                  <c:v>0.06</c:v>
                </c:pt>
                <c:pt idx="16">
                  <c:v>0</c:v>
                </c:pt>
                <c:pt idx="17">
                  <c:v>7.0000000000000007E-2</c:v>
                </c:pt>
                <c:pt idx="18">
                  <c:v>0.08</c:v>
                </c:pt>
                <c:pt idx="19">
                  <c:v>0.06</c:v>
                </c:pt>
                <c:pt idx="20">
                  <c:v>0.11</c:v>
                </c:pt>
                <c:pt idx="21">
                  <c:v>0.05</c:v>
                </c:pt>
                <c:pt idx="22">
                  <c:v>7.0000000000000007E-2</c:v>
                </c:pt>
                <c:pt idx="23">
                  <c:v>0.03</c:v>
                </c:pt>
                <c:pt idx="24">
                  <c:v>0.11</c:v>
                </c:pt>
                <c:pt idx="25">
                  <c:v>0.02</c:v>
                </c:pt>
                <c:pt idx="26">
                  <c:v>0.04</c:v>
                </c:pt>
                <c:pt idx="27">
                  <c:v>0.06</c:v>
                </c:pt>
                <c:pt idx="28">
                  <c:v>0.06</c:v>
                </c:pt>
                <c:pt idx="29">
                  <c:v>0.01</c:v>
                </c:pt>
                <c:pt idx="30">
                  <c:v>0</c:v>
                </c:pt>
                <c:pt idx="31">
                  <c:v>0.04</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Age 35-54</c:v>
                </c:pt>
              </c:strCache>
            </c:strRef>
          </c:tx>
          <c:spPr>
            <a:solidFill>
              <a:schemeClr val="accent1">
                <a:lumMod val="60000"/>
              </a:schemeClr>
            </a:solidFill>
            <a:ln>
              <a:noFill/>
            </a:ln>
            <a:effectLst/>
          </c:spPr>
          <c:invertIfNegative val="0"/>
          <c:cat>
            <c:strRef>
              <c:f>Sheet1!$A$2:$A$33</c:f>
              <c:strCache>
                <c:ptCount val="32"/>
                <c:pt idx="0">
                  <c:v>Lack of energy</c:v>
                </c:pt>
                <c:pt idx="1">
                  <c:v>Anxiety or stress</c:v>
                </c:pt>
                <c:pt idx="2">
                  <c:v>Insomnia/Sleep problems</c:v>
                </c:pt>
                <c:pt idx="3">
                  <c:v>General health</c:v>
                </c:pt>
                <c:pt idx="4">
                  <c:v>Digestive complaints</c:v>
                </c:pt>
                <c:pt idx="5">
                  <c:v>Depression</c:v>
                </c:pt>
                <c:pt idx="6">
                  <c:v>Mood</c:v>
                </c:pt>
                <c:pt idx="7">
                  <c:v>Nutrition concerns</c:v>
                </c:pt>
                <c:pt idx="8">
                  <c:v>Eye fatigue</c:v>
                </c:pt>
                <c:pt idx="9">
                  <c:v>Anemia (low iron)</c:v>
                </c:pt>
                <c:pt idx="10">
                  <c:v>Immunity concerns</c:v>
                </c:pt>
                <c:pt idx="11">
                  <c:v>Joint or other pain</c:v>
                </c:pt>
                <c:pt idx="12">
                  <c:v>Lack of mental acuity, cognition, focus</c:v>
                </c:pt>
                <c:pt idx="13">
                  <c:v>Inflammation</c:v>
                </c:pt>
                <c:pt idx="14">
                  <c:v>Poor/declining vision</c:v>
                </c:pt>
                <c:pt idx="15">
                  <c:v>Memory issues</c:v>
                </c:pt>
                <c:pt idx="16">
                  <c:v>Pregnancy</c:v>
                </c:pt>
                <c:pt idx="17">
                  <c:v>Overweight/Obese</c:v>
                </c:pt>
                <c:pt idx="18">
                  <c:v>Dermatological condition</c:v>
                </c:pt>
                <c:pt idx="19">
                  <c:v>Oral health</c:v>
                </c:pt>
                <c:pt idx="20">
                  <c:v>Athletic performance</c:v>
                </c:pt>
                <c:pt idx="21">
                  <c:v>Long haul COVID symptoms</c:v>
                </c:pt>
                <c:pt idx="22">
                  <c:v>High cholesterol</c:v>
                </c:pt>
                <c:pt idx="23">
                  <c:v>Healthy Aging</c:v>
                </c:pt>
                <c:pt idx="24">
                  <c:v>High blood pressure</c:v>
                </c:pt>
                <c:pt idx="25">
                  <c:v>Osteoporosis</c:v>
                </c:pt>
                <c:pt idx="26">
                  <c:v>Heart/cardiovascular problem</c:v>
                </c:pt>
                <c:pt idx="27">
                  <c:v>Antioxidant support</c:v>
                </c:pt>
                <c:pt idx="28">
                  <c:v>Diabetes/blood sugar management</c:v>
                </c:pt>
                <c:pt idx="29">
                  <c:v>Perimenopause/Menopause</c:v>
                </c:pt>
                <c:pt idx="30">
                  <c:v>Other from D4</c:v>
                </c:pt>
                <c:pt idx="31">
                  <c:v>Did not exp any health problems </c:v>
                </c:pt>
              </c:strCache>
            </c:strRef>
          </c:cat>
          <c:val>
            <c:numRef>
              <c:f>Sheet1!$E$2:$E$33</c:f>
              <c:numCache>
                <c:formatCode>0%</c:formatCode>
                <c:ptCount val="32"/>
                <c:pt idx="0">
                  <c:v>0.28999999999999998</c:v>
                </c:pt>
                <c:pt idx="1">
                  <c:v>0.21</c:v>
                </c:pt>
                <c:pt idx="2">
                  <c:v>0.17</c:v>
                </c:pt>
                <c:pt idx="3">
                  <c:v>0.2</c:v>
                </c:pt>
                <c:pt idx="4">
                  <c:v>0.22</c:v>
                </c:pt>
                <c:pt idx="5">
                  <c:v>0.09</c:v>
                </c:pt>
                <c:pt idx="6">
                  <c:v>0.12</c:v>
                </c:pt>
                <c:pt idx="7">
                  <c:v>0.12</c:v>
                </c:pt>
                <c:pt idx="8">
                  <c:v>0.16</c:v>
                </c:pt>
                <c:pt idx="9">
                  <c:v>0.12</c:v>
                </c:pt>
                <c:pt idx="10">
                  <c:v>0.15</c:v>
                </c:pt>
                <c:pt idx="11">
                  <c:v>0.17</c:v>
                </c:pt>
                <c:pt idx="12">
                  <c:v>0.04</c:v>
                </c:pt>
                <c:pt idx="13">
                  <c:v>0.11</c:v>
                </c:pt>
                <c:pt idx="14">
                  <c:v>0.06</c:v>
                </c:pt>
                <c:pt idx="15">
                  <c:v>7.0000000000000007E-2</c:v>
                </c:pt>
                <c:pt idx="16">
                  <c:v>0.02</c:v>
                </c:pt>
                <c:pt idx="17">
                  <c:v>0.08</c:v>
                </c:pt>
                <c:pt idx="18">
                  <c:v>0.06</c:v>
                </c:pt>
                <c:pt idx="19">
                  <c:v>0.06</c:v>
                </c:pt>
                <c:pt idx="20">
                  <c:v>0.06</c:v>
                </c:pt>
                <c:pt idx="21">
                  <c:v>0.06</c:v>
                </c:pt>
                <c:pt idx="22">
                  <c:v>0.1</c:v>
                </c:pt>
                <c:pt idx="23">
                  <c:v>0.08</c:v>
                </c:pt>
                <c:pt idx="24">
                  <c:v>0.08</c:v>
                </c:pt>
                <c:pt idx="25">
                  <c:v>0.04</c:v>
                </c:pt>
                <c:pt idx="26">
                  <c:v>0.02</c:v>
                </c:pt>
                <c:pt idx="27">
                  <c:v>0.05</c:v>
                </c:pt>
                <c:pt idx="28">
                  <c:v>0.04</c:v>
                </c:pt>
                <c:pt idx="29">
                  <c:v>0.12</c:v>
                </c:pt>
                <c:pt idx="30">
                  <c:v>0.01</c:v>
                </c:pt>
                <c:pt idx="31">
                  <c:v>0.04</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Age 35-54</c:v>
                </c:pt>
              </c:strCache>
            </c:strRef>
          </c:tx>
          <c:spPr>
            <a:solidFill>
              <a:schemeClr val="accent2">
                <a:lumMod val="40000"/>
                <a:lumOff val="60000"/>
              </a:schemeClr>
            </a:solidFill>
            <a:ln>
              <a:noFill/>
            </a:ln>
            <a:effectLst/>
          </c:spPr>
          <c:invertIfNegative val="0"/>
          <c:cat>
            <c:strRef>
              <c:f>Sheet1!$A$2:$A$33</c:f>
              <c:strCache>
                <c:ptCount val="32"/>
                <c:pt idx="0">
                  <c:v>Lack of energy</c:v>
                </c:pt>
                <c:pt idx="1">
                  <c:v>Anxiety or stress</c:v>
                </c:pt>
                <c:pt idx="2">
                  <c:v>Insomnia/Sleep problems</c:v>
                </c:pt>
                <c:pt idx="3">
                  <c:v>General health</c:v>
                </c:pt>
                <c:pt idx="4">
                  <c:v>Digestive complaints</c:v>
                </c:pt>
                <c:pt idx="5">
                  <c:v>Depression</c:v>
                </c:pt>
                <c:pt idx="6">
                  <c:v>Mood</c:v>
                </c:pt>
                <c:pt idx="7">
                  <c:v>Nutrition concerns</c:v>
                </c:pt>
                <c:pt idx="8">
                  <c:v>Eye fatigue</c:v>
                </c:pt>
                <c:pt idx="9">
                  <c:v>Anemia (low iron)</c:v>
                </c:pt>
                <c:pt idx="10">
                  <c:v>Immunity concerns</c:v>
                </c:pt>
                <c:pt idx="11">
                  <c:v>Joint or other pain</c:v>
                </c:pt>
                <c:pt idx="12">
                  <c:v>Lack of mental acuity, cognition, focus</c:v>
                </c:pt>
                <c:pt idx="13">
                  <c:v>Inflammation</c:v>
                </c:pt>
                <c:pt idx="14">
                  <c:v>Poor/declining vision</c:v>
                </c:pt>
                <c:pt idx="15">
                  <c:v>Memory issues</c:v>
                </c:pt>
                <c:pt idx="16">
                  <c:v>Pregnancy</c:v>
                </c:pt>
                <c:pt idx="17">
                  <c:v>Overweight/Obese</c:v>
                </c:pt>
                <c:pt idx="18">
                  <c:v>Dermatological condition</c:v>
                </c:pt>
                <c:pt idx="19">
                  <c:v>Oral health</c:v>
                </c:pt>
                <c:pt idx="20">
                  <c:v>Athletic performance</c:v>
                </c:pt>
                <c:pt idx="21">
                  <c:v>Long haul COVID symptoms</c:v>
                </c:pt>
                <c:pt idx="22">
                  <c:v>High cholesterol</c:v>
                </c:pt>
                <c:pt idx="23">
                  <c:v>Healthy Aging</c:v>
                </c:pt>
                <c:pt idx="24">
                  <c:v>High blood pressure</c:v>
                </c:pt>
                <c:pt idx="25">
                  <c:v>Osteoporosis</c:v>
                </c:pt>
                <c:pt idx="26">
                  <c:v>Heart/cardiovascular problem</c:v>
                </c:pt>
                <c:pt idx="27">
                  <c:v>Antioxidant support</c:v>
                </c:pt>
                <c:pt idx="28">
                  <c:v>Diabetes/blood sugar management</c:v>
                </c:pt>
                <c:pt idx="29">
                  <c:v>Perimenopause/Menopause</c:v>
                </c:pt>
                <c:pt idx="30">
                  <c:v>Other from D4</c:v>
                </c:pt>
                <c:pt idx="31">
                  <c:v>Did not exp any health problems </c:v>
                </c:pt>
              </c:strCache>
            </c:strRef>
          </c:cat>
          <c:val>
            <c:numRef>
              <c:f>Sheet1!$F$2:$F$33</c:f>
              <c:numCache>
                <c:formatCode>0%</c:formatCode>
                <c:ptCount val="32"/>
                <c:pt idx="0">
                  <c:v>0.2</c:v>
                </c:pt>
                <c:pt idx="1">
                  <c:v>0.16</c:v>
                </c:pt>
                <c:pt idx="2">
                  <c:v>0.14000000000000001</c:v>
                </c:pt>
                <c:pt idx="3">
                  <c:v>0.19</c:v>
                </c:pt>
                <c:pt idx="4">
                  <c:v>0.21</c:v>
                </c:pt>
                <c:pt idx="5">
                  <c:v>7.0000000000000007E-2</c:v>
                </c:pt>
                <c:pt idx="6">
                  <c:v>0.08</c:v>
                </c:pt>
                <c:pt idx="7">
                  <c:v>0.13</c:v>
                </c:pt>
                <c:pt idx="8">
                  <c:v>0.15</c:v>
                </c:pt>
                <c:pt idx="9">
                  <c:v>0.06</c:v>
                </c:pt>
                <c:pt idx="10">
                  <c:v>0.11</c:v>
                </c:pt>
                <c:pt idx="11">
                  <c:v>0.18</c:v>
                </c:pt>
                <c:pt idx="12">
                  <c:v>0.06</c:v>
                </c:pt>
                <c:pt idx="13">
                  <c:v>0.12</c:v>
                </c:pt>
                <c:pt idx="14">
                  <c:v>0.1</c:v>
                </c:pt>
                <c:pt idx="15">
                  <c:v>0.05</c:v>
                </c:pt>
                <c:pt idx="16">
                  <c:v>0</c:v>
                </c:pt>
                <c:pt idx="17">
                  <c:v>0.08</c:v>
                </c:pt>
                <c:pt idx="18">
                  <c:v>0.05</c:v>
                </c:pt>
                <c:pt idx="19">
                  <c:v>0.08</c:v>
                </c:pt>
                <c:pt idx="20">
                  <c:v>7.0000000000000007E-2</c:v>
                </c:pt>
                <c:pt idx="21">
                  <c:v>0.05</c:v>
                </c:pt>
                <c:pt idx="22">
                  <c:v>0.17</c:v>
                </c:pt>
                <c:pt idx="23">
                  <c:v>0.1</c:v>
                </c:pt>
                <c:pt idx="24">
                  <c:v>0.14000000000000001</c:v>
                </c:pt>
                <c:pt idx="25">
                  <c:v>0.02</c:v>
                </c:pt>
                <c:pt idx="26">
                  <c:v>0.03</c:v>
                </c:pt>
                <c:pt idx="27">
                  <c:v>0.06</c:v>
                </c:pt>
                <c:pt idx="28">
                  <c:v>0.11</c:v>
                </c:pt>
                <c:pt idx="29">
                  <c:v>0.02</c:v>
                </c:pt>
                <c:pt idx="30">
                  <c:v>0</c:v>
                </c:pt>
                <c:pt idx="31">
                  <c:v>0.04</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Age 55+</c:v>
                </c:pt>
              </c:strCache>
            </c:strRef>
          </c:tx>
          <c:spPr>
            <a:solidFill>
              <a:schemeClr val="accent5">
                <a:lumMod val="60000"/>
              </a:schemeClr>
            </a:solidFill>
            <a:ln>
              <a:noFill/>
            </a:ln>
            <a:effectLst/>
          </c:spPr>
          <c:invertIfNegative val="0"/>
          <c:cat>
            <c:strRef>
              <c:f>Sheet1!$A$2:$A$33</c:f>
              <c:strCache>
                <c:ptCount val="32"/>
                <c:pt idx="0">
                  <c:v>Lack of energy</c:v>
                </c:pt>
                <c:pt idx="1">
                  <c:v>Anxiety or stress</c:v>
                </c:pt>
                <c:pt idx="2">
                  <c:v>Insomnia/Sleep problems</c:v>
                </c:pt>
                <c:pt idx="3">
                  <c:v>General health</c:v>
                </c:pt>
                <c:pt idx="4">
                  <c:v>Digestive complaints</c:v>
                </c:pt>
                <c:pt idx="5">
                  <c:v>Depression</c:v>
                </c:pt>
                <c:pt idx="6">
                  <c:v>Mood</c:v>
                </c:pt>
                <c:pt idx="7">
                  <c:v>Nutrition concerns</c:v>
                </c:pt>
                <c:pt idx="8">
                  <c:v>Eye fatigue</c:v>
                </c:pt>
                <c:pt idx="9">
                  <c:v>Anemia (low iron)</c:v>
                </c:pt>
                <c:pt idx="10">
                  <c:v>Immunity concerns</c:v>
                </c:pt>
                <c:pt idx="11">
                  <c:v>Joint or other pain</c:v>
                </c:pt>
                <c:pt idx="12">
                  <c:v>Lack of mental acuity, cognition, focus</c:v>
                </c:pt>
                <c:pt idx="13">
                  <c:v>Inflammation</c:v>
                </c:pt>
                <c:pt idx="14">
                  <c:v>Poor/declining vision</c:v>
                </c:pt>
                <c:pt idx="15">
                  <c:v>Memory issues</c:v>
                </c:pt>
                <c:pt idx="16">
                  <c:v>Pregnancy</c:v>
                </c:pt>
                <c:pt idx="17">
                  <c:v>Overweight/Obese</c:v>
                </c:pt>
                <c:pt idx="18">
                  <c:v>Dermatological condition</c:v>
                </c:pt>
                <c:pt idx="19">
                  <c:v>Oral health</c:v>
                </c:pt>
                <c:pt idx="20">
                  <c:v>Athletic performance</c:v>
                </c:pt>
                <c:pt idx="21">
                  <c:v>Long haul COVID symptoms</c:v>
                </c:pt>
                <c:pt idx="22">
                  <c:v>High cholesterol</c:v>
                </c:pt>
                <c:pt idx="23">
                  <c:v>Healthy Aging</c:v>
                </c:pt>
                <c:pt idx="24">
                  <c:v>High blood pressure</c:v>
                </c:pt>
                <c:pt idx="25">
                  <c:v>Osteoporosis</c:v>
                </c:pt>
                <c:pt idx="26">
                  <c:v>Heart/cardiovascular problem</c:v>
                </c:pt>
                <c:pt idx="27">
                  <c:v>Antioxidant support</c:v>
                </c:pt>
                <c:pt idx="28">
                  <c:v>Diabetes/blood sugar management</c:v>
                </c:pt>
                <c:pt idx="29">
                  <c:v>Perimenopause/Menopause</c:v>
                </c:pt>
                <c:pt idx="30">
                  <c:v>Other from D4</c:v>
                </c:pt>
                <c:pt idx="31">
                  <c:v>Did not exp any health problems </c:v>
                </c:pt>
              </c:strCache>
            </c:strRef>
          </c:cat>
          <c:val>
            <c:numRef>
              <c:f>Sheet1!$G$2:$G$33</c:f>
              <c:numCache>
                <c:formatCode>0%</c:formatCode>
                <c:ptCount val="32"/>
                <c:pt idx="0">
                  <c:v>0.14000000000000001</c:v>
                </c:pt>
                <c:pt idx="1">
                  <c:v>0.14000000000000001</c:v>
                </c:pt>
                <c:pt idx="2">
                  <c:v>0.18</c:v>
                </c:pt>
                <c:pt idx="3">
                  <c:v>0.13</c:v>
                </c:pt>
                <c:pt idx="4">
                  <c:v>0.15</c:v>
                </c:pt>
                <c:pt idx="5">
                  <c:v>0.05</c:v>
                </c:pt>
                <c:pt idx="6">
                  <c:v>0.03</c:v>
                </c:pt>
                <c:pt idx="7">
                  <c:v>0.05</c:v>
                </c:pt>
                <c:pt idx="8">
                  <c:v>0.13</c:v>
                </c:pt>
                <c:pt idx="9">
                  <c:v>0.05</c:v>
                </c:pt>
                <c:pt idx="10">
                  <c:v>0.14000000000000001</c:v>
                </c:pt>
                <c:pt idx="11">
                  <c:v>0.3</c:v>
                </c:pt>
                <c:pt idx="12">
                  <c:v>0.01</c:v>
                </c:pt>
                <c:pt idx="13">
                  <c:v>0.09</c:v>
                </c:pt>
                <c:pt idx="14">
                  <c:v>0.11</c:v>
                </c:pt>
                <c:pt idx="15">
                  <c:v>0.03</c:v>
                </c:pt>
                <c:pt idx="16">
                  <c:v>0</c:v>
                </c:pt>
                <c:pt idx="17">
                  <c:v>0.06</c:v>
                </c:pt>
                <c:pt idx="18">
                  <c:v>0.04</c:v>
                </c:pt>
                <c:pt idx="19">
                  <c:v>0.04</c:v>
                </c:pt>
                <c:pt idx="20">
                  <c:v>0.03</c:v>
                </c:pt>
                <c:pt idx="21">
                  <c:v>0.02</c:v>
                </c:pt>
                <c:pt idx="22">
                  <c:v>0.27</c:v>
                </c:pt>
                <c:pt idx="23">
                  <c:v>0.12</c:v>
                </c:pt>
                <c:pt idx="24">
                  <c:v>0.18</c:v>
                </c:pt>
                <c:pt idx="25">
                  <c:v>0.14000000000000001</c:v>
                </c:pt>
                <c:pt idx="26">
                  <c:v>0.03</c:v>
                </c:pt>
                <c:pt idx="27">
                  <c:v>0.03</c:v>
                </c:pt>
                <c:pt idx="28">
                  <c:v>0.04</c:v>
                </c:pt>
                <c:pt idx="29">
                  <c:v>0.11</c:v>
                </c:pt>
                <c:pt idx="30">
                  <c:v>0.02</c:v>
                </c:pt>
                <c:pt idx="31">
                  <c:v>0.04</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Age 55+</c:v>
                </c:pt>
              </c:strCache>
            </c:strRef>
          </c:tx>
          <c:spPr>
            <a:solidFill>
              <a:schemeClr val="accent1">
                <a:lumMod val="80000"/>
                <a:lumOff val="20000"/>
              </a:schemeClr>
            </a:solidFill>
            <a:ln>
              <a:noFill/>
            </a:ln>
            <a:effectLst/>
          </c:spPr>
          <c:invertIfNegative val="0"/>
          <c:cat>
            <c:strRef>
              <c:f>Sheet1!$A$2:$A$33</c:f>
              <c:strCache>
                <c:ptCount val="32"/>
                <c:pt idx="0">
                  <c:v>Lack of energy</c:v>
                </c:pt>
                <c:pt idx="1">
                  <c:v>Anxiety or stress</c:v>
                </c:pt>
                <c:pt idx="2">
                  <c:v>Insomnia/Sleep problems</c:v>
                </c:pt>
                <c:pt idx="3">
                  <c:v>General health</c:v>
                </c:pt>
                <c:pt idx="4">
                  <c:v>Digestive complaints</c:v>
                </c:pt>
                <c:pt idx="5">
                  <c:v>Depression</c:v>
                </c:pt>
                <c:pt idx="6">
                  <c:v>Mood</c:v>
                </c:pt>
                <c:pt idx="7">
                  <c:v>Nutrition concerns</c:v>
                </c:pt>
                <c:pt idx="8">
                  <c:v>Eye fatigue</c:v>
                </c:pt>
                <c:pt idx="9">
                  <c:v>Anemia (low iron)</c:v>
                </c:pt>
                <c:pt idx="10">
                  <c:v>Immunity concerns</c:v>
                </c:pt>
                <c:pt idx="11">
                  <c:v>Joint or other pain</c:v>
                </c:pt>
                <c:pt idx="12">
                  <c:v>Lack of mental acuity, cognition, focus</c:v>
                </c:pt>
                <c:pt idx="13">
                  <c:v>Inflammation</c:v>
                </c:pt>
                <c:pt idx="14">
                  <c:v>Poor/declining vision</c:v>
                </c:pt>
                <c:pt idx="15">
                  <c:v>Memory issues</c:v>
                </c:pt>
                <c:pt idx="16">
                  <c:v>Pregnancy</c:v>
                </c:pt>
                <c:pt idx="17">
                  <c:v>Overweight/Obese</c:v>
                </c:pt>
                <c:pt idx="18">
                  <c:v>Dermatological condition</c:v>
                </c:pt>
                <c:pt idx="19">
                  <c:v>Oral health</c:v>
                </c:pt>
                <c:pt idx="20">
                  <c:v>Athletic performance</c:v>
                </c:pt>
                <c:pt idx="21">
                  <c:v>Long haul COVID symptoms</c:v>
                </c:pt>
                <c:pt idx="22">
                  <c:v>High cholesterol</c:v>
                </c:pt>
                <c:pt idx="23">
                  <c:v>Healthy Aging</c:v>
                </c:pt>
                <c:pt idx="24">
                  <c:v>High blood pressure</c:v>
                </c:pt>
                <c:pt idx="25">
                  <c:v>Osteoporosis</c:v>
                </c:pt>
                <c:pt idx="26">
                  <c:v>Heart/cardiovascular problem</c:v>
                </c:pt>
                <c:pt idx="27">
                  <c:v>Antioxidant support</c:v>
                </c:pt>
                <c:pt idx="28">
                  <c:v>Diabetes/blood sugar management</c:v>
                </c:pt>
                <c:pt idx="29">
                  <c:v>Perimenopause/Menopause</c:v>
                </c:pt>
                <c:pt idx="30">
                  <c:v>Other from D4</c:v>
                </c:pt>
                <c:pt idx="31">
                  <c:v>Did not exp any health problems </c:v>
                </c:pt>
              </c:strCache>
            </c:strRef>
          </c:cat>
          <c:val>
            <c:numRef>
              <c:f>Sheet1!$H$2:$H$33</c:f>
              <c:numCache>
                <c:formatCode>0%</c:formatCode>
                <c:ptCount val="32"/>
                <c:pt idx="0">
                  <c:v>0.12</c:v>
                </c:pt>
                <c:pt idx="1">
                  <c:v>0.11</c:v>
                </c:pt>
                <c:pt idx="2">
                  <c:v>0.1</c:v>
                </c:pt>
                <c:pt idx="3">
                  <c:v>0.15</c:v>
                </c:pt>
                <c:pt idx="4">
                  <c:v>0.13</c:v>
                </c:pt>
                <c:pt idx="5">
                  <c:v>0.06</c:v>
                </c:pt>
                <c:pt idx="6">
                  <c:v>0.06</c:v>
                </c:pt>
                <c:pt idx="7">
                  <c:v>0.06</c:v>
                </c:pt>
                <c:pt idx="8">
                  <c:v>0.12</c:v>
                </c:pt>
                <c:pt idx="9">
                  <c:v>0.02</c:v>
                </c:pt>
                <c:pt idx="10">
                  <c:v>7.0000000000000007E-2</c:v>
                </c:pt>
                <c:pt idx="11">
                  <c:v>0.23</c:v>
                </c:pt>
                <c:pt idx="12">
                  <c:v>0.03</c:v>
                </c:pt>
                <c:pt idx="13">
                  <c:v>0.05</c:v>
                </c:pt>
                <c:pt idx="14">
                  <c:v>0.11</c:v>
                </c:pt>
                <c:pt idx="15">
                  <c:v>0.04</c:v>
                </c:pt>
                <c:pt idx="16">
                  <c:v>0</c:v>
                </c:pt>
                <c:pt idx="17">
                  <c:v>0.05</c:v>
                </c:pt>
                <c:pt idx="18">
                  <c:v>0.04</c:v>
                </c:pt>
                <c:pt idx="19">
                  <c:v>0.04</c:v>
                </c:pt>
                <c:pt idx="20">
                  <c:v>7.0000000000000007E-2</c:v>
                </c:pt>
                <c:pt idx="21">
                  <c:v>0.01</c:v>
                </c:pt>
                <c:pt idx="22">
                  <c:v>0.23</c:v>
                </c:pt>
                <c:pt idx="23">
                  <c:v>0.16</c:v>
                </c:pt>
                <c:pt idx="24">
                  <c:v>0.26</c:v>
                </c:pt>
                <c:pt idx="25">
                  <c:v>0.04</c:v>
                </c:pt>
                <c:pt idx="26">
                  <c:v>0.09</c:v>
                </c:pt>
                <c:pt idx="27">
                  <c:v>0.03</c:v>
                </c:pt>
                <c:pt idx="28">
                  <c:v>0.14000000000000001</c:v>
                </c:pt>
                <c:pt idx="29">
                  <c:v>0</c:v>
                </c:pt>
                <c:pt idx="30">
                  <c:v>0.03</c:v>
                </c:pt>
                <c:pt idx="31">
                  <c:v>0.05</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Respondents</c:v>
                </c:pt>
              </c:strCache>
            </c:strRef>
          </c:tx>
          <c:spPr>
            <a:ln w="19050" cap="rnd">
              <a:solidFill>
                <a:schemeClr val="bg1">
                  <a:lumMod val="50000"/>
                </a:schemeClr>
              </a:solidFill>
              <a:prstDash val="dash"/>
              <a:round/>
            </a:ln>
            <a:effectLst/>
          </c:spPr>
          <c:marker>
            <c:symbol val="none"/>
          </c:marker>
          <c:cat>
            <c:strRef>
              <c:f>Sheet1!$A$2:$A$33</c:f>
              <c:strCache>
                <c:ptCount val="32"/>
                <c:pt idx="0">
                  <c:v>Lack of energy</c:v>
                </c:pt>
                <c:pt idx="1">
                  <c:v>Anxiety or stress</c:v>
                </c:pt>
                <c:pt idx="2">
                  <c:v>Insomnia/Sleep problems</c:v>
                </c:pt>
                <c:pt idx="3">
                  <c:v>General health</c:v>
                </c:pt>
                <c:pt idx="4">
                  <c:v>Digestive complaints</c:v>
                </c:pt>
                <c:pt idx="5">
                  <c:v>Depression</c:v>
                </c:pt>
                <c:pt idx="6">
                  <c:v>Mood</c:v>
                </c:pt>
                <c:pt idx="7">
                  <c:v>Nutrition concerns</c:v>
                </c:pt>
                <c:pt idx="8">
                  <c:v>Eye fatigue</c:v>
                </c:pt>
                <c:pt idx="9">
                  <c:v>Anemia (low iron)</c:v>
                </c:pt>
                <c:pt idx="10">
                  <c:v>Immunity concerns</c:v>
                </c:pt>
                <c:pt idx="11">
                  <c:v>Joint or other pain</c:v>
                </c:pt>
                <c:pt idx="12">
                  <c:v>Lack of mental acuity, cognition, focus</c:v>
                </c:pt>
                <c:pt idx="13">
                  <c:v>Inflammation</c:v>
                </c:pt>
                <c:pt idx="14">
                  <c:v>Poor/declining vision</c:v>
                </c:pt>
                <c:pt idx="15">
                  <c:v>Memory issues</c:v>
                </c:pt>
                <c:pt idx="16">
                  <c:v>Pregnancy</c:v>
                </c:pt>
                <c:pt idx="17">
                  <c:v>Overweight/Obese</c:v>
                </c:pt>
                <c:pt idx="18">
                  <c:v>Dermatological condition</c:v>
                </c:pt>
                <c:pt idx="19">
                  <c:v>Oral health</c:v>
                </c:pt>
                <c:pt idx="20">
                  <c:v>Athletic performance</c:v>
                </c:pt>
                <c:pt idx="21">
                  <c:v>Long haul COVID symptoms</c:v>
                </c:pt>
                <c:pt idx="22">
                  <c:v>High cholesterol</c:v>
                </c:pt>
                <c:pt idx="23">
                  <c:v>Healthy Aging</c:v>
                </c:pt>
                <c:pt idx="24">
                  <c:v>High blood pressure</c:v>
                </c:pt>
                <c:pt idx="25">
                  <c:v>Osteoporosis</c:v>
                </c:pt>
                <c:pt idx="26">
                  <c:v>Heart/cardiovascular problem</c:v>
                </c:pt>
                <c:pt idx="27">
                  <c:v>Antioxidant support</c:v>
                </c:pt>
                <c:pt idx="28">
                  <c:v>Diabetes/blood sugar management</c:v>
                </c:pt>
                <c:pt idx="29">
                  <c:v>Perimenopause/Menopause</c:v>
                </c:pt>
                <c:pt idx="30">
                  <c:v>Other from D4</c:v>
                </c:pt>
                <c:pt idx="31">
                  <c:v>Did not exp any health problems </c:v>
                </c:pt>
              </c:strCache>
            </c:strRef>
          </c:cat>
          <c:val>
            <c:numRef>
              <c:f>Sheet1!$B$2:$B$33</c:f>
              <c:numCache>
                <c:formatCode>0%</c:formatCode>
                <c:ptCount val="32"/>
                <c:pt idx="0">
                  <c:v>0.21206525000000001</c:v>
                </c:pt>
                <c:pt idx="1">
                  <c:v>0.16312711999999999</c:v>
                </c:pt>
                <c:pt idx="2">
                  <c:v>0.13696522</c:v>
                </c:pt>
                <c:pt idx="3">
                  <c:v>0.16528163000000001</c:v>
                </c:pt>
                <c:pt idx="4">
                  <c:v>0.14404432</c:v>
                </c:pt>
                <c:pt idx="5">
                  <c:v>8.8642660000000012E-2</c:v>
                </c:pt>
                <c:pt idx="6">
                  <c:v>8.8027090000000002E-2</c:v>
                </c:pt>
                <c:pt idx="7">
                  <c:v>9.0181590000000006E-2</c:v>
                </c:pt>
                <c:pt idx="8">
                  <c:v>9.4182830000000009E-2</c:v>
                </c:pt>
                <c:pt idx="9">
                  <c:v>7.294552E-2</c:v>
                </c:pt>
                <c:pt idx="10">
                  <c:v>9.079717000000001E-2</c:v>
                </c:pt>
                <c:pt idx="11">
                  <c:v>0.18651893</c:v>
                </c:pt>
                <c:pt idx="12">
                  <c:v>4.7399200000000002E-2</c:v>
                </c:pt>
                <c:pt idx="13">
                  <c:v>7.2329950000000004E-2</c:v>
                </c:pt>
                <c:pt idx="14">
                  <c:v>5.3554940000000002E-2</c:v>
                </c:pt>
                <c:pt idx="15">
                  <c:v>3.5395509999999998E-2</c:v>
                </c:pt>
                <c:pt idx="16">
                  <c:v>1.477378E-2</c:v>
                </c:pt>
                <c:pt idx="17">
                  <c:v>5.2323790000000002E-2</c:v>
                </c:pt>
                <c:pt idx="18">
                  <c:v>4.6168050000000002E-2</c:v>
                </c:pt>
                <c:pt idx="19">
                  <c:v>4.093567E-2</c:v>
                </c:pt>
                <c:pt idx="20">
                  <c:v>5.1092639999999988E-2</c:v>
                </c:pt>
                <c:pt idx="21">
                  <c:v>2.831641E-2</c:v>
                </c:pt>
                <c:pt idx="22">
                  <c:v>0.11111111</c:v>
                </c:pt>
                <c:pt idx="23">
                  <c:v>7.1406590000000006E-2</c:v>
                </c:pt>
                <c:pt idx="24">
                  <c:v>0.1043398</c:v>
                </c:pt>
                <c:pt idx="25">
                  <c:v>3.2625420000000002E-2</c:v>
                </c:pt>
                <c:pt idx="26">
                  <c:v>2.9855340000000001E-2</c:v>
                </c:pt>
                <c:pt idx="27">
                  <c:v>2.831641E-2</c:v>
                </c:pt>
                <c:pt idx="28">
                  <c:v>4.8014770000000012E-2</c:v>
                </c:pt>
                <c:pt idx="29">
                  <c:v>3.447215E-2</c:v>
                </c:pt>
                <c:pt idx="30">
                  <c:v>1.7236069999999999E-2</c:v>
                </c:pt>
                <c:pt idx="31">
                  <c:v>7.7870109999999992E-2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US 18-34</c:v>
                </c:pt>
              </c:strCache>
            </c:strRef>
          </c:tx>
          <c:spPr>
            <a:solidFill>
              <a:schemeClr val="accent3"/>
            </a:solidFill>
            <a:ln>
              <a:noFill/>
            </a:ln>
            <a:effectLst/>
          </c:spPr>
          <c:invertIfNegative val="0"/>
          <c:cat>
            <c:strRef>
              <c:f>Sheet1!$A$2:$A$33</c:f>
              <c:strCache>
                <c:ptCount val="32"/>
                <c:pt idx="0">
                  <c:v>Anxiety or stress</c:v>
                </c:pt>
                <c:pt idx="1">
                  <c:v>Depression</c:v>
                </c:pt>
                <c:pt idx="2">
                  <c:v>Lack of energy</c:v>
                </c:pt>
                <c:pt idx="3">
                  <c:v>Mood</c:v>
                </c:pt>
                <c:pt idx="4">
                  <c:v>General health</c:v>
                </c:pt>
                <c:pt idx="5">
                  <c:v>Nutrition concerns</c:v>
                </c:pt>
                <c:pt idx="6">
                  <c:v>Insomnia/Sleep problems</c:v>
                </c:pt>
                <c:pt idx="7">
                  <c:v>Oral health</c:v>
                </c:pt>
                <c:pt idx="8">
                  <c:v>Joint or other pain</c:v>
                </c:pt>
                <c:pt idx="9">
                  <c:v>Lack of mental acuity, cognition, focus</c:v>
                </c:pt>
                <c:pt idx="10">
                  <c:v>Digestive complaints</c:v>
                </c:pt>
                <c:pt idx="11">
                  <c:v>High cholesterol</c:v>
                </c:pt>
                <c:pt idx="12">
                  <c:v>Anemia (low iron)</c:v>
                </c:pt>
                <c:pt idx="13">
                  <c:v>High blood pressure</c:v>
                </c:pt>
                <c:pt idx="14">
                  <c:v>Immunity concerns</c:v>
                </c:pt>
                <c:pt idx="15">
                  <c:v>Memory issues</c:v>
                </c:pt>
                <c:pt idx="16">
                  <c:v>Inflammation</c:v>
                </c:pt>
                <c:pt idx="17">
                  <c:v>Eye fatigue</c:v>
                </c:pt>
                <c:pt idx="18">
                  <c:v>Overweight/Obese</c:v>
                </c:pt>
                <c:pt idx="19">
                  <c:v>Antioxidant support</c:v>
                </c:pt>
                <c:pt idx="20">
                  <c:v>Did not exp any health problems</c:v>
                </c:pt>
                <c:pt idx="21">
                  <c:v>Athletic performance</c:v>
                </c:pt>
                <c:pt idx="22">
                  <c:v>Heart/cardiovascular problem</c:v>
                </c:pt>
                <c:pt idx="23">
                  <c:v>Poor/declining vision</c:v>
                </c:pt>
                <c:pt idx="24">
                  <c:v>Diabetes/blood sugar management</c:v>
                </c:pt>
                <c:pt idx="25">
                  <c:v>Dermatological condition</c:v>
                </c:pt>
                <c:pt idx="26">
                  <c:v>Healthy Aging</c:v>
                </c:pt>
                <c:pt idx="27">
                  <c:v>Long haul COVID symptoms</c:v>
                </c:pt>
                <c:pt idx="28">
                  <c:v>Osteoporosis</c:v>
                </c:pt>
                <c:pt idx="29">
                  <c:v>Pregnancy</c:v>
                </c:pt>
                <c:pt idx="30">
                  <c:v>Perimenopause/Menopause</c:v>
                </c:pt>
                <c:pt idx="31">
                  <c:v>Other health condition</c:v>
                </c:pt>
              </c:strCache>
            </c:strRef>
          </c:cat>
          <c:val>
            <c:numRef>
              <c:f>Sheet1!$C$2:$C$33</c:f>
              <c:numCache>
                <c:formatCode>0%</c:formatCode>
                <c:ptCount val="32"/>
                <c:pt idx="0">
                  <c:v>0.43867925000000002</c:v>
                </c:pt>
                <c:pt idx="1">
                  <c:v>0.35849057000000001</c:v>
                </c:pt>
                <c:pt idx="2">
                  <c:v>0.32075471999999999</c:v>
                </c:pt>
                <c:pt idx="3">
                  <c:v>0.31132074999999998</c:v>
                </c:pt>
                <c:pt idx="4">
                  <c:v>0.25</c:v>
                </c:pt>
                <c:pt idx="5">
                  <c:v>0.23584906</c:v>
                </c:pt>
                <c:pt idx="6">
                  <c:v>0.21698112999999999</c:v>
                </c:pt>
                <c:pt idx="7">
                  <c:v>0.17924528000000001</c:v>
                </c:pt>
                <c:pt idx="8">
                  <c:v>0.1745283</c:v>
                </c:pt>
                <c:pt idx="9">
                  <c:v>0.15094340000000001</c:v>
                </c:pt>
                <c:pt idx="10">
                  <c:v>0.14622642</c:v>
                </c:pt>
                <c:pt idx="11">
                  <c:v>0.13207547</c:v>
                </c:pt>
                <c:pt idx="12">
                  <c:v>0.13207547</c:v>
                </c:pt>
                <c:pt idx="13">
                  <c:v>0.12735848999999999</c:v>
                </c:pt>
                <c:pt idx="14">
                  <c:v>0.12735848999999999</c:v>
                </c:pt>
                <c:pt idx="15">
                  <c:v>0.12735848999999999</c:v>
                </c:pt>
                <c:pt idx="16">
                  <c:v>0.12264151</c:v>
                </c:pt>
                <c:pt idx="17">
                  <c:v>0.11792453</c:v>
                </c:pt>
                <c:pt idx="18">
                  <c:v>0.11792453</c:v>
                </c:pt>
                <c:pt idx="19">
                  <c:v>0.10849056999999999</c:v>
                </c:pt>
                <c:pt idx="20">
                  <c:v>0.10849056999999999</c:v>
                </c:pt>
                <c:pt idx="21">
                  <c:v>9.4339619999999999E-2</c:v>
                </c:pt>
                <c:pt idx="22">
                  <c:v>8.962263999999999E-2</c:v>
                </c:pt>
                <c:pt idx="23">
                  <c:v>8.4905659999999994E-2</c:v>
                </c:pt>
                <c:pt idx="24">
                  <c:v>8.0188679999999998E-2</c:v>
                </c:pt>
                <c:pt idx="25">
                  <c:v>7.5471700000000003E-2</c:v>
                </c:pt>
                <c:pt idx="26">
                  <c:v>7.0754720000000007E-2</c:v>
                </c:pt>
                <c:pt idx="27">
                  <c:v>6.1320750000000007E-2</c:v>
                </c:pt>
                <c:pt idx="28">
                  <c:v>4.716981E-2</c:v>
                </c:pt>
                <c:pt idx="29">
                  <c:v>4.716981E-2</c:v>
                </c:pt>
                <c:pt idx="30">
                  <c:v>1.886792E-2</c:v>
                </c:pt>
                <c:pt idx="31">
                  <c:v>4.71698E-3</c:v>
                </c:pt>
              </c:numCache>
            </c:numRef>
          </c:val>
          <c:extLst>
            <c:ext xmlns:c16="http://schemas.microsoft.com/office/drawing/2014/chart" uri="{C3380CC4-5D6E-409C-BE32-E72D297353CC}">
              <c16:uniqueId val="{00000000-CAB3-4031-8269-0482072B06B8}"/>
            </c:ext>
          </c:extLst>
        </c:ser>
        <c:ser>
          <c:idx val="2"/>
          <c:order val="2"/>
          <c:tx>
            <c:strRef>
              <c:f>Sheet1!$D$1</c:f>
              <c:strCache>
                <c:ptCount val="1"/>
                <c:pt idx="0">
                  <c:v>US 35-54</c:v>
                </c:pt>
              </c:strCache>
            </c:strRef>
          </c:tx>
          <c:spPr>
            <a:solidFill>
              <a:schemeClr val="accent5"/>
            </a:solidFill>
            <a:ln>
              <a:noFill/>
            </a:ln>
            <a:effectLst/>
          </c:spPr>
          <c:invertIfNegative val="0"/>
          <c:cat>
            <c:strRef>
              <c:f>Sheet1!$A$2:$A$33</c:f>
              <c:strCache>
                <c:ptCount val="32"/>
                <c:pt idx="0">
                  <c:v>Anxiety or stress</c:v>
                </c:pt>
                <c:pt idx="1">
                  <c:v>Depression</c:v>
                </c:pt>
                <c:pt idx="2">
                  <c:v>Lack of energy</c:v>
                </c:pt>
                <c:pt idx="3">
                  <c:v>Mood</c:v>
                </c:pt>
                <c:pt idx="4">
                  <c:v>General health</c:v>
                </c:pt>
                <c:pt idx="5">
                  <c:v>Nutrition concerns</c:v>
                </c:pt>
                <c:pt idx="6">
                  <c:v>Insomnia/Sleep problems</c:v>
                </c:pt>
                <c:pt idx="7">
                  <c:v>Oral health</c:v>
                </c:pt>
                <c:pt idx="8">
                  <c:v>Joint or other pain</c:v>
                </c:pt>
                <c:pt idx="9">
                  <c:v>Lack of mental acuity, cognition, focus</c:v>
                </c:pt>
                <c:pt idx="10">
                  <c:v>Digestive complaints</c:v>
                </c:pt>
                <c:pt idx="11">
                  <c:v>High cholesterol</c:v>
                </c:pt>
                <c:pt idx="12">
                  <c:v>Anemia (low iron)</c:v>
                </c:pt>
                <c:pt idx="13">
                  <c:v>High blood pressure</c:v>
                </c:pt>
                <c:pt idx="14">
                  <c:v>Immunity concerns</c:v>
                </c:pt>
                <c:pt idx="15">
                  <c:v>Memory issues</c:v>
                </c:pt>
                <c:pt idx="16">
                  <c:v>Inflammation</c:v>
                </c:pt>
                <c:pt idx="17">
                  <c:v>Eye fatigue</c:v>
                </c:pt>
                <c:pt idx="18">
                  <c:v>Overweight/Obese</c:v>
                </c:pt>
                <c:pt idx="19">
                  <c:v>Antioxidant support</c:v>
                </c:pt>
                <c:pt idx="20">
                  <c:v>Did not exp any health problems</c:v>
                </c:pt>
                <c:pt idx="21">
                  <c:v>Athletic performance</c:v>
                </c:pt>
                <c:pt idx="22">
                  <c:v>Heart/cardiovascular problem</c:v>
                </c:pt>
                <c:pt idx="23">
                  <c:v>Poor/declining vision</c:v>
                </c:pt>
                <c:pt idx="24">
                  <c:v>Diabetes/blood sugar management</c:v>
                </c:pt>
                <c:pt idx="25">
                  <c:v>Dermatological condition</c:v>
                </c:pt>
                <c:pt idx="26">
                  <c:v>Healthy Aging</c:v>
                </c:pt>
                <c:pt idx="27">
                  <c:v>Long haul COVID symptoms</c:v>
                </c:pt>
                <c:pt idx="28">
                  <c:v>Osteoporosis</c:v>
                </c:pt>
                <c:pt idx="29">
                  <c:v>Pregnancy</c:v>
                </c:pt>
                <c:pt idx="30">
                  <c:v>Perimenopause/Menopause</c:v>
                </c:pt>
                <c:pt idx="31">
                  <c:v>Other health condition</c:v>
                </c:pt>
              </c:strCache>
            </c:strRef>
          </c:cat>
          <c:val>
            <c:numRef>
              <c:f>Sheet1!$D$2:$D$33</c:f>
              <c:numCache>
                <c:formatCode>0%</c:formatCode>
                <c:ptCount val="32"/>
                <c:pt idx="0">
                  <c:v>0.30143541000000001</c:v>
                </c:pt>
                <c:pt idx="1">
                  <c:v>0.19617224999999999</c:v>
                </c:pt>
                <c:pt idx="2">
                  <c:v>0.215311</c:v>
                </c:pt>
                <c:pt idx="3">
                  <c:v>0.14832535999999999</c:v>
                </c:pt>
                <c:pt idx="4">
                  <c:v>0.19617224999999999</c:v>
                </c:pt>
                <c:pt idx="5">
                  <c:v>0.20095694</c:v>
                </c:pt>
                <c:pt idx="6">
                  <c:v>0.18660287</c:v>
                </c:pt>
                <c:pt idx="7">
                  <c:v>0.15311005</c:v>
                </c:pt>
                <c:pt idx="8">
                  <c:v>0.20574163000000001</c:v>
                </c:pt>
                <c:pt idx="9">
                  <c:v>7.6555020000000001E-2</c:v>
                </c:pt>
                <c:pt idx="10">
                  <c:v>0.22966507</c:v>
                </c:pt>
                <c:pt idx="11">
                  <c:v>0.22009569000000001</c:v>
                </c:pt>
                <c:pt idx="12">
                  <c:v>8.133971000000001E-2</c:v>
                </c:pt>
                <c:pt idx="13">
                  <c:v>0.19617224999999999</c:v>
                </c:pt>
                <c:pt idx="14">
                  <c:v>0.14832535999999999</c:v>
                </c:pt>
                <c:pt idx="15">
                  <c:v>0.11004785</c:v>
                </c:pt>
                <c:pt idx="16">
                  <c:v>0.13875598</c:v>
                </c:pt>
                <c:pt idx="17">
                  <c:v>0.12918660000000001</c:v>
                </c:pt>
                <c:pt idx="18">
                  <c:v>0.10047847</c:v>
                </c:pt>
                <c:pt idx="19">
                  <c:v>6.6985650000000008E-2</c:v>
                </c:pt>
                <c:pt idx="20">
                  <c:v>0.11004785</c:v>
                </c:pt>
                <c:pt idx="21">
                  <c:v>7.6555020000000001E-2</c:v>
                </c:pt>
                <c:pt idx="22">
                  <c:v>7.1770329999999993E-2</c:v>
                </c:pt>
                <c:pt idx="23">
                  <c:v>5.2631579999999997E-2</c:v>
                </c:pt>
                <c:pt idx="24">
                  <c:v>0.15311005</c:v>
                </c:pt>
                <c:pt idx="25">
                  <c:v>6.220096E-2</c:v>
                </c:pt>
                <c:pt idx="26">
                  <c:v>0.13875598</c:v>
                </c:pt>
                <c:pt idx="27">
                  <c:v>8.133971000000001E-2</c:v>
                </c:pt>
                <c:pt idx="28">
                  <c:v>3.8277510000000001E-2</c:v>
                </c:pt>
                <c:pt idx="29">
                  <c:v>1.435407E-2</c:v>
                </c:pt>
                <c:pt idx="30">
                  <c:v>0.14354067000000001</c:v>
                </c:pt>
                <c:pt idx="31">
                  <c:v>1.435407E-2</c:v>
                </c:pt>
              </c:numCache>
            </c:numRef>
          </c:val>
          <c:extLst>
            <c:ext xmlns:c16="http://schemas.microsoft.com/office/drawing/2014/chart" uri="{C3380CC4-5D6E-409C-BE32-E72D297353CC}">
              <c16:uniqueId val="{00000001-CAB3-4031-8269-0482072B06B8}"/>
            </c:ext>
          </c:extLst>
        </c:ser>
        <c:ser>
          <c:idx val="3"/>
          <c:order val="3"/>
          <c:tx>
            <c:strRef>
              <c:f>Sheet1!$E$1</c:f>
              <c:strCache>
                <c:ptCount val="1"/>
                <c:pt idx="0">
                  <c:v>US 55+</c:v>
                </c:pt>
              </c:strCache>
            </c:strRef>
          </c:tx>
          <c:spPr>
            <a:solidFill>
              <a:schemeClr val="accent1">
                <a:lumMod val="60000"/>
              </a:schemeClr>
            </a:solidFill>
            <a:ln>
              <a:noFill/>
            </a:ln>
            <a:effectLst/>
          </c:spPr>
          <c:invertIfNegative val="0"/>
          <c:cat>
            <c:strRef>
              <c:f>Sheet1!$A$2:$A$33</c:f>
              <c:strCache>
                <c:ptCount val="32"/>
                <c:pt idx="0">
                  <c:v>Anxiety or stress</c:v>
                </c:pt>
                <c:pt idx="1">
                  <c:v>Depression</c:v>
                </c:pt>
                <c:pt idx="2">
                  <c:v>Lack of energy</c:v>
                </c:pt>
                <c:pt idx="3">
                  <c:v>Mood</c:v>
                </c:pt>
                <c:pt idx="4">
                  <c:v>General health</c:v>
                </c:pt>
                <c:pt idx="5">
                  <c:v>Nutrition concerns</c:v>
                </c:pt>
                <c:pt idx="6">
                  <c:v>Insomnia/Sleep problems</c:v>
                </c:pt>
                <c:pt idx="7">
                  <c:v>Oral health</c:v>
                </c:pt>
                <c:pt idx="8">
                  <c:v>Joint or other pain</c:v>
                </c:pt>
                <c:pt idx="9">
                  <c:v>Lack of mental acuity, cognition, focus</c:v>
                </c:pt>
                <c:pt idx="10">
                  <c:v>Digestive complaints</c:v>
                </c:pt>
                <c:pt idx="11">
                  <c:v>High cholesterol</c:v>
                </c:pt>
                <c:pt idx="12">
                  <c:v>Anemia (low iron)</c:v>
                </c:pt>
                <c:pt idx="13">
                  <c:v>High blood pressure</c:v>
                </c:pt>
                <c:pt idx="14">
                  <c:v>Immunity concerns</c:v>
                </c:pt>
                <c:pt idx="15">
                  <c:v>Memory issues</c:v>
                </c:pt>
                <c:pt idx="16">
                  <c:v>Inflammation</c:v>
                </c:pt>
                <c:pt idx="17">
                  <c:v>Eye fatigue</c:v>
                </c:pt>
                <c:pt idx="18">
                  <c:v>Overweight/Obese</c:v>
                </c:pt>
                <c:pt idx="19">
                  <c:v>Antioxidant support</c:v>
                </c:pt>
                <c:pt idx="20">
                  <c:v>Did not exp any health problems</c:v>
                </c:pt>
                <c:pt idx="21">
                  <c:v>Athletic performance</c:v>
                </c:pt>
                <c:pt idx="22">
                  <c:v>Heart/cardiovascular problem</c:v>
                </c:pt>
                <c:pt idx="23">
                  <c:v>Poor/declining vision</c:v>
                </c:pt>
                <c:pt idx="24">
                  <c:v>Diabetes/blood sugar management</c:v>
                </c:pt>
                <c:pt idx="25">
                  <c:v>Dermatological condition</c:v>
                </c:pt>
                <c:pt idx="26">
                  <c:v>Healthy Aging</c:v>
                </c:pt>
                <c:pt idx="27">
                  <c:v>Long haul COVID symptoms</c:v>
                </c:pt>
                <c:pt idx="28">
                  <c:v>Osteoporosis</c:v>
                </c:pt>
                <c:pt idx="29">
                  <c:v>Pregnancy</c:v>
                </c:pt>
                <c:pt idx="30">
                  <c:v>Perimenopause/Menopause</c:v>
                </c:pt>
                <c:pt idx="31">
                  <c:v>Other health condition</c:v>
                </c:pt>
              </c:strCache>
            </c:strRef>
          </c:cat>
          <c:val>
            <c:numRef>
              <c:f>Sheet1!$E$2:$E$33</c:f>
              <c:numCache>
                <c:formatCode>0%</c:formatCode>
                <c:ptCount val="32"/>
                <c:pt idx="0">
                  <c:v>0.28205128000000002</c:v>
                </c:pt>
                <c:pt idx="1">
                  <c:v>0.26923077000000001</c:v>
                </c:pt>
                <c:pt idx="2">
                  <c:v>0.23076922999999999</c:v>
                </c:pt>
                <c:pt idx="3">
                  <c:v>0.12820513</c:v>
                </c:pt>
                <c:pt idx="4">
                  <c:v>0.26923077000000001</c:v>
                </c:pt>
                <c:pt idx="5">
                  <c:v>0.11538461999999999</c:v>
                </c:pt>
                <c:pt idx="6">
                  <c:v>0.26923077000000001</c:v>
                </c:pt>
                <c:pt idx="7">
                  <c:v>0.10256410000000001</c:v>
                </c:pt>
                <c:pt idx="8">
                  <c:v>0.46153845999999998</c:v>
                </c:pt>
                <c:pt idx="9">
                  <c:v>2.5641029999999999E-2</c:v>
                </c:pt>
                <c:pt idx="10">
                  <c:v>0.19230769</c:v>
                </c:pt>
                <c:pt idx="11">
                  <c:v>0.52564103000000006</c:v>
                </c:pt>
                <c:pt idx="12">
                  <c:v>2.5641029999999999E-2</c:v>
                </c:pt>
                <c:pt idx="13">
                  <c:v>0.44871794999999998</c:v>
                </c:pt>
                <c:pt idx="14">
                  <c:v>8.9743589999999998E-2</c:v>
                </c:pt>
                <c:pt idx="15">
                  <c:v>5.1282050000000003E-2</c:v>
                </c:pt>
                <c:pt idx="16">
                  <c:v>0.19230769</c:v>
                </c:pt>
                <c:pt idx="17">
                  <c:v>8.9743589999999998E-2</c:v>
                </c:pt>
                <c:pt idx="18">
                  <c:v>0.25641026</c:v>
                </c:pt>
                <c:pt idx="19">
                  <c:v>3.8461540000000002E-2</c:v>
                </c:pt>
                <c:pt idx="20">
                  <c:v>3.8461540000000002E-2</c:v>
                </c:pt>
                <c:pt idx="21">
                  <c:v>3.8461540000000002E-2</c:v>
                </c:pt>
                <c:pt idx="22">
                  <c:v>0.15384614999999999</c:v>
                </c:pt>
                <c:pt idx="23">
                  <c:v>7.6923079999999991E-2</c:v>
                </c:pt>
                <c:pt idx="24">
                  <c:v>0.17948718</c:v>
                </c:pt>
                <c:pt idx="25">
                  <c:v>3.8461540000000002E-2</c:v>
                </c:pt>
                <c:pt idx="26">
                  <c:v>0.24358974</c:v>
                </c:pt>
                <c:pt idx="27">
                  <c:v>1.282051E-2</c:v>
                </c:pt>
                <c:pt idx="28">
                  <c:v>8.9743589999999998E-2</c:v>
                </c:pt>
                <c:pt idx="29">
                  <c:v>0</c:v>
                </c:pt>
                <c:pt idx="30">
                  <c:v>1.282051E-2</c:v>
                </c:pt>
                <c:pt idx="31">
                  <c:v>7.6923079999999991E-2</c:v>
                </c:pt>
              </c:numCache>
            </c:numRef>
          </c:val>
          <c:extLst>
            <c:ext xmlns:c16="http://schemas.microsoft.com/office/drawing/2014/chart" uri="{C3380CC4-5D6E-409C-BE32-E72D297353CC}">
              <c16:uniqueId val="{00000002-CAB3-4031-8269-0482072B06B8}"/>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US Supplement Users</c:v>
                </c:pt>
              </c:strCache>
            </c:strRef>
          </c:tx>
          <c:spPr>
            <a:ln w="19050" cap="rnd">
              <a:solidFill>
                <a:schemeClr val="bg1">
                  <a:lumMod val="50000"/>
                </a:schemeClr>
              </a:solidFill>
              <a:prstDash val="dash"/>
              <a:round/>
            </a:ln>
            <a:effectLst/>
          </c:spPr>
          <c:marker>
            <c:symbol val="none"/>
          </c:marker>
          <c:cat>
            <c:strRef>
              <c:f>Sheet1!$A$2:$A$33</c:f>
              <c:strCache>
                <c:ptCount val="32"/>
                <c:pt idx="0">
                  <c:v>Anxiety or stress</c:v>
                </c:pt>
                <c:pt idx="1">
                  <c:v>Depression</c:v>
                </c:pt>
                <c:pt idx="2">
                  <c:v>Lack of energy</c:v>
                </c:pt>
                <c:pt idx="3">
                  <c:v>Mood</c:v>
                </c:pt>
                <c:pt idx="4">
                  <c:v>General health</c:v>
                </c:pt>
                <c:pt idx="5">
                  <c:v>Nutrition concerns</c:v>
                </c:pt>
                <c:pt idx="6">
                  <c:v>Insomnia/Sleep problems</c:v>
                </c:pt>
                <c:pt idx="7">
                  <c:v>Oral health</c:v>
                </c:pt>
                <c:pt idx="8">
                  <c:v>Joint or other pain</c:v>
                </c:pt>
                <c:pt idx="9">
                  <c:v>Lack of mental acuity, cognition, focus</c:v>
                </c:pt>
                <c:pt idx="10">
                  <c:v>Digestive complaints</c:v>
                </c:pt>
                <c:pt idx="11">
                  <c:v>High cholesterol</c:v>
                </c:pt>
                <c:pt idx="12">
                  <c:v>Anemia (low iron)</c:v>
                </c:pt>
                <c:pt idx="13">
                  <c:v>High blood pressure</c:v>
                </c:pt>
                <c:pt idx="14">
                  <c:v>Immunity concerns</c:v>
                </c:pt>
                <c:pt idx="15">
                  <c:v>Memory issues</c:v>
                </c:pt>
                <c:pt idx="16">
                  <c:v>Inflammation</c:v>
                </c:pt>
                <c:pt idx="17">
                  <c:v>Eye fatigue</c:v>
                </c:pt>
                <c:pt idx="18">
                  <c:v>Overweight/Obese</c:v>
                </c:pt>
                <c:pt idx="19">
                  <c:v>Antioxidant support</c:v>
                </c:pt>
                <c:pt idx="20">
                  <c:v>Did not exp any health problems</c:v>
                </c:pt>
                <c:pt idx="21">
                  <c:v>Athletic performance</c:v>
                </c:pt>
                <c:pt idx="22">
                  <c:v>Heart/cardiovascular problem</c:v>
                </c:pt>
                <c:pt idx="23">
                  <c:v>Poor/declining vision</c:v>
                </c:pt>
                <c:pt idx="24">
                  <c:v>Diabetes/blood sugar management</c:v>
                </c:pt>
                <c:pt idx="25">
                  <c:v>Dermatological condition</c:v>
                </c:pt>
                <c:pt idx="26">
                  <c:v>Healthy Aging</c:v>
                </c:pt>
                <c:pt idx="27">
                  <c:v>Long haul COVID symptoms</c:v>
                </c:pt>
                <c:pt idx="28">
                  <c:v>Osteoporosis</c:v>
                </c:pt>
                <c:pt idx="29">
                  <c:v>Pregnancy</c:v>
                </c:pt>
                <c:pt idx="30">
                  <c:v>Perimenopause/Menopause</c:v>
                </c:pt>
                <c:pt idx="31">
                  <c:v>Other health condition</c:v>
                </c:pt>
              </c:strCache>
            </c:strRef>
          </c:cat>
          <c:val>
            <c:numRef>
              <c:f>Sheet1!$B$2:$B$33</c:f>
              <c:numCache>
                <c:formatCode>0%</c:formatCode>
                <c:ptCount val="32"/>
                <c:pt idx="0">
                  <c:v>0.31846614000000001</c:v>
                </c:pt>
                <c:pt idx="1">
                  <c:v>0.19282023000000001</c:v>
                </c:pt>
                <c:pt idx="2">
                  <c:v>0.29099809999999998</c:v>
                </c:pt>
                <c:pt idx="3">
                  <c:v>0.20342671000000001</c:v>
                </c:pt>
                <c:pt idx="4">
                  <c:v>0.19989122000000001</c:v>
                </c:pt>
                <c:pt idx="5">
                  <c:v>0.12102257</c:v>
                </c:pt>
                <c:pt idx="6">
                  <c:v>0.23579005</c:v>
                </c:pt>
                <c:pt idx="7">
                  <c:v>0.13734022000000001</c:v>
                </c:pt>
                <c:pt idx="8">
                  <c:v>0.27386455999999998</c:v>
                </c:pt>
                <c:pt idx="9">
                  <c:v>0.10035355</c:v>
                </c:pt>
                <c:pt idx="10">
                  <c:v>0.20533043000000001</c:v>
                </c:pt>
                <c:pt idx="11">
                  <c:v>0.17351100999999999</c:v>
                </c:pt>
                <c:pt idx="12">
                  <c:v>8.3491979999999993E-2</c:v>
                </c:pt>
                <c:pt idx="13">
                  <c:v>0.19499591999999999</c:v>
                </c:pt>
                <c:pt idx="14">
                  <c:v>0.1166712</c:v>
                </c:pt>
                <c:pt idx="15">
                  <c:v>9.6818059999999997E-2</c:v>
                </c:pt>
                <c:pt idx="16">
                  <c:v>0.13026924000000001</c:v>
                </c:pt>
                <c:pt idx="17">
                  <c:v>0.19173239</c:v>
                </c:pt>
                <c:pt idx="18">
                  <c:v>0.16779984000000001</c:v>
                </c:pt>
                <c:pt idx="19">
                  <c:v>3.9706279999999997E-2</c:v>
                </c:pt>
                <c:pt idx="20">
                  <c:v>0.11639924</c:v>
                </c:pt>
                <c:pt idx="21">
                  <c:v>7.9956490000000005E-2</c:v>
                </c:pt>
                <c:pt idx="22">
                  <c:v>5.2760399999999999E-2</c:v>
                </c:pt>
                <c:pt idx="23">
                  <c:v>0.14658689</c:v>
                </c:pt>
                <c:pt idx="24">
                  <c:v>7.9956490000000005E-2</c:v>
                </c:pt>
                <c:pt idx="25">
                  <c:v>0.10307316</c:v>
                </c:pt>
                <c:pt idx="26">
                  <c:v>0.10606473</c:v>
                </c:pt>
                <c:pt idx="27">
                  <c:v>5.6567850000000003E-2</c:v>
                </c:pt>
                <c:pt idx="28">
                  <c:v>4.5145499999999998E-2</c:v>
                </c:pt>
                <c:pt idx="29">
                  <c:v>1.7949420000000001E-2</c:v>
                </c:pt>
                <c:pt idx="30">
                  <c:v>6.6630410000000001E-2</c:v>
                </c:pt>
                <c:pt idx="31">
                  <c:v>2.7468039999999999E-2</c:v>
                </c:pt>
              </c:numCache>
            </c:numRef>
          </c:val>
          <c:smooth val="0"/>
          <c:extLst>
            <c:ext xmlns:c16="http://schemas.microsoft.com/office/drawing/2014/chart" uri="{C3380CC4-5D6E-409C-BE32-E72D297353CC}">
              <c16:uniqueId val="{00000006-CAB3-4031-8269-0482072B06B8}"/>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18-34</c:v>
                </c:pt>
              </c:strCache>
            </c:strRef>
          </c:tx>
          <c:spPr>
            <a:solidFill>
              <a:schemeClr val="accent3"/>
            </a:solidFill>
            <a:ln>
              <a:noFill/>
            </a:ln>
            <a:effectLst/>
          </c:spPr>
          <c:invertIfNegative val="0"/>
          <c:cat>
            <c:strRef>
              <c:f>Sheet1!$A$2:$A$33</c:f>
              <c:strCache>
                <c:ptCount val="32"/>
                <c:pt idx="0">
                  <c:v>Anxiety or stress</c:v>
                </c:pt>
                <c:pt idx="1">
                  <c:v>Depression</c:v>
                </c:pt>
                <c:pt idx="2">
                  <c:v>Lack of energy</c:v>
                </c:pt>
                <c:pt idx="3">
                  <c:v>General health</c:v>
                </c:pt>
                <c:pt idx="4">
                  <c:v>Nutrition concerns</c:v>
                </c:pt>
                <c:pt idx="5">
                  <c:v>Insomnia/Sleep problems</c:v>
                </c:pt>
                <c:pt idx="6">
                  <c:v>Mood</c:v>
                </c:pt>
                <c:pt idx="7">
                  <c:v>Joint or other pain</c:v>
                </c:pt>
                <c:pt idx="8">
                  <c:v>Digestive complaints</c:v>
                </c:pt>
                <c:pt idx="9">
                  <c:v>Lack of mental acuity, cognition, focus</c:v>
                </c:pt>
                <c:pt idx="10">
                  <c:v>Anemia (low iron)</c:v>
                </c:pt>
                <c:pt idx="11">
                  <c:v>High cholesterol</c:v>
                </c:pt>
                <c:pt idx="12">
                  <c:v>Immunity concerns</c:v>
                </c:pt>
                <c:pt idx="13">
                  <c:v>High blood pressure</c:v>
                </c:pt>
                <c:pt idx="14">
                  <c:v>Inflammation</c:v>
                </c:pt>
                <c:pt idx="15">
                  <c:v>Eye fatigue</c:v>
                </c:pt>
                <c:pt idx="16">
                  <c:v>Memory issues</c:v>
                </c:pt>
                <c:pt idx="17">
                  <c:v>Antioxidant support</c:v>
                </c:pt>
                <c:pt idx="18">
                  <c:v>Athletic performance</c:v>
                </c:pt>
                <c:pt idx="19">
                  <c:v>Diabetes/blood sugar management</c:v>
                </c:pt>
                <c:pt idx="20">
                  <c:v>Overweight/Obese</c:v>
                </c:pt>
                <c:pt idx="21">
                  <c:v>Heart/cardiovascular problem</c:v>
                </c:pt>
                <c:pt idx="22">
                  <c:v>Oral health</c:v>
                </c:pt>
                <c:pt idx="23">
                  <c:v>Healthy Aging</c:v>
                </c:pt>
                <c:pt idx="24">
                  <c:v>Long haul COVID symptoms</c:v>
                </c:pt>
                <c:pt idx="25">
                  <c:v>Dermatological condition</c:v>
                </c:pt>
                <c:pt idx="26">
                  <c:v>Pregnancy</c:v>
                </c:pt>
                <c:pt idx="27">
                  <c:v>Poor/declining vision</c:v>
                </c:pt>
                <c:pt idx="28">
                  <c:v>Osteoporosis</c:v>
                </c:pt>
                <c:pt idx="29">
                  <c:v>Perimenopause/Menopause</c:v>
                </c:pt>
                <c:pt idx="30">
                  <c:v>Other from D4</c:v>
                </c:pt>
                <c:pt idx="31">
                  <c:v>Did not exp any health problems</c:v>
                </c:pt>
              </c:strCache>
            </c:strRef>
          </c:cat>
          <c:val>
            <c:numRef>
              <c:f>Sheet1!$C$2:$C$33</c:f>
              <c:numCache>
                <c:formatCode>0%</c:formatCode>
                <c:ptCount val="32"/>
                <c:pt idx="0">
                  <c:v>0.33862434000000002</c:v>
                </c:pt>
                <c:pt idx="1">
                  <c:v>0.24867724999999999</c:v>
                </c:pt>
                <c:pt idx="2">
                  <c:v>0.24338624</c:v>
                </c:pt>
                <c:pt idx="3">
                  <c:v>0.1957672</c:v>
                </c:pt>
                <c:pt idx="4">
                  <c:v>0.19047618999999999</c:v>
                </c:pt>
                <c:pt idx="5">
                  <c:v>0.17460317</c:v>
                </c:pt>
                <c:pt idx="6">
                  <c:v>0.17460317</c:v>
                </c:pt>
                <c:pt idx="7">
                  <c:v>0.11640212</c:v>
                </c:pt>
                <c:pt idx="8">
                  <c:v>0.11111111</c:v>
                </c:pt>
                <c:pt idx="9">
                  <c:v>0.10582011</c:v>
                </c:pt>
                <c:pt idx="10">
                  <c:v>0.1005291</c:v>
                </c:pt>
                <c:pt idx="11">
                  <c:v>8.9947090000000007E-2</c:v>
                </c:pt>
                <c:pt idx="12">
                  <c:v>8.4656079999999995E-2</c:v>
                </c:pt>
                <c:pt idx="13">
                  <c:v>7.4074070000000006E-2</c:v>
                </c:pt>
                <c:pt idx="14">
                  <c:v>7.4074070000000006E-2</c:v>
                </c:pt>
                <c:pt idx="15">
                  <c:v>6.8783070000000002E-2</c:v>
                </c:pt>
                <c:pt idx="16">
                  <c:v>6.8783070000000002E-2</c:v>
                </c:pt>
                <c:pt idx="17">
                  <c:v>6.8783070000000002E-2</c:v>
                </c:pt>
                <c:pt idx="18">
                  <c:v>6.3492060000000003E-2</c:v>
                </c:pt>
                <c:pt idx="19">
                  <c:v>6.3492060000000003E-2</c:v>
                </c:pt>
                <c:pt idx="20">
                  <c:v>5.8201059999999999E-2</c:v>
                </c:pt>
                <c:pt idx="21">
                  <c:v>5.8201059999999999E-2</c:v>
                </c:pt>
                <c:pt idx="22">
                  <c:v>5.291005E-2</c:v>
                </c:pt>
                <c:pt idx="23">
                  <c:v>4.2328039999999997E-2</c:v>
                </c:pt>
                <c:pt idx="24">
                  <c:v>4.2328039999999997E-2</c:v>
                </c:pt>
                <c:pt idx="25">
                  <c:v>3.1746030000000001E-2</c:v>
                </c:pt>
                <c:pt idx="26">
                  <c:v>3.1746030000000001E-2</c:v>
                </c:pt>
                <c:pt idx="27">
                  <c:v>2.6455030000000001E-2</c:v>
                </c:pt>
                <c:pt idx="28">
                  <c:v>2.1164019999999999E-2</c:v>
                </c:pt>
                <c:pt idx="29">
                  <c:v>1.0582009999999999E-2</c:v>
                </c:pt>
                <c:pt idx="30">
                  <c:v>5.2910100000000014E-3</c:v>
                </c:pt>
                <c:pt idx="31">
                  <c:v>3.703704E-2</c:v>
                </c:pt>
              </c:numCache>
            </c:numRef>
          </c:val>
          <c:extLst>
            <c:ext xmlns:c16="http://schemas.microsoft.com/office/drawing/2014/chart" uri="{C3380CC4-5D6E-409C-BE32-E72D297353CC}">
              <c16:uniqueId val="{00000000-C5E0-4E41-A75C-E363B4979E6C}"/>
            </c:ext>
          </c:extLst>
        </c:ser>
        <c:ser>
          <c:idx val="2"/>
          <c:order val="2"/>
          <c:tx>
            <c:strRef>
              <c:f>Sheet1!$D$1</c:f>
              <c:strCache>
                <c:ptCount val="1"/>
                <c:pt idx="0">
                  <c:v>35-54</c:v>
                </c:pt>
              </c:strCache>
            </c:strRef>
          </c:tx>
          <c:spPr>
            <a:solidFill>
              <a:schemeClr val="accent5"/>
            </a:solidFill>
            <a:ln>
              <a:noFill/>
            </a:ln>
            <a:effectLst/>
          </c:spPr>
          <c:invertIfNegative val="0"/>
          <c:cat>
            <c:strRef>
              <c:f>Sheet1!$A$2:$A$33</c:f>
              <c:strCache>
                <c:ptCount val="32"/>
                <c:pt idx="0">
                  <c:v>Anxiety or stress</c:v>
                </c:pt>
                <c:pt idx="1">
                  <c:v>Depression</c:v>
                </c:pt>
                <c:pt idx="2">
                  <c:v>Lack of energy</c:v>
                </c:pt>
                <c:pt idx="3">
                  <c:v>General health</c:v>
                </c:pt>
                <c:pt idx="4">
                  <c:v>Nutrition concerns</c:v>
                </c:pt>
                <c:pt idx="5">
                  <c:v>Insomnia/Sleep problems</c:v>
                </c:pt>
                <c:pt idx="6">
                  <c:v>Mood</c:v>
                </c:pt>
                <c:pt idx="7">
                  <c:v>Joint or other pain</c:v>
                </c:pt>
                <c:pt idx="8">
                  <c:v>Digestive complaints</c:v>
                </c:pt>
                <c:pt idx="9">
                  <c:v>Lack of mental acuity, cognition, focus</c:v>
                </c:pt>
                <c:pt idx="10">
                  <c:v>Anemia (low iron)</c:v>
                </c:pt>
                <c:pt idx="11">
                  <c:v>High cholesterol</c:v>
                </c:pt>
                <c:pt idx="12">
                  <c:v>Immunity concerns</c:v>
                </c:pt>
                <c:pt idx="13">
                  <c:v>High blood pressure</c:v>
                </c:pt>
                <c:pt idx="14">
                  <c:v>Inflammation</c:v>
                </c:pt>
                <c:pt idx="15">
                  <c:v>Eye fatigue</c:v>
                </c:pt>
                <c:pt idx="16">
                  <c:v>Memory issues</c:v>
                </c:pt>
                <c:pt idx="17">
                  <c:v>Antioxidant support</c:v>
                </c:pt>
                <c:pt idx="18">
                  <c:v>Athletic performance</c:v>
                </c:pt>
                <c:pt idx="19">
                  <c:v>Diabetes/blood sugar management</c:v>
                </c:pt>
                <c:pt idx="20">
                  <c:v>Overweight/Obese</c:v>
                </c:pt>
                <c:pt idx="21">
                  <c:v>Heart/cardiovascular problem</c:v>
                </c:pt>
                <c:pt idx="22">
                  <c:v>Oral health</c:v>
                </c:pt>
                <c:pt idx="23">
                  <c:v>Healthy Aging</c:v>
                </c:pt>
                <c:pt idx="24">
                  <c:v>Long haul COVID symptoms</c:v>
                </c:pt>
                <c:pt idx="25">
                  <c:v>Dermatological condition</c:v>
                </c:pt>
                <c:pt idx="26">
                  <c:v>Pregnancy</c:v>
                </c:pt>
                <c:pt idx="27">
                  <c:v>Poor/declining vision</c:v>
                </c:pt>
                <c:pt idx="28">
                  <c:v>Osteoporosis</c:v>
                </c:pt>
                <c:pt idx="29">
                  <c:v>Perimenopause/Menopause</c:v>
                </c:pt>
                <c:pt idx="30">
                  <c:v>Other from D4</c:v>
                </c:pt>
                <c:pt idx="31">
                  <c:v>Did not exp any health problems</c:v>
                </c:pt>
              </c:strCache>
            </c:strRef>
          </c:cat>
          <c:val>
            <c:numRef>
              <c:f>Sheet1!$D$2:$D$33</c:f>
              <c:numCache>
                <c:formatCode>0%</c:formatCode>
                <c:ptCount val="32"/>
                <c:pt idx="0">
                  <c:v>0.20430108</c:v>
                </c:pt>
                <c:pt idx="1">
                  <c:v>0.10215054</c:v>
                </c:pt>
                <c:pt idx="2">
                  <c:v>0.16129031999999999</c:v>
                </c:pt>
                <c:pt idx="3">
                  <c:v>0.16666666999999999</c:v>
                </c:pt>
                <c:pt idx="4">
                  <c:v>0.18279570000000001</c:v>
                </c:pt>
                <c:pt idx="5">
                  <c:v>0.12365590999999999</c:v>
                </c:pt>
                <c:pt idx="6">
                  <c:v>0.11290322999999999</c:v>
                </c:pt>
                <c:pt idx="7">
                  <c:v>0.17204301</c:v>
                </c:pt>
                <c:pt idx="8">
                  <c:v>0.18817204000000001</c:v>
                </c:pt>
                <c:pt idx="9">
                  <c:v>3.2258059999999998E-2</c:v>
                </c:pt>
                <c:pt idx="10">
                  <c:v>6.9892469999999998E-2</c:v>
                </c:pt>
                <c:pt idx="11">
                  <c:v>0.18817204000000001</c:v>
                </c:pt>
                <c:pt idx="12">
                  <c:v>0.10752688000000001</c:v>
                </c:pt>
                <c:pt idx="13">
                  <c:v>0.15591398000000001</c:v>
                </c:pt>
                <c:pt idx="14">
                  <c:v>0.10752688000000001</c:v>
                </c:pt>
                <c:pt idx="15">
                  <c:v>6.4516130000000005E-2</c:v>
                </c:pt>
                <c:pt idx="16">
                  <c:v>6.4516130000000005E-2</c:v>
                </c:pt>
                <c:pt idx="17">
                  <c:v>5.9139780000000003E-2</c:v>
                </c:pt>
                <c:pt idx="18">
                  <c:v>6.4516130000000005E-2</c:v>
                </c:pt>
                <c:pt idx="19">
                  <c:v>0.13978494999999999</c:v>
                </c:pt>
                <c:pt idx="20">
                  <c:v>5.3763440000000003E-2</c:v>
                </c:pt>
                <c:pt idx="21">
                  <c:v>3.763441E-2</c:v>
                </c:pt>
                <c:pt idx="22">
                  <c:v>8.6021509999999995E-2</c:v>
                </c:pt>
                <c:pt idx="23">
                  <c:v>0.10752688000000001</c:v>
                </c:pt>
                <c:pt idx="24">
                  <c:v>6.4516130000000005E-2</c:v>
                </c:pt>
                <c:pt idx="25">
                  <c:v>2.1505380000000001E-2</c:v>
                </c:pt>
                <c:pt idx="26">
                  <c:v>1.0752690000000001E-2</c:v>
                </c:pt>
                <c:pt idx="27">
                  <c:v>1.0752690000000001E-2</c:v>
                </c:pt>
                <c:pt idx="28">
                  <c:v>2.1505380000000001E-2</c:v>
                </c:pt>
                <c:pt idx="29">
                  <c:v>8.0645159999999994E-2</c:v>
                </c:pt>
                <c:pt idx="30">
                  <c:v>5.3763399999999994E-3</c:v>
                </c:pt>
                <c:pt idx="31">
                  <c:v>4.301075E-2</c:v>
                </c:pt>
              </c:numCache>
            </c:numRef>
          </c:val>
          <c:extLst>
            <c:ext xmlns:c16="http://schemas.microsoft.com/office/drawing/2014/chart" uri="{C3380CC4-5D6E-409C-BE32-E72D297353CC}">
              <c16:uniqueId val="{00000001-C5E0-4E41-A75C-E363B4979E6C}"/>
            </c:ext>
          </c:extLst>
        </c:ser>
        <c:ser>
          <c:idx val="3"/>
          <c:order val="3"/>
          <c:tx>
            <c:strRef>
              <c:f>Sheet1!$E$1</c:f>
              <c:strCache>
                <c:ptCount val="1"/>
                <c:pt idx="0">
                  <c:v>55+</c:v>
                </c:pt>
              </c:strCache>
            </c:strRef>
          </c:tx>
          <c:spPr>
            <a:solidFill>
              <a:schemeClr val="accent1">
                <a:lumMod val="60000"/>
              </a:schemeClr>
            </a:solidFill>
            <a:ln>
              <a:noFill/>
            </a:ln>
            <a:effectLst/>
          </c:spPr>
          <c:invertIfNegative val="0"/>
          <c:cat>
            <c:strRef>
              <c:f>Sheet1!$A$2:$A$33</c:f>
              <c:strCache>
                <c:ptCount val="32"/>
                <c:pt idx="0">
                  <c:v>Anxiety or stress</c:v>
                </c:pt>
                <c:pt idx="1">
                  <c:v>Depression</c:v>
                </c:pt>
                <c:pt idx="2">
                  <c:v>Lack of energy</c:v>
                </c:pt>
                <c:pt idx="3">
                  <c:v>General health</c:v>
                </c:pt>
                <c:pt idx="4">
                  <c:v>Nutrition concerns</c:v>
                </c:pt>
                <c:pt idx="5">
                  <c:v>Insomnia/Sleep problems</c:v>
                </c:pt>
                <c:pt idx="6">
                  <c:v>Mood</c:v>
                </c:pt>
                <c:pt idx="7">
                  <c:v>Joint or other pain</c:v>
                </c:pt>
                <c:pt idx="8">
                  <c:v>Digestive complaints</c:v>
                </c:pt>
                <c:pt idx="9">
                  <c:v>Lack of mental acuity, cognition, focus</c:v>
                </c:pt>
                <c:pt idx="10">
                  <c:v>Anemia (low iron)</c:v>
                </c:pt>
                <c:pt idx="11">
                  <c:v>High cholesterol</c:v>
                </c:pt>
                <c:pt idx="12">
                  <c:v>Immunity concerns</c:v>
                </c:pt>
                <c:pt idx="13">
                  <c:v>High blood pressure</c:v>
                </c:pt>
                <c:pt idx="14">
                  <c:v>Inflammation</c:v>
                </c:pt>
                <c:pt idx="15">
                  <c:v>Eye fatigue</c:v>
                </c:pt>
                <c:pt idx="16">
                  <c:v>Memory issues</c:v>
                </c:pt>
                <c:pt idx="17">
                  <c:v>Antioxidant support</c:v>
                </c:pt>
                <c:pt idx="18">
                  <c:v>Athletic performance</c:v>
                </c:pt>
                <c:pt idx="19">
                  <c:v>Diabetes/blood sugar management</c:v>
                </c:pt>
                <c:pt idx="20">
                  <c:v>Overweight/Obese</c:v>
                </c:pt>
                <c:pt idx="21">
                  <c:v>Heart/cardiovascular problem</c:v>
                </c:pt>
                <c:pt idx="22">
                  <c:v>Oral health</c:v>
                </c:pt>
                <c:pt idx="23">
                  <c:v>Healthy Aging</c:v>
                </c:pt>
                <c:pt idx="24">
                  <c:v>Long haul COVID symptoms</c:v>
                </c:pt>
                <c:pt idx="25">
                  <c:v>Dermatological condition</c:v>
                </c:pt>
                <c:pt idx="26">
                  <c:v>Pregnancy</c:v>
                </c:pt>
                <c:pt idx="27">
                  <c:v>Poor/declining vision</c:v>
                </c:pt>
                <c:pt idx="28">
                  <c:v>Osteoporosis</c:v>
                </c:pt>
                <c:pt idx="29">
                  <c:v>Perimenopause/Menopause</c:v>
                </c:pt>
                <c:pt idx="30">
                  <c:v>Other from D4</c:v>
                </c:pt>
                <c:pt idx="31">
                  <c:v>Did not exp any health problems</c:v>
                </c:pt>
              </c:strCache>
            </c:strRef>
          </c:cat>
          <c:val>
            <c:numRef>
              <c:f>Sheet1!$E$2:$E$33</c:f>
              <c:numCache>
                <c:formatCode>0%</c:formatCode>
                <c:ptCount val="32"/>
                <c:pt idx="0">
                  <c:v>0.16</c:v>
                </c:pt>
                <c:pt idx="1">
                  <c:v>0.13333333</c:v>
                </c:pt>
                <c:pt idx="2">
                  <c:v>0.14666667</c:v>
                </c:pt>
                <c:pt idx="3">
                  <c:v>0.2</c:v>
                </c:pt>
                <c:pt idx="4">
                  <c:v>5.3333329999999998E-2</c:v>
                </c:pt>
                <c:pt idx="5">
                  <c:v>0.12</c:v>
                </c:pt>
                <c:pt idx="6">
                  <c:v>9.3333329999999992E-2</c:v>
                </c:pt>
                <c:pt idx="7">
                  <c:v>0.36</c:v>
                </c:pt>
                <c:pt idx="8">
                  <c:v>0.13333333</c:v>
                </c:pt>
                <c:pt idx="9">
                  <c:v>1.3333329999999999E-2</c:v>
                </c:pt>
                <c:pt idx="10">
                  <c:v>1.3333329999999999E-2</c:v>
                </c:pt>
                <c:pt idx="11">
                  <c:v>0.37333333000000002</c:v>
                </c:pt>
                <c:pt idx="12">
                  <c:v>5.3333329999999998E-2</c:v>
                </c:pt>
                <c:pt idx="13">
                  <c:v>0.28000000000000003</c:v>
                </c:pt>
                <c:pt idx="14">
                  <c:v>0.12</c:v>
                </c:pt>
                <c:pt idx="15">
                  <c:v>2.666667E-2</c:v>
                </c:pt>
                <c:pt idx="16">
                  <c:v>0.04</c:v>
                </c:pt>
                <c:pt idx="17">
                  <c:v>1.3333329999999999E-2</c:v>
                </c:pt>
                <c:pt idx="18">
                  <c:v>1.3333329999999999E-2</c:v>
                </c:pt>
                <c:pt idx="19">
                  <c:v>0.13333333</c:v>
                </c:pt>
                <c:pt idx="20">
                  <c:v>0.04</c:v>
                </c:pt>
                <c:pt idx="21">
                  <c:v>9.3333329999999992E-2</c:v>
                </c:pt>
                <c:pt idx="22">
                  <c:v>2.666667E-2</c:v>
                </c:pt>
                <c:pt idx="23">
                  <c:v>0.2</c:v>
                </c:pt>
                <c:pt idx="24">
                  <c:v>0</c:v>
                </c:pt>
                <c:pt idx="25">
                  <c:v>1.3333329999999999E-2</c:v>
                </c:pt>
                <c:pt idx="26">
                  <c:v>0</c:v>
                </c:pt>
                <c:pt idx="27">
                  <c:v>1.3333329999999999E-2</c:v>
                </c:pt>
                <c:pt idx="28">
                  <c:v>0.08</c:v>
                </c:pt>
                <c:pt idx="29">
                  <c:v>0</c:v>
                </c:pt>
                <c:pt idx="30">
                  <c:v>5.3333329999999998E-2</c:v>
                </c:pt>
                <c:pt idx="31">
                  <c:v>0</c:v>
                </c:pt>
              </c:numCache>
            </c:numRef>
          </c:val>
          <c:extLst>
            <c:ext xmlns:c16="http://schemas.microsoft.com/office/drawing/2014/chart" uri="{C3380CC4-5D6E-409C-BE32-E72D297353CC}">
              <c16:uniqueId val="{00000002-C5E0-4E41-A75C-E363B4979E6C}"/>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Supplement Users</c:v>
                </c:pt>
              </c:strCache>
            </c:strRef>
          </c:tx>
          <c:spPr>
            <a:ln w="19050" cap="rnd">
              <a:solidFill>
                <a:schemeClr val="bg1">
                  <a:lumMod val="50000"/>
                </a:schemeClr>
              </a:solidFill>
              <a:prstDash val="dash"/>
              <a:round/>
            </a:ln>
            <a:effectLst/>
          </c:spPr>
          <c:marker>
            <c:symbol val="none"/>
          </c:marker>
          <c:cat>
            <c:strRef>
              <c:f>Sheet1!$A$2:$A$33</c:f>
              <c:strCache>
                <c:ptCount val="32"/>
                <c:pt idx="0">
                  <c:v>Anxiety or stress</c:v>
                </c:pt>
                <c:pt idx="1">
                  <c:v>Depression</c:v>
                </c:pt>
                <c:pt idx="2">
                  <c:v>Lack of energy</c:v>
                </c:pt>
                <c:pt idx="3">
                  <c:v>General health</c:v>
                </c:pt>
                <c:pt idx="4">
                  <c:v>Nutrition concerns</c:v>
                </c:pt>
                <c:pt idx="5">
                  <c:v>Insomnia/Sleep problems</c:v>
                </c:pt>
                <c:pt idx="6">
                  <c:v>Mood</c:v>
                </c:pt>
                <c:pt idx="7">
                  <c:v>Joint or other pain</c:v>
                </c:pt>
                <c:pt idx="8">
                  <c:v>Digestive complaints</c:v>
                </c:pt>
                <c:pt idx="9">
                  <c:v>Lack of mental acuity, cognition, focus</c:v>
                </c:pt>
                <c:pt idx="10">
                  <c:v>Anemia (low iron)</c:v>
                </c:pt>
                <c:pt idx="11">
                  <c:v>High cholesterol</c:v>
                </c:pt>
                <c:pt idx="12">
                  <c:v>Immunity concerns</c:v>
                </c:pt>
                <c:pt idx="13">
                  <c:v>High blood pressure</c:v>
                </c:pt>
                <c:pt idx="14">
                  <c:v>Inflammation</c:v>
                </c:pt>
                <c:pt idx="15">
                  <c:v>Eye fatigue</c:v>
                </c:pt>
                <c:pt idx="16">
                  <c:v>Memory issues</c:v>
                </c:pt>
                <c:pt idx="17">
                  <c:v>Antioxidant support</c:v>
                </c:pt>
                <c:pt idx="18">
                  <c:v>Athletic performance</c:v>
                </c:pt>
                <c:pt idx="19">
                  <c:v>Diabetes/blood sugar management</c:v>
                </c:pt>
                <c:pt idx="20">
                  <c:v>Overweight/Obese</c:v>
                </c:pt>
                <c:pt idx="21">
                  <c:v>Heart/cardiovascular problem</c:v>
                </c:pt>
                <c:pt idx="22">
                  <c:v>Oral health</c:v>
                </c:pt>
                <c:pt idx="23">
                  <c:v>Healthy Aging</c:v>
                </c:pt>
                <c:pt idx="24">
                  <c:v>Long haul COVID symptoms</c:v>
                </c:pt>
                <c:pt idx="25">
                  <c:v>Dermatological condition</c:v>
                </c:pt>
                <c:pt idx="26">
                  <c:v>Pregnancy</c:v>
                </c:pt>
                <c:pt idx="27">
                  <c:v>Poor/declining vision</c:v>
                </c:pt>
                <c:pt idx="28">
                  <c:v>Osteoporosis</c:v>
                </c:pt>
                <c:pt idx="29">
                  <c:v>Perimenopause/Menopause</c:v>
                </c:pt>
                <c:pt idx="30">
                  <c:v>Other from D4</c:v>
                </c:pt>
                <c:pt idx="31">
                  <c:v>Did not exp any health problems</c:v>
                </c:pt>
              </c:strCache>
            </c:strRef>
          </c:cat>
          <c:val>
            <c:numRef>
              <c:f>Sheet1!$B$2:$B$33</c:f>
              <c:numCache>
                <c:formatCode>0%</c:formatCode>
                <c:ptCount val="32"/>
                <c:pt idx="0">
                  <c:v>0.16312711999999999</c:v>
                </c:pt>
                <c:pt idx="1">
                  <c:v>8.8642660000000012E-2</c:v>
                </c:pt>
                <c:pt idx="2">
                  <c:v>0.21206525000000001</c:v>
                </c:pt>
                <c:pt idx="3">
                  <c:v>0.16528163000000001</c:v>
                </c:pt>
                <c:pt idx="4">
                  <c:v>9.0181590000000006E-2</c:v>
                </c:pt>
                <c:pt idx="5">
                  <c:v>0.13696522</c:v>
                </c:pt>
                <c:pt idx="6">
                  <c:v>8.8027090000000002E-2</c:v>
                </c:pt>
                <c:pt idx="7">
                  <c:v>0.18651893</c:v>
                </c:pt>
                <c:pt idx="8">
                  <c:v>0.14404432</c:v>
                </c:pt>
                <c:pt idx="9">
                  <c:v>4.7399200000000002E-2</c:v>
                </c:pt>
                <c:pt idx="10">
                  <c:v>7.294552E-2</c:v>
                </c:pt>
                <c:pt idx="11">
                  <c:v>0.11111111</c:v>
                </c:pt>
                <c:pt idx="12">
                  <c:v>9.079717000000001E-2</c:v>
                </c:pt>
                <c:pt idx="13">
                  <c:v>0.1043398</c:v>
                </c:pt>
                <c:pt idx="14">
                  <c:v>7.2329950000000004E-2</c:v>
                </c:pt>
                <c:pt idx="15">
                  <c:v>9.4182830000000009E-2</c:v>
                </c:pt>
                <c:pt idx="16">
                  <c:v>3.5395509999999998E-2</c:v>
                </c:pt>
                <c:pt idx="17">
                  <c:v>2.831641E-2</c:v>
                </c:pt>
                <c:pt idx="18">
                  <c:v>5.1092639999999988E-2</c:v>
                </c:pt>
                <c:pt idx="19">
                  <c:v>4.8014770000000012E-2</c:v>
                </c:pt>
                <c:pt idx="20">
                  <c:v>5.2323790000000002E-2</c:v>
                </c:pt>
                <c:pt idx="21">
                  <c:v>2.9855340000000001E-2</c:v>
                </c:pt>
                <c:pt idx="22">
                  <c:v>4.093567E-2</c:v>
                </c:pt>
                <c:pt idx="23">
                  <c:v>7.1406590000000006E-2</c:v>
                </c:pt>
                <c:pt idx="24">
                  <c:v>2.831641E-2</c:v>
                </c:pt>
                <c:pt idx="25">
                  <c:v>4.6168050000000002E-2</c:v>
                </c:pt>
                <c:pt idx="26">
                  <c:v>1.477378E-2</c:v>
                </c:pt>
                <c:pt idx="27">
                  <c:v>5.3554940000000002E-2</c:v>
                </c:pt>
                <c:pt idx="28">
                  <c:v>3.2625420000000002E-2</c:v>
                </c:pt>
                <c:pt idx="29">
                  <c:v>3.447215E-2</c:v>
                </c:pt>
                <c:pt idx="30">
                  <c:v>1.7236069999999999E-2</c:v>
                </c:pt>
                <c:pt idx="31">
                  <c:v>7.7870109999999992E-2</c:v>
                </c:pt>
              </c:numCache>
            </c:numRef>
          </c:val>
          <c:smooth val="0"/>
          <c:extLst>
            <c:ext xmlns:c16="http://schemas.microsoft.com/office/drawing/2014/chart" uri="{C3380CC4-5D6E-409C-BE32-E72D297353CC}">
              <c16:uniqueId val="{00000003-C5E0-4E41-A75C-E363B4979E6C}"/>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US Female</c:v>
                </c:pt>
              </c:strCache>
            </c:strRef>
          </c:tx>
          <c:spPr>
            <a:solidFill>
              <a:schemeClr val="accent3"/>
            </a:solidFill>
            <a:ln>
              <a:noFill/>
            </a:ln>
            <a:effectLst/>
          </c:spPr>
          <c:invertIfNegative val="0"/>
          <c:cat>
            <c:strRef>
              <c:f>Sheet1!$A$2:$A$33</c:f>
              <c:strCache>
                <c:ptCount val="32"/>
                <c:pt idx="0">
                  <c:v>Anxiety or stress</c:v>
                </c:pt>
                <c:pt idx="1">
                  <c:v>Depression</c:v>
                </c:pt>
                <c:pt idx="2">
                  <c:v>Lack of energy</c:v>
                </c:pt>
                <c:pt idx="3">
                  <c:v>Insomnia/Sleep problems</c:v>
                </c:pt>
                <c:pt idx="4">
                  <c:v>Mood</c:v>
                </c:pt>
                <c:pt idx="5">
                  <c:v>Joint or other pain</c:v>
                </c:pt>
                <c:pt idx="6">
                  <c:v>Digestive complaints</c:v>
                </c:pt>
                <c:pt idx="7">
                  <c:v>General health</c:v>
                </c:pt>
                <c:pt idx="8">
                  <c:v>High cholesterol</c:v>
                </c:pt>
                <c:pt idx="9">
                  <c:v>Nutrition concerns</c:v>
                </c:pt>
                <c:pt idx="10">
                  <c:v>High blood pressure</c:v>
                </c:pt>
                <c:pt idx="11">
                  <c:v>Inflammation</c:v>
                </c:pt>
                <c:pt idx="12">
                  <c:v>Oral health</c:v>
                </c:pt>
                <c:pt idx="13">
                  <c:v>Overweight/Obese</c:v>
                </c:pt>
                <c:pt idx="14">
                  <c:v>Immunity concerns</c:v>
                </c:pt>
                <c:pt idx="15">
                  <c:v>Eye fatigue</c:v>
                </c:pt>
                <c:pt idx="16">
                  <c:v>Memory issues</c:v>
                </c:pt>
                <c:pt idx="17">
                  <c:v>Lack of mental acuity, cognition, focus</c:v>
                </c:pt>
                <c:pt idx="18">
                  <c:v>Perimenopause/Menopause</c:v>
                </c:pt>
                <c:pt idx="19">
                  <c:v>Anemia (low iron)</c:v>
                </c:pt>
                <c:pt idx="20">
                  <c:v>Healthy Aging</c:v>
                </c:pt>
                <c:pt idx="21">
                  <c:v>Diabetes/blood sugar management</c:v>
                </c:pt>
                <c:pt idx="22">
                  <c:v>Poor/declining vision</c:v>
                </c:pt>
                <c:pt idx="23">
                  <c:v>Dermatological condition</c:v>
                </c:pt>
                <c:pt idx="24">
                  <c:v>Heart/cardiovascular problem</c:v>
                </c:pt>
                <c:pt idx="25">
                  <c:v>Osteoporosis</c:v>
                </c:pt>
                <c:pt idx="26">
                  <c:v>Long haul COVID symptoms</c:v>
                </c:pt>
                <c:pt idx="27">
                  <c:v>Antioxidant support</c:v>
                </c:pt>
                <c:pt idx="28">
                  <c:v>Pregnancy</c:v>
                </c:pt>
                <c:pt idx="29">
                  <c:v>Athletic performance</c:v>
                </c:pt>
                <c:pt idx="30">
                  <c:v>Other health condition</c:v>
                </c:pt>
                <c:pt idx="31">
                  <c:v>Did not exp any health problems</c:v>
                </c:pt>
              </c:strCache>
            </c:strRef>
          </c:cat>
          <c:val>
            <c:numRef>
              <c:f>Sheet1!$C$2:$C$33</c:f>
              <c:numCache>
                <c:formatCode>0%</c:formatCode>
                <c:ptCount val="32"/>
                <c:pt idx="0">
                  <c:v>0.42570280999999999</c:v>
                </c:pt>
                <c:pt idx="1">
                  <c:v>0.31325301</c:v>
                </c:pt>
                <c:pt idx="2">
                  <c:v>0.28915663000000003</c:v>
                </c:pt>
                <c:pt idx="3">
                  <c:v>0.26907630999999999</c:v>
                </c:pt>
                <c:pt idx="4">
                  <c:v>0.25702810999999998</c:v>
                </c:pt>
                <c:pt idx="5">
                  <c:v>0.24899598000000001</c:v>
                </c:pt>
                <c:pt idx="6">
                  <c:v>0.22891565999999999</c:v>
                </c:pt>
                <c:pt idx="7">
                  <c:v>0.21285140999999999</c:v>
                </c:pt>
                <c:pt idx="8">
                  <c:v>0.20080321000000001</c:v>
                </c:pt>
                <c:pt idx="9">
                  <c:v>0.19678714999999999</c:v>
                </c:pt>
                <c:pt idx="10">
                  <c:v>0.17670683000000001</c:v>
                </c:pt>
                <c:pt idx="11">
                  <c:v>0.16465863</c:v>
                </c:pt>
                <c:pt idx="12">
                  <c:v>0.16064257000000001</c:v>
                </c:pt>
                <c:pt idx="13">
                  <c:v>0.15662651</c:v>
                </c:pt>
                <c:pt idx="14">
                  <c:v>0.14859438</c:v>
                </c:pt>
                <c:pt idx="15">
                  <c:v>0.13654617999999999</c:v>
                </c:pt>
                <c:pt idx="16">
                  <c:v>0.13253012</c:v>
                </c:pt>
                <c:pt idx="17">
                  <c:v>0.12851406000000001</c:v>
                </c:pt>
                <c:pt idx="18">
                  <c:v>0.11646586</c:v>
                </c:pt>
                <c:pt idx="19">
                  <c:v>0.10843373000000001</c:v>
                </c:pt>
                <c:pt idx="20">
                  <c:v>0.10441767</c:v>
                </c:pt>
                <c:pt idx="21">
                  <c:v>8.8353409999999993E-2</c:v>
                </c:pt>
                <c:pt idx="22">
                  <c:v>8.4337350000000005E-2</c:v>
                </c:pt>
                <c:pt idx="23">
                  <c:v>8.032128999999999E-2</c:v>
                </c:pt>
                <c:pt idx="24">
                  <c:v>8.032128999999999E-2</c:v>
                </c:pt>
                <c:pt idx="25">
                  <c:v>6.4257030000000007E-2</c:v>
                </c:pt>
                <c:pt idx="26">
                  <c:v>5.6224900000000001E-2</c:v>
                </c:pt>
                <c:pt idx="27">
                  <c:v>5.2208839999999999E-2</c:v>
                </c:pt>
                <c:pt idx="28">
                  <c:v>4.4176710000000001E-2</c:v>
                </c:pt>
                <c:pt idx="29">
                  <c:v>4.0160639999999997E-2</c:v>
                </c:pt>
                <c:pt idx="30">
                  <c:v>1.606426E-2</c:v>
                </c:pt>
                <c:pt idx="31">
                  <c:v>0.1124498</c:v>
                </c:pt>
              </c:numCache>
            </c:numRef>
          </c:val>
          <c:extLst>
            <c:ext xmlns:c16="http://schemas.microsoft.com/office/drawing/2014/chart" uri="{C3380CC4-5D6E-409C-BE32-E72D297353CC}">
              <c16:uniqueId val="{00000000-CAB3-4031-8269-0482072B06B8}"/>
            </c:ext>
          </c:extLst>
        </c:ser>
        <c:ser>
          <c:idx val="2"/>
          <c:order val="2"/>
          <c:tx>
            <c:strRef>
              <c:f>Sheet1!$D$1</c:f>
              <c:strCache>
                <c:ptCount val="1"/>
                <c:pt idx="0">
                  <c:v>US Male</c:v>
                </c:pt>
              </c:strCache>
            </c:strRef>
          </c:tx>
          <c:spPr>
            <a:solidFill>
              <a:schemeClr val="accent5"/>
            </a:solidFill>
            <a:ln>
              <a:noFill/>
            </a:ln>
            <a:effectLst/>
          </c:spPr>
          <c:invertIfNegative val="0"/>
          <c:cat>
            <c:strRef>
              <c:f>Sheet1!$A$2:$A$33</c:f>
              <c:strCache>
                <c:ptCount val="32"/>
                <c:pt idx="0">
                  <c:v>Anxiety or stress</c:v>
                </c:pt>
                <c:pt idx="1">
                  <c:v>Depression</c:v>
                </c:pt>
                <c:pt idx="2">
                  <c:v>Lack of energy</c:v>
                </c:pt>
                <c:pt idx="3">
                  <c:v>Insomnia/Sleep problems</c:v>
                </c:pt>
                <c:pt idx="4">
                  <c:v>Mood</c:v>
                </c:pt>
                <c:pt idx="5">
                  <c:v>Joint or other pain</c:v>
                </c:pt>
                <c:pt idx="6">
                  <c:v>Digestive complaints</c:v>
                </c:pt>
                <c:pt idx="7">
                  <c:v>General health</c:v>
                </c:pt>
                <c:pt idx="8">
                  <c:v>High cholesterol</c:v>
                </c:pt>
                <c:pt idx="9">
                  <c:v>Nutrition concerns</c:v>
                </c:pt>
                <c:pt idx="10">
                  <c:v>High blood pressure</c:v>
                </c:pt>
                <c:pt idx="11">
                  <c:v>Inflammation</c:v>
                </c:pt>
                <c:pt idx="12">
                  <c:v>Oral health</c:v>
                </c:pt>
                <c:pt idx="13">
                  <c:v>Overweight/Obese</c:v>
                </c:pt>
                <c:pt idx="14">
                  <c:v>Immunity concerns</c:v>
                </c:pt>
                <c:pt idx="15">
                  <c:v>Eye fatigue</c:v>
                </c:pt>
                <c:pt idx="16">
                  <c:v>Memory issues</c:v>
                </c:pt>
                <c:pt idx="17">
                  <c:v>Lack of mental acuity, cognition, focus</c:v>
                </c:pt>
                <c:pt idx="18">
                  <c:v>Perimenopause/Menopause</c:v>
                </c:pt>
                <c:pt idx="19">
                  <c:v>Anemia (low iron)</c:v>
                </c:pt>
                <c:pt idx="20">
                  <c:v>Healthy Aging</c:v>
                </c:pt>
                <c:pt idx="21">
                  <c:v>Diabetes/blood sugar management</c:v>
                </c:pt>
                <c:pt idx="22">
                  <c:v>Poor/declining vision</c:v>
                </c:pt>
                <c:pt idx="23">
                  <c:v>Dermatological condition</c:v>
                </c:pt>
                <c:pt idx="24">
                  <c:v>Heart/cardiovascular problem</c:v>
                </c:pt>
                <c:pt idx="25">
                  <c:v>Osteoporosis</c:v>
                </c:pt>
                <c:pt idx="26">
                  <c:v>Long haul COVID symptoms</c:v>
                </c:pt>
                <c:pt idx="27">
                  <c:v>Antioxidant support</c:v>
                </c:pt>
                <c:pt idx="28">
                  <c:v>Pregnancy</c:v>
                </c:pt>
                <c:pt idx="29">
                  <c:v>Athletic performance</c:v>
                </c:pt>
                <c:pt idx="30">
                  <c:v>Other health condition</c:v>
                </c:pt>
                <c:pt idx="31">
                  <c:v>Did not exp any health problems</c:v>
                </c:pt>
              </c:strCache>
            </c:strRef>
          </c:cat>
          <c:val>
            <c:numRef>
              <c:f>Sheet1!$D$2:$D$33</c:f>
              <c:numCache>
                <c:formatCode>0%</c:formatCode>
                <c:ptCount val="32"/>
                <c:pt idx="0">
                  <c:v>0.28514055999999999</c:v>
                </c:pt>
                <c:pt idx="1">
                  <c:v>0.23694778999999999</c:v>
                </c:pt>
                <c:pt idx="2">
                  <c:v>0.23694778999999999</c:v>
                </c:pt>
                <c:pt idx="3">
                  <c:v>0.15261044000000001</c:v>
                </c:pt>
                <c:pt idx="4">
                  <c:v>0.17269076</c:v>
                </c:pt>
                <c:pt idx="5">
                  <c:v>0.21686747000000001</c:v>
                </c:pt>
                <c:pt idx="6">
                  <c:v>0.14859438</c:v>
                </c:pt>
                <c:pt idx="7">
                  <c:v>0.24899598000000001</c:v>
                </c:pt>
                <c:pt idx="8">
                  <c:v>0.26104418000000001</c:v>
                </c:pt>
                <c:pt idx="9">
                  <c:v>0.20883534000000001</c:v>
                </c:pt>
                <c:pt idx="10">
                  <c:v>0.23694778999999999</c:v>
                </c:pt>
                <c:pt idx="11">
                  <c:v>0.11646586</c:v>
                </c:pt>
                <c:pt idx="12">
                  <c:v>0.15261044000000001</c:v>
                </c:pt>
                <c:pt idx="13">
                  <c:v>0.10843373000000001</c:v>
                </c:pt>
                <c:pt idx="14">
                  <c:v>0.1124498</c:v>
                </c:pt>
                <c:pt idx="15">
                  <c:v>0.10040161</c:v>
                </c:pt>
                <c:pt idx="16">
                  <c:v>8.032128999999999E-2</c:v>
                </c:pt>
                <c:pt idx="17">
                  <c:v>6.8273089999999995E-2</c:v>
                </c:pt>
                <c:pt idx="18">
                  <c:v>2.4096389999999999E-2</c:v>
                </c:pt>
                <c:pt idx="19">
                  <c:v>8.032128999999999E-2</c:v>
                </c:pt>
                <c:pt idx="20">
                  <c:v>0.14859438</c:v>
                </c:pt>
                <c:pt idx="21">
                  <c:v>0.16465863</c:v>
                </c:pt>
                <c:pt idx="22">
                  <c:v>5.6224900000000001E-2</c:v>
                </c:pt>
                <c:pt idx="23">
                  <c:v>4.8192770000000003E-2</c:v>
                </c:pt>
                <c:pt idx="24">
                  <c:v>0.10441767</c:v>
                </c:pt>
                <c:pt idx="25">
                  <c:v>3.6144580000000003E-2</c:v>
                </c:pt>
                <c:pt idx="26">
                  <c:v>6.8273089999999995E-2</c:v>
                </c:pt>
                <c:pt idx="27">
                  <c:v>0.10843373000000001</c:v>
                </c:pt>
                <c:pt idx="28">
                  <c:v>8.0321300000000002E-3</c:v>
                </c:pt>
                <c:pt idx="29">
                  <c:v>0.1124498</c:v>
                </c:pt>
                <c:pt idx="30">
                  <c:v>2.4096389999999999E-2</c:v>
                </c:pt>
                <c:pt idx="31">
                  <c:v>8.4337350000000005E-2</c:v>
                </c:pt>
              </c:numCache>
            </c:numRef>
          </c:val>
          <c:extLst>
            <c:ext xmlns:c16="http://schemas.microsoft.com/office/drawing/2014/chart" uri="{C3380CC4-5D6E-409C-BE32-E72D297353CC}">
              <c16:uniqueId val="{00000001-CAB3-4031-8269-0482072B06B8}"/>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Supplement Users</c:v>
                </c:pt>
              </c:strCache>
            </c:strRef>
          </c:tx>
          <c:spPr>
            <a:ln w="19050" cap="rnd">
              <a:solidFill>
                <a:schemeClr val="bg1">
                  <a:lumMod val="50000"/>
                </a:schemeClr>
              </a:solidFill>
              <a:prstDash val="dash"/>
              <a:round/>
            </a:ln>
            <a:effectLst/>
          </c:spPr>
          <c:marker>
            <c:symbol val="none"/>
          </c:marker>
          <c:cat>
            <c:strRef>
              <c:f>Sheet1!$A$2:$A$33</c:f>
              <c:strCache>
                <c:ptCount val="32"/>
                <c:pt idx="0">
                  <c:v>Anxiety or stress</c:v>
                </c:pt>
                <c:pt idx="1">
                  <c:v>Depression</c:v>
                </c:pt>
                <c:pt idx="2">
                  <c:v>Lack of energy</c:v>
                </c:pt>
                <c:pt idx="3">
                  <c:v>Insomnia/Sleep problems</c:v>
                </c:pt>
                <c:pt idx="4">
                  <c:v>Mood</c:v>
                </c:pt>
                <c:pt idx="5">
                  <c:v>Joint or other pain</c:v>
                </c:pt>
                <c:pt idx="6">
                  <c:v>Digestive complaints</c:v>
                </c:pt>
                <c:pt idx="7">
                  <c:v>General health</c:v>
                </c:pt>
                <c:pt idx="8">
                  <c:v>High cholesterol</c:v>
                </c:pt>
                <c:pt idx="9">
                  <c:v>Nutrition concerns</c:v>
                </c:pt>
                <c:pt idx="10">
                  <c:v>High blood pressure</c:v>
                </c:pt>
                <c:pt idx="11">
                  <c:v>Inflammation</c:v>
                </c:pt>
                <c:pt idx="12">
                  <c:v>Oral health</c:v>
                </c:pt>
                <c:pt idx="13">
                  <c:v>Overweight/Obese</c:v>
                </c:pt>
                <c:pt idx="14">
                  <c:v>Immunity concerns</c:v>
                </c:pt>
                <c:pt idx="15">
                  <c:v>Eye fatigue</c:v>
                </c:pt>
                <c:pt idx="16">
                  <c:v>Memory issues</c:v>
                </c:pt>
                <c:pt idx="17">
                  <c:v>Lack of mental acuity, cognition, focus</c:v>
                </c:pt>
                <c:pt idx="18">
                  <c:v>Perimenopause/Menopause</c:v>
                </c:pt>
                <c:pt idx="19">
                  <c:v>Anemia (low iron)</c:v>
                </c:pt>
                <c:pt idx="20">
                  <c:v>Healthy Aging</c:v>
                </c:pt>
                <c:pt idx="21">
                  <c:v>Diabetes/blood sugar management</c:v>
                </c:pt>
                <c:pt idx="22">
                  <c:v>Poor/declining vision</c:v>
                </c:pt>
                <c:pt idx="23">
                  <c:v>Dermatological condition</c:v>
                </c:pt>
                <c:pt idx="24">
                  <c:v>Heart/cardiovascular problem</c:v>
                </c:pt>
                <c:pt idx="25">
                  <c:v>Osteoporosis</c:v>
                </c:pt>
                <c:pt idx="26">
                  <c:v>Long haul COVID symptoms</c:v>
                </c:pt>
                <c:pt idx="27">
                  <c:v>Antioxidant support</c:v>
                </c:pt>
                <c:pt idx="28">
                  <c:v>Pregnancy</c:v>
                </c:pt>
                <c:pt idx="29">
                  <c:v>Athletic performance</c:v>
                </c:pt>
                <c:pt idx="30">
                  <c:v>Other health condition</c:v>
                </c:pt>
                <c:pt idx="31">
                  <c:v>Did not exp any health problems</c:v>
                </c:pt>
              </c:strCache>
            </c:strRef>
          </c:cat>
          <c:val>
            <c:numRef>
              <c:f>Sheet1!$B$2:$B$33</c:f>
              <c:numCache>
                <c:formatCode>0%</c:formatCode>
                <c:ptCount val="32"/>
                <c:pt idx="0">
                  <c:v>0.31846614000000001</c:v>
                </c:pt>
                <c:pt idx="1">
                  <c:v>0.19282023000000001</c:v>
                </c:pt>
                <c:pt idx="2">
                  <c:v>0.29099809999999998</c:v>
                </c:pt>
                <c:pt idx="3">
                  <c:v>0.23579005</c:v>
                </c:pt>
                <c:pt idx="4">
                  <c:v>0.20342671000000001</c:v>
                </c:pt>
                <c:pt idx="5">
                  <c:v>0.27386455999999998</c:v>
                </c:pt>
                <c:pt idx="6">
                  <c:v>0.20533043000000001</c:v>
                </c:pt>
                <c:pt idx="7">
                  <c:v>0.19989122000000001</c:v>
                </c:pt>
                <c:pt idx="8">
                  <c:v>0.17351100999999999</c:v>
                </c:pt>
                <c:pt idx="9">
                  <c:v>0.12102257</c:v>
                </c:pt>
                <c:pt idx="10">
                  <c:v>0.19499591999999999</c:v>
                </c:pt>
                <c:pt idx="11">
                  <c:v>0.13026924000000001</c:v>
                </c:pt>
                <c:pt idx="12">
                  <c:v>0.13734022000000001</c:v>
                </c:pt>
                <c:pt idx="13">
                  <c:v>0.16779984000000001</c:v>
                </c:pt>
                <c:pt idx="14">
                  <c:v>0.1166712</c:v>
                </c:pt>
                <c:pt idx="15">
                  <c:v>0.19173239</c:v>
                </c:pt>
                <c:pt idx="16">
                  <c:v>9.6818059999999997E-2</c:v>
                </c:pt>
                <c:pt idx="17">
                  <c:v>0.10035355</c:v>
                </c:pt>
                <c:pt idx="18">
                  <c:v>6.6630410000000001E-2</c:v>
                </c:pt>
                <c:pt idx="19">
                  <c:v>8.3491979999999993E-2</c:v>
                </c:pt>
                <c:pt idx="20">
                  <c:v>0.10606473</c:v>
                </c:pt>
                <c:pt idx="21">
                  <c:v>7.9956490000000005E-2</c:v>
                </c:pt>
                <c:pt idx="22">
                  <c:v>0.14658689</c:v>
                </c:pt>
                <c:pt idx="23">
                  <c:v>0.10307316</c:v>
                </c:pt>
                <c:pt idx="24">
                  <c:v>5.2760399999999999E-2</c:v>
                </c:pt>
                <c:pt idx="25">
                  <c:v>4.5145499999999998E-2</c:v>
                </c:pt>
                <c:pt idx="26">
                  <c:v>5.6567850000000003E-2</c:v>
                </c:pt>
                <c:pt idx="27">
                  <c:v>3.9706279999999997E-2</c:v>
                </c:pt>
                <c:pt idx="28">
                  <c:v>1.7949420000000001E-2</c:v>
                </c:pt>
                <c:pt idx="29">
                  <c:v>7.9956490000000005E-2</c:v>
                </c:pt>
                <c:pt idx="30">
                  <c:v>2.7468039999999999E-2</c:v>
                </c:pt>
                <c:pt idx="31">
                  <c:v>0.11639924</c:v>
                </c:pt>
              </c:numCache>
            </c:numRef>
          </c:val>
          <c:smooth val="0"/>
          <c:extLst>
            <c:ext xmlns:c16="http://schemas.microsoft.com/office/drawing/2014/chart" uri="{C3380CC4-5D6E-409C-BE32-E72D297353CC}">
              <c16:uniqueId val="{00000006-CAB3-4031-8269-0482072B06B8}"/>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US Female 18-34</c:v>
                </c:pt>
              </c:strCache>
            </c:strRef>
          </c:tx>
          <c:spPr>
            <a:solidFill>
              <a:schemeClr val="accent3"/>
            </a:solidFill>
            <a:ln>
              <a:noFill/>
            </a:ln>
            <a:effectLst/>
          </c:spPr>
          <c:invertIfNegative val="0"/>
          <c:cat>
            <c:strRef>
              <c:f>Sheet1!$A$2:$A$33</c:f>
              <c:strCache>
                <c:ptCount val="32"/>
                <c:pt idx="0">
                  <c:v>Anxiety or stress</c:v>
                </c:pt>
                <c:pt idx="1">
                  <c:v>Depression</c:v>
                </c:pt>
                <c:pt idx="2">
                  <c:v>Mood</c:v>
                </c:pt>
                <c:pt idx="3">
                  <c:v>Lack of energy</c:v>
                </c:pt>
                <c:pt idx="4">
                  <c:v>Insomnia/Sleep problems</c:v>
                </c:pt>
                <c:pt idx="5">
                  <c:v>Nutrition concerns</c:v>
                </c:pt>
                <c:pt idx="6">
                  <c:v>General health</c:v>
                </c:pt>
                <c:pt idx="7">
                  <c:v>Lack of mental acuity, cognition, focus</c:v>
                </c:pt>
                <c:pt idx="8">
                  <c:v>Oral health</c:v>
                </c:pt>
                <c:pt idx="9">
                  <c:v>Joint or other pain</c:v>
                </c:pt>
                <c:pt idx="10">
                  <c:v>Digestive complaints</c:v>
                </c:pt>
                <c:pt idx="11">
                  <c:v>Anemia (low iron)</c:v>
                </c:pt>
                <c:pt idx="12">
                  <c:v>Immunity concerns</c:v>
                </c:pt>
                <c:pt idx="13">
                  <c:v>Overweight/Obese</c:v>
                </c:pt>
                <c:pt idx="14">
                  <c:v>Memory issues</c:v>
                </c:pt>
                <c:pt idx="15">
                  <c:v>Inflammation</c:v>
                </c:pt>
                <c:pt idx="16">
                  <c:v>High cholesterol</c:v>
                </c:pt>
                <c:pt idx="17">
                  <c:v>Poor/declining vision</c:v>
                </c:pt>
                <c:pt idx="18">
                  <c:v>Eye fatigue</c:v>
                </c:pt>
                <c:pt idx="19">
                  <c:v>Dermatological condition</c:v>
                </c:pt>
                <c:pt idx="20">
                  <c:v>Heart/cardiovascular problem</c:v>
                </c:pt>
                <c:pt idx="21">
                  <c:v>Antioxidant support</c:v>
                </c:pt>
                <c:pt idx="22">
                  <c:v>Pregnancy</c:v>
                </c:pt>
                <c:pt idx="23">
                  <c:v>High blood pressure</c:v>
                </c:pt>
                <c:pt idx="24">
                  <c:v>Healthy Aging</c:v>
                </c:pt>
                <c:pt idx="25">
                  <c:v>Diabetes/blood sugar management</c:v>
                </c:pt>
                <c:pt idx="26">
                  <c:v>Athletic performance</c:v>
                </c:pt>
                <c:pt idx="27">
                  <c:v>Long haul COVID symptoms</c:v>
                </c:pt>
                <c:pt idx="28">
                  <c:v>Osteoporosis</c:v>
                </c:pt>
                <c:pt idx="29">
                  <c:v>Perimenopause/Menopause</c:v>
                </c:pt>
                <c:pt idx="30">
                  <c:v>Other health condition</c:v>
                </c:pt>
                <c:pt idx="31">
                  <c:v>Did not exp any health problems </c:v>
                </c:pt>
              </c:strCache>
            </c:strRef>
          </c:cat>
          <c:val>
            <c:numRef>
              <c:f>Sheet1!$C$2:$C$33</c:f>
              <c:numCache>
                <c:formatCode>0%</c:formatCode>
                <c:ptCount val="32"/>
                <c:pt idx="0">
                  <c:v>0.54716980999999998</c:v>
                </c:pt>
                <c:pt idx="1">
                  <c:v>0.40566037999999999</c:v>
                </c:pt>
                <c:pt idx="2">
                  <c:v>0.36792453000000003</c:v>
                </c:pt>
                <c:pt idx="3">
                  <c:v>0.33018868000000001</c:v>
                </c:pt>
                <c:pt idx="4">
                  <c:v>0.27358491000000001</c:v>
                </c:pt>
                <c:pt idx="5">
                  <c:v>0.25471697999999998</c:v>
                </c:pt>
                <c:pt idx="6">
                  <c:v>0.23584906</c:v>
                </c:pt>
                <c:pt idx="7">
                  <c:v>0.20754717</c:v>
                </c:pt>
                <c:pt idx="8">
                  <c:v>0.19811321000000001</c:v>
                </c:pt>
                <c:pt idx="9">
                  <c:v>0.16981131999999999</c:v>
                </c:pt>
                <c:pt idx="10">
                  <c:v>0.16981131999999999</c:v>
                </c:pt>
                <c:pt idx="11">
                  <c:v>0.16981131999999999</c:v>
                </c:pt>
                <c:pt idx="12">
                  <c:v>0.16037736</c:v>
                </c:pt>
                <c:pt idx="13">
                  <c:v>0.15094340000000001</c:v>
                </c:pt>
                <c:pt idx="14">
                  <c:v>0.15094340000000001</c:v>
                </c:pt>
                <c:pt idx="15">
                  <c:v>0.14150942999999999</c:v>
                </c:pt>
                <c:pt idx="16">
                  <c:v>0.11320755</c:v>
                </c:pt>
                <c:pt idx="17">
                  <c:v>0.11320755</c:v>
                </c:pt>
                <c:pt idx="18">
                  <c:v>0.10377358</c:v>
                </c:pt>
                <c:pt idx="19">
                  <c:v>0.10377358</c:v>
                </c:pt>
                <c:pt idx="20">
                  <c:v>8.4905659999999994E-2</c:v>
                </c:pt>
                <c:pt idx="21">
                  <c:v>8.4905659999999994E-2</c:v>
                </c:pt>
                <c:pt idx="22">
                  <c:v>8.4905659999999994E-2</c:v>
                </c:pt>
                <c:pt idx="23">
                  <c:v>7.5471700000000003E-2</c:v>
                </c:pt>
                <c:pt idx="24">
                  <c:v>6.6037739999999998E-2</c:v>
                </c:pt>
                <c:pt idx="25">
                  <c:v>6.6037739999999998E-2</c:v>
                </c:pt>
                <c:pt idx="26">
                  <c:v>4.716981E-2</c:v>
                </c:pt>
                <c:pt idx="27">
                  <c:v>4.716981E-2</c:v>
                </c:pt>
                <c:pt idx="28">
                  <c:v>4.716981E-2</c:v>
                </c:pt>
                <c:pt idx="29">
                  <c:v>2.830189E-2</c:v>
                </c:pt>
                <c:pt idx="30">
                  <c:v>9.4339599999999999E-3</c:v>
                </c:pt>
                <c:pt idx="31">
                  <c:v>0.10377358</c:v>
                </c:pt>
              </c:numCache>
            </c:numRef>
          </c:val>
          <c:extLst>
            <c:ext xmlns:c16="http://schemas.microsoft.com/office/drawing/2014/chart" uri="{C3380CC4-5D6E-409C-BE32-E72D297353CC}">
              <c16:uniqueId val="{00000000-3C10-4185-94CB-5B90F2445A57}"/>
            </c:ext>
          </c:extLst>
        </c:ser>
        <c:ser>
          <c:idx val="2"/>
          <c:order val="2"/>
          <c:tx>
            <c:strRef>
              <c:f>Sheet1!$D$1</c:f>
              <c:strCache>
                <c:ptCount val="1"/>
                <c:pt idx="0">
                  <c:v>US Male 18-34</c:v>
                </c:pt>
              </c:strCache>
            </c:strRef>
          </c:tx>
          <c:spPr>
            <a:solidFill>
              <a:schemeClr val="accent5"/>
            </a:solidFill>
            <a:ln>
              <a:noFill/>
            </a:ln>
            <a:effectLst/>
          </c:spPr>
          <c:invertIfNegative val="0"/>
          <c:cat>
            <c:strRef>
              <c:f>Sheet1!$A$2:$A$33</c:f>
              <c:strCache>
                <c:ptCount val="32"/>
                <c:pt idx="0">
                  <c:v>Anxiety or stress</c:v>
                </c:pt>
                <c:pt idx="1">
                  <c:v>Depression</c:v>
                </c:pt>
                <c:pt idx="2">
                  <c:v>Mood</c:v>
                </c:pt>
                <c:pt idx="3">
                  <c:v>Lack of energy</c:v>
                </c:pt>
                <c:pt idx="4">
                  <c:v>Insomnia/Sleep problems</c:v>
                </c:pt>
                <c:pt idx="5">
                  <c:v>Nutrition concerns</c:v>
                </c:pt>
                <c:pt idx="6">
                  <c:v>General health</c:v>
                </c:pt>
                <c:pt idx="7">
                  <c:v>Lack of mental acuity, cognition, focus</c:v>
                </c:pt>
                <c:pt idx="8">
                  <c:v>Oral health</c:v>
                </c:pt>
                <c:pt idx="9">
                  <c:v>Joint or other pain</c:v>
                </c:pt>
                <c:pt idx="10">
                  <c:v>Digestive complaints</c:v>
                </c:pt>
                <c:pt idx="11">
                  <c:v>Anemia (low iron)</c:v>
                </c:pt>
                <c:pt idx="12">
                  <c:v>Immunity concerns</c:v>
                </c:pt>
                <c:pt idx="13">
                  <c:v>Overweight/Obese</c:v>
                </c:pt>
                <c:pt idx="14">
                  <c:v>Memory issues</c:v>
                </c:pt>
                <c:pt idx="15">
                  <c:v>Inflammation</c:v>
                </c:pt>
                <c:pt idx="16">
                  <c:v>High cholesterol</c:v>
                </c:pt>
                <c:pt idx="17">
                  <c:v>Poor/declining vision</c:v>
                </c:pt>
                <c:pt idx="18">
                  <c:v>Eye fatigue</c:v>
                </c:pt>
                <c:pt idx="19">
                  <c:v>Dermatological condition</c:v>
                </c:pt>
                <c:pt idx="20">
                  <c:v>Heart/cardiovascular problem</c:v>
                </c:pt>
                <c:pt idx="21">
                  <c:v>Antioxidant support</c:v>
                </c:pt>
                <c:pt idx="22">
                  <c:v>Pregnancy</c:v>
                </c:pt>
                <c:pt idx="23">
                  <c:v>High blood pressure</c:v>
                </c:pt>
                <c:pt idx="24">
                  <c:v>Healthy Aging</c:v>
                </c:pt>
                <c:pt idx="25">
                  <c:v>Diabetes/blood sugar management</c:v>
                </c:pt>
                <c:pt idx="26">
                  <c:v>Athletic performance</c:v>
                </c:pt>
                <c:pt idx="27">
                  <c:v>Long haul COVID symptoms</c:v>
                </c:pt>
                <c:pt idx="28">
                  <c:v>Osteoporosis</c:v>
                </c:pt>
                <c:pt idx="29">
                  <c:v>Perimenopause/Menopause</c:v>
                </c:pt>
                <c:pt idx="30">
                  <c:v>Other health condition</c:v>
                </c:pt>
                <c:pt idx="31">
                  <c:v>Did not exp any health problems </c:v>
                </c:pt>
              </c:strCache>
            </c:strRef>
          </c:cat>
          <c:val>
            <c:numRef>
              <c:f>Sheet1!$D$2:$D$33</c:f>
              <c:numCache>
                <c:formatCode>0%</c:formatCode>
                <c:ptCount val="32"/>
                <c:pt idx="0">
                  <c:v>0.32380952000000002</c:v>
                </c:pt>
                <c:pt idx="1">
                  <c:v>0.30476189999999997</c:v>
                </c:pt>
                <c:pt idx="2">
                  <c:v>0.25714285999999997</c:v>
                </c:pt>
                <c:pt idx="3">
                  <c:v>0.31428571</c:v>
                </c:pt>
                <c:pt idx="4">
                  <c:v>0.15238094999999999</c:v>
                </c:pt>
                <c:pt idx="5">
                  <c:v>0.21904762</c:v>
                </c:pt>
                <c:pt idx="6">
                  <c:v>0.26666666999999999</c:v>
                </c:pt>
                <c:pt idx="7">
                  <c:v>8.5714289999999999E-2</c:v>
                </c:pt>
                <c:pt idx="8">
                  <c:v>0.16190476000000001</c:v>
                </c:pt>
                <c:pt idx="9">
                  <c:v>0.18095238</c:v>
                </c:pt>
                <c:pt idx="10">
                  <c:v>0.12380952000000001</c:v>
                </c:pt>
                <c:pt idx="11">
                  <c:v>9.5238099999999992E-2</c:v>
                </c:pt>
                <c:pt idx="12">
                  <c:v>9.5238099999999992E-2</c:v>
                </c:pt>
                <c:pt idx="13">
                  <c:v>8.5714289999999999E-2</c:v>
                </c:pt>
                <c:pt idx="14">
                  <c:v>9.5238099999999992E-2</c:v>
                </c:pt>
                <c:pt idx="15">
                  <c:v>0.10476190000000001</c:v>
                </c:pt>
                <c:pt idx="16">
                  <c:v>0.15238094999999999</c:v>
                </c:pt>
                <c:pt idx="17">
                  <c:v>5.7142859999999997E-2</c:v>
                </c:pt>
                <c:pt idx="18">
                  <c:v>0.13333333</c:v>
                </c:pt>
                <c:pt idx="19">
                  <c:v>4.7619050000000003E-2</c:v>
                </c:pt>
                <c:pt idx="20">
                  <c:v>9.5238099999999992E-2</c:v>
                </c:pt>
                <c:pt idx="21">
                  <c:v>0.13333333</c:v>
                </c:pt>
                <c:pt idx="22">
                  <c:v>9.5238100000000006E-3</c:v>
                </c:pt>
                <c:pt idx="23">
                  <c:v>0.18095238</c:v>
                </c:pt>
                <c:pt idx="24">
                  <c:v>7.6190480000000005E-2</c:v>
                </c:pt>
                <c:pt idx="25">
                  <c:v>9.5238099999999992E-2</c:v>
                </c:pt>
                <c:pt idx="26">
                  <c:v>0.13333333</c:v>
                </c:pt>
                <c:pt idx="27">
                  <c:v>7.6190480000000005E-2</c:v>
                </c:pt>
                <c:pt idx="28">
                  <c:v>4.7619050000000003E-2</c:v>
                </c:pt>
                <c:pt idx="29">
                  <c:v>9.5238100000000006E-3</c:v>
                </c:pt>
                <c:pt idx="30">
                  <c:v>0</c:v>
                </c:pt>
                <c:pt idx="31">
                  <c:v>0.11428571</c:v>
                </c:pt>
              </c:numCache>
            </c:numRef>
          </c:val>
          <c:extLst>
            <c:ext xmlns:c16="http://schemas.microsoft.com/office/drawing/2014/chart" uri="{C3380CC4-5D6E-409C-BE32-E72D297353CC}">
              <c16:uniqueId val="{00000001-3C10-4185-94CB-5B90F2445A57}"/>
            </c:ext>
          </c:extLst>
        </c:ser>
        <c:ser>
          <c:idx val="3"/>
          <c:order val="3"/>
          <c:tx>
            <c:strRef>
              <c:f>Sheet1!$E$1</c:f>
              <c:strCache>
                <c:ptCount val="1"/>
                <c:pt idx="0">
                  <c:v>US Female 35-54</c:v>
                </c:pt>
              </c:strCache>
            </c:strRef>
          </c:tx>
          <c:spPr>
            <a:solidFill>
              <a:schemeClr val="accent1">
                <a:lumMod val="60000"/>
              </a:schemeClr>
            </a:solidFill>
            <a:ln>
              <a:noFill/>
            </a:ln>
            <a:effectLst/>
          </c:spPr>
          <c:invertIfNegative val="0"/>
          <c:cat>
            <c:strRef>
              <c:f>Sheet1!$A$2:$A$33</c:f>
              <c:strCache>
                <c:ptCount val="32"/>
                <c:pt idx="0">
                  <c:v>Anxiety or stress</c:v>
                </c:pt>
                <c:pt idx="1">
                  <c:v>Depression</c:v>
                </c:pt>
                <c:pt idx="2">
                  <c:v>Mood</c:v>
                </c:pt>
                <c:pt idx="3">
                  <c:v>Lack of energy</c:v>
                </c:pt>
                <c:pt idx="4">
                  <c:v>Insomnia/Sleep problems</c:v>
                </c:pt>
                <c:pt idx="5">
                  <c:v>Nutrition concerns</c:v>
                </c:pt>
                <c:pt idx="6">
                  <c:v>General health</c:v>
                </c:pt>
                <c:pt idx="7">
                  <c:v>Lack of mental acuity, cognition, focus</c:v>
                </c:pt>
                <c:pt idx="8">
                  <c:v>Oral health</c:v>
                </c:pt>
                <c:pt idx="9">
                  <c:v>Joint or other pain</c:v>
                </c:pt>
                <c:pt idx="10">
                  <c:v>Digestive complaints</c:v>
                </c:pt>
                <c:pt idx="11">
                  <c:v>Anemia (low iron)</c:v>
                </c:pt>
                <c:pt idx="12">
                  <c:v>Immunity concerns</c:v>
                </c:pt>
                <c:pt idx="13">
                  <c:v>Overweight/Obese</c:v>
                </c:pt>
                <c:pt idx="14">
                  <c:v>Memory issues</c:v>
                </c:pt>
                <c:pt idx="15">
                  <c:v>Inflammation</c:v>
                </c:pt>
                <c:pt idx="16">
                  <c:v>High cholesterol</c:v>
                </c:pt>
                <c:pt idx="17">
                  <c:v>Poor/declining vision</c:v>
                </c:pt>
                <c:pt idx="18">
                  <c:v>Eye fatigue</c:v>
                </c:pt>
                <c:pt idx="19">
                  <c:v>Dermatological condition</c:v>
                </c:pt>
                <c:pt idx="20">
                  <c:v>Heart/cardiovascular problem</c:v>
                </c:pt>
                <c:pt idx="21">
                  <c:v>Antioxidant support</c:v>
                </c:pt>
                <c:pt idx="22">
                  <c:v>Pregnancy</c:v>
                </c:pt>
                <c:pt idx="23">
                  <c:v>High blood pressure</c:v>
                </c:pt>
                <c:pt idx="24">
                  <c:v>Healthy Aging</c:v>
                </c:pt>
                <c:pt idx="25">
                  <c:v>Diabetes/blood sugar management</c:v>
                </c:pt>
                <c:pt idx="26">
                  <c:v>Athletic performance</c:v>
                </c:pt>
                <c:pt idx="27">
                  <c:v>Long haul COVID symptoms</c:v>
                </c:pt>
                <c:pt idx="28">
                  <c:v>Osteoporosis</c:v>
                </c:pt>
                <c:pt idx="29">
                  <c:v>Perimenopause/Menopause</c:v>
                </c:pt>
                <c:pt idx="30">
                  <c:v>Other health condition</c:v>
                </c:pt>
                <c:pt idx="31">
                  <c:v>Did not exp any health problems </c:v>
                </c:pt>
              </c:strCache>
            </c:strRef>
          </c:cat>
          <c:val>
            <c:numRef>
              <c:f>Sheet1!$E$2:$E$33</c:f>
              <c:numCache>
                <c:formatCode>0%</c:formatCode>
                <c:ptCount val="32"/>
                <c:pt idx="0">
                  <c:v>0.35051546</c:v>
                </c:pt>
                <c:pt idx="1">
                  <c:v>0.21649484999999999</c:v>
                </c:pt>
                <c:pt idx="2">
                  <c:v>0.18556701</c:v>
                </c:pt>
                <c:pt idx="3">
                  <c:v>0.27835051999999999</c:v>
                </c:pt>
                <c:pt idx="4">
                  <c:v>0.26804124000000001</c:v>
                </c:pt>
                <c:pt idx="5">
                  <c:v>0.18556701</c:v>
                </c:pt>
                <c:pt idx="6">
                  <c:v>0.18556701</c:v>
                </c:pt>
                <c:pt idx="7">
                  <c:v>9.2783510000000013E-2</c:v>
                </c:pt>
                <c:pt idx="8">
                  <c:v>0.15463917999999999</c:v>
                </c:pt>
                <c:pt idx="9">
                  <c:v>0.20618557000000001</c:v>
                </c:pt>
                <c:pt idx="10">
                  <c:v>0.31958763000000001</c:v>
                </c:pt>
                <c:pt idx="11">
                  <c:v>8.2474229999999996E-2</c:v>
                </c:pt>
                <c:pt idx="12">
                  <c:v>0.14432990000000001</c:v>
                </c:pt>
                <c:pt idx="13">
                  <c:v>0.11340206</c:v>
                </c:pt>
                <c:pt idx="14">
                  <c:v>0.15463917999999999</c:v>
                </c:pt>
                <c:pt idx="15">
                  <c:v>0.16494845</c:v>
                </c:pt>
                <c:pt idx="16">
                  <c:v>0.15463917999999999</c:v>
                </c:pt>
                <c:pt idx="17">
                  <c:v>5.1546389999999997E-2</c:v>
                </c:pt>
                <c:pt idx="18">
                  <c:v>0.18556701</c:v>
                </c:pt>
                <c:pt idx="19">
                  <c:v>8.2474229999999996E-2</c:v>
                </c:pt>
                <c:pt idx="20">
                  <c:v>6.1855670000000001E-2</c:v>
                </c:pt>
                <c:pt idx="21">
                  <c:v>4.123711E-2</c:v>
                </c:pt>
                <c:pt idx="22">
                  <c:v>2.0618560000000001E-2</c:v>
                </c:pt>
                <c:pt idx="23">
                  <c:v>0.18556701</c:v>
                </c:pt>
                <c:pt idx="24">
                  <c:v>0.12371134</c:v>
                </c:pt>
                <c:pt idx="25">
                  <c:v>0.10309277999999999</c:v>
                </c:pt>
                <c:pt idx="26">
                  <c:v>5.1546389999999997E-2</c:v>
                </c:pt>
                <c:pt idx="27">
                  <c:v>8.2474229999999996E-2</c:v>
                </c:pt>
                <c:pt idx="28">
                  <c:v>4.123711E-2</c:v>
                </c:pt>
                <c:pt idx="29">
                  <c:v>0.25773195999999998</c:v>
                </c:pt>
                <c:pt idx="30">
                  <c:v>1.0309280000000001E-2</c:v>
                </c:pt>
                <c:pt idx="31">
                  <c:v>0.15463917999999999</c:v>
                </c:pt>
              </c:numCache>
            </c:numRef>
          </c:val>
          <c:extLst>
            <c:ext xmlns:c16="http://schemas.microsoft.com/office/drawing/2014/chart" uri="{C3380CC4-5D6E-409C-BE32-E72D297353CC}">
              <c16:uniqueId val="{00000002-3C10-4185-94CB-5B90F2445A57}"/>
            </c:ext>
          </c:extLst>
        </c:ser>
        <c:ser>
          <c:idx val="4"/>
          <c:order val="4"/>
          <c:tx>
            <c:strRef>
              <c:f>Sheet1!$F$1</c:f>
              <c:strCache>
                <c:ptCount val="1"/>
                <c:pt idx="0">
                  <c:v>US Male 35-54</c:v>
                </c:pt>
              </c:strCache>
            </c:strRef>
          </c:tx>
          <c:spPr>
            <a:solidFill>
              <a:schemeClr val="accent2">
                <a:lumMod val="40000"/>
                <a:lumOff val="60000"/>
              </a:schemeClr>
            </a:solidFill>
            <a:ln>
              <a:noFill/>
            </a:ln>
            <a:effectLst/>
          </c:spPr>
          <c:invertIfNegative val="0"/>
          <c:cat>
            <c:strRef>
              <c:f>Sheet1!$A$2:$A$33</c:f>
              <c:strCache>
                <c:ptCount val="32"/>
                <c:pt idx="0">
                  <c:v>Anxiety or stress</c:v>
                </c:pt>
                <c:pt idx="1">
                  <c:v>Depression</c:v>
                </c:pt>
                <c:pt idx="2">
                  <c:v>Mood</c:v>
                </c:pt>
                <c:pt idx="3">
                  <c:v>Lack of energy</c:v>
                </c:pt>
                <c:pt idx="4">
                  <c:v>Insomnia/Sleep problems</c:v>
                </c:pt>
                <c:pt idx="5">
                  <c:v>Nutrition concerns</c:v>
                </c:pt>
                <c:pt idx="6">
                  <c:v>General health</c:v>
                </c:pt>
                <c:pt idx="7">
                  <c:v>Lack of mental acuity, cognition, focus</c:v>
                </c:pt>
                <c:pt idx="8">
                  <c:v>Oral health</c:v>
                </c:pt>
                <c:pt idx="9">
                  <c:v>Joint or other pain</c:v>
                </c:pt>
                <c:pt idx="10">
                  <c:v>Digestive complaints</c:v>
                </c:pt>
                <c:pt idx="11">
                  <c:v>Anemia (low iron)</c:v>
                </c:pt>
                <c:pt idx="12">
                  <c:v>Immunity concerns</c:v>
                </c:pt>
                <c:pt idx="13">
                  <c:v>Overweight/Obese</c:v>
                </c:pt>
                <c:pt idx="14">
                  <c:v>Memory issues</c:v>
                </c:pt>
                <c:pt idx="15">
                  <c:v>Inflammation</c:v>
                </c:pt>
                <c:pt idx="16">
                  <c:v>High cholesterol</c:v>
                </c:pt>
                <c:pt idx="17">
                  <c:v>Poor/declining vision</c:v>
                </c:pt>
                <c:pt idx="18">
                  <c:v>Eye fatigue</c:v>
                </c:pt>
                <c:pt idx="19">
                  <c:v>Dermatological condition</c:v>
                </c:pt>
                <c:pt idx="20">
                  <c:v>Heart/cardiovascular problem</c:v>
                </c:pt>
                <c:pt idx="21">
                  <c:v>Antioxidant support</c:v>
                </c:pt>
                <c:pt idx="22">
                  <c:v>Pregnancy</c:v>
                </c:pt>
                <c:pt idx="23">
                  <c:v>High blood pressure</c:v>
                </c:pt>
                <c:pt idx="24">
                  <c:v>Healthy Aging</c:v>
                </c:pt>
                <c:pt idx="25">
                  <c:v>Diabetes/blood sugar management</c:v>
                </c:pt>
                <c:pt idx="26">
                  <c:v>Athletic performance</c:v>
                </c:pt>
                <c:pt idx="27">
                  <c:v>Long haul COVID symptoms</c:v>
                </c:pt>
                <c:pt idx="28">
                  <c:v>Osteoporosis</c:v>
                </c:pt>
                <c:pt idx="29">
                  <c:v>Perimenopause/Menopause</c:v>
                </c:pt>
                <c:pt idx="30">
                  <c:v>Other health condition</c:v>
                </c:pt>
                <c:pt idx="31">
                  <c:v>Did not exp any health problems </c:v>
                </c:pt>
              </c:strCache>
            </c:strRef>
          </c:cat>
          <c:val>
            <c:numRef>
              <c:f>Sheet1!$F$2:$F$33</c:f>
              <c:numCache>
                <c:formatCode>0%</c:formatCode>
                <c:ptCount val="32"/>
                <c:pt idx="0">
                  <c:v>0.25892857000000002</c:v>
                </c:pt>
                <c:pt idx="1">
                  <c:v>0.17857143</c:v>
                </c:pt>
                <c:pt idx="2">
                  <c:v>0.11607143</c:v>
                </c:pt>
                <c:pt idx="3">
                  <c:v>0.16071429000000001</c:v>
                </c:pt>
                <c:pt idx="4">
                  <c:v>0.11607143</c:v>
                </c:pt>
                <c:pt idx="5">
                  <c:v>0.21428570999999999</c:v>
                </c:pt>
                <c:pt idx="6">
                  <c:v>0.20535713999999999</c:v>
                </c:pt>
                <c:pt idx="7">
                  <c:v>6.25E-2</c:v>
                </c:pt>
                <c:pt idx="8">
                  <c:v>0.15178570999999999</c:v>
                </c:pt>
                <c:pt idx="9">
                  <c:v>0.20535713999999999</c:v>
                </c:pt>
                <c:pt idx="10">
                  <c:v>0.15178570999999999</c:v>
                </c:pt>
                <c:pt idx="11">
                  <c:v>8.0357140000000007E-2</c:v>
                </c:pt>
                <c:pt idx="12">
                  <c:v>0.15178570999999999</c:v>
                </c:pt>
                <c:pt idx="13">
                  <c:v>8.9285710000000004E-2</c:v>
                </c:pt>
                <c:pt idx="14">
                  <c:v>7.1428569999999997E-2</c:v>
                </c:pt>
                <c:pt idx="15">
                  <c:v>0.11607143</c:v>
                </c:pt>
                <c:pt idx="16">
                  <c:v>0.27678571000000002</c:v>
                </c:pt>
                <c:pt idx="17">
                  <c:v>5.3571430000000003E-2</c:v>
                </c:pt>
                <c:pt idx="18">
                  <c:v>8.0357140000000007E-2</c:v>
                </c:pt>
                <c:pt idx="19">
                  <c:v>4.4642860000000013E-2</c:v>
                </c:pt>
                <c:pt idx="20">
                  <c:v>8.0357140000000007E-2</c:v>
                </c:pt>
                <c:pt idx="21">
                  <c:v>8.9285710000000004E-2</c:v>
                </c:pt>
                <c:pt idx="22">
                  <c:v>8.9285700000000003E-3</c:v>
                </c:pt>
                <c:pt idx="23">
                  <c:v>0.20535713999999999</c:v>
                </c:pt>
                <c:pt idx="24">
                  <c:v>0.15178570999999999</c:v>
                </c:pt>
                <c:pt idx="25">
                  <c:v>0.19642857</c:v>
                </c:pt>
                <c:pt idx="26">
                  <c:v>9.8214289999999996E-2</c:v>
                </c:pt>
                <c:pt idx="27">
                  <c:v>8.0357140000000007E-2</c:v>
                </c:pt>
                <c:pt idx="28">
                  <c:v>3.5714290000000003E-2</c:v>
                </c:pt>
                <c:pt idx="29">
                  <c:v>4.4642860000000013E-2</c:v>
                </c:pt>
                <c:pt idx="30">
                  <c:v>1.7857140000000001E-2</c:v>
                </c:pt>
                <c:pt idx="31">
                  <c:v>7.1428569999999997E-2</c:v>
                </c:pt>
              </c:numCache>
            </c:numRef>
          </c:val>
          <c:extLst>
            <c:ext xmlns:c16="http://schemas.microsoft.com/office/drawing/2014/chart" uri="{C3380CC4-5D6E-409C-BE32-E72D297353CC}">
              <c16:uniqueId val="{00000003-3C10-4185-94CB-5B90F2445A57}"/>
            </c:ext>
          </c:extLst>
        </c:ser>
        <c:ser>
          <c:idx val="5"/>
          <c:order val="5"/>
          <c:tx>
            <c:strRef>
              <c:f>Sheet1!$G$1</c:f>
              <c:strCache>
                <c:ptCount val="1"/>
                <c:pt idx="0">
                  <c:v>US Female 55+</c:v>
                </c:pt>
              </c:strCache>
            </c:strRef>
          </c:tx>
          <c:spPr>
            <a:solidFill>
              <a:schemeClr val="accent5">
                <a:lumMod val="60000"/>
              </a:schemeClr>
            </a:solidFill>
            <a:ln>
              <a:noFill/>
            </a:ln>
            <a:effectLst/>
          </c:spPr>
          <c:invertIfNegative val="0"/>
          <c:cat>
            <c:strRef>
              <c:f>Sheet1!$A$2:$A$33</c:f>
              <c:strCache>
                <c:ptCount val="32"/>
                <c:pt idx="0">
                  <c:v>Anxiety or stress</c:v>
                </c:pt>
                <c:pt idx="1">
                  <c:v>Depression</c:v>
                </c:pt>
                <c:pt idx="2">
                  <c:v>Mood</c:v>
                </c:pt>
                <c:pt idx="3">
                  <c:v>Lack of energy</c:v>
                </c:pt>
                <c:pt idx="4">
                  <c:v>Insomnia/Sleep problems</c:v>
                </c:pt>
                <c:pt idx="5">
                  <c:v>Nutrition concerns</c:v>
                </c:pt>
                <c:pt idx="6">
                  <c:v>General health</c:v>
                </c:pt>
                <c:pt idx="7">
                  <c:v>Lack of mental acuity, cognition, focus</c:v>
                </c:pt>
                <c:pt idx="8">
                  <c:v>Oral health</c:v>
                </c:pt>
                <c:pt idx="9">
                  <c:v>Joint or other pain</c:v>
                </c:pt>
                <c:pt idx="10">
                  <c:v>Digestive complaints</c:v>
                </c:pt>
                <c:pt idx="11">
                  <c:v>Anemia (low iron)</c:v>
                </c:pt>
                <c:pt idx="12">
                  <c:v>Immunity concerns</c:v>
                </c:pt>
                <c:pt idx="13">
                  <c:v>Overweight/Obese</c:v>
                </c:pt>
                <c:pt idx="14">
                  <c:v>Memory issues</c:v>
                </c:pt>
                <c:pt idx="15">
                  <c:v>Inflammation</c:v>
                </c:pt>
                <c:pt idx="16">
                  <c:v>High cholesterol</c:v>
                </c:pt>
                <c:pt idx="17">
                  <c:v>Poor/declining vision</c:v>
                </c:pt>
                <c:pt idx="18">
                  <c:v>Eye fatigue</c:v>
                </c:pt>
                <c:pt idx="19">
                  <c:v>Dermatological condition</c:v>
                </c:pt>
                <c:pt idx="20">
                  <c:v>Heart/cardiovascular problem</c:v>
                </c:pt>
                <c:pt idx="21">
                  <c:v>Antioxidant support</c:v>
                </c:pt>
                <c:pt idx="22">
                  <c:v>Pregnancy</c:v>
                </c:pt>
                <c:pt idx="23">
                  <c:v>High blood pressure</c:v>
                </c:pt>
                <c:pt idx="24">
                  <c:v>Healthy Aging</c:v>
                </c:pt>
                <c:pt idx="25">
                  <c:v>Diabetes/blood sugar management</c:v>
                </c:pt>
                <c:pt idx="26">
                  <c:v>Athletic performance</c:v>
                </c:pt>
                <c:pt idx="27">
                  <c:v>Long haul COVID symptoms</c:v>
                </c:pt>
                <c:pt idx="28">
                  <c:v>Osteoporosis</c:v>
                </c:pt>
                <c:pt idx="29">
                  <c:v>Perimenopause/Menopause</c:v>
                </c:pt>
                <c:pt idx="30">
                  <c:v>Other health condition</c:v>
                </c:pt>
                <c:pt idx="31">
                  <c:v>Did not exp any health problems </c:v>
                </c:pt>
              </c:strCache>
            </c:strRef>
          </c:cat>
          <c:val>
            <c:numRef>
              <c:f>Sheet1!$G$2:$G$33</c:f>
              <c:numCache>
                <c:formatCode>0%</c:formatCode>
                <c:ptCount val="32"/>
                <c:pt idx="0">
                  <c:v>0.30434782999999999</c:v>
                </c:pt>
                <c:pt idx="1">
                  <c:v>0.30434782999999999</c:v>
                </c:pt>
                <c:pt idx="2">
                  <c:v>0.15217391</c:v>
                </c:pt>
                <c:pt idx="3">
                  <c:v>0.21739130000000001</c:v>
                </c:pt>
                <c:pt idx="4">
                  <c:v>0.26086957</c:v>
                </c:pt>
                <c:pt idx="5">
                  <c:v>8.6956520000000009E-2</c:v>
                </c:pt>
                <c:pt idx="6">
                  <c:v>0.21739130000000001</c:v>
                </c:pt>
                <c:pt idx="7">
                  <c:v>2.1739129999999999E-2</c:v>
                </c:pt>
                <c:pt idx="8">
                  <c:v>8.6956520000000009E-2</c:v>
                </c:pt>
                <c:pt idx="9">
                  <c:v>0.52173912999999994</c:v>
                </c:pt>
                <c:pt idx="10">
                  <c:v>0.17391303999999999</c:v>
                </c:pt>
                <c:pt idx="11">
                  <c:v>2.1739129999999999E-2</c:v>
                </c:pt>
                <c:pt idx="12">
                  <c:v>0.13043478</c:v>
                </c:pt>
                <c:pt idx="13">
                  <c:v>0.26086957</c:v>
                </c:pt>
                <c:pt idx="14">
                  <c:v>4.3478259999999998E-2</c:v>
                </c:pt>
                <c:pt idx="15">
                  <c:v>0.21739130000000001</c:v>
                </c:pt>
                <c:pt idx="16">
                  <c:v>0.5</c:v>
                </c:pt>
                <c:pt idx="17">
                  <c:v>8.6956520000000009E-2</c:v>
                </c:pt>
                <c:pt idx="18">
                  <c:v>0.10869565</c:v>
                </c:pt>
                <c:pt idx="19">
                  <c:v>2.1739129999999999E-2</c:v>
                </c:pt>
                <c:pt idx="20">
                  <c:v>0.10869565</c:v>
                </c:pt>
                <c:pt idx="21">
                  <c:v>0</c:v>
                </c:pt>
                <c:pt idx="22">
                  <c:v>0</c:v>
                </c:pt>
                <c:pt idx="23">
                  <c:v>0.39130435000000002</c:v>
                </c:pt>
                <c:pt idx="24">
                  <c:v>0.15217391</c:v>
                </c:pt>
                <c:pt idx="25">
                  <c:v>0.10869565</c:v>
                </c:pt>
                <c:pt idx="26">
                  <c:v>0</c:v>
                </c:pt>
                <c:pt idx="27">
                  <c:v>2.1739129999999999E-2</c:v>
                </c:pt>
                <c:pt idx="28">
                  <c:v>0.15217391</c:v>
                </c:pt>
                <c:pt idx="29">
                  <c:v>2.1739129999999999E-2</c:v>
                </c:pt>
                <c:pt idx="30">
                  <c:v>4.3478259999999998E-2</c:v>
                </c:pt>
                <c:pt idx="31">
                  <c:v>4.3478259999999998E-2</c:v>
                </c:pt>
              </c:numCache>
            </c:numRef>
          </c:val>
          <c:extLst>
            <c:ext xmlns:c16="http://schemas.microsoft.com/office/drawing/2014/chart" uri="{C3380CC4-5D6E-409C-BE32-E72D297353CC}">
              <c16:uniqueId val="{00000004-3C10-4185-94CB-5B90F2445A57}"/>
            </c:ext>
          </c:extLst>
        </c:ser>
        <c:ser>
          <c:idx val="6"/>
          <c:order val="6"/>
          <c:tx>
            <c:strRef>
              <c:f>Sheet1!$H$1</c:f>
              <c:strCache>
                <c:ptCount val="1"/>
                <c:pt idx="0">
                  <c:v>US Male 55+</c:v>
                </c:pt>
              </c:strCache>
            </c:strRef>
          </c:tx>
          <c:spPr>
            <a:solidFill>
              <a:schemeClr val="accent1">
                <a:lumMod val="80000"/>
                <a:lumOff val="20000"/>
              </a:schemeClr>
            </a:solidFill>
            <a:ln>
              <a:noFill/>
            </a:ln>
            <a:effectLst/>
          </c:spPr>
          <c:invertIfNegative val="0"/>
          <c:cat>
            <c:strRef>
              <c:f>Sheet1!$A$2:$A$33</c:f>
              <c:strCache>
                <c:ptCount val="32"/>
                <c:pt idx="0">
                  <c:v>Anxiety or stress</c:v>
                </c:pt>
                <c:pt idx="1">
                  <c:v>Depression</c:v>
                </c:pt>
                <c:pt idx="2">
                  <c:v>Mood</c:v>
                </c:pt>
                <c:pt idx="3">
                  <c:v>Lack of energy</c:v>
                </c:pt>
                <c:pt idx="4">
                  <c:v>Insomnia/Sleep problems</c:v>
                </c:pt>
                <c:pt idx="5">
                  <c:v>Nutrition concerns</c:v>
                </c:pt>
                <c:pt idx="6">
                  <c:v>General health</c:v>
                </c:pt>
                <c:pt idx="7">
                  <c:v>Lack of mental acuity, cognition, focus</c:v>
                </c:pt>
                <c:pt idx="8">
                  <c:v>Oral health</c:v>
                </c:pt>
                <c:pt idx="9">
                  <c:v>Joint or other pain</c:v>
                </c:pt>
                <c:pt idx="10">
                  <c:v>Digestive complaints</c:v>
                </c:pt>
                <c:pt idx="11">
                  <c:v>Anemia (low iron)</c:v>
                </c:pt>
                <c:pt idx="12">
                  <c:v>Immunity concerns</c:v>
                </c:pt>
                <c:pt idx="13">
                  <c:v>Overweight/Obese</c:v>
                </c:pt>
                <c:pt idx="14">
                  <c:v>Memory issues</c:v>
                </c:pt>
                <c:pt idx="15">
                  <c:v>Inflammation</c:v>
                </c:pt>
                <c:pt idx="16">
                  <c:v>High cholesterol</c:v>
                </c:pt>
                <c:pt idx="17">
                  <c:v>Poor/declining vision</c:v>
                </c:pt>
                <c:pt idx="18">
                  <c:v>Eye fatigue</c:v>
                </c:pt>
                <c:pt idx="19">
                  <c:v>Dermatological condition</c:v>
                </c:pt>
                <c:pt idx="20">
                  <c:v>Heart/cardiovascular problem</c:v>
                </c:pt>
                <c:pt idx="21">
                  <c:v>Antioxidant support</c:v>
                </c:pt>
                <c:pt idx="22">
                  <c:v>Pregnancy</c:v>
                </c:pt>
                <c:pt idx="23">
                  <c:v>High blood pressure</c:v>
                </c:pt>
                <c:pt idx="24">
                  <c:v>Healthy Aging</c:v>
                </c:pt>
                <c:pt idx="25">
                  <c:v>Diabetes/blood sugar management</c:v>
                </c:pt>
                <c:pt idx="26">
                  <c:v>Athletic performance</c:v>
                </c:pt>
                <c:pt idx="27">
                  <c:v>Long haul COVID symptoms</c:v>
                </c:pt>
                <c:pt idx="28">
                  <c:v>Osteoporosis</c:v>
                </c:pt>
                <c:pt idx="29">
                  <c:v>Perimenopause/Menopause</c:v>
                </c:pt>
                <c:pt idx="30">
                  <c:v>Other health condition</c:v>
                </c:pt>
                <c:pt idx="31">
                  <c:v>Did not exp any health problems </c:v>
                </c:pt>
              </c:strCache>
            </c:strRef>
          </c:cat>
          <c:val>
            <c:numRef>
              <c:f>Sheet1!$H$2:$H$33</c:f>
              <c:numCache>
                <c:formatCode>0%</c:formatCode>
                <c:ptCount val="32"/>
                <c:pt idx="0">
                  <c:v>0.25</c:v>
                </c:pt>
                <c:pt idx="1">
                  <c:v>0.21875</c:v>
                </c:pt>
                <c:pt idx="2">
                  <c:v>9.375E-2</c:v>
                </c:pt>
                <c:pt idx="3">
                  <c:v>0.25</c:v>
                </c:pt>
                <c:pt idx="4">
                  <c:v>0.28125</c:v>
                </c:pt>
                <c:pt idx="5">
                  <c:v>0.15625</c:v>
                </c:pt>
                <c:pt idx="6">
                  <c:v>0.34375</c:v>
                </c:pt>
                <c:pt idx="7">
                  <c:v>3.125E-2</c:v>
                </c:pt>
                <c:pt idx="8">
                  <c:v>0.125</c:v>
                </c:pt>
                <c:pt idx="9">
                  <c:v>0.375</c:v>
                </c:pt>
                <c:pt idx="10">
                  <c:v>0.21875</c:v>
                </c:pt>
                <c:pt idx="11">
                  <c:v>3.125E-2</c:v>
                </c:pt>
                <c:pt idx="12">
                  <c:v>3.125E-2</c:v>
                </c:pt>
                <c:pt idx="13">
                  <c:v>0.25</c:v>
                </c:pt>
                <c:pt idx="14">
                  <c:v>6.25E-2</c:v>
                </c:pt>
                <c:pt idx="15">
                  <c:v>0.15625</c:v>
                </c:pt>
                <c:pt idx="16">
                  <c:v>0.5625</c:v>
                </c:pt>
                <c:pt idx="17">
                  <c:v>6.25E-2</c:v>
                </c:pt>
                <c:pt idx="18">
                  <c:v>6.25E-2</c:v>
                </c:pt>
                <c:pt idx="19">
                  <c:v>6.25E-2</c:v>
                </c:pt>
                <c:pt idx="20">
                  <c:v>0.21875</c:v>
                </c:pt>
                <c:pt idx="21">
                  <c:v>9.375E-2</c:v>
                </c:pt>
                <c:pt idx="22">
                  <c:v>0</c:v>
                </c:pt>
                <c:pt idx="23">
                  <c:v>0.53125</c:v>
                </c:pt>
                <c:pt idx="24">
                  <c:v>0.375</c:v>
                </c:pt>
                <c:pt idx="25">
                  <c:v>0.28125</c:v>
                </c:pt>
                <c:pt idx="26">
                  <c:v>9.375E-2</c:v>
                </c:pt>
                <c:pt idx="27">
                  <c:v>0</c:v>
                </c:pt>
                <c:pt idx="28">
                  <c:v>0</c:v>
                </c:pt>
                <c:pt idx="29">
                  <c:v>0</c:v>
                </c:pt>
                <c:pt idx="30">
                  <c:v>0.125</c:v>
                </c:pt>
                <c:pt idx="31">
                  <c:v>3.125E-2</c:v>
                </c:pt>
              </c:numCache>
            </c:numRef>
          </c:val>
          <c:extLst>
            <c:ext xmlns:c16="http://schemas.microsoft.com/office/drawing/2014/chart" uri="{C3380CC4-5D6E-409C-BE32-E72D297353CC}">
              <c16:uniqueId val="{00000005-3C10-4185-94CB-5B90F2445A57}"/>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Supplement Users</c:v>
                </c:pt>
              </c:strCache>
            </c:strRef>
          </c:tx>
          <c:spPr>
            <a:ln w="19050" cap="rnd">
              <a:solidFill>
                <a:schemeClr val="bg1">
                  <a:lumMod val="50000"/>
                </a:schemeClr>
              </a:solidFill>
              <a:prstDash val="dash"/>
              <a:round/>
            </a:ln>
            <a:effectLst/>
          </c:spPr>
          <c:marker>
            <c:symbol val="none"/>
          </c:marker>
          <c:cat>
            <c:strRef>
              <c:f>Sheet1!$A$2:$A$33</c:f>
              <c:strCache>
                <c:ptCount val="32"/>
                <c:pt idx="0">
                  <c:v>Anxiety or stress</c:v>
                </c:pt>
                <c:pt idx="1">
                  <c:v>Depression</c:v>
                </c:pt>
                <c:pt idx="2">
                  <c:v>Mood</c:v>
                </c:pt>
                <c:pt idx="3">
                  <c:v>Lack of energy</c:v>
                </c:pt>
                <c:pt idx="4">
                  <c:v>Insomnia/Sleep problems</c:v>
                </c:pt>
                <c:pt idx="5">
                  <c:v>Nutrition concerns</c:v>
                </c:pt>
                <c:pt idx="6">
                  <c:v>General health</c:v>
                </c:pt>
                <c:pt idx="7">
                  <c:v>Lack of mental acuity, cognition, focus</c:v>
                </c:pt>
                <c:pt idx="8">
                  <c:v>Oral health</c:v>
                </c:pt>
                <c:pt idx="9">
                  <c:v>Joint or other pain</c:v>
                </c:pt>
                <c:pt idx="10">
                  <c:v>Digestive complaints</c:v>
                </c:pt>
                <c:pt idx="11">
                  <c:v>Anemia (low iron)</c:v>
                </c:pt>
                <c:pt idx="12">
                  <c:v>Immunity concerns</c:v>
                </c:pt>
                <c:pt idx="13">
                  <c:v>Overweight/Obese</c:v>
                </c:pt>
                <c:pt idx="14">
                  <c:v>Memory issues</c:v>
                </c:pt>
                <c:pt idx="15">
                  <c:v>Inflammation</c:v>
                </c:pt>
                <c:pt idx="16">
                  <c:v>High cholesterol</c:v>
                </c:pt>
                <c:pt idx="17">
                  <c:v>Poor/declining vision</c:v>
                </c:pt>
                <c:pt idx="18">
                  <c:v>Eye fatigue</c:v>
                </c:pt>
                <c:pt idx="19">
                  <c:v>Dermatological condition</c:v>
                </c:pt>
                <c:pt idx="20">
                  <c:v>Heart/cardiovascular problem</c:v>
                </c:pt>
                <c:pt idx="21">
                  <c:v>Antioxidant support</c:v>
                </c:pt>
                <c:pt idx="22">
                  <c:v>Pregnancy</c:v>
                </c:pt>
                <c:pt idx="23">
                  <c:v>High blood pressure</c:v>
                </c:pt>
                <c:pt idx="24">
                  <c:v>Healthy Aging</c:v>
                </c:pt>
                <c:pt idx="25">
                  <c:v>Diabetes/blood sugar management</c:v>
                </c:pt>
                <c:pt idx="26">
                  <c:v>Athletic performance</c:v>
                </c:pt>
                <c:pt idx="27">
                  <c:v>Long haul COVID symptoms</c:v>
                </c:pt>
                <c:pt idx="28">
                  <c:v>Osteoporosis</c:v>
                </c:pt>
                <c:pt idx="29">
                  <c:v>Perimenopause/Menopause</c:v>
                </c:pt>
                <c:pt idx="30">
                  <c:v>Other health condition</c:v>
                </c:pt>
                <c:pt idx="31">
                  <c:v>Did not exp any health problems </c:v>
                </c:pt>
              </c:strCache>
            </c:strRef>
          </c:cat>
          <c:val>
            <c:numRef>
              <c:f>Sheet1!$B$2:$B$33</c:f>
              <c:numCache>
                <c:formatCode>0%</c:formatCode>
                <c:ptCount val="32"/>
                <c:pt idx="0">
                  <c:v>0.31846614000000001</c:v>
                </c:pt>
                <c:pt idx="1">
                  <c:v>0.19282023000000001</c:v>
                </c:pt>
                <c:pt idx="2">
                  <c:v>0.20342671000000001</c:v>
                </c:pt>
                <c:pt idx="3">
                  <c:v>0.29099809999999998</c:v>
                </c:pt>
                <c:pt idx="4">
                  <c:v>0.23579005</c:v>
                </c:pt>
                <c:pt idx="5">
                  <c:v>0.12102257</c:v>
                </c:pt>
                <c:pt idx="6">
                  <c:v>0.19989122000000001</c:v>
                </c:pt>
                <c:pt idx="7">
                  <c:v>0.10035355</c:v>
                </c:pt>
                <c:pt idx="8">
                  <c:v>0.13734022000000001</c:v>
                </c:pt>
                <c:pt idx="9">
                  <c:v>0.27386455999999998</c:v>
                </c:pt>
                <c:pt idx="10">
                  <c:v>0.20533043000000001</c:v>
                </c:pt>
                <c:pt idx="11">
                  <c:v>8.3491979999999993E-2</c:v>
                </c:pt>
                <c:pt idx="12">
                  <c:v>0.1166712</c:v>
                </c:pt>
                <c:pt idx="13">
                  <c:v>0.16779984000000001</c:v>
                </c:pt>
                <c:pt idx="14">
                  <c:v>9.6818059999999997E-2</c:v>
                </c:pt>
                <c:pt idx="15">
                  <c:v>0.13026924000000001</c:v>
                </c:pt>
                <c:pt idx="16">
                  <c:v>0.17351100999999999</c:v>
                </c:pt>
                <c:pt idx="17">
                  <c:v>0.14658689</c:v>
                </c:pt>
                <c:pt idx="18">
                  <c:v>0.19173239</c:v>
                </c:pt>
                <c:pt idx="19">
                  <c:v>0.10307316</c:v>
                </c:pt>
                <c:pt idx="20">
                  <c:v>5.2760399999999999E-2</c:v>
                </c:pt>
                <c:pt idx="21">
                  <c:v>3.9706279999999997E-2</c:v>
                </c:pt>
                <c:pt idx="22">
                  <c:v>1.7949420000000001E-2</c:v>
                </c:pt>
                <c:pt idx="23">
                  <c:v>0.19499591999999999</c:v>
                </c:pt>
                <c:pt idx="24">
                  <c:v>0.10606473</c:v>
                </c:pt>
                <c:pt idx="25">
                  <c:v>7.9956490000000005E-2</c:v>
                </c:pt>
                <c:pt idx="26">
                  <c:v>7.9956490000000005E-2</c:v>
                </c:pt>
                <c:pt idx="27">
                  <c:v>5.6567850000000003E-2</c:v>
                </c:pt>
                <c:pt idx="28">
                  <c:v>4.5145499999999998E-2</c:v>
                </c:pt>
                <c:pt idx="29">
                  <c:v>6.6630410000000001E-2</c:v>
                </c:pt>
                <c:pt idx="30">
                  <c:v>2.7468039999999999E-2</c:v>
                </c:pt>
                <c:pt idx="31">
                  <c:v>0.11639924</c:v>
                </c:pt>
              </c:numCache>
            </c:numRef>
          </c:val>
          <c:smooth val="0"/>
          <c:extLst>
            <c:ext xmlns:c16="http://schemas.microsoft.com/office/drawing/2014/chart" uri="{C3380CC4-5D6E-409C-BE32-E72D297353CC}">
              <c16:uniqueId val="{00000006-3C10-4185-94CB-5B90F2445A57}"/>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US Female</c:v>
                </c:pt>
              </c:strCache>
            </c:strRef>
          </c:tx>
          <c:spPr>
            <a:solidFill>
              <a:schemeClr val="accent3"/>
            </a:solidFill>
            <a:ln>
              <a:noFill/>
            </a:ln>
            <a:effectLst/>
          </c:spPr>
          <c:invertIfNegative val="0"/>
          <c:cat>
            <c:strRef>
              <c:f>Sheet1!$A$2:$A$33</c:f>
              <c:strCache>
                <c:ptCount val="32"/>
                <c:pt idx="0">
                  <c:v>Anxiety or stress</c:v>
                </c:pt>
                <c:pt idx="1">
                  <c:v>Lack of energy</c:v>
                </c:pt>
                <c:pt idx="2">
                  <c:v>Depression</c:v>
                </c:pt>
                <c:pt idx="3">
                  <c:v>Insomnia/Sleep problems</c:v>
                </c:pt>
                <c:pt idx="4">
                  <c:v>Joint or other pain</c:v>
                </c:pt>
                <c:pt idx="5">
                  <c:v>General health</c:v>
                </c:pt>
                <c:pt idx="6">
                  <c:v>Mood</c:v>
                </c:pt>
                <c:pt idx="7">
                  <c:v>Digestive complaints</c:v>
                </c:pt>
                <c:pt idx="8">
                  <c:v>Nutrition concerns</c:v>
                </c:pt>
                <c:pt idx="9">
                  <c:v>High cholesterol</c:v>
                </c:pt>
                <c:pt idx="10">
                  <c:v>High blood pressure</c:v>
                </c:pt>
                <c:pt idx="11">
                  <c:v>Inflammation</c:v>
                </c:pt>
                <c:pt idx="12">
                  <c:v>Immunity concerns</c:v>
                </c:pt>
                <c:pt idx="13">
                  <c:v>Anemia (low iron)</c:v>
                </c:pt>
                <c:pt idx="14">
                  <c:v>Healthy Aging</c:v>
                </c:pt>
                <c:pt idx="15">
                  <c:v>Memory issues</c:v>
                </c:pt>
                <c:pt idx="16">
                  <c:v>Lack of mental acuity, cognition, focus</c:v>
                </c:pt>
                <c:pt idx="17">
                  <c:v>Eye fatigue</c:v>
                </c:pt>
                <c:pt idx="18">
                  <c:v>Overweight/Obese</c:v>
                </c:pt>
                <c:pt idx="19">
                  <c:v>Diabetes/blood sugar management</c:v>
                </c:pt>
                <c:pt idx="20">
                  <c:v>Perimenopause/Menopause</c:v>
                </c:pt>
                <c:pt idx="21">
                  <c:v>Oral health</c:v>
                </c:pt>
                <c:pt idx="22">
                  <c:v>Osteoporosis</c:v>
                </c:pt>
                <c:pt idx="23">
                  <c:v>Heart/cardiovascular problem</c:v>
                </c:pt>
                <c:pt idx="24">
                  <c:v>Dermatological condition</c:v>
                </c:pt>
                <c:pt idx="25">
                  <c:v>Antioxidant support</c:v>
                </c:pt>
                <c:pt idx="26">
                  <c:v>Pregnancy</c:v>
                </c:pt>
                <c:pt idx="27">
                  <c:v>Long haul COVID symptoms</c:v>
                </c:pt>
                <c:pt idx="28">
                  <c:v>Athletic performance</c:v>
                </c:pt>
                <c:pt idx="29">
                  <c:v>Poor/declining vision</c:v>
                </c:pt>
                <c:pt idx="30">
                  <c:v>Other from D4</c:v>
                </c:pt>
                <c:pt idx="31">
                  <c:v>Did not exp any health problems</c:v>
                </c:pt>
              </c:strCache>
            </c:strRef>
          </c:cat>
          <c:val>
            <c:numRef>
              <c:f>Sheet1!$C$2:$C$33</c:f>
              <c:numCache>
                <c:formatCode>0%</c:formatCode>
                <c:ptCount val="32"/>
                <c:pt idx="0">
                  <c:v>0.30316742000000002</c:v>
                </c:pt>
                <c:pt idx="1">
                  <c:v>0.21719457</c:v>
                </c:pt>
                <c:pt idx="2">
                  <c:v>0.21266968</c:v>
                </c:pt>
                <c:pt idx="3">
                  <c:v>0.19909502000000001</c:v>
                </c:pt>
                <c:pt idx="4">
                  <c:v>0.17194570000000001</c:v>
                </c:pt>
                <c:pt idx="5">
                  <c:v>0.17194570000000001</c:v>
                </c:pt>
                <c:pt idx="6">
                  <c:v>0.17194570000000001</c:v>
                </c:pt>
                <c:pt idx="7">
                  <c:v>0.16289592999999999</c:v>
                </c:pt>
                <c:pt idx="8">
                  <c:v>0.16289592999999999</c:v>
                </c:pt>
                <c:pt idx="9">
                  <c:v>0.14027149</c:v>
                </c:pt>
                <c:pt idx="10">
                  <c:v>0.10859729</c:v>
                </c:pt>
                <c:pt idx="11">
                  <c:v>0.10859729</c:v>
                </c:pt>
                <c:pt idx="12">
                  <c:v>0.1040724</c:v>
                </c:pt>
                <c:pt idx="13">
                  <c:v>9.0497739999999993E-2</c:v>
                </c:pt>
                <c:pt idx="14">
                  <c:v>8.597284999999999E-2</c:v>
                </c:pt>
                <c:pt idx="15">
                  <c:v>8.144796E-2</c:v>
                </c:pt>
                <c:pt idx="16">
                  <c:v>7.2398190000000001E-2</c:v>
                </c:pt>
                <c:pt idx="17">
                  <c:v>6.7873299999999998E-2</c:v>
                </c:pt>
                <c:pt idx="18">
                  <c:v>6.3348420000000003E-2</c:v>
                </c:pt>
                <c:pt idx="19">
                  <c:v>6.3348420000000003E-2</c:v>
                </c:pt>
                <c:pt idx="20">
                  <c:v>6.3348420000000003E-2</c:v>
                </c:pt>
                <c:pt idx="21">
                  <c:v>5.4298640000000002E-2</c:v>
                </c:pt>
                <c:pt idx="22">
                  <c:v>4.9773759999999993E-2</c:v>
                </c:pt>
                <c:pt idx="23">
                  <c:v>4.5248869999999997E-2</c:v>
                </c:pt>
                <c:pt idx="24">
                  <c:v>3.6199099999999998E-2</c:v>
                </c:pt>
                <c:pt idx="25">
                  <c:v>3.6199099999999998E-2</c:v>
                </c:pt>
                <c:pt idx="26">
                  <c:v>3.6199099999999998E-2</c:v>
                </c:pt>
                <c:pt idx="27">
                  <c:v>3.1674210000000001E-2</c:v>
                </c:pt>
                <c:pt idx="28">
                  <c:v>2.2624430000000001E-2</c:v>
                </c:pt>
                <c:pt idx="29">
                  <c:v>1.8099549999999999E-2</c:v>
                </c:pt>
                <c:pt idx="30">
                  <c:v>1.3574660000000001E-2</c:v>
                </c:pt>
                <c:pt idx="31">
                  <c:v>4.5248869999999997E-2</c:v>
                </c:pt>
              </c:numCache>
            </c:numRef>
          </c:val>
          <c:extLst>
            <c:ext xmlns:c16="http://schemas.microsoft.com/office/drawing/2014/chart" uri="{C3380CC4-5D6E-409C-BE32-E72D297353CC}">
              <c16:uniqueId val="{00000001-00B9-E64C-A21E-A6BECDA66B9B}"/>
            </c:ext>
          </c:extLst>
        </c:ser>
        <c:ser>
          <c:idx val="2"/>
          <c:order val="2"/>
          <c:tx>
            <c:strRef>
              <c:f>Sheet1!$D$1</c:f>
              <c:strCache>
                <c:ptCount val="1"/>
                <c:pt idx="0">
                  <c:v>US Male</c:v>
                </c:pt>
              </c:strCache>
            </c:strRef>
          </c:tx>
          <c:spPr>
            <a:solidFill>
              <a:schemeClr val="accent5"/>
            </a:solidFill>
            <a:ln>
              <a:noFill/>
            </a:ln>
            <a:effectLst/>
          </c:spPr>
          <c:invertIfNegative val="0"/>
          <c:cat>
            <c:strRef>
              <c:f>Sheet1!$A$2:$A$33</c:f>
              <c:strCache>
                <c:ptCount val="32"/>
                <c:pt idx="0">
                  <c:v>Anxiety or stress</c:v>
                </c:pt>
                <c:pt idx="1">
                  <c:v>Lack of energy</c:v>
                </c:pt>
                <c:pt idx="2">
                  <c:v>Depression</c:v>
                </c:pt>
                <c:pt idx="3">
                  <c:v>Insomnia/Sleep problems</c:v>
                </c:pt>
                <c:pt idx="4">
                  <c:v>Joint or other pain</c:v>
                </c:pt>
                <c:pt idx="5">
                  <c:v>General health</c:v>
                </c:pt>
                <c:pt idx="6">
                  <c:v>Mood</c:v>
                </c:pt>
                <c:pt idx="7">
                  <c:v>Digestive complaints</c:v>
                </c:pt>
                <c:pt idx="8">
                  <c:v>Nutrition concerns</c:v>
                </c:pt>
                <c:pt idx="9">
                  <c:v>High cholesterol</c:v>
                </c:pt>
                <c:pt idx="10">
                  <c:v>High blood pressure</c:v>
                </c:pt>
                <c:pt idx="11">
                  <c:v>Inflammation</c:v>
                </c:pt>
                <c:pt idx="12">
                  <c:v>Immunity concerns</c:v>
                </c:pt>
                <c:pt idx="13">
                  <c:v>Anemia (low iron)</c:v>
                </c:pt>
                <c:pt idx="14">
                  <c:v>Healthy Aging</c:v>
                </c:pt>
                <c:pt idx="15">
                  <c:v>Memory issues</c:v>
                </c:pt>
                <c:pt idx="16">
                  <c:v>Lack of mental acuity, cognition, focus</c:v>
                </c:pt>
                <c:pt idx="17">
                  <c:v>Eye fatigue</c:v>
                </c:pt>
                <c:pt idx="18">
                  <c:v>Overweight/Obese</c:v>
                </c:pt>
                <c:pt idx="19">
                  <c:v>Diabetes/blood sugar management</c:v>
                </c:pt>
                <c:pt idx="20">
                  <c:v>Perimenopause/Menopause</c:v>
                </c:pt>
                <c:pt idx="21">
                  <c:v>Oral health</c:v>
                </c:pt>
                <c:pt idx="22">
                  <c:v>Osteoporosis</c:v>
                </c:pt>
                <c:pt idx="23">
                  <c:v>Heart/cardiovascular problem</c:v>
                </c:pt>
                <c:pt idx="24">
                  <c:v>Dermatological condition</c:v>
                </c:pt>
                <c:pt idx="25">
                  <c:v>Antioxidant support</c:v>
                </c:pt>
                <c:pt idx="26">
                  <c:v>Pregnancy</c:v>
                </c:pt>
                <c:pt idx="27">
                  <c:v>Long haul COVID symptoms</c:v>
                </c:pt>
                <c:pt idx="28">
                  <c:v>Athletic performance</c:v>
                </c:pt>
                <c:pt idx="29">
                  <c:v>Poor/declining vision</c:v>
                </c:pt>
                <c:pt idx="30">
                  <c:v>Other from D4</c:v>
                </c:pt>
                <c:pt idx="31">
                  <c:v>Did not exp any health problems</c:v>
                </c:pt>
              </c:strCache>
            </c:strRef>
          </c:cat>
          <c:val>
            <c:numRef>
              <c:f>Sheet1!$D$2:$D$33</c:f>
              <c:numCache>
                <c:formatCode>0%</c:formatCode>
                <c:ptCount val="32"/>
                <c:pt idx="0">
                  <c:v>0.20175439000000001</c:v>
                </c:pt>
                <c:pt idx="1">
                  <c:v>0.17105263000000001</c:v>
                </c:pt>
                <c:pt idx="2">
                  <c:v>0.12719298000000001</c:v>
                </c:pt>
                <c:pt idx="3">
                  <c:v>9.2105259999999994E-2</c:v>
                </c:pt>
                <c:pt idx="4">
                  <c:v>0.18859649000000001</c:v>
                </c:pt>
                <c:pt idx="5">
                  <c:v>0.19736841999999999</c:v>
                </c:pt>
                <c:pt idx="6">
                  <c:v>0.10087719000000001</c:v>
                </c:pt>
                <c:pt idx="7">
                  <c:v>0.13157895</c:v>
                </c:pt>
                <c:pt idx="8">
                  <c:v>0.16666666999999999</c:v>
                </c:pt>
                <c:pt idx="9">
                  <c:v>0.21491228000000001</c:v>
                </c:pt>
                <c:pt idx="10">
                  <c:v>0.1754386</c:v>
                </c:pt>
                <c:pt idx="11">
                  <c:v>8.3333329999999997E-2</c:v>
                </c:pt>
                <c:pt idx="12">
                  <c:v>7.45614E-2</c:v>
                </c:pt>
                <c:pt idx="13">
                  <c:v>5.7017540000000012E-2</c:v>
                </c:pt>
                <c:pt idx="14">
                  <c:v>0.10526315999999999</c:v>
                </c:pt>
                <c:pt idx="15">
                  <c:v>4.385965E-2</c:v>
                </c:pt>
                <c:pt idx="16">
                  <c:v>4.8245610000000001E-2</c:v>
                </c:pt>
                <c:pt idx="17">
                  <c:v>5.2631579999999997E-2</c:v>
                </c:pt>
                <c:pt idx="18">
                  <c:v>4.385965E-2</c:v>
                </c:pt>
                <c:pt idx="19">
                  <c:v>0.14912280999999999</c:v>
                </c:pt>
                <c:pt idx="20">
                  <c:v>1.315789E-2</c:v>
                </c:pt>
                <c:pt idx="21">
                  <c:v>7.0175440000000006E-2</c:v>
                </c:pt>
                <c:pt idx="22">
                  <c:v>1.315789E-2</c:v>
                </c:pt>
                <c:pt idx="23">
                  <c:v>6.5789470000000003E-2</c:v>
                </c:pt>
                <c:pt idx="24">
                  <c:v>1.315789E-2</c:v>
                </c:pt>
                <c:pt idx="25">
                  <c:v>7.45614E-2</c:v>
                </c:pt>
                <c:pt idx="26">
                  <c:v>0</c:v>
                </c:pt>
                <c:pt idx="27">
                  <c:v>5.7017540000000012E-2</c:v>
                </c:pt>
                <c:pt idx="28">
                  <c:v>8.77193E-2</c:v>
                </c:pt>
                <c:pt idx="29">
                  <c:v>1.7543860000000001E-2</c:v>
                </c:pt>
                <c:pt idx="30">
                  <c:v>1.315789E-2</c:v>
                </c:pt>
                <c:pt idx="31">
                  <c:v>2.1929819999999999E-2</c:v>
                </c:pt>
              </c:numCache>
            </c:numRef>
          </c:val>
          <c:extLst>
            <c:ext xmlns:c16="http://schemas.microsoft.com/office/drawing/2014/chart" uri="{C3380CC4-5D6E-409C-BE32-E72D297353CC}">
              <c16:uniqueId val="{00000002-00B9-E64C-A21E-A6BECDA66B9B}"/>
            </c:ext>
          </c:extLst>
        </c:ser>
        <c:dLbls>
          <c:showLegendKey val="0"/>
          <c:showVal val="0"/>
          <c:showCatName val="0"/>
          <c:showSerName val="0"/>
          <c:showPercent val="0"/>
          <c:showBubbleSize val="0"/>
        </c:dLbls>
        <c:gapWidth val="219"/>
        <c:overlap val="-27"/>
        <c:axId val="1290277551"/>
        <c:axId val="773193455"/>
      </c:barChart>
      <c:lineChart>
        <c:grouping val="standard"/>
        <c:varyColors val="0"/>
        <c:ser>
          <c:idx val="0"/>
          <c:order val="0"/>
          <c:tx>
            <c:strRef>
              <c:f>Sheet1!$B$1</c:f>
              <c:strCache>
                <c:ptCount val="1"/>
                <c:pt idx="0">
                  <c:v>All Supplement Users</c:v>
                </c:pt>
              </c:strCache>
            </c:strRef>
          </c:tx>
          <c:spPr>
            <a:ln w="19050" cap="rnd">
              <a:solidFill>
                <a:schemeClr val="bg1">
                  <a:lumMod val="50000"/>
                </a:schemeClr>
              </a:solidFill>
              <a:prstDash val="dash"/>
              <a:round/>
            </a:ln>
            <a:effectLst/>
          </c:spPr>
          <c:marker>
            <c:symbol val="none"/>
          </c:marker>
          <c:cat>
            <c:strRef>
              <c:f>Sheet1!$A$2:$A$33</c:f>
              <c:strCache>
                <c:ptCount val="32"/>
                <c:pt idx="0">
                  <c:v>Anxiety or stress</c:v>
                </c:pt>
                <c:pt idx="1">
                  <c:v>Lack of energy</c:v>
                </c:pt>
                <c:pt idx="2">
                  <c:v>Depression</c:v>
                </c:pt>
                <c:pt idx="3">
                  <c:v>Insomnia/Sleep problems</c:v>
                </c:pt>
                <c:pt idx="4">
                  <c:v>Joint or other pain</c:v>
                </c:pt>
                <c:pt idx="5">
                  <c:v>General health</c:v>
                </c:pt>
                <c:pt idx="6">
                  <c:v>Mood</c:v>
                </c:pt>
                <c:pt idx="7">
                  <c:v>Digestive complaints</c:v>
                </c:pt>
                <c:pt idx="8">
                  <c:v>Nutrition concerns</c:v>
                </c:pt>
                <c:pt idx="9">
                  <c:v>High cholesterol</c:v>
                </c:pt>
                <c:pt idx="10">
                  <c:v>High blood pressure</c:v>
                </c:pt>
                <c:pt idx="11">
                  <c:v>Inflammation</c:v>
                </c:pt>
                <c:pt idx="12">
                  <c:v>Immunity concerns</c:v>
                </c:pt>
                <c:pt idx="13">
                  <c:v>Anemia (low iron)</c:v>
                </c:pt>
                <c:pt idx="14">
                  <c:v>Healthy Aging</c:v>
                </c:pt>
                <c:pt idx="15">
                  <c:v>Memory issues</c:v>
                </c:pt>
                <c:pt idx="16">
                  <c:v>Lack of mental acuity, cognition, focus</c:v>
                </c:pt>
                <c:pt idx="17">
                  <c:v>Eye fatigue</c:v>
                </c:pt>
                <c:pt idx="18">
                  <c:v>Overweight/Obese</c:v>
                </c:pt>
                <c:pt idx="19">
                  <c:v>Diabetes/blood sugar management</c:v>
                </c:pt>
                <c:pt idx="20">
                  <c:v>Perimenopause/Menopause</c:v>
                </c:pt>
                <c:pt idx="21">
                  <c:v>Oral health</c:v>
                </c:pt>
                <c:pt idx="22">
                  <c:v>Osteoporosis</c:v>
                </c:pt>
                <c:pt idx="23">
                  <c:v>Heart/cardiovascular problem</c:v>
                </c:pt>
                <c:pt idx="24">
                  <c:v>Dermatological condition</c:v>
                </c:pt>
                <c:pt idx="25">
                  <c:v>Antioxidant support</c:v>
                </c:pt>
                <c:pt idx="26">
                  <c:v>Pregnancy</c:v>
                </c:pt>
                <c:pt idx="27">
                  <c:v>Long haul COVID symptoms</c:v>
                </c:pt>
                <c:pt idx="28">
                  <c:v>Athletic performance</c:v>
                </c:pt>
                <c:pt idx="29">
                  <c:v>Poor/declining vision</c:v>
                </c:pt>
                <c:pt idx="30">
                  <c:v>Other from D4</c:v>
                </c:pt>
                <c:pt idx="31">
                  <c:v>Did not exp any health problems</c:v>
                </c:pt>
              </c:strCache>
            </c:strRef>
          </c:cat>
          <c:val>
            <c:numRef>
              <c:f>Sheet1!$B$2:$B$33</c:f>
              <c:numCache>
                <c:formatCode>0%</c:formatCode>
                <c:ptCount val="32"/>
                <c:pt idx="0">
                  <c:v>0.16312711999999999</c:v>
                </c:pt>
                <c:pt idx="1">
                  <c:v>0.21206525000000001</c:v>
                </c:pt>
                <c:pt idx="2">
                  <c:v>8.8642660000000012E-2</c:v>
                </c:pt>
                <c:pt idx="3">
                  <c:v>0.13696522</c:v>
                </c:pt>
                <c:pt idx="4">
                  <c:v>0.18651893</c:v>
                </c:pt>
                <c:pt idx="5">
                  <c:v>0.16528163000000001</c:v>
                </c:pt>
                <c:pt idx="6">
                  <c:v>8.8027090000000002E-2</c:v>
                </c:pt>
                <c:pt idx="7">
                  <c:v>0.14404432</c:v>
                </c:pt>
                <c:pt idx="8">
                  <c:v>9.0181590000000006E-2</c:v>
                </c:pt>
                <c:pt idx="9">
                  <c:v>0.11111111</c:v>
                </c:pt>
                <c:pt idx="10">
                  <c:v>0.1043398</c:v>
                </c:pt>
                <c:pt idx="11">
                  <c:v>7.2329950000000004E-2</c:v>
                </c:pt>
                <c:pt idx="12">
                  <c:v>9.079717000000001E-2</c:v>
                </c:pt>
                <c:pt idx="13">
                  <c:v>7.294552E-2</c:v>
                </c:pt>
                <c:pt idx="14">
                  <c:v>7.1406590000000006E-2</c:v>
                </c:pt>
                <c:pt idx="15">
                  <c:v>3.5395509999999998E-2</c:v>
                </c:pt>
                <c:pt idx="16">
                  <c:v>4.7399200000000002E-2</c:v>
                </c:pt>
                <c:pt idx="17">
                  <c:v>9.4182830000000009E-2</c:v>
                </c:pt>
                <c:pt idx="18">
                  <c:v>5.2323790000000002E-2</c:v>
                </c:pt>
                <c:pt idx="19">
                  <c:v>4.8014770000000012E-2</c:v>
                </c:pt>
                <c:pt idx="20">
                  <c:v>3.447215E-2</c:v>
                </c:pt>
                <c:pt idx="21">
                  <c:v>4.093567E-2</c:v>
                </c:pt>
                <c:pt idx="22">
                  <c:v>3.2625420000000002E-2</c:v>
                </c:pt>
                <c:pt idx="23">
                  <c:v>2.9855340000000001E-2</c:v>
                </c:pt>
                <c:pt idx="24">
                  <c:v>4.6168050000000002E-2</c:v>
                </c:pt>
                <c:pt idx="25">
                  <c:v>2.831641E-2</c:v>
                </c:pt>
                <c:pt idx="26">
                  <c:v>1.477378E-2</c:v>
                </c:pt>
                <c:pt idx="27">
                  <c:v>2.831641E-2</c:v>
                </c:pt>
                <c:pt idx="28">
                  <c:v>5.1092639999999988E-2</c:v>
                </c:pt>
                <c:pt idx="29">
                  <c:v>5.3554940000000002E-2</c:v>
                </c:pt>
                <c:pt idx="30">
                  <c:v>1.7236069999999999E-2</c:v>
                </c:pt>
                <c:pt idx="31">
                  <c:v>7.7870109999999992E-2</c:v>
                </c:pt>
              </c:numCache>
            </c:numRef>
          </c:val>
          <c:smooth val="0"/>
          <c:extLst>
            <c:ext xmlns:c16="http://schemas.microsoft.com/office/drawing/2014/chart" uri="{C3380CC4-5D6E-409C-BE32-E72D297353CC}">
              <c16:uniqueId val="{00000000-00B9-E64C-A21E-A6BECDA66B9B}"/>
            </c:ext>
          </c:extLst>
        </c:ser>
        <c:dLbls>
          <c:showLegendKey val="0"/>
          <c:showVal val="0"/>
          <c:showCatName val="0"/>
          <c:showSerName val="0"/>
          <c:showPercent val="0"/>
          <c:showBubbleSize val="0"/>
        </c:dLbls>
        <c:marker val="1"/>
        <c:smooth val="0"/>
        <c:axId val="1290277551"/>
        <c:axId val="773193455"/>
      </c:lineChart>
      <c:catAx>
        <c:axId val="1290277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3193455"/>
        <c:crosses val="autoZero"/>
        <c:auto val="1"/>
        <c:lblAlgn val="ctr"/>
        <c:lblOffset val="100"/>
        <c:noMultiLvlLbl val="0"/>
      </c:catAx>
      <c:valAx>
        <c:axId val="7731934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0277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Arial" panose="020B0604020202020204" pitchFamily="34" charset="0"/>
          <a:cs typeface="Arial" panose="020B0604020202020204" pitchFamily="34" charset="0"/>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US Female 18-34</c:v>
                </c:pt>
              </c:strCache>
            </c:strRef>
          </c:tx>
          <c:spPr>
            <a:solidFill>
              <a:schemeClr val="accent3"/>
            </a:solidFill>
            <a:ln>
              <a:noFill/>
            </a:ln>
            <a:effectLst/>
          </c:spPr>
          <c:invertIfNegative val="0"/>
          <c:cat>
            <c:strRef>
              <c:f>Sheet1!$A$2:$A$33</c:f>
              <c:strCache>
                <c:ptCount val="32"/>
                <c:pt idx="0">
                  <c:v>Anxiety or stress</c:v>
                </c:pt>
                <c:pt idx="1">
                  <c:v>Depression</c:v>
                </c:pt>
                <c:pt idx="2">
                  <c:v>Insomnia/Sleep problems</c:v>
                </c:pt>
                <c:pt idx="3">
                  <c:v>Lack of energy</c:v>
                </c:pt>
                <c:pt idx="4">
                  <c:v>Mood</c:v>
                </c:pt>
                <c:pt idx="5">
                  <c:v>Nutrition concerns</c:v>
                </c:pt>
                <c:pt idx="6">
                  <c:v>General health</c:v>
                </c:pt>
                <c:pt idx="7">
                  <c:v>Lack of mental acuity, cognition, focus</c:v>
                </c:pt>
                <c:pt idx="8">
                  <c:v>Anemia (low iron)</c:v>
                </c:pt>
                <c:pt idx="9">
                  <c:v>Immunity concerns</c:v>
                </c:pt>
                <c:pt idx="10">
                  <c:v>Digestive complaints</c:v>
                </c:pt>
                <c:pt idx="11">
                  <c:v>Memory issues</c:v>
                </c:pt>
                <c:pt idx="12">
                  <c:v>Joint or other pain</c:v>
                </c:pt>
                <c:pt idx="13">
                  <c:v>High cholesterol</c:v>
                </c:pt>
                <c:pt idx="14">
                  <c:v>Inflammation</c:v>
                </c:pt>
                <c:pt idx="15">
                  <c:v>Overweight/Obese</c:v>
                </c:pt>
                <c:pt idx="16">
                  <c:v>Oral health</c:v>
                </c:pt>
                <c:pt idx="17">
                  <c:v>Pregnancy</c:v>
                </c:pt>
                <c:pt idx="18">
                  <c:v>Eye fatigue</c:v>
                </c:pt>
                <c:pt idx="19">
                  <c:v>Antioxidant support</c:v>
                </c:pt>
                <c:pt idx="20">
                  <c:v>Healthy Aging</c:v>
                </c:pt>
                <c:pt idx="21">
                  <c:v>Diabetes/blood sugar management</c:v>
                </c:pt>
                <c:pt idx="22">
                  <c:v>Dermatological condition</c:v>
                </c:pt>
                <c:pt idx="23">
                  <c:v>Heart/cardiovascular problem</c:v>
                </c:pt>
                <c:pt idx="24">
                  <c:v>Poor/declining vision</c:v>
                </c:pt>
                <c:pt idx="25">
                  <c:v>Osteoporosis</c:v>
                </c:pt>
                <c:pt idx="26">
                  <c:v>High blood pressure</c:v>
                </c:pt>
                <c:pt idx="27">
                  <c:v>Perimenopause/Menopause</c:v>
                </c:pt>
                <c:pt idx="28">
                  <c:v>Long haul COVID symptoms</c:v>
                </c:pt>
                <c:pt idx="29">
                  <c:v>Athletic performance</c:v>
                </c:pt>
                <c:pt idx="30">
                  <c:v>Other from D4</c:v>
                </c:pt>
                <c:pt idx="31">
                  <c:v>Did not exp any health problems</c:v>
                </c:pt>
              </c:strCache>
            </c:strRef>
          </c:cat>
          <c:val>
            <c:numRef>
              <c:f>Sheet1!$C$2:$C$33</c:f>
              <c:numCache>
                <c:formatCode>0%</c:formatCode>
                <c:ptCount val="32"/>
                <c:pt idx="0">
                  <c:v>0.43157895000000002</c:v>
                </c:pt>
                <c:pt idx="1">
                  <c:v>0.31578947000000002</c:v>
                </c:pt>
                <c:pt idx="2">
                  <c:v>0.24210525999999999</c:v>
                </c:pt>
                <c:pt idx="3">
                  <c:v>0.23157895000000001</c:v>
                </c:pt>
                <c:pt idx="4">
                  <c:v>0.23157895000000001</c:v>
                </c:pt>
                <c:pt idx="5">
                  <c:v>0.18947368000000001</c:v>
                </c:pt>
                <c:pt idx="6">
                  <c:v>0.17894736999999999</c:v>
                </c:pt>
                <c:pt idx="7">
                  <c:v>0.14736842</c:v>
                </c:pt>
                <c:pt idx="8">
                  <c:v>0.12631579000000001</c:v>
                </c:pt>
                <c:pt idx="9">
                  <c:v>0.11578947000000001</c:v>
                </c:pt>
                <c:pt idx="10">
                  <c:v>0.10526315999999999</c:v>
                </c:pt>
                <c:pt idx="11">
                  <c:v>9.4736840000000003E-2</c:v>
                </c:pt>
                <c:pt idx="12">
                  <c:v>8.4210530000000006E-2</c:v>
                </c:pt>
                <c:pt idx="13">
                  <c:v>7.368421E-2</c:v>
                </c:pt>
                <c:pt idx="14">
                  <c:v>7.368421E-2</c:v>
                </c:pt>
                <c:pt idx="15">
                  <c:v>6.3157889999999994E-2</c:v>
                </c:pt>
                <c:pt idx="16">
                  <c:v>6.3157889999999994E-2</c:v>
                </c:pt>
                <c:pt idx="17">
                  <c:v>6.3157889999999994E-2</c:v>
                </c:pt>
                <c:pt idx="18">
                  <c:v>5.2631579999999997E-2</c:v>
                </c:pt>
                <c:pt idx="19">
                  <c:v>5.2631579999999997E-2</c:v>
                </c:pt>
                <c:pt idx="20">
                  <c:v>4.2105259999999999E-2</c:v>
                </c:pt>
                <c:pt idx="21">
                  <c:v>4.2105259999999999E-2</c:v>
                </c:pt>
                <c:pt idx="22">
                  <c:v>4.2105259999999999E-2</c:v>
                </c:pt>
                <c:pt idx="23">
                  <c:v>4.2105259999999999E-2</c:v>
                </c:pt>
                <c:pt idx="24">
                  <c:v>3.1578950000000001E-2</c:v>
                </c:pt>
                <c:pt idx="25">
                  <c:v>3.1578950000000001E-2</c:v>
                </c:pt>
                <c:pt idx="26">
                  <c:v>2.1052629999999999E-2</c:v>
                </c:pt>
                <c:pt idx="27">
                  <c:v>2.1052629999999999E-2</c:v>
                </c:pt>
                <c:pt idx="28">
                  <c:v>2.1052629999999999E-2</c:v>
                </c:pt>
                <c:pt idx="29">
                  <c:v>1.052632E-2</c:v>
                </c:pt>
                <c:pt idx="30">
                  <c:v>1.052632E-2</c:v>
                </c:pt>
                <c:pt idx="31">
                  <c:v>3.1578950000000001E-2</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US Male 18-34</c:v>
                </c:pt>
              </c:strCache>
            </c:strRef>
          </c:tx>
          <c:spPr>
            <a:solidFill>
              <a:schemeClr val="accent5"/>
            </a:solidFill>
            <a:ln>
              <a:noFill/>
            </a:ln>
            <a:effectLst/>
          </c:spPr>
          <c:invertIfNegative val="0"/>
          <c:cat>
            <c:strRef>
              <c:f>Sheet1!$A$2:$A$33</c:f>
              <c:strCache>
                <c:ptCount val="32"/>
                <c:pt idx="0">
                  <c:v>Anxiety or stress</c:v>
                </c:pt>
                <c:pt idx="1">
                  <c:v>Depression</c:v>
                </c:pt>
                <c:pt idx="2">
                  <c:v>Insomnia/Sleep problems</c:v>
                </c:pt>
                <c:pt idx="3">
                  <c:v>Lack of energy</c:v>
                </c:pt>
                <c:pt idx="4">
                  <c:v>Mood</c:v>
                </c:pt>
                <c:pt idx="5">
                  <c:v>Nutrition concerns</c:v>
                </c:pt>
                <c:pt idx="6">
                  <c:v>General health</c:v>
                </c:pt>
                <c:pt idx="7">
                  <c:v>Lack of mental acuity, cognition, focus</c:v>
                </c:pt>
                <c:pt idx="8">
                  <c:v>Anemia (low iron)</c:v>
                </c:pt>
                <c:pt idx="9">
                  <c:v>Immunity concerns</c:v>
                </c:pt>
                <c:pt idx="10">
                  <c:v>Digestive complaints</c:v>
                </c:pt>
                <c:pt idx="11">
                  <c:v>Memory issues</c:v>
                </c:pt>
                <c:pt idx="12">
                  <c:v>Joint or other pain</c:v>
                </c:pt>
                <c:pt idx="13">
                  <c:v>High cholesterol</c:v>
                </c:pt>
                <c:pt idx="14">
                  <c:v>Inflammation</c:v>
                </c:pt>
                <c:pt idx="15">
                  <c:v>Overweight/Obese</c:v>
                </c:pt>
                <c:pt idx="16">
                  <c:v>Oral health</c:v>
                </c:pt>
                <c:pt idx="17">
                  <c:v>Pregnancy</c:v>
                </c:pt>
                <c:pt idx="18">
                  <c:v>Eye fatigue</c:v>
                </c:pt>
                <c:pt idx="19">
                  <c:v>Antioxidant support</c:v>
                </c:pt>
                <c:pt idx="20">
                  <c:v>Healthy Aging</c:v>
                </c:pt>
                <c:pt idx="21">
                  <c:v>Diabetes/blood sugar management</c:v>
                </c:pt>
                <c:pt idx="22">
                  <c:v>Dermatological condition</c:v>
                </c:pt>
                <c:pt idx="23">
                  <c:v>Heart/cardiovascular problem</c:v>
                </c:pt>
                <c:pt idx="24">
                  <c:v>Poor/declining vision</c:v>
                </c:pt>
                <c:pt idx="25">
                  <c:v>Osteoporosis</c:v>
                </c:pt>
                <c:pt idx="26">
                  <c:v>High blood pressure</c:v>
                </c:pt>
                <c:pt idx="27">
                  <c:v>Perimenopause/Menopause</c:v>
                </c:pt>
                <c:pt idx="28">
                  <c:v>Long haul COVID symptoms</c:v>
                </c:pt>
                <c:pt idx="29">
                  <c:v>Athletic performance</c:v>
                </c:pt>
                <c:pt idx="30">
                  <c:v>Other from D4</c:v>
                </c:pt>
                <c:pt idx="31">
                  <c:v>Did not exp any health problems</c:v>
                </c:pt>
              </c:strCache>
            </c:strRef>
          </c:cat>
          <c:val>
            <c:numRef>
              <c:f>Sheet1!$D$2:$D$33</c:f>
              <c:numCache>
                <c:formatCode>0%</c:formatCode>
                <c:ptCount val="32"/>
                <c:pt idx="0">
                  <c:v>0.23655914</c:v>
                </c:pt>
                <c:pt idx="1">
                  <c:v>0.18279570000000001</c:v>
                </c:pt>
                <c:pt idx="2">
                  <c:v>0.10752688000000001</c:v>
                </c:pt>
                <c:pt idx="3">
                  <c:v>0.25806452000000002</c:v>
                </c:pt>
                <c:pt idx="4">
                  <c:v>0.11827957</c:v>
                </c:pt>
                <c:pt idx="5">
                  <c:v>0.19354838999999999</c:v>
                </c:pt>
                <c:pt idx="6">
                  <c:v>0.21505376000000001</c:v>
                </c:pt>
                <c:pt idx="7">
                  <c:v>6.4516130000000005E-2</c:v>
                </c:pt>
                <c:pt idx="8">
                  <c:v>7.526882E-2</c:v>
                </c:pt>
                <c:pt idx="9">
                  <c:v>5.3763440000000003E-2</c:v>
                </c:pt>
                <c:pt idx="10">
                  <c:v>0.11827957</c:v>
                </c:pt>
                <c:pt idx="11">
                  <c:v>4.301075E-2</c:v>
                </c:pt>
                <c:pt idx="12">
                  <c:v>0.15053763000000001</c:v>
                </c:pt>
                <c:pt idx="13">
                  <c:v>0.10752688000000001</c:v>
                </c:pt>
                <c:pt idx="14">
                  <c:v>7.526882E-2</c:v>
                </c:pt>
                <c:pt idx="15">
                  <c:v>5.3763440000000003E-2</c:v>
                </c:pt>
                <c:pt idx="16">
                  <c:v>4.301075E-2</c:v>
                </c:pt>
                <c:pt idx="17">
                  <c:v>0</c:v>
                </c:pt>
                <c:pt idx="18">
                  <c:v>8.6021509999999995E-2</c:v>
                </c:pt>
                <c:pt idx="19">
                  <c:v>8.6021509999999995E-2</c:v>
                </c:pt>
                <c:pt idx="20">
                  <c:v>4.301075E-2</c:v>
                </c:pt>
                <c:pt idx="21">
                  <c:v>8.6021509999999995E-2</c:v>
                </c:pt>
                <c:pt idx="22">
                  <c:v>2.1505380000000001E-2</c:v>
                </c:pt>
                <c:pt idx="23">
                  <c:v>7.526882E-2</c:v>
                </c:pt>
                <c:pt idx="24">
                  <c:v>2.1505380000000001E-2</c:v>
                </c:pt>
                <c:pt idx="25">
                  <c:v>1.0752690000000001E-2</c:v>
                </c:pt>
                <c:pt idx="26">
                  <c:v>0.12903226000000001</c:v>
                </c:pt>
                <c:pt idx="27">
                  <c:v>0</c:v>
                </c:pt>
                <c:pt idx="28">
                  <c:v>6.4516130000000005E-2</c:v>
                </c:pt>
                <c:pt idx="29">
                  <c:v>0.11827957</c:v>
                </c:pt>
                <c:pt idx="30">
                  <c:v>0</c:v>
                </c:pt>
                <c:pt idx="31">
                  <c:v>4.301075E-2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US Female 35-54</c:v>
                </c:pt>
              </c:strCache>
            </c:strRef>
          </c:tx>
          <c:spPr>
            <a:solidFill>
              <a:schemeClr val="accent1">
                <a:lumMod val="60000"/>
              </a:schemeClr>
            </a:solidFill>
            <a:ln>
              <a:noFill/>
            </a:ln>
            <a:effectLst/>
          </c:spPr>
          <c:invertIfNegative val="0"/>
          <c:cat>
            <c:strRef>
              <c:f>Sheet1!$A$2:$A$33</c:f>
              <c:strCache>
                <c:ptCount val="32"/>
                <c:pt idx="0">
                  <c:v>Anxiety or stress</c:v>
                </c:pt>
                <c:pt idx="1">
                  <c:v>Depression</c:v>
                </c:pt>
                <c:pt idx="2">
                  <c:v>Insomnia/Sleep problems</c:v>
                </c:pt>
                <c:pt idx="3">
                  <c:v>Lack of energy</c:v>
                </c:pt>
                <c:pt idx="4">
                  <c:v>Mood</c:v>
                </c:pt>
                <c:pt idx="5">
                  <c:v>Nutrition concerns</c:v>
                </c:pt>
                <c:pt idx="6">
                  <c:v>General health</c:v>
                </c:pt>
                <c:pt idx="7">
                  <c:v>Lack of mental acuity, cognition, focus</c:v>
                </c:pt>
                <c:pt idx="8">
                  <c:v>Anemia (low iron)</c:v>
                </c:pt>
                <c:pt idx="9">
                  <c:v>Immunity concerns</c:v>
                </c:pt>
                <c:pt idx="10">
                  <c:v>Digestive complaints</c:v>
                </c:pt>
                <c:pt idx="11">
                  <c:v>Memory issues</c:v>
                </c:pt>
                <c:pt idx="12">
                  <c:v>Joint or other pain</c:v>
                </c:pt>
                <c:pt idx="13">
                  <c:v>High cholesterol</c:v>
                </c:pt>
                <c:pt idx="14">
                  <c:v>Inflammation</c:v>
                </c:pt>
                <c:pt idx="15">
                  <c:v>Overweight/Obese</c:v>
                </c:pt>
                <c:pt idx="16">
                  <c:v>Oral health</c:v>
                </c:pt>
                <c:pt idx="17">
                  <c:v>Pregnancy</c:v>
                </c:pt>
                <c:pt idx="18">
                  <c:v>Eye fatigue</c:v>
                </c:pt>
                <c:pt idx="19">
                  <c:v>Antioxidant support</c:v>
                </c:pt>
                <c:pt idx="20">
                  <c:v>Healthy Aging</c:v>
                </c:pt>
                <c:pt idx="21">
                  <c:v>Diabetes/blood sugar management</c:v>
                </c:pt>
                <c:pt idx="22">
                  <c:v>Dermatological condition</c:v>
                </c:pt>
                <c:pt idx="23">
                  <c:v>Heart/cardiovascular problem</c:v>
                </c:pt>
                <c:pt idx="24">
                  <c:v>Poor/declining vision</c:v>
                </c:pt>
                <c:pt idx="25">
                  <c:v>Osteoporosis</c:v>
                </c:pt>
                <c:pt idx="26">
                  <c:v>High blood pressure</c:v>
                </c:pt>
                <c:pt idx="27">
                  <c:v>Perimenopause/Menopause</c:v>
                </c:pt>
                <c:pt idx="28">
                  <c:v>Long haul COVID symptoms</c:v>
                </c:pt>
                <c:pt idx="29">
                  <c:v>Athletic performance</c:v>
                </c:pt>
                <c:pt idx="30">
                  <c:v>Other from D4</c:v>
                </c:pt>
                <c:pt idx="31">
                  <c:v>Did not exp any health problems</c:v>
                </c:pt>
              </c:strCache>
            </c:strRef>
          </c:cat>
          <c:val>
            <c:numRef>
              <c:f>Sheet1!$E$2:$E$33</c:f>
              <c:numCache>
                <c:formatCode>0%</c:formatCode>
                <c:ptCount val="32"/>
                <c:pt idx="0">
                  <c:v>0.23170731999999999</c:v>
                </c:pt>
                <c:pt idx="1">
                  <c:v>0.13414634</c:v>
                </c:pt>
                <c:pt idx="2">
                  <c:v>0.18292683000000001</c:v>
                </c:pt>
                <c:pt idx="3">
                  <c:v>0.23170731999999999</c:v>
                </c:pt>
                <c:pt idx="4">
                  <c:v>0.14634146000000001</c:v>
                </c:pt>
                <c:pt idx="5">
                  <c:v>0.19512194999999999</c:v>
                </c:pt>
                <c:pt idx="6">
                  <c:v>0.17073171000000001</c:v>
                </c:pt>
                <c:pt idx="7">
                  <c:v>2.4390240000000001E-2</c:v>
                </c:pt>
                <c:pt idx="8">
                  <c:v>8.5365850000000007E-2</c:v>
                </c:pt>
                <c:pt idx="9">
                  <c:v>9.7560979999999992E-2</c:v>
                </c:pt>
                <c:pt idx="10">
                  <c:v>0.26829268000000001</c:v>
                </c:pt>
                <c:pt idx="11">
                  <c:v>9.7560979999999992E-2</c:v>
                </c:pt>
                <c:pt idx="12">
                  <c:v>0.17073171000000001</c:v>
                </c:pt>
                <c:pt idx="13">
                  <c:v>0.12195122</c:v>
                </c:pt>
                <c:pt idx="14">
                  <c:v>0.14634146000000001</c:v>
                </c:pt>
                <c:pt idx="15">
                  <c:v>6.097561E-2</c:v>
                </c:pt>
                <c:pt idx="16">
                  <c:v>6.097561E-2</c:v>
                </c:pt>
                <c:pt idx="17">
                  <c:v>2.4390240000000001E-2</c:v>
                </c:pt>
                <c:pt idx="18">
                  <c:v>9.7560979999999992E-2</c:v>
                </c:pt>
                <c:pt idx="19">
                  <c:v>3.6585369999999999E-2</c:v>
                </c:pt>
                <c:pt idx="20">
                  <c:v>0.1097561</c:v>
                </c:pt>
                <c:pt idx="21">
                  <c:v>8.5365850000000007E-2</c:v>
                </c:pt>
                <c:pt idx="22">
                  <c:v>3.6585369999999999E-2</c:v>
                </c:pt>
                <c:pt idx="23">
                  <c:v>3.6585369999999999E-2</c:v>
                </c:pt>
                <c:pt idx="24">
                  <c:v>0</c:v>
                </c:pt>
                <c:pt idx="25">
                  <c:v>2.4390240000000001E-2</c:v>
                </c:pt>
                <c:pt idx="26">
                  <c:v>0.14634146000000001</c:v>
                </c:pt>
                <c:pt idx="27">
                  <c:v>0.14634146000000001</c:v>
                </c:pt>
                <c:pt idx="28">
                  <c:v>6.097561E-2</c:v>
                </c:pt>
                <c:pt idx="29">
                  <c:v>4.8780490000000003E-2</c:v>
                </c:pt>
                <c:pt idx="30">
                  <c:v>0</c:v>
                </c:pt>
                <c:pt idx="31">
                  <c:v>8.5365850000000007E-2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US Male 35-54</c:v>
                </c:pt>
              </c:strCache>
            </c:strRef>
          </c:tx>
          <c:spPr>
            <a:solidFill>
              <a:schemeClr val="accent3">
                <a:lumMod val="20000"/>
                <a:lumOff val="80000"/>
              </a:schemeClr>
            </a:solidFill>
            <a:ln>
              <a:noFill/>
            </a:ln>
            <a:effectLst/>
          </c:spPr>
          <c:invertIfNegative val="0"/>
          <c:cat>
            <c:strRef>
              <c:f>Sheet1!$A$2:$A$33</c:f>
              <c:strCache>
                <c:ptCount val="32"/>
                <c:pt idx="0">
                  <c:v>Anxiety or stress</c:v>
                </c:pt>
                <c:pt idx="1">
                  <c:v>Depression</c:v>
                </c:pt>
                <c:pt idx="2">
                  <c:v>Insomnia/Sleep problems</c:v>
                </c:pt>
                <c:pt idx="3">
                  <c:v>Lack of energy</c:v>
                </c:pt>
                <c:pt idx="4">
                  <c:v>Mood</c:v>
                </c:pt>
                <c:pt idx="5">
                  <c:v>Nutrition concerns</c:v>
                </c:pt>
                <c:pt idx="6">
                  <c:v>General health</c:v>
                </c:pt>
                <c:pt idx="7">
                  <c:v>Lack of mental acuity, cognition, focus</c:v>
                </c:pt>
                <c:pt idx="8">
                  <c:v>Anemia (low iron)</c:v>
                </c:pt>
                <c:pt idx="9">
                  <c:v>Immunity concerns</c:v>
                </c:pt>
                <c:pt idx="10">
                  <c:v>Digestive complaints</c:v>
                </c:pt>
                <c:pt idx="11">
                  <c:v>Memory issues</c:v>
                </c:pt>
                <c:pt idx="12">
                  <c:v>Joint or other pain</c:v>
                </c:pt>
                <c:pt idx="13">
                  <c:v>High cholesterol</c:v>
                </c:pt>
                <c:pt idx="14">
                  <c:v>Inflammation</c:v>
                </c:pt>
                <c:pt idx="15">
                  <c:v>Overweight/Obese</c:v>
                </c:pt>
                <c:pt idx="16">
                  <c:v>Oral health</c:v>
                </c:pt>
                <c:pt idx="17">
                  <c:v>Pregnancy</c:v>
                </c:pt>
                <c:pt idx="18">
                  <c:v>Eye fatigue</c:v>
                </c:pt>
                <c:pt idx="19">
                  <c:v>Antioxidant support</c:v>
                </c:pt>
                <c:pt idx="20">
                  <c:v>Healthy Aging</c:v>
                </c:pt>
                <c:pt idx="21">
                  <c:v>Diabetes/blood sugar management</c:v>
                </c:pt>
                <c:pt idx="22">
                  <c:v>Dermatological condition</c:v>
                </c:pt>
                <c:pt idx="23">
                  <c:v>Heart/cardiovascular problem</c:v>
                </c:pt>
                <c:pt idx="24">
                  <c:v>Poor/declining vision</c:v>
                </c:pt>
                <c:pt idx="25">
                  <c:v>Osteoporosis</c:v>
                </c:pt>
                <c:pt idx="26">
                  <c:v>High blood pressure</c:v>
                </c:pt>
                <c:pt idx="27">
                  <c:v>Perimenopause/Menopause</c:v>
                </c:pt>
                <c:pt idx="28">
                  <c:v>Long haul COVID symptoms</c:v>
                </c:pt>
                <c:pt idx="29">
                  <c:v>Athletic performance</c:v>
                </c:pt>
                <c:pt idx="30">
                  <c:v>Other from D4</c:v>
                </c:pt>
                <c:pt idx="31">
                  <c:v>Did not exp any health problems</c:v>
                </c:pt>
              </c:strCache>
            </c:strRef>
          </c:cat>
          <c:val>
            <c:numRef>
              <c:f>Sheet1!$F$2:$F$33</c:f>
              <c:numCache>
                <c:formatCode>0%</c:formatCode>
                <c:ptCount val="32"/>
                <c:pt idx="0">
                  <c:v>0.18269231</c:v>
                </c:pt>
                <c:pt idx="1">
                  <c:v>7.6923079999999991E-2</c:v>
                </c:pt>
                <c:pt idx="2">
                  <c:v>7.6923079999999991E-2</c:v>
                </c:pt>
                <c:pt idx="3">
                  <c:v>0.10576923000000001</c:v>
                </c:pt>
                <c:pt idx="4">
                  <c:v>8.6538459999999998E-2</c:v>
                </c:pt>
                <c:pt idx="5">
                  <c:v>0.17307692</c:v>
                </c:pt>
                <c:pt idx="6">
                  <c:v>0.16346153999999999</c:v>
                </c:pt>
                <c:pt idx="7">
                  <c:v>3.8461540000000002E-2</c:v>
                </c:pt>
                <c:pt idx="8">
                  <c:v>5.7692309999999997E-2</c:v>
                </c:pt>
                <c:pt idx="9">
                  <c:v>0.11538461999999999</c:v>
                </c:pt>
                <c:pt idx="10">
                  <c:v>0.125</c:v>
                </c:pt>
                <c:pt idx="11">
                  <c:v>3.8461540000000002E-2</c:v>
                </c:pt>
                <c:pt idx="12">
                  <c:v>0.17307692</c:v>
                </c:pt>
                <c:pt idx="13">
                  <c:v>0.24038461999999999</c:v>
                </c:pt>
                <c:pt idx="14">
                  <c:v>7.6923079999999991E-2</c:v>
                </c:pt>
                <c:pt idx="15">
                  <c:v>4.8076920000000002E-2</c:v>
                </c:pt>
                <c:pt idx="16">
                  <c:v>0.10576923000000001</c:v>
                </c:pt>
                <c:pt idx="17">
                  <c:v>0</c:v>
                </c:pt>
                <c:pt idx="18">
                  <c:v>3.8461540000000002E-2</c:v>
                </c:pt>
                <c:pt idx="19">
                  <c:v>7.6923079999999991E-2</c:v>
                </c:pt>
                <c:pt idx="20">
                  <c:v>0.10576923000000001</c:v>
                </c:pt>
                <c:pt idx="21">
                  <c:v>0.18269231</c:v>
                </c:pt>
                <c:pt idx="22">
                  <c:v>9.6153799999999998E-3</c:v>
                </c:pt>
                <c:pt idx="23">
                  <c:v>3.8461540000000002E-2</c:v>
                </c:pt>
                <c:pt idx="24">
                  <c:v>1.9230770000000001E-2</c:v>
                </c:pt>
                <c:pt idx="25">
                  <c:v>1.9230770000000001E-2</c:v>
                </c:pt>
                <c:pt idx="26">
                  <c:v>0.16346153999999999</c:v>
                </c:pt>
                <c:pt idx="27">
                  <c:v>2.8846150000000001E-2</c:v>
                </c:pt>
                <c:pt idx="28">
                  <c:v>6.7307689999999989E-2</c:v>
                </c:pt>
                <c:pt idx="29">
                  <c:v>7.6923079999999991E-2</c:v>
                </c:pt>
                <c:pt idx="30">
                  <c:v>9.6153799999999998E-3</c:v>
                </c:pt>
                <c:pt idx="31">
                  <c:v>9.6153799999999998E-3</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US Female 55+</c:v>
                </c:pt>
              </c:strCache>
            </c:strRef>
          </c:tx>
          <c:spPr>
            <a:solidFill>
              <a:schemeClr val="accent5">
                <a:lumMod val="60000"/>
              </a:schemeClr>
            </a:solidFill>
            <a:ln>
              <a:noFill/>
            </a:ln>
            <a:effectLst/>
          </c:spPr>
          <c:invertIfNegative val="0"/>
          <c:cat>
            <c:strRef>
              <c:f>Sheet1!$A$2:$A$33</c:f>
              <c:strCache>
                <c:ptCount val="32"/>
                <c:pt idx="0">
                  <c:v>Anxiety or stress</c:v>
                </c:pt>
                <c:pt idx="1">
                  <c:v>Depression</c:v>
                </c:pt>
                <c:pt idx="2">
                  <c:v>Insomnia/Sleep problems</c:v>
                </c:pt>
                <c:pt idx="3">
                  <c:v>Lack of energy</c:v>
                </c:pt>
                <c:pt idx="4">
                  <c:v>Mood</c:v>
                </c:pt>
                <c:pt idx="5">
                  <c:v>Nutrition concerns</c:v>
                </c:pt>
                <c:pt idx="6">
                  <c:v>General health</c:v>
                </c:pt>
                <c:pt idx="7">
                  <c:v>Lack of mental acuity, cognition, focus</c:v>
                </c:pt>
                <c:pt idx="8">
                  <c:v>Anemia (low iron)</c:v>
                </c:pt>
                <c:pt idx="9">
                  <c:v>Immunity concerns</c:v>
                </c:pt>
                <c:pt idx="10">
                  <c:v>Digestive complaints</c:v>
                </c:pt>
                <c:pt idx="11">
                  <c:v>Memory issues</c:v>
                </c:pt>
                <c:pt idx="12">
                  <c:v>Joint or other pain</c:v>
                </c:pt>
                <c:pt idx="13">
                  <c:v>High cholesterol</c:v>
                </c:pt>
                <c:pt idx="14">
                  <c:v>Inflammation</c:v>
                </c:pt>
                <c:pt idx="15">
                  <c:v>Overweight/Obese</c:v>
                </c:pt>
                <c:pt idx="16">
                  <c:v>Oral health</c:v>
                </c:pt>
                <c:pt idx="17">
                  <c:v>Pregnancy</c:v>
                </c:pt>
                <c:pt idx="18">
                  <c:v>Eye fatigue</c:v>
                </c:pt>
                <c:pt idx="19">
                  <c:v>Antioxidant support</c:v>
                </c:pt>
                <c:pt idx="20">
                  <c:v>Healthy Aging</c:v>
                </c:pt>
                <c:pt idx="21">
                  <c:v>Diabetes/blood sugar management</c:v>
                </c:pt>
                <c:pt idx="22">
                  <c:v>Dermatological condition</c:v>
                </c:pt>
                <c:pt idx="23">
                  <c:v>Heart/cardiovascular problem</c:v>
                </c:pt>
                <c:pt idx="24">
                  <c:v>Poor/declining vision</c:v>
                </c:pt>
                <c:pt idx="25">
                  <c:v>Osteoporosis</c:v>
                </c:pt>
                <c:pt idx="26">
                  <c:v>High blood pressure</c:v>
                </c:pt>
                <c:pt idx="27">
                  <c:v>Perimenopause/Menopause</c:v>
                </c:pt>
                <c:pt idx="28">
                  <c:v>Long haul COVID symptoms</c:v>
                </c:pt>
                <c:pt idx="29">
                  <c:v>Athletic performance</c:v>
                </c:pt>
                <c:pt idx="30">
                  <c:v>Other from D4</c:v>
                </c:pt>
                <c:pt idx="31">
                  <c:v>Did not exp any health problems</c:v>
                </c:pt>
              </c:strCache>
            </c:strRef>
          </c:cat>
          <c:val>
            <c:numRef>
              <c:f>Sheet1!$G$2:$G$33</c:f>
              <c:numCache>
                <c:formatCode>0%</c:formatCode>
                <c:ptCount val="32"/>
                <c:pt idx="0">
                  <c:v>0.15909091</c:v>
                </c:pt>
                <c:pt idx="1">
                  <c:v>0.13636364000000001</c:v>
                </c:pt>
                <c:pt idx="2">
                  <c:v>0.13636364000000001</c:v>
                </c:pt>
                <c:pt idx="3">
                  <c:v>0.15909091</c:v>
                </c:pt>
                <c:pt idx="4">
                  <c:v>9.0909089999999998E-2</c:v>
                </c:pt>
                <c:pt idx="5">
                  <c:v>4.5454550000000003E-2</c:v>
                </c:pt>
                <c:pt idx="6">
                  <c:v>0.15909091</c:v>
                </c:pt>
                <c:pt idx="7">
                  <c:v>0</c:v>
                </c:pt>
                <c:pt idx="8">
                  <c:v>2.2727270000000001E-2</c:v>
                </c:pt>
                <c:pt idx="9">
                  <c:v>9.0909089999999998E-2</c:v>
                </c:pt>
                <c:pt idx="10">
                  <c:v>9.0909089999999998E-2</c:v>
                </c:pt>
                <c:pt idx="11">
                  <c:v>2.2727270000000001E-2</c:v>
                </c:pt>
                <c:pt idx="12">
                  <c:v>0.36363635999999999</c:v>
                </c:pt>
                <c:pt idx="13">
                  <c:v>0.31818182</c:v>
                </c:pt>
                <c:pt idx="14">
                  <c:v>0.11363636000000001</c:v>
                </c:pt>
                <c:pt idx="15">
                  <c:v>6.8181820000000004E-2</c:v>
                </c:pt>
                <c:pt idx="16">
                  <c:v>2.2727270000000001E-2</c:v>
                </c:pt>
                <c:pt idx="17">
                  <c:v>0</c:v>
                </c:pt>
                <c:pt idx="18">
                  <c:v>4.5454550000000003E-2</c:v>
                </c:pt>
                <c:pt idx="19">
                  <c:v>0</c:v>
                </c:pt>
                <c:pt idx="20">
                  <c:v>0.13636364000000001</c:v>
                </c:pt>
                <c:pt idx="21">
                  <c:v>6.8181820000000004E-2</c:v>
                </c:pt>
                <c:pt idx="22">
                  <c:v>2.2727270000000001E-2</c:v>
                </c:pt>
                <c:pt idx="23">
                  <c:v>6.8181820000000004E-2</c:v>
                </c:pt>
                <c:pt idx="24">
                  <c:v>2.2727270000000001E-2</c:v>
                </c:pt>
                <c:pt idx="25">
                  <c:v>0.13636364000000001</c:v>
                </c:pt>
                <c:pt idx="26">
                  <c:v>0.22727273000000001</c:v>
                </c:pt>
                <c:pt idx="27">
                  <c:v>0</c:v>
                </c:pt>
                <c:pt idx="28">
                  <c:v>0</c:v>
                </c:pt>
                <c:pt idx="29">
                  <c:v>0</c:v>
                </c:pt>
                <c:pt idx="30">
                  <c:v>4.5454550000000003E-2</c:v>
                </c:pt>
                <c:pt idx="31">
                  <c:v>0</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US Male 55+</c:v>
                </c:pt>
              </c:strCache>
            </c:strRef>
          </c:tx>
          <c:spPr>
            <a:solidFill>
              <a:schemeClr val="accent1">
                <a:lumMod val="80000"/>
                <a:lumOff val="20000"/>
              </a:schemeClr>
            </a:solidFill>
            <a:ln>
              <a:noFill/>
            </a:ln>
            <a:effectLst/>
          </c:spPr>
          <c:invertIfNegative val="0"/>
          <c:cat>
            <c:strRef>
              <c:f>Sheet1!$A$2:$A$33</c:f>
              <c:strCache>
                <c:ptCount val="32"/>
                <c:pt idx="0">
                  <c:v>Anxiety or stress</c:v>
                </c:pt>
                <c:pt idx="1">
                  <c:v>Depression</c:v>
                </c:pt>
                <c:pt idx="2">
                  <c:v>Insomnia/Sleep problems</c:v>
                </c:pt>
                <c:pt idx="3">
                  <c:v>Lack of energy</c:v>
                </c:pt>
                <c:pt idx="4">
                  <c:v>Mood</c:v>
                </c:pt>
                <c:pt idx="5">
                  <c:v>Nutrition concerns</c:v>
                </c:pt>
                <c:pt idx="6">
                  <c:v>General health</c:v>
                </c:pt>
                <c:pt idx="7">
                  <c:v>Lack of mental acuity, cognition, focus</c:v>
                </c:pt>
                <c:pt idx="8">
                  <c:v>Anemia (low iron)</c:v>
                </c:pt>
                <c:pt idx="9">
                  <c:v>Immunity concerns</c:v>
                </c:pt>
                <c:pt idx="10">
                  <c:v>Digestive complaints</c:v>
                </c:pt>
                <c:pt idx="11">
                  <c:v>Memory issues</c:v>
                </c:pt>
                <c:pt idx="12">
                  <c:v>Joint or other pain</c:v>
                </c:pt>
                <c:pt idx="13">
                  <c:v>High cholesterol</c:v>
                </c:pt>
                <c:pt idx="14">
                  <c:v>Inflammation</c:v>
                </c:pt>
                <c:pt idx="15">
                  <c:v>Overweight/Obese</c:v>
                </c:pt>
                <c:pt idx="16">
                  <c:v>Oral health</c:v>
                </c:pt>
                <c:pt idx="17">
                  <c:v>Pregnancy</c:v>
                </c:pt>
                <c:pt idx="18">
                  <c:v>Eye fatigue</c:v>
                </c:pt>
                <c:pt idx="19">
                  <c:v>Antioxidant support</c:v>
                </c:pt>
                <c:pt idx="20">
                  <c:v>Healthy Aging</c:v>
                </c:pt>
                <c:pt idx="21">
                  <c:v>Diabetes/blood sugar management</c:v>
                </c:pt>
                <c:pt idx="22">
                  <c:v>Dermatological condition</c:v>
                </c:pt>
                <c:pt idx="23">
                  <c:v>Heart/cardiovascular problem</c:v>
                </c:pt>
                <c:pt idx="24">
                  <c:v>Poor/declining vision</c:v>
                </c:pt>
                <c:pt idx="25">
                  <c:v>Osteoporosis</c:v>
                </c:pt>
                <c:pt idx="26">
                  <c:v>High blood pressure</c:v>
                </c:pt>
                <c:pt idx="27">
                  <c:v>Perimenopause/Menopause</c:v>
                </c:pt>
                <c:pt idx="28">
                  <c:v>Long haul COVID symptoms</c:v>
                </c:pt>
                <c:pt idx="29">
                  <c:v>Athletic performance</c:v>
                </c:pt>
                <c:pt idx="30">
                  <c:v>Other from D4</c:v>
                </c:pt>
                <c:pt idx="31">
                  <c:v>Did not exp any health problems</c:v>
                </c:pt>
              </c:strCache>
            </c:strRef>
          </c:cat>
          <c:val>
            <c:numRef>
              <c:f>Sheet1!$H$2:$H$33</c:f>
              <c:numCache>
                <c:formatCode>0%</c:formatCode>
                <c:ptCount val="32"/>
                <c:pt idx="0">
                  <c:v>0.16129031999999999</c:v>
                </c:pt>
                <c:pt idx="1">
                  <c:v>0.12903226000000001</c:v>
                </c:pt>
                <c:pt idx="2">
                  <c:v>9.677419000000001E-2</c:v>
                </c:pt>
                <c:pt idx="3">
                  <c:v>0.12903226000000001</c:v>
                </c:pt>
                <c:pt idx="4">
                  <c:v>9.677419000000001E-2</c:v>
                </c:pt>
                <c:pt idx="5">
                  <c:v>6.4516130000000005E-2</c:v>
                </c:pt>
                <c:pt idx="6">
                  <c:v>0.25806452000000002</c:v>
                </c:pt>
                <c:pt idx="7">
                  <c:v>3.2258059999999998E-2</c:v>
                </c:pt>
                <c:pt idx="8">
                  <c:v>0</c:v>
                </c:pt>
                <c:pt idx="9">
                  <c:v>0</c:v>
                </c:pt>
                <c:pt idx="10">
                  <c:v>0.19354838999999999</c:v>
                </c:pt>
                <c:pt idx="11">
                  <c:v>6.4516130000000005E-2</c:v>
                </c:pt>
                <c:pt idx="12">
                  <c:v>0.35483871</c:v>
                </c:pt>
                <c:pt idx="13">
                  <c:v>0.45161289999999998</c:v>
                </c:pt>
                <c:pt idx="14">
                  <c:v>0.12903226000000001</c:v>
                </c:pt>
                <c:pt idx="15">
                  <c:v>0</c:v>
                </c:pt>
                <c:pt idx="16">
                  <c:v>3.2258059999999998E-2</c:v>
                </c:pt>
                <c:pt idx="17">
                  <c:v>0</c:v>
                </c:pt>
                <c:pt idx="18">
                  <c:v>0</c:v>
                </c:pt>
                <c:pt idx="19">
                  <c:v>3.2258059999999998E-2</c:v>
                </c:pt>
                <c:pt idx="20">
                  <c:v>0.29032258</c:v>
                </c:pt>
                <c:pt idx="21">
                  <c:v>0.22580644999999999</c:v>
                </c:pt>
                <c:pt idx="22">
                  <c:v>0</c:v>
                </c:pt>
                <c:pt idx="23">
                  <c:v>0.12903226000000001</c:v>
                </c:pt>
                <c:pt idx="24">
                  <c:v>0</c:v>
                </c:pt>
                <c:pt idx="25">
                  <c:v>0</c:v>
                </c:pt>
                <c:pt idx="26">
                  <c:v>0.35483871</c:v>
                </c:pt>
                <c:pt idx="27">
                  <c:v>0</c:v>
                </c:pt>
                <c:pt idx="28">
                  <c:v>0</c:v>
                </c:pt>
                <c:pt idx="29">
                  <c:v>3.2258059999999998E-2</c:v>
                </c:pt>
                <c:pt idx="30">
                  <c:v>6.4516130000000005E-2</c:v>
                </c:pt>
                <c:pt idx="31">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Supplement Users</c:v>
                </c:pt>
              </c:strCache>
            </c:strRef>
          </c:tx>
          <c:spPr>
            <a:ln w="19050" cap="rnd">
              <a:solidFill>
                <a:schemeClr val="bg1">
                  <a:lumMod val="50000"/>
                </a:schemeClr>
              </a:solidFill>
              <a:prstDash val="dash"/>
              <a:round/>
            </a:ln>
            <a:effectLst/>
          </c:spPr>
          <c:marker>
            <c:symbol val="none"/>
          </c:marker>
          <c:cat>
            <c:strRef>
              <c:f>Sheet1!$A$2:$A$33</c:f>
              <c:strCache>
                <c:ptCount val="32"/>
                <c:pt idx="0">
                  <c:v>Anxiety or stress</c:v>
                </c:pt>
                <c:pt idx="1">
                  <c:v>Depression</c:v>
                </c:pt>
                <c:pt idx="2">
                  <c:v>Insomnia/Sleep problems</c:v>
                </c:pt>
                <c:pt idx="3">
                  <c:v>Lack of energy</c:v>
                </c:pt>
                <c:pt idx="4">
                  <c:v>Mood</c:v>
                </c:pt>
                <c:pt idx="5">
                  <c:v>Nutrition concerns</c:v>
                </c:pt>
                <c:pt idx="6">
                  <c:v>General health</c:v>
                </c:pt>
                <c:pt idx="7">
                  <c:v>Lack of mental acuity, cognition, focus</c:v>
                </c:pt>
                <c:pt idx="8">
                  <c:v>Anemia (low iron)</c:v>
                </c:pt>
                <c:pt idx="9">
                  <c:v>Immunity concerns</c:v>
                </c:pt>
                <c:pt idx="10">
                  <c:v>Digestive complaints</c:v>
                </c:pt>
                <c:pt idx="11">
                  <c:v>Memory issues</c:v>
                </c:pt>
                <c:pt idx="12">
                  <c:v>Joint or other pain</c:v>
                </c:pt>
                <c:pt idx="13">
                  <c:v>High cholesterol</c:v>
                </c:pt>
                <c:pt idx="14">
                  <c:v>Inflammation</c:v>
                </c:pt>
                <c:pt idx="15">
                  <c:v>Overweight/Obese</c:v>
                </c:pt>
                <c:pt idx="16">
                  <c:v>Oral health</c:v>
                </c:pt>
                <c:pt idx="17">
                  <c:v>Pregnancy</c:v>
                </c:pt>
                <c:pt idx="18">
                  <c:v>Eye fatigue</c:v>
                </c:pt>
                <c:pt idx="19">
                  <c:v>Antioxidant support</c:v>
                </c:pt>
                <c:pt idx="20">
                  <c:v>Healthy Aging</c:v>
                </c:pt>
                <c:pt idx="21">
                  <c:v>Diabetes/blood sugar management</c:v>
                </c:pt>
                <c:pt idx="22">
                  <c:v>Dermatological condition</c:v>
                </c:pt>
                <c:pt idx="23">
                  <c:v>Heart/cardiovascular problem</c:v>
                </c:pt>
                <c:pt idx="24">
                  <c:v>Poor/declining vision</c:v>
                </c:pt>
                <c:pt idx="25">
                  <c:v>Osteoporosis</c:v>
                </c:pt>
                <c:pt idx="26">
                  <c:v>High blood pressure</c:v>
                </c:pt>
                <c:pt idx="27">
                  <c:v>Perimenopause/Menopause</c:v>
                </c:pt>
                <c:pt idx="28">
                  <c:v>Long haul COVID symptoms</c:v>
                </c:pt>
                <c:pt idx="29">
                  <c:v>Athletic performance</c:v>
                </c:pt>
                <c:pt idx="30">
                  <c:v>Other from D4</c:v>
                </c:pt>
                <c:pt idx="31">
                  <c:v>Did not exp any health problems</c:v>
                </c:pt>
              </c:strCache>
            </c:strRef>
          </c:cat>
          <c:val>
            <c:numRef>
              <c:f>Sheet1!$B$2:$B$33</c:f>
              <c:numCache>
                <c:formatCode>0%</c:formatCode>
                <c:ptCount val="32"/>
                <c:pt idx="0">
                  <c:v>0.16312711999999999</c:v>
                </c:pt>
                <c:pt idx="1">
                  <c:v>8.8642660000000012E-2</c:v>
                </c:pt>
                <c:pt idx="2">
                  <c:v>0.13696522</c:v>
                </c:pt>
                <c:pt idx="3">
                  <c:v>0.21206525000000001</c:v>
                </c:pt>
                <c:pt idx="4">
                  <c:v>8.8027090000000002E-2</c:v>
                </c:pt>
                <c:pt idx="5">
                  <c:v>9.0181590000000006E-2</c:v>
                </c:pt>
                <c:pt idx="6">
                  <c:v>0.16528163000000001</c:v>
                </c:pt>
                <c:pt idx="7">
                  <c:v>4.7399200000000002E-2</c:v>
                </c:pt>
                <c:pt idx="8">
                  <c:v>7.294552E-2</c:v>
                </c:pt>
                <c:pt idx="9">
                  <c:v>9.079717000000001E-2</c:v>
                </c:pt>
                <c:pt idx="10">
                  <c:v>0.14404432</c:v>
                </c:pt>
                <c:pt idx="11">
                  <c:v>3.5395509999999998E-2</c:v>
                </c:pt>
                <c:pt idx="12">
                  <c:v>0.18651893</c:v>
                </c:pt>
                <c:pt idx="13">
                  <c:v>0.11111111</c:v>
                </c:pt>
                <c:pt idx="14">
                  <c:v>7.2329950000000004E-2</c:v>
                </c:pt>
                <c:pt idx="15">
                  <c:v>5.2323790000000002E-2</c:v>
                </c:pt>
                <c:pt idx="16">
                  <c:v>4.093567E-2</c:v>
                </c:pt>
                <c:pt idx="17">
                  <c:v>1.477378E-2</c:v>
                </c:pt>
                <c:pt idx="18">
                  <c:v>9.4182830000000009E-2</c:v>
                </c:pt>
                <c:pt idx="19">
                  <c:v>2.831641E-2</c:v>
                </c:pt>
                <c:pt idx="20">
                  <c:v>7.1406590000000006E-2</c:v>
                </c:pt>
                <c:pt idx="21">
                  <c:v>4.8014770000000012E-2</c:v>
                </c:pt>
                <c:pt idx="22">
                  <c:v>4.6168050000000002E-2</c:v>
                </c:pt>
                <c:pt idx="23">
                  <c:v>2.9855340000000001E-2</c:v>
                </c:pt>
                <c:pt idx="24">
                  <c:v>5.3554940000000002E-2</c:v>
                </c:pt>
                <c:pt idx="25">
                  <c:v>3.2625420000000002E-2</c:v>
                </c:pt>
                <c:pt idx="26">
                  <c:v>0.1043398</c:v>
                </c:pt>
                <c:pt idx="27">
                  <c:v>3.447215E-2</c:v>
                </c:pt>
                <c:pt idx="28">
                  <c:v>2.831641E-2</c:v>
                </c:pt>
                <c:pt idx="29">
                  <c:v>5.1092639999999988E-2</c:v>
                </c:pt>
                <c:pt idx="30">
                  <c:v>1.7236069999999999E-2</c:v>
                </c:pt>
                <c:pt idx="31">
                  <c:v>7.7870109999999992E-2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55+</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549C-4825-B5CB-299E894E4ECB}"/>
              </c:ext>
            </c:extLst>
          </c:dPt>
          <c:dPt>
            <c:idx val="1"/>
            <c:bubble3D val="0"/>
            <c:spPr>
              <a:solidFill>
                <a:schemeClr val="accent2"/>
              </a:solidFill>
              <a:ln w="19050">
                <a:noFill/>
              </a:ln>
              <a:effectLst/>
            </c:spPr>
            <c:extLst>
              <c:ext xmlns:c16="http://schemas.microsoft.com/office/drawing/2014/chart" uri="{C3380CC4-5D6E-409C-BE32-E72D297353CC}">
                <c16:uniqueId val="{00000003-549C-4825-B5CB-299E894E4ECB}"/>
              </c:ext>
            </c:extLst>
          </c:dPt>
          <c:dPt>
            <c:idx val="2"/>
            <c:bubble3D val="0"/>
            <c:spPr>
              <a:solidFill>
                <a:schemeClr val="accent3"/>
              </a:solidFill>
              <a:ln w="19050">
                <a:noFill/>
              </a:ln>
              <a:effectLst/>
            </c:spPr>
            <c:extLst>
              <c:ext xmlns:c16="http://schemas.microsoft.com/office/drawing/2014/chart" uri="{C3380CC4-5D6E-409C-BE32-E72D297353CC}">
                <c16:uniqueId val="{00000005-549C-4825-B5CB-299E894E4ECB}"/>
              </c:ext>
            </c:extLst>
          </c:dPt>
          <c:dPt>
            <c:idx val="3"/>
            <c:bubble3D val="0"/>
            <c:spPr>
              <a:solidFill>
                <a:schemeClr val="accent4"/>
              </a:solidFill>
              <a:ln w="19050">
                <a:noFill/>
              </a:ln>
              <a:effectLst/>
            </c:spPr>
            <c:extLst>
              <c:ext xmlns:c16="http://schemas.microsoft.com/office/drawing/2014/chart" uri="{C3380CC4-5D6E-409C-BE32-E72D297353CC}">
                <c16:uniqueId val="{00000007-549C-4825-B5CB-299E894E4ECB}"/>
              </c:ext>
            </c:extLst>
          </c:dPt>
          <c:dPt>
            <c:idx val="4"/>
            <c:bubble3D val="0"/>
            <c:spPr>
              <a:solidFill>
                <a:schemeClr val="accent5"/>
              </a:solidFill>
              <a:ln w="19050">
                <a:noFill/>
              </a:ln>
              <a:effectLst/>
            </c:spPr>
            <c:extLst>
              <c:ext xmlns:c16="http://schemas.microsoft.com/office/drawing/2014/chart" uri="{C3380CC4-5D6E-409C-BE32-E72D297353CC}">
                <c16:uniqueId val="{00000009-549C-4825-B5CB-299E894E4ECB}"/>
              </c:ext>
            </c:extLst>
          </c:dPt>
          <c:dPt>
            <c:idx val="5"/>
            <c:bubble3D val="0"/>
            <c:spPr>
              <a:solidFill>
                <a:schemeClr val="accent6"/>
              </a:solidFill>
              <a:ln w="19050">
                <a:noFill/>
              </a:ln>
              <a:effectLst/>
            </c:spPr>
            <c:extLst>
              <c:ext xmlns:c16="http://schemas.microsoft.com/office/drawing/2014/chart" uri="{C3380CC4-5D6E-409C-BE32-E72D297353CC}">
                <c16:uniqueId val="{0000000B-549C-4825-B5CB-299E894E4ECB}"/>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0.12</c:v>
                </c:pt>
                <c:pt idx="1">
                  <c:v>0.22</c:v>
                </c:pt>
                <c:pt idx="2">
                  <c:v>0.22</c:v>
                </c:pt>
                <c:pt idx="3">
                  <c:v>0.28000000000000003</c:v>
                </c:pt>
                <c:pt idx="4">
                  <c:v>0.13</c:v>
                </c:pt>
                <c:pt idx="5">
                  <c:v>0.04</c:v>
                </c:pt>
              </c:numCache>
            </c:numRef>
          </c:val>
          <c:extLst>
            <c:ext xmlns:c16="http://schemas.microsoft.com/office/drawing/2014/chart" uri="{C3380CC4-5D6E-409C-BE32-E72D297353CC}">
              <c16:uniqueId val="{0000000C-549C-4825-B5CB-299E894E4ECB}"/>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US </c:v>
                </c:pt>
              </c:strCache>
            </c:strRef>
          </c:tx>
          <c:spPr>
            <a:solidFill>
              <a:schemeClr val="accent3"/>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Sheet1!$C$2:$C$6</c:f>
              <c:numCache>
                <c:formatCode>0%</c:formatCode>
                <c:ptCount val="5"/>
                <c:pt idx="0">
                  <c:v>0.24248496999999999</c:v>
                </c:pt>
                <c:pt idx="1">
                  <c:v>0.21643287</c:v>
                </c:pt>
                <c:pt idx="2">
                  <c:v>0.20240480999999999</c:v>
                </c:pt>
                <c:pt idx="3">
                  <c:v>0.26052103999999998</c:v>
                </c:pt>
                <c:pt idx="4">
                  <c:v>7.8156309999999993E-2</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UK</c:v>
                </c:pt>
              </c:strCache>
            </c:strRef>
          </c:tx>
          <c:spPr>
            <a:solidFill>
              <a:schemeClr val="accent5"/>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Sheet1!$D$2:$D$6</c:f>
              <c:numCache>
                <c:formatCode>0%</c:formatCode>
                <c:ptCount val="5"/>
                <c:pt idx="0">
                  <c:v>0.12206573</c:v>
                </c:pt>
                <c:pt idx="1">
                  <c:v>0.19248825999999999</c:v>
                </c:pt>
                <c:pt idx="2">
                  <c:v>0.22535210999999999</c:v>
                </c:pt>
                <c:pt idx="3">
                  <c:v>0.40375587000000002</c:v>
                </c:pt>
                <c:pt idx="4">
                  <c:v>5.6338029999999997E-2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DE</c:v>
                </c:pt>
              </c:strCache>
            </c:strRef>
          </c:tx>
          <c:spPr>
            <a:solidFill>
              <a:schemeClr val="accent1">
                <a:lumMod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Sheet1!$E$2:$E$6</c:f>
              <c:numCache>
                <c:formatCode>0%</c:formatCode>
                <c:ptCount val="5"/>
                <c:pt idx="0">
                  <c:v>9.6938780000000002E-2</c:v>
                </c:pt>
                <c:pt idx="1">
                  <c:v>0.12755101999999999</c:v>
                </c:pt>
                <c:pt idx="2">
                  <c:v>0.22448979999999999</c:v>
                </c:pt>
                <c:pt idx="3">
                  <c:v>0.48979591999999988</c:v>
                </c:pt>
                <c:pt idx="4">
                  <c:v>6.1224489999999993E-2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IT</c:v>
                </c:pt>
              </c:strCache>
            </c:strRef>
          </c:tx>
          <c:spPr>
            <a:solidFill>
              <a:schemeClr val="accent2">
                <a:lumMod val="40000"/>
                <a:lumOff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Sheet1!$F$2:$F$6</c:f>
              <c:numCache>
                <c:formatCode>0%</c:formatCode>
                <c:ptCount val="5"/>
                <c:pt idx="0">
                  <c:v>6.5517240000000004E-2</c:v>
                </c:pt>
                <c:pt idx="1">
                  <c:v>0.12068966</c:v>
                </c:pt>
                <c:pt idx="2">
                  <c:v>0.19310345000000001</c:v>
                </c:pt>
                <c:pt idx="3">
                  <c:v>0.58620690000000009</c:v>
                </c:pt>
                <c:pt idx="4">
                  <c:v>3.4482760000000001E-2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KR</c:v>
                </c:pt>
              </c:strCache>
            </c:strRef>
          </c:tx>
          <c:spPr>
            <a:solidFill>
              <a:schemeClr val="accent5">
                <a:lumMod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Sheet1!$G$2:$G$6</c:f>
              <c:numCache>
                <c:formatCode>0%</c:formatCode>
                <c:ptCount val="5"/>
                <c:pt idx="0">
                  <c:v>0.26101695000000003</c:v>
                </c:pt>
                <c:pt idx="1">
                  <c:v>0.12542373000000001</c:v>
                </c:pt>
                <c:pt idx="2">
                  <c:v>0.17966102</c:v>
                </c:pt>
                <c:pt idx="3">
                  <c:v>0.38644067999999998</c:v>
                </c:pt>
                <c:pt idx="4">
                  <c:v>4.7457630000000001E-2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AU</c:v>
                </c:pt>
              </c:strCache>
            </c:strRef>
          </c:tx>
          <c:spPr>
            <a:solidFill>
              <a:schemeClr val="accent1">
                <a:lumMod val="80000"/>
                <a:lumOff val="2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Sheet1!$H$2:$H$6</c:f>
              <c:numCache>
                <c:formatCode>0%</c:formatCode>
                <c:ptCount val="5"/>
                <c:pt idx="0">
                  <c:v>0.11009173999999999</c:v>
                </c:pt>
                <c:pt idx="1">
                  <c:v>0.12385321000000001</c:v>
                </c:pt>
                <c:pt idx="2">
                  <c:v>0.20183486</c:v>
                </c:pt>
                <c:pt idx="3">
                  <c:v>0.50917431000000002</c:v>
                </c:pt>
                <c:pt idx="4">
                  <c:v>5.5045869999999997E-2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Sheet1!$B$2:$B$6</c:f>
              <c:numCache>
                <c:formatCode>0%</c:formatCode>
                <c:ptCount val="5"/>
                <c:pt idx="0">
                  <c:v>0.16715371000000001</c:v>
                </c:pt>
                <c:pt idx="1">
                  <c:v>0.15955581999999999</c:v>
                </c:pt>
                <c:pt idx="2">
                  <c:v>0.20222092</c:v>
                </c:pt>
                <c:pt idx="3">
                  <c:v>0.41320865000000001</c:v>
                </c:pt>
                <c:pt idx="4">
                  <c:v>5.78609E-2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Sheet1!$C$2:$C$6</c:f>
              <c:numCache>
                <c:formatCode>0%</c:formatCode>
                <c:ptCount val="5"/>
                <c:pt idx="0">
                  <c:v>0.15</c:v>
                </c:pt>
                <c:pt idx="1">
                  <c:v>0.17</c:v>
                </c:pt>
                <c:pt idx="2">
                  <c:v>0.17</c:v>
                </c:pt>
                <c:pt idx="3">
                  <c:v>0.43</c:v>
                </c:pt>
                <c:pt idx="4">
                  <c:v>0.06</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Sheet1!$D$2:$D$6</c:f>
              <c:numCache>
                <c:formatCode>0%</c:formatCode>
                <c:ptCount val="5"/>
                <c:pt idx="0">
                  <c:v>0.12</c:v>
                </c:pt>
                <c:pt idx="1">
                  <c:v>0.25</c:v>
                </c:pt>
                <c:pt idx="2">
                  <c:v>0.26</c:v>
                </c:pt>
                <c:pt idx="3">
                  <c:v>0.32</c:v>
                </c:pt>
                <c:pt idx="4">
                  <c:v>0.05</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Sheet1!$E$2:$E$6</c:f>
              <c:numCache>
                <c:formatCode>0%</c:formatCode>
                <c:ptCount val="5"/>
                <c:pt idx="0">
                  <c:v>0.2</c:v>
                </c:pt>
                <c:pt idx="1">
                  <c:v>0.12</c:v>
                </c:pt>
                <c:pt idx="2">
                  <c:v>0.19</c:v>
                </c:pt>
                <c:pt idx="3">
                  <c:v>0.43</c:v>
                </c:pt>
                <c:pt idx="4">
                  <c:v>0.06</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Sheet1!$F$2:$F$6</c:f>
              <c:numCache>
                <c:formatCode>0%</c:formatCode>
                <c:ptCount val="5"/>
                <c:pt idx="0">
                  <c:v>0.18</c:v>
                </c:pt>
                <c:pt idx="1">
                  <c:v>0.19</c:v>
                </c:pt>
                <c:pt idx="2">
                  <c:v>0.24</c:v>
                </c:pt>
                <c:pt idx="3">
                  <c:v>0.35</c:v>
                </c:pt>
                <c:pt idx="4">
                  <c:v>0.04</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Sheet1!$G$2:$G$6</c:f>
              <c:numCache>
                <c:formatCode>0%</c:formatCode>
                <c:ptCount val="5"/>
                <c:pt idx="0">
                  <c:v>0.22</c:v>
                </c:pt>
                <c:pt idx="1">
                  <c:v>0.06</c:v>
                </c:pt>
                <c:pt idx="2">
                  <c:v>0.14000000000000001</c:v>
                </c:pt>
                <c:pt idx="3">
                  <c:v>0.5</c:v>
                </c:pt>
                <c:pt idx="4">
                  <c:v>0.08</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Sheet1!$H$2:$H$6</c:f>
              <c:numCache>
                <c:formatCode>0%</c:formatCode>
                <c:ptCount val="5"/>
                <c:pt idx="0">
                  <c:v>0.13</c:v>
                </c:pt>
                <c:pt idx="1">
                  <c:v>0.09</c:v>
                </c:pt>
                <c:pt idx="2">
                  <c:v>0.17</c:v>
                </c:pt>
                <c:pt idx="3">
                  <c:v>0.55000000000000004</c:v>
                </c:pt>
                <c:pt idx="4">
                  <c:v>7.0000000000000007E-2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Sheet1!$B$2:$B$6</c:f>
              <c:numCache>
                <c:formatCode>0%</c:formatCode>
                <c:ptCount val="5"/>
                <c:pt idx="0">
                  <c:v>0.16715371000000001</c:v>
                </c:pt>
                <c:pt idx="1">
                  <c:v>0.15955581999999999</c:v>
                </c:pt>
                <c:pt idx="2">
                  <c:v>0.20222092</c:v>
                </c:pt>
                <c:pt idx="3">
                  <c:v>0.41320865000000001</c:v>
                </c:pt>
                <c:pt idx="4">
                  <c:v>5.78609E-2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Sheet1!$C$2:$C$6</c:f>
              <c:numCache>
                <c:formatCode>0%</c:formatCode>
                <c:ptCount val="5"/>
                <c:pt idx="0">
                  <c:v>0.20754717</c:v>
                </c:pt>
                <c:pt idx="1">
                  <c:v>0.21698112999999999</c:v>
                </c:pt>
                <c:pt idx="2">
                  <c:v>0.20754717</c:v>
                </c:pt>
                <c:pt idx="3">
                  <c:v>0.28301886999999998</c:v>
                </c:pt>
                <c:pt idx="4">
                  <c:v>8.4905659999999994E-2</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Sheet1!$D$2:$D$6</c:f>
              <c:numCache>
                <c:formatCode>0%</c:formatCode>
                <c:ptCount val="5"/>
                <c:pt idx="0">
                  <c:v>0.17142857</c:v>
                </c:pt>
                <c:pt idx="1">
                  <c:v>0.33333332999999998</c:v>
                </c:pt>
                <c:pt idx="2">
                  <c:v>0.17142857</c:v>
                </c:pt>
                <c:pt idx="3">
                  <c:v>0.28571428999999998</c:v>
                </c:pt>
                <c:pt idx="4">
                  <c:v>3.8095240000000002E-2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Sheet1!$E$2:$E$6</c:f>
              <c:numCache>
                <c:formatCode>0%</c:formatCode>
                <c:ptCount val="5"/>
                <c:pt idx="0">
                  <c:v>0.26804124000000001</c:v>
                </c:pt>
                <c:pt idx="1">
                  <c:v>0.14432990000000001</c:v>
                </c:pt>
                <c:pt idx="2">
                  <c:v>0.20618557000000001</c:v>
                </c:pt>
                <c:pt idx="3">
                  <c:v>0.26804124000000001</c:v>
                </c:pt>
                <c:pt idx="4">
                  <c:v>0.11340206</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Sheet1!$F$2:$F$6</c:f>
              <c:numCache>
                <c:formatCode>0%</c:formatCode>
                <c:ptCount val="5"/>
                <c:pt idx="0">
                  <c:v>0.25892857000000002</c:v>
                </c:pt>
                <c:pt idx="1">
                  <c:v>0.25</c:v>
                </c:pt>
                <c:pt idx="2">
                  <c:v>0.25</c:v>
                </c:pt>
                <c:pt idx="3">
                  <c:v>0.16964286000000001</c:v>
                </c:pt>
                <c:pt idx="4">
                  <c:v>7.1428569999999997E-2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Sheet1!$G$2:$G$6</c:f>
              <c:numCache>
                <c:formatCode>0%</c:formatCode>
                <c:ptCount val="5"/>
                <c:pt idx="0">
                  <c:v>0.34782608999999998</c:v>
                </c:pt>
                <c:pt idx="1">
                  <c:v>6.521739E-2</c:v>
                </c:pt>
                <c:pt idx="2">
                  <c:v>0.17391303999999999</c:v>
                </c:pt>
                <c:pt idx="3">
                  <c:v>0.36956522000000003</c:v>
                </c:pt>
                <c:pt idx="4">
                  <c:v>4.3478259999999998E-2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Sheet1!$H$2:$H$6</c:f>
              <c:numCache>
                <c:formatCode>0%</c:formatCode>
                <c:ptCount val="5"/>
                <c:pt idx="0">
                  <c:v>0.3125</c:v>
                </c:pt>
                <c:pt idx="1">
                  <c:v>0.15625</c:v>
                </c:pt>
                <c:pt idx="2">
                  <c:v>0.15625</c:v>
                </c:pt>
                <c:pt idx="3">
                  <c:v>0.21875</c:v>
                </c:pt>
                <c:pt idx="4">
                  <c:v>0.15625</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Sheet1!$B$2:$B$6</c:f>
              <c:numCache>
                <c:formatCode>0%</c:formatCode>
                <c:ptCount val="5"/>
                <c:pt idx="0">
                  <c:v>0.16715371000000001</c:v>
                </c:pt>
                <c:pt idx="1">
                  <c:v>0.15955581999999999</c:v>
                </c:pt>
                <c:pt idx="2">
                  <c:v>0.20222092</c:v>
                </c:pt>
                <c:pt idx="3">
                  <c:v>0.41320865000000001</c:v>
                </c:pt>
                <c:pt idx="4">
                  <c:v>5.78609E-2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Sheet1!$C$2:$C$6</c:f>
              <c:numCache>
                <c:formatCode>0%</c:formatCode>
                <c:ptCount val="5"/>
                <c:pt idx="0">
                  <c:v>0.17142857</c:v>
                </c:pt>
                <c:pt idx="1">
                  <c:v>0.17142857</c:v>
                </c:pt>
                <c:pt idx="2">
                  <c:v>0.14285713999999999</c:v>
                </c:pt>
                <c:pt idx="3">
                  <c:v>0.34285714</c:v>
                </c:pt>
                <c:pt idx="4">
                  <c:v>0.17142857</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Sheet1!$D$2:$D$6</c:f>
              <c:numCache>
                <c:formatCode>0%</c:formatCode>
                <c:ptCount val="5"/>
                <c:pt idx="0">
                  <c:v>9.302326000000001E-2</c:v>
                </c:pt>
                <c:pt idx="1">
                  <c:v>0.30232557999999998</c:v>
                </c:pt>
                <c:pt idx="2">
                  <c:v>0.30232557999999998</c:v>
                </c:pt>
                <c:pt idx="3">
                  <c:v>0.20930233000000001</c:v>
                </c:pt>
                <c:pt idx="4">
                  <c:v>9.302326000000001E-2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Sheet1!$E$2:$E$6</c:f>
              <c:numCache>
                <c:formatCode>0%</c:formatCode>
                <c:ptCount val="5"/>
                <c:pt idx="0">
                  <c:v>9.375E-2</c:v>
                </c:pt>
                <c:pt idx="1">
                  <c:v>0.15625</c:v>
                </c:pt>
                <c:pt idx="2">
                  <c:v>0.15625</c:v>
                </c:pt>
                <c:pt idx="3">
                  <c:v>0.5625</c:v>
                </c:pt>
                <c:pt idx="4">
                  <c:v>3.125E-2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Sheet1!$F$2:$F$6</c:f>
              <c:numCache>
                <c:formatCode>0%</c:formatCode>
                <c:ptCount val="5"/>
                <c:pt idx="0">
                  <c:v>0.14545454999999999</c:v>
                </c:pt>
                <c:pt idx="1">
                  <c:v>0.27272727000000002</c:v>
                </c:pt>
                <c:pt idx="2">
                  <c:v>0.27272727000000002</c:v>
                </c:pt>
                <c:pt idx="3">
                  <c:v>0.30909091</c:v>
                </c:pt>
                <c:pt idx="4">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Sheet1!$G$2:$G$6</c:f>
              <c:numCache>
                <c:formatCode>0%</c:formatCode>
                <c:ptCount val="5"/>
                <c:pt idx="0">
                  <c:v>0.125</c:v>
                </c:pt>
                <c:pt idx="1">
                  <c:v>4.1666670000000003E-2</c:v>
                </c:pt>
                <c:pt idx="2">
                  <c:v>0.20833333000000001</c:v>
                </c:pt>
                <c:pt idx="3">
                  <c:v>0.58333332999999998</c:v>
                </c:pt>
                <c:pt idx="4">
                  <c:v>4.1666670000000003E-2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Sheet1!$H$2:$H$6</c:f>
              <c:numCache>
                <c:formatCode>0%</c:formatCode>
                <c:ptCount val="5"/>
                <c:pt idx="0">
                  <c:v>8.3333329999999997E-2</c:v>
                </c:pt>
                <c:pt idx="1">
                  <c:v>4.1666670000000003E-2</c:v>
                </c:pt>
                <c:pt idx="2">
                  <c:v>0.20833333000000001</c:v>
                </c:pt>
                <c:pt idx="3">
                  <c:v>0.66666667000000002</c:v>
                </c:pt>
                <c:pt idx="4">
                  <c:v>0</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Sheet1!$B$2:$B$6</c:f>
              <c:numCache>
                <c:formatCode>0%</c:formatCode>
                <c:ptCount val="5"/>
                <c:pt idx="0">
                  <c:v>0.16715371000000001</c:v>
                </c:pt>
                <c:pt idx="1">
                  <c:v>0.15955581999999999</c:v>
                </c:pt>
                <c:pt idx="2">
                  <c:v>0.20222092</c:v>
                </c:pt>
                <c:pt idx="3">
                  <c:v>0.41320865000000001</c:v>
                </c:pt>
                <c:pt idx="4">
                  <c:v>5.78609E-2</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Sheet1!$C$2:$C$6</c:f>
              <c:numCache>
                <c:formatCode>0%</c:formatCode>
                <c:ptCount val="5"/>
                <c:pt idx="0">
                  <c:v>5.2631579999999997E-2</c:v>
                </c:pt>
                <c:pt idx="1">
                  <c:v>0.18421053000000001</c:v>
                </c:pt>
                <c:pt idx="2">
                  <c:v>0.15789474000000001</c:v>
                </c:pt>
                <c:pt idx="3">
                  <c:v>0.60526316000000002</c:v>
                </c:pt>
                <c:pt idx="4">
                  <c:v>0</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Sheet1!$D$2:$D$6</c:f>
              <c:numCache>
                <c:formatCode>0%</c:formatCode>
                <c:ptCount val="5"/>
                <c:pt idx="0">
                  <c:v>0.13513513999999999</c:v>
                </c:pt>
                <c:pt idx="1">
                  <c:v>0.16216216</c:v>
                </c:pt>
                <c:pt idx="2">
                  <c:v>0.35135135000000001</c:v>
                </c:pt>
                <c:pt idx="3">
                  <c:v>0.29729729999999999</c:v>
                </c:pt>
                <c:pt idx="4">
                  <c:v>5.4054049999999999E-2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Sheet1!$E$2:$E$6</c:f>
              <c:numCache>
                <c:formatCode>0%</c:formatCode>
                <c:ptCount val="5"/>
                <c:pt idx="0">
                  <c:v>0.13043478</c:v>
                </c:pt>
                <c:pt idx="1">
                  <c:v>6.521739E-2</c:v>
                </c:pt>
                <c:pt idx="2">
                  <c:v>0.13043478</c:v>
                </c:pt>
                <c:pt idx="3">
                  <c:v>0.60869565000000003</c:v>
                </c:pt>
                <c:pt idx="4">
                  <c:v>6.521739E-2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Sheet1!$F$2:$F$6</c:f>
              <c:numCache>
                <c:formatCode>0%</c:formatCode>
                <c:ptCount val="5"/>
                <c:pt idx="0">
                  <c:v>4.4444440000000002E-2</c:v>
                </c:pt>
                <c:pt idx="1">
                  <c:v>0.15555556000000001</c:v>
                </c:pt>
                <c:pt idx="2">
                  <c:v>0.28888889000000001</c:v>
                </c:pt>
                <c:pt idx="3">
                  <c:v>0.4</c:v>
                </c:pt>
                <c:pt idx="4">
                  <c:v>0.11111111</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Sheet1!$G$2:$G$6</c:f>
              <c:numCache>
                <c:formatCode>0%</c:formatCode>
                <c:ptCount val="5"/>
                <c:pt idx="0">
                  <c:v>0.25</c:v>
                </c:pt>
                <c:pt idx="1">
                  <c:v>0</c:v>
                </c:pt>
                <c:pt idx="2">
                  <c:v>0.16666666999999999</c:v>
                </c:pt>
                <c:pt idx="3">
                  <c:v>0.5</c:v>
                </c:pt>
                <c:pt idx="4">
                  <c:v>8.3333329999999997E-2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Sheet1!$H$2:$H$6</c:f>
              <c:numCache>
                <c:formatCode>0%</c:formatCode>
                <c:ptCount val="5"/>
                <c:pt idx="0">
                  <c:v>5.8823529999999999E-2</c:v>
                </c:pt>
                <c:pt idx="1">
                  <c:v>0.11764706</c:v>
                </c:pt>
                <c:pt idx="2">
                  <c:v>0.23529412</c:v>
                </c:pt>
                <c:pt idx="3">
                  <c:v>0.52941176000000001</c:v>
                </c:pt>
                <c:pt idx="4">
                  <c:v>5.8823529999999999E-2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Sheet1!$B$2:$B$6</c:f>
              <c:numCache>
                <c:formatCode>0%</c:formatCode>
                <c:ptCount val="5"/>
                <c:pt idx="0">
                  <c:v>0.17</c:v>
                </c:pt>
                <c:pt idx="1">
                  <c:v>0.16</c:v>
                </c:pt>
                <c:pt idx="2">
                  <c:v>0.2</c:v>
                </c:pt>
                <c:pt idx="3">
                  <c:v>0.41</c:v>
                </c:pt>
                <c:pt idx="4">
                  <c:v>0.06</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Sheet1!$C$2:$C$6</c:f>
              <c:numCache>
                <c:formatCode>0%</c:formatCode>
                <c:ptCount val="5"/>
                <c:pt idx="0">
                  <c:v>5.3571430000000003E-2</c:v>
                </c:pt>
                <c:pt idx="1">
                  <c:v>0.17857143</c:v>
                </c:pt>
                <c:pt idx="2">
                  <c:v>0.16071429000000001</c:v>
                </c:pt>
                <c:pt idx="3">
                  <c:v>0.57142857000000002</c:v>
                </c:pt>
                <c:pt idx="4">
                  <c:v>3.5714290000000003E-2</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Sheet1!$D$2:$D$6</c:f>
              <c:numCache>
                <c:formatCode>0%</c:formatCode>
                <c:ptCount val="5"/>
                <c:pt idx="0">
                  <c:v>2.7777779999999998E-2</c:v>
                </c:pt>
                <c:pt idx="1">
                  <c:v>0.19444444</c:v>
                </c:pt>
                <c:pt idx="2">
                  <c:v>0.27777777999999997</c:v>
                </c:pt>
                <c:pt idx="3">
                  <c:v>0.44444444</c:v>
                </c:pt>
                <c:pt idx="4">
                  <c:v>5.5555559999999997E-2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Sheet1!$E$2:$E$6</c:f>
              <c:numCache>
                <c:formatCode>0%</c:formatCode>
                <c:ptCount val="5"/>
                <c:pt idx="0">
                  <c:v>0.140625</c:v>
                </c:pt>
                <c:pt idx="1">
                  <c:v>0.109375</c:v>
                </c:pt>
                <c:pt idx="2">
                  <c:v>0.234375</c:v>
                </c:pt>
                <c:pt idx="3">
                  <c:v>0.5</c:v>
                </c:pt>
                <c:pt idx="4">
                  <c:v>1.5625E-2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Sheet1!$F$2:$F$6</c:f>
              <c:numCache>
                <c:formatCode>0%</c:formatCode>
                <c:ptCount val="5"/>
                <c:pt idx="0">
                  <c:v>4.5454550000000003E-2</c:v>
                </c:pt>
                <c:pt idx="1">
                  <c:v>0.12121212000000001</c:v>
                </c:pt>
                <c:pt idx="2">
                  <c:v>0.21212121</c:v>
                </c:pt>
                <c:pt idx="3">
                  <c:v>0.59090909000000003</c:v>
                </c:pt>
                <c:pt idx="4">
                  <c:v>3.0303030000000002E-2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Sheet1!$G$2:$G$6</c:f>
              <c:numCache>
                <c:formatCode>0%</c:formatCode>
                <c:ptCount val="5"/>
                <c:pt idx="0">
                  <c:v>2.8571429999999998E-2</c:v>
                </c:pt>
                <c:pt idx="1">
                  <c:v>8.5714289999999999E-2</c:v>
                </c:pt>
                <c:pt idx="2">
                  <c:v>0.11428571</c:v>
                </c:pt>
                <c:pt idx="3">
                  <c:v>0.71428571000000007</c:v>
                </c:pt>
                <c:pt idx="4">
                  <c:v>5.7142859999999997E-2</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Sheet1!$H$2:$H$6</c:f>
              <c:numCache>
                <c:formatCode>0%</c:formatCode>
                <c:ptCount val="5"/>
                <c:pt idx="0">
                  <c:v>6.25E-2</c:v>
                </c:pt>
                <c:pt idx="1">
                  <c:v>0</c:v>
                </c:pt>
                <c:pt idx="2">
                  <c:v>0.125</c:v>
                </c:pt>
                <c:pt idx="3">
                  <c:v>0.78125</c:v>
                </c:pt>
                <c:pt idx="4">
                  <c:v>3.125E-2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Sheet1!$B$2:$B$6</c:f>
              <c:numCache>
                <c:formatCode>0%</c:formatCode>
                <c:ptCount val="5"/>
                <c:pt idx="0">
                  <c:v>0.17</c:v>
                </c:pt>
                <c:pt idx="1">
                  <c:v>0.16</c:v>
                </c:pt>
                <c:pt idx="2">
                  <c:v>0.2</c:v>
                </c:pt>
                <c:pt idx="3">
                  <c:v>0.41</c:v>
                </c:pt>
                <c:pt idx="4">
                  <c:v>0.06</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Sheet1!$C$2:$C$6</c:f>
              <c:numCache>
                <c:formatCode>0%</c:formatCode>
                <c:ptCount val="5"/>
                <c:pt idx="0">
                  <c:v>0.25714285999999997</c:v>
                </c:pt>
                <c:pt idx="1">
                  <c:v>0.11428571</c:v>
                </c:pt>
                <c:pt idx="2">
                  <c:v>0.17142857</c:v>
                </c:pt>
                <c:pt idx="3">
                  <c:v>0.42857142999999998</c:v>
                </c:pt>
                <c:pt idx="4">
                  <c:v>2.8571429999999998E-2</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Sheet1!$D$2:$D$6</c:f>
              <c:numCache>
                <c:formatCode>0%</c:formatCode>
                <c:ptCount val="5"/>
                <c:pt idx="0">
                  <c:v>9.677419000000001E-2</c:v>
                </c:pt>
                <c:pt idx="1">
                  <c:v>0.22580644999999999</c:v>
                </c:pt>
                <c:pt idx="2">
                  <c:v>0.25806452000000002</c:v>
                </c:pt>
                <c:pt idx="3">
                  <c:v>0.38709676999999998</c:v>
                </c:pt>
                <c:pt idx="4">
                  <c:v>3.2258059999999998E-2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Sheet1!$E$2:$E$6</c:f>
              <c:numCache>
                <c:formatCode>0%</c:formatCode>
                <c:ptCount val="5"/>
                <c:pt idx="0">
                  <c:v>0.32258065000000002</c:v>
                </c:pt>
                <c:pt idx="1">
                  <c:v>0.11290322999999999</c:v>
                </c:pt>
                <c:pt idx="2">
                  <c:v>0.19354838999999999</c:v>
                </c:pt>
                <c:pt idx="3">
                  <c:v>0.30645160999999999</c:v>
                </c:pt>
                <c:pt idx="4">
                  <c:v>6.4516130000000005E-2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Sheet1!$F$2:$F$6</c:f>
              <c:numCache>
                <c:formatCode>0%</c:formatCode>
                <c:ptCount val="5"/>
                <c:pt idx="0">
                  <c:v>0.30645160999999999</c:v>
                </c:pt>
                <c:pt idx="1">
                  <c:v>0.12903226000000001</c:v>
                </c:pt>
                <c:pt idx="2">
                  <c:v>0.20967742</c:v>
                </c:pt>
                <c:pt idx="3">
                  <c:v>0.35483871</c:v>
                </c:pt>
                <c:pt idx="4">
                  <c:v>0</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Sheet1!$G$2:$G$6</c:f>
              <c:numCache>
                <c:formatCode>0%</c:formatCode>
                <c:ptCount val="5"/>
                <c:pt idx="0">
                  <c:v>0.44</c:v>
                </c:pt>
                <c:pt idx="1">
                  <c:v>0.12</c:v>
                </c:pt>
                <c:pt idx="2">
                  <c:v>0.04</c:v>
                </c:pt>
                <c:pt idx="3">
                  <c:v>0.24</c:v>
                </c:pt>
                <c:pt idx="4">
                  <c:v>0.16</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Sheet1!$H$2:$H$6</c:f>
              <c:numCache>
                <c:formatCode>0%</c:formatCode>
                <c:ptCount val="5"/>
                <c:pt idx="0">
                  <c:v>0.13333333</c:v>
                </c:pt>
                <c:pt idx="1">
                  <c:v>8.8888890000000012E-2</c:v>
                </c:pt>
                <c:pt idx="2">
                  <c:v>0.15555556000000001</c:v>
                </c:pt>
                <c:pt idx="3">
                  <c:v>0.55555556000000006</c:v>
                </c:pt>
                <c:pt idx="4">
                  <c:v>6.6666669999999997E-2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Sheet1!$B$2:$B$6</c:f>
              <c:numCache>
                <c:formatCode>0%</c:formatCode>
                <c:ptCount val="5"/>
                <c:pt idx="0">
                  <c:v>0.17</c:v>
                </c:pt>
                <c:pt idx="1">
                  <c:v>0.16</c:v>
                </c:pt>
                <c:pt idx="2">
                  <c:v>0.2</c:v>
                </c:pt>
                <c:pt idx="3">
                  <c:v>0.41</c:v>
                </c:pt>
                <c:pt idx="4">
                  <c:v>0.06</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Female 18-34</c:v>
                </c:pt>
              </c:strCache>
            </c:strRef>
          </c:tx>
          <c:spPr>
            <a:solidFill>
              <a:schemeClr val="accent3"/>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Sheet1!$C$2:$C$6</c:f>
              <c:numCache>
                <c:formatCode>0%</c:formatCode>
                <c:ptCount val="5"/>
                <c:pt idx="0">
                  <c:v>0.08</c:v>
                </c:pt>
                <c:pt idx="1">
                  <c:v>0.16</c:v>
                </c:pt>
                <c:pt idx="2">
                  <c:v>0.16</c:v>
                </c:pt>
                <c:pt idx="3">
                  <c:v>0.54</c:v>
                </c:pt>
                <c:pt idx="4">
                  <c:v>0.06</c:v>
                </c:pt>
              </c:numCache>
            </c:numRef>
          </c:val>
          <c:extLst>
            <c:ext xmlns:c16="http://schemas.microsoft.com/office/drawing/2014/chart" uri="{C3380CC4-5D6E-409C-BE32-E72D297353CC}">
              <c16:uniqueId val="{00000000-0BFB-4DAE-8364-CBA94727596B}"/>
            </c:ext>
          </c:extLst>
        </c:ser>
        <c:ser>
          <c:idx val="2"/>
          <c:order val="2"/>
          <c:tx>
            <c:strRef>
              <c:f>Sheet1!$D$1</c:f>
              <c:strCache>
                <c:ptCount val="1"/>
                <c:pt idx="0">
                  <c:v>Male 18-34</c:v>
                </c:pt>
              </c:strCache>
            </c:strRef>
          </c:tx>
          <c:spPr>
            <a:solidFill>
              <a:schemeClr val="accent5"/>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Sheet1!$D$2:$D$6</c:f>
              <c:numCache>
                <c:formatCode>0%</c:formatCode>
                <c:ptCount val="5"/>
                <c:pt idx="0">
                  <c:v>0.11320755</c:v>
                </c:pt>
                <c:pt idx="1">
                  <c:v>0.15094340000000001</c:v>
                </c:pt>
                <c:pt idx="2">
                  <c:v>0.32075471999999999</c:v>
                </c:pt>
                <c:pt idx="3">
                  <c:v>0.37735848999999999</c:v>
                </c:pt>
                <c:pt idx="4">
                  <c:v>3.7735850000000001E-2</c:v>
                </c:pt>
              </c:numCache>
            </c:numRef>
          </c:val>
          <c:extLst>
            <c:ext xmlns:c16="http://schemas.microsoft.com/office/drawing/2014/chart" uri="{C3380CC4-5D6E-409C-BE32-E72D297353CC}">
              <c16:uniqueId val="{00000001-0BFB-4DAE-8364-CBA94727596B}"/>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Sheet1!$E$2:$E$6</c:f>
              <c:numCache>
                <c:formatCode>0%</c:formatCode>
                <c:ptCount val="5"/>
                <c:pt idx="0">
                  <c:v>0.10869565</c:v>
                </c:pt>
                <c:pt idx="1">
                  <c:v>8.6956520000000009E-2</c:v>
                </c:pt>
                <c:pt idx="2">
                  <c:v>0.19565216999999999</c:v>
                </c:pt>
                <c:pt idx="3">
                  <c:v>0.56521738999999993</c:v>
                </c:pt>
                <c:pt idx="4">
                  <c:v>4.3478259999999998E-2</c:v>
                </c:pt>
              </c:numCache>
            </c:numRef>
          </c:val>
          <c:extLst>
            <c:ext xmlns:c16="http://schemas.microsoft.com/office/drawing/2014/chart" uri="{C3380CC4-5D6E-409C-BE32-E72D297353CC}">
              <c16:uniqueId val="{00000002-0BFB-4DAE-8364-CBA94727596B}"/>
            </c:ext>
          </c:extLst>
        </c:ser>
        <c:ser>
          <c:idx val="4"/>
          <c:order val="4"/>
          <c:tx>
            <c:strRef>
              <c:f>Sheet1!$F$1</c:f>
              <c:strCache>
                <c:ptCount val="1"/>
                <c:pt idx="0">
                  <c:v>Male 35-54</c:v>
                </c:pt>
              </c:strCache>
            </c:strRef>
          </c:tx>
          <c:spPr>
            <a:solidFill>
              <a:schemeClr val="accent2">
                <a:lumMod val="40000"/>
                <a:lumOff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Sheet1!$F$2:$F$6</c:f>
              <c:numCache>
                <c:formatCode>0%</c:formatCode>
                <c:ptCount val="5"/>
                <c:pt idx="0">
                  <c:v>0.1875</c:v>
                </c:pt>
                <c:pt idx="1">
                  <c:v>0.125</c:v>
                </c:pt>
                <c:pt idx="2">
                  <c:v>0.15625</c:v>
                </c:pt>
                <c:pt idx="3">
                  <c:v>0.5</c:v>
                </c:pt>
                <c:pt idx="4">
                  <c:v>3.125E-2</c:v>
                </c:pt>
              </c:numCache>
            </c:numRef>
          </c:val>
          <c:extLst>
            <c:ext xmlns:c16="http://schemas.microsoft.com/office/drawing/2014/chart" uri="{C3380CC4-5D6E-409C-BE32-E72D297353CC}">
              <c16:uniqueId val="{00000003-0BFB-4DAE-8364-CBA94727596B}"/>
            </c:ext>
          </c:extLst>
        </c:ser>
        <c:ser>
          <c:idx val="5"/>
          <c:order val="5"/>
          <c:tx>
            <c:strRef>
              <c:f>Sheet1!$G$1</c:f>
              <c:strCache>
                <c:ptCount val="1"/>
                <c:pt idx="0">
                  <c:v>Female 55+</c:v>
                </c:pt>
              </c:strCache>
            </c:strRef>
          </c:tx>
          <c:spPr>
            <a:solidFill>
              <a:schemeClr val="accent5">
                <a:lumMod val="6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Sheet1!$G$2:$G$6</c:f>
              <c:numCache>
                <c:formatCode>0%</c:formatCode>
                <c:ptCount val="5"/>
                <c:pt idx="0">
                  <c:v>0.10526315999999999</c:v>
                </c:pt>
                <c:pt idx="1">
                  <c:v>0</c:v>
                </c:pt>
                <c:pt idx="2">
                  <c:v>0.10526315999999999</c:v>
                </c:pt>
                <c:pt idx="3">
                  <c:v>0.63157895000000008</c:v>
                </c:pt>
                <c:pt idx="4">
                  <c:v>0.15789474000000001</c:v>
                </c:pt>
              </c:numCache>
            </c:numRef>
          </c:val>
          <c:extLst>
            <c:ext xmlns:c16="http://schemas.microsoft.com/office/drawing/2014/chart" uri="{C3380CC4-5D6E-409C-BE32-E72D297353CC}">
              <c16:uniqueId val="{00000004-0BFB-4DAE-8364-CBA94727596B}"/>
            </c:ext>
          </c:extLst>
        </c:ser>
        <c:ser>
          <c:idx val="6"/>
          <c:order val="6"/>
          <c:tx>
            <c:strRef>
              <c:f>Sheet1!$H$1</c:f>
              <c:strCache>
                <c:ptCount val="1"/>
                <c:pt idx="0">
                  <c:v>Male 55+</c:v>
                </c:pt>
              </c:strCache>
            </c:strRef>
          </c:tx>
          <c:spPr>
            <a:solidFill>
              <a:schemeClr val="accent1">
                <a:lumMod val="80000"/>
                <a:lumOff val="20000"/>
              </a:schemeClr>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Sheet1!$H$2:$H$6</c:f>
              <c:numCache>
                <c:formatCode>0%</c:formatCode>
                <c:ptCount val="5"/>
                <c:pt idx="0">
                  <c:v>5.5555559999999997E-2</c:v>
                </c:pt>
                <c:pt idx="1">
                  <c:v>0.16666666999999999</c:v>
                </c:pt>
                <c:pt idx="2">
                  <c:v>0.16666666999999999</c:v>
                </c:pt>
                <c:pt idx="3">
                  <c:v>0.55555556000000006</c:v>
                </c:pt>
                <c:pt idx="4">
                  <c:v>5.5555559999999997E-2</c:v>
                </c:pt>
              </c:numCache>
            </c:numRef>
          </c:val>
          <c:extLst>
            <c:ext xmlns:c16="http://schemas.microsoft.com/office/drawing/2014/chart" uri="{C3380CC4-5D6E-409C-BE32-E72D297353CC}">
              <c16:uniqueId val="{00000005-0BFB-4DAE-8364-CBA94727596B}"/>
            </c:ext>
          </c:extLst>
        </c:ser>
        <c:dLbls>
          <c:showLegendKey val="0"/>
          <c:showVal val="0"/>
          <c:showCatName val="0"/>
          <c:showSerName val="0"/>
          <c:showPercent val="0"/>
          <c:showBubbleSize val="0"/>
        </c:dLbls>
        <c:gapWidth val="219"/>
        <c:overlap val="-27"/>
        <c:axId val="753768431"/>
        <c:axId val="745632047"/>
      </c:barChart>
      <c:lineChart>
        <c:grouping val="standard"/>
        <c:varyColors val="0"/>
        <c:ser>
          <c:idx val="0"/>
          <c:order val="0"/>
          <c:tx>
            <c:strRef>
              <c:f>Sheet1!$B$1</c:f>
              <c:strCache>
                <c:ptCount val="1"/>
                <c:pt idx="0">
                  <c:v>All Prebiotic Users</c:v>
                </c:pt>
              </c:strCache>
            </c:strRef>
          </c:tx>
          <c:spPr>
            <a:ln w="19050" cap="rnd">
              <a:solidFill>
                <a:schemeClr val="bg1">
                  <a:lumMod val="50000"/>
                </a:schemeClr>
              </a:solidFill>
              <a:prstDash val="dash"/>
              <a:round/>
            </a:ln>
            <a:effectLst/>
          </c:spPr>
          <c:marker>
            <c:symbol val="none"/>
          </c:marker>
          <c:cat>
            <c:strRef>
              <c:f>Sheet1!$A$2:$A$6</c:f>
              <c:strCache>
                <c:ptCount val="5"/>
                <c:pt idx="0">
                  <c:v>Daily</c:v>
                </c:pt>
                <c:pt idx="1">
                  <c:v>4-6 times per week</c:v>
                </c:pt>
                <c:pt idx="2">
                  <c:v>1-3 times per week</c:v>
                </c:pt>
                <c:pt idx="3">
                  <c:v>Seasonally/As needed</c:v>
                </c:pt>
                <c:pt idx="4">
                  <c:v>It's in another supplement I take (combination formula)</c:v>
                </c:pt>
              </c:strCache>
            </c:strRef>
          </c:cat>
          <c:val>
            <c:numRef>
              <c:f>Sheet1!$B$2:$B$6</c:f>
              <c:numCache>
                <c:formatCode>0%</c:formatCode>
                <c:ptCount val="5"/>
                <c:pt idx="0">
                  <c:v>0.17</c:v>
                </c:pt>
                <c:pt idx="1">
                  <c:v>0.16</c:v>
                </c:pt>
                <c:pt idx="2">
                  <c:v>0.2</c:v>
                </c:pt>
                <c:pt idx="3">
                  <c:v>0.41</c:v>
                </c:pt>
                <c:pt idx="4">
                  <c:v>0.06</c:v>
                </c:pt>
              </c:numCache>
            </c:numRef>
          </c:val>
          <c:smooth val="0"/>
          <c:extLst>
            <c:ext xmlns:c16="http://schemas.microsoft.com/office/drawing/2014/chart" uri="{C3380CC4-5D6E-409C-BE32-E72D297353CC}">
              <c16:uniqueId val="{00000006-0BFB-4DAE-8364-CBA94727596B}"/>
            </c:ext>
          </c:extLst>
        </c:ser>
        <c:dLbls>
          <c:showLegendKey val="0"/>
          <c:showVal val="0"/>
          <c:showCatName val="0"/>
          <c:showSerName val="0"/>
          <c:showPercent val="0"/>
          <c:showBubbleSize val="0"/>
        </c:dLbls>
        <c:marker val="1"/>
        <c:smooth val="0"/>
        <c:axId val="753768431"/>
        <c:axId val="745632047"/>
      </c:lineChart>
      <c:catAx>
        <c:axId val="75376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5632047"/>
        <c:crosses val="autoZero"/>
        <c:auto val="1"/>
        <c:lblAlgn val="ctr"/>
        <c:lblOffset val="100"/>
        <c:noMultiLvlLbl val="0"/>
      </c:catAx>
      <c:valAx>
        <c:axId val="745632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53768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2019</c:v>
                </c:pt>
              </c:strCache>
            </c:strRef>
          </c:tx>
          <c:spPr>
            <a:solidFill>
              <a:schemeClr val="accent1"/>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c:v>
                </c:pt>
              </c:strCache>
            </c:strRef>
          </c:cat>
          <c:val>
            <c:numRef>
              <c:f>Sheet1!$B$2:$B$6</c:f>
              <c:numCache>
                <c:formatCode>0%</c:formatCode>
                <c:ptCount val="5"/>
                <c:pt idx="0">
                  <c:v>0.24</c:v>
                </c:pt>
                <c:pt idx="1">
                  <c:v>0.15</c:v>
                </c:pt>
                <c:pt idx="2">
                  <c:v>0.24</c:v>
                </c:pt>
                <c:pt idx="3">
                  <c:v>0.31</c:v>
                </c:pt>
                <c:pt idx="4">
                  <c:v>0.06</c:v>
                </c:pt>
              </c:numCache>
            </c:numRef>
          </c:val>
          <c:extLst>
            <c:ext xmlns:c16="http://schemas.microsoft.com/office/drawing/2014/chart" uri="{C3380CC4-5D6E-409C-BE32-E72D297353CC}">
              <c16:uniqueId val="{00000000-8031-2B47-A446-E739E69CD9AD}"/>
            </c:ext>
          </c:extLst>
        </c:ser>
        <c:ser>
          <c:idx val="1"/>
          <c:order val="1"/>
          <c:tx>
            <c:strRef>
              <c:f>Sheet1!$C$1</c:f>
              <c:strCache>
                <c:ptCount val="1"/>
                <c:pt idx="0">
                  <c:v>2020</c:v>
                </c:pt>
              </c:strCache>
            </c:strRef>
          </c:tx>
          <c:spPr>
            <a:solidFill>
              <a:schemeClr val="accent2"/>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c:v>
                </c:pt>
              </c:strCache>
            </c:strRef>
          </c:cat>
          <c:val>
            <c:numRef>
              <c:f>Sheet1!$C$2:$C$6</c:f>
              <c:numCache>
                <c:formatCode>0%</c:formatCode>
                <c:ptCount val="5"/>
                <c:pt idx="0">
                  <c:v>0.23</c:v>
                </c:pt>
                <c:pt idx="1">
                  <c:v>0.16</c:v>
                </c:pt>
                <c:pt idx="2">
                  <c:v>0.25</c:v>
                </c:pt>
                <c:pt idx="3">
                  <c:v>0.31</c:v>
                </c:pt>
                <c:pt idx="4">
                  <c:v>0.06</c:v>
                </c:pt>
              </c:numCache>
            </c:numRef>
          </c:val>
          <c:extLst>
            <c:ext xmlns:c16="http://schemas.microsoft.com/office/drawing/2014/chart" uri="{C3380CC4-5D6E-409C-BE32-E72D297353CC}">
              <c16:uniqueId val="{00000001-8031-2B47-A446-E739E69CD9AD}"/>
            </c:ext>
          </c:extLst>
        </c:ser>
        <c:ser>
          <c:idx val="2"/>
          <c:order val="2"/>
          <c:tx>
            <c:strRef>
              <c:f>Sheet1!$D$1</c:f>
              <c:strCache>
                <c:ptCount val="1"/>
                <c:pt idx="0">
                  <c:v>2021</c:v>
                </c:pt>
              </c:strCache>
            </c:strRef>
          </c:tx>
          <c:spPr>
            <a:solidFill>
              <a:schemeClr val="accent3"/>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c:v>
                </c:pt>
              </c:strCache>
            </c:strRef>
          </c:cat>
          <c:val>
            <c:numRef>
              <c:f>Sheet1!$D$2:$D$6</c:f>
              <c:numCache>
                <c:formatCode>0%</c:formatCode>
                <c:ptCount val="5"/>
                <c:pt idx="0">
                  <c:v>0.23</c:v>
                </c:pt>
                <c:pt idx="1">
                  <c:v>0.18</c:v>
                </c:pt>
                <c:pt idx="2">
                  <c:v>0.27</c:v>
                </c:pt>
                <c:pt idx="3">
                  <c:v>0.24</c:v>
                </c:pt>
                <c:pt idx="4">
                  <c:v>0.08</c:v>
                </c:pt>
              </c:numCache>
            </c:numRef>
          </c:val>
          <c:extLst>
            <c:ext xmlns:c16="http://schemas.microsoft.com/office/drawing/2014/chart" uri="{C3380CC4-5D6E-409C-BE32-E72D297353CC}">
              <c16:uniqueId val="{00000002-8031-2B47-A446-E739E69CD9AD}"/>
            </c:ext>
          </c:extLst>
        </c:ser>
        <c:ser>
          <c:idx val="3"/>
          <c:order val="3"/>
          <c:tx>
            <c:strRef>
              <c:f>Sheet1!$E$1</c:f>
              <c:strCache>
                <c:ptCount val="1"/>
                <c:pt idx="0">
                  <c:v>2022</c:v>
                </c:pt>
              </c:strCache>
            </c:strRef>
          </c:tx>
          <c:spPr>
            <a:solidFill>
              <a:schemeClr val="accent4"/>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c:v>
                </c:pt>
              </c:strCache>
            </c:strRef>
          </c:cat>
          <c:val>
            <c:numRef>
              <c:f>Sheet1!$E$2:$E$6</c:f>
              <c:numCache>
                <c:formatCode>0%</c:formatCode>
                <c:ptCount val="5"/>
                <c:pt idx="0">
                  <c:v>0.24</c:v>
                </c:pt>
                <c:pt idx="1">
                  <c:v>0.2</c:v>
                </c:pt>
                <c:pt idx="2">
                  <c:v>0.24</c:v>
                </c:pt>
                <c:pt idx="3">
                  <c:v>0.22</c:v>
                </c:pt>
                <c:pt idx="4">
                  <c:v>0.09</c:v>
                </c:pt>
              </c:numCache>
            </c:numRef>
          </c:val>
          <c:extLst>
            <c:ext xmlns:c16="http://schemas.microsoft.com/office/drawing/2014/chart" uri="{C3380CC4-5D6E-409C-BE32-E72D297353CC}">
              <c16:uniqueId val="{00000003-8031-2B47-A446-E739E69CD9AD}"/>
            </c:ext>
          </c:extLst>
        </c:ser>
        <c:ser>
          <c:idx val="4"/>
          <c:order val="4"/>
          <c:tx>
            <c:strRef>
              <c:f>Sheet1!$F$1</c:f>
              <c:strCache>
                <c:ptCount val="1"/>
                <c:pt idx="0">
                  <c:v>2023</c:v>
                </c:pt>
              </c:strCache>
            </c:strRef>
          </c:tx>
          <c:spPr>
            <a:solidFill>
              <a:schemeClr val="accent5"/>
            </a:solidFill>
            <a:ln>
              <a:noFill/>
            </a:ln>
            <a:effectLst/>
          </c:spPr>
          <c:invertIfNegative val="0"/>
          <c:cat>
            <c:strRef>
              <c:f>Sheet1!$A$2:$A$6</c:f>
              <c:strCache>
                <c:ptCount val="5"/>
                <c:pt idx="0">
                  <c:v>Daily</c:v>
                </c:pt>
                <c:pt idx="1">
                  <c:v>4-6 times per week</c:v>
                </c:pt>
                <c:pt idx="2">
                  <c:v>1-3 times per week</c:v>
                </c:pt>
                <c:pt idx="3">
                  <c:v>Seasonally/As needed</c:v>
                </c:pt>
                <c:pt idx="4">
                  <c:v>It's in another supplement I take</c:v>
                </c:pt>
              </c:strCache>
            </c:strRef>
          </c:cat>
          <c:val>
            <c:numRef>
              <c:f>Sheet1!$F$2:$F$6</c:f>
              <c:numCache>
                <c:formatCode>0%</c:formatCode>
                <c:ptCount val="5"/>
                <c:pt idx="0">
                  <c:v>0.24</c:v>
                </c:pt>
                <c:pt idx="1">
                  <c:v>0.22</c:v>
                </c:pt>
                <c:pt idx="2">
                  <c:v>0.2</c:v>
                </c:pt>
                <c:pt idx="3">
                  <c:v>0.26</c:v>
                </c:pt>
                <c:pt idx="4">
                  <c:v>0.08</c:v>
                </c:pt>
              </c:numCache>
            </c:numRef>
          </c:val>
          <c:extLst>
            <c:ext xmlns:c16="http://schemas.microsoft.com/office/drawing/2014/chart" uri="{C3380CC4-5D6E-409C-BE32-E72D297353CC}">
              <c16:uniqueId val="{00000004-8031-2B47-A446-E739E69CD9AD}"/>
            </c:ext>
          </c:extLst>
        </c:ser>
        <c:dLbls>
          <c:showLegendKey val="0"/>
          <c:showVal val="0"/>
          <c:showCatName val="0"/>
          <c:showSerName val="0"/>
          <c:showPercent val="0"/>
          <c:showBubbleSize val="0"/>
        </c:dLbls>
        <c:gapWidth val="219"/>
        <c:overlap val="-7"/>
        <c:axId val="962720656"/>
        <c:axId val="962722624"/>
      </c:barChart>
      <c:catAx>
        <c:axId val="96272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62722624"/>
        <c:crosses val="autoZero"/>
        <c:auto val="1"/>
        <c:lblAlgn val="ctr"/>
        <c:lblOffset val="100"/>
        <c:noMultiLvlLbl val="0"/>
      </c:catAx>
      <c:valAx>
        <c:axId val="9627226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62720656"/>
        <c:crosses val="autoZero"/>
        <c:crossBetween val="between"/>
      </c:valAx>
      <c:spPr>
        <a:noFill/>
        <a:ln>
          <a:noFill/>
        </a:ln>
        <a:effectLst/>
      </c:spPr>
    </c:plotArea>
    <c:legend>
      <c:legendPos val="b"/>
      <c:layout>
        <c:manualLayout>
          <c:xMode val="edge"/>
          <c:yMode val="edge"/>
          <c:x val="0.38325481320493776"/>
          <c:y val="0.91880044712318121"/>
          <c:w val="0.25665710637214412"/>
          <c:h val="6.69819967302619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All Respondents</c:v>
                </c:pt>
              </c:strCache>
            </c:strRef>
          </c:tx>
          <c:spPr>
            <a:solidFill>
              <a:schemeClr val="accent6">
                <a:lumMod val="75000"/>
              </a:schemeClr>
            </a:solidFill>
            <a:ln>
              <a:noFill/>
            </a:ln>
            <a:effectLst/>
          </c:spPr>
          <c:dPt>
            <c:idx val="0"/>
            <c:bubble3D val="0"/>
            <c:spPr>
              <a:solidFill>
                <a:srgbClr val="93C5DF"/>
              </a:solidFill>
              <a:ln>
                <a:noFill/>
              </a:ln>
              <a:effectLst/>
            </c:spPr>
            <c:extLst>
              <c:ext xmlns:c16="http://schemas.microsoft.com/office/drawing/2014/chart" uri="{C3380CC4-5D6E-409C-BE32-E72D297353CC}">
                <c16:uniqueId val="{00000006-A4DE-4E11-A46A-EDDCA5F4E8C1}"/>
              </c:ext>
            </c:extLst>
          </c:dPt>
          <c:dPt>
            <c:idx val="1"/>
            <c:bubble3D val="0"/>
            <c:spPr>
              <a:solidFill>
                <a:srgbClr val="136D3B"/>
              </a:solidFill>
              <a:ln>
                <a:noFill/>
              </a:ln>
              <a:effectLst/>
            </c:spPr>
            <c:extLst>
              <c:ext xmlns:c16="http://schemas.microsoft.com/office/drawing/2014/chart" uri="{C3380CC4-5D6E-409C-BE32-E72D297353CC}">
                <c16:uniqueId val="{00000005-A4DE-4E11-A46A-EDDCA5F4E8C1}"/>
              </c:ext>
            </c:extLst>
          </c:dPt>
          <c:dPt>
            <c:idx val="2"/>
            <c:bubble3D val="0"/>
            <c:spPr>
              <a:solidFill>
                <a:srgbClr val="0E2842"/>
              </a:solidFill>
              <a:ln>
                <a:noFill/>
              </a:ln>
              <a:effectLst/>
            </c:spPr>
            <c:extLst>
              <c:ext xmlns:c16="http://schemas.microsoft.com/office/drawing/2014/chart" uri="{C3380CC4-5D6E-409C-BE32-E72D297353CC}">
                <c16:uniqueId val="{00000004-A4DE-4E11-A46A-EDDCA5F4E8C1}"/>
              </c:ext>
            </c:extLst>
          </c:dPt>
          <c:dPt>
            <c:idx val="3"/>
            <c:bubble3D val="0"/>
            <c:spPr>
              <a:solidFill>
                <a:srgbClr val="19726E"/>
              </a:solidFill>
              <a:ln>
                <a:noFill/>
              </a:ln>
              <a:effectLst/>
            </c:spPr>
            <c:extLst>
              <c:ext xmlns:c16="http://schemas.microsoft.com/office/drawing/2014/chart" uri="{C3380CC4-5D6E-409C-BE32-E72D297353CC}">
                <c16:uniqueId val="{00000003-A4DE-4E11-A46A-EDDCA5F4E8C1}"/>
              </c:ext>
            </c:extLst>
          </c:dPt>
          <c:dPt>
            <c:idx val="4"/>
            <c:bubble3D val="0"/>
            <c:spPr>
              <a:solidFill>
                <a:srgbClr val="357A99"/>
              </a:solidFill>
              <a:ln>
                <a:noFill/>
              </a:ln>
              <a:effectLst/>
            </c:spPr>
            <c:extLst>
              <c:ext xmlns:c16="http://schemas.microsoft.com/office/drawing/2014/chart" uri="{C3380CC4-5D6E-409C-BE32-E72D297353CC}">
                <c16:uniqueId val="{00000002-A4DE-4E11-A46A-EDDCA5F4E8C1}"/>
              </c:ext>
            </c:extLst>
          </c:dPt>
          <c:dPt>
            <c:idx val="5"/>
            <c:bubble3D val="0"/>
            <c:spPr>
              <a:solidFill>
                <a:srgbClr val="9BD1AF"/>
              </a:solidFill>
              <a:ln>
                <a:noFill/>
              </a:ln>
              <a:effectLst/>
            </c:spPr>
            <c:extLst>
              <c:ext xmlns:c16="http://schemas.microsoft.com/office/drawing/2014/chart" uri="{C3380CC4-5D6E-409C-BE32-E72D297353CC}">
                <c16:uniqueId val="{00000007-A4DE-4E11-A46A-EDDCA5F4E8C1}"/>
              </c:ext>
            </c:extLst>
          </c:dPt>
          <c:dLbls>
            <c:dLbl>
              <c:idx val="0"/>
              <c:layout>
                <c:manualLayout>
                  <c:x val="4.0369437844708353E-2"/>
                  <c:y val="2.5587492350196063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2791111901766095"/>
                      <c:h val="0.21989251238449742"/>
                    </c:manualLayout>
                  </c15:layout>
                </c:ext>
                <c:ext xmlns:c16="http://schemas.microsoft.com/office/drawing/2014/chart" uri="{C3380CC4-5D6E-409C-BE32-E72D297353CC}">
                  <c16:uniqueId val="{00000006-A4DE-4E11-A46A-EDDCA5F4E8C1}"/>
                </c:ext>
              </c:extLst>
            </c:dLbl>
            <c:dLbl>
              <c:idx val="1"/>
              <c:layout>
                <c:manualLayout>
                  <c:x val="1.0962065986172491E-2"/>
                  <c:y val="3.742422601613321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4DE-4E11-A46A-EDDCA5F4E8C1}"/>
                </c:ext>
              </c:extLst>
            </c:dLbl>
            <c:dLbl>
              <c:idx val="2"/>
              <c:layout>
                <c:manualLayout>
                  <c:x val="1.7090489375568767E-2"/>
                  <c:y val="-0.10053542331433574"/>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4DE-4E11-A46A-EDDCA5F4E8C1}"/>
                </c:ext>
              </c:extLst>
            </c:dLbl>
            <c:dLbl>
              <c:idx val="3"/>
              <c:layout>
                <c:manualLayout>
                  <c:x val="7.228291712097018E-2"/>
                  <c:y val="-1.5992182718872539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4DE-4E11-A46A-EDDCA5F4E8C1}"/>
                </c:ext>
              </c:extLst>
            </c:dLbl>
            <c:dLbl>
              <c:idx val="4"/>
              <c:layout>
                <c:manualLayout>
                  <c:x val="1.5600400542366594E-3"/>
                  <c:y val="5.3653647099118795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4DE-4E11-A46A-EDDCA5F4E8C1}"/>
                </c:ext>
              </c:extLst>
            </c:dLbl>
            <c:dLbl>
              <c:idx val="5"/>
              <c:layout>
                <c:manualLayout>
                  <c:x val="-7.5873757748739626E-2"/>
                  <c:y val="1.515303385557673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4DE-4E11-A46A-EDDCA5F4E8C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As need arises</c:v>
                </c:pt>
                <c:pt idx="1">
                  <c:v>Sporadically, less than one time per week</c:v>
                </c:pt>
                <c:pt idx="2">
                  <c:v>1-3 times per week</c:v>
                </c:pt>
                <c:pt idx="3">
                  <c:v>4-6 times per week</c:v>
                </c:pt>
                <c:pt idx="4">
                  <c:v>Daily</c:v>
                </c:pt>
                <c:pt idx="5">
                  <c:v>Multiple times per day</c:v>
                </c:pt>
              </c:strCache>
            </c:strRef>
          </c:cat>
          <c:val>
            <c:numRef>
              <c:f>Sheet1!$B$2:$B$7</c:f>
              <c:numCache>
                <c:formatCode>0%</c:formatCode>
                <c:ptCount val="6"/>
                <c:pt idx="0">
                  <c:v>0.14000000000000001</c:v>
                </c:pt>
                <c:pt idx="1">
                  <c:v>0.06</c:v>
                </c:pt>
                <c:pt idx="2">
                  <c:v>0.2</c:v>
                </c:pt>
                <c:pt idx="3">
                  <c:v>0.16</c:v>
                </c:pt>
                <c:pt idx="4">
                  <c:v>0.38</c:v>
                </c:pt>
                <c:pt idx="5">
                  <c:v>0.06</c:v>
                </c:pt>
              </c:numCache>
            </c:numRef>
          </c:val>
          <c:extLst>
            <c:ext xmlns:c16="http://schemas.microsoft.com/office/drawing/2014/chart" uri="{C3380CC4-5D6E-409C-BE32-E72D297353CC}">
              <c16:uniqueId val="{00000000-A4DE-4E11-A46A-EDDCA5F4E8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80E-4457-8EBF-060E6524D3C1}"/>
              </c:ext>
            </c:extLst>
          </c:dPt>
          <c:dPt>
            <c:idx val="1"/>
            <c:bubble3D val="0"/>
            <c:spPr>
              <a:solidFill>
                <a:schemeClr val="accent2"/>
              </a:solidFill>
              <a:ln w="19050">
                <a:noFill/>
              </a:ln>
              <a:effectLst/>
            </c:spPr>
            <c:extLst>
              <c:ext xmlns:c16="http://schemas.microsoft.com/office/drawing/2014/chart" uri="{C3380CC4-5D6E-409C-BE32-E72D297353CC}">
                <c16:uniqueId val="{00000003-A80E-4457-8EBF-060E6524D3C1}"/>
              </c:ext>
            </c:extLst>
          </c:dPt>
          <c:dPt>
            <c:idx val="2"/>
            <c:bubble3D val="0"/>
            <c:spPr>
              <a:solidFill>
                <a:schemeClr val="accent3"/>
              </a:solidFill>
              <a:ln w="19050">
                <a:noFill/>
              </a:ln>
              <a:effectLst/>
            </c:spPr>
            <c:extLst>
              <c:ext xmlns:c16="http://schemas.microsoft.com/office/drawing/2014/chart" uri="{C3380CC4-5D6E-409C-BE32-E72D297353CC}">
                <c16:uniqueId val="{00000005-A80E-4457-8EBF-060E6524D3C1}"/>
              </c:ext>
            </c:extLst>
          </c:dPt>
          <c:dPt>
            <c:idx val="3"/>
            <c:bubble3D val="0"/>
            <c:spPr>
              <a:solidFill>
                <a:schemeClr val="accent4"/>
              </a:solidFill>
              <a:ln w="19050">
                <a:noFill/>
              </a:ln>
              <a:effectLst/>
            </c:spPr>
            <c:extLst>
              <c:ext xmlns:c16="http://schemas.microsoft.com/office/drawing/2014/chart" uri="{C3380CC4-5D6E-409C-BE32-E72D297353CC}">
                <c16:uniqueId val="{00000002-249D-45AB-AD6D-9C9D429FC46F}"/>
              </c:ext>
            </c:extLst>
          </c:dPt>
          <c:dPt>
            <c:idx val="4"/>
            <c:bubble3D val="0"/>
            <c:spPr>
              <a:solidFill>
                <a:schemeClr val="accent5"/>
              </a:solidFill>
              <a:ln w="19050">
                <a:noFill/>
              </a:ln>
              <a:effectLst/>
            </c:spPr>
            <c:extLst>
              <c:ext xmlns:c16="http://schemas.microsoft.com/office/drawing/2014/chart" uri="{C3380CC4-5D6E-409C-BE32-E72D297353CC}">
                <c16:uniqueId val="{00000009-A80E-4457-8EBF-060E6524D3C1}"/>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0.15</c:v>
                </c:pt>
                <c:pt idx="1">
                  <c:v>0.28000000000000003</c:v>
                </c:pt>
                <c:pt idx="2">
                  <c:v>0.42</c:v>
                </c:pt>
                <c:pt idx="3">
                  <c:v>0.1</c:v>
                </c:pt>
                <c:pt idx="4">
                  <c:v>0.06</c:v>
                </c:pt>
              </c:numCache>
            </c:numRef>
          </c:val>
          <c:extLst>
            <c:ext xmlns:c16="http://schemas.microsoft.com/office/drawing/2014/chart" uri="{C3380CC4-5D6E-409C-BE32-E72D297353CC}">
              <c16:uniqueId val="{00000000-249D-45AB-AD6D-9C9D429FC46F}"/>
            </c:ext>
          </c:extLst>
        </c:ser>
        <c:dLbls>
          <c:showLegendKey val="0"/>
          <c:showVal val="1"/>
          <c:showCatName val="0"/>
          <c:showSerName val="0"/>
          <c:showPercent val="0"/>
          <c:showBubbleSize val="0"/>
          <c:showLeaderLines val="1"/>
        </c:dLbls>
        <c:firstSliceAng val="11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55+</c:v>
                </c:pt>
              </c:strCache>
            </c:strRef>
          </c:tx>
          <c:spPr>
            <a:solidFill>
              <a:schemeClr val="accent1"/>
            </a:solidFill>
            <a:ln>
              <a:noFill/>
            </a:ln>
            <a:effectLst/>
          </c:spPr>
          <c:invertIfNegative val="0"/>
          <c:cat>
            <c:strRef>
              <c:f>Sheet1!$A$2:$A$7</c:f>
              <c:strCache>
                <c:ptCount val="6"/>
                <c:pt idx="0">
                  <c:v>As need arises</c:v>
                </c:pt>
                <c:pt idx="1">
                  <c:v>Sporadically, less than one time per week</c:v>
                </c:pt>
                <c:pt idx="2">
                  <c:v>1-3 times per week</c:v>
                </c:pt>
                <c:pt idx="3">
                  <c:v>4-6 times per week</c:v>
                </c:pt>
                <c:pt idx="4">
                  <c:v>Daily</c:v>
                </c:pt>
                <c:pt idx="5">
                  <c:v>Multiple times per day</c:v>
                </c:pt>
              </c:strCache>
            </c:strRef>
          </c:cat>
          <c:val>
            <c:numRef>
              <c:f>Sheet1!$B$2:$B$7</c:f>
              <c:numCache>
                <c:formatCode>0%</c:formatCode>
                <c:ptCount val="6"/>
                <c:pt idx="0">
                  <c:v>0.15</c:v>
                </c:pt>
                <c:pt idx="1">
                  <c:v>0.04</c:v>
                </c:pt>
                <c:pt idx="2">
                  <c:v>0.12</c:v>
                </c:pt>
                <c:pt idx="3">
                  <c:v>0.09</c:v>
                </c:pt>
                <c:pt idx="4">
                  <c:v>0.55000000000000004</c:v>
                </c:pt>
                <c:pt idx="5">
                  <c:v>0.04</c:v>
                </c:pt>
              </c:numCache>
            </c:numRef>
          </c:val>
          <c:extLst>
            <c:ext xmlns:c16="http://schemas.microsoft.com/office/drawing/2014/chart" uri="{C3380CC4-5D6E-409C-BE32-E72D297353CC}">
              <c16:uniqueId val="{00000000-82ED-4EE2-A241-20D727588A86}"/>
            </c:ext>
          </c:extLst>
        </c:ser>
        <c:ser>
          <c:idx val="1"/>
          <c:order val="1"/>
          <c:tx>
            <c:strRef>
              <c:f>Sheet1!$C$1</c:f>
              <c:strCache>
                <c:ptCount val="1"/>
                <c:pt idx="0">
                  <c:v>35-54</c:v>
                </c:pt>
              </c:strCache>
            </c:strRef>
          </c:tx>
          <c:spPr>
            <a:solidFill>
              <a:schemeClr val="accent3"/>
            </a:solidFill>
            <a:ln>
              <a:noFill/>
            </a:ln>
            <a:effectLst/>
          </c:spPr>
          <c:invertIfNegative val="0"/>
          <c:cat>
            <c:strRef>
              <c:f>Sheet1!$A$2:$A$7</c:f>
              <c:strCache>
                <c:ptCount val="6"/>
                <c:pt idx="0">
                  <c:v>As need arises</c:v>
                </c:pt>
                <c:pt idx="1">
                  <c:v>Sporadically, less than one time per week</c:v>
                </c:pt>
                <c:pt idx="2">
                  <c:v>1-3 times per week</c:v>
                </c:pt>
                <c:pt idx="3">
                  <c:v>4-6 times per week</c:v>
                </c:pt>
                <c:pt idx="4">
                  <c:v>Daily</c:v>
                </c:pt>
                <c:pt idx="5">
                  <c:v>Multiple times per day</c:v>
                </c:pt>
              </c:strCache>
            </c:strRef>
          </c:cat>
          <c:val>
            <c:numRef>
              <c:f>Sheet1!$C$2:$C$7</c:f>
              <c:numCache>
                <c:formatCode>0%</c:formatCode>
                <c:ptCount val="6"/>
                <c:pt idx="0">
                  <c:v>0.14000000000000001</c:v>
                </c:pt>
                <c:pt idx="1">
                  <c:v>7.0000000000000007E-2</c:v>
                </c:pt>
                <c:pt idx="2">
                  <c:v>0.19</c:v>
                </c:pt>
                <c:pt idx="3">
                  <c:v>0.17</c:v>
                </c:pt>
                <c:pt idx="4">
                  <c:v>0.38</c:v>
                </c:pt>
                <c:pt idx="5">
                  <c:v>0.06</c:v>
                </c:pt>
              </c:numCache>
            </c:numRef>
          </c:val>
          <c:extLst>
            <c:ext xmlns:c16="http://schemas.microsoft.com/office/drawing/2014/chart" uri="{C3380CC4-5D6E-409C-BE32-E72D297353CC}">
              <c16:uniqueId val="{00000001-82ED-4EE2-A241-20D727588A86}"/>
            </c:ext>
          </c:extLst>
        </c:ser>
        <c:ser>
          <c:idx val="2"/>
          <c:order val="2"/>
          <c:tx>
            <c:strRef>
              <c:f>Sheet1!$D$1</c:f>
              <c:strCache>
                <c:ptCount val="1"/>
                <c:pt idx="0">
                  <c:v>18-34</c:v>
                </c:pt>
              </c:strCache>
            </c:strRef>
          </c:tx>
          <c:spPr>
            <a:solidFill>
              <a:schemeClr val="accent5"/>
            </a:solidFill>
            <a:ln>
              <a:noFill/>
            </a:ln>
            <a:effectLst/>
          </c:spPr>
          <c:invertIfNegative val="0"/>
          <c:cat>
            <c:strRef>
              <c:f>Sheet1!$A$2:$A$7</c:f>
              <c:strCache>
                <c:ptCount val="6"/>
                <c:pt idx="0">
                  <c:v>As need arises</c:v>
                </c:pt>
                <c:pt idx="1">
                  <c:v>Sporadically, less than one time per week</c:v>
                </c:pt>
                <c:pt idx="2">
                  <c:v>1-3 times per week</c:v>
                </c:pt>
                <c:pt idx="3">
                  <c:v>4-6 times per week</c:v>
                </c:pt>
                <c:pt idx="4">
                  <c:v>Daily</c:v>
                </c:pt>
                <c:pt idx="5">
                  <c:v>Multiple times per day</c:v>
                </c:pt>
              </c:strCache>
            </c:strRef>
          </c:cat>
          <c:val>
            <c:numRef>
              <c:f>Sheet1!$D$2:$D$7</c:f>
              <c:numCache>
                <c:formatCode>0%</c:formatCode>
                <c:ptCount val="6"/>
                <c:pt idx="0">
                  <c:v>0.13</c:v>
                </c:pt>
                <c:pt idx="1">
                  <c:v>0.06</c:v>
                </c:pt>
                <c:pt idx="2">
                  <c:v>0.25</c:v>
                </c:pt>
                <c:pt idx="3">
                  <c:v>0.19</c:v>
                </c:pt>
                <c:pt idx="4">
                  <c:v>0.3</c:v>
                </c:pt>
                <c:pt idx="5">
                  <c:v>7.0000000000000007E-2</c:v>
                </c:pt>
              </c:numCache>
            </c:numRef>
          </c:val>
          <c:extLst>
            <c:ext xmlns:c16="http://schemas.microsoft.com/office/drawing/2014/chart" uri="{C3380CC4-5D6E-409C-BE32-E72D297353CC}">
              <c16:uniqueId val="{00000002-82ED-4EE2-A241-20D727588A86}"/>
            </c:ext>
          </c:extLst>
        </c:ser>
        <c:dLbls>
          <c:showLegendKey val="0"/>
          <c:showVal val="0"/>
          <c:showCatName val="0"/>
          <c:showSerName val="0"/>
          <c:showPercent val="0"/>
          <c:showBubbleSize val="0"/>
        </c:dLbls>
        <c:gapWidth val="182"/>
        <c:overlap val="-4"/>
        <c:axId val="1118823832"/>
        <c:axId val="1118824160"/>
      </c:barChart>
      <c:catAx>
        <c:axId val="1118823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18824160"/>
        <c:crosses val="autoZero"/>
        <c:auto val="1"/>
        <c:lblAlgn val="ctr"/>
        <c:lblOffset val="100"/>
        <c:noMultiLvlLbl val="0"/>
      </c:catAx>
      <c:valAx>
        <c:axId val="1118824160"/>
        <c:scaling>
          <c:orientation val="minMax"/>
          <c:max val="0.70000000000000007"/>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18823832"/>
        <c:crosses val="autoZero"/>
        <c:crossBetween val="between"/>
        <c:majorUnit val="0.1"/>
      </c:valAx>
      <c:spPr>
        <a:noFill/>
        <a:ln>
          <a:noFill/>
        </a:ln>
        <a:effectLst/>
      </c:spPr>
    </c:plotArea>
    <c:legend>
      <c:legendPos val="b"/>
      <c:layout>
        <c:manualLayout>
          <c:xMode val="edge"/>
          <c:yMode val="edge"/>
          <c:x val="0.35934692132564378"/>
          <c:y val="0.9340617613274983"/>
          <c:w val="0.36502115793098316"/>
          <c:h val="6.267983744939535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Male</c:v>
                </c:pt>
              </c:strCache>
            </c:strRef>
          </c:tx>
          <c:spPr>
            <a:solidFill>
              <a:schemeClr val="accent1"/>
            </a:solidFill>
            <a:ln>
              <a:noFill/>
            </a:ln>
            <a:effectLst/>
          </c:spPr>
          <c:invertIfNegative val="0"/>
          <c:cat>
            <c:strRef>
              <c:f>Sheet1!$A$2:$A$7</c:f>
              <c:strCache>
                <c:ptCount val="6"/>
                <c:pt idx="0">
                  <c:v>As need arises</c:v>
                </c:pt>
                <c:pt idx="1">
                  <c:v>Sporadically, less than one time per week</c:v>
                </c:pt>
                <c:pt idx="2">
                  <c:v>1-3 times per week</c:v>
                </c:pt>
                <c:pt idx="3">
                  <c:v>4-6 times per week</c:v>
                </c:pt>
                <c:pt idx="4">
                  <c:v>Daily</c:v>
                </c:pt>
                <c:pt idx="5">
                  <c:v>Multiple times per day</c:v>
                </c:pt>
              </c:strCache>
            </c:strRef>
          </c:cat>
          <c:val>
            <c:numRef>
              <c:f>Sheet1!$B$2:$B$7</c:f>
              <c:numCache>
                <c:formatCode>0%</c:formatCode>
                <c:ptCount val="6"/>
                <c:pt idx="0">
                  <c:v>0.12</c:v>
                </c:pt>
                <c:pt idx="1">
                  <c:v>0.06</c:v>
                </c:pt>
                <c:pt idx="2">
                  <c:v>0.23</c:v>
                </c:pt>
                <c:pt idx="3">
                  <c:v>0.19</c:v>
                </c:pt>
                <c:pt idx="4">
                  <c:v>0.35</c:v>
                </c:pt>
                <c:pt idx="5">
                  <c:v>0.06</c:v>
                </c:pt>
              </c:numCache>
            </c:numRef>
          </c:val>
          <c:extLst>
            <c:ext xmlns:c16="http://schemas.microsoft.com/office/drawing/2014/chart" uri="{C3380CC4-5D6E-409C-BE32-E72D297353CC}">
              <c16:uniqueId val="{00000000-82ED-4EE2-A241-20D727588A86}"/>
            </c:ext>
          </c:extLst>
        </c:ser>
        <c:ser>
          <c:idx val="1"/>
          <c:order val="1"/>
          <c:tx>
            <c:strRef>
              <c:f>Sheet1!$C$1</c:f>
              <c:strCache>
                <c:ptCount val="1"/>
                <c:pt idx="0">
                  <c:v>Female</c:v>
                </c:pt>
              </c:strCache>
            </c:strRef>
          </c:tx>
          <c:spPr>
            <a:solidFill>
              <a:schemeClr val="accent3"/>
            </a:solidFill>
            <a:ln>
              <a:noFill/>
            </a:ln>
            <a:effectLst/>
          </c:spPr>
          <c:invertIfNegative val="0"/>
          <c:cat>
            <c:strRef>
              <c:f>Sheet1!$A$2:$A$7</c:f>
              <c:strCache>
                <c:ptCount val="6"/>
                <c:pt idx="0">
                  <c:v>As need arises</c:v>
                </c:pt>
                <c:pt idx="1">
                  <c:v>Sporadically, less than one time per week</c:v>
                </c:pt>
                <c:pt idx="2">
                  <c:v>1-3 times per week</c:v>
                </c:pt>
                <c:pt idx="3">
                  <c:v>4-6 times per week</c:v>
                </c:pt>
                <c:pt idx="4">
                  <c:v>Daily</c:v>
                </c:pt>
                <c:pt idx="5">
                  <c:v>Multiple times per day</c:v>
                </c:pt>
              </c:strCache>
            </c:strRef>
          </c:cat>
          <c:val>
            <c:numRef>
              <c:f>Sheet1!$C$2:$C$7</c:f>
              <c:numCache>
                <c:formatCode>0%</c:formatCode>
                <c:ptCount val="6"/>
                <c:pt idx="0">
                  <c:v>0.16</c:v>
                </c:pt>
                <c:pt idx="1">
                  <c:v>0.06</c:v>
                </c:pt>
                <c:pt idx="2">
                  <c:v>0.18</c:v>
                </c:pt>
                <c:pt idx="3">
                  <c:v>0.13</c:v>
                </c:pt>
                <c:pt idx="4">
                  <c:v>0.42</c:v>
                </c:pt>
                <c:pt idx="5">
                  <c:v>0.06</c:v>
                </c:pt>
              </c:numCache>
            </c:numRef>
          </c:val>
          <c:extLst>
            <c:ext xmlns:c16="http://schemas.microsoft.com/office/drawing/2014/chart" uri="{C3380CC4-5D6E-409C-BE32-E72D297353CC}">
              <c16:uniqueId val="{00000001-82ED-4EE2-A241-20D727588A86}"/>
            </c:ext>
          </c:extLst>
        </c:ser>
        <c:dLbls>
          <c:showLegendKey val="0"/>
          <c:showVal val="0"/>
          <c:showCatName val="0"/>
          <c:showSerName val="0"/>
          <c:showPercent val="0"/>
          <c:showBubbleSize val="0"/>
        </c:dLbls>
        <c:gapWidth val="182"/>
        <c:overlap val="-4"/>
        <c:axId val="1118823832"/>
        <c:axId val="1118824160"/>
      </c:barChart>
      <c:catAx>
        <c:axId val="1118823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18824160"/>
        <c:crosses val="autoZero"/>
        <c:auto val="1"/>
        <c:lblAlgn val="ctr"/>
        <c:lblOffset val="100"/>
        <c:noMultiLvlLbl val="0"/>
      </c:catAx>
      <c:valAx>
        <c:axId val="1118824160"/>
        <c:scaling>
          <c:orientation val="minMax"/>
          <c:max val="0.70000000000000007"/>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18823832"/>
        <c:crosses val="autoZero"/>
        <c:crossBetween val="between"/>
        <c:majorUnit val="0.1"/>
      </c:valAx>
      <c:spPr>
        <a:noFill/>
        <a:ln>
          <a:noFill/>
        </a:ln>
        <a:effectLst/>
      </c:spPr>
    </c:plotArea>
    <c:legend>
      <c:legendPos val="b"/>
      <c:layout>
        <c:manualLayout>
          <c:xMode val="edge"/>
          <c:yMode val="edge"/>
          <c:x val="0.35934692132564378"/>
          <c:y val="0.9340617613274983"/>
          <c:w val="0.1353539903432035"/>
          <c:h val="6.267983744939535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Male 55+</c:v>
                </c:pt>
              </c:strCache>
            </c:strRef>
          </c:tx>
          <c:spPr>
            <a:solidFill>
              <a:schemeClr val="accent1"/>
            </a:solidFill>
            <a:ln>
              <a:noFill/>
            </a:ln>
            <a:effectLst/>
          </c:spPr>
          <c:invertIfNegative val="0"/>
          <c:cat>
            <c:strRef>
              <c:f>Sheet1!$A$2:$A$7</c:f>
              <c:strCache>
                <c:ptCount val="6"/>
                <c:pt idx="0">
                  <c:v>As need arises</c:v>
                </c:pt>
                <c:pt idx="1">
                  <c:v>Sporadically, less than one time per week</c:v>
                </c:pt>
                <c:pt idx="2">
                  <c:v>1-3 times per week</c:v>
                </c:pt>
                <c:pt idx="3">
                  <c:v>4-6 times per week</c:v>
                </c:pt>
                <c:pt idx="4">
                  <c:v>Daily</c:v>
                </c:pt>
                <c:pt idx="5">
                  <c:v>Multiple times per day</c:v>
                </c:pt>
              </c:strCache>
            </c:strRef>
          </c:cat>
          <c:val>
            <c:numRef>
              <c:f>Sheet1!$B$2:$B$7</c:f>
              <c:numCache>
                <c:formatCode>0%</c:formatCode>
                <c:ptCount val="6"/>
                <c:pt idx="0">
                  <c:v>0.15</c:v>
                </c:pt>
                <c:pt idx="1">
                  <c:v>0.04</c:v>
                </c:pt>
                <c:pt idx="2">
                  <c:v>0.16</c:v>
                </c:pt>
                <c:pt idx="3">
                  <c:v>0.1</c:v>
                </c:pt>
                <c:pt idx="4">
                  <c:v>0.53</c:v>
                </c:pt>
                <c:pt idx="5">
                  <c:v>0.03</c:v>
                </c:pt>
              </c:numCache>
            </c:numRef>
          </c:val>
          <c:extLst>
            <c:ext xmlns:c16="http://schemas.microsoft.com/office/drawing/2014/chart" uri="{C3380CC4-5D6E-409C-BE32-E72D297353CC}">
              <c16:uniqueId val="{00000000-82ED-4EE2-A241-20D727588A86}"/>
            </c:ext>
          </c:extLst>
        </c:ser>
        <c:ser>
          <c:idx val="1"/>
          <c:order val="1"/>
          <c:tx>
            <c:strRef>
              <c:f>Sheet1!$C$1</c:f>
              <c:strCache>
                <c:ptCount val="1"/>
                <c:pt idx="0">
                  <c:v>Female 55+</c:v>
                </c:pt>
              </c:strCache>
            </c:strRef>
          </c:tx>
          <c:spPr>
            <a:solidFill>
              <a:schemeClr val="accent3"/>
            </a:solidFill>
            <a:ln>
              <a:noFill/>
            </a:ln>
            <a:effectLst/>
          </c:spPr>
          <c:invertIfNegative val="0"/>
          <c:cat>
            <c:strRef>
              <c:f>Sheet1!$A$2:$A$7</c:f>
              <c:strCache>
                <c:ptCount val="6"/>
                <c:pt idx="0">
                  <c:v>As need arises</c:v>
                </c:pt>
                <c:pt idx="1">
                  <c:v>Sporadically, less than one time per week</c:v>
                </c:pt>
                <c:pt idx="2">
                  <c:v>1-3 times per week</c:v>
                </c:pt>
                <c:pt idx="3">
                  <c:v>4-6 times per week</c:v>
                </c:pt>
                <c:pt idx="4">
                  <c:v>Daily</c:v>
                </c:pt>
                <c:pt idx="5">
                  <c:v>Multiple times per day</c:v>
                </c:pt>
              </c:strCache>
            </c:strRef>
          </c:cat>
          <c:val>
            <c:numRef>
              <c:f>Sheet1!$C$2:$C$7</c:f>
              <c:numCache>
                <c:formatCode>0%</c:formatCode>
                <c:ptCount val="6"/>
                <c:pt idx="0">
                  <c:v>0.16</c:v>
                </c:pt>
                <c:pt idx="1">
                  <c:v>0.05</c:v>
                </c:pt>
                <c:pt idx="2">
                  <c:v>0.09</c:v>
                </c:pt>
                <c:pt idx="3">
                  <c:v>0.08</c:v>
                </c:pt>
                <c:pt idx="4">
                  <c:v>0.57999999999999996</c:v>
                </c:pt>
                <c:pt idx="5">
                  <c:v>0.05</c:v>
                </c:pt>
              </c:numCache>
            </c:numRef>
          </c:val>
          <c:extLst>
            <c:ext xmlns:c16="http://schemas.microsoft.com/office/drawing/2014/chart" uri="{C3380CC4-5D6E-409C-BE32-E72D297353CC}">
              <c16:uniqueId val="{00000001-82ED-4EE2-A241-20D727588A86}"/>
            </c:ext>
          </c:extLst>
        </c:ser>
        <c:ser>
          <c:idx val="2"/>
          <c:order val="2"/>
          <c:tx>
            <c:strRef>
              <c:f>Sheet1!$D$1</c:f>
              <c:strCache>
                <c:ptCount val="1"/>
                <c:pt idx="0">
                  <c:v>Male 35-54</c:v>
                </c:pt>
              </c:strCache>
            </c:strRef>
          </c:tx>
          <c:spPr>
            <a:solidFill>
              <a:srgbClr val="3EB750"/>
            </a:solidFill>
            <a:ln>
              <a:noFill/>
            </a:ln>
            <a:effectLst/>
          </c:spPr>
          <c:invertIfNegative val="0"/>
          <c:cat>
            <c:strRef>
              <c:f>Sheet1!$A$2:$A$7</c:f>
              <c:strCache>
                <c:ptCount val="6"/>
                <c:pt idx="0">
                  <c:v>As need arises</c:v>
                </c:pt>
                <c:pt idx="1">
                  <c:v>Sporadically, less than one time per week</c:v>
                </c:pt>
                <c:pt idx="2">
                  <c:v>1-3 times per week</c:v>
                </c:pt>
                <c:pt idx="3">
                  <c:v>4-6 times per week</c:v>
                </c:pt>
                <c:pt idx="4">
                  <c:v>Daily</c:v>
                </c:pt>
                <c:pt idx="5">
                  <c:v>Multiple times per day</c:v>
                </c:pt>
              </c:strCache>
            </c:strRef>
          </c:cat>
          <c:val>
            <c:numRef>
              <c:f>Sheet1!$D$2:$D$7</c:f>
              <c:numCache>
                <c:formatCode>0%</c:formatCode>
                <c:ptCount val="6"/>
                <c:pt idx="0">
                  <c:v>0.11</c:v>
                </c:pt>
                <c:pt idx="1">
                  <c:v>0.06</c:v>
                </c:pt>
                <c:pt idx="2">
                  <c:v>0.23</c:v>
                </c:pt>
                <c:pt idx="3">
                  <c:v>0.22</c:v>
                </c:pt>
                <c:pt idx="4">
                  <c:v>0.31</c:v>
                </c:pt>
                <c:pt idx="5">
                  <c:v>0.06</c:v>
                </c:pt>
              </c:numCache>
            </c:numRef>
          </c:val>
          <c:extLst>
            <c:ext xmlns:c16="http://schemas.microsoft.com/office/drawing/2014/chart" uri="{C3380CC4-5D6E-409C-BE32-E72D297353CC}">
              <c16:uniqueId val="{00000000-B748-4E5F-B9D5-9EA3731F0E5A}"/>
            </c:ext>
          </c:extLst>
        </c:ser>
        <c:ser>
          <c:idx val="3"/>
          <c:order val="3"/>
          <c:tx>
            <c:strRef>
              <c:f>Sheet1!$E$1</c:f>
              <c:strCache>
                <c:ptCount val="1"/>
                <c:pt idx="0">
                  <c:v>Female 35-54</c:v>
                </c:pt>
              </c:strCache>
            </c:strRef>
          </c:tx>
          <c:spPr>
            <a:solidFill>
              <a:schemeClr val="accent1">
                <a:lumMod val="60000"/>
              </a:schemeClr>
            </a:solidFill>
            <a:ln>
              <a:noFill/>
            </a:ln>
            <a:effectLst/>
          </c:spPr>
          <c:invertIfNegative val="0"/>
          <c:cat>
            <c:strRef>
              <c:f>Sheet1!$A$2:$A$7</c:f>
              <c:strCache>
                <c:ptCount val="6"/>
                <c:pt idx="0">
                  <c:v>As need arises</c:v>
                </c:pt>
                <c:pt idx="1">
                  <c:v>Sporadically, less than one time per week</c:v>
                </c:pt>
                <c:pt idx="2">
                  <c:v>1-3 times per week</c:v>
                </c:pt>
                <c:pt idx="3">
                  <c:v>4-6 times per week</c:v>
                </c:pt>
                <c:pt idx="4">
                  <c:v>Daily</c:v>
                </c:pt>
                <c:pt idx="5">
                  <c:v>Multiple times per day</c:v>
                </c:pt>
              </c:strCache>
            </c:strRef>
          </c:cat>
          <c:val>
            <c:numRef>
              <c:f>Sheet1!$E$2:$E$7</c:f>
              <c:numCache>
                <c:formatCode>0%</c:formatCode>
                <c:ptCount val="6"/>
                <c:pt idx="0">
                  <c:v>0.17</c:v>
                </c:pt>
                <c:pt idx="1">
                  <c:v>7.0000000000000007E-2</c:v>
                </c:pt>
                <c:pt idx="2">
                  <c:v>0.15</c:v>
                </c:pt>
                <c:pt idx="3">
                  <c:v>0.12</c:v>
                </c:pt>
                <c:pt idx="4">
                  <c:v>0.45</c:v>
                </c:pt>
                <c:pt idx="5">
                  <c:v>0.05</c:v>
                </c:pt>
              </c:numCache>
            </c:numRef>
          </c:val>
          <c:extLst>
            <c:ext xmlns:c16="http://schemas.microsoft.com/office/drawing/2014/chart" uri="{C3380CC4-5D6E-409C-BE32-E72D297353CC}">
              <c16:uniqueId val="{00000001-B748-4E5F-B9D5-9EA3731F0E5A}"/>
            </c:ext>
          </c:extLst>
        </c:ser>
        <c:ser>
          <c:idx val="4"/>
          <c:order val="4"/>
          <c:tx>
            <c:strRef>
              <c:f>Sheet1!$F$1</c:f>
              <c:strCache>
                <c:ptCount val="1"/>
                <c:pt idx="0">
                  <c:v>Male 18-34</c:v>
                </c:pt>
              </c:strCache>
            </c:strRef>
          </c:tx>
          <c:spPr>
            <a:solidFill>
              <a:schemeClr val="accent3">
                <a:lumMod val="60000"/>
              </a:schemeClr>
            </a:solidFill>
            <a:ln>
              <a:noFill/>
            </a:ln>
            <a:effectLst/>
          </c:spPr>
          <c:invertIfNegative val="0"/>
          <c:cat>
            <c:strRef>
              <c:f>Sheet1!$A$2:$A$7</c:f>
              <c:strCache>
                <c:ptCount val="6"/>
                <c:pt idx="0">
                  <c:v>As need arises</c:v>
                </c:pt>
                <c:pt idx="1">
                  <c:v>Sporadically, less than one time per week</c:v>
                </c:pt>
                <c:pt idx="2">
                  <c:v>1-3 times per week</c:v>
                </c:pt>
                <c:pt idx="3">
                  <c:v>4-6 times per week</c:v>
                </c:pt>
                <c:pt idx="4">
                  <c:v>Daily</c:v>
                </c:pt>
                <c:pt idx="5">
                  <c:v>Multiple times per day</c:v>
                </c:pt>
              </c:strCache>
            </c:strRef>
          </c:cat>
          <c:val>
            <c:numRef>
              <c:f>Sheet1!$F$2:$F$7</c:f>
              <c:numCache>
                <c:formatCode>0%</c:formatCode>
                <c:ptCount val="6"/>
                <c:pt idx="0">
                  <c:v>0.11</c:v>
                </c:pt>
                <c:pt idx="1">
                  <c:v>0.06</c:v>
                </c:pt>
                <c:pt idx="2">
                  <c:v>0.26</c:v>
                </c:pt>
                <c:pt idx="3">
                  <c:v>0.22</c:v>
                </c:pt>
                <c:pt idx="4">
                  <c:v>0.28999999999999998</c:v>
                </c:pt>
                <c:pt idx="5">
                  <c:v>0.06</c:v>
                </c:pt>
              </c:numCache>
            </c:numRef>
          </c:val>
          <c:extLst>
            <c:ext xmlns:c16="http://schemas.microsoft.com/office/drawing/2014/chart" uri="{C3380CC4-5D6E-409C-BE32-E72D297353CC}">
              <c16:uniqueId val="{00000002-B748-4E5F-B9D5-9EA3731F0E5A}"/>
            </c:ext>
          </c:extLst>
        </c:ser>
        <c:ser>
          <c:idx val="5"/>
          <c:order val="5"/>
          <c:tx>
            <c:strRef>
              <c:f>Sheet1!$G$1</c:f>
              <c:strCache>
                <c:ptCount val="1"/>
                <c:pt idx="0">
                  <c:v>Female 18-34</c:v>
                </c:pt>
              </c:strCache>
            </c:strRef>
          </c:tx>
          <c:spPr>
            <a:solidFill>
              <a:schemeClr val="accent6"/>
            </a:solidFill>
            <a:ln>
              <a:noFill/>
            </a:ln>
            <a:effectLst/>
          </c:spPr>
          <c:invertIfNegative val="0"/>
          <c:cat>
            <c:strRef>
              <c:f>Sheet1!$A$2:$A$7</c:f>
              <c:strCache>
                <c:ptCount val="6"/>
                <c:pt idx="0">
                  <c:v>As need arises</c:v>
                </c:pt>
                <c:pt idx="1">
                  <c:v>Sporadically, less than one time per week</c:v>
                </c:pt>
                <c:pt idx="2">
                  <c:v>1-3 times per week</c:v>
                </c:pt>
                <c:pt idx="3">
                  <c:v>4-6 times per week</c:v>
                </c:pt>
                <c:pt idx="4">
                  <c:v>Daily</c:v>
                </c:pt>
                <c:pt idx="5">
                  <c:v>Multiple times per day</c:v>
                </c:pt>
              </c:strCache>
            </c:strRef>
          </c:cat>
          <c:val>
            <c:numRef>
              <c:f>Sheet1!$G$2:$G$7</c:f>
              <c:numCache>
                <c:formatCode>0%</c:formatCode>
                <c:ptCount val="6"/>
                <c:pt idx="0">
                  <c:v>0.14000000000000001</c:v>
                </c:pt>
                <c:pt idx="1">
                  <c:v>0.06</c:v>
                </c:pt>
                <c:pt idx="2">
                  <c:v>0.24</c:v>
                </c:pt>
                <c:pt idx="3">
                  <c:v>0.16</c:v>
                </c:pt>
                <c:pt idx="4">
                  <c:v>0.31</c:v>
                </c:pt>
                <c:pt idx="5">
                  <c:v>0.08</c:v>
                </c:pt>
              </c:numCache>
            </c:numRef>
          </c:val>
          <c:extLst>
            <c:ext xmlns:c16="http://schemas.microsoft.com/office/drawing/2014/chart" uri="{C3380CC4-5D6E-409C-BE32-E72D297353CC}">
              <c16:uniqueId val="{00000003-B748-4E5F-B9D5-9EA3731F0E5A}"/>
            </c:ext>
          </c:extLst>
        </c:ser>
        <c:dLbls>
          <c:showLegendKey val="0"/>
          <c:showVal val="0"/>
          <c:showCatName val="0"/>
          <c:showSerName val="0"/>
          <c:showPercent val="0"/>
          <c:showBubbleSize val="0"/>
        </c:dLbls>
        <c:gapWidth val="182"/>
        <c:overlap val="-4"/>
        <c:axId val="1118823832"/>
        <c:axId val="1118824160"/>
      </c:barChart>
      <c:catAx>
        <c:axId val="1118823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18824160"/>
        <c:crosses val="autoZero"/>
        <c:auto val="1"/>
        <c:lblAlgn val="ctr"/>
        <c:lblOffset val="100"/>
        <c:noMultiLvlLbl val="0"/>
      </c:catAx>
      <c:valAx>
        <c:axId val="1118824160"/>
        <c:scaling>
          <c:orientation val="minMax"/>
          <c:max val="0.70000000000000007"/>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18823832"/>
        <c:crosses val="autoZero"/>
        <c:crossBetween val="between"/>
        <c:majorUnit val="0.1"/>
      </c:valAx>
      <c:spPr>
        <a:noFill/>
        <a:ln>
          <a:noFill/>
        </a:ln>
        <a:effectLst/>
      </c:spPr>
    </c:plotArea>
    <c:legend>
      <c:legendPos val="b"/>
      <c:layout>
        <c:manualLayout>
          <c:xMode val="edge"/>
          <c:yMode val="edge"/>
          <c:x val="2.8155152793911949E-2"/>
          <c:y val="0.93102394170158698"/>
          <c:w val="0.95428164734517118"/>
          <c:h val="6.267983744939535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Sheet1!$A$2:$A$8</c:f>
              <c:strCache>
                <c:ptCount val="7"/>
                <c:pt idx="0">
                  <c:v>Multiple times per day</c:v>
                </c:pt>
                <c:pt idx="1">
                  <c:v>Daily</c:v>
                </c:pt>
                <c:pt idx="2">
                  <c:v>4-6 times per week</c:v>
                </c:pt>
                <c:pt idx="3">
                  <c:v>1-3 times per week</c:v>
                </c:pt>
                <c:pt idx="4">
                  <c:v>Sporadically, less than one time per week</c:v>
                </c:pt>
                <c:pt idx="5">
                  <c:v>As need arises</c:v>
                </c:pt>
                <c:pt idx="6">
                  <c:v>Never use </c:v>
                </c:pt>
              </c:strCache>
            </c:strRef>
          </c:cat>
          <c:val>
            <c:numRef>
              <c:f>Sheet1!$B$2:$B$8</c:f>
              <c:numCache>
                <c:formatCode>0%</c:formatCode>
                <c:ptCount val="7"/>
                <c:pt idx="0">
                  <c:v>0.1</c:v>
                </c:pt>
                <c:pt idx="1">
                  <c:v>0.45</c:v>
                </c:pt>
                <c:pt idx="2">
                  <c:v>0.17</c:v>
                </c:pt>
                <c:pt idx="3">
                  <c:v>0.18</c:v>
                </c:pt>
                <c:pt idx="4">
                  <c:v>0.05</c:v>
                </c:pt>
                <c:pt idx="5">
                  <c:v>0.06</c:v>
                </c:pt>
                <c:pt idx="6" formatCode="General">
                  <c:v>0</c:v>
                </c:pt>
              </c:numCache>
            </c:numRef>
          </c:val>
          <c:extLst>
            <c:ext xmlns:c16="http://schemas.microsoft.com/office/drawing/2014/chart" uri="{C3380CC4-5D6E-409C-BE32-E72D297353CC}">
              <c16:uniqueId val="{00000000-74C7-AA42-9794-004B022C8024}"/>
            </c:ext>
          </c:extLst>
        </c:ser>
        <c:ser>
          <c:idx val="1"/>
          <c:order val="1"/>
          <c:tx>
            <c:strRef>
              <c:f>Sheet1!$C$1</c:f>
              <c:strCache>
                <c:ptCount val="1"/>
                <c:pt idx="0">
                  <c:v>UK</c:v>
                </c:pt>
              </c:strCache>
            </c:strRef>
          </c:tx>
          <c:spPr>
            <a:solidFill>
              <a:schemeClr val="accent2"/>
            </a:solidFill>
            <a:ln>
              <a:noFill/>
            </a:ln>
            <a:effectLst/>
          </c:spPr>
          <c:invertIfNegative val="0"/>
          <c:cat>
            <c:strRef>
              <c:f>Sheet1!$A$2:$A$8</c:f>
              <c:strCache>
                <c:ptCount val="7"/>
                <c:pt idx="0">
                  <c:v>Multiple times per day</c:v>
                </c:pt>
                <c:pt idx="1">
                  <c:v>Daily</c:v>
                </c:pt>
                <c:pt idx="2">
                  <c:v>4-6 times per week</c:v>
                </c:pt>
                <c:pt idx="3">
                  <c:v>1-3 times per week</c:v>
                </c:pt>
                <c:pt idx="4">
                  <c:v>Sporadically, less than one time per week</c:v>
                </c:pt>
                <c:pt idx="5">
                  <c:v>As need arises</c:v>
                </c:pt>
                <c:pt idx="6">
                  <c:v>Never use </c:v>
                </c:pt>
              </c:strCache>
            </c:strRef>
          </c:cat>
          <c:val>
            <c:numRef>
              <c:f>Sheet1!$C$2:$C$8</c:f>
              <c:numCache>
                <c:formatCode>0%</c:formatCode>
                <c:ptCount val="7"/>
                <c:pt idx="0">
                  <c:v>0.04</c:v>
                </c:pt>
                <c:pt idx="1">
                  <c:v>0.41</c:v>
                </c:pt>
                <c:pt idx="2">
                  <c:v>0.18</c:v>
                </c:pt>
                <c:pt idx="3">
                  <c:v>0.22</c:v>
                </c:pt>
                <c:pt idx="4">
                  <c:v>0.04</c:v>
                </c:pt>
                <c:pt idx="5">
                  <c:v>0.1</c:v>
                </c:pt>
                <c:pt idx="6" formatCode="General">
                  <c:v>0</c:v>
                </c:pt>
              </c:numCache>
            </c:numRef>
          </c:val>
          <c:extLst>
            <c:ext xmlns:c16="http://schemas.microsoft.com/office/drawing/2014/chart" uri="{C3380CC4-5D6E-409C-BE32-E72D297353CC}">
              <c16:uniqueId val="{00000001-74C7-AA42-9794-004B022C8024}"/>
            </c:ext>
          </c:extLst>
        </c:ser>
        <c:ser>
          <c:idx val="2"/>
          <c:order val="2"/>
          <c:tx>
            <c:strRef>
              <c:f>Sheet1!$D$1</c:f>
              <c:strCache>
                <c:ptCount val="1"/>
                <c:pt idx="0">
                  <c:v>DE</c:v>
                </c:pt>
              </c:strCache>
            </c:strRef>
          </c:tx>
          <c:spPr>
            <a:solidFill>
              <a:schemeClr val="accent3"/>
            </a:solidFill>
            <a:ln>
              <a:noFill/>
            </a:ln>
            <a:effectLst/>
          </c:spPr>
          <c:invertIfNegative val="0"/>
          <c:cat>
            <c:strRef>
              <c:f>Sheet1!$A$2:$A$8</c:f>
              <c:strCache>
                <c:ptCount val="7"/>
                <c:pt idx="0">
                  <c:v>Multiple times per day</c:v>
                </c:pt>
                <c:pt idx="1">
                  <c:v>Daily</c:v>
                </c:pt>
                <c:pt idx="2">
                  <c:v>4-6 times per week</c:v>
                </c:pt>
                <c:pt idx="3">
                  <c:v>1-3 times per week</c:v>
                </c:pt>
                <c:pt idx="4">
                  <c:v>Sporadically, less than one time per week</c:v>
                </c:pt>
                <c:pt idx="5">
                  <c:v>As need arises</c:v>
                </c:pt>
                <c:pt idx="6">
                  <c:v>Never use </c:v>
                </c:pt>
              </c:strCache>
            </c:strRef>
          </c:cat>
          <c:val>
            <c:numRef>
              <c:f>Sheet1!$D$2:$D$8</c:f>
              <c:numCache>
                <c:formatCode>0%</c:formatCode>
                <c:ptCount val="7"/>
                <c:pt idx="0">
                  <c:v>0.04</c:v>
                </c:pt>
                <c:pt idx="1">
                  <c:v>0.23</c:v>
                </c:pt>
                <c:pt idx="2">
                  <c:v>0.1</c:v>
                </c:pt>
                <c:pt idx="3">
                  <c:v>0.21</c:v>
                </c:pt>
                <c:pt idx="4">
                  <c:v>0.09</c:v>
                </c:pt>
                <c:pt idx="5">
                  <c:v>0.33</c:v>
                </c:pt>
                <c:pt idx="6" formatCode="General">
                  <c:v>0.01</c:v>
                </c:pt>
              </c:numCache>
            </c:numRef>
          </c:val>
          <c:extLst>
            <c:ext xmlns:c16="http://schemas.microsoft.com/office/drawing/2014/chart" uri="{C3380CC4-5D6E-409C-BE32-E72D297353CC}">
              <c16:uniqueId val="{00000002-74C7-AA42-9794-004B022C8024}"/>
            </c:ext>
          </c:extLst>
        </c:ser>
        <c:ser>
          <c:idx val="3"/>
          <c:order val="3"/>
          <c:tx>
            <c:strRef>
              <c:f>Sheet1!$E$1</c:f>
              <c:strCache>
                <c:ptCount val="1"/>
                <c:pt idx="0">
                  <c:v>IT</c:v>
                </c:pt>
              </c:strCache>
            </c:strRef>
          </c:tx>
          <c:spPr>
            <a:solidFill>
              <a:schemeClr val="accent4"/>
            </a:solidFill>
            <a:ln>
              <a:noFill/>
            </a:ln>
            <a:effectLst/>
          </c:spPr>
          <c:invertIfNegative val="0"/>
          <c:cat>
            <c:strRef>
              <c:f>Sheet1!$A$2:$A$8</c:f>
              <c:strCache>
                <c:ptCount val="7"/>
                <c:pt idx="0">
                  <c:v>Multiple times per day</c:v>
                </c:pt>
                <c:pt idx="1">
                  <c:v>Daily</c:v>
                </c:pt>
                <c:pt idx="2">
                  <c:v>4-6 times per week</c:v>
                </c:pt>
                <c:pt idx="3">
                  <c:v>1-3 times per week</c:v>
                </c:pt>
                <c:pt idx="4">
                  <c:v>Sporadically, less than one time per week</c:v>
                </c:pt>
                <c:pt idx="5">
                  <c:v>As need arises</c:v>
                </c:pt>
                <c:pt idx="6">
                  <c:v>Never use </c:v>
                </c:pt>
              </c:strCache>
            </c:strRef>
          </c:cat>
          <c:val>
            <c:numRef>
              <c:f>Sheet1!$E$2:$E$8</c:f>
              <c:numCache>
                <c:formatCode>0%</c:formatCode>
                <c:ptCount val="7"/>
                <c:pt idx="0">
                  <c:v>0.04</c:v>
                </c:pt>
                <c:pt idx="1">
                  <c:v>0.26</c:v>
                </c:pt>
                <c:pt idx="2">
                  <c:v>0.17</c:v>
                </c:pt>
                <c:pt idx="3">
                  <c:v>0.28000000000000003</c:v>
                </c:pt>
                <c:pt idx="4">
                  <c:v>0.08</c:v>
                </c:pt>
                <c:pt idx="5">
                  <c:v>0.19</c:v>
                </c:pt>
                <c:pt idx="6" formatCode="General">
                  <c:v>0</c:v>
                </c:pt>
              </c:numCache>
            </c:numRef>
          </c:val>
          <c:extLst>
            <c:ext xmlns:c16="http://schemas.microsoft.com/office/drawing/2014/chart" uri="{C3380CC4-5D6E-409C-BE32-E72D297353CC}">
              <c16:uniqueId val="{00000003-74C7-AA42-9794-004B022C8024}"/>
            </c:ext>
          </c:extLst>
        </c:ser>
        <c:ser>
          <c:idx val="4"/>
          <c:order val="4"/>
          <c:tx>
            <c:strRef>
              <c:f>Sheet1!$F$1</c:f>
              <c:strCache>
                <c:ptCount val="1"/>
                <c:pt idx="0">
                  <c:v>KR</c:v>
                </c:pt>
              </c:strCache>
            </c:strRef>
          </c:tx>
          <c:spPr>
            <a:solidFill>
              <a:schemeClr val="accent5"/>
            </a:solidFill>
            <a:ln>
              <a:noFill/>
            </a:ln>
            <a:effectLst/>
          </c:spPr>
          <c:invertIfNegative val="0"/>
          <c:cat>
            <c:strRef>
              <c:f>Sheet1!$A$2:$A$8</c:f>
              <c:strCache>
                <c:ptCount val="7"/>
                <c:pt idx="0">
                  <c:v>Multiple times per day</c:v>
                </c:pt>
                <c:pt idx="1">
                  <c:v>Daily</c:v>
                </c:pt>
                <c:pt idx="2">
                  <c:v>4-6 times per week</c:v>
                </c:pt>
                <c:pt idx="3">
                  <c:v>1-3 times per week</c:v>
                </c:pt>
                <c:pt idx="4">
                  <c:v>Sporadically, less than one time per week</c:v>
                </c:pt>
                <c:pt idx="5">
                  <c:v>As need arises</c:v>
                </c:pt>
                <c:pt idx="6">
                  <c:v>Never use </c:v>
                </c:pt>
              </c:strCache>
            </c:strRef>
          </c:cat>
          <c:val>
            <c:numRef>
              <c:f>Sheet1!$F$2:$F$8</c:f>
              <c:numCache>
                <c:formatCode>0%</c:formatCode>
                <c:ptCount val="7"/>
                <c:pt idx="0">
                  <c:v>0.03</c:v>
                </c:pt>
                <c:pt idx="1">
                  <c:v>0.45</c:v>
                </c:pt>
                <c:pt idx="2">
                  <c:v>0.17</c:v>
                </c:pt>
                <c:pt idx="3">
                  <c:v>0.15</c:v>
                </c:pt>
                <c:pt idx="4">
                  <c:v>0.04</c:v>
                </c:pt>
                <c:pt idx="5">
                  <c:v>0.16</c:v>
                </c:pt>
                <c:pt idx="6" formatCode="General">
                  <c:v>0</c:v>
                </c:pt>
              </c:numCache>
            </c:numRef>
          </c:val>
          <c:extLst>
            <c:ext xmlns:c16="http://schemas.microsoft.com/office/drawing/2014/chart" uri="{C3380CC4-5D6E-409C-BE32-E72D297353CC}">
              <c16:uniqueId val="{00000004-74C7-AA42-9794-004B022C8024}"/>
            </c:ext>
          </c:extLst>
        </c:ser>
        <c:ser>
          <c:idx val="5"/>
          <c:order val="5"/>
          <c:tx>
            <c:strRef>
              <c:f>Sheet1!$G$1</c:f>
              <c:strCache>
                <c:ptCount val="1"/>
                <c:pt idx="0">
                  <c:v>AU</c:v>
                </c:pt>
              </c:strCache>
            </c:strRef>
          </c:tx>
          <c:spPr>
            <a:solidFill>
              <a:schemeClr val="accent6"/>
            </a:solidFill>
            <a:ln>
              <a:noFill/>
            </a:ln>
            <a:effectLst/>
          </c:spPr>
          <c:invertIfNegative val="0"/>
          <c:cat>
            <c:strRef>
              <c:f>Sheet1!$A$2:$A$8</c:f>
              <c:strCache>
                <c:ptCount val="7"/>
                <c:pt idx="0">
                  <c:v>Multiple times per day</c:v>
                </c:pt>
                <c:pt idx="1">
                  <c:v>Daily</c:v>
                </c:pt>
                <c:pt idx="2">
                  <c:v>4-6 times per week</c:v>
                </c:pt>
                <c:pt idx="3">
                  <c:v>1-3 times per week</c:v>
                </c:pt>
                <c:pt idx="4">
                  <c:v>Sporadically, less than one time per week</c:v>
                </c:pt>
                <c:pt idx="5">
                  <c:v>As need arises</c:v>
                </c:pt>
                <c:pt idx="6">
                  <c:v>Never use </c:v>
                </c:pt>
              </c:strCache>
            </c:strRef>
          </c:cat>
          <c:val>
            <c:numRef>
              <c:f>Sheet1!$G$2:$G$8</c:f>
              <c:numCache>
                <c:formatCode>0%</c:formatCode>
                <c:ptCount val="7"/>
                <c:pt idx="0">
                  <c:v>7.0000000000000007E-2</c:v>
                </c:pt>
                <c:pt idx="1">
                  <c:v>0.4</c:v>
                </c:pt>
                <c:pt idx="2">
                  <c:v>0.15</c:v>
                </c:pt>
                <c:pt idx="3">
                  <c:v>0.2</c:v>
                </c:pt>
                <c:pt idx="4">
                  <c:v>0.08</c:v>
                </c:pt>
                <c:pt idx="5">
                  <c:v>0.09</c:v>
                </c:pt>
                <c:pt idx="6" formatCode="General">
                  <c:v>0</c:v>
                </c:pt>
              </c:numCache>
            </c:numRef>
          </c:val>
          <c:extLst>
            <c:ext xmlns:c16="http://schemas.microsoft.com/office/drawing/2014/chart" uri="{C3380CC4-5D6E-409C-BE32-E72D297353CC}">
              <c16:uniqueId val="{00000005-74C7-AA42-9794-004B022C8024}"/>
            </c:ext>
          </c:extLst>
        </c:ser>
        <c:dLbls>
          <c:showLegendKey val="0"/>
          <c:showVal val="0"/>
          <c:showCatName val="0"/>
          <c:showSerName val="0"/>
          <c:showPercent val="0"/>
          <c:showBubbleSize val="0"/>
        </c:dLbls>
        <c:gapWidth val="219"/>
        <c:overlap val="-27"/>
        <c:axId val="770009776"/>
        <c:axId val="1788101007"/>
      </c:barChart>
      <c:lineChart>
        <c:grouping val="standard"/>
        <c:varyColors val="0"/>
        <c:ser>
          <c:idx val="6"/>
          <c:order val="6"/>
          <c:tx>
            <c:strRef>
              <c:f>Sheet1!$H$1</c:f>
              <c:strCache>
                <c:ptCount val="1"/>
                <c:pt idx="0">
                  <c:v>All Supplement Users</c:v>
                </c:pt>
              </c:strCache>
            </c:strRef>
          </c:tx>
          <c:spPr>
            <a:ln w="19050" cap="rnd">
              <a:solidFill>
                <a:schemeClr val="tx1">
                  <a:lumMod val="50000"/>
                  <a:lumOff val="50000"/>
                </a:schemeClr>
              </a:solidFill>
              <a:prstDash val="dash"/>
              <a:round/>
            </a:ln>
            <a:effectLst/>
          </c:spPr>
          <c:marker>
            <c:symbol val="none"/>
          </c:marker>
          <c:cat>
            <c:strRef>
              <c:f>Sheet1!$A$2:$A$8</c:f>
              <c:strCache>
                <c:ptCount val="7"/>
                <c:pt idx="0">
                  <c:v>Multiple times per day</c:v>
                </c:pt>
                <c:pt idx="1">
                  <c:v>Daily</c:v>
                </c:pt>
                <c:pt idx="2">
                  <c:v>4-6 times per week</c:v>
                </c:pt>
                <c:pt idx="3">
                  <c:v>1-3 times per week</c:v>
                </c:pt>
                <c:pt idx="4">
                  <c:v>Sporadically, less than one time per week</c:v>
                </c:pt>
                <c:pt idx="5">
                  <c:v>As need arises</c:v>
                </c:pt>
                <c:pt idx="6">
                  <c:v>Never use </c:v>
                </c:pt>
              </c:strCache>
            </c:strRef>
          </c:cat>
          <c:val>
            <c:numRef>
              <c:f>Sheet1!$H$2:$H$8</c:f>
              <c:numCache>
                <c:formatCode>0%</c:formatCode>
                <c:ptCount val="7"/>
                <c:pt idx="0">
                  <c:v>4.5689420000000001E-2</c:v>
                </c:pt>
                <c:pt idx="1">
                  <c:v>0.42997007999999998</c:v>
                </c:pt>
                <c:pt idx="2">
                  <c:v>0.1242861</c:v>
                </c:pt>
                <c:pt idx="3">
                  <c:v>0.17405493999999999</c:v>
                </c:pt>
                <c:pt idx="4">
                  <c:v>6.5814520000000001E-2</c:v>
                </c:pt>
                <c:pt idx="5">
                  <c:v>0.15637748000000001</c:v>
                </c:pt>
                <c:pt idx="6">
                  <c:v>3.80745E-3</c:v>
                </c:pt>
              </c:numCache>
            </c:numRef>
          </c:val>
          <c:smooth val="0"/>
          <c:extLst>
            <c:ext xmlns:c16="http://schemas.microsoft.com/office/drawing/2014/chart" uri="{C3380CC4-5D6E-409C-BE32-E72D297353CC}">
              <c16:uniqueId val="{00000006-74C7-AA42-9794-004B022C8024}"/>
            </c:ext>
          </c:extLst>
        </c:ser>
        <c:dLbls>
          <c:showLegendKey val="0"/>
          <c:showVal val="0"/>
          <c:showCatName val="0"/>
          <c:showSerName val="0"/>
          <c:showPercent val="0"/>
          <c:showBubbleSize val="0"/>
        </c:dLbls>
        <c:marker val="1"/>
        <c:smooth val="0"/>
        <c:axId val="770009776"/>
        <c:axId val="1788101007"/>
      </c:lineChart>
      <c:catAx>
        <c:axId val="770009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88101007"/>
        <c:crosses val="autoZero"/>
        <c:auto val="1"/>
        <c:lblAlgn val="ctr"/>
        <c:lblOffset val="100"/>
        <c:noMultiLvlLbl val="0"/>
      </c:catAx>
      <c:valAx>
        <c:axId val="17881010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0009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9844953889192"/>
          <c:y val="3.584241345416956E-2"/>
          <c:w val="0.63835415629469827"/>
          <c:h val="0.7936462202417528"/>
        </c:manualLayout>
      </c:layout>
      <c:barChart>
        <c:barDir val="bar"/>
        <c:grouping val="clustered"/>
        <c:varyColors val="0"/>
        <c:ser>
          <c:idx val="0"/>
          <c:order val="0"/>
          <c:tx>
            <c:strRef>
              <c:f>Sheet1!$B$1</c:f>
              <c:strCache>
                <c:ptCount val="1"/>
                <c:pt idx="0">
                  <c:v>US 55+</c:v>
                </c:pt>
              </c:strCache>
            </c:strRef>
          </c:tx>
          <c:spPr>
            <a:solidFill>
              <a:schemeClr val="accent1"/>
            </a:solidFill>
            <a:ln>
              <a:noFill/>
            </a:ln>
            <a:effectLst/>
          </c:spPr>
          <c:invertIfNegative val="0"/>
          <c:cat>
            <c:strRef>
              <c:f>Sheet1!$A$2:$A$7</c:f>
              <c:strCache>
                <c:ptCount val="6"/>
                <c:pt idx="0">
                  <c:v>As need arises</c:v>
                </c:pt>
                <c:pt idx="1">
                  <c:v>Sporadically, less than one time per week</c:v>
                </c:pt>
                <c:pt idx="2">
                  <c:v>1-3 times per week</c:v>
                </c:pt>
                <c:pt idx="3">
                  <c:v>4-6 times per week</c:v>
                </c:pt>
                <c:pt idx="4">
                  <c:v>Daily</c:v>
                </c:pt>
                <c:pt idx="5">
                  <c:v>Multiple times per day</c:v>
                </c:pt>
              </c:strCache>
            </c:strRef>
          </c:cat>
          <c:val>
            <c:numRef>
              <c:f>Sheet1!$B$2:$B$7</c:f>
              <c:numCache>
                <c:formatCode>0%</c:formatCode>
                <c:ptCount val="6"/>
                <c:pt idx="0">
                  <c:v>0.03</c:v>
                </c:pt>
                <c:pt idx="1">
                  <c:v>0.01</c:v>
                </c:pt>
                <c:pt idx="2">
                  <c:v>0.09</c:v>
                </c:pt>
                <c:pt idx="3">
                  <c:v>0.06</c:v>
                </c:pt>
                <c:pt idx="4">
                  <c:v>0.73</c:v>
                </c:pt>
                <c:pt idx="5">
                  <c:v>0.08</c:v>
                </c:pt>
              </c:numCache>
            </c:numRef>
          </c:val>
          <c:extLst>
            <c:ext xmlns:c16="http://schemas.microsoft.com/office/drawing/2014/chart" uri="{C3380CC4-5D6E-409C-BE32-E72D297353CC}">
              <c16:uniqueId val="{00000000-82ED-4EE2-A241-20D727588A86}"/>
            </c:ext>
          </c:extLst>
        </c:ser>
        <c:ser>
          <c:idx val="1"/>
          <c:order val="1"/>
          <c:tx>
            <c:strRef>
              <c:f>Sheet1!$C$1</c:f>
              <c:strCache>
                <c:ptCount val="1"/>
                <c:pt idx="0">
                  <c:v>US 35-54</c:v>
                </c:pt>
              </c:strCache>
            </c:strRef>
          </c:tx>
          <c:spPr>
            <a:solidFill>
              <a:schemeClr val="accent3"/>
            </a:solidFill>
            <a:ln>
              <a:noFill/>
            </a:ln>
            <a:effectLst/>
          </c:spPr>
          <c:invertIfNegative val="0"/>
          <c:cat>
            <c:strRef>
              <c:f>Sheet1!$A$2:$A$7</c:f>
              <c:strCache>
                <c:ptCount val="6"/>
                <c:pt idx="0">
                  <c:v>As need arises</c:v>
                </c:pt>
                <c:pt idx="1">
                  <c:v>Sporadically, less than one time per week</c:v>
                </c:pt>
                <c:pt idx="2">
                  <c:v>1-3 times per week</c:v>
                </c:pt>
                <c:pt idx="3">
                  <c:v>4-6 times per week</c:v>
                </c:pt>
                <c:pt idx="4">
                  <c:v>Daily</c:v>
                </c:pt>
                <c:pt idx="5">
                  <c:v>Multiple times per day</c:v>
                </c:pt>
              </c:strCache>
            </c:strRef>
          </c:cat>
          <c:val>
            <c:numRef>
              <c:f>Sheet1!$C$2:$C$7</c:f>
              <c:numCache>
                <c:formatCode>0%</c:formatCode>
                <c:ptCount val="6"/>
                <c:pt idx="0">
                  <c:v>0.05</c:v>
                </c:pt>
                <c:pt idx="1">
                  <c:v>0.05</c:v>
                </c:pt>
                <c:pt idx="2">
                  <c:v>0.18</c:v>
                </c:pt>
                <c:pt idx="3">
                  <c:v>0.19</c:v>
                </c:pt>
                <c:pt idx="4">
                  <c:v>0.43</c:v>
                </c:pt>
                <c:pt idx="5">
                  <c:v>0.11</c:v>
                </c:pt>
              </c:numCache>
            </c:numRef>
          </c:val>
          <c:extLst>
            <c:ext xmlns:c16="http://schemas.microsoft.com/office/drawing/2014/chart" uri="{C3380CC4-5D6E-409C-BE32-E72D297353CC}">
              <c16:uniqueId val="{00000000-A475-5F45-8D6D-9930169BE47B}"/>
            </c:ext>
          </c:extLst>
        </c:ser>
        <c:ser>
          <c:idx val="2"/>
          <c:order val="2"/>
          <c:tx>
            <c:strRef>
              <c:f>Sheet1!$D$1</c:f>
              <c:strCache>
                <c:ptCount val="1"/>
                <c:pt idx="0">
                  <c:v>US 18-34</c:v>
                </c:pt>
              </c:strCache>
            </c:strRef>
          </c:tx>
          <c:spPr>
            <a:solidFill>
              <a:schemeClr val="accent5"/>
            </a:solidFill>
            <a:ln>
              <a:noFill/>
            </a:ln>
            <a:effectLst/>
          </c:spPr>
          <c:invertIfNegative val="0"/>
          <c:cat>
            <c:strRef>
              <c:f>Sheet1!$A$2:$A$7</c:f>
              <c:strCache>
                <c:ptCount val="6"/>
                <c:pt idx="0">
                  <c:v>As need arises</c:v>
                </c:pt>
                <c:pt idx="1">
                  <c:v>Sporadically, less than one time per week</c:v>
                </c:pt>
                <c:pt idx="2">
                  <c:v>1-3 times per week</c:v>
                </c:pt>
                <c:pt idx="3">
                  <c:v>4-6 times per week</c:v>
                </c:pt>
                <c:pt idx="4">
                  <c:v>Daily</c:v>
                </c:pt>
                <c:pt idx="5">
                  <c:v>Multiple times per day</c:v>
                </c:pt>
              </c:strCache>
            </c:strRef>
          </c:cat>
          <c:val>
            <c:numRef>
              <c:f>Sheet1!$D$2:$D$7</c:f>
              <c:numCache>
                <c:formatCode>0%</c:formatCode>
                <c:ptCount val="6"/>
                <c:pt idx="0">
                  <c:v>0.08</c:v>
                </c:pt>
                <c:pt idx="1">
                  <c:v>7.0000000000000007E-2</c:v>
                </c:pt>
                <c:pt idx="2">
                  <c:v>0.21</c:v>
                </c:pt>
                <c:pt idx="3">
                  <c:v>0.18</c:v>
                </c:pt>
                <c:pt idx="4">
                  <c:v>0.37</c:v>
                </c:pt>
                <c:pt idx="5">
                  <c:v>0.09</c:v>
                </c:pt>
              </c:numCache>
            </c:numRef>
          </c:val>
          <c:extLst>
            <c:ext xmlns:c16="http://schemas.microsoft.com/office/drawing/2014/chart" uri="{C3380CC4-5D6E-409C-BE32-E72D297353CC}">
              <c16:uniqueId val="{00000001-A475-5F45-8D6D-9930169BE47B}"/>
            </c:ext>
          </c:extLst>
        </c:ser>
        <c:dLbls>
          <c:showLegendKey val="0"/>
          <c:showVal val="0"/>
          <c:showCatName val="0"/>
          <c:showSerName val="0"/>
          <c:showPercent val="0"/>
          <c:showBubbleSize val="0"/>
        </c:dLbls>
        <c:gapWidth val="182"/>
        <c:overlap val="-4"/>
        <c:axId val="1118823832"/>
        <c:axId val="1118824160"/>
      </c:barChart>
      <c:catAx>
        <c:axId val="1118823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18824160"/>
        <c:crosses val="autoZero"/>
        <c:auto val="1"/>
        <c:lblAlgn val="ctr"/>
        <c:lblOffset val="100"/>
        <c:noMultiLvlLbl val="0"/>
      </c:catAx>
      <c:valAx>
        <c:axId val="1118824160"/>
        <c:scaling>
          <c:orientation val="minMax"/>
          <c:max val="0.70000000000000007"/>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18823832"/>
        <c:crosses val="autoZero"/>
        <c:crossBetween val="between"/>
        <c:majorUnit val="0.1"/>
      </c:valAx>
      <c:spPr>
        <a:noFill/>
        <a:ln>
          <a:noFill/>
        </a:ln>
        <a:effectLst/>
      </c:spPr>
    </c:plotArea>
    <c:legend>
      <c:legendPos val="b"/>
      <c:layout>
        <c:manualLayout>
          <c:xMode val="edge"/>
          <c:yMode val="edge"/>
          <c:x val="0.35934692132564378"/>
          <c:y val="0.9340617613274983"/>
          <c:w val="0.26717390531281859"/>
          <c:h val="6.267983744939535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US Male</c:v>
                </c:pt>
              </c:strCache>
            </c:strRef>
          </c:tx>
          <c:spPr>
            <a:solidFill>
              <a:schemeClr val="accent1"/>
            </a:solidFill>
            <a:ln>
              <a:noFill/>
            </a:ln>
            <a:effectLst/>
          </c:spPr>
          <c:invertIfNegative val="0"/>
          <c:cat>
            <c:strRef>
              <c:f>Sheet1!$A$2:$A$7</c:f>
              <c:strCache>
                <c:ptCount val="6"/>
                <c:pt idx="0">
                  <c:v>As need arises</c:v>
                </c:pt>
                <c:pt idx="1">
                  <c:v>Sporadically, less than one time per week</c:v>
                </c:pt>
                <c:pt idx="2">
                  <c:v>1-3 times per week</c:v>
                </c:pt>
                <c:pt idx="3">
                  <c:v>4-6 times per week</c:v>
                </c:pt>
                <c:pt idx="4">
                  <c:v>Daily</c:v>
                </c:pt>
                <c:pt idx="5">
                  <c:v>Multiple times per day</c:v>
                </c:pt>
              </c:strCache>
            </c:strRef>
          </c:cat>
          <c:val>
            <c:numRef>
              <c:f>Sheet1!$B$2:$B$7</c:f>
              <c:numCache>
                <c:formatCode>0%</c:formatCode>
                <c:ptCount val="6"/>
                <c:pt idx="0">
                  <c:v>0.03</c:v>
                </c:pt>
                <c:pt idx="1">
                  <c:v>0.04</c:v>
                </c:pt>
                <c:pt idx="2">
                  <c:v>0.22</c:v>
                </c:pt>
                <c:pt idx="3">
                  <c:v>0.2</c:v>
                </c:pt>
                <c:pt idx="4">
                  <c:v>0.41</c:v>
                </c:pt>
                <c:pt idx="5">
                  <c:v>0.1</c:v>
                </c:pt>
              </c:numCache>
            </c:numRef>
          </c:val>
          <c:extLst>
            <c:ext xmlns:c16="http://schemas.microsoft.com/office/drawing/2014/chart" uri="{C3380CC4-5D6E-409C-BE32-E72D297353CC}">
              <c16:uniqueId val="{00000000-82ED-4EE2-A241-20D727588A86}"/>
            </c:ext>
          </c:extLst>
        </c:ser>
        <c:ser>
          <c:idx val="1"/>
          <c:order val="1"/>
          <c:tx>
            <c:strRef>
              <c:f>Sheet1!$C$1</c:f>
              <c:strCache>
                <c:ptCount val="1"/>
                <c:pt idx="0">
                  <c:v>US Female</c:v>
                </c:pt>
              </c:strCache>
            </c:strRef>
          </c:tx>
          <c:spPr>
            <a:solidFill>
              <a:schemeClr val="accent3"/>
            </a:solidFill>
            <a:ln>
              <a:noFill/>
            </a:ln>
            <a:effectLst/>
          </c:spPr>
          <c:invertIfNegative val="0"/>
          <c:cat>
            <c:strRef>
              <c:f>Sheet1!$A$2:$A$7</c:f>
              <c:strCache>
                <c:ptCount val="6"/>
                <c:pt idx="0">
                  <c:v>As need arises</c:v>
                </c:pt>
                <c:pt idx="1">
                  <c:v>Sporadically, less than one time per week</c:v>
                </c:pt>
                <c:pt idx="2">
                  <c:v>1-3 times per week</c:v>
                </c:pt>
                <c:pt idx="3">
                  <c:v>4-6 times per week</c:v>
                </c:pt>
                <c:pt idx="4">
                  <c:v>Daily</c:v>
                </c:pt>
                <c:pt idx="5">
                  <c:v>Multiple times per day</c:v>
                </c:pt>
              </c:strCache>
            </c:strRef>
          </c:cat>
          <c:val>
            <c:numRef>
              <c:f>Sheet1!$C$2:$C$7</c:f>
              <c:numCache>
                <c:formatCode>0%</c:formatCode>
                <c:ptCount val="6"/>
                <c:pt idx="0">
                  <c:v>0.08</c:v>
                </c:pt>
                <c:pt idx="1">
                  <c:v>0.06</c:v>
                </c:pt>
                <c:pt idx="2">
                  <c:v>0.13</c:v>
                </c:pt>
                <c:pt idx="3">
                  <c:v>0.14000000000000001</c:v>
                </c:pt>
                <c:pt idx="4">
                  <c:v>0.49</c:v>
                </c:pt>
                <c:pt idx="5">
                  <c:v>0.09</c:v>
                </c:pt>
              </c:numCache>
            </c:numRef>
          </c:val>
          <c:extLst>
            <c:ext xmlns:c16="http://schemas.microsoft.com/office/drawing/2014/chart" uri="{C3380CC4-5D6E-409C-BE32-E72D297353CC}">
              <c16:uniqueId val="{00000000-578B-448B-B723-4D56EE64AEFD}"/>
            </c:ext>
          </c:extLst>
        </c:ser>
        <c:dLbls>
          <c:showLegendKey val="0"/>
          <c:showVal val="0"/>
          <c:showCatName val="0"/>
          <c:showSerName val="0"/>
          <c:showPercent val="0"/>
          <c:showBubbleSize val="0"/>
        </c:dLbls>
        <c:gapWidth val="182"/>
        <c:overlap val="-4"/>
        <c:axId val="1118823832"/>
        <c:axId val="1118824160"/>
      </c:barChart>
      <c:catAx>
        <c:axId val="1118823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18824160"/>
        <c:crosses val="autoZero"/>
        <c:auto val="1"/>
        <c:lblAlgn val="ctr"/>
        <c:lblOffset val="100"/>
        <c:noMultiLvlLbl val="0"/>
      </c:catAx>
      <c:valAx>
        <c:axId val="1118824160"/>
        <c:scaling>
          <c:orientation val="minMax"/>
          <c:max val="0.70000000000000007"/>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18823832"/>
        <c:crosses val="autoZero"/>
        <c:crossBetween val="between"/>
        <c:majorUnit val="0.1"/>
      </c:valAx>
      <c:spPr>
        <a:noFill/>
        <a:ln>
          <a:noFill/>
        </a:ln>
        <a:effectLst/>
      </c:spPr>
    </c:plotArea>
    <c:legend>
      <c:legendPos val="b"/>
      <c:layout>
        <c:manualLayout>
          <c:xMode val="edge"/>
          <c:yMode val="edge"/>
          <c:x val="0.35934692132564378"/>
          <c:y val="0.9340617613274983"/>
          <c:w val="0.17705157535383229"/>
          <c:h val="6.267983744939535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Male 55+</c:v>
                </c:pt>
              </c:strCache>
            </c:strRef>
          </c:tx>
          <c:spPr>
            <a:solidFill>
              <a:srgbClr val="0F2643"/>
            </a:solidFill>
            <a:ln>
              <a:noFill/>
            </a:ln>
            <a:effectLst/>
          </c:spPr>
          <c:invertIfNegative val="0"/>
          <c:cat>
            <c:strRef>
              <c:f>Sheet1!$A$2:$A$7</c:f>
              <c:strCache>
                <c:ptCount val="6"/>
                <c:pt idx="0">
                  <c:v>As need arises</c:v>
                </c:pt>
                <c:pt idx="1">
                  <c:v>Sporadically, less than one time per weekly</c:v>
                </c:pt>
                <c:pt idx="2">
                  <c:v>1-3 times per week</c:v>
                </c:pt>
                <c:pt idx="3">
                  <c:v>4-6 times per week</c:v>
                </c:pt>
                <c:pt idx="4">
                  <c:v>Daily</c:v>
                </c:pt>
                <c:pt idx="5">
                  <c:v>Multiple times per day</c:v>
                </c:pt>
              </c:strCache>
            </c:strRef>
          </c:cat>
          <c:val>
            <c:numRef>
              <c:f>Sheet1!$B$2:$B$7</c:f>
              <c:numCache>
                <c:formatCode>0%</c:formatCode>
                <c:ptCount val="6"/>
                <c:pt idx="0">
                  <c:v>0</c:v>
                </c:pt>
                <c:pt idx="1">
                  <c:v>0.03</c:v>
                </c:pt>
                <c:pt idx="2">
                  <c:v>0.06</c:v>
                </c:pt>
                <c:pt idx="3">
                  <c:v>0.03</c:v>
                </c:pt>
                <c:pt idx="4">
                  <c:v>0.78</c:v>
                </c:pt>
                <c:pt idx="5">
                  <c:v>0.09</c:v>
                </c:pt>
              </c:numCache>
            </c:numRef>
          </c:val>
          <c:extLst>
            <c:ext xmlns:c16="http://schemas.microsoft.com/office/drawing/2014/chart" uri="{C3380CC4-5D6E-409C-BE32-E72D297353CC}">
              <c16:uniqueId val="{00000000-82ED-4EE2-A241-20D727588A86}"/>
            </c:ext>
          </c:extLst>
        </c:ser>
        <c:ser>
          <c:idx val="1"/>
          <c:order val="1"/>
          <c:tx>
            <c:strRef>
              <c:f>Sheet1!$C$1</c:f>
              <c:strCache>
                <c:ptCount val="1"/>
                <c:pt idx="0">
                  <c:v>Female 55+</c:v>
                </c:pt>
              </c:strCache>
            </c:strRef>
          </c:tx>
          <c:spPr>
            <a:solidFill>
              <a:schemeClr val="accent2"/>
            </a:solidFill>
            <a:ln>
              <a:noFill/>
            </a:ln>
            <a:effectLst/>
          </c:spPr>
          <c:invertIfNegative val="0"/>
          <c:cat>
            <c:strRef>
              <c:f>Sheet1!$A$2:$A$7</c:f>
              <c:strCache>
                <c:ptCount val="6"/>
                <c:pt idx="0">
                  <c:v>As need arises</c:v>
                </c:pt>
                <c:pt idx="1">
                  <c:v>Sporadically, less than one time per weekly</c:v>
                </c:pt>
                <c:pt idx="2">
                  <c:v>1-3 times per week</c:v>
                </c:pt>
                <c:pt idx="3">
                  <c:v>4-6 times per week</c:v>
                </c:pt>
                <c:pt idx="4">
                  <c:v>Daily</c:v>
                </c:pt>
                <c:pt idx="5">
                  <c:v>Multiple times per day</c:v>
                </c:pt>
              </c:strCache>
            </c:strRef>
          </c:cat>
          <c:val>
            <c:numRef>
              <c:f>Sheet1!$C$2:$C$7</c:f>
              <c:numCache>
                <c:formatCode>0%</c:formatCode>
                <c:ptCount val="6"/>
                <c:pt idx="0">
                  <c:v>0.04</c:v>
                </c:pt>
                <c:pt idx="1">
                  <c:v>0</c:v>
                </c:pt>
                <c:pt idx="2">
                  <c:v>0.11</c:v>
                </c:pt>
                <c:pt idx="3">
                  <c:v>0.09</c:v>
                </c:pt>
                <c:pt idx="4">
                  <c:v>0.7</c:v>
                </c:pt>
                <c:pt idx="5">
                  <c:v>7.0000000000000007E-2</c:v>
                </c:pt>
              </c:numCache>
            </c:numRef>
          </c:val>
          <c:extLst>
            <c:ext xmlns:c16="http://schemas.microsoft.com/office/drawing/2014/chart" uri="{C3380CC4-5D6E-409C-BE32-E72D297353CC}">
              <c16:uniqueId val="{00000000-578B-448B-B723-4D56EE64AEFD}"/>
            </c:ext>
          </c:extLst>
        </c:ser>
        <c:ser>
          <c:idx val="2"/>
          <c:order val="2"/>
          <c:tx>
            <c:strRef>
              <c:f>Sheet1!$D$1</c:f>
              <c:strCache>
                <c:ptCount val="1"/>
                <c:pt idx="0">
                  <c:v>Male 35-54</c:v>
                </c:pt>
              </c:strCache>
            </c:strRef>
          </c:tx>
          <c:spPr>
            <a:solidFill>
              <a:schemeClr val="accent3"/>
            </a:solidFill>
            <a:ln>
              <a:noFill/>
            </a:ln>
            <a:effectLst/>
          </c:spPr>
          <c:invertIfNegative val="0"/>
          <c:cat>
            <c:strRef>
              <c:f>Sheet1!$A$2:$A$7</c:f>
              <c:strCache>
                <c:ptCount val="6"/>
                <c:pt idx="0">
                  <c:v>As need arises</c:v>
                </c:pt>
                <c:pt idx="1">
                  <c:v>Sporadically, less than one time per weekly</c:v>
                </c:pt>
                <c:pt idx="2">
                  <c:v>1-3 times per week</c:v>
                </c:pt>
                <c:pt idx="3">
                  <c:v>4-6 times per week</c:v>
                </c:pt>
                <c:pt idx="4">
                  <c:v>Daily</c:v>
                </c:pt>
                <c:pt idx="5">
                  <c:v>Multiple times per day</c:v>
                </c:pt>
              </c:strCache>
            </c:strRef>
          </c:cat>
          <c:val>
            <c:numRef>
              <c:f>Sheet1!$D$2:$D$7</c:f>
              <c:numCache>
                <c:formatCode>0%</c:formatCode>
                <c:ptCount val="6"/>
                <c:pt idx="0">
                  <c:v>0.03</c:v>
                </c:pt>
                <c:pt idx="1">
                  <c:v>0.03</c:v>
                </c:pt>
                <c:pt idx="2">
                  <c:v>0.24</c:v>
                </c:pt>
                <c:pt idx="3">
                  <c:v>0.22</c:v>
                </c:pt>
                <c:pt idx="4">
                  <c:v>0.37</c:v>
                </c:pt>
                <c:pt idx="5">
                  <c:v>0.12</c:v>
                </c:pt>
              </c:numCache>
            </c:numRef>
          </c:val>
          <c:extLst>
            <c:ext xmlns:c16="http://schemas.microsoft.com/office/drawing/2014/chart" uri="{C3380CC4-5D6E-409C-BE32-E72D297353CC}">
              <c16:uniqueId val="{00000000-5253-4AFD-829F-DDA3035F7CF4}"/>
            </c:ext>
          </c:extLst>
        </c:ser>
        <c:ser>
          <c:idx val="3"/>
          <c:order val="3"/>
          <c:tx>
            <c:strRef>
              <c:f>Sheet1!$E$1</c:f>
              <c:strCache>
                <c:ptCount val="1"/>
                <c:pt idx="0">
                  <c:v>Female 35-54</c:v>
                </c:pt>
              </c:strCache>
            </c:strRef>
          </c:tx>
          <c:spPr>
            <a:solidFill>
              <a:schemeClr val="accent4"/>
            </a:solidFill>
            <a:ln>
              <a:noFill/>
            </a:ln>
            <a:effectLst/>
          </c:spPr>
          <c:invertIfNegative val="0"/>
          <c:cat>
            <c:strRef>
              <c:f>Sheet1!$A$2:$A$7</c:f>
              <c:strCache>
                <c:ptCount val="6"/>
                <c:pt idx="0">
                  <c:v>As need arises</c:v>
                </c:pt>
                <c:pt idx="1">
                  <c:v>Sporadically, less than one time per weekly</c:v>
                </c:pt>
                <c:pt idx="2">
                  <c:v>1-3 times per week</c:v>
                </c:pt>
                <c:pt idx="3">
                  <c:v>4-6 times per week</c:v>
                </c:pt>
                <c:pt idx="4">
                  <c:v>Daily</c:v>
                </c:pt>
                <c:pt idx="5">
                  <c:v>Multiple times per day</c:v>
                </c:pt>
              </c:strCache>
            </c:strRef>
          </c:cat>
          <c:val>
            <c:numRef>
              <c:f>Sheet1!$E$2:$E$7</c:f>
              <c:numCache>
                <c:formatCode>0%</c:formatCode>
                <c:ptCount val="6"/>
                <c:pt idx="0">
                  <c:v>0.08</c:v>
                </c:pt>
                <c:pt idx="1">
                  <c:v>7.0000000000000007E-2</c:v>
                </c:pt>
                <c:pt idx="2">
                  <c:v>0.11</c:v>
                </c:pt>
                <c:pt idx="3">
                  <c:v>0.14000000000000001</c:v>
                </c:pt>
                <c:pt idx="4">
                  <c:v>0.49</c:v>
                </c:pt>
                <c:pt idx="5">
                  <c:v>0.09</c:v>
                </c:pt>
              </c:numCache>
            </c:numRef>
          </c:val>
          <c:extLst>
            <c:ext xmlns:c16="http://schemas.microsoft.com/office/drawing/2014/chart" uri="{C3380CC4-5D6E-409C-BE32-E72D297353CC}">
              <c16:uniqueId val="{00000001-5253-4AFD-829F-DDA3035F7CF4}"/>
            </c:ext>
          </c:extLst>
        </c:ser>
        <c:ser>
          <c:idx val="4"/>
          <c:order val="4"/>
          <c:tx>
            <c:strRef>
              <c:f>Sheet1!$F$1</c:f>
              <c:strCache>
                <c:ptCount val="1"/>
                <c:pt idx="0">
                  <c:v>Male 18-34</c:v>
                </c:pt>
              </c:strCache>
            </c:strRef>
          </c:tx>
          <c:spPr>
            <a:solidFill>
              <a:schemeClr val="accent5"/>
            </a:solidFill>
            <a:ln>
              <a:noFill/>
            </a:ln>
            <a:effectLst/>
          </c:spPr>
          <c:invertIfNegative val="0"/>
          <c:cat>
            <c:strRef>
              <c:f>Sheet1!$A$2:$A$7</c:f>
              <c:strCache>
                <c:ptCount val="6"/>
                <c:pt idx="0">
                  <c:v>As need arises</c:v>
                </c:pt>
                <c:pt idx="1">
                  <c:v>Sporadically, less than one time per weekly</c:v>
                </c:pt>
                <c:pt idx="2">
                  <c:v>1-3 times per week</c:v>
                </c:pt>
                <c:pt idx="3">
                  <c:v>4-6 times per week</c:v>
                </c:pt>
                <c:pt idx="4">
                  <c:v>Daily</c:v>
                </c:pt>
                <c:pt idx="5">
                  <c:v>Multiple times per day</c:v>
                </c:pt>
              </c:strCache>
            </c:strRef>
          </c:cat>
          <c:val>
            <c:numRef>
              <c:f>Sheet1!$F$2:$F$7</c:f>
              <c:numCache>
                <c:formatCode>0%</c:formatCode>
                <c:ptCount val="6"/>
                <c:pt idx="0">
                  <c:v>0.04</c:v>
                </c:pt>
                <c:pt idx="1">
                  <c:v>0.06</c:v>
                </c:pt>
                <c:pt idx="2">
                  <c:v>0.26</c:v>
                </c:pt>
                <c:pt idx="3">
                  <c:v>0.22</c:v>
                </c:pt>
                <c:pt idx="4">
                  <c:v>0.34</c:v>
                </c:pt>
                <c:pt idx="5">
                  <c:v>0.09</c:v>
                </c:pt>
              </c:numCache>
            </c:numRef>
          </c:val>
          <c:extLst>
            <c:ext xmlns:c16="http://schemas.microsoft.com/office/drawing/2014/chart" uri="{C3380CC4-5D6E-409C-BE32-E72D297353CC}">
              <c16:uniqueId val="{00000002-5253-4AFD-829F-DDA3035F7CF4}"/>
            </c:ext>
          </c:extLst>
        </c:ser>
        <c:ser>
          <c:idx val="5"/>
          <c:order val="5"/>
          <c:tx>
            <c:strRef>
              <c:f>Sheet1!$G$1</c:f>
              <c:strCache>
                <c:ptCount val="1"/>
                <c:pt idx="0">
                  <c:v>Female 18-34</c:v>
                </c:pt>
              </c:strCache>
            </c:strRef>
          </c:tx>
          <c:spPr>
            <a:solidFill>
              <a:schemeClr val="accent6"/>
            </a:solidFill>
            <a:ln>
              <a:noFill/>
            </a:ln>
            <a:effectLst/>
          </c:spPr>
          <c:invertIfNegative val="0"/>
          <c:cat>
            <c:strRef>
              <c:f>Sheet1!$A$2:$A$7</c:f>
              <c:strCache>
                <c:ptCount val="6"/>
                <c:pt idx="0">
                  <c:v>As need arises</c:v>
                </c:pt>
                <c:pt idx="1">
                  <c:v>Sporadically, less than one time per weekly</c:v>
                </c:pt>
                <c:pt idx="2">
                  <c:v>1-3 times per week</c:v>
                </c:pt>
                <c:pt idx="3">
                  <c:v>4-6 times per week</c:v>
                </c:pt>
                <c:pt idx="4">
                  <c:v>Daily</c:v>
                </c:pt>
                <c:pt idx="5">
                  <c:v>Multiple times per day</c:v>
                </c:pt>
              </c:strCache>
            </c:strRef>
          </c:cat>
          <c:val>
            <c:numRef>
              <c:f>Sheet1!$G$2:$G$7</c:f>
              <c:numCache>
                <c:formatCode>0%</c:formatCode>
                <c:ptCount val="6"/>
                <c:pt idx="0">
                  <c:v>0.1</c:v>
                </c:pt>
                <c:pt idx="1">
                  <c:v>0.08</c:v>
                </c:pt>
                <c:pt idx="2">
                  <c:v>0.16</c:v>
                </c:pt>
                <c:pt idx="3">
                  <c:v>0.15</c:v>
                </c:pt>
                <c:pt idx="4">
                  <c:v>0.4</c:v>
                </c:pt>
                <c:pt idx="5">
                  <c:v>0.1</c:v>
                </c:pt>
              </c:numCache>
            </c:numRef>
          </c:val>
          <c:extLst>
            <c:ext xmlns:c16="http://schemas.microsoft.com/office/drawing/2014/chart" uri="{C3380CC4-5D6E-409C-BE32-E72D297353CC}">
              <c16:uniqueId val="{00000003-5253-4AFD-829F-DDA3035F7CF4}"/>
            </c:ext>
          </c:extLst>
        </c:ser>
        <c:dLbls>
          <c:showLegendKey val="0"/>
          <c:showVal val="0"/>
          <c:showCatName val="0"/>
          <c:showSerName val="0"/>
          <c:showPercent val="0"/>
          <c:showBubbleSize val="0"/>
        </c:dLbls>
        <c:gapWidth val="182"/>
        <c:overlap val="-4"/>
        <c:axId val="1118823832"/>
        <c:axId val="1118824160"/>
      </c:barChart>
      <c:catAx>
        <c:axId val="1118823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18824160"/>
        <c:crosses val="autoZero"/>
        <c:auto val="1"/>
        <c:lblAlgn val="ctr"/>
        <c:lblOffset val="100"/>
        <c:noMultiLvlLbl val="0"/>
      </c:catAx>
      <c:valAx>
        <c:axId val="1118824160"/>
        <c:scaling>
          <c:orientation val="minMax"/>
          <c:max val="0.8"/>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18823832"/>
        <c:crosses val="autoZero"/>
        <c:crossBetween val="between"/>
        <c:majorUnit val="0.1"/>
      </c:valAx>
      <c:spPr>
        <a:noFill/>
        <a:ln>
          <a:noFill/>
        </a:ln>
        <a:effectLst/>
      </c:spPr>
    </c:plotArea>
    <c:legend>
      <c:legendPos val="b"/>
      <c:layout>
        <c:manualLayout>
          <c:xMode val="edge"/>
          <c:yMode val="edge"/>
          <c:x val="0.18622395154216356"/>
          <c:y val="0.92754495888128563"/>
          <c:w val="0.64065307840022756"/>
          <c:h val="6.267983744939535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18-34</c:v>
                </c:pt>
              </c:strCache>
            </c:strRef>
          </c:tx>
          <c:spPr>
            <a:solidFill>
              <a:schemeClr val="accent1"/>
            </a:solidFill>
            <a:ln>
              <a:noFill/>
            </a:ln>
            <a:effectLst/>
          </c:spPr>
          <c:invertIfNegative val="0"/>
          <c:cat>
            <c:strRef>
              <c:f>Sheet1!$A$2:$A$27</c:f>
              <c:strCache>
                <c:ptCount val="26"/>
                <c:pt idx="0">
                  <c:v>Prebiotics</c:v>
                </c:pt>
                <c:pt idx="1">
                  <c:v>Vitamin D</c:v>
                </c:pt>
                <c:pt idx="2">
                  <c:v>Multivitamin</c:v>
                </c:pt>
                <c:pt idx="3">
                  <c:v>Calcium</c:v>
                </c:pt>
                <c:pt idx="4">
                  <c:v>Probiotics</c:v>
                </c:pt>
                <c:pt idx="5">
                  <c:v>Magnesium</c:v>
                </c:pt>
                <c:pt idx="6">
                  <c:v>Omega-3s</c:v>
                </c:pt>
                <c:pt idx="7">
                  <c:v>Protein Powder</c:v>
                </c:pt>
                <c:pt idx="8">
                  <c:v>Collagen</c:v>
                </c:pt>
                <c:pt idx="9">
                  <c:v>Antioxidants</c:v>
                </c:pt>
                <c:pt idx="10">
                  <c:v>Curcumin/Turmeric</c:v>
                </c:pt>
                <c:pt idx="11">
                  <c:v>Mushroom (non-psychedlic)</c:v>
                </c:pt>
                <c:pt idx="12">
                  <c:v>Glucosamine</c:v>
                </c:pt>
                <c:pt idx="13">
                  <c:v>CBD</c:v>
                </c:pt>
                <c:pt idx="14">
                  <c:v>Vitamin K2</c:v>
                </c:pt>
                <c:pt idx="15">
                  <c:v>Postbiotics</c:v>
                </c:pt>
                <c:pt idx="16">
                  <c:v>Lutein</c:v>
                </c:pt>
                <c:pt idx="17">
                  <c:v>Glutathione</c:v>
                </c:pt>
                <c:pt idx="18">
                  <c:v>Synbiotics</c:v>
                </c:pt>
                <c:pt idx="19">
                  <c:v>CoQ10</c:v>
                </c:pt>
                <c:pt idx="20">
                  <c:v>Choline</c:v>
                </c:pt>
                <c:pt idx="21">
                  <c:v>Ashwagandha</c:v>
                </c:pt>
                <c:pt idx="22">
                  <c:v>Astaxanthin</c:v>
                </c:pt>
                <c:pt idx="23">
                  <c:v>Alpha-GPC</c:v>
                </c:pt>
                <c:pt idx="24">
                  <c:v>Nootropics</c:v>
                </c:pt>
                <c:pt idx="25">
                  <c:v>Citicoline</c:v>
                </c:pt>
              </c:strCache>
            </c:strRef>
          </c:cat>
          <c:val>
            <c:numRef>
              <c:f>Sheet1!$B$2:$B$27</c:f>
              <c:numCache>
                <c:formatCode>0%</c:formatCode>
                <c:ptCount val="26"/>
                <c:pt idx="0">
                  <c:v>1</c:v>
                </c:pt>
                <c:pt idx="1">
                  <c:v>0.99</c:v>
                </c:pt>
                <c:pt idx="2">
                  <c:v>0.98</c:v>
                </c:pt>
                <c:pt idx="3">
                  <c:v>0.98</c:v>
                </c:pt>
                <c:pt idx="4">
                  <c:v>0.98</c:v>
                </c:pt>
                <c:pt idx="5">
                  <c:v>0.98</c:v>
                </c:pt>
                <c:pt idx="6">
                  <c:v>0.98</c:v>
                </c:pt>
                <c:pt idx="7">
                  <c:v>0.97</c:v>
                </c:pt>
                <c:pt idx="8">
                  <c:v>0.96</c:v>
                </c:pt>
                <c:pt idx="9">
                  <c:v>0.95</c:v>
                </c:pt>
                <c:pt idx="10">
                  <c:v>0.92</c:v>
                </c:pt>
                <c:pt idx="11">
                  <c:v>0.85</c:v>
                </c:pt>
                <c:pt idx="12">
                  <c:v>0.83</c:v>
                </c:pt>
                <c:pt idx="13">
                  <c:v>0.83</c:v>
                </c:pt>
                <c:pt idx="14">
                  <c:v>0.82</c:v>
                </c:pt>
                <c:pt idx="15">
                  <c:v>0.78</c:v>
                </c:pt>
                <c:pt idx="16">
                  <c:v>0.78</c:v>
                </c:pt>
                <c:pt idx="17">
                  <c:v>0.75</c:v>
                </c:pt>
                <c:pt idx="18">
                  <c:v>0.75</c:v>
                </c:pt>
                <c:pt idx="19">
                  <c:v>0.72</c:v>
                </c:pt>
                <c:pt idx="20">
                  <c:v>0.71</c:v>
                </c:pt>
                <c:pt idx="21">
                  <c:v>0.7</c:v>
                </c:pt>
                <c:pt idx="22">
                  <c:v>0.68</c:v>
                </c:pt>
                <c:pt idx="23">
                  <c:v>0.68</c:v>
                </c:pt>
                <c:pt idx="24">
                  <c:v>0.67</c:v>
                </c:pt>
                <c:pt idx="25">
                  <c:v>0.66</c:v>
                </c:pt>
              </c:numCache>
            </c:numRef>
          </c:val>
          <c:extLst>
            <c:ext xmlns:c16="http://schemas.microsoft.com/office/drawing/2014/chart" uri="{C3380CC4-5D6E-409C-BE32-E72D297353CC}">
              <c16:uniqueId val="{00000000-EB68-7E41-B8AC-ADB66233C8F8}"/>
            </c:ext>
          </c:extLst>
        </c:ser>
        <c:ser>
          <c:idx val="1"/>
          <c:order val="1"/>
          <c:tx>
            <c:strRef>
              <c:f>Sheet1!$C$1</c:f>
              <c:strCache>
                <c:ptCount val="1"/>
                <c:pt idx="0">
                  <c:v>35-54</c:v>
                </c:pt>
              </c:strCache>
            </c:strRef>
          </c:tx>
          <c:spPr>
            <a:solidFill>
              <a:schemeClr val="accent2"/>
            </a:solidFill>
            <a:ln>
              <a:noFill/>
            </a:ln>
            <a:effectLst/>
          </c:spPr>
          <c:invertIfNegative val="0"/>
          <c:cat>
            <c:strRef>
              <c:f>Sheet1!$A$2:$A$27</c:f>
              <c:strCache>
                <c:ptCount val="26"/>
                <c:pt idx="0">
                  <c:v>Prebiotics</c:v>
                </c:pt>
                <c:pt idx="1">
                  <c:v>Vitamin D</c:v>
                </c:pt>
                <c:pt idx="2">
                  <c:v>Multivitamin</c:v>
                </c:pt>
                <c:pt idx="3">
                  <c:v>Calcium</c:v>
                </c:pt>
                <c:pt idx="4">
                  <c:v>Probiotics</c:v>
                </c:pt>
                <c:pt idx="5">
                  <c:v>Magnesium</c:v>
                </c:pt>
                <c:pt idx="6">
                  <c:v>Omega-3s</c:v>
                </c:pt>
                <c:pt idx="7">
                  <c:v>Protein Powder</c:v>
                </c:pt>
                <c:pt idx="8">
                  <c:v>Collagen</c:v>
                </c:pt>
                <c:pt idx="9">
                  <c:v>Antioxidants</c:v>
                </c:pt>
                <c:pt idx="10">
                  <c:v>Curcumin/Turmeric</c:v>
                </c:pt>
                <c:pt idx="11">
                  <c:v>Mushroom (non-psychedlic)</c:v>
                </c:pt>
                <c:pt idx="12">
                  <c:v>Glucosamine</c:v>
                </c:pt>
                <c:pt idx="13">
                  <c:v>CBD</c:v>
                </c:pt>
                <c:pt idx="14">
                  <c:v>Vitamin K2</c:v>
                </c:pt>
                <c:pt idx="15">
                  <c:v>Postbiotics</c:v>
                </c:pt>
                <c:pt idx="16">
                  <c:v>Lutein</c:v>
                </c:pt>
                <c:pt idx="17">
                  <c:v>Glutathione</c:v>
                </c:pt>
                <c:pt idx="18">
                  <c:v>Synbiotics</c:v>
                </c:pt>
                <c:pt idx="19">
                  <c:v>CoQ10</c:v>
                </c:pt>
                <c:pt idx="20">
                  <c:v>Choline</c:v>
                </c:pt>
                <c:pt idx="21">
                  <c:v>Ashwagandha</c:v>
                </c:pt>
                <c:pt idx="22">
                  <c:v>Astaxanthin</c:v>
                </c:pt>
                <c:pt idx="23">
                  <c:v>Alpha-GPC</c:v>
                </c:pt>
                <c:pt idx="24">
                  <c:v>Nootropics</c:v>
                </c:pt>
                <c:pt idx="25">
                  <c:v>Citicoline</c:v>
                </c:pt>
              </c:strCache>
            </c:strRef>
          </c:cat>
          <c:val>
            <c:numRef>
              <c:f>Sheet1!$C$2:$C$27</c:f>
              <c:numCache>
                <c:formatCode>0%</c:formatCode>
                <c:ptCount val="26"/>
                <c:pt idx="0">
                  <c:v>1</c:v>
                </c:pt>
                <c:pt idx="1">
                  <c:v>0.98</c:v>
                </c:pt>
                <c:pt idx="2">
                  <c:v>0.99</c:v>
                </c:pt>
                <c:pt idx="3">
                  <c:v>0.99</c:v>
                </c:pt>
                <c:pt idx="4">
                  <c:v>0.98</c:v>
                </c:pt>
                <c:pt idx="5">
                  <c:v>0.98</c:v>
                </c:pt>
                <c:pt idx="6">
                  <c:v>0.99</c:v>
                </c:pt>
                <c:pt idx="7">
                  <c:v>0.96</c:v>
                </c:pt>
                <c:pt idx="8">
                  <c:v>0.97</c:v>
                </c:pt>
                <c:pt idx="9">
                  <c:v>0.98</c:v>
                </c:pt>
                <c:pt idx="10">
                  <c:v>0.94</c:v>
                </c:pt>
                <c:pt idx="11">
                  <c:v>0.8</c:v>
                </c:pt>
                <c:pt idx="12">
                  <c:v>0.86</c:v>
                </c:pt>
                <c:pt idx="13">
                  <c:v>0.78</c:v>
                </c:pt>
                <c:pt idx="14">
                  <c:v>0.83</c:v>
                </c:pt>
                <c:pt idx="15">
                  <c:v>0.75</c:v>
                </c:pt>
                <c:pt idx="16">
                  <c:v>0.75</c:v>
                </c:pt>
                <c:pt idx="17">
                  <c:v>0.67</c:v>
                </c:pt>
                <c:pt idx="18">
                  <c:v>0.66</c:v>
                </c:pt>
                <c:pt idx="19">
                  <c:v>0.71</c:v>
                </c:pt>
                <c:pt idx="20">
                  <c:v>0.64</c:v>
                </c:pt>
                <c:pt idx="21">
                  <c:v>0.6</c:v>
                </c:pt>
                <c:pt idx="22">
                  <c:v>0.61</c:v>
                </c:pt>
                <c:pt idx="23">
                  <c:v>0.6</c:v>
                </c:pt>
                <c:pt idx="24">
                  <c:v>0.57999999999999996</c:v>
                </c:pt>
                <c:pt idx="25">
                  <c:v>0.57999999999999996</c:v>
                </c:pt>
              </c:numCache>
            </c:numRef>
          </c:val>
          <c:extLst>
            <c:ext xmlns:c16="http://schemas.microsoft.com/office/drawing/2014/chart" uri="{C3380CC4-5D6E-409C-BE32-E72D297353CC}">
              <c16:uniqueId val="{00000001-EB68-7E41-B8AC-ADB66233C8F8}"/>
            </c:ext>
          </c:extLst>
        </c:ser>
        <c:ser>
          <c:idx val="2"/>
          <c:order val="2"/>
          <c:tx>
            <c:strRef>
              <c:f>Sheet1!$D$1</c:f>
              <c:strCache>
                <c:ptCount val="1"/>
                <c:pt idx="0">
                  <c:v>55+</c:v>
                </c:pt>
              </c:strCache>
            </c:strRef>
          </c:tx>
          <c:spPr>
            <a:solidFill>
              <a:schemeClr val="accent3"/>
            </a:solidFill>
            <a:ln>
              <a:noFill/>
            </a:ln>
            <a:effectLst/>
          </c:spPr>
          <c:invertIfNegative val="0"/>
          <c:cat>
            <c:strRef>
              <c:f>Sheet1!$A$2:$A$27</c:f>
              <c:strCache>
                <c:ptCount val="26"/>
                <c:pt idx="0">
                  <c:v>Prebiotics</c:v>
                </c:pt>
                <c:pt idx="1">
                  <c:v>Vitamin D</c:v>
                </c:pt>
                <c:pt idx="2">
                  <c:v>Multivitamin</c:v>
                </c:pt>
                <c:pt idx="3">
                  <c:v>Calcium</c:v>
                </c:pt>
                <c:pt idx="4">
                  <c:v>Probiotics</c:v>
                </c:pt>
                <c:pt idx="5">
                  <c:v>Magnesium</c:v>
                </c:pt>
                <c:pt idx="6">
                  <c:v>Omega-3s</c:v>
                </c:pt>
                <c:pt idx="7">
                  <c:v>Protein Powder</c:v>
                </c:pt>
                <c:pt idx="8">
                  <c:v>Collagen</c:v>
                </c:pt>
                <c:pt idx="9">
                  <c:v>Antioxidants</c:v>
                </c:pt>
                <c:pt idx="10">
                  <c:v>Curcumin/Turmeric</c:v>
                </c:pt>
                <c:pt idx="11">
                  <c:v>Mushroom (non-psychedlic)</c:v>
                </c:pt>
                <c:pt idx="12">
                  <c:v>Glucosamine</c:v>
                </c:pt>
                <c:pt idx="13">
                  <c:v>CBD</c:v>
                </c:pt>
                <c:pt idx="14">
                  <c:v>Vitamin K2</c:v>
                </c:pt>
                <c:pt idx="15">
                  <c:v>Postbiotics</c:v>
                </c:pt>
                <c:pt idx="16">
                  <c:v>Lutein</c:v>
                </c:pt>
                <c:pt idx="17">
                  <c:v>Glutathione</c:v>
                </c:pt>
                <c:pt idx="18">
                  <c:v>Synbiotics</c:v>
                </c:pt>
                <c:pt idx="19">
                  <c:v>CoQ10</c:v>
                </c:pt>
                <c:pt idx="20">
                  <c:v>Choline</c:v>
                </c:pt>
                <c:pt idx="21">
                  <c:v>Ashwagandha</c:v>
                </c:pt>
                <c:pt idx="22">
                  <c:v>Astaxanthin</c:v>
                </c:pt>
                <c:pt idx="23">
                  <c:v>Alpha-GPC</c:v>
                </c:pt>
                <c:pt idx="24">
                  <c:v>Nootropics</c:v>
                </c:pt>
                <c:pt idx="25">
                  <c:v>Citicoline</c:v>
                </c:pt>
              </c:strCache>
            </c:strRef>
          </c:cat>
          <c:val>
            <c:numRef>
              <c:f>Sheet1!$D$2:$D$27</c:f>
              <c:numCache>
                <c:formatCode>0%</c:formatCode>
                <c:ptCount val="26"/>
                <c:pt idx="0">
                  <c:v>1</c:v>
                </c:pt>
                <c:pt idx="1">
                  <c:v>1</c:v>
                </c:pt>
                <c:pt idx="2">
                  <c:v>1</c:v>
                </c:pt>
                <c:pt idx="3">
                  <c:v>1</c:v>
                </c:pt>
                <c:pt idx="4">
                  <c:v>0.99</c:v>
                </c:pt>
                <c:pt idx="5">
                  <c:v>0.98</c:v>
                </c:pt>
                <c:pt idx="6">
                  <c:v>0.98</c:v>
                </c:pt>
                <c:pt idx="7">
                  <c:v>0.93</c:v>
                </c:pt>
                <c:pt idx="8">
                  <c:v>0.96</c:v>
                </c:pt>
                <c:pt idx="9">
                  <c:v>0.98</c:v>
                </c:pt>
                <c:pt idx="10">
                  <c:v>0.95</c:v>
                </c:pt>
                <c:pt idx="11">
                  <c:v>0.66</c:v>
                </c:pt>
                <c:pt idx="12">
                  <c:v>0.9</c:v>
                </c:pt>
                <c:pt idx="13">
                  <c:v>0.65</c:v>
                </c:pt>
                <c:pt idx="14">
                  <c:v>0.74</c:v>
                </c:pt>
                <c:pt idx="15">
                  <c:v>0.67</c:v>
                </c:pt>
                <c:pt idx="16">
                  <c:v>0.68</c:v>
                </c:pt>
                <c:pt idx="17">
                  <c:v>0.55000000000000004</c:v>
                </c:pt>
                <c:pt idx="18">
                  <c:v>0.48</c:v>
                </c:pt>
                <c:pt idx="19">
                  <c:v>0.63</c:v>
                </c:pt>
                <c:pt idx="20">
                  <c:v>0.47</c:v>
                </c:pt>
                <c:pt idx="21">
                  <c:v>0.35</c:v>
                </c:pt>
                <c:pt idx="22">
                  <c:v>0.43</c:v>
                </c:pt>
                <c:pt idx="23">
                  <c:v>0.39</c:v>
                </c:pt>
                <c:pt idx="24">
                  <c:v>0.34</c:v>
                </c:pt>
                <c:pt idx="25">
                  <c:v>0.36</c:v>
                </c:pt>
              </c:numCache>
            </c:numRef>
          </c:val>
          <c:extLst>
            <c:ext xmlns:c16="http://schemas.microsoft.com/office/drawing/2014/chart" uri="{C3380CC4-5D6E-409C-BE32-E72D297353CC}">
              <c16:uniqueId val="{00000000-DA10-6548-8885-483CD9519B08}"/>
            </c:ext>
          </c:extLst>
        </c:ser>
        <c:dLbls>
          <c:showLegendKey val="0"/>
          <c:showVal val="0"/>
          <c:showCatName val="0"/>
          <c:showSerName val="0"/>
          <c:showPercent val="0"/>
          <c:showBubbleSize val="0"/>
        </c:dLbls>
        <c:gapWidth val="219"/>
        <c:overlap val="-27"/>
        <c:axId val="1724754079"/>
        <c:axId val="1724776111"/>
      </c:barChart>
      <c:lineChart>
        <c:grouping val="standard"/>
        <c:varyColors val="0"/>
        <c:ser>
          <c:idx val="3"/>
          <c:order val="3"/>
          <c:tx>
            <c:strRef>
              <c:f>Sheet1!$E$1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Sheet1!$A$2:$A$27</c:f>
              <c:strCache>
                <c:ptCount val="26"/>
                <c:pt idx="0">
                  <c:v>Prebiotics</c:v>
                </c:pt>
                <c:pt idx="1">
                  <c:v>Vitamin D</c:v>
                </c:pt>
                <c:pt idx="2">
                  <c:v>Multivitamin</c:v>
                </c:pt>
                <c:pt idx="3">
                  <c:v>Calcium</c:v>
                </c:pt>
                <c:pt idx="4">
                  <c:v>Probiotics</c:v>
                </c:pt>
                <c:pt idx="5">
                  <c:v>Magnesium</c:v>
                </c:pt>
                <c:pt idx="6">
                  <c:v>Omega-3s</c:v>
                </c:pt>
                <c:pt idx="7">
                  <c:v>Protein Powder</c:v>
                </c:pt>
                <c:pt idx="8">
                  <c:v>Collagen</c:v>
                </c:pt>
                <c:pt idx="9">
                  <c:v>Antioxidants</c:v>
                </c:pt>
                <c:pt idx="10">
                  <c:v>Curcumin/Turmeric</c:v>
                </c:pt>
                <c:pt idx="11">
                  <c:v>Mushroom (non-psychedlic)</c:v>
                </c:pt>
                <c:pt idx="12">
                  <c:v>Glucosamine</c:v>
                </c:pt>
                <c:pt idx="13">
                  <c:v>CBD</c:v>
                </c:pt>
                <c:pt idx="14">
                  <c:v>Vitamin K2</c:v>
                </c:pt>
                <c:pt idx="15">
                  <c:v>Postbiotics</c:v>
                </c:pt>
                <c:pt idx="16">
                  <c:v>Lutein</c:v>
                </c:pt>
                <c:pt idx="17">
                  <c:v>Glutathione</c:v>
                </c:pt>
                <c:pt idx="18">
                  <c:v>Synbiotics</c:v>
                </c:pt>
                <c:pt idx="19">
                  <c:v>CoQ10</c:v>
                </c:pt>
                <c:pt idx="20">
                  <c:v>Choline</c:v>
                </c:pt>
                <c:pt idx="21">
                  <c:v>Ashwagandha</c:v>
                </c:pt>
                <c:pt idx="22">
                  <c:v>Astaxanthin</c:v>
                </c:pt>
                <c:pt idx="23">
                  <c:v>Alpha-GPC</c:v>
                </c:pt>
                <c:pt idx="24">
                  <c:v>Nootropics</c:v>
                </c:pt>
                <c:pt idx="25">
                  <c:v>Citicoline</c:v>
                </c:pt>
              </c:strCache>
            </c:strRef>
          </c:cat>
          <c:val>
            <c:numRef>
              <c:f>Sheet1!$E$2:$E$27</c:f>
              <c:numCache>
                <c:formatCode>0%</c:formatCode>
                <c:ptCount val="26"/>
                <c:pt idx="0">
                  <c:v>0.81</c:v>
                </c:pt>
                <c:pt idx="1">
                  <c:v>0.98</c:v>
                </c:pt>
                <c:pt idx="2">
                  <c:v>0.99</c:v>
                </c:pt>
                <c:pt idx="3">
                  <c:v>0.97</c:v>
                </c:pt>
                <c:pt idx="4">
                  <c:v>0.94</c:v>
                </c:pt>
                <c:pt idx="5">
                  <c:v>0.97</c:v>
                </c:pt>
                <c:pt idx="6">
                  <c:v>0.98</c:v>
                </c:pt>
                <c:pt idx="7">
                  <c:v>0.92</c:v>
                </c:pt>
                <c:pt idx="8">
                  <c:v>0.92</c:v>
                </c:pt>
                <c:pt idx="9">
                  <c:v>0.93</c:v>
                </c:pt>
                <c:pt idx="10">
                  <c:v>0.87</c:v>
                </c:pt>
                <c:pt idx="11">
                  <c:v>0.65</c:v>
                </c:pt>
                <c:pt idx="12">
                  <c:v>0.76</c:v>
                </c:pt>
                <c:pt idx="13">
                  <c:v>0.7</c:v>
                </c:pt>
                <c:pt idx="14">
                  <c:v>0.65</c:v>
                </c:pt>
                <c:pt idx="15">
                  <c:v>0.54</c:v>
                </c:pt>
                <c:pt idx="16">
                  <c:v>0.56000000000000005</c:v>
                </c:pt>
                <c:pt idx="17">
                  <c:v>0.46</c:v>
                </c:pt>
                <c:pt idx="18">
                  <c:v>0.45</c:v>
                </c:pt>
                <c:pt idx="19">
                  <c:v>0.52</c:v>
                </c:pt>
                <c:pt idx="20">
                  <c:v>0.43</c:v>
                </c:pt>
                <c:pt idx="21">
                  <c:v>0.41</c:v>
                </c:pt>
                <c:pt idx="22">
                  <c:v>0.38</c:v>
                </c:pt>
                <c:pt idx="23">
                  <c:v>0.37</c:v>
                </c:pt>
                <c:pt idx="24">
                  <c:v>0.35</c:v>
                </c:pt>
                <c:pt idx="25">
                  <c:v>0.36</c:v>
                </c:pt>
              </c:numCache>
            </c:numRef>
          </c:val>
          <c:smooth val="0"/>
          <c:extLst>
            <c:ext xmlns:c16="http://schemas.microsoft.com/office/drawing/2014/chart" uri="{C3380CC4-5D6E-409C-BE32-E72D297353CC}">
              <c16:uniqueId val="{00000001-DA10-6548-8885-483CD9519B08}"/>
            </c:ext>
          </c:extLst>
        </c:ser>
        <c:dLbls>
          <c:showLegendKey val="0"/>
          <c:showVal val="0"/>
          <c:showCatName val="0"/>
          <c:showSerName val="0"/>
          <c:showPercent val="0"/>
          <c:showBubbleSize val="0"/>
        </c:dLbls>
        <c:marker val="1"/>
        <c:smooth val="0"/>
        <c:axId val="1724754079"/>
        <c:axId val="1724776111"/>
      </c:lineChart>
      <c:catAx>
        <c:axId val="1724754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4776111"/>
        <c:crosses val="autoZero"/>
        <c:auto val="1"/>
        <c:lblAlgn val="ctr"/>
        <c:lblOffset val="100"/>
        <c:noMultiLvlLbl val="0"/>
      </c:catAx>
      <c:valAx>
        <c:axId val="1724776111"/>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4754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c:v>
                </c:pt>
              </c:strCache>
            </c:strRef>
          </c:tx>
          <c:spPr>
            <a:solidFill>
              <a:schemeClr val="accent1"/>
            </a:solidFill>
            <a:ln>
              <a:noFill/>
            </a:ln>
            <a:effectLst/>
          </c:spPr>
          <c:invertIfNegative val="0"/>
          <c:cat>
            <c:strRef>
              <c:f>Sheet1!$A$2:$A$27</c:f>
              <c:strCache>
                <c:ptCount val="26"/>
                <c:pt idx="0">
                  <c:v>Prebiotics</c:v>
                </c:pt>
                <c:pt idx="1">
                  <c:v>Vitamin D</c:v>
                </c:pt>
                <c:pt idx="2">
                  <c:v>Multivitamin</c:v>
                </c:pt>
                <c:pt idx="3">
                  <c:v>Calcium</c:v>
                </c:pt>
                <c:pt idx="4">
                  <c:v>Probiotics</c:v>
                </c:pt>
                <c:pt idx="5">
                  <c:v>Magnesium</c:v>
                </c:pt>
                <c:pt idx="6">
                  <c:v>Omega-3s</c:v>
                </c:pt>
                <c:pt idx="7">
                  <c:v>Antioxidants</c:v>
                </c:pt>
                <c:pt idx="8">
                  <c:v>Collagen</c:v>
                </c:pt>
                <c:pt idx="9">
                  <c:v>Protein Powder</c:v>
                </c:pt>
                <c:pt idx="10">
                  <c:v>Curcumin/Turmeric</c:v>
                </c:pt>
                <c:pt idx="11">
                  <c:v>Glucosamine</c:v>
                </c:pt>
                <c:pt idx="12">
                  <c:v>Vitamin K2</c:v>
                </c:pt>
                <c:pt idx="13">
                  <c:v>Mushroom (non-psychedlic)</c:v>
                </c:pt>
                <c:pt idx="14">
                  <c:v>CBD</c:v>
                </c:pt>
                <c:pt idx="15">
                  <c:v>Lutein</c:v>
                </c:pt>
                <c:pt idx="16">
                  <c:v>Postbiotics</c:v>
                </c:pt>
                <c:pt idx="17">
                  <c:v>CoQ10</c:v>
                </c:pt>
                <c:pt idx="18">
                  <c:v>Glutathione</c:v>
                </c:pt>
                <c:pt idx="19">
                  <c:v>Synbiotics</c:v>
                </c:pt>
                <c:pt idx="20">
                  <c:v>Choline</c:v>
                </c:pt>
                <c:pt idx="21">
                  <c:v>Ashwagandha</c:v>
                </c:pt>
                <c:pt idx="22">
                  <c:v>Astaxanthin</c:v>
                </c:pt>
                <c:pt idx="23">
                  <c:v>Alpha-GPC</c:v>
                </c:pt>
                <c:pt idx="24">
                  <c:v>Citicoline</c:v>
                </c:pt>
                <c:pt idx="25">
                  <c:v>Nootropics</c:v>
                </c:pt>
              </c:strCache>
            </c:strRef>
          </c:cat>
          <c:val>
            <c:numRef>
              <c:f>Sheet1!$B$2:$B$27</c:f>
              <c:numCache>
                <c:formatCode>0%</c:formatCode>
                <c:ptCount val="26"/>
                <c:pt idx="0">
                  <c:v>1</c:v>
                </c:pt>
                <c:pt idx="1">
                  <c:v>0.99</c:v>
                </c:pt>
                <c:pt idx="2">
                  <c:v>0.99</c:v>
                </c:pt>
                <c:pt idx="3">
                  <c:v>0.98</c:v>
                </c:pt>
                <c:pt idx="4">
                  <c:v>0.98</c:v>
                </c:pt>
                <c:pt idx="5">
                  <c:v>0.98</c:v>
                </c:pt>
                <c:pt idx="6">
                  <c:v>0.98</c:v>
                </c:pt>
                <c:pt idx="7">
                  <c:v>0.97</c:v>
                </c:pt>
                <c:pt idx="8">
                  <c:v>0.97</c:v>
                </c:pt>
                <c:pt idx="9">
                  <c:v>0.95</c:v>
                </c:pt>
                <c:pt idx="10">
                  <c:v>0.93</c:v>
                </c:pt>
                <c:pt idx="11">
                  <c:v>0.83</c:v>
                </c:pt>
                <c:pt idx="12">
                  <c:v>0.78</c:v>
                </c:pt>
                <c:pt idx="13">
                  <c:v>0.75</c:v>
                </c:pt>
                <c:pt idx="14">
                  <c:v>0.75</c:v>
                </c:pt>
                <c:pt idx="15">
                  <c:v>0.72</c:v>
                </c:pt>
                <c:pt idx="16">
                  <c:v>0.68</c:v>
                </c:pt>
                <c:pt idx="17">
                  <c:v>0.68</c:v>
                </c:pt>
                <c:pt idx="18">
                  <c:v>0.6</c:v>
                </c:pt>
                <c:pt idx="19">
                  <c:v>0.57999999999999996</c:v>
                </c:pt>
                <c:pt idx="20">
                  <c:v>0.56999999999999995</c:v>
                </c:pt>
                <c:pt idx="21">
                  <c:v>0.55000000000000004</c:v>
                </c:pt>
                <c:pt idx="22">
                  <c:v>0.53</c:v>
                </c:pt>
                <c:pt idx="23">
                  <c:v>0.51</c:v>
                </c:pt>
                <c:pt idx="24">
                  <c:v>0.48</c:v>
                </c:pt>
                <c:pt idx="25">
                  <c:v>0.48</c:v>
                </c:pt>
              </c:numCache>
            </c:numRef>
          </c:val>
          <c:extLst>
            <c:ext xmlns:c16="http://schemas.microsoft.com/office/drawing/2014/chart" uri="{C3380CC4-5D6E-409C-BE32-E72D297353CC}">
              <c16:uniqueId val="{00000000-EB68-7E41-B8AC-ADB66233C8F8}"/>
            </c:ext>
          </c:extLst>
        </c:ser>
        <c:ser>
          <c:idx val="1"/>
          <c:order val="1"/>
          <c:tx>
            <c:strRef>
              <c:f>Sheet1!$C$1</c:f>
              <c:strCache>
                <c:ptCount val="1"/>
                <c:pt idx="0">
                  <c:v>Male</c:v>
                </c:pt>
              </c:strCache>
            </c:strRef>
          </c:tx>
          <c:spPr>
            <a:solidFill>
              <a:schemeClr val="accent2"/>
            </a:solidFill>
            <a:ln>
              <a:noFill/>
            </a:ln>
            <a:effectLst/>
          </c:spPr>
          <c:invertIfNegative val="0"/>
          <c:cat>
            <c:strRef>
              <c:f>Sheet1!$A$2:$A$27</c:f>
              <c:strCache>
                <c:ptCount val="26"/>
                <c:pt idx="0">
                  <c:v>Prebiotics</c:v>
                </c:pt>
                <c:pt idx="1">
                  <c:v>Vitamin D</c:v>
                </c:pt>
                <c:pt idx="2">
                  <c:v>Multivitamin</c:v>
                </c:pt>
                <c:pt idx="3">
                  <c:v>Calcium</c:v>
                </c:pt>
                <c:pt idx="4">
                  <c:v>Probiotics</c:v>
                </c:pt>
                <c:pt idx="5">
                  <c:v>Magnesium</c:v>
                </c:pt>
                <c:pt idx="6">
                  <c:v>Omega-3s</c:v>
                </c:pt>
                <c:pt idx="7">
                  <c:v>Antioxidants</c:v>
                </c:pt>
                <c:pt idx="8">
                  <c:v>Collagen</c:v>
                </c:pt>
                <c:pt idx="9">
                  <c:v>Protein Powder</c:v>
                </c:pt>
                <c:pt idx="10">
                  <c:v>Curcumin/Turmeric</c:v>
                </c:pt>
                <c:pt idx="11">
                  <c:v>Glucosamine</c:v>
                </c:pt>
                <c:pt idx="12">
                  <c:v>Vitamin K2</c:v>
                </c:pt>
                <c:pt idx="13">
                  <c:v>Mushroom (non-psychedlic)</c:v>
                </c:pt>
                <c:pt idx="14">
                  <c:v>CBD</c:v>
                </c:pt>
                <c:pt idx="15">
                  <c:v>Lutein</c:v>
                </c:pt>
                <c:pt idx="16">
                  <c:v>Postbiotics</c:v>
                </c:pt>
                <c:pt idx="17">
                  <c:v>CoQ10</c:v>
                </c:pt>
                <c:pt idx="18">
                  <c:v>Glutathione</c:v>
                </c:pt>
                <c:pt idx="19">
                  <c:v>Synbiotics</c:v>
                </c:pt>
                <c:pt idx="20">
                  <c:v>Choline</c:v>
                </c:pt>
                <c:pt idx="21">
                  <c:v>Ashwagandha</c:v>
                </c:pt>
                <c:pt idx="22">
                  <c:v>Astaxanthin</c:v>
                </c:pt>
                <c:pt idx="23">
                  <c:v>Alpha-GPC</c:v>
                </c:pt>
                <c:pt idx="24">
                  <c:v>Citicoline</c:v>
                </c:pt>
                <c:pt idx="25">
                  <c:v>Nootropics</c:v>
                </c:pt>
              </c:strCache>
            </c:strRef>
          </c:cat>
          <c:val>
            <c:numRef>
              <c:f>Sheet1!$C$2:$C$27</c:f>
              <c:numCache>
                <c:formatCode>0%</c:formatCode>
                <c:ptCount val="26"/>
                <c:pt idx="0">
                  <c:v>1</c:v>
                </c:pt>
                <c:pt idx="1">
                  <c:v>0.99</c:v>
                </c:pt>
                <c:pt idx="2">
                  <c:v>0.99</c:v>
                </c:pt>
                <c:pt idx="3">
                  <c:v>0.99</c:v>
                </c:pt>
                <c:pt idx="4">
                  <c:v>0.99</c:v>
                </c:pt>
                <c:pt idx="5">
                  <c:v>0.98</c:v>
                </c:pt>
                <c:pt idx="6">
                  <c:v>0.98</c:v>
                </c:pt>
                <c:pt idx="7">
                  <c:v>0.96</c:v>
                </c:pt>
                <c:pt idx="8">
                  <c:v>0.96</c:v>
                </c:pt>
                <c:pt idx="9">
                  <c:v>0.96</c:v>
                </c:pt>
                <c:pt idx="10">
                  <c:v>0.94</c:v>
                </c:pt>
                <c:pt idx="11">
                  <c:v>0.88</c:v>
                </c:pt>
                <c:pt idx="12">
                  <c:v>0.84</c:v>
                </c:pt>
                <c:pt idx="13">
                  <c:v>0.84</c:v>
                </c:pt>
                <c:pt idx="14">
                  <c:v>0.8</c:v>
                </c:pt>
                <c:pt idx="15">
                  <c:v>0.78</c:v>
                </c:pt>
                <c:pt idx="16">
                  <c:v>0.82</c:v>
                </c:pt>
                <c:pt idx="17">
                  <c:v>0.72</c:v>
                </c:pt>
                <c:pt idx="18">
                  <c:v>0.76</c:v>
                </c:pt>
                <c:pt idx="19">
                  <c:v>0.75</c:v>
                </c:pt>
                <c:pt idx="20">
                  <c:v>0.7</c:v>
                </c:pt>
                <c:pt idx="21">
                  <c:v>0.63</c:v>
                </c:pt>
                <c:pt idx="22">
                  <c:v>0.69</c:v>
                </c:pt>
                <c:pt idx="23">
                  <c:v>0.68</c:v>
                </c:pt>
                <c:pt idx="24">
                  <c:v>0.66</c:v>
                </c:pt>
                <c:pt idx="25">
                  <c:v>0.67</c:v>
                </c:pt>
              </c:numCache>
            </c:numRef>
          </c:val>
          <c:extLst>
            <c:ext xmlns:c16="http://schemas.microsoft.com/office/drawing/2014/chart" uri="{C3380CC4-5D6E-409C-BE32-E72D297353CC}">
              <c16:uniqueId val="{00000001-EB68-7E41-B8AC-ADB66233C8F8}"/>
            </c:ext>
          </c:extLst>
        </c:ser>
        <c:dLbls>
          <c:showLegendKey val="0"/>
          <c:showVal val="0"/>
          <c:showCatName val="0"/>
          <c:showSerName val="0"/>
          <c:showPercent val="0"/>
          <c:showBubbleSize val="0"/>
        </c:dLbls>
        <c:gapWidth val="219"/>
        <c:overlap val="-27"/>
        <c:axId val="1724754079"/>
        <c:axId val="1724776111"/>
      </c:barChart>
      <c:lineChart>
        <c:grouping val="standard"/>
        <c:varyColors val="0"/>
        <c:ser>
          <c:idx val="2"/>
          <c:order val="2"/>
          <c:tx>
            <c:strRef>
              <c:f>Sheet1!$D$1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Sheet1!$A$2:$A$27</c:f>
              <c:strCache>
                <c:ptCount val="26"/>
                <c:pt idx="0">
                  <c:v>Prebiotics</c:v>
                </c:pt>
                <c:pt idx="1">
                  <c:v>Vitamin D</c:v>
                </c:pt>
                <c:pt idx="2">
                  <c:v>Multivitamin</c:v>
                </c:pt>
                <c:pt idx="3">
                  <c:v>Calcium</c:v>
                </c:pt>
                <c:pt idx="4">
                  <c:v>Probiotics</c:v>
                </c:pt>
                <c:pt idx="5">
                  <c:v>Magnesium</c:v>
                </c:pt>
                <c:pt idx="6">
                  <c:v>Omega-3s</c:v>
                </c:pt>
                <c:pt idx="7">
                  <c:v>Antioxidants</c:v>
                </c:pt>
                <c:pt idx="8">
                  <c:v>Collagen</c:v>
                </c:pt>
                <c:pt idx="9">
                  <c:v>Protein Powder</c:v>
                </c:pt>
                <c:pt idx="10">
                  <c:v>Curcumin/Turmeric</c:v>
                </c:pt>
                <c:pt idx="11">
                  <c:v>Glucosamine</c:v>
                </c:pt>
                <c:pt idx="12">
                  <c:v>Vitamin K2</c:v>
                </c:pt>
                <c:pt idx="13">
                  <c:v>Mushroom (non-psychedlic)</c:v>
                </c:pt>
                <c:pt idx="14">
                  <c:v>CBD</c:v>
                </c:pt>
                <c:pt idx="15">
                  <c:v>Lutein</c:v>
                </c:pt>
                <c:pt idx="16">
                  <c:v>Postbiotics</c:v>
                </c:pt>
                <c:pt idx="17">
                  <c:v>CoQ10</c:v>
                </c:pt>
                <c:pt idx="18">
                  <c:v>Glutathione</c:v>
                </c:pt>
                <c:pt idx="19">
                  <c:v>Synbiotics</c:v>
                </c:pt>
                <c:pt idx="20">
                  <c:v>Choline</c:v>
                </c:pt>
                <c:pt idx="21">
                  <c:v>Ashwagandha</c:v>
                </c:pt>
                <c:pt idx="22">
                  <c:v>Astaxanthin</c:v>
                </c:pt>
                <c:pt idx="23">
                  <c:v>Alpha-GPC</c:v>
                </c:pt>
                <c:pt idx="24">
                  <c:v>Citicoline</c:v>
                </c:pt>
                <c:pt idx="25">
                  <c:v>Nootropics</c:v>
                </c:pt>
              </c:strCache>
            </c:strRef>
          </c:cat>
          <c:val>
            <c:numRef>
              <c:f>Sheet1!$D$2:$D$27</c:f>
              <c:numCache>
                <c:formatCode>0%</c:formatCode>
                <c:ptCount val="26"/>
                <c:pt idx="0">
                  <c:v>0.81</c:v>
                </c:pt>
                <c:pt idx="1">
                  <c:v>0.98</c:v>
                </c:pt>
                <c:pt idx="2">
                  <c:v>0.99</c:v>
                </c:pt>
                <c:pt idx="3">
                  <c:v>0.97</c:v>
                </c:pt>
                <c:pt idx="4">
                  <c:v>0.94</c:v>
                </c:pt>
                <c:pt idx="5">
                  <c:v>0.97</c:v>
                </c:pt>
                <c:pt idx="6">
                  <c:v>0.98</c:v>
                </c:pt>
                <c:pt idx="7">
                  <c:v>0.93</c:v>
                </c:pt>
                <c:pt idx="8">
                  <c:v>0.92</c:v>
                </c:pt>
                <c:pt idx="9">
                  <c:v>0.92</c:v>
                </c:pt>
                <c:pt idx="10">
                  <c:v>0.87</c:v>
                </c:pt>
                <c:pt idx="11">
                  <c:v>0.76</c:v>
                </c:pt>
                <c:pt idx="12">
                  <c:v>0.65</c:v>
                </c:pt>
                <c:pt idx="13">
                  <c:v>0.65</c:v>
                </c:pt>
                <c:pt idx="14">
                  <c:v>0.7</c:v>
                </c:pt>
                <c:pt idx="15">
                  <c:v>0.56000000000000005</c:v>
                </c:pt>
                <c:pt idx="16">
                  <c:v>0.54</c:v>
                </c:pt>
                <c:pt idx="17">
                  <c:v>0.52</c:v>
                </c:pt>
                <c:pt idx="18">
                  <c:v>0.46</c:v>
                </c:pt>
                <c:pt idx="19">
                  <c:v>0.45</c:v>
                </c:pt>
                <c:pt idx="20">
                  <c:v>0.43</c:v>
                </c:pt>
                <c:pt idx="21">
                  <c:v>0.41</c:v>
                </c:pt>
                <c:pt idx="22">
                  <c:v>0.38</c:v>
                </c:pt>
                <c:pt idx="23">
                  <c:v>0.37</c:v>
                </c:pt>
                <c:pt idx="24">
                  <c:v>0.35</c:v>
                </c:pt>
                <c:pt idx="25">
                  <c:v>0.36</c:v>
                </c:pt>
              </c:numCache>
            </c:numRef>
          </c:val>
          <c:smooth val="0"/>
          <c:extLst>
            <c:ext xmlns:c16="http://schemas.microsoft.com/office/drawing/2014/chart" uri="{C3380CC4-5D6E-409C-BE32-E72D297353CC}">
              <c16:uniqueId val="{00000000-DA10-6548-8885-483CD9519B08}"/>
            </c:ext>
          </c:extLst>
        </c:ser>
        <c:dLbls>
          <c:showLegendKey val="0"/>
          <c:showVal val="0"/>
          <c:showCatName val="0"/>
          <c:showSerName val="0"/>
          <c:showPercent val="0"/>
          <c:showBubbleSize val="0"/>
        </c:dLbls>
        <c:marker val="1"/>
        <c:smooth val="0"/>
        <c:axId val="1724754079"/>
        <c:axId val="1724776111"/>
      </c:lineChart>
      <c:catAx>
        <c:axId val="1724754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4776111"/>
        <c:crosses val="autoZero"/>
        <c:auto val="1"/>
        <c:lblAlgn val="ctr"/>
        <c:lblOffset val="100"/>
        <c:noMultiLvlLbl val="0"/>
      </c:catAx>
      <c:valAx>
        <c:axId val="1724776111"/>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4754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Age 18-34 </c:v>
                </c:pt>
              </c:strCache>
            </c:strRef>
          </c:tx>
          <c:spPr>
            <a:solidFill>
              <a:schemeClr val="accent1"/>
            </a:solidFill>
            <a:ln>
              <a:noFill/>
            </a:ln>
            <a:effectLst/>
          </c:spPr>
          <c:invertIfNegative val="0"/>
          <c:cat>
            <c:strRef>
              <c:f>Sheet1!$A$2:$A$27</c:f>
              <c:strCache>
                <c:ptCount val="26"/>
                <c:pt idx="0">
                  <c:v>Prebiotics</c:v>
                </c:pt>
                <c:pt idx="1">
                  <c:v>Multivitamin</c:v>
                </c:pt>
                <c:pt idx="2">
                  <c:v>Vitamin D</c:v>
                </c:pt>
                <c:pt idx="3">
                  <c:v>Calcium</c:v>
                </c:pt>
                <c:pt idx="4">
                  <c:v>Magnesium</c:v>
                </c:pt>
                <c:pt idx="5">
                  <c:v>Omega-3s</c:v>
                </c:pt>
                <c:pt idx="6">
                  <c:v>Probiotics</c:v>
                </c:pt>
                <c:pt idx="7">
                  <c:v>Protein Powder</c:v>
                </c:pt>
                <c:pt idx="8">
                  <c:v>Collagen</c:v>
                </c:pt>
                <c:pt idx="9">
                  <c:v>Antioxidants</c:v>
                </c:pt>
                <c:pt idx="10">
                  <c:v>Curcumin/Turmeric</c:v>
                </c:pt>
                <c:pt idx="11">
                  <c:v>Mushrooms (non-psychedelic)</c:v>
                </c:pt>
                <c:pt idx="12">
                  <c:v>Glucosamine</c:v>
                </c:pt>
                <c:pt idx="13">
                  <c:v>CBD</c:v>
                </c:pt>
                <c:pt idx="14">
                  <c:v>Vitamin K2</c:v>
                </c:pt>
                <c:pt idx="15">
                  <c:v>Lutein</c:v>
                </c:pt>
                <c:pt idx="16">
                  <c:v>Postbiotics</c:v>
                </c:pt>
                <c:pt idx="17">
                  <c:v>Glutathione</c:v>
                </c:pt>
                <c:pt idx="18">
                  <c:v>Synbiotics</c:v>
                </c:pt>
                <c:pt idx="19">
                  <c:v>CoQ10</c:v>
                </c:pt>
                <c:pt idx="20">
                  <c:v>Ashwagandha</c:v>
                </c:pt>
                <c:pt idx="21">
                  <c:v>Choline</c:v>
                </c:pt>
                <c:pt idx="22">
                  <c:v>Astaxanthin</c:v>
                </c:pt>
                <c:pt idx="23">
                  <c:v>Alpha-GPC</c:v>
                </c:pt>
                <c:pt idx="24">
                  <c:v>Nootropics</c:v>
                </c:pt>
                <c:pt idx="25">
                  <c:v>Citicoline</c:v>
                </c:pt>
              </c:strCache>
            </c:strRef>
          </c:cat>
          <c:val>
            <c:numRef>
              <c:f>Sheet1!$B$2:$B$27</c:f>
              <c:numCache>
                <c:formatCode>0%</c:formatCode>
                <c:ptCount val="26"/>
                <c:pt idx="0">
                  <c:v>1</c:v>
                </c:pt>
                <c:pt idx="1">
                  <c:v>0.99</c:v>
                </c:pt>
                <c:pt idx="2">
                  <c:v>0.99</c:v>
                </c:pt>
                <c:pt idx="3">
                  <c:v>0.98</c:v>
                </c:pt>
                <c:pt idx="4">
                  <c:v>0.98</c:v>
                </c:pt>
                <c:pt idx="5">
                  <c:v>0.98</c:v>
                </c:pt>
                <c:pt idx="6">
                  <c:v>0.97</c:v>
                </c:pt>
                <c:pt idx="7">
                  <c:v>0.96</c:v>
                </c:pt>
                <c:pt idx="8">
                  <c:v>0.96</c:v>
                </c:pt>
                <c:pt idx="9">
                  <c:v>0.95</c:v>
                </c:pt>
                <c:pt idx="10">
                  <c:v>0.92</c:v>
                </c:pt>
                <c:pt idx="11">
                  <c:v>0.81</c:v>
                </c:pt>
                <c:pt idx="12">
                  <c:v>0.78</c:v>
                </c:pt>
                <c:pt idx="13">
                  <c:v>0.78</c:v>
                </c:pt>
                <c:pt idx="14">
                  <c:v>0.77</c:v>
                </c:pt>
                <c:pt idx="15">
                  <c:v>0.74</c:v>
                </c:pt>
                <c:pt idx="16">
                  <c:v>0.7</c:v>
                </c:pt>
                <c:pt idx="17">
                  <c:v>0.68</c:v>
                </c:pt>
                <c:pt idx="18">
                  <c:v>0.67</c:v>
                </c:pt>
                <c:pt idx="19">
                  <c:v>0.65</c:v>
                </c:pt>
                <c:pt idx="20">
                  <c:v>0.65</c:v>
                </c:pt>
                <c:pt idx="21">
                  <c:v>0.62</c:v>
                </c:pt>
                <c:pt idx="22">
                  <c:v>0.6</c:v>
                </c:pt>
                <c:pt idx="23">
                  <c:v>0.59</c:v>
                </c:pt>
                <c:pt idx="24">
                  <c:v>0.59</c:v>
                </c:pt>
                <c:pt idx="25">
                  <c:v>0.55000000000000004</c:v>
                </c:pt>
              </c:numCache>
            </c:numRef>
          </c:val>
          <c:extLst>
            <c:ext xmlns:c16="http://schemas.microsoft.com/office/drawing/2014/chart" uri="{C3380CC4-5D6E-409C-BE32-E72D297353CC}">
              <c16:uniqueId val="{00000000-EB68-7E41-B8AC-ADB66233C8F8}"/>
            </c:ext>
          </c:extLst>
        </c:ser>
        <c:ser>
          <c:idx val="1"/>
          <c:order val="1"/>
          <c:tx>
            <c:strRef>
              <c:f>Sheet1!$C$1</c:f>
              <c:strCache>
                <c:ptCount val="1"/>
                <c:pt idx="0">
                  <c:v>Male, Age 18-34 </c:v>
                </c:pt>
              </c:strCache>
            </c:strRef>
          </c:tx>
          <c:spPr>
            <a:solidFill>
              <a:schemeClr val="accent3"/>
            </a:solidFill>
            <a:ln>
              <a:noFill/>
            </a:ln>
            <a:effectLst/>
          </c:spPr>
          <c:invertIfNegative val="0"/>
          <c:cat>
            <c:strRef>
              <c:f>Sheet1!$A$2:$A$27</c:f>
              <c:strCache>
                <c:ptCount val="26"/>
                <c:pt idx="0">
                  <c:v>Prebiotics</c:v>
                </c:pt>
                <c:pt idx="1">
                  <c:v>Multivitamin</c:v>
                </c:pt>
                <c:pt idx="2">
                  <c:v>Vitamin D</c:v>
                </c:pt>
                <c:pt idx="3">
                  <c:v>Calcium</c:v>
                </c:pt>
                <c:pt idx="4">
                  <c:v>Magnesium</c:v>
                </c:pt>
                <c:pt idx="5">
                  <c:v>Omega-3s</c:v>
                </c:pt>
                <c:pt idx="6">
                  <c:v>Probiotics</c:v>
                </c:pt>
                <c:pt idx="7">
                  <c:v>Protein Powder</c:v>
                </c:pt>
                <c:pt idx="8">
                  <c:v>Collagen</c:v>
                </c:pt>
                <c:pt idx="9">
                  <c:v>Antioxidants</c:v>
                </c:pt>
                <c:pt idx="10">
                  <c:v>Curcumin/Turmeric</c:v>
                </c:pt>
                <c:pt idx="11">
                  <c:v>Mushrooms (non-psychedelic)</c:v>
                </c:pt>
                <c:pt idx="12">
                  <c:v>Glucosamine</c:v>
                </c:pt>
                <c:pt idx="13">
                  <c:v>CBD</c:v>
                </c:pt>
                <c:pt idx="14">
                  <c:v>Vitamin K2</c:v>
                </c:pt>
                <c:pt idx="15">
                  <c:v>Lutein</c:v>
                </c:pt>
                <c:pt idx="16">
                  <c:v>Postbiotics</c:v>
                </c:pt>
                <c:pt idx="17">
                  <c:v>Glutathione</c:v>
                </c:pt>
                <c:pt idx="18">
                  <c:v>Synbiotics</c:v>
                </c:pt>
                <c:pt idx="19">
                  <c:v>CoQ10</c:v>
                </c:pt>
                <c:pt idx="20">
                  <c:v>Ashwagandha</c:v>
                </c:pt>
                <c:pt idx="21">
                  <c:v>Choline</c:v>
                </c:pt>
                <c:pt idx="22">
                  <c:v>Astaxanthin</c:v>
                </c:pt>
                <c:pt idx="23">
                  <c:v>Alpha-GPC</c:v>
                </c:pt>
                <c:pt idx="24">
                  <c:v>Nootropics</c:v>
                </c:pt>
                <c:pt idx="25">
                  <c:v>Citicoline</c:v>
                </c:pt>
              </c:strCache>
            </c:strRef>
          </c:cat>
          <c:val>
            <c:numRef>
              <c:f>Sheet1!$C$2:$C$27</c:f>
              <c:numCache>
                <c:formatCode>0%</c:formatCode>
                <c:ptCount val="26"/>
                <c:pt idx="0">
                  <c:v>1</c:v>
                </c:pt>
                <c:pt idx="1">
                  <c:v>0.98</c:v>
                </c:pt>
                <c:pt idx="2">
                  <c:v>0.99</c:v>
                </c:pt>
                <c:pt idx="3">
                  <c:v>0.97</c:v>
                </c:pt>
                <c:pt idx="4">
                  <c:v>0.97</c:v>
                </c:pt>
                <c:pt idx="5">
                  <c:v>0.97</c:v>
                </c:pt>
                <c:pt idx="6">
                  <c:v>1</c:v>
                </c:pt>
                <c:pt idx="7">
                  <c:v>0.97</c:v>
                </c:pt>
                <c:pt idx="8">
                  <c:v>0.96</c:v>
                </c:pt>
                <c:pt idx="9">
                  <c:v>0.94</c:v>
                </c:pt>
                <c:pt idx="10">
                  <c:v>0.93</c:v>
                </c:pt>
                <c:pt idx="11">
                  <c:v>0.91</c:v>
                </c:pt>
                <c:pt idx="12">
                  <c:v>0.9</c:v>
                </c:pt>
                <c:pt idx="13">
                  <c:v>0.89</c:v>
                </c:pt>
                <c:pt idx="14">
                  <c:v>0.88</c:v>
                </c:pt>
                <c:pt idx="15">
                  <c:v>0.83</c:v>
                </c:pt>
                <c:pt idx="16">
                  <c:v>0.88</c:v>
                </c:pt>
                <c:pt idx="17">
                  <c:v>0.84</c:v>
                </c:pt>
                <c:pt idx="18">
                  <c:v>0.85</c:v>
                </c:pt>
                <c:pt idx="19">
                  <c:v>0.8</c:v>
                </c:pt>
                <c:pt idx="20">
                  <c:v>0.76</c:v>
                </c:pt>
                <c:pt idx="21">
                  <c:v>0.82</c:v>
                </c:pt>
                <c:pt idx="22">
                  <c:v>0.79</c:v>
                </c:pt>
                <c:pt idx="23">
                  <c:v>0.8</c:v>
                </c:pt>
                <c:pt idx="24">
                  <c:v>0.78</c:v>
                </c:pt>
                <c:pt idx="25">
                  <c:v>0.8</c:v>
                </c:pt>
              </c:numCache>
            </c:numRef>
          </c:val>
          <c:extLst>
            <c:ext xmlns:c16="http://schemas.microsoft.com/office/drawing/2014/chart" uri="{C3380CC4-5D6E-409C-BE32-E72D297353CC}">
              <c16:uniqueId val="{00000001-EB68-7E41-B8AC-ADB66233C8F8}"/>
            </c:ext>
          </c:extLst>
        </c:ser>
        <c:ser>
          <c:idx val="2"/>
          <c:order val="2"/>
          <c:tx>
            <c:strRef>
              <c:f>Sheet1!$D$1</c:f>
              <c:strCache>
                <c:ptCount val="1"/>
                <c:pt idx="0">
                  <c:v>Female, Age 35-54 </c:v>
                </c:pt>
              </c:strCache>
            </c:strRef>
          </c:tx>
          <c:spPr>
            <a:solidFill>
              <a:schemeClr val="bg2">
                <a:lumMod val="90000"/>
              </a:schemeClr>
            </a:solidFill>
            <a:ln>
              <a:noFill/>
            </a:ln>
            <a:effectLst/>
          </c:spPr>
          <c:invertIfNegative val="0"/>
          <c:cat>
            <c:strRef>
              <c:f>Sheet1!$A$2:$A$27</c:f>
              <c:strCache>
                <c:ptCount val="26"/>
                <c:pt idx="0">
                  <c:v>Prebiotics</c:v>
                </c:pt>
                <c:pt idx="1">
                  <c:v>Multivitamin</c:v>
                </c:pt>
                <c:pt idx="2">
                  <c:v>Vitamin D</c:v>
                </c:pt>
                <c:pt idx="3">
                  <c:v>Calcium</c:v>
                </c:pt>
                <c:pt idx="4">
                  <c:v>Magnesium</c:v>
                </c:pt>
                <c:pt idx="5">
                  <c:v>Omega-3s</c:v>
                </c:pt>
                <c:pt idx="6">
                  <c:v>Probiotics</c:v>
                </c:pt>
                <c:pt idx="7">
                  <c:v>Protein Powder</c:v>
                </c:pt>
                <c:pt idx="8">
                  <c:v>Collagen</c:v>
                </c:pt>
                <c:pt idx="9">
                  <c:v>Antioxidants</c:v>
                </c:pt>
                <c:pt idx="10">
                  <c:v>Curcumin/Turmeric</c:v>
                </c:pt>
                <c:pt idx="11">
                  <c:v>Mushrooms (non-psychedelic)</c:v>
                </c:pt>
                <c:pt idx="12">
                  <c:v>Glucosamine</c:v>
                </c:pt>
                <c:pt idx="13">
                  <c:v>CBD</c:v>
                </c:pt>
                <c:pt idx="14">
                  <c:v>Vitamin K2</c:v>
                </c:pt>
                <c:pt idx="15">
                  <c:v>Lutein</c:v>
                </c:pt>
                <c:pt idx="16">
                  <c:v>Postbiotics</c:v>
                </c:pt>
                <c:pt idx="17">
                  <c:v>Glutathione</c:v>
                </c:pt>
                <c:pt idx="18">
                  <c:v>Synbiotics</c:v>
                </c:pt>
                <c:pt idx="19">
                  <c:v>CoQ10</c:v>
                </c:pt>
                <c:pt idx="20">
                  <c:v>Ashwagandha</c:v>
                </c:pt>
                <c:pt idx="21">
                  <c:v>Choline</c:v>
                </c:pt>
                <c:pt idx="22">
                  <c:v>Astaxanthin</c:v>
                </c:pt>
                <c:pt idx="23">
                  <c:v>Alpha-GPC</c:v>
                </c:pt>
                <c:pt idx="24">
                  <c:v>Nootropics</c:v>
                </c:pt>
                <c:pt idx="25">
                  <c:v>Citicoline</c:v>
                </c:pt>
              </c:strCache>
            </c:strRef>
          </c:cat>
          <c:val>
            <c:numRef>
              <c:f>Sheet1!$D$2:$D$27</c:f>
              <c:numCache>
                <c:formatCode>0%</c:formatCode>
                <c:ptCount val="26"/>
                <c:pt idx="0">
                  <c:v>1</c:v>
                </c:pt>
                <c:pt idx="1">
                  <c:v>0.98</c:v>
                </c:pt>
                <c:pt idx="2">
                  <c:v>0.98</c:v>
                </c:pt>
                <c:pt idx="3">
                  <c:v>0.98</c:v>
                </c:pt>
                <c:pt idx="4">
                  <c:v>0.98</c:v>
                </c:pt>
                <c:pt idx="5">
                  <c:v>0.98</c:v>
                </c:pt>
                <c:pt idx="6">
                  <c:v>0.99</c:v>
                </c:pt>
                <c:pt idx="7">
                  <c:v>0.95</c:v>
                </c:pt>
                <c:pt idx="8">
                  <c:v>0.97</c:v>
                </c:pt>
                <c:pt idx="9">
                  <c:v>0.98</c:v>
                </c:pt>
                <c:pt idx="10">
                  <c:v>0.93</c:v>
                </c:pt>
                <c:pt idx="11">
                  <c:v>0.76</c:v>
                </c:pt>
                <c:pt idx="12">
                  <c:v>0.85</c:v>
                </c:pt>
                <c:pt idx="13">
                  <c:v>0.77</c:v>
                </c:pt>
                <c:pt idx="14">
                  <c:v>0.8</c:v>
                </c:pt>
                <c:pt idx="15">
                  <c:v>0.71</c:v>
                </c:pt>
                <c:pt idx="16">
                  <c:v>0.69</c:v>
                </c:pt>
                <c:pt idx="17">
                  <c:v>0.56999999999999995</c:v>
                </c:pt>
                <c:pt idx="18">
                  <c:v>0.56999999999999995</c:v>
                </c:pt>
                <c:pt idx="19">
                  <c:v>0.69</c:v>
                </c:pt>
                <c:pt idx="20">
                  <c:v>0.55000000000000004</c:v>
                </c:pt>
                <c:pt idx="21">
                  <c:v>0.55000000000000004</c:v>
                </c:pt>
                <c:pt idx="22">
                  <c:v>0.53</c:v>
                </c:pt>
                <c:pt idx="23">
                  <c:v>0.5</c:v>
                </c:pt>
                <c:pt idx="24">
                  <c:v>0.47</c:v>
                </c:pt>
                <c:pt idx="25">
                  <c:v>0.49</c:v>
                </c:pt>
              </c:numCache>
            </c:numRef>
          </c:val>
          <c:extLst>
            <c:ext xmlns:c16="http://schemas.microsoft.com/office/drawing/2014/chart" uri="{C3380CC4-5D6E-409C-BE32-E72D297353CC}">
              <c16:uniqueId val="{00000000-DA10-6548-8885-483CD9519B08}"/>
            </c:ext>
          </c:extLst>
        </c:ser>
        <c:ser>
          <c:idx val="3"/>
          <c:order val="3"/>
          <c:tx>
            <c:strRef>
              <c:f>Sheet1!$E$1</c:f>
              <c:strCache>
                <c:ptCount val="1"/>
                <c:pt idx="0">
                  <c:v>Male, Age 35-54</c:v>
                </c:pt>
              </c:strCache>
            </c:strRef>
          </c:tx>
          <c:spPr>
            <a:solidFill>
              <a:schemeClr val="accent1">
                <a:lumMod val="60000"/>
              </a:schemeClr>
            </a:solidFill>
            <a:ln>
              <a:noFill/>
            </a:ln>
            <a:effectLst/>
          </c:spPr>
          <c:invertIfNegative val="0"/>
          <c:cat>
            <c:strRef>
              <c:f>Sheet1!$A$2:$A$27</c:f>
              <c:strCache>
                <c:ptCount val="26"/>
                <c:pt idx="0">
                  <c:v>Prebiotics</c:v>
                </c:pt>
                <c:pt idx="1">
                  <c:v>Multivitamin</c:v>
                </c:pt>
                <c:pt idx="2">
                  <c:v>Vitamin D</c:v>
                </c:pt>
                <c:pt idx="3">
                  <c:v>Calcium</c:v>
                </c:pt>
                <c:pt idx="4">
                  <c:v>Magnesium</c:v>
                </c:pt>
                <c:pt idx="5">
                  <c:v>Omega-3s</c:v>
                </c:pt>
                <c:pt idx="6">
                  <c:v>Probiotics</c:v>
                </c:pt>
                <c:pt idx="7">
                  <c:v>Protein Powder</c:v>
                </c:pt>
                <c:pt idx="8">
                  <c:v>Collagen</c:v>
                </c:pt>
                <c:pt idx="9">
                  <c:v>Antioxidants</c:v>
                </c:pt>
                <c:pt idx="10">
                  <c:v>Curcumin/Turmeric</c:v>
                </c:pt>
                <c:pt idx="11">
                  <c:v>Mushrooms (non-psychedelic)</c:v>
                </c:pt>
                <c:pt idx="12">
                  <c:v>Glucosamine</c:v>
                </c:pt>
                <c:pt idx="13">
                  <c:v>CBD</c:v>
                </c:pt>
                <c:pt idx="14">
                  <c:v>Vitamin K2</c:v>
                </c:pt>
                <c:pt idx="15">
                  <c:v>Lutein</c:v>
                </c:pt>
                <c:pt idx="16">
                  <c:v>Postbiotics</c:v>
                </c:pt>
                <c:pt idx="17">
                  <c:v>Glutathione</c:v>
                </c:pt>
                <c:pt idx="18">
                  <c:v>Synbiotics</c:v>
                </c:pt>
                <c:pt idx="19">
                  <c:v>CoQ10</c:v>
                </c:pt>
                <c:pt idx="20">
                  <c:v>Ashwagandha</c:v>
                </c:pt>
                <c:pt idx="21">
                  <c:v>Choline</c:v>
                </c:pt>
                <c:pt idx="22">
                  <c:v>Astaxanthin</c:v>
                </c:pt>
                <c:pt idx="23">
                  <c:v>Alpha-GPC</c:v>
                </c:pt>
                <c:pt idx="24">
                  <c:v>Nootropics</c:v>
                </c:pt>
                <c:pt idx="25">
                  <c:v>Citicoline</c:v>
                </c:pt>
              </c:strCache>
            </c:strRef>
          </c:cat>
          <c:val>
            <c:numRef>
              <c:f>Sheet1!$E$2:$E$27</c:f>
              <c:numCache>
                <c:formatCode>0%</c:formatCode>
                <c:ptCount val="26"/>
                <c:pt idx="0">
                  <c:v>1</c:v>
                </c:pt>
                <c:pt idx="1">
                  <c:v>0.99</c:v>
                </c:pt>
                <c:pt idx="2">
                  <c:v>0.99</c:v>
                </c:pt>
                <c:pt idx="3">
                  <c:v>0.99</c:v>
                </c:pt>
                <c:pt idx="4">
                  <c:v>0.99</c:v>
                </c:pt>
                <c:pt idx="5">
                  <c:v>0.99</c:v>
                </c:pt>
                <c:pt idx="6">
                  <c:v>0.98</c:v>
                </c:pt>
                <c:pt idx="7">
                  <c:v>0.97</c:v>
                </c:pt>
                <c:pt idx="8">
                  <c:v>0.97</c:v>
                </c:pt>
                <c:pt idx="9">
                  <c:v>0.98</c:v>
                </c:pt>
                <c:pt idx="10">
                  <c:v>0.95</c:v>
                </c:pt>
                <c:pt idx="11">
                  <c:v>0.83</c:v>
                </c:pt>
                <c:pt idx="12">
                  <c:v>0.87</c:v>
                </c:pt>
                <c:pt idx="13">
                  <c:v>0.79</c:v>
                </c:pt>
                <c:pt idx="14">
                  <c:v>0.86</c:v>
                </c:pt>
                <c:pt idx="15">
                  <c:v>0.79</c:v>
                </c:pt>
                <c:pt idx="16">
                  <c:v>0.81</c:v>
                </c:pt>
                <c:pt idx="17">
                  <c:v>0.76</c:v>
                </c:pt>
                <c:pt idx="18">
                  <c:v>0.75</c:v>
                </c:pt>
                <c:pt idx="19">
                  <c:v>0.73</c:v>
                </c:pt>
                <c:pt idx="20">
                  <c:v>0.64</c:v>
                </c:pt>
                <c:pt idx="21">
                  <c:v>0.71</c:v>
                </c:pt>
                <c:pt idx="22">
                  <c:v>0.69</c:v>
                </c:pt>
                <c:pt idx="23">
                  <c:v>0.7</c:v>
                </c:pt>
                <c:pt idx="24">
                  <c:v>0.68</c:v>
                </c:pt>
                <c:pt idx="25">
                  <c:v>0.66</c:v>
                </c:pt>
              </c:numCache>
            </c:numRef>
          </c:val>
          <c:extLst>
            <c:ext xmlns:c16="http://schemas.microsoft.com/office/drawing/2014/chart" uri="{C3380CC4-5D6E-409C-BE32-E72D297353CC}">
              <c16:uniqueId val="{00000000-FD05-2F40-8955-BA532AED45CD}"/>
            </c:ext>
          </c:extLst>
        </c:ser>
        <c:ser>
          <c:idx val="4"/>
          <c:order val="4"/>
          <c:tx>
            <c:strRef>
              <c:f>Sheet1!$F$1</c:f>
              <c:strCache>
                <c:ptCount val="1"/>
                <c:pt idx="0">
                  <c:v>Female, Age 55+ </c:v>
                </c:pt>
              </c:strCache>
            </c:strRef>
          </c:tx>
          <c:spPr>
            <a:solidFill>
              <a:schemeClr val="accent2">
                <a:lumMod val="20000"/>
                <a:lumOff val="80000"/>
              </a:schemeClr>
            </a:solidFill>
            <a:ln>
              <a:noFill/>
            </a:ln>
            <a:effectLst/>
          </c:spPr>
          <c:invertIfNegative val="0"/>
          <c:cat>
            <c:strRef>
              <c:f>Sheet1!$A$2:$A$27</c:f>
              <c:strCache>
                <c:ptCount val="26"/>
                <c:pt idx="0">
                  <c:v>Prebiotics</c:v>
                </c:pt>
                <c:pt idx="1">
                  <c:v>Multivitamin</c:v>
                </c:pt>
                <c:pt idx="2">
                  <c:v>Vitamin D</c:v>
                </c:pt>
                <c:pt idx="3">
                  <c:v>Calcium</c:v>
                </c:pt>
                <c:pt idx="4">
                  <c:v>Magnesium</c:v>
                </c:pt>
                <c:pt idx="5">
                  <c:v>Omega-3s</c:v>
                </c:pt>
                <c:pt idx="6">
                  <c:v>Probiotics</c:v>
                </c:pt>
                <c:pt idx="7">
                  <c:v>Protein Powder</c:v>
                </c:pt>
                <c:pt idx="8">
                  <c:v>Collagen</c:v>
                </c:pt>
                <c:pt idx="9">
                  <c:v>Antioxidants</c:v>
                </c:pt>
                <c:pt idx="10">
                  <c:v>Curcumin/Turmeric</c:v>
                </c:pt>
                <c:pt idx="11">
                  <c:v>Mushrooms (non-psychedelic)</c:v>
                </c:pt>
                <c:pt idx="12">
                  <c:v>Glucosamine</c:v>
                </c:pt>
                <c:pt idx="13">
                  <c:v>CBD</c:v>
                </c:pt>
                <c:pt idx="14">
                  <c:v>Vitamin K2</c:v>
                </c:pt>
                <c:pt idx="15">
                  <c:v>Lutein</c:v>
                </c:pt>
                <c:pt idx="16">
                  <c:v>Postbiotics</c:v>
                </c:pt>
                <c:pt idx="17">
                  <c:v>Glutathione</c:v>
                </c:pt>
                <c:pt idx="18">
                  <c:v>Synbiotics</c:v>
                </c:pt>
                <c:pt idx="19">
                  <c:v>CoQ10</c:v>
                </c:pt>
                <c:pt idx="20">
                  <c:v>Ashwagandha</c:v>
                </c:pt>
                <c:pt idx="21">
                  <c:v>Choline</c:v>
                </c:pt>
                <c:pt idx="22">
                  <c:v>Astaxanthin</c:v>
                </c:pt>
                <c:pt idx="23">
                  <c:v>Alpha-GPC</c:v>
                </c:pt>
                <c:pt idx="24">
                  <c:v>Nootropics</c:v>
                </c:pt>
                <c:pt idx="25">
                  <c:v>Citicoline</c:v>
                </c:pt>
              </c:strCache>
            </c:strRef>
          </c:cat>
          <c:val>
            <c:numRef>
              <c:f>Sheet1!$F$2:$F$27</c:f>
              <c:numCache>
                <c:formatCode>0%</c:formatCode>
                <c:ptCount val="26"/>
                <c:pt idx="0">
                  <c:v>1</c:v>
                </c:pt>
                <c:pt idx="1">
                  <c:v>1</c:v>
                </c:pt>
                <c:pt idx="2">
                  <c:v>1</c:v>
                </c:pt>
                <c:pt idx="3">
                  <c:v>1</c:v>
                </c:pt>
                <c:pt idx="4">
                  <c:v>0.98</c:v>
                </c:pt>
                <c:pt idx="5">
                  <c:v>0.99</c:v>
                </c:pt>
                <c:pt idx="6">
                  <c:v>1</c:v>
                </c:pt>
                <c:pt idx="7">
                  <c:v>0.94</c:v>
                </c:pt>
                <c:pt idx="8">
                  <c:v>0.98</c:v>
                </c:pt>
                <c:pt idx="9">
                  <c:v>0.98</c:v>
                </c:pt>
                <c:pt idx="10">
                  <c:v>0.97</c:v>
                </c:pt>
                <c:pt idx="11">
                  <c:v>0.6</c:v>
                </c:pt>
                <c:pt idx="12">
                  <c:v>0.91</c:v>
                </c:pt>
                <c:pt idx="13">
                  <c:v>0.65</c:v>
                </c:pt>
                <c:pt idx="14">
                  <c:v>0.75</c:v>
                </c:pt>
                <c:pt idx="15">
                  <c:v>0.7</c:v>
                </c:pt>
                <c:pt idx="16">
                  <c:v>0.6</c:v>
                </c:pt>
                <c:pt idx="17">
                  <c:v>0.49</c:v>
                </c:pt>
                <c:pt idx="18">
                  <c:v>0.38</c:v>
                </c:pt>
                <c:pt idx="19">
                  <c:v>0.7</c:v>
                </c:pt>
                <c:pt idx="20">
                  <c:v>0.35</c:v>
                </c:pt>
                <c:pt idx="21">
                  <c:v>0.47</c:v>
                </c:pt>
                <c:pt idx="22">
                  <c:v>0.39</c:v>
                </c:pt>
                <c:pt idx="23">
                  <c:v>0.34</c:v>
                </c:pt>
                <c:pt idx="24">
                  <c:v>0.25</c:v>
                </c:pt>
                <c:pt idx="25">
                  <c:v>0.3</c:v>
                </c:pt>
              </c:numCache>
            </c:numRef>
          </c:val>
          <c:extLst>
            <c:ext xmlns:c16="http://schemas.microsoft.com/office/drawing/2014/chart" uri="{C3380CC4-5D6E-409C-BE32-E72D297353CC}">
              <c16:uniqueId val="{00000001-FD05-2F40-8955-BA532AED45CD}"/>
            </c:ext>
          </c:extLst>
        </c:ser>
        <c:ser>
          <c:idx val="5"/>
          <c:order val="5"/>
          <c:tx>
            <c:strRef>
              <c:f>Sheet1!$G$1</c:f>
              <c:strCache>
                <c:ptCount val="1"/>
                <c:pt idx="0">
                  <c:v>Male, Age 55+ </c:v>
                </c:pt>
              </c:strCache>
            </c:strRef>
          </c:tx>
          <c:spPr>
            <a:solidFill>
              <a:schemeClr val="accent5">
                <a:lumMod val="60000"/>
              </a:schemeClr>
            </a:solidFill>
            <a:ln>
              <a:noFill/>
            </a:ln>
            <a:effectLst/>
          </c:spPr>
          <c:invertIfNegative val="0"/>
          <c:cat>
            <c:strRef>
              <c:f>Sheet1!$A$2:$A$27</c:f>
              <c:strCache>
                <c:ptCount val="26"/>
                <c:pt idx="0">
                  <c:v>Prebiotics</c:v>
                </c:pt>
                <c:pt idx="1">
                  <c:v>Multivitamin</c:v>
                </c:pt>
                <c:pt idx="2">
                  <c:v>Vitamin D</c:v>
                </c:pt>
                <c:pt idx="3">
                  <c:v>Calcium</c:v>
                </c:pt>
                <c:pt idx="4">
                  <c:v>Magnesium</c:v>
                </c:pt>
                <c:pt idx="5">
                  <c:v>Omega-3s</c:v>
                </c:pt>
                <c:pt idx="6">
                  <c:v>Probiotics</c:v>
                </c:pt>
                <c:pt idx="7">
                  <c:v>Protein Powder</c:v>
                </c:pt>
                <c:pt idx="8">
                  <c:v>Collagen</c:v>
                </c:pt>
                <c:pt idx="9">
                  <c:v>Antioxidants</c:v>
                </c:pt>
                <c:pt idx="10">
                  <c:v>Curcumin/Turmeric</c:v>
                </c:pt>
                <c:pt idx="11">
                  <c:v>Mushrooms (non-psychedelic)</c:v>
                </c:pt>
                <c:pt idx="12">
                  <c:v>Glucosamine</c:v>
                </c:pt>
                <c:pt idx="13">
                  <c:v>CBD</c:v>
                </c:pt>
                <c:pt idx="14">
                  <c:v>Vitamin K2</c:v>
                </c:pt>
                <c:pt idx="15">
                  <c:v>Lutein</c:v>
                </c:pt>
                <c:pt idx="16">
                  <c:v>Postbiotics</c:v>
                </c:pt>
                <c:pt idx="17">
                  <c:v>Glutathione</c:v>
                </c:pt>
                <c:pt idx="18">
                  <c:v>Synbiotics</c:v>
                </c:pt>
                <c:pt idx="19">
                  <c:v>CoQ10</c:v>
                </c:pt>
                <c:pt idx="20">
                  <c:v>Ashwagandha</c:v>
                </c:pt>
                <c:pt idx="21">
                  <c:v>Choline</c:v>
                </c:pt>
                <c:pt idx="22">
                  <c:v>Astaxanthin</c:v>
                </c:pt>
                <c:pt idx="23">
                  <c:v>Alpha-GPC</c:v>
                </c:pt>
                <c:pt idx="24">
                  <c:v>Nootropics</c:v>
                </c:pt>
                <c:pt idx="25">
                  <c:v>Citicoline</c:v>
                </c:pt>
              </c:strCache>
            </c:strRef>
          </c:cat>
          <c:val>
            <c:numRef>
              <c:f>Sheet1!$G$2:$G$27</c:f>
              <c:numCache>
                <c:formatCode>0%</c:formatCode>
                <c:ptCount val="26"/>
                <c:pt idx="0">
                  <c:v>1</c:v>
                </c:pt>
                <c:pt idx="1">
                  <c:v>0.99</c:v>
                </c:pt>
                <c:pt idx="2">
                  <c:v>1</c:v>
                </c:pt>
                <c:pt idx="3">
                  <c:v>1</c:v>
                </c:pt>
                <c:pt idx="4">
                  <c:v>0.98</c:v>
                </c:pt>
                <c:pt idx="5">
                  <c:v>0.98</c:v>
                </c:pt>
                <c:pt idx="6">
                  <c:v>0.98</c:v>
                </c:pt>
                <c:pt idx="7">
                  <c:v>0.93</c:v>
                </c:pt>
                <c:pt idx="8">
                  <c:v>0.95</c:v>
                </c:pt>
                <c:pt idx="9">
                  <c:v>0.98</c:v>
                </c:pt>
                <c:pt idx="10">
                  <c:v>0.92</c:v>
                </c:pt>
                <c:pt idx="11">
                  <c:v>0.73</c:v>
                </c:pt>
                <c:pt idx="12">
                  <c:v>0.88</c:v>
                </c:pt>
                <c:pt idx="13">
                  <c:v>0.64</c:v>
                </c:pt>
                <c:pt idx="14">
                  <c:v>0.74</c:v>
                </c:pt>
                <c:pt idx="15">
                  <c:v>0.67</c:v>
                </c:pt>
                <c:pt idx="16">
                  <c:v>0.74</c:v>
                </c:pt>
                <c:pt idx="17">
                  <c:v>0.61</c:v>
                </c:pt>
                <c:pt idx="18">
                  <c:v>0.57999999999999996</c:v>
                </c:pt>
                <c:pt idx="19">
                  <c:v>0.56999999999999995</c:v>
                </c:pt>
                <c:pt idx="20">
                  <c:v>0.35</c:v>
                </c:pt>
                <c:pt idx="21">
                  <c:v>0.47</c:v>
                </c:pt>
                <c:pt idx="22">
                  <c:v>0.48</c:v>
                </c:pt>
                <c:pt idx="23">
                  <c:v>0.43</c:v>
                </c:pt>
                <c:pt idx="24">
                  <c:v>0.43</c:v>
                </c:pt>
                <c:pt idx="25">
                  <c:v>0.42</c:v>
                </c:pt>
              </c:numCache>
            </c:numRef>
          </c:val>
          <c:extLst>
            <c:ext xmlns:c16="http://schemas.microsoft.com/office/drawing/2014/chart" uri="{C3380CC4-5D6E-409C-BE32-E72D297353CC}">
              <c16:uniqueId val="{00000002-FD05-2F40-8955-BA532AED45CD}"/>
            </c:ext>
          </c:extLst>
        </c:ser>
        <c:dLbls>
          <c:showLegendKey val="0"/>
          <c:showVal val="0"/>
          <c:showCatName val="0"/>
          <c:showSerName val="0"/>
          <c:showPercent val="0"/>
          <c:showBubbleSize val="0"/>
        </c:dLbls>
        <c:gapWidth val="150"/>
        <c:axId val="1724754079"/>
        <c:axId val="1724776111"/>
      </c:barChart>
      <c:catAx>
        <c:axId val="1724754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4776111"/>
        <c:crosses val="autoZero"/>
        <c:auto val="1"/>
        <c:lblAlgn val="ctr"/>
        <c:lblOffset val="100"/>
        <c:noMultiLvlLbl val="0"/>
      </c:catAx>
      <c:valAx>
        <c:axId val="1724776111"/>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4754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EA93-4630-B0F8-6873B0AC863F}"/>
              </c:ext>
            </c:extLst>
          </c:dPt>
          <c:dPt>
            <c:idx val="1"/>
            <c:bubble3D val="0"/>
            <c:spPr>
              <a:solidFill>
                <a:schemeClr val="accent2"/>
              </a:solidFill>
              <a:ln w="19050">
                <a:noFill/>
              </a:ln>
              <a:effectLst/>
            </c:spPr>
            <c:extLst>
              <c:ext xmlns:c16="http://schemas.microsoft.com/office/drawing/2014/chart" uri="{C3380CC4-5D6E-409C-BE32-E72D297353CC}">
                <c16:uniqueId val="{00000003-EA93-4630-B0F8-6873B0AC863F}"/>
              </c:ext>
            </c:extLst>
          </c:dPt>
          <c:dPt>
            <c:idx val="2"/>
            <c:bubble3D val="0"/>
            <c:spPr>
              <a:solidFill>
                <a:schemeClr val="accent3"/>
              </a:solidFill>
              <a:ln w="19050">
                <a:noFill/>
              </a:ln>
              <a:effectLst/>
            </c:spPr>
            <c:extLst>
              <c:ext xmlns:c16="http://schemas.microsoft.com/office/drawing/2014/chart" uri="{C3380CC4-5D6E-409C-BE32-E72D297353CC}">
                <c16:uniqueId val="{00000005-EA93-4630-B0F8-6873B0AC863F}"/>
              </c:ext>
            </c:extLst>
          </c:dPt>
          <c:dPt>
            <c:idx val="3"/>
            <c:bubble3D val="0"/>
            <c:spPr>
              <a:solidFill>
                <a:schemeClr val="accent4"/>
              </a:solidFill>
              <a:ln w="19050">
                <a:noFill/>
              </a:ln>
              <a:effectLst/>
            </c:spPr>
            <c:extLst>
              <c:ext xmlns:c16="http://schemas.microsoft.com/office/drawing/2014/chart" uri="{C3380CC4-5D6E-409C-BE32-E72D297353CC}">
                <c16:uniqueId val="{00000007-EA93-4630-B0F8-6873B0AC863F}"/>
              </c:ext>
            </c:extLst>
          </c:dPt>
          <c:dPt>
            <c:idx val="4"/>
            <c:bubble3D val="0"/>
            <c:spPr>
              <a:solidFill>
                <a:schemeClr val="accent5"/>
              </a:solidFill>
              <a:ln w="19050">
                <a:noFill/>
              </a:ln>
              <a:effectLst/>
            </c:spPr>
            <c:extLst>
              <c:ext xmlns:c16="http://schemas.microsoft.com/office/drawing/2014/chart" uri="{C3380CC4-5D6E-409C-BE32-E72D297353CC}">
                <c16:uniqueId val="{00000009-EA93-4630-B0F8-6873B0AC863F}"/>
              </c:ext>
            </c:extLst>
          </c:dPt>
          <c:dPt>
            <c:idx val="5"/>
            <c:bubble3D val="0"/>
            <c:spPr>
              <a:solidFill>
                <a:schemeClr val="accent6"/>
              </a:solidFill>
              <a:ln w="19050">
                <a:noFill/>
              </a:ln>
              <a:effectLst/>
            </c:spPr>
            <c:extLst>
              <c:ext xmlns:c16="http://schemas.microsoft.com/office/drawing/2014/chart" uri="{C3380CC4-5D6E-409C-BE32-E72D297353CC}">
                <c16:uniqueId val="{0000000B-EA93-4630-B0F8-6873B0AC863F}"/>
              </c:ext>
            </c:extLst>
          </c:dPt>
          <c:dLbls>
            <c:dLbl>
              <c:idx val="2"/>
              <c:tx>
                <c:rich>
                  <a:bodyPr rot="0" spcFirstLastPara="1" vertOverflow="ellipsis" vert="horz" wrap="square" lIns="38100" tIns="19050" rIns="38100" bIns="19050" anchor="ctr" anchorCtr="1">
                    <a:no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fld id="{38F3460E-0F10-4A33-BE4B-4D8AC2A928D7}" type="CATEGORYNAME">
                      <a:rPr lang="en-US" sz="1000" smtClean="0">
                        <a:latin typeface="Arial" panose="020B0604020202020204" pitchFamily="34" charset="0"/>
                        <a:cs typeface="Arial" panose="020B0604020202020204" pitchFamily="34" charset="0"/>
                      </a:rPr>
                      <a:pPr>
                        <a:defRPr sz="1000">
                          <a:solidFill>
                            <a:schemeClr val="bg1"/>
                          </a:solidFill>
                          <a:latin typeface="Arial" panose="020B0604020202020204" pitchFamily="34" charset="0"/>
                          <a:cs typeface="Arial" panose="020B0604020202020204" pitchFamily="34" charset="0"/>
                        </a:defRPr>
                      </a:pPr>
                      <a:t>[CATEGORY NAME]</a:t>
                    </a:fld>
                    <a:r>
                      <a:rPr lang="en-US" sz="1000" baseline="0">
                        <a:latin typeface="Arial" panose="020B0604020202020204" pitchFamily="34" charset="0"/>
                        <a:cs typeface="Arial" panose="020B0604020202020204" pitchFamily="34" charset="0"/>
                      </a:rPr>
                      <a:t>
</a:t>
                    </a:r>
                    <a:fld id="{4F7E812D-1831-45EE-A99E-68EE8AE8AB7C}" type="VALUE">
                      <a:rPr lang="en-US" sz="1000" baseline="0">
                        <a:latin typeface="Arial" panose="020B0604020202020204" pitchFamily="34" charset="0"/>
                        <a:cs typeface="Arial" panose="020B0604020202020204" pitchFamily="34" charset="0"/>
                      </a:rPr>
                      <a:pPr>
                        <a:defRPr sz="1000">
                          <a:solidFill>
                            <a:schemeClr val="bg1"/>
                          </a:solidFill>
                          <a:latin typeface="Arial" panose="020B0604020202020204" pitchFamily="34" charset="0"/>
                          <a:cs typeface="Arial" panose="020B0604020202020204" pitchFamily="34" charset="0"/>
                        </a:defRPr>
                      </a:pPr>
                      <a:t>[VALUE]</a:t>
                    </a:fld>
                    <a:endParaRPr lang="en-US" sz="1000" baseline="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5403943550733309"/>
                      <c:h val="0.2170954965004466"/>
                    </c:manualLayout>
                  </c15:layout>
                  <c15:dlblFieldTable/>
                  <c15:showDataLabelsRange val="0"/>
                </c:ext>
                <c:ext xmlns:c16="http://schemas.microsoft.com/office/drawing/2014/chart" uri="{C3380CC4-5D6E-409C-BE32-E72D297353CC}">
                  <c16:uniqueId val="{00000005-EA93-4630-B0F8-6873B0AC863F}"/>
                </c:ext>
              </c:extLst>
            </c:dLbl>
            <c:dLbl>
              <c:idx val="3"/>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5447224933011708"/>
                      <c:h val="0.12981791419069943"/>
                    </c:manualLayout>
                  </c15:layout>
                </c:ext>
                <c:ext xmlns:c16="http://schemas.microsoft.com/office/drawing/2014/chart" uri="{C3380CC4-5D6E-409C-BE32-E72D297353CC}">
                  <c16:uniqueId val="{00000007-EA93-4630-B0F8-6873B0AC863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$100,000-$149,000</c:v>
                </c:pt>
                <c:pt idx="5">
                  <c:v>$150,000+</c:v>
                </c:pt>
              </c:strCache>
            </c:strRef>
          </c:cat>
          <c:val>
            <c:numRef>
              <c:f>Sheet1!$B$2:$B$7</c:f>
              <c:numCache>
                <c:formatCode>0%</c:formatCode>
                <c:ptCount val="6"/>
                <c:pt idx="0">
                  <c:v>0.13</c:v>
                </c:pt>
                <c:pt idx="1">
                  <c:v>0.13</c:v>
                </c:pt>
                <c:pt idx="2">
                  <c:v>0.19</c:v>
                </c:pt>
                <c:pt idx="3">
                  <c:v>0.19</c:v>
                </c:pt>
                <c:pt idx="4">
                  <c:v>0.24</c:v>
                </c:pt>
                <c:pt idx="5">
                  <c:v>0.12</c:v>
                </c:pt>
              </c:numCache>
            </c:numRef>
          </c:val>
          <c:extLst>
            <c:ext xmlns:c16="http://schemas.microsoft.com/office/drawing/2014/chart" uri="{C3380CC4-5D6E-409C-BE32-E72D297353CC}">
              <c16:uniqueId val="{0000000C-EA93-4630-B0F8-6873B0AC863F}"/>
            </c:ext>
          </c:extLst>
        </c:ser>
        <c:dLbls>
          <c:showLegendKey val="0"/>
          <c:showVal val="1"/>
          <c:showCatName val="0"/>
          <c:showSerName val="0"/>
          <c:showPercent val="0"/>
          <c:showBubbleSize val="0"/>
          <c:showLeaderLines val="1"/>
        </c:dLbls>
        <c:firstSliceAng val="11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Sheet1!$A$2:$A$27</c:f>
              <c:strCache>
                <c:ptCount val="26"/>
                <c:pt idx="0">
                  <c:v>Prebiotics</c:v>
                </c:pt>
                <c:pt idx="1">
                  <c:v>Multivitamin</c:v>
                </c:pt>
                <c:pt idx="2">
                  <c:v>Omega-3s</c:v>
                </c:pt>
                <c:pt idx="3">
                  <c:v>Vitamin D</c:v>
                </c:pt>
                <c:pt idx="4">
                  <c:v>Calcium</c:v>
                </c:pt>
                <c:pt idx="5">
                  <c:v>Magnesium</c:v>
                </c:pt>
                <c:pt idx="6">
                  <c:v>Probiotics</c:v>
                </c:pt>
                <c:pt idx="7">
                  <c:v>Protein Powder</c:v>
                </c:pt>
                <c:pt idx="8">
                  <c:v>Curcumin/Turmeric</c:v>
                </c:pt>
                <c:pt idx="9">
                  <c:v>Antioxidants</c:v>
                </c:pt>
                <c:pt idx="10">
                  <c:v>Collagen</c:v>
                </c:pt>
                <c:pt idx="11">
                  <c:v>Mushrooms (non-psychedelic)</c:v>
                </c:pt>
                <c:pt idx="12">
                  <c:v>CBD</c:v>
                </c:pt>
                <c:pt idx="13">
                  <c:v>Vitamin K2</c:v>
                </c:pt>
                <c:pt idx="14">
                  <c:v>Ashwagandha</c:v>
                </c:pt>
                <c:pt idx="15">
                  <c:v>Glucosamine</c:v>
                </c:pt>
                <c:pt idx="16">
                  <c:v>Lutein</c:v>
                </c:pt>
                <c:pt idx="17">
                  <c:v>Glutathione</c:v>
                </c:pt>
                <c:pt idx="18">
                  <c:v>Synbiotics</c:v>
                </c:pt>
                <c:pt idx="19">
                  <c:v>Alpha-GPC</c:v>
                </c:pt>
                <c:pt idx="20">
                  <c:v>Postbiotics</c:v>
                </c:pt>
                <c:pt idx="21">
                  <c:v>CoQ10</c:v>
                </c:pt>
                <c:pt idx="22">
                  <c:v>Choline</c:v>
                </c:pt>
                <c:pt idx="23">
                  <c:v>Nootropics</c:v>
                </c:pt>
                <c:pt idx="24">
                  <c:v>Citicoline</c:v>
                </c:pt>
                <c:pt idx="25">
                  <c:v>Astaxanthin</c:v>
                </c:pt>
              </c:strCache>
            </c:strRef>
          </c:cat>
          <c:val>
            <c:numRef>
              <c:f>Sheet1!$B$2:$B$27</c:f>
              <c:numCache>
                <c:formatCode>0%</c:formatCode>
                <c:ptCount val="26"/>
                <c:pt idx="0">
                  <c:v>1</c:v>
                </c:pt>
                <c:pt idx="1">
                  <c:v>0.99</c:v>
                </c:pt>
                <c:pt idx="2">
                  <c:v>0.99</c:v>
                </c:pt>
                <c:pt idx="3">
                  <c:v>0.98</c:v>
                </c:pt>
                <c:pt idx="4">
                  <c:v>0.98</c:v>
                </c:pt>
                <c:pt idx="5">
                  <c:v>0.98</c:v>
                </c:pt>
                <c:pt idx="6">
                  <c:v>0.97</c:v>
                </c:pt>
                <c:pt idx="7">
                  <c:v>0.97</c:v>
                </c:pt>
                <c:pt idx="8">
                  <c:v>0.97</c:v>
                </c:pt>
                <c:pt idx="9">
                  <c:v>0.96</c:v>
                </c:pt>
                <c:pt idx="10">
                  <c:v>0.95</c:v>
                </c:pt>
                <c:pt idx="11">
                  <c:v>0.92999999999999994</c:v>
                </c:pt>
                <c:pt idx="12">
                  <c:v>0.92999999999999994</c:v>
                </c:pt>
                <c:pt idx="13">
                  <c:v>0.86</c:v>
                </c:pt>
                <c:pt idx="14">
                  <c:v>0.84</c:v>
                </c:pt>
                <c:pt idx="15">
                  <c:v>0.83</c:v>
                </c:pt>
                <c:pt idx="16">
                  <c:v>0.79</c:v>
                </c:pt>
                <c:pt idx="17">
                  <c:v>0.78</c:v>
                </c:pt>
                <c:pt idx="18">
                  <c:v>0.78</c:v>
                </c:pt>
                <c:pt idx="19">
                  <c:v>0.78</c:v>
                </c:pt>
                <c:pt idx="20">
                  <c:v>0.76</c:v>
                </c:pt>
                <c:pt idx="21">
                  <c:v>0.75</c:v>
                </c:pt>
                <c:pt idx="22">
                  <c:v>0.75</c:v>
                </c:pt>
                <c:pt idx="23">
                  <c:v>0.74</c:v>
                </c:pt>
                <c:pt idx="24">
                  <c:v>0.7</c:v>
                </c:pt>
                <c:pt idx="25">
                  <c:v>0.66999999999999993</c:v>
                </c:pt>
              </c:numCache>
            </c:numRef>
          </c:val>
          <c:extLst>
            <c:ext xmlns:c16="http://schemas.microsoft.com/office/drawing/2014/chart" uri="{C3380CC4-5D6E-409C-BE32-E72D297353CC}">
              <c16:uniqueId val="{00000000-EB68-7E41-B8AC-ADB66233C8F8}"/>
            </c:ext>
          </c:extLst>
        </c:ser>
        <c:ser>
          <c:idx val="1"/>
          <c:order val="1"/>
          <c:tx>
            <c:strRef>
              <c:f>Sheet1!$C$1</c:f>
              <c:strCache>
                <c:ptCount val="1"/>
                <c:pt idx="0">
                  <c:v>US Male 18-34</c:v>
                </c:pt>
              </c:strCache>
            </c:strRef>
          </c:tx>
          <c:spPr>
            <a:solidFill>
              <a:schemeClr val="accent3"/>
            </a:solidFill>
            <a:ln>
              <a:noFill/>
            </a:ln>
            <a:effectLst/>
          </c:spPr>
          <c:invertIfNegative val="0"/>
          <c:cat>
            <c:strRef>
              <c:f>Sheet1!$A$2:$A$27</c:f>
              <c:strCache>
                <c:ptCount val="26"/>
                <c:pt idx="0">
                  <c:v>Prebiotics</c:v>
                </c:pt>
                <c:pt idx="1">
                  <c:v>Multivitamin</c:v>
                </c:pt>
                <c:pt idx="2">
                  <c:v>Omega-3s</c:v>
                </c:pt>
                <c:pt idx="3">
                  <c:v>Vitamin D</c:v>
                </c:pt>
                <c:pt idx="4">
                  <c:v>Calcium</c:v>
                </c:pt>
                <c:pt idx="5">
                  <c:v>Magnesium</c:v>
                </c:pt>
                <c:pt idx="6">
                  <c:v>Probiotics</c:v>
                </c:pt>
                <c:pt idx="7">
                  <c:v>Protein Powder</c:v>
                </c:pt>
                <c:pt idx="8">
                  <c:v>Curcumin/Turmeric</c:v>
                </c:pt>
                <c:pt idx="9">
                  <c:v>Antioxidants</c:v>
                </c:pt>
                <c:pt idx="10">
                  <c:v>Collagen</c:v>
                </c:pt>
                <c:pt idx="11">
                  <c:v>Mushrooms (non-psychedelic)</c:v>
                </c:pt>
                <c:pt idx="12">
                  <c:v>CBD</c:v>
                </c:pt>
                <c:pt idx="13">
                  <c:v>Vitamin K2</c:v>
                </c:pt>
                <c:pt idx="14">
                  <c:v>Ashwagandha</c:v>
                </c:pt>
                <c:pt idx="15">
                  <c:v>Glucosamine</c:v>
                </c:pt>
                <c:pt idx="16">
                  <c:v>Lutein</c:v>
                </c:pt>
                <c:pt idx="17">
                  <c:v>Glutathione</c:v>
                </c:pt>
                <c:pt idx="18">
                  <c:v>Synbiotics</c:v>
                </c:pt>
                <c:pt idx="19">
                  <c:v>Alpha-GPC</c:v>
                </c:pt>
                <c:pt idx="20">
                  <c:v>Postbiotics</c:v>
                </c:pt>
                <c:pt idx="21">
                  <c:v>CoQ10</c:v>
                </c:pt>
                <c:pt idx="22">
                  <c:v>Choline</c:v>
                </c:pt>
                <c:pt idx="23">
                  <c:v>Nootropics</c:v>
                </c:pt>
                <c:pt idx="24">
                  <c:v>Citicoline</c:v>
                </c:pt>
                <c:pt idx="25">
                  <c:v>Astaxanthin</c:v>
                </c:pt>
              </c:strCache>
            </c:strRef>
          </c:cat>
          <c:val>
            <c:numRef>
              <c:f>Sheet1!$C$2:$C$27</c:f>
              <c:numCache>
                <c:formatCode>0%</c:formatCode>
                <c:ptCount val="26"/>
                <c:pt idx="0">
                  <c:v>1</c:v>
                </c:pt>
                <c:pt idx="1">
                  <c:v>0.98</c:v>
                </c:pt>
                <c:pt idx="2">
                  <c:v>0.94</c:v>
                </c:pt>
                <c:pt idx="3">
                  <c:v>0.99</c:v>
                </c:pt>
                <c:pt idx="4">
                  <c:v>0.97</c:v>
                </c:pt>
                <c:pt idx="5">
                  <c:v>0.96</c:v>
                </c:pt>
                <c:pt idx="6">
                  <c:v>0.99</c:v>
                </c:pt>
                <c:pt idx="7">
                  <c:v>0.97</c:v>
                </c:pt>
                <c:pt idx="8">
                  <c:v>0.95</c:v>
                </c:pt>
                <c:pt idx="9">
                  <c:v>0.92</c:v>
                </c:pt>
                <c:pt idx="10">
                  <c:v>0.92999999999999994</c:v>
                </c:pt>
                <c:pt idx="11">
                  <c:v>0.92999999999999994</c:v>
                </c:pt>
                <c:pt idx="12">
                  <c:v>0.92999999999999994</c:v>
                </c:pt>
                <c:pt idx="13">
                  <c:v>0.88</c:v>
                </c:pt>
                <c:pt idx="14">
                  <c:v>0.81</c:v>
                </c:pt>
                <c:pt idx="15">
                  <c:v>0.87</c:v>
                </c:pt>
                <c:pt idx="16">
                  <c:v>0.81</c:v>
                </c:pt>
                <c:pt idx="17">
                  <c:v>0.82000000000000006</c:v>
                </c:pt>
                <c:pt idx="18">
                  <c:v>0.85</c:v>
                </c:pt>
                <c:pt idx="19">
                  <c:v>0.81</c:v>
                </c:pt>
                <c:pt idx="20">
                  <c:v>0.9</c:v>
                </c:pt>
                <c:pt idx="21">
                  <c:v>0.81</c:v>
                </c:pt>
                <c:pt idx="22">
                  <c:v>0.82000000000000006</c:v>
                </c:pt>
                <c:pt idx="23">
                  <c:v>0.83</c:v>
                </c:pt>
                <c:pt idx="24">
                  <c:v>0.8</c:v>
                </c:pt>
                <c:pt idx="25">
                  <c:v>0.79</c:v>
                </c:pt>
              </c:numCache>
            </c:numRef>
          </c:val>
          <c:extLst>
            <c:ext xmlns:c16="http://schemas.microsoft.com/office/drawing/2014/chart" uri="{C3380CC4-5D6E-409C-BE32-E72D297353CC}">
              <c16:uniqueId val="{00000001-EB68-7E41-B8AC-ADB66233C8F8}"/>
            </c:ext>
          </c:extLst>
        </c:ser>
        <c:ser>
          <c:idx val="2"/>
          <c:order val="2"/>
          <c:tx>
            <c:strRef>
              <c:f>Sheet1!$D$1</c:f>
              <c:strCache>
                <c:ptCount val="1"/>
                <c:pt idx="0">
                  <c:v>US Female 35-54</c:v>
                </c:pt>
              </c:strCache>
            </c:strRef>
          </c:tx>
          <c:spPr>
            <a:solidFill>
              <a:schemeClr val="bg2">
                <a:lumMod val="90000"/>
              </a:schemeClr>
            </a:solidFill>
            <a:ln>
              <a:noFill/>
            </a:ln>
            <a:effectLst/>
          </c:spPr>
          <c:invertIfNegative val="0"/>
          <c:cat>
            <c:strRef>
              <c:f>Sheet1!$A$2:$A$27</c:f>
              <c:strCache>
                <c:ptCount val="26"/>
                <c:pt idx="0">
                  <c:v>Prebiotics</c:v>
                </c:pt>
                <c:pt idx="1">
                  <c:v>Multivitamin</c:v>
                </c:pt>
                <c:pt idx="2">
                  <c:v>Omega-3s</c:v>
                </c:pt>
                <c:pt idx="3">
                  <c:v>Vitamin D</c:v>
                </c:pt>
                <c:pt idx="4">
                  <c:v>Calcium</c:v>
                </c:pt>
                <c:pt idx="5">
                  <c:v>Magnesium</c:v>
                </c:pt>
                <c:pt idx="6">
                  <c:v>Probiotics</c:v>
                </c:pt>
                <c:pt idx="7">
                  <c:v>Protein Powder</c:v>
                </c:pt>
                <c:pt idx="8">
                  <c:v>Curcumin/Turmeric</c:v>
                </c:pt>
                <c:pt idx="9">
                  <c:v>Antioxidants</c:v>
                </c:pt>
                <c:pt idx="10">
                  <c:v>Collagen</c:v>
                </c:pt>
                <c:pt idx="11">
                  <c:v>Mushrooms (non-psychedelic)</c:v>
                </c:pt>
                <c:pt idx="12">
                  <c:v>CBD</c:v>
                </c:pt>
                <c:pt idx="13">
                  <c:v>Vitamin K2</c:v>
                </c:pt>
                <c:pt idx="14">
                  <c:v>Ashwagandha</c:v>
                </c:pt>
                <c:pt idx="15">
                  <c:v>Glucosamine</c:v>
                </c:pt>
                <c:pt idx="16">
                  <c:v>Lutein</c:v>
                </c:pt>
                <c:pt idx="17">
                  <c:v>Glutathione</c:v>
                </c:pt>
                <c:pt idx="18">
                  <c:v>Synbiotics</c:v>
                </c:pt>
                <c:pt idx="19">
                  <c:v>Alpha-GPC</c:v>
                </c:pt>
                <c:pt idx="20">
                  <c:v>Postbiotics</c:v>
                </c:pt>
                <c:pt idx="21">
                  <c:v>CoQ10</c:v>
                </c:pt>
                <c:pt idx="22">
                  <c:v>Choline</c:v>
                </c:pt>
                <c:pt idx="23">
                  <c:v>Nootropics</c:v>
                </c:pt>
                <c:pt idx="24">
                  <c:v>Citicoline</c:v>
                </c:pt>
                <c:pt idx="25">
                  <c:v>Astaxanthin</c:v>
                </c:pt>
              </c:strCache>
            </c:strRef>
          </c:cat>
          <c:val>
            <c:numRef>
              <c:f>Sheet1!$D$2:$D$27</c:f>
              <c:numCache>
                <c:formatCode>0%</c:formatCode>
                <c:ptCount val="26"/>
                <c:pt idx="0">
                  <c:v>1</c:v>
                </c:pt>
                <c:pt idx="1">
                  <c:v>0.98</c:v>
                </c:pt>
                <c:pt idx="2">
                  <c:v>0.98</c:v>
                </c:pt>
                <c:pt idx="3">
                  <c:v>0.96</c:v>
                </c:pt>
                <c:pt idx="4">
                  <c:v>0.97</c:v>
                </c:pt>
                <c:pt idx="5">
                  <c:v>0.98</c:v>
                </c:pt>
                <c:pt idx="6">
                  <c:v>0.99</c:v>
                </c:pt>
                <c:pt idx="7">
                  <c:v>0.92</c:v>
                </c:pt>
                <c:pt idx="8">
                  <c:v>0.92999999999999994</c:v>
                </c:pt>
                <c:pt idx="9">
                  <c:v>1</c:v>
                </c:pt>
                <c:pt idx="10">
                  <c:v>0.96</c:v>
                </c:pt>
                <c:pt idx="11">
                  <c:v>0.84</c:v>
                </c:pt>
                <c:pt idx="12">
                  <c:v>0.9</c:v>
                </c:pt>
                <c:pt idx="13">
                  <c:v>0.76</c:v>
                </c:pt>
                <c:pt idx="14">
                  <c:v>0.69</c:v>
                </c:pt>
                <c:pt idx="15">
                  <c:v>0.85</c:v>
                </c:pt>
                <c:pt idx="16">
                  <c:v>0.72</c:v>
                </c:pt>
                <c:pt idx="17">
                  <c:v>0.52</c:v>
                </c:pt>
                <c:pt idx="18">
                  <c:v>0.43000000000000005</c:v>
                </c:pt>
                <c:pt idx="19">
                  <c:v>0.53</c:v>
                </c:pt>
                <c:pt idx="20">
                  <c:v>0.75</c:v>
                </c:pt>
                <c:pt idx="21">
                  <c:v>0.78</c:v>
                </c:pt>
                <c:pt idx="22">
                  <c:v>0.62</c:v>
                </c:pt>
                <c:pt idx="23">
                  <c:v>0.52</c:v>
                </c:pt>
                <c:pt idx="24">
                  <c:v>0.45999999999999996</c:v>
                </c:pt>
                <c:pt idx="25">
                  <c:v>0.44999999999999996</c:v>
                </c:pt>
              </c:numCache>
            </c:numRef>
          </c:val>
          <c:extLst>
            <c:ext xmlns:c16="http://schemas.microsoft.com/office/drawing/2014/chart" uri="{C3380CC4-5D6E-409C-BE32-E72D297353CC}">
              <c16:uniqueId val="{00000000-DA10-6548-8885-483CD9519B08}"/>
            </c:ext>
          </c:extLst>
        </c:ser>
        <c:ser>
          <c:idx val="3"/>
          <c:order val="3"/>
          <c:tx>
            <c:strRef>
              <c:f>Sheet1!$E$1</c:f>
              <c:strCache>
                <c:ptCount val="1"/>
                <c:pt idx="0">
                  <c:v>US Male 35-54</c:v>
                </c:pt>
              </c:strCache>
            </c:strRef>
          </c:tx>
          <c:spPr>
            <a:solidFill>
              <a:schemeClr val="accent1">
                <a:lumMod val="60000"/>
              </a:schemeClr>
            </a:solidFill>
            <a:ln>
              <a:noFill/>
            </a:ln>
            <a:effectLst/>
          </c:spPr>
          <c:invertIfNegative val="0"/>
          <c:cat>
            <c:strRef>
              <c:f>Sheet1!$A$2:$A$27</c:f>
              <c:strCache>
                <c:ptCount val="26"/>
                <c:pt idx="0">
                  <c:v>Prebiotics</c:v>
                </c:pt>
                <c:pt idx="1">
                  <c:v>Multivitamin</c:v>
                </c:pt>
                <c:pt idx="2">
                  <c:v>Omega-3s</c:v>
                </c:pt>
                <c:pt idx="3">
                  <c:v>Vitamin D</c:v>
                </c:pt>
                <c:pt idx="4">
                  <c:v>Calcium</c:v>
                </c:pt>
                <c:pt idx="5">
                  <c:v>Magnesium</c:v>
                </c:pt>
                <c:pt idx="6">
                  <c:v>Probiotics</c:v>
                </c:pt>
                <c:pt idx="7">
                  <c:v>Protein Powder</c:v>
                </c:pt>
                <c:pt idx="8">
                  <c:v>Curcumin/Turmeric</c:v>
                </c:pt>
                <c:pt idx="9">
                  <c:v>Antioxidants</c:v>
                </c:pt>
                <c:pt idx="10">
                  <c:v>Collagen</c:v>
                </c:pt>
                <c:pt idx="11">
                  <c:v>Mushrooms (non-psychedelic)</c:v>
                </c:pt>
                <c:pt idx="12">
                  <c:v>CBD</c:v>
                </c:pt>
                <c:pt idx="13">
                  <c:v>Vitamin K2</c:v>
                </c:pt>
                <c:pt idx="14">
                  <c:v>Ashwagandha</c:v>
                </c:pt>
                <c:pt idx="15">
                  <c:v>Glucosamine</c:v>
                </c:pt>
                <c:pt idx="16">
                  <c:v>Lutein</c:v>
                </c:pt>
                <c:pt idx="17">
                  <c:v>Glutathione</c:v>
                </c:pt>
                <c:pt idx="18">
                  <c:v>Synbiotics</c:v>
                </c:pt>
                <c:pt idx="19">
                  <c:v>Alpha-GPC</c:v>
                </c:pt>
                <c:pt idx="20">
                  <c:v>Postbiotics</c:v>
                </c:pt>
                <c:pt idx="21">
                  <c:v>CoQ10</c:v>
                </c:pt>
                <c:pt idx="22">
                  <c:v>Choline</c:v>
                </c:pt>
                <c:pt idx="23">
                  <c:v>Nootropics</c:v>
                </c:pt>
                <c:pt idx="24">
                  <c:v>Citicoline</c:v>
                </c:pt>
                <c:pt idx="25">
                  <c:v>Astaxanthin</c:v>
                </c:pt>
              </c:strCache>
            </c:strRef>
          </c:cat>
          <c:val>
            <c:numRef>
              <c:f>Sheet1!$E$2:$E$27</c:f>
              <c:numCache>
                <c:formatCode>0%</c:formatCode>
                <c:ptCount val="26"/>
                <c:pt idx="0">
                  <c:v>1</c:v>
                </c:pt>
                <c:pt idx="1">
                  <c:v>0.99</c:v>
                </c:pt>
                <c:pt idx="2">
                  <c:v>0.99</c:v>
                </c:pt>
                <c:pt idx="3">
                  <c:v>0.98</c:v>
                </c:pt>
                <c:pt idx="4">
                  <c:v>0.99</c:v>
                </c:pt>
                <c:pt idx="5">
                  <c:v>0.98</c:v>
                </c:pt>
                <c:pt idx="6">
                  <c:v>0.99</c:v>
                </c:pt>
                <c:pt idx="7">
                  <c:v>0.99</c:v>
                </c:pt>
                <c:pt idx="8">
                  <c:v>1</c:v>
                </c:pt>
                <c:pt idx="9">
                  <c:v>0.99</c:v>
                </c:pt>
                <c:pt idx="10">
                  <c:v>1</c:v>
                </c:pt>
                <c:pt idx="11">
                  <c:v>0.96</c:v>
                </c:pt>
                <c:pt idx="12">
                  <c:v>0.96</c:v>
                </c:pt>
                <c:pt idx="13">
                  <c:v>0.95</c:v>
                </c:pt>
                <c:pt idx="14">
                  <c:v>0.83</c:v>
                </c:pt>
                <c:pt idx="15">
                  <c:v>0.92999999999999994</c:v>
                </c:pt>
                <c:pt idx="16">
                  <c:v>0.85</c:v>
                </c:pt>
                <c:pt idx="17">
                  <c:v>0.81</c:v>
                </c:pt>
                <c:pt idx="18">
                  <c:v>0.86</c:v>
                </c:pt>
                <c:pt idx="19">
                  <c:v>0.86</c:v>
                </c:pt>
                <c:pt idx="20">
                  <c:v>0.9</c:v>
                </c:pt>
                <c:pt idx="21">
                  <c:v>0.9</c:v>
                </c:pt>
                <c:pt idx="22">
                  <c:v>0.88</c:v>
                </c:pt>
                <c:pt idx="23">
                  <c:v>0.86</c:v>
                </c:pt>
                <c:pt idx="24">
                  <c:v>0.81</c:v>
                </c:pt>
                <c:pt idx="25">
                  <c:v>0.81</c:v>
                </c:pt>
              </c:numCache>
            </c:numRef>
          </c:val>
          <c:extLst>
            <c:ext xmlns:c16="http://schemas.microsoft.com/office/drawing/2014/chart" uri="{C3380CC4-5D6E-409C-BE32-E72D297353CC}">
              <c16:uniqueId val="{00000000-FD05-2F40-8955-BA532AED45CD}"/>
            </c:ext>
          </c:extLst>
        </c:ser>
        <c:ser>
          <c:idx val="4"/>
          <c:order val="4"/>
          <c:tx>
            <c:strRef>
              <c:f>Sheet1!$F$1</c:f>
              <c:strCache>
                <c:ptCount val="1"/>
                <c:pt idx="0">
                  <c:v>US Female 55+</c:v>
                </c:pt>
              </c:strCache>
            </c:strRef>
          </c:tx>
          <c:spPr>
            <a:solidFill>
              <a:schemeClr val="accent2">
                <a:lumMod val="20000"/>
                <a:lumOff val="80000"/>
              </a:schemeClr>
            </a:solidFill>
            <a:ln>
              <a:noFill/>
            </a:ln>
            <a:effectLst/>
          </c:spPr>
          <c:invertIfNegative val="0"/>
          <c:cat>
            <c:strRef>
              <c:f>Sheet1!$A$2:$A$27</c:f>
              <c:strCache>
                <c:ptCount val="26"/>
                <c:pt idx="0">
                  <c:v>Prebiotics</c:v>
                </c:pt>
                <c:pt idx="1">
                  <c:v>Multivitamin</c:v>
                </c:pt>
                <c:pt idx="2">
                  <c:v>Omega-3s</c:v>
                </c:pt>
                <c:pt idx="3">
                  <c:v>Vitamin D</c:v>
                </c:pt>
                <c:pt idx="4">
                  <c:v>Calcium</c:v>
                </c:pt>
                <c:pt idx="5">
                  <c:v>Magnesium</c:v>
                </c:pt>
                <c:pt idx="6">
                  <c:v>Probiotics</c:v>
                </c:pt>
                <c:pt idx="7">
                  <c:v>Protein Powder</c:v>
                </c:pt>
                <c:pt idx="8">
                  <c:v>Curcumin/Turmeric</c:v>
                </c:pt>
                <c:pt idx="9">
                  <c:v>Antioxidants</c:v>
                </c:pt>
                <c:pt idx="10">
                  <c:v>Collagen</c:v>
                </c:pt>
                <c:pt idx="11">
                  <c:v>Mushrooms (non-psychedelic)</c:v>
                </c:pt>
                <c:pt idx="12">
                  <c:v>CBD</c:v>
                </c:pt>
                <c:pt idx="13">
                  <c:v>Vitamin K2</c:v>
                </c:pt>
                <c:pt idx="14">
                  <c:v>Ashwagandha</c:v>
                </c:pt>
                <c:pt idx="15">
                  <c:v>Glucosamine</c:v>
                </c:pt>
                <c:pt idx="16">
                  <c:v>Lutein</c:v>
                </c:pt>
                <c:pt idx="17">
                  <c:v>Glutathione</c:v>
                </c:pt>
                <c:pt idx="18">
                  <c:v>Synbiotics</c:v>
                </c:pt>
                <c:pt idx="19">
                  <c:v>Alpha-GPC</c:v>
                </c:pt>
                <c:pt idx="20">
                  <c:v>Postbiotics</c:v>
                </c:pt>
                <c:pt idx="21">
                  <c:v>CoQ10</c:v>
                </c:pt>
                <c:pt idx="22">
                  <c:v>Choline</c:v>
                </c:pt>
                <c:pt idx="23">
                  <c:v>Nootropics</c:v>
                </c:pt>
                <c:pt idx="24">
                  <c:v>Citicoline</c:v>
                </c:pt>
                <c:pt idx="25">
                  <c:v>Astaxanthin</c:v>
                </c:pt>
              </c:strCache>
            </c:strRef>
          </c:cat>
          <c:val>
            <c:numRef>
              <c:f>Sheet1!$F$2:$F$27</c:f>
              <c:numCache>
                <c:formatCode>0%</c:formatCode>
                <c:ptCount val="26"/>
                <c:pt idx="0">
                  <c:v>1</c:v>
                </c:pt>
                <c:pt idx="1">
                  <c:v>1</c:v>
                </c:pt>
                <c:pt idx="2">
                  <c:v>1</c:v>
                </c:pt>
                <c:pt idx="3">
                  <c:v>1</c:v>
                </c:pt>
                <c:pt idx="4">
                  <c:v>1</c:v>
                </c:pt>
                <c:pt idx="5">
                  <c:v>0.98</c:v>
                </c:pt>
                <c:pt idx="6">
                  <c:v>1</c:v>
                </c:pt>
                <c:pt idx="7">
                  <c:v>0.96</c:v>
                </c:pt>
                <c:pt idx="8">
                  <c:v>0.92999999999999994</c:v>
                </c:pt>
                <c:pt idx="9">
                  <c:v>1</c:v>
                </c:pt>
                <c:pt idx="10">
                  <c:v>0.96</c:v>
                </c:pt>
                <c:pt idx="11">
                  <c:v>0.57000000000000006</c:v>
                </c:pt>
                <c:pt idx="12">
                  <c:v>0.87</c:v>
                </c:pt>
                <c:pt idx="13">
                  <c:v>0.65</c:v>
                </c:pt>
                <c:pt idx="14">
                  <c:v>0.48</c:v>
                </c:pt>
                <c:pt idx="15">
                  <c:v>0.96</c:v>
                </c:pt>
                <c:pt idx="16">
                  <c:v>0.65</c:v>
                </c:pt>
                <c:pt idx="17">
                  <c:v>0.24</c:v>
                </c:pt>
                <c:pt idx="18">
                  <c:v>0.15000000000000002</c:v>
                </c:pt>
                <c:pt idx="19">
                  <c:v>0.21999999999999997</c:v>
                </c:pt>
                <c:pt idx="20">
                  <c:v>0.61</c:v>
                </c:pt>
                <c:pt idx="21">
                  <c:v>0.87</c:v>
                </c:pt>
                <c:pt idx="22">
                  <c:v>0.35</c:v>
                </c:pt>
                <c:pt idx="23">
                  <c:v>0.24</c:v>
                </c:pt>
                <c:pt idx="24">
                  <c:v>0.19999999999999996</c:v>
                </c:pt>
                <c:pt idx="25">
                  <c:v>0.19999999999999996</c:v>
                </c:pt>
              </c:numCache>
            </c:numRef>
          </c:val>
          <c:extLst>
            <c:ext xmlns:c16="http://schemas.microsoft.com/office/drawing/2014/chart" uri="{C3380CC4-5D6E-409C-BE32-E72D297353CC}">
              <c16:uniqueId val="{00000001-FD05-2F40-8955-BA532AED45CD}"/>
            </c:ext>
          </c:extLst>
        </c:ser>
        <c:ser>
          <c:idx val="5"/>
          <c:order val="5"/>
          <c:tx>
            <c:strRef>
              <c:f>Sheet1!$G$1</c:f>
              <c:strCache>
                <c:ptCount val="1"/>
                <c:pt idx="0">
                  <c:v>US Male 55+</c:v>
                </c:pt>
              </c:strCache>
            </c:strRef>
          </c:tx>
          <c:spPr>
            <a:solidFill>
              <a:schemeClr val="accent5">
                <a:lumMod val="60000"/>
              </a:schemeClr>
            </a:solidFill>
            <a:ln>
              <a:noFill/>
            </a:ln>
            <a:effectLst/>
          </c:spPr>
          <c:invertIfNegative val="0"/>
          <c:cat>
            <c:strRef>
              <c:f>Sheet1!$A$2:$A$27</c:f>
              <c:strCache>
                <c:ptCount val="26"/>
                <c:pt idx="0">
                  <c:v>Prebiotics</c:v>
                </c:pt>
                <c:pt idx="1">
                  <c:v>Multivitamin</c:v>
                </c:pt>
                <c:pt idx="2">
                  <c:v>Omega-3s</c:v>
                </c:pt>
                <c:pt idx="3">
                  <c:v>Vitamin D</c:v>
                </c:pt>
                <c:pt idx="4">
                  <c:v>Calcium</c:v>
                </c:pt>
                <c:pt idx="5">
                  <c:v>Magnesium</c:v>
                </c:pt>
                <c:pt idx="6">
                  <c:v>Probiotics</c:v>
                </c:pt>
                <c:pt idx="7">
                  <c:v>Protein Powder</c:v>
                </c:pt>
                <c:pt idx="8">
                  <c:v>Curcumin/Turmeric</c:v>
                </c:pt>
                <c:pt idx="9">
                  <c:v>Antioxidants</c:v>
                </c:pt>
                <c:pt idx="10">
                  <c:v>Collagen</c:v>
                </c:pt>
                <c:pt idx="11">
                  <c:v>Mushrooms (non-psychedelic)</c:v>
                </c:pt>
                <c:pt idx="12">
                  <c:v>CBD</c:v>
                </c:pt>
                <c:pt idx="13">
                  <c:v>Vitamin K2</c:v>
                </c:pt>
                <c:pt idx="14">
                  <c:v>Ashwagandha</c:v>
                </c:pt>
                <c:pt idx="15">
                  <c:v>Glucosamine</c:v>
                </c:pt>
                <c:pt idx="16">
                  <c:v>Lutein</c:v>
                </c:pt>
                <c:pt idx="17">
                  <c:v>Glutathione</c:v>
                </c:pt>
                <c:pt idx="18">
                  <c:v>Synbiotics</c:v>
                </c:pt>
                <c:pt idx="19">
                  <c:v>Alpha-GPC</c:v>
                </c:pt>
                <c:pt idx="20">
                  <c:v>Postbiotics</c:v>
                </c:pt>
                <c:pt idx="21">
                  <c:v>CoQ10</c:v>
                </c:pt>
                <c:pt idx="22">
                  <c:v>Choline</c:v>
                </c:pt>
                <c:pt idx="23">
                  <c:v>Nootropics</c:v>
                </c:pt>
                <c:pt idx="24">
                  <c:v>Citicoline</c:v>
                </c:pt>
                <c:pt idx="25">
                  <c:v>Astaxanthin</c:v>
                </c:pt>
              </c:strCache>
            </c:strRef>
          </c:cat>
          <c:val>
            <c:numRef>
              <c:f>Sheet1!$G$2:$G$27</c:f>
              <c:numCache>
                <c:formatCode>0%</c:formatCode>
                <c:ptCount val="26"/>
                <c:pt idx="0">
                  <c:v>1</c:v>
                </c:pt>
                <c:pt idx="1">
                  <c:v>1</c:v>
                </c:pt>
                <c:pt idx="2">
                  <c:v>1</c:v>
                </c:pt>
                <c:pt idx="3">
                  <c:v>1</c:v>
                </c:pt>
                <c:pt idx="4">
                  <c:v>1</c:v>
                </c:pt>
                <c:pt idx="5">
                  <c:v>0.97</c:v>
                </c:pt>
                <c:pt idx="6">
                  <c:v>0.94</c:v>
                </c:pt>
                <c:pt idx="7">
                  <c:v>0.97</c:v>
                </c:pt>
                <c:pt idx="8">
                  <c:v>0.84</c:v>
                </c:pt>
                <c:pt idx="9">
                  <c:v>1</c:v>
                </c:pt>
                <c:pt idx="10">
                  <c:v>0.97</c:v>
                </c:pt>
                <c:pt idx="11">
                  <c:v>0.75</c:v>
                </c:pt>
                <c:pt idx="12">
                  <c:v>0.87</c:v>
                </c:pt>
                <c:pt idx="13">
                  <c:v>0.53</c:v>
                </c:pt>
                <c:pt idx="14">
                  <c:v>0.33999999999999997</c:v>
                </c:pt>
                <c:pt idx="15">
                  <c:v>0.91</c:v>
                </c:pt>
                <c:pt idx="16">
                  <c:v>0.5</c:v>
                </c:pt>
                <c:pt idx="17">
                  <c:v>0.37</c:v>
                </c:pt>
                <c:pt idx="18">
                  <c:v>0.37</c:v>
                </c:pt>
                <c:pt idx="19">
                  <c:v>0.41000000000000003</c:v>
                </c:pt>
                <c:pt idx="20">
                  <c:v>0.69</c:v>
                </c:pt>
                <c:pt idx="21">
                  <c:v>0.72</c:v>
                </c:pt>
                <c:pt idx="22">
                  <c:v>0.5</c:v>
                </c:pt>
                <c:pt idx="23">
                  <c:v>0.28000000000000003</c:v>
                </c:pt>
                <c:pt idx="24">
                  <c:v>0.28000000000000003</c:v>
                </c:pt>
                <c:pt idx="25">
                  <c:v>0.33999999999999997</c:v>
                </c:pt>
              </c:numCache>
            </c:numRef>
          </c:val>
          <c:extLst>
            <c:ext xmlns:c16="http://schemas.microsoft.com/office/drawing/2014/chart" uri="{C3380CC4-5D6E-409C-BE32-E72D297353CC}">
              <c16:uniqueId val="{00000002-FD05-2F40-8955-BA532AED45CD}"/>
            </c:ext>
          </c:extLst>
        </c:ser>
        <c:dLbls>
          <c:showLegendKey val="0"/>
          <c:showVal val="0"/>
          <c:showCatName val="0"/>
          <c:showSerName val="0"/>
          <c:showPercent val="0"/>
          <c:showBubbleSize val="0"/>
        </c:dLbls>
        <c:gapWidth val="150"/>
        <c:axId val="1724754079"/>
        <c:axId val="1724776111"/>
      </c:barChart>
      <c:catAx>
        <c:axId val="1724754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4776111"/>
        <c:crosses val="autoZero"/>
        <c:auto val="1"/>
        <c:lblAlgn val="ctr"/>
        <c:lblOffset val="100"/>
        <c:noMultiLvlLbl val="0"/>
      </c:catAx>
      <c:valAx>
        <c:axId val="1724776111"/>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4754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Never heard of it</c:v>
                </c:pt>
              </c:strCache>
            </c:strRef>
          </c:tx>
          <c:spPr>
            <a:solidFill>
              <a:schemeClr val="accent1"/>
            </a:solidFill>
            <a:ln>
              <a:noFill/>
            </a:ln>
            <a:effectLst/>
          </c:spPr>
          <c:invertIfNegative val="0"/>
          <c:cat>
            <c:strRef>
              <c:f>Sheet1!$A$2:$A$27</c:f>
              <c:strCache>
                <c:ptCount val="26"/>
                <c:pt idx="0">
                  <c:v>Citicoline</c:v>
                </c:pt>
                <c:pt idx="1">
                  <c:v>Nootropics</c:v>
                </c:pt>
                <c:pt idx="2">
                  <c:v>Ashwagandha</c:v>
                </c:pt>
                <c:pt idx="3">
                  <c:v>Alpha-GPC</c:v>
                </c:pt>
                <c:pt idx="4">
                  <c:v>Astaxanthin</c:v>
                </c:pt>
                <c:pt idx="5">
                  <c:v>Choline</c:v>
                </c:pt>
                <c:pt idx="6">
                  <c:v>Synbiotics</c:v>
                </c:pt>
                <c:pt idx="7">
                  <c:v>Glutathione</c:v>
                </c:pt>
                <c:pt idx="8">
                  <c:v>CoQ10</c:v>
                </c:pt>
                <c:pt idx="9">
                  <c:v>Postbiotics</c:v>
                </c:pt>
                <c:pt idx="10">
                  <c:v>Lutein</c:v>
                </c:pt>
                <c:pt idx="11">
                  <c:v>CBD</c:v>
                </c:pt>
                <c:pt idx="12">
                  <c:v>Mushrooms (non-psychedelic)</c:v>
                </c:pt>
                <c:pt idx="13">
                  <c:v>Vitamin K2</c:v>
                </c:pt>
                <c:pt idx="14">
                  <c:v>Glucosamine</c:v>
                </c:pt>
                <c:pt idx="15">
                  <c:v>Curcumin/Tumeric</c:v>
                </c:pt>
                <c:pt idx="16">
                  <c:v>Protein powder</c:v>
                </c:pt>
                <c:pt idx="17">
                  <c:v>Collagen</c:v>
                </c:pt>
                <c:pt idx="18">
                  <c:v>Antioxidants</c:v>
                </c:pt>
                <c:pt idx="19">
                  <c:v>Magnesium</c:v>
                </c:pt>
                <c:pt idx="20">
                  <c:v>Omega-3s</c:v>
                </c:pt>
                <c:pt idx="21">
                  <c:v>Calcium</c:v>
                </c:pt>
                <c:pt idx="22">
                  <c:v>Probiotics</c:v>
                </c:pt>
                <c:pt idx="23">
                  <c:v>Multivitamin</c:v>
                </c:pt>
                <c:pt idx="24">
                  <c:v>Vitamin D</c:v>
                </c:pt>
                <c:pt idx="25">
                  <c:v>Prebiotics</c:v>
                </c:pt>
              </c:strCache>
            </c:strRef>
          </c:cat>
          <c:val>
            <c:numRef>
              <c:f>Sheet1!$B$2:$B$27</c:f>
              <c:numCache>
                <c:formatCode>0%</c:formatCode>
                <c:ptCount val="26"/>
                <c:pt idx="0">
                  <c:v>0.43074225999999999</c:v>
                </c:pt>
                <c:pt idx="1">
                  <c:v>0.43015779999999998</c:v>
                </c:pt>
                <c:pt idx="2">
                  <c:v>0.40970192999999999</c:v>
                </c:pt>
                <c:pt idx="3">
                  <c:v>0.40736410999999989</c:v>
                </c:pt>
                <c:pt idx="4">
                  <c:v>0.39333722999999998</c:v>
                </c:pt>
                <c:pt idx="5">
                  <c:v>0.36703681999999999</c:v>
                </c:pt>
                <c:pt idx="6">
                  <c:v>0.33839859999999999</c:v>
                </c:pt>
                <c:pt idx="7">
                  <c:v>0.32203389999999998</c:v>
                </c:pt>
                <c:pt idx="8">
                  <c:v>0.30216248000000001</c:v>
                </c:pt>
                <c:pt idx="9">
                  <c:v>0.25073056999999999</c:v>
                </c:pt>
                <c:pt idx="10">
                  <c:v>0.25014610999999998</c:v>
                </c:pt>
                <c:pt idx="11">
                  <c:v>0.22559905999999999</c:v>
                </c:pt>
                <c:pt idx="12">
                  <c:v>0.20864990999999999</c:v>
                </c:pt>
                <c:pt idx="13">
                  <c:v>0.19170076</c:v>
                </c:pt>
                <c:pt idx="14">
                  <c:v>0.14260666</c:v>
                </c:pt>
                <c:pt idx="15">
                  <c:v>6.5458799999999998E-2</c:v>
                </c:pt>
                <c:pt idx="16">
                  <c:v>4.3249559999999999E-2</c:v>
                </c:pt>
                <c:pt idx="17">
                  <c:v>3.6820569999999997E-2</c:v>
                </c:pt>
                <c:pt idx="18">
                  <c:v>3.4482760000000001E-2</c:v>
                </c:pt>
                <c:pt idx="19">
                  <c:v>2.0455870000000001E-2</c:v>
                </c:pt>
                <c:pt idx="20">
                  <c:v>1.7533610000000002E-2</c:v>
                </c:pt>
                <c:pt idx="21">
                  <c:v>1.461134E-2</c:v>
                </c:pt>
                <c:pt idx="22">
                  <c:v>1.402688E-2</c:v>
                </c:pt>
                <c:pt idx="23">
                  <c:v>1.1689069999999999E-2</c:v>
                </c:pt>
                <c:pt idx="24">
                  <c:v>1.0520160000000001E-2</c:v>
                </c:pt>
                <c:pt idx="25">
                  <c:v>0</c:v>
                </c:pt>
              </c:numCache>
            </c:numRef>
          </c:val>
          <c:extLst>
            <c:ext xmlns:c16="http://schemas.microsoft.com/office/drawing/2014/chart" uri="{C3380CC4-5D6E-409C-BE32-E72D297353CC}">
              <c16:uniqueId val="{00000000-B9DC-A944-A18C-C4D953C18483}"/>
            </c:ext>
          </c:extLst>
        </c:ser>
        <c:ser>
          <c:idx val="1"/>
          <c:order val="1"/>
          <c:tx>
            <c:strRef>
              <c:f>Sheet1!$C$1</c:f>
              <c:strCache>
                <c:ptCount val="1"/>
                <c:pt idx="0">
                  <c:v>Minimally familiar</c:v>
                </c:pt>
              </c:strCache>
            </c:strRef>
          </c:tx>
          <c:spPr>
            <a:solidFill>
              <a:schemeClr val="accent3"/>
            </a:solidFill>
            <a:ln>
              <a:noFill/>
            </a:ln>
            <a:effectLst/>
          </c:spPr>
          <c:invertIfNegative val="0"/>
          <c:cat>
            <c:strRef>
              <c:f>Sheet1!$A$2:$A$27</c:f>
              <c:strCache>
                <c:ptCount val="26"/>
                <c:pt idx="0">
                  <c:v>Citicoline</c:v>
                </c:pt>
                <c:pt idx="1">
                  <c:v>Nootropics</c:v>
                </c:pt>
                <c:pt idx="2">
                  <c:v>Ashwagandha</c:v>
                </c:pt>
                <c:pt idx="3">
                  <c:v>Alpha-GPC</c:v>
                </c:pt>
                <c:pt idx="4">
                  <c:v>Astaxanthin</c:v>
                </c:pt>
                <c:pt idx="5">
                  <c:v>Choline</c:v>
                </c:pt>
                <c:pt idx="6">
                  <c:v>Synbiotics</c:v>
                </c:pt>
                <c:pt idx="7">
                  <c:v>Glutathione</c:v>
                </c:pt>
                <c:pt idx="8">
                  <c:v>CoQ10</c:v>
                </c:pt>
                <c:pt idx="9">
                  <c:v>Postbiotics</c:v>
                </c:pt>
                <c:pt idx="10">
                  <c:v>Lutein</c:v>
                </c:pt>
                <c:pt idx="11">
                  <c:v>CBD</c:v>
                </c:pt>
                <c:pt idx="12">
                  <c:v>Mushrooms (non-psychedelic)</c:v>
                </c:pt>
                <c:pt idx="13">
                  <c:v>Vitamin K2</c:v>
                </c:pt>
                <c:pt idx="14">
                  <c:v>Glucosamine</c:v>
                </c:pt>
                <c:pt idx="15">
                  <c:v>Curcumin/Tumeric</c:v>
                </c:pt>
                <c:pt idx="16">
                  <c:v>Protein powder</c:v>
                </c:pt>
                <c:pt idx="17">
                  <c:v>Collagen</c:v>
                </c:pt>
                <c:pt idx="18">
                  <c:v>Antioxidants</c:v>
                </c:pt>
                <c:pt idx="19">
                  <c:v>Magnesium</c:v>
                </c:pt>
                <c:pt idx="20">
                  <c:v>Omega-3s</c:v>
                </c:pt>
                <c:pt idx="21">
                  <c:v>Calcium</c:v>
                </c:pt>
                <c:pt idx="22">
                  <c:v>Probiotics</c:v>
                </c:pt>
                <c:pt idx="23">
                  <c:v>Multivitamin</c:v>
                </c:pt>
                <c:pt idx="24">
                  <c:v>Vitamin D</c:v>
                </c:pt>
                <c:pt idx="25">
                  <c:v>Prebiotics</c:v>
                </c:pt>
              </c:strCache>
            </c:strRef>
          </c:cat>
          <c:val>
            <c:numRef>
              <c:f>Sheet1!$C$2:$C$27</c:f>
              <c:numCache>
                <c:formatCode>0%</c:formatCode>
                <c:ptCount val="26"/>
                <c:pt idx="0">
                  <c:v>0.18994739999999999</c:v>
                </c:pt>
                <c:pt idx="1">
                  <c:v>0.16890706999999999</c:v>
                </c:pt>
                <c:pt idx="2">
                  <c:v>0.18936295</c:v>
                </c:pt>
                <c:pt idx="3">
                  <c:v>0.19111631000000001</c:v>
                </c:pt>
                <c:pt idx="4">
                  <c:v>0.18760958999999999</c:v>
                </c:pt>
                <c:pt idx="5">
                  <c:v>0.20981881999999999</c:v>
                </c:pt>
                <c:pt idx="6">
                  <c:v>0.18410286000000001</c:v>
                </c:pt>
                <c:pt idx="7">
                  <c:v>0.19637639000000001</c:v>
                </c:pt>
                <c:pt idx="8">
                  <c:v>0.20806546000000001</c:v>
                </c:pt>
                <c:pt idx="9">
                  <c:v>0.19988311</c:v>
                </c:pt>
                <c:pt idx="10">
                  <c:v>0.19462303</c:v>
                </c:pt>
                <c:pt idx="11">
                  <c:v>0.21858562000000001</c:v>
                </c:pt>
                <c:pt idx="12">
                  <c:v>0.26008182000000002</c:v>
                </c:pt>
                <c:pt idx="13">
                  <c:v>0.22384570000000001</c:v>
                </c:pt>
                <c:pt idx="14">
                  <c:v>0.20748100999999999</c:v>
                </c:pt>
                <c:pt idx="15">
                  <c:v>0.19403856999999999</c:v>
                </c:pt>
                <c:pt idx="16">
                  <c:v>0.17533605999999999</c:v>
                </c:pt>
                <c:pt idx="17">
                  <c:v>0.18702513000000001</c:v>
                </c:pt>
                <c:pt idx="18">
                  <c:v>0.14319112000000001</c:v>
                </c:pt>
                <c:pt idx="19">
                  <c:v>0.12390415</c:v>
                </c:pt>
                <c:pt idx="20">
                  <c:v>9.994154999999999E-2</c:v>
                </c:pt>
                <c:pt idx="21">
                  <c:v>9.8188189999999995E-2</c:v>
                </c:pt>
                <c:pt idx="22">
                  <c:v>0.1157218</c:v>
                </c:pt>
                <c:pt idx="23">
                  <c:v>7.7147870000000007E-2</c:v>
                </c:pt>
                <c:pt idx="24">
                  <c:v>8.5330220000000012E-2</c:v>
                </c:pt>
                <c:pt idx="25">
                  <c:v>0.17416714999999999</c:v>
                </c:pt>
              </c:numCache>
            </c:numRef>
          </c:val>
          <c:extLst>
            <c:ext xmlns:c16="http://schemas.microsoft.com/office/drawing/2014/chart" uri="{C3380CC4-5D6E-409C-BE32-E72D297353CC}">
              <c16:uniqueId val="{00000001-B9DC-A944-A18C-C4D953C18483}"/>
            </c:ext>
          </c:extLst>
        </c:ser>
        <c:ser>
          <c:idx val="2"/>
          <c:order val="2"/>
          <c:tx>
            <c:strRef>
              <c:f>Sheet1!$D$1</c:f>
              <c:strCache>
                <c:ptCount val="1"/>
                <c:pt idx="0">
                  <c:v>Moderately familiar</c:v>
                </c:pt>
              </c:strCache>
            </c:strRef>
          </c:tx>
          <c:spPr>
            <a:solidFill>
              <a:schemeClr val="accent6">
                <a:lumMod val="40000"/>
                <a:lumOff val="60000"/>
              </a:schemeClr>
            </a:solidFill>
            <a:ln>
              <a:noFill/>
            </a:ln>
            <a:effectLst/>
          </c:spPr>
          <c:invertIfNegative val="0"/>
          <c:cat>
            <c:strRef>
              <c:f>Sheet1!$A$2:$A$27</c:f>
              <c:strCache>
                <c:ptCount val="26"/>
                <c:pt idx="0">
                  <c:v>Citicoline</c:v>
                </c:pt>
                <c:pt idx="1">
                  <c:v>Nootropics</c:v>
                </c:pt>
                <c:pt idx="2">
                  <c:v>Ashwagandha</c:v>
                </c:pt>
                <c:pt idx="3">
                  <c:v>Alpha-GPC</c:v>
                </c:pt>
                <c:pt idx="4">
                  <c:v>Astaxanthin</c:v>
                </c:pt>
                <c:pt idx="5">
                  <c:v>Choline</c:v>
                </c:pt>
                <c:pt idx="6">
                  <c:v>Synbiotics</c:v>
                </c:pt>
                <c:pt idx="7">
                  <c:v>Glutathione</c:v>
                </c:pt>
                <c:pt idx="8">
                  <c:v>CoQ10</c:v>
                </c:pt>
                <c:pt idx="9">
                  <c:v>Postbiotics</c:v>
                </c:pt>
                <c:pt idx="10">
                  <c:v>Lutein</c:v>
                </c:pt>
                <c:pt idx="11">
                  <c:v>CBD</c:v>
                </c:pt>
                <c:pt idx="12">
                  <c:v>Mushrooms (non-psychedelic)</c:v>
                </c:pt>
                <c:pt idx="13">
                  <c:v>Vitamin K2</c:v>
                </c:pt>
                <c:pt idx="14">
                  <c:v>Glucosamine</c:v>
                </c:pt>
                <c:pt idx="15">
                  <c:v>Curcumin/Tumeric</c:v>
                </c:pt>
                <c:pt idx="16">
                  <c:v>Protein powder</c:v>
                </c:pt>
                <c:pt idx="17">
                  <c:v>Collagen</c:v>
                </c:pt>
                <c:pt idx="18">
                  <c:v>Antioxidants</c:v>
                </c:pt>
                <c:pt idx="19">
                  <c:v>Magnesium</c:v>
                </c:pt>
                <c:pt idx="20">
                  <c:v>Omega-3s</c:v>
                </c:pt>
                <c:pt idx="21">
                  <c:v>Calcium</c:v>
                </c:pt>
                <c:pt idx="22">
                  <c:v>Probiotics</c:v>
                </c:pt>
                <c:pt idx="23">
                  <c:v>Multivitamin</c:v>
                </c:pt>
                <c:pt idx="24">
                  <c:v>Vitamin D</c:v>
                </c:pt>
                <c:pt idx="25">
                  <c:v>Prebiotics</c:v>
                </c:pt>
              </c:strCache>
            </c:strRef>
          </c:cat>
          <c:val>
            <c:numRef>
              <c:f>Sheet1!$D$2:$D$27</c:f>
              <c:numCache>
                <c:formatCode>0%</c:formatCode>
                <c:ptCount val="26"/>
                <c:pt idx="0">
                  <c:v>0.18351840999999999</c:v>
                </c:pt>
                <c:pt idx="1">
                  <c:v>0.18994739999999999</c:v>
                </c:pt>
                <c:pt idx="2">
                  <c:v>0.17124489000000001</c:v>
                </c:pt>
                <c:pt idx="3">
                  <c:v>0.19111631000000001</c:v>
                </c:pt>
                <c:pt idx="4">
                  <c:v>0.18527177</c:v>
                </c:pt>
                <c:pt idx="5">
                  <c:v>0.2063121</c:v>
                </c:pt>
                <c:pt idx="6">
                  <c:v>0.23495031999999999</c:v>
                </c:pt>
                <c:pt idx="7">
                  <c:v>0.22501461</c:v>
                </c:pt>
                <c:pt idx="8">
                  <c:v>0.19345412000000001</c:v>
                </c:pt>
                <c:pt idx="9">
                  <c:v>0.24897721</c:v>
                </c:pt>
                <c:pt idx="10">
                  <c:v>0.21741672000000001</c:v>
                </c:pt>
                <c:pt idx="11">
                  <c:v>0.25189947000000001</c:v>
                </c:pt>
                <c:pt idx="12">
                  <c:v>0.25774401000000002</c:v>
                </c:pt>
                <c:pt idx="13">
                  <c:v>0.25540620000000003</c:v>
                </c:pt>
                <c:pt idx="14">
                  <c:v>0.27586207000000001</c:v>
                </c:pt>
                <c:pt idx="15">
                  <c:v>0.29398013000000001</c:v>
                </c:pt>
                <c:pt idx="16">
                  <c:v>0.31443599999999999</c:v>
                </c:pt>
                <c:pt idx="17">
                  <c:v>0.28521332999999999</c:v>
                </c:pt>
                <c:pt idx="18">
                  <c:v>0.33196961000000003</c:v>
                </c:pt>
                <c:pt idx="19">
                  <c:v>0.28579778</c:v>
                </c:pt>
                <c:pt idx="20">
                  <c:v>0.27703097999999998</c:v>
                </c:pt>
                <c:pt idx="21">
                  <c:v>0.23436587</c:v>
                </c:pt>
                <c:pt idx="22">
                  <c:v>0.27527762</c:v>
                </c:pt>
                <c:pt idx="23">
                  <c:v>0.20572763999999999</c:v>
                </c:pt>
                <c:pt idx="24">
                  <c:v>0.21741672000000001</c:v>
                </c:pt>
                <c:pt idx="25">
                  <c:v>0.32086499000000002</c:v>
                </c:pt>
              </c:numCache>
            </c:numRef>
          </c:val>
          <c:extLst>
            <c:ext xmlns:c16="http://schemas.microsoft.com/office/drawing/2014/chart" uri="{C3380CC4-5D6E-409C-BE32-E72D297353CC}">
              <c16:uniqueId val="{00000002-B9DC-A944-A18C-C4D953C18483}"/>
            </c:ext>
          </c:extLst>
        </c:ser>
        <c:ser>
          <c:idx val="3"/>
          <c:order val="3"/>
          <c:tx>
            <c:strRef>
              <c:f>Sheet1!$E$1</c:f>
              <c:strCache>
                <c:ptCount val="1"/>
                <c:pt idx="0">
                  <c:v>Very familiar</c:v>
                </c:pt>
              </c:strCache>
            </c:strRef>
          </c:tx>
          <c:spPr>
            <a:solidFill>
              <a:schemeClr val="accent1">
                <a:lumMod val="60000"/>
              </a:schemeClr>
            </a:solidFill>
            <a:ln>
              <a:noFill/>
            </a:ln>
            <a:effectLst/>
          </c:spPr>
          <c:invertIfNegative val="0"/>
          <c:cat>
            <c:strRef>
              <c:f>Sheet1!$A$2:$A$27</c:f>
              <c:strCache>
                <c:ptCount val="26"/>
                <c:pt idx="0">
                  <c:v>Citicoline</c:v>
                </c:pt>
                <c:pt idx="1">
                  <c:v>Nootropics</c:v>
                </c:pt>
                <c:pt idx="2">
                  <c:v>Ashwagandha</c:v>
                </c:pt>
                <c:pt idx="3">
                  <c:v>Alpha-GPC</c:v>
                </c:pt>
                <c:pt idx="4">
                  <c:v>Astaxanthin</c:v>
                </c:pt>
                <c:pt idx="5">
                  <c:v>Choline</c:v>
                </c:pt>
                <c:pt idx="6">
                  <c:v>Synbiotics</c:v>
                </c:pt>
                <c:pt idx="7">
                  <c:v>Glutathione</c:v>
                </c:pt>
                <c:pt idx="8">
                  <c:v>CoQ10</c:v>
                </c:pt>
                <c:pt idx="9">
                  <c:v>Postbiotics</c:v>
                </c:pt>
                <c:pt idx="10">
                  <c:v>Lutein</c:v>
                </c:pt>
                <c:pt idx="11">
                  <c:v>CBD</c:v>
                </c:pt>
                <c:pt idx="12">
                  <c:v>Mushrooms (non-psychedelic)</c:v>
                </c:pt>
                <c:pt idx="13">
                  <c:v>Vitamin K2</c:v>
                </c:pt>
                <c:pt idx="14">
                  <c:v>Glucosamine</c:v>
                </c:pt>
                <c:pt idx="15">
                  <c:v>Curcumin/Tumeric</c:v>
                </c:pt>
                <c:pt idx="16">
                  <c:v>Protein powder</c:v>
                </c:pt>
                <c:pt idx="17">
                  <c:v>Collagen</c:v>
                </c:pt>
                <c:pt idx="18">
                  <c:v>Antioxidants</c:v>
                </c:pt>
                <c:pt idx="19">
                  <c:v>Magnesium</c:v>
                </c:pt>
                <c:pt idx="20">
                  <c:v>Omega-3s</c:v>
                </c:pt>
                <c:pt idx="21">
                  <c:v>Calcium</c:v>
                </c:pt>
                <c:pt idx="22">
                  <c:v>Probiotics</c:v>
                </c:pt>
                <c:pt idx="23">
                  <c:v>Multivitamin</c:v>
                </c:pt>
                <c:pt idx="24">
                  <c:v>Vitamin D</c:v>
                </c:pt>
                <c:pt idx="25">
                  <c:v>Prebiotics</c:v>
                </c:pt>
              </c:strCache>
            </c:strRef>
          </c:cat>
          <c:val>
            <c:numRef>
              <c:f>Sheet1!$E$2:$E$27</c:f>
              <c:numCache>
                <c:formatCode>0%</c:formatCode>
                <c:ptCount val="26"/>
                <c:pt idx="0">
                  <c:v>0.13909994000000001</c:v>
                </c:pt>
                <c:pt idx="1">
                  <c:v>0.15020455999999999</c:v>
                </c:pt>
                <c:pt idx="2">
                  <c:v>0.157218</c:v>
                </c:pt>
                <c:pt idx="3">
                  <c:v>0.14728229000000001</c:v>
                </c:pt>
                <c:pt idx="4">
                  <c:v>0.15312682999999999</c:v>
                </c:pt>
                <c:pt idx="5">
                  <c:v>0.15020455999999999</c:v>
                </c:pt>
                <c:pt idx="6">
                  <c:v>0.17241379000000001</c:v>
                </c:pt>
                <c:pt idx="7">
                  <c:v>0.17592051</c:v>
                </c:pt>
                <c:pt idx="8">
                  <c:v>0.19403856999999999</c:v>
                </c:pt>
                <c:pt idx="9">
                  <c:v>0.21274108999999999</c:v>
                </c:pt>
                <c:pt idx="10">
                  <c:v>0.22033897999999999</c:v>
                </c:pt>
                <c:pt idx="11">
                  <c:v>0.20748100999999999</c:v>
                </c:pt>
                <c:pt idx="12">
                  <c:v>0.18001169</c:v>
                </c:pt>
                <c:pt idx="13">
                  <c:v>0.21975453</c:v>
                </c:pt>
                <c:pt idx="14">
                  <c:v>0.25248393000000002</c:v>
                </c:pt>
                <c:pt idx="15">
                  <c:v>0.27878434000000002</c:v>
                </c:pt>
                <c:pt idx="16">
                  <c:v>0.27469315999999999</c:v>
                </c:pt>
                <c:pt idx="17">
                  <c:v>0.30800701000000003</c:v>
                </c:pt>
                <c:pt idx="18">
                  <c:v>0.30333138999999998</c:v>
                </c:pt>
                <c:pt idx="19">
                  <c:v>0.33021624999999999</c:v>
                </c:pt>
                <c:pt idx="20">
                  <c:v>0.34073640999999999</c:v>
                </c:pt>
                <c:pt idx="21">
                  <c:v>0.37521916999999999</c:v>
                </c:pt>
                <c:pt idx="22">
                  <c:v>0.33722969000000003</c:v>
                </c:pt>
                <c:pt idx="23">
                  <c:v>0.34482759000000002</c:v>
                </c:pt>
                <c:pt idx="24">
                  <c:v>0.34774985000000003</c:v>
                </c:pt>
                <c:pt idx="25">
                  <c:v>0.29047340999999999</c:v>
                </c:pt>
              </c:numCache>
            </c:numRef>
          </c:val>
          <c:extLst>
            <c:ext xmlns:c16="http://schemas.microsoft.com/office/drawing/2014/chart" uri="{C3380CC4-5D6E-409C-BE32-E72D297353CC}">
              <c16:uniqueId val="{00000003-B9DC-A944-A18C-C4D953C18483}"/>
            </c:ext>
          </c:extLst>
        </c:ser>
        <c:ser>
          <c:idx val="4"/>
          <c:order val="4"/>
          <c:tx>
            <c:strRef>
              <c:f>Sheet1!$F$1</c:f>
              <c:strCache>
                <c:ptCount val="1"/>
                <c:pt idx="0">
                  <c:v>Extremely familiar and I take and/or recommend it</c:v>
                </c:pt>
              </c:strCache>
            </c:strRef>
          </c:tx>
          <c:spPr>
            <a:solidFill>
              <a:schemeClr val="accent5"/>
            </a:solidFill>
            <a:ln>
              <a:noFill/>
            </a:ln>
            <a:effectLst/>
          </c:spPr>
          <c:invertIfNegative val="0"/>
          <c:cat>
            <c:strRef>
              <c:f>Sheet1!$A$2:$A$27</c:f>
              <c:strCache>
                <c:ptCount val="26"/>
                <c:pt idx="0">
                  <c:v>Citicoline</c:v>
                </c:pt>
                <c:pt idx="1">
                  <c:v>Nootropics</c:v>
                </c:pt>
                <c:pt idx="2">
                  <c:v>Ashwagandha</c:v>
                </c:pt>
                <c:pt idx="3">
                  <c:v>Alpha-GPC</c:v>
                </c:pt>
                <c:pt idx="4">
                  <c:v>Astaxanthin</c:v>
                </c:pt>
                <c:pt idx="5">
                  <c:v>Choline</c:v>
                </c:pt>
                <c:pt idx="6">
                  <c:v>Synbiotics</c:v>
                </c:pt>
                <c:pt idx="7">
                  <c:v>Glutathione</c:v>
                </c:pt>
                <c:pt idx="8">
                  <c:v>CoQ10</c:v>
                </c:pt>
                <c:pt idx="9">
                  <c:v>Postbiotics</c:v>
                </c:pt>
                <c:pt idx="10">
                  <c:v>Lutein</c:v>
                </c:pt>
                <c:pt idx="11">
                  <c:v>CBD</c:v>
                </c:pt>
                <c:pt idx="12">
                  <c:v>Mushrooms (non-psychedelic)</c:v>
                </c:pt>
                <c:pt idx="13">
                  <c:v>Vitamin K2</c:v>
                </c:pt>
                <c:pt idx="14">
                  <c:v>Glucosamine</c:v>
                </c:pt>
                <c:pt idx="15">
                  <c:v>Curcumin/Tumeric</c:v>
                </c:pt>
                <c:pt idx="16">
                  <c:v>Protein powder</c:v>
                </c:pt>
                <c:pt idx="17">
                  <c:v>Collagen</c:v>
                </c:pt>
                <c:pt idx="18">
                  <c:v>Antioxidants</c:v>
                </c:pt>
                <c:pt idx="19">
                  <c:v>Magnesium</c:v>
                </c:pt>
                <c:pt idx="20">
                  <c:v>Omega-3s</c:v>
                </c:pt>
                <c:pt idx="21">
                  <c:v>Calcium</c:v>
                </c:pt>
                <c:pt idx="22">
                  <c:v>Probiotics</c:v>
                </c:pt>
                <c:pt idx="23">
                  <c:v>Multivitamin</c:v>
                </c:pt>
                <c:pt idx="24">
                  <c:v>Vitamin D</c:v>
                </c:pt>
                <c:pt idx="25">
                  <c:v>Prebiotics</c:v>
                </c:pt>
              </c:strCache>
            </c:strRef>
          </c:cat>
          <c:val>
            <c:numRef>
              <c:f>Sheet1!$F$2:$F$27</c:f>
              <c:numCache>
                <c:formatCode>0%</c:formatCode>
                <c:ptCount val="26"/>
                <c:pt idx="0">
                  <c:v>5.6691989999999998E-2</c:v>
                </c:pt>
                <c:pt idx="1">
                  <c:v>6.0783169999999997E-2</c:v>
                </c:pt>
                <c:pt idx="2">
                  <c:v>7.2472240000000007E-2</c:v>
                </c:pt>
                <c:pt idx="3">
                  <c:v>6.3120979999999993E-2</c:v>
                </c:pt>
                <c:pt idx="4">
                  <c:v>8.0654590000000012E-2</c:v>
                </c:pt>
                <c:pt idx="5">
                  <c:v>6.6627699999999998E-2</c:v>
                </c:pt>
                <c:pt idx="6">
                  <c:v>7.0134420000000003E-2</c:v>
                </c:pt>
                <c:pt idx="7">
                  <c:v>8.0654590000000012E-2</c:v>
                </c:pt>
                <c:pt idx="8">
                  <c:v>0.10227936999999999</c:v>
                </c:pt>
                <c:pt idx="9">
                  <c:v>8.7668029999999994E-2</c:v>
                </c:pt>
                <c:pt idx="10">
                  <c:v>0.11747516</c:v>
                </c:pt>
                <c:pt idx="11">
                  <c:v>9.6434829999999999E-2</c:v>
                </c:pt>
                <c:pt idx="12">
                  <c:v>9.3512570000000003E-2</c:v>
                </c:pt>
                <c:pt idx="13">
                  <c:v>0.10929281</c:v>
                </c:pt>
                <c:pt idx="14">
                  <c:v>0.12156633999999999</c:v>
                </c:pt>
                <c:pt idx="15">
                  <c:v>0.16773816</c:v>
                </c:pt>
                <c:pt idx="16">
                  <c:v>0.19228521000000001</c:v>
                </c:pt>
                <c:pt idx="17">
                  <c:v>0.18293396000000001</c:v>
                </c:pt>
                <c:pt idx="18">
                  <c:v>0.18702513000000001</c:v>
                </c:pt>
                <c:pt idx="19">
                  <c:v>0.23962595</c:v>
                </c:pt>
                <c:pt idx="20">
                  <c:v>0.26475745000000001</c:v>
                </c:pt>
                <c:pt idx="21">
                  <c:v>0.27761543</c:v>
                </c:pt>
                <c:pt idx="22">
                  <c:v>0.25774401000000002</c:v>
                </c:pt>
                <c:pt idx="23">
                  <c:v>0.36060783000000002</c:v>
                </c:pt>
                <c:pt idx="24">
                  <c:v>0.33898305000000001</c:v>
                </c:pt>
                <c:pt idx="25">
                  <c:v>0.21449445</c:v>
                </c:pt>
              </c:numCache>
            </c:numRef>
          </c:val>
          <c:extLst>
            <c:ext xmlns:c16="http://schemas.microsoft.com/office/drawing/2014/chart" uri="{C3380CC4-5D6E-409C-BE32-E72D297353CC}">
              <c16:uniqueId val="{00000004-B9DC-A944-A18C-C4D953C18483}"/>
            </c:ext>
          </c:extLst>
        </c:ser>
        <c:dLbls>
          <c:showLegendKey val="0"/>
          <c:showVal val="0"/>
          <c:showCatName val="0"/>
          <c:showSerName val="0"/>
          <c:showPercent val="0"/>
          <c:showBubbleSize val="0"/>
        </c:dLbls>
        <c:gapWidth val="150"/>
        <c:overlap val="100"/>
        <c:axId val="1720871199"/>
        <c:axId val="1316884831"/>
      </c:barChart>
      <c:catAx>
        <c:axId val="17208711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16884831"/>
        <c:crosses val="autoZero"/>
        <c:auto val="1"/>
        <c:lblAlgn val="ctr"/>
        <c:lblOffset val="100"/>
        <c:noMultiLvlLbl val="0"/>
      </c:catAx>
      <c:valAx>
        <c:axId val="131688483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08711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Never heard of it</c:v>
                </c:pt>
              </c:strCache>
            </c:strRef>
          </c:tx>
          <c:spPr>
            <a:solidFill>
              <a:schemeClr val="accent1"/>
            </a:solidFill>
            <a:ln>
              <a:noFill/>
            </a:ln>
            <a:effectLst/>
          </c:spPr>
          <c:invertIfNegative val="0"/>
          <c:cat>
            <c:strRef>
              <c:f>Sheet1!$A$2:$A$27</c:f>
              <c:strCache>
                <c:ptCount val="26"/>
                <c:pt idx="0">
                  <c:v>Astaxanthin</c:v>
                </c:pt>
                <c:pt idx="1">
                  <c:v>Citicoline</c:v>
                </c:pt>
                <c:pt idx="2">
                  <c:v>Synbiotics</c:v>
                </c:pt>
                <c:pt idx="3">
                  <c:v>Nootropics</c:v>
                </c:pt>
                <c:pt idx="4">
                  <c:v>Glutathione</c:v>
                </c:pt>
                <c:pt idx="5">
                  <c:v>Alpha-GPC</c:v>
                </c:pt>
                <c:pt idx="6">
                  <c:v>Choline</c:v>
                </c:pt>
                <c:pt idx="7">
                  <c:v>Ashwagandha</c:v>
                </c:pt>
                <c:pt idx="8">
                  <c:v>Lutein</c:v>
                </c:pt>
                <c:pt idx="9">
                  <c:v>Postbiotics</c:v>
                </c:pt>
                <c:pt idx="10">
                  <c:v>CoQ10</c:v>
                </c:pt>
                <c:pt idx="11">
                  <c:v>Vitamin K2</c:v>
                </c:pt>
                <c:pt idx="12">
                  <c:v>Mushrooms (non-psychedelic)</c:v>
                </c:pt>
                <c:pt idx="13">
                  <c:v>Glucosamine</c:v>
                </c:pt>
                <c:pt idx="14">
                  <c:v>CBD</c:v>
                </c:pt>
                <c:pt idx="15">
                  <c:v>Curcumin/Tumeric</c:v>
                </c:pt>
                <c:pt idx="16">
                  <c:v>Collagen</c:v>
                </c:pt>
                <c:pt idx="17">
                  <c:v>Protein powder</c:v>
                </c:pt>
                <c:pt idx="18">
                  <c:v>Antioxidants</c:v>
                </c:pt>
                <c:pt idx="19">
                  <c:v>Magnesium</c:v>
                </c:pt>
                <c:pt idx="20">
                  <c:v>Omega-3s</c:v>
                </c:pt>
                <c:pt idx="21">
                  <c:v>Calcium</c:v>
                </c:pt>
                <c:pt idx="22">
                  <c:v>Vitamin D</c:v>
                </c:pt>
                <c:pt idx="23">
                  <c:v>Probiotics</c:v>
                </c:pt>
                <c:pt idx="24">
                  <c:v>Multivitamin</c:v>
                </c:pt>
                <c:pt idx="25">
                  <c:v>Prebiotics</c:v>
                </c:pt>
              </c:strCache>
            </c:strRef>
          </c:cat>
          <c:val>
            <c:numRef>
              <c:f>Sheet1!$B$2:$B$27</c:f>
              <c:numCache>
                <c:formatCode>0%</c:formatCode>
                <c:ptCount val="26"/>
                <c:pt idx="0">
                  <c:v>0.38076152000000002</c:v>
                </c:pt>
                <c:pt idx="1">
                  <c:v>0.37474950000000001</c:v>
                </c:pt>
                <c:pt idx="2">
                  <c:v>0.34068135999999999</c:v>
                </c:pt>
                <c:pt idx="3">
                  <c:v>0.33667334999999998</c:v>
                </c:pt>
                <c:pt idx="4">
                  <c:v>0.33066131999999998</c:v>
                </c:pt>
                <c:pt idx="5">
                  <c:v>0.32064127999999997</c:v>
                </c:pt>
                <c:pt idx="6">
                  <c:v>0.28657315</c:v>
                </c:pt>
                <c:pt idx="7">
                  <c:v>0.26252504999999998</c:v>
                </c:pt>
                <c:pt idx="8">
                  <c:v>0.23847694999999999</c:v>
                </c:pt>
                <c:pt idx="9">
                  <c:v>0.19839678999999999</c:v>
                </c:pt>
                <c:pt idx="10">
                  <c:v>0.18837675000000001</c:v>
                </c:pt>
                <c:pt idx="11">
                  <c:v>0.17635271</c:v>
                </c:pt>
                <c:pt idx="12">
                  <c:v>0.12825650999999999</c:v>
                </c:pt>
                <c:pt idx="13">
                  <c:v>0.12224449</c:v>
                </c:pt>
                <c:pt idx="14">
                  <c:v>7.6152300000000006E-2</c:v>
                </c:pt>
                <c:pt idx="15">
                  <c:v>4.6092180000000003E-2</c:v>
                </c:pt>
                <c:pt idx="16">
                  <c:v>3.8076150000000003E-2</c:v>
                </c:pt>
                <c:pt idx="17">
                  <c:v>3.6072140000000003E-2</c:v>
                </c:pt>
                <c:pt idx="18">
                  <c:v>2.6052100000000002E-2</c:v>
                </c:pt>
                <c:pt idx="19">
                  <c:v>2.4048099999999999E-2</c:v>
                </c:pt>
                <c:pt idx="20">
                  <c:v>2.0040079999999998E-2</c:v>
                </c:pt>
                <c:pt idx="21">
                  <c:v>1.8036070000000001E-2</c:v>
                </c:pt>
                <c:pt idx="22">
                  <c:v>1.8036070000000001E-2</c:v>
                </c:pt>
                <c:pt idx="23">
                  <c:v>1.6032060000000001E-2</c:v>
                </c:pt>
                <c:pt idx="24">
                  <c:v>1.202405E-2</c:v>
                </c:pt>
                <c:pt idx="25">
                  <c:v>0</c:v>
                </c:pt>
              </c:numCache>
            </c:numRef>
          </c:val>
          <c:extLst>
            <c:ext xmlns:c16="http://schemas.microsoft.com/office/drawing/2014/chart" uri="{C3380CC4-5D6E-409C-BE32-E72D297353CC}">
              <c16:uniqueId val="{00000000-B9DC-A944-A18C-C4D953C18483}"/>
            </c:ext>
          </c:extLst>
        </c:ser>
        <c:ser>
          <c:idx val="1"/>
          <c:order val="1"/>
          <c:tx>
            <c:strRef>
              <c:f>Sheet1!$C$1</c:f>
              <c:strCache>
                <c:ptCount val="1"/>
                <c:pt idx="0">
                  <c:v>Minimally familiar</c:v>
                </c:pt>
              </c:strCache>
            </c:strRef>
          </c:tx>
          <c:spPr>
            <a:solidFill>
              <a:schemeClr val="accent3"/>
            </a:solidFill>
            <a:ln>
              <a:noFill/>
            </a:ln>
            <a:effectLst/>
          </c:spPr>
          <c:invertIfNegative val="0"/>
          <c:cat>
            <c:strRef>
              <c:f>Sheet1!$A$2:$A$27</c:f>
              <c:strCache>
                <c:ptCount val="26"/>
                <c:pt idx="0">
                  <c:v>Astaxanthin</c:v>
                </c:pt>
                <c:pt idx="1">
                  <c:v>Citicoline</c:v>
                </c:pt>
                <c:pt idx="2">
                  <c:v>Synbiotics</c:v>
                </c:pt>
                <c:pt idx="3">
                  <c:v>Nootropics</c:v>
                </c:pt>
                <c:pt idx="4">
                  <c:v>Glutathione</c:v>
                </c:pt>
                <c:pt idx="5">
                  <c:v>Alpha-GPC</c:v>
                </c:pt>
                <c:pt idx="6">
                  <c:v>Choline</c:v>
                </c:pt>
                <c:pt idx="7">
                  <c:v>Ashwagandha</c:v>
                </c:pt>
                <c:pt idx="8">
                  <c:v>Lutein</c:v>
                </c:pt>
                <c:pt idx="9">
                  <c:v>Postbiotics</c:v>
                </c:pt>
                <c:pt idx="10">
                  <c:v>CoQ10</c:v>
                </c:pt>
                <c:pt idx="11">
                  <c:v>Vitamin K2</c:v>
                </c:pt>
                <c:pt idx="12">
                  <c:v>Mushrooms (non-psychedelic)</c:v>
                </c:pt>
                <c:pt idx="13">
                  <c:v>Glucosamine</c:v>
                </c:pt>
                <c:pt idx="14">
                  <c:v>CBD</c:v>
                </c:pt>
                <c:pt idx="15">
                  <c:v>Curcumin/Tumeric</c:v>
                </c:pt>
                <c:pt idx="16">
                  <c:v>Collagen</c:v>
                </c:pt>
                <c:pt idx="17">
                  <c:v>Protein powder</c:v>
                </c:pt>
                <c:pt idx="18">
                  <c:v>Antioxidants</c:v>
                </c:pt>
                <c:pt idx="19">
                  <c:v>Magnesium</c:v>
                </c:pt>
                <c:pt idx="20">
                  <c:v>Omega-3s</c:v>
                </c:pt>
                <c:pt idx="21">
                  <c:v>Calcium</c:v>
                </c:pt>
                <c:pt idx="22">
                  <c:v>Vitamin D</c:v>
                </c:pt>
                <c:pt idx="23">
                  <c:v>Probiotics</c:v>
                </c:pt>
                <c:pt idx="24">
                  <c:v>Multivitamin</c:v>
                </c:pt>
                <c:pt idx="25">
                  <c:v>Prebiotics</c:v>
                </c:pt>
              </c:strCache>
            </c:strRef>
          </c:cat>
          <c:val>
            <c:numRef>
              <c:f>Sheet1!$C$2:$C$27</c:f>
              <c:numCache>
                <c:formatCode>0%</c:formatCode>
                <c:ptCount val="26"/>
                <c:pt idx="0">
                  <c:v>0.14829659000000001</c:v>
                </c:pt>
                <c:pt idx="1">
                  <c:v>0.16432865999999999</c:v>
                </c:pt>
                <c:pt idx="2">
                  <c:v>0.13426853999999999</c:v>
                </c:pt>
                <c:pt idx="3">
                  <c:v>0.15831663000000001</c:v>
                </c:pt>
                <c:pt idx="4">
                  <c:v>0.16633266999999999</c:v>
                </c:pt>
                <c:pt idx="5">
                  <c:v>0.16232464999999999</c:v>
                </c:pt>
                <c:pt idx="6">
                  <c:v>0.21242485</c:v>
                </c:pt>
                <c:pt idx="7">
                  <c:v>0.1743487</c:v>
                </c:pt>
                <c:pt idx="8">
                  <c:v>0.19639279000000001</c:v>
                </c:pt>
                <c:pt idx="9">
                  <c:v>0.19038076000000001</c:v>
                </c:pt>
                <c:pt idx="10">
                  <c:v>0.20841683</c:v>
                </c:pt>
                <c:pt idx="11">
                  <c:v>0.19038076000000001</c:v>
                </c:pt>
                <c:pt idx="12">
                  <c:v>0.24048095999999999</c:v>
                </c:pt>
                <c:pt idx="13">
                  <c:v>0.19438878000000001</c:v>
                </c:pt>
                <c:pt idx="14">
                  <c:v>0.19038076000000001</c:v>
                </c:pt>
                <c:pt idx="15">
                  <c:v>0.21442886</c:v>
                </c:pt>
                <c:pt idx="16">
                  <c:v>0.18236473</c:v>
                </c:pt>
                <c:pt idx="17">
                  <c:v>0.15631263000000001</c:v>
                </c:pt>
                <c:pt idx="18">
                  <c:v>0.11422846</c:v>
                </c:pt>
                <c:pt idx="19">
                  <c:v>0.14428858</c:v>
                </c:pt>
                <c:pt idx="20">
                  <c:v>0.11623246</c:v>
                </c:pt>
                <c:pt idx="21">
                  <c:v>7.8156309999999993E-2</c:v>
                </c:pt>
                <c:pt idx="22">
                  <c:v>7.41483E-2</c:v>
                </c:pt>
                <c:pt idx="23">
                  <c:v>0.10220441</c:v>
                </c:pt>
                <c:pt idx="24">
                  <c:v>5.8116229999999998E-2</c:v>
                </c:pt>
                <c:pt idx="25">
                  <c:v>0.15230461000000001</c:v>
                </c:pt>
              </c:numCache>
            </c:numRef>
          </c:val>
          <c:extLst>
            <c:ext xmlns:c16="http://schemas.microsoft.com/office/drawing/2014/chart" uri="{C3380CC4-5D6E-409C-BE32-E72D297353CC}">
              <c16:uniqueId val="{00000001-B9DC-A944-A18C-C4D953C18483}"/>
            </c:ext>
          </c:extLst>
        </c:ser>
        <c:ser>
          <c:idx val="2"/>
          <c:order val="2"/>
          <c:tx>
            <c:strRef>
              <c:f>Sheet1!$D$1</c:f>
              <c:strCache>
                <c:ptCount val="1"/>
                <c:pt idx="0">
                  <c:v>Moderately familiar</c:v>
                </c:pt>
              </c:strCache>
            </c:strRef>
          </c:tx>
          <c:spPr>
            <a:solidFill>
              <a:schemeClr val="accent6">
                <a:lumMod val="40000"/>
                <a:lumOff val="60000"/>
              </a:schemeClr>
            </a:solidFill>
            <a:ln>
              <a:noFill/>
            </a:ln>
            <a:effectLst/>
          </c:spPr>
          <c:invertIfNegative val="0"/>
          <c:cat>
            <c:strRef>
              <c:f>Sheet1!$A$2:$A$27</c:f>
              <c:strCache>
                <c:ptCount val="26"/>
                <c:pt idx="0">
                  <c:v>Astaxanthin</c:v>
                </c:pt>
                <c:pt idx="1">
                  <c:v>Citicoline</c:v>
                </c:pt>
                <c:pt idx="2">
                  <c:v>Synbiotics</c:v>
                </c:pt>
                <c:pt idx="3">
                  <c:v>Nootropics</c:v>
                </c:pt>
                <c:pt idx="4">
                  <c:v>Glutathione</c:v>
                </c:pt>
                <c:pt idx="5">
                  <c:v>Alpha-GPC</c:v>
                </c:pt>
                <c:pt idx="6">
                  <c:v>Choline</c:v>
                </c:pt>
                <c:pt idx="7">
                  <c:v>Ashwagandha</c:v>
                </c:pt>
                <c:pt idx="8">
                  <c:v>Lutein</c:v>
                </c:pt>
                <c:pt idx="9">
                  <c:v>Postbiotics</c:v>
                </c:pt>
                <c:pt idx="10">
                  <c:v>CoQ10</c:v>
                </c:pt>
                <c:pt idx="11">
                  <c:v>Vitamin K2</c:v>
                </c:pt>
                <c:pt idx="12">
                  <c:v>Mushrooms (non-psychedelic)</c:v>
                </c:pt>
                <c:pt idx="13">
                  <c:v>Glucosamine</c:v>
                </c:pt>
                <c:pt idx="14">
                  <c:v>CBD</c:v>
                </c:pt>
                <c:pt idx="15">
                  <c:v>Curcumin/Tumeric</c:v>
                </c:pt>
                <c:pt idx="16">
                  <c:v>Collagen</c:v>
                </c:pt>
                <c:pt idx="17">
                  <c:v>Protein powder</c:v>
                </c:pt>
                <c:pt idx="18">
                  <c:v>Antioxidants</c:v>
                </c:pt>
                <c:pt idx="19">
                  <c:v>Magnesium</c:v>
                </c:pt>
                <c:pt idx="20">
                  <c:v>Omega-3s</c:v>
                </c:pt>
                <c:pt idx="21">
                  <c:v>Calcium</c:v>
                </c:pt>
                <c:pt idx="22">
                  <c:v>Vitamin D</c:v>
                </c:pt>
                <c:pt idx="23">
                  <c:v>Probiotics</c:v>
                </c:pt>
                <c:pt idx="24">
                  <c:v>Multivitamin</c:v>
                </c:pt>
                <c:pt idx="25">
                  <c:v>Prebiotics</c:v>
                </c:pt>
              </c:strCache>
            </c:strRef>
          </c:cat>
          <c:val>
            <c:numRef>
              <c:f>Sheet1!$D$2:$D$27</c:f>
              <c:numCache>
                <c:formatCode>0%</c:formatCode>
                <c:ptCount val="26"/>
                <c:pt idx="0">
                  <c:v>0.16032063999999999</c:v>
                </c:pt>
                <c:pt idx="1">
                  <c:v>0.17234468999999999</c:v>
                </c:pt>
                <c:pt idx="2">
                  <c:v>0.17835671</c:v>
                </c:pt>
                <c:pt idx="3">
                  <c:v>0.17034067999999999</c:v>
                </c:pt>
                <c:pt idx="4">
                  <c:v>0.18236473</c:v>
                </c:pt>
                <c:pt idx="5">
                  <c:v>0.17635271</c:v>
                </c:pt>
                <c:pt idx="6">
                  <c:v>0.1743487</c:v>
                </c:pt>
                <c:pt idx="7">
                  <c:v>0.18436874</c:v>
                </c:pt>
                <c:pt idx="8">
                  <c:v>0.19438878000000001</c:v>
                </c:pt>
                <c:pt idx="9">
                  <c:v>0.23046092000000001</c:v>
                </c:pt>
                <c:pt idx="10">
                  <c:v>0.19238477000000001</c:v>
                </c:pt>
                <c:pt idx="11">
                  <c:v>0.22444890000000001</c:v>
                </c:pt>
                <c:pt idx="12">
                  <c:v>0.24048095999999999</c:v>
                </c:pt>
                <c:pt idx="13">
                  <c:v>0.23647294999999999</c:v>
                </c:pt>
                <c:pt idx="14">
                  <c:v>0.23046092000000001</c:v>
                </c:pt>
                <c:pt idx="15">
                  <c:v>0.24248496999999999</c:v>
                </c:pt>
                <c:pt idx="16">
                  <c:v>0.24248496999999999</c:v>
                </c:pt>
                <c:pt idx="17">
                  <c:v>0.28056112</c:v>
                </c:pt>
                <c:pt idx="18">
                  <c:v>0.26853706999999999</c:v>
                </c:pt>
                <c:pt idx="19">
                  <c:v>0.28256513</c:v>
                </c:pt>
                <c:pt idx="20">
                  <c:v>0.21843687000000001</c:v>
                </c:pt>
                <c:pt idx="21">
                  <c:v>0.19839678999999999</c:v>
                </c:pt>
                <c:pt idx="22">
                  <c:v>0.16633266999999999</c:v>
                </c:pt>
                <c:pt idx="23">
                  <c:v>0.20641282999999999</c:v>
                </c:pt>
                <c:pt idx="24">
                  <c:v>0.18436874</c:v>
                </c:pt>
                <c:pt idx="25">
                  <c:v>0.26853706999999999</c:v>
                </c:pt>
              </c:numCache>
            </c:numRef>
          </c:val>
          <c:extLst>
            <c:ext xmlns:c16="http://schemas.microsoft.com/office/drawing/2014/chart" uri="{C3380CC4-5D6E-409C-BE32-E72D297353CC}">
              <c16:uniqueId val="{00000002-B9DC-A944-A18C-C4D953C18483}"/>
            </c:ext>
          </c:extLst>
        </c:ser>
        <c:ser>
          <c:idx val="3"/>
          <c:order val="3"/>
          <c:tx>
            <c:strRef>
              <c:f>Sheet1!$E$1</c:f>
              <c:strCache>
                <c:ptCount val="1"/>
                <c:pt idx="0">
                  <c:v>Very familiar</c:v>
                </c:pt>
              </c:strCache>
            </c:strRef>
          </c:tx>
          <c:spPr>
            <a:solidFill>
              <a:schemeClr val="accent1">
                <a:lumMod val="60000"/>
              </a:schemeClr>
            </a:solidFill>
            <a:ln>
              <a:noFill/>
            </a:ln>
            <a:effectLst/>
          </c:spPr>
          <c:invertIfNegative val="0"/>
          <c:cat>
            <c:strRef>
              <c:f>Sheet1!$A$2:$A$27</c:f>
              <c:strCache>
                <c:ptCount val="26"/>
                <c:pt idx="0">
                  <c:v>Astaxanthin</c:v>
                </c:pt>
                <c:pt idx="1">
                  <c:v>Citicoline</c:v>
                </c:pt>
                <c:pt idx="2">
                  <c:v>Synbiotics</c:v>
                </c:pt>
                <c:pt idx="3">
                  <c:v>Nootropics</c:v>
                </c:pt>
                <c:pt idx="4">
                  <c:v>Glutathione</c:v>
                </c:pt>
                <c:pt idx="5">
                  <c:v>Alpha-GPC</c:v>
                </c:pt>
                <c:pt idx="6">
                  <c:v>Choline</c:v>
                </c:pt>
                <c:pt idx="7">
                  <c:v>Ashwagandha</c:v>
                </c:pt>
                <c:pt idx="8">
                  <c:v>Lutein</c:v>
                </c:pt>
                <c:pt idx="9">
                  <c:v>Postbiotics</c:v>
                </c:pt>
                <c:pt idx="10">
                  <c:v>CoQ10</c:v>
                </c:pt>
                <c:pt idx="11">
                  <c:v>Vitamin K2</c:v>
                </c:pt>
                <c:pt idx="12">
                  <c:v>Mushrooms (non-psychedelic)</c:v>
                </c:pt>
                <c:pt idx="13">
                  <c:v>Glucosamine</c:v>
                </c:pt>
                <c:pt idx="14">
                  <c:v>CBD</c:v>
                </c:pt>
                <c:pt idx="15">
                  <c:v>Curcumin/Tumeric</c:v>
                </c:pt>
                <c:pt idx="16">
                  <c:v>Collagen</c:v>
                </c:pt>
                <c:pt idx="17">
                  <c:v>Protein powder</c:v>
                </c:pt>
                <c:pt idx="18">
                  <c:v>Antioxidants</c:v>
                </c:pt>
                <c:pt idx="19">
                  <c:v>Magnesium</c:v>
                </c:pt>
                <c:pt idx="20">
                  <c:v>Omega-3s</c:v>
                </c:pt>
                <c:pt idx="21">
                  <c:v>Calcium</c:v>
                </c:pt>
                <c:pt idx="22">
                  <c:v>Vitamin D</c:v>
                </c:pt>
                <c:pt idx="23">
                  <c:v>Probiotics</c:v>
                </c:pt>
                <c:pt idx="24">
                  <c:v>Multivitamin</c:v>
                </c:pt>
                <c:pt idx="25">
                  <c:v>Prebiotics</c:v>
                </c:pt>
              </c:strCache>
            </c:strRef>
          </c:cat>
          <c:val>
            <c:numRef>
              <c:f>Sheet1!$E$2:$E$27</c:f>
              <c:numCache>
                <c:formatCode>0%</c:formatCode>
                <c:ptCount val="26"/>
                <c:pt idx="0">
                  <c:v>0.19639279000000001</c:v>
                </c:pt>
                <c:pt idx="1">
                  <c:v>0.19839678999999999</c:v>
                </c:pt>
                <c:pt idx="2">
                  <c:v>0.23647294999999999</c:v>
                </c:pt>
                <c:pt idx="3">
                  <c:v>0.20641282999999999</c:v>
                </c:pt>
                <c:pt idx="4">
                  <c:v>0.19438878000000001</c:v>
                </c:pt>
                <c:pt idx="5">
                  <c:v>0.21442886</c:v>
                </c:pt>
                <c:pt idx="6">
                  <c:v>0.20440881999999999</c:v>
                </c:pt>
                <c:pt idx="7">
                  <c:v>0.23246492999999999</c:v>
                </c:pt>
                <c:pt idx="8">
                  <c:v>0.23046092000000001</c:v>
                </c:pt>
                <c:pt idx="9">
                  <c:v>0.23847694999999999</c:v>
                </c:pt>
                <c:pt idx="10">
                  <c:v>0.24048095999999999</c:v>
                </c:pt>
                <c:pt idx="11">
                  <c:v>0.25651302999999998</c:v>
                </c:pt>
                <c:pt idx="12">
                  <c:v>0.21643287</c:v>
                </c:pt>
                <c:pt idx="13">
                  <c:v>0.25250500999999997</c:v>
                </c:pt>
                <c:pt idx="14">
                  <c:v>0.30661323000000001</c:v>
                </c:pt>
                <c:pt idx="15">
                  <c:v>0.28456914</c:v>
                </c:pt>
                <c:pt idx="16">
                  <c:v>0.30260521000000001</c:v>
                </c:pt>
                <c:pt idx="17">
                  <c:v>0.28056112</c:v>
                </c:pt>
                <c:pt idx="18">
                  <c:v>0.31062124000000002</c:v>
                </c:pt>
                <c:pt idx="19">
                  <c:v>0.30661323000000001</c:v>
                </c:pt>
                <c:pt idx="20">
                  <c:v>0.33667334999999998</c:v>
                </c:pt>
                <c:pt idx="21">
                  <c:v>0.36472946000000001</c:v>
                </c:pt>
                <c:pt idx="22">
                  <c:v>0.36472946000000001</c:v>
                </c:pt>
                <c:pt idx="23">
                  <c:v>0.34669338999999999</c:v>
                </c:pt>
                <c:pt idx="24">
                  <c:v>0.31462926000000002</c:v>
                </c:pt>
                <c:pt idx="25">
                  <c:v>0.30661323000000001</c:v>
                </c:pt>
              </c:numCache>
            </c:numRef>
          </c:val>
          <c:extLst>
            <c:ext xmlns:c16="http://schemas.microsoft.com/office/drawing/2014/chart" uri="{C3380CC4-5D6E-409C-BE32-E72D297353CC}">
              <c16:uniqueId val="{00000003-B9DC-A944-A18C-C4D953C18483}"/>
            </c:ext>
          </c:extLst>
        </c:ser>
        <c:ser>
          <c:idx val="4"/>
          <c:order val="4"/>
          <c:tx>
            <c:strRef>
              <c:f>Sheet1!$F$1</c:f>
              <c:strCache>
                <c:ptCount val="1"/>
                <c:pt idx="0">
                  <c:v>Extremely familiar and I take and/or recommend it</c:v>
                </c:pt>
              </c:strCache>
            </c:strRef>
          </c:tx>
          <c:spPr>
            <a:solidFill>
              <a:schemeClr val="accent5"/>
            </a:solidFill>
            <a:ln>
              <a:noFill/>
            </a:ln>
            <a:effectLst/>
          </c:spPr>
          <c:invertIfNegative val="0"/>
          <c:cat>
            <c:strRef>
              <c:f>Sheet1!$A$2:$A$27</c:f>
              <c:strCache>
                <c:ptCount val="26"/>
                <c:pt idx="0">
                  <c:v>Astaxanthin</c:v>
                </c:pt>
                <c:pt idx="1">
                  <c:v>Citicoline</c:v>
                </c:pt>
                <c:pt idx="2">
                  <c:v>Synbiotics</c:v>
                </c:pt>
                <c:pt idx="3">
                  <c:v>Nootropics</c:v>
                </c:pt>
                <c:pt idx="4">
                  <c:v>Glutathione</c:v>
                </c:pt>
                <c:pt idx="5">
                  <c:v>Alpha-GPC</c:v>
                </c:pt>
                <c:pt idx="6">
                  <c:v>Choline</c:v>
                </c:pt>
                <c:pt idx="7">
                  <c:v>Ashwagandha</c:v>
                </c:pt>
                <c:pt idx="8">
                  <c:v>Lutein</c:v>
                </c:pt>
                <c:pt idx="9">
                  <c:v>Postbiotics</c:v>
                </c:pt>
                <c:pt idx="10">
                  <c:v>CoQ10</c:v>
                </c:pt>
                <c:pt idx="11">
                  <c:v>Vitamin K2</c:v>
                </c:pt>
                <c:pt idx="12">
                  <c:v>Mushrooms (non-psychedelic)</c:v>
                </c:pt>
                <c:pt idx="13">
                  <c:v>Glucosamine</c:v>
                </c:pt>
                <c:pt idx="14">
                  <c:v>CBD</c:v>
                </c:pt>
                <c:pt idx="15">
                  <c:v>Curcumin/Tumeric</c:v>
                </c:pt>
                <c:pt idx="16">
                  <c:v>Collagen</c:v>
                </c:pt>
                <c:pt idx="17">
                  <c:v>Protein powder</c:v>
                </c:pt>
                <c:pt idx="18">
                  <c:v>Antioxidants</c:v>
                </c:pt>
                <c:pt idx="19">
                  <c:v>Magnesium</c:v>
                </c:pt>
                <c:pt idx="20">
                  <c:v>Omega-3s</c:v>
                </c:pt>
                <c:pt idx="21">
                  <c:v>Calcium</c:v>
                </c:pt>
                <c:pt idx="22">
                  <c:v>Vitamin D</c:v>
                </c:pt>
                <c:pt idx="23">
                  <c:v>Probiotics</c:v>
                </c:pt>
                <c:pt idx="24">
                  <c:v>Multivitamin</c:v>
                </c:pt>
                <c:pt idx="25">
                  <c:v>Prebiotics</c:v>
                </c:pt>
              </c:strCache>
            </c:strRef>
          </c:cat>
          <c:val>
            <c:numRef>
              <c:f>Sheet1!$F$2:$F$27</c:f>
              <c:numCache>
                <c:formatCode>0%</c:formatCode>
                <c:ptCount val="26"/>
                <c:pt idx="0">
                  <c:v>0.11422846</c:v>
                </c:pt>
                <c:pt idx="1">
                  <c:v>9.0180360000000001E-2</c:v>
                </c:pt>
                <c:pt idx="2">
                  <c:v>0.11022044</c:v>
                </c:pt>
                <c:pt idx="3">
                  <c:v>0.12825650999999999</c:v>
                </c:pt>
                <c:pt idx="4">
                  <c:v>0.12625251000000001</c:v>
                </c:pt>
                <c:pt idx="5">
                  <c:v>0.12625251000000001</c:v>
                </c:pt>
                <c:pt idx="6">
                  <c:v>0.12224449</c:v>
                </c:pt>
                <c:pt idx="7">
                  <c:v>0.14629259</c:v>
                </c:pt>
                <c:pt idx="8">
                  <c:v>0.14028056</c:v>
                </c:pt>
                <c:pt idx="9">
                  <c:v>0.14228457</c:v>
                </c:pt>
                <c:pt idx="10">
                  <c:v>0.17034067999999999</c:v>
                </c:pt>
                <c:pt idx="11">
                  <c:v>0.15230461000000001</c:v>
                </c:pt>
                <c:pt idx="12">
                  <c:v>0.1743487</c:v>
                </c:pt>
                <c:pt idx="13">
                  <c:v>0.19438878000000001</c:v>
                </c:pt>
                <c:pt idx="14">
                  <c:v>0.19639279000000001</c:v>
                </c:pt>
                <c:pt idx="15">
                  <c:v>0.21242485</c:v>
                </c:pt>
                <c:pt idx="16">
                  <c:v>0.23446893999999999</c:v>
                </c:pt>
                <c:pt idx="17">
                  <c:v>0.24649299</c:v>
                </c:pt>
                <c:pt idx="18">
                  <c:v>0.28056112</c:v>
                </c:pt>
                <c:pt idx="19">
                  <c:v>0.24248496999999999</c:v>
                </c:pt>
                <c:pt idx="20">
                  <c:v>0.30861723000000002</c:v>
                </c:pt>
                <c:pt idx="21">
                  <c:v>0.34068135999999999</c:v>
                </c:pt>
                <c:pt idx="22">
                  <c:v>0.37675351000000001</c:v>
                </c:pt>
                <c:pt idx="23">
                  <c:v>0.32865730999999998</c:v>
                </c:pt>
                <c:pt idx="24">
                  <c:v>0.43086172</c:v>
                </c:pt>
                <c:pt idx="25">
                  <c:v>0.27254508999999999</c:v>
                </c:pt>
              </c:numCache>
            </c:numRef>
          </c:val>
          <c:extLst>
            <c:ext xmlns:c16="http://schemas.microsoft.com/office/drawing/2014/chart" uri="{C3380CC4-5D6E-409C-BE32-E72D297353CC}">
              <c16:uniqueId val="{00000004-B9DC-A944-A18C-C4D953C18483}"/>
            </c:ext>
          </c:extLst>
        </c:ser>
        <c:dLbls>
          <c:showLegendKey val="0"/>
          <c:showVal val="0"/>
          <c:showCatName val="0"/>
          <c:showSerName val="0"/>
          <c:showPercent val="0"/>
          <c:showBubbleSize val="0"/>
        </c:dLbls>
        <c:gapWidth val="150"/>
        <c:overlap val="100"/>
        <c:axId val="1720871199"/>
        <c:axId val="1316884831"/>
      </c:barChart>
      <c:catAx>
        <c:axId val="17208711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16884831"/>
        <c:crosses val="autoZero"/>
        <c:auto val="1"/>
        <c:lblAlgn val="ctr"/>
        <c:lblOffset val="100"/>
        <c:noMultiLvlLbl val="0"/>
      </c:catAx>
      <c:valAx>
        <c:axId val="131688483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08711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Never heard of it</c:v>
                </c:pt>
              </c:strCache>
            </c:strRef>
          </c:tx>
          <c:spPr>
            <a:solidFill>
              <a:schemeClr val="accent1"/>
            </a:solidFill>
            <a:ln>
              <a:noFill/>
            </a:ln>
            <a:effectLst/>
          </c:spPr>
          <c:invertIfNegative val="0"/>
          <c:cat>
            <c:strRef>
              <c:f>Sheet1!$A$2:$A$27</c:f>
              <c:strCache>
                <c:ptCount val="26"/>
                <c:pt idx="0">
                  <c:v>Ashwagandha</c:v>
                </c:pt>
                <c:pt idx="1">
                  <c:v>Nootropics</c:v>
                </c:pt>
                <c:pt idx="2">
                  <c:v>Astaxanthin</c:v>
                </c:pt>
                <c:pt idx="3">
                  <c:v>Citicoline</c:v>
                </c:pt>
                <c:pt idx="4">
                  <c:v>Alpha-GPC</c:v>
                </c:pt>
                <c:pt idx="5">
                  <c:v>Choline</c:v>
                </c:pt>
                <c:pt idx="6">
                  <c:v>CoQ10</c:v>
                </c:pt>
                <c:pt idx="7">
                  <c:v>Glutathione</c:v>
                </c:pt>
                <c:pt idx="8">
                  <c:v>Lutein</c:v>
                </c:pt>
                <c:pt idx="9">
                  <c:v>Synbiotics</c:v>
                </c:pt>
                <c:pt idx="10">
                  <c:v>Postbiotics</c:v>
                </c:pt>
                <c:pt idx="11">
                  <c:v>Vitamin K2</c:v>
                </c:pt>
                <c:pt idx="12">
                  <c:v>Mushrooms (non-psychedelic)</c:v>
                </c:pt>
                <c:pt idx="13">
                  <c:v>CBD</c:v>
                </c:pt>
                <c:pt idx="14">
                  <c:v>Glucosamine</c:v>
                </c:pt>
                <c:pt idx="15">
                  <c:v>Protein powder</c:v>
                </c:pt>
                <c:pt idx="16">
                  <c:v>Curcumin/Tumeric</c:v>
                </c:pt>
                <c:pt idx="17">
                  <c:v>Magnesium</c:v>
                </c:pt>
                <c:pt idx="18">
                  <c:v>Collagen</c:v>
                </c:pt>
                <c:pt idx="19">
                  <c:v>Antioxidants</c:v>
                </c:pt>
                <c:pt idx="20">
                  <c:v>Probiotics</c:v>
                </c:pt>
                <c:pt idx="21">
                  <c:v>Omega-3s</c:v>
                </c:pt>
                <c:pt idx="22">
                  <c:v>Multivitamin</c:v>
                </c:pt>
                <c:pt idx="23">
                  <c:v>Calcium</c:v>
                </c:pt>
                <c:pt idx="24">
                  <c:v>Vitamin D</c:v>
                </c:pt>
                <c:pt idx="25">
                  <c:v>Prebiotics</c:v>
                </c:pt>
              </c:strCache>
            </c:strRef>
          </c:cat>
          <c:val>
            <c:numRef>
              <c:f>Sheet1!$B$2:$B$27</c:f>
              <c:numCache>
                <c:formatCode>0%</c:formatCode>
                <c:ptCount val="26"/>
                <c:pt idx="0">
                  <c:v>0.45539906000000002</c:v>
                </c:pt>
                <c:pt idx="1">
                  <c:v>0.3943662</c:v>
                </c:pt>
                <c:pt idx="2">
                  <c:v>0.38967136000000002</c:v>
                </c:pt>
                <c:pt idx="3">
                  <c:v>0.36619718000000001</c:v>
                </c:pt>
                <c:pt idx="4">
                  <c:v>0.35680750999999999</c:v>
                </c:pt>
                <c:pt idx="5">
                  <c:v>0.33802817000000002</c:v>
                </c:pt>
                <c:pt idx="6">
                  <c:v>0.3286385</c:v>
                </c:pt>
                <c:pt idx="7">
                  <c:v>0.30046948000000001</c:v>
                </c:pt>
                <c:pt idx="8">
                  <c:v>0.30046948000000001</c:v>
                </c:pt>
                <c:pt idx="9">
                  <c:v>0.29107980999999999</c:v>
                </c:pt>
                <c:pt idx="10">
                  <c:v>0.24882629000000001</c:v>
                </c:pt>
                <c:pt idx="11">
                  <c:v>0.1971831</c:v>
                </c:pt>
                <c:pt idx="12">
                  <c:v>0.17370891999999999</c:v>
                </c:pt>
                <c:pt idx="13">
                  <c:v>0.12206573</c:v>
                </c:pt>
                <c:pt idx="14">
                  <c:v>0.11267605999999999</c:v>
                </c:pt>
                <c:pt idx="15">
                  <c:v>7.5117370000000003E-2</c:v>
                </c:pt>
                <c:pt idx="16">
                  <c:v>5.6338029999999997E-2</c:v>
                </c:pt>
                <c:pt idx="17">
                  <c:v>4.6948359999999988E-2</c:v>
                </c:pt>
                <c:pt idx="18">
                  <c:v>4.6948359999999988E-2</c:v>
                </c:pt>
                <c:pt idx="19">
                  <c:v>2.8169010000000001E-2</c:v>
                </c:pt>
                <c:pt idx="20">
                  <c:v>1.8779339999999999E-2</c:v>
                </c:pt>
                <c:pt idx="21">
                  <c:v>1.408451E-2</c:v>
                </c:pt>
                <c:pt idx="22">
                  <c:v>9.3896699999999993E-3</c:v>
                </c:pt>
                <c:pt idx="23">
                  <c:v>4.6948399999999996E-3</c:v>
                </c:pt>
                <c:pt idx="24">
                  <c:v>4.6948399999999996E-3</c:v>
                </c:pt>
                <c:pt idx="25">
                  <c:v>0</c:v>
                </c:pt>
              </c:numCache>
            </c:numRef>
          </c:val>
          <c:extLst>
            <c:ext xmlns:c16="http://schemas.microsoft.com/office/drawing/2014/chart" uri="{C3380CC4-5D6E-409C-BE32-E72D297353CC}">
              <c16:uniqueId val="{00000000-B9DC-A944-A18C-C4D953C18483}"/>
            </c:ext>
          </c:extLst>
        </c:ser>
        <c:ser>
          <c:idx val="1"/>
          <c:order val="1"/>
          <c:tx>
            <c:strRef>
              <c:f>Sheet1!$C$1</c:f>
              <c:strCache>
                <c:ptCount val="1"/>
                <c:pt idx="0">
                  <c:v>Minimally familiar</c:v>
                </c:pt>
              </c:strCache>
            </c:strRef>
          </c:tx>
          <c:spPr>
            <a:solidFill>
              <a:schemeClr val="accent3"/>
            </a:solidFill>
            <a:ln>
              <a:noFill/>
            </a:ln>
            <a:effectLst/>
          </c:spPr>
          <c:invertIfNegative val="0"/>
          <c:cat>
            <c:strRef>
              <c:f>Sheet1!$A$2:$A$27</c:f>
              <c:strCache>
                <c:ptCount val="26"/>
                <c:pt idx="0">
                  <c:v>Ashwagandha</c:v>
                </c:pt>
                <c:pt idx="1">
                  <c:v>Nootropics</c:v>
                </c:pt>
                <c:pt idx="2">
                  <c:v>Astaxanthin</c:v>
                </c:pt>
                <c:pt idx="3">
                  <c:v>Citicoline</c:v>
                </c:pt>
                <c:pt idx="4">
                  <c:v>Alpha-GPC</c:v>
                </c:pt>
                <c:pt idx="5">
                  <c:v>Choline</c:v>
                </c:pt>
                <c:pt idx="6">
                  <c:v>CoQ10</c:v>
                </c:pt>
                <c:pt idx="7">
                  <c:v>Glutathione</c:v>
                </c:pt>
                <c:pt idx="8">
                  <c:v>Lutein</c:v>
                </c:pt>
                <c:pt idx="9">
                  <c:v>Synbiotics</c:v>
                </c:pt>
                <c:pt idx="10">
                  <c:v>Postbiotics</c:v>
                </c:pt>
                <c:pt idx="11">
                  <c:v>Vitamin K2</c:v>
                </c:pt>
                <c:pt idx="12">
                  <c:v>Mushrooms (non-psychedelic)</c:v>
                </c:pt>
                <c:pt idx="13">
                  <c:v>CBD</c:v>
                </c:pt>
                <c:pt idx="14">
                  <c:v>Glucosamine</c:v>
                </c:pt>
                <c:pt idx="15">
                  <c:v>Protein powder</c:v>
                </c:pt>
                <c:pt idx="16">
                  <c:v>Curcumin/Tumeric</c:v>
                </c:pt>
                <c:pt idx="17">
                  <c:v>Magnesium</c:v>
                </c:pt>
                <c:pt idx="18">
                  <c:v>Collagen</c:v>
                </c:pt>
                <c:pt idx="19">
                  <c:v>Antioxidants</c:v>
                </c:pt>
                <c:pt idx="20">
                  <c:v>Probiotics</c:v>
                </c:pt>
                <c:pt idx="21">
                  <c:v>Omega-3s</c:v>
                </c:pt>
                <c:pt idx="22">
                  <c:v>Multivitamin</c:v>
                </c:pt>
                <c:pt idx="23">
                  <c:v>Calcium</c:v>
                </c:pt>
                <c:pt idx="24">
                  <c:v>Vitamin D</c:v>
                </c:pt>
                <c:pt idx="25">
                  <c:v>Prebiotics</c:v>
                </c:pt>
              </c:strCache>
            </c:strRef>
          </c:cat>
          <c:val>
            <c:numRef>
              <c:f>Sheet1!$C$2:$C$27</c:f>
              <c:numCache>
                <c:formatCode>0%</c:formatCode>
                <c:ptCount val="26"/>
                <c:pt idx="0">
                  <c:v>0.16901408000000001</c:v>
                </c:pt>
                <c:pt idx="1">
                  <c:v>0.17840375999999999</c:v>
                </c:pt>
                <c:pt idx="2">
                  <c:v>0.19248825999999999</c:v>
                </c:pt>
                <c:pt idx="3">
                  <c:v>0.22535210999999999</c:v>
                </c:pt>
                <c:pt idx="4">
                  <c:v>0.24413145999999999</c:v>
                </c:pt>
                <c:pt idx="5">
                  <c:v>0.21596244000000001</c:v>
                </c:pt>
                <c:pt idx="6">
                  <c:v>0.1971831</c:v>
                </c:pt>
                <c:pt idx="7">
                  <c:v>0.23943661999999999</c:v>
                </c:pt>
                <c:pt idx="8">
                  <c:v>0.23474178000000001</c:v>
                </c:pt>
                <c:pt idx="9">
                  <c:v>0.17840375999999999</c:v>
                </c:pt>
                <c:pt idx="10">
                  <c:v>0.16431925</c:v>
                </c:pt>
                <c:pt idx="11">
                  <c:v>0.23943661999999999</c:v>
                </c:pt>
                <c:pt idx="12">
                  <c:v>0.23474178000000001</c:v>
                </c:pt>
                <c:pt idx="13">
                  <c:v>0.24413145999999999</c:v>
                </c:pt>
                <c:pt idx="14">
                  <c:v>0.21126760999999999</c:v>
                </c:pt>
                <c:pt idx="15">
                  <c:v>0.23943661999999999</c:v>
                </c:pt>
                <c:pt idx="16">
                  <c:v>0.20187793000000001</c:v>
                </c:pt>
                <c:pt idx="17">
                  <c:v>0.15492958000000001</c:v>
                </c:pt>
                <c:pt idx="18">
                  <c:v>0.23943661999999999</c:v>
                </c:pt>
                <c:pt idx="19">
                  <c:v>0.18309859000000001</c:v>
                </c:pt>
                <c:pt idx="20">
                  <c:v>0.12676055999999999</c:v>
                </c:pt>
                <c:pt idx="21">
                  <c:v>8.9201879999999997E-2</c:v>
                </c:pt>
                <c:pt idx="22">
                  <c:v>0.10328638</c:v>
                </c:pt>
                <c:pt idx="23">
                  <c:v>0.12676055999999999</c:v>
                </c:pt>
                <c:pt idx="24">
                  <c:v>0.10798122</c:v>
                </c:pt>
                <c:pt idx="25">
                  <c:v>0.19248825999999999</c:v>
                </c:pt>
              </c:numCache>
            </c:numRef>
          </c:val>
          <c:extLst>
            <c:ext xmlns:c16="http://schemas.microsoft.com/office/drawing/2014/chart" uri="{C3380CC4-5D6E-409C-BE32-E72D297353CC}">
              <c16:uniqueId val="{00000001-B9DC-A944-A18C-C4D953C18483}"/>
            </c:ext>
          </c:extLst>
        </c:ser>
        <c:ser>
          <c:idx val="2"/>
          <c:order val="2"/>
          <c:tx>
            <c:strRef>
              <c:f>Sheet1!$D$1</c:f>
              <c:strCache>
                <c:ptCount val="1"/>
                <c:pt idx="0">
                  <c:v>Moderately familiar</c:v>
                </c:pt>
              </c:strCache>
            </c:strRef>
          </c:tx>
          <c:spPr>
            <a:solidFill>
              <a:schemeClr val="accent6">
                <a:lumMod val="40000"/>
                <a:lumOff val="60000"/>
              </a:schemeClr>
            </a:solidFill>
            <a:ln>
              <a:noFill/>
            </a:ln>
            <a:effectLst/>
          </c:spPr>
          <c:invertIfNegative val="0"/>
          <c:cat>
            <c:strRef>
              <c:f>Sheet1!$A$2:$A$27</c:f>
              <c:strCache>
                <c:ptCount val="26"/>
                <c:pt idx="0">
                  <c:v>Ashwagandha</c:v>
                </c:pt>
                <c:pt idx="1">
                  <c:v>Nootropics</c:v>
                </c:pt>
                <c:pt idx="2">
                  <c:v>Astaxanthin</c:v>
                </c:pt>
                <c:pt idx="3">
                  <c:v>Citicoline</c:v>
                </c:pt>
                <c:pt idx="4">
                  <c:v>Alpha-GPC</c:v>
                </c:pt>
                <c:pt idx="5">
                  <c:v>Choline</c:v>
                </c:pt>
                <c:pt idx="6">
                  <c:v>CoQ10</c:v>
                </c:pt>
                <c:pt idx="7">
                  <c:v>Glutathione</c:v>
                </c:pt>
                <c:pt idx="8">
                  <c:v>Lutein</c:v>
                </c:pt>
                <c:pt idx="9">
                  <c:v>Synbiotics</c:v>
                </c:pt>
                <c:pt idx="10">
                  <c:v>Postbiotics</c:v>
                </c:pt>
                <c:pt idx="11">
                  <c:v>Vitamin K2</c:v>
                </c:pt>
                <c:pt idx="12">
                  <c:v>Mushrooms (non-psychedelic)</c:v>
                </c:pt>
                <c:pt idx="13">
                  <c:v>CBD</c:v>
                </c:pt>
                <c:pt idx="14">
                  <c:v>Glucosamine</c:v>
                </c:pt>
                <c:pt idx="15">
                  <c:v>Protein powder</c:v>
                </c:pt>
                <c:pt idx="16">
                  <c:v>Curcumin/Tumeric</c:v>
                </c:pt>
                <c:pt idx="17">
                  <c:v>Magnesium</c:v>
                </c:pt>
                <c:pt idx="18">
                  <c:v>Collagen</c:v>
                </c:pt>
                <c:pt idx="19">
                  <c:v>Antioxidants</c:v>
                </c:pt>
                <c:pt idx="20">
                  <c:v>Probiotics</c:v>
                </c:pt>
                <c:pt idx="21">
                  <c:v>Omega-3s</c:v>
                </c:pt>
                <c:pt idx="22">
                  <c:v>Multivitamin</c:v>
                </c:pt>
                <c:pt idx="23">
                  <c:v>Calcium</c:v>
                </c:pt>
                <c:pt idx="24">
                  <c:v>Vitamin D</c:v>
                </c:pt>
                <c:pt idx="25">
                  <c:v>Prebiotics</c:v>
                </c:pt>
              </c:strCache>
            </c:strRef>
          </c:cat>
          <c:val>
            <c:numRef>
              <c:f>Sheet1!$D$2:$D$27</c:f>
              <c:numCache>
                <c:formatCode>0%</c:formatCode>
                <c:ptCount val="26"/>
                <c:pt idx="0">
                  <c:v>0.13615023000000001</c:v>
                </c:pt>
                <c:pt idx="1">
                  <c:v>0.1971831</c:v>
                </c:pt>
                <c:pt idx="2">
                  <c:v>0.19248825999999999</c:v>
                </c:pt>
                <c:pt idx="3">
                  <c:v>0.15962440999999999</c:v>
                </c:pt>
                <c:pt idx="4">
                  <c:v>0.19248825999999999</c:v>
                </c:pt>
                <c:pt idx="5">
                  <c:v>0.22535210999999999</c:v>
                </c:pt>
                <c:pt idx="6">
                  <c:v>0.18779343000000001</c:v>
                </c:pt>
                <c:pt idx="7">
                  <c:v>0.21596244000000001</c:v>
                </c:pt>
                <c:pt idx="8">
                  <c:v>0.23474178000000001</c:v>
                </c:pt>
                <c:pt idx="9">
                  <c:v>0.2629108</c:v>
                </c:pt>
                <c:pt idx="10">
                  <c:v>0.26760562999999998</c:v>
                </c:pt>
                <c:pt idx="11">
                  <c:v>0.25821596000000002</c:v>
                </c:pt>
                <c:pt idx="12">
                  <c:v>0.23943661999999999</c:v>
                </c:pt>
                <c:pt idx="13">
                  <c:v>0.27699530999999999</c:v>
                </c:pt>
                <c:pt idx="14">
                  <c:v>0.28638498000000001</c:v>
                </c:pt>
                <c:pt idx="15">
                  <c:v>0.27230047000000002</c:v>
                </c:pt>
                <c:pt idx="16">
                  <c:v>0.30046948000000001</c:v>
                </c:pt>
                <c:pt idx="17">
                  <c:v>0.31924882999999998</c:v>
                </c:pt>
                <c:pt idx="18">
                  <c:v>0.30985915000000003</c:v>
                </c:pt>
                <c:pt idx="19">
                  <c:v>0.32394366000000002</c:v>
                </c:pt>
                <c:pt idx="20">
                  <c:v>0.31924882999999998</c:v>
                </c:pt>
                <c:pt idx="21">
                  <c:v>0.29577464999999997</c:v>
                </c:pt>
                <c:pt idx="22">
                  <c:v>0.20187793000000001</c:v>
                </c:pt>
                <c:pt idx="23">
                  <c:v>0.24882629000000001</c:v>
                </c:pt>
                <c:pt idx="24">
                  <c:v>0.23004695</c:v>
                </c:pt>
                <c:pt idx="25">
                  <c:v>0.36619718000000001</c:v>
                </c:pt>
              </c:numCache>
            </c:numRef>
          </c:val>
          <c:extLst>
            <c:ext xmlns:c16="http://schemas.microsoft.com/office/drawing/2014/chart" uri="{C3380CC4-5D6E-409C-BE32-E72D297353CC}">
              <c16:uniqueId val="{00000002-B9DC-A944-A18C-C4D953C18483}"/>
            </c:ext>
          </c:extLst>
        </c:ser>
        <c:ser>
          <c:idx val="3"/>
          <c:order val="3"/>
          <c:tx>
            <c:strRef>
              <c:f>Sheet1!$E$1</c:f>
              <c:strCache>
                <c:ptCount val="1"/>
                <c:pt idx="0">
                  <c:v>Very familiar</c:v>
                </c:pt>
              </c:strCache>
            </c:strRef>
          </c:tx>
          <c:spPr>
            <a:solidFill>
              <a:schemeClr val="accent1">
                <a:lumMod val="60000"/>
              </a:schemeClr>
            </a:solidFill>
            <a:ln>
              <a:noFill/>
            </a:ln>
            <a:effectLst/>
          </c:spPr>
          <c:invertIfNegative val="0"/>
          <c:cat>
            <c:strRef>
              <c:f>Sheet1!$A$2:$A$27</c:f>
              <c:strCache>
                <c:ptCount val="26"/>
                <c:pt idx="0">
                  <c:v>Ashwagandha</c:v>
                </c:pt>
                <c:pt idx="1">
                  <c:v>Nootropics</c:v>
                </c:pt>
                <c:pt idx="2">
                  <c:v>Astaxanthin</c:v>
                </c:pt>
                <c:pt idx="3">
                  <c:v>Citicoline</c:v>
                </c:pt>
                <c:pt idx="4">
                  <c:v>Alpha-GPC</c:v>
                </c:pt>
                <c:pt idx="5">
                  <c:v>Choline</c:v>
                </c:pt>
                <c:pt idx="6">
                  <c:v>CoQ10</c:v>
                </c:pt>
                <c:pt idx="7">
                  <c:v>Glutathione</c:v>
                </c:pt>
                <c:pt idx="8">
                  <c:v>Lutein</c:v>
                </c:pt>
                <c:pt idx="9">
                  <c:v>Synbiotics</c:v>
                </c:pt>
                <c:pt idx="10">
                  <c:v>Postbiotics</c:v>
                </c:pt>
                <c:pt idx="11">
                  <c:v>Vitamin K2</c:v>
                </c:pt>
                <c:pt idx="12">
                  <c:v>Mushrooms (non-psychedelic)</c:v>
                </c:pt>
                <c:pt idx="13">
                  <c:v>CBD</c:v>
                </c:pt>
                <c:pt idx="14">
                  <c:v>Glucosamine</c:v>
                </c:pt>
                <c:pt idx="15">
                  <c:v>Protein powder</c:v>
                </c:pt>
                <c:pt idx="16">
                  <c:v>Curcumin/Tumeric</c:v>
                </c:pt>
                <c:pt idx="17">
                  <c:v>Magnesium</c:v>
                </c:pt>
                <c:pt idx="18">
                  <c:v>Collagen</c:v>
                </c:pt>
                <c:pt idx="19">
                  <c:v>Antioxidants</c:v>
                </c:pt>
                <c:pt idx="20">
                  <c:v>Probiotics</c:v>
                </c:pt>
                <c:pt idx="21">
                  <c:v>Omega-3s</c:v>
                </c:pt>
                <c:pt idx="22">
                  <c:v>Multivitamin</c:v>
                </c:pt>
                <c:pt idx="23">
                  <c:v>Calcium</c:v>
                </c:pt>
                <c:pt idx="24">
                  <c:v>Vitamin D</c:v>
                </c:pt>
                <c:pt idx="25">
                  <c:v>Prebiotics</c:v>
                </c:pt>
              </c:strCache>
            </c:strRef>
          </c:cat>
          <c:val>
            <c:numRef>
              <c:f>Sheet1!$E$2:$E$27</c:f>
              <c:numCache>
                <c:formatCode>0%</c:formatCode>
                <c:ptCount val="26"/>
                <c:pt idx="0">
                  <c:v>0.15023474000000001</c:v>
                </c:pt>
                <c:pt idx="1">
                  <c:v>0.17370891999999999</c:v>
                </c:pt>
                <c:pt idx="2">
                  <c:v>0.13615023000000001</c:v>
                </c:pt>
                <c:pt idx="3">
                  <c:v>0.16901408000000001</c:v>
                </c:pt>
                <c:pt idx="4">
                  <c:v>0.13615023000000001</c:v>
                </c:pt>
                <c:pt idx="5">
                  <c:v>0.15023474000000001</c:v>
                </c:pt>
                <c:pt idx="6">
                  <c:v>0.20187793000000001</c:v>
                </c:pt>
                <c:pt idx="7">
                  <c:v>0.15023474000000001</c:v>
                </c:pt>
                <c:pt idx="8">
                  <c:v>0.13615023000000001</c:v>
                </c:pt>
                <c:pt idx="9">
                  <c:v>0.19248825999999999</c:v>
                </c:pt>
                <c:pt idx="10">
                  <c:v>0.23943661999999999</c:v>
                </c:pt>
                <c:pt idx="11">
                  <c:v>0.1971831</c:v>
                </c:pt>
                <c:pt idx="12">
                  <c:v>0.21596244000000001</c:v>
                </c:pt>
                <c:pt idx="13">
                  <c:v>0.25352112999999998</c:v>
                </c:pt>
                <c:pt idx="14">
                  <c:v>0.25821596000000002</c:v>
                </c:pt>
                <c:pt idx="15">
                  <c:v>0.25352112999999998</c:v>
                </c:pt>
                <c:pt idx="16">
                  <c:v>0.27230047000000002</c:v>
                </c:pt>
                <c:pt idx="17">
                  <c:v>0.29107980999999999</c:v>
                </c:pt>
                <c:pt idx="18">
                  <c:v>0.24413145999999999</c:v>
                </c:pt>
                <c:pt idx="19">
                  <c:v>0.32394366000000002</c:v>
                </c:pt>
                <c:pt idx="20">
                  <c:v>0.31924882999999998</c:v>
                </c:pt>
                <c:pt idx="21">
                  <c:v>0.35680750999999999</c:v>
                </c:pt>
                <c:pt idx="22">
                  <c:v>0.32394366000000002</c:v>
                </c:pt>
                <c:pt idx="23">
                  <c:v>0.35680750999999999</c:v>
                </c:pt>
                <c:pt idx="24">
                  <c:v>0.31924882999999998</c:v>
                </c:pt>
                <c:pt idx="25">
                  <c:v>0.21126760999999999</c:v>
                </c:pt>
              </c:numCache>
            </c:numRef>
          </c:val>
          <c:extLst>
            <c:ext xmlns:c16="http://schemas.microsoft.com/office/drawing/2014/chart" uri="{C3380CC4-5D6E-409C-BE32-E72D297353CC}">
              <c16:uniqueId val="{00000003-B9DC-A944-A18C-C4D953C18483}"/>
            </c:ext>
          </c:extLst>
        </c:ser>
        <c:ser>
          <c:idx val="4"/>
          <c:order val="4"/>
          <c:tx>
            <c:strRef>
              <c:f>Sheet1!$F$1</c:f>
              <c:strCache>
                <c:ptCount val="1"/>
                <c:pt idx="0">
                  <c:v>Extremely familiar and I take and/or recommend it</c:v>
                </c:pt>
              </c:strCache>
            </c:strRef>
          </c:tx>
          <c:spPr>
            <a:solidFill>
              <a:schemeClr val="accent5"/>
            </a:solidFill>
            <a:ln>
              <a:noFill/>
            </a:ln>
            <a:effectLst/>
          </c:spPr>
          <c:invertIfNegative val="0"/>
          <c:cat>
            <c:strRef>
              <c:f>Sheet1!$A$2:$A$27</c:f>
              <c:strCache>
                <c:ptCount val="26"/>
                <c:pt idx="0">
                  <c:v>Ashwagandha</c:v>
                </c:pt>
                <c:pt idx="1">
                  <c:v>Nootropics</c:v>
                </c:pt>
                <c:pt idx="2">
                  <c:v>Astaxanthin</c:v>
                </c:pt>
                <c:pt idx="3">
                  <c:v>Citicoline</c:v>
                </c:pt>
                <c:pt idx="4">
                  <c:v>Alpha-GPC</c:v>
                </c:pt>
                <c:pt idx="5">
                  <c:v>Choline</c:v>
                </c:pt>
                <c:pt idx="6">
                  <c:v>CoQ10</c:v>
                </c:pt>
                <c:pt idx="7">
                  <c:v>Glutathione</c:v>
                </c:pt>
                <c:pt idx="8">
                  <c:v>Lutein</c:v>
                </c:pt>
                <c:pt idx="9">
                  <c:v>Synbiotics</c:v>
                </c:pt>
                <c:pt idx="10">
                  <c:v>Postbiotics</c:v>
                </c:pt>
                <c:pt idx="11">
                  <c:v>Vitamin K2</c:v>
                </c:pt>
                <c:pt idx="12">
                  <c:v>Mushrooms (non-psychedelic)</c:v>
                </c:pt>
                <c:pt idx="13">
                  <c:v>CBD</c:v>
                </c:pt>
                <c:pt idx="14">
                  <c:v>Glucosamine</c:v>
                </c:pt>
                <c:pt idx="15">
                  <c:v>Protein powder</c:v>
                </c:pt>
                <c:pt idx="16">
                  <c:v>Curcumin/Tumeric</c:v>
                </c:pt>
                <c:pt idx="17">
                  <c:v>Magnesium</c:v>
                </c:pt>
                <c:pt idx="18">
                  <c:v>Collagen</c:v>
                </c:pt>
                <c:pt idx="19">
                  <c:v>Antioxidants</c:v>
                </c:pt>
                <c:pt idx="20">
                  <c:v>Probiotics</c:v>
                </c:pt>
                <c:pt idx="21">
                  <c:v>Omega-3s</c:v>
                </c:pt>
                <c:pt idx="22">
                  <c:v>Multivitamin</c:v>
                </c:pt>
                <c:pt idx="23">
                  <c:v>Calcium</c:v>
                </c:pt>
                <c:pt idx="24">
                  <c:v>Vitamin D</c:v>
                </c:pt>
                <c:pt idx="25">
                  <c:v>Prebiotics</c:v>
                </c:pt>
              </c:strCache>
            </c:strRef>
          </c:cat>
          <c:val>
            <c:numRef>
              <c:f>Sheet1!$F$2:$F$27</c:f>
              <c:numCache>
                <c:formatCode>0%</c:formatCode>
                <c:ptCount val="26"/>
                <c:pt idx="0">
                  <c:v>8.9201879999999997E-2</c:v>
                </c:pt>
                <c:pt idx="1">
                  <c:v>5.6338029999999997E-2</c:v>
                </c:pt>
                <c:pt idx="2">
                  <c:v>8.9201879999999997E-2</c:v>
                </c:pt>
                <c:pt idx="3">
                  <c:v>7.9812209999999995E-2</c:v>
                </c:pt>
                <c:pt idx="4">
                  <c:v>7.0422539999999992E-2</c:v>
                </c:pt>
                <c:pt idx="5">
                  <c:v>7.0422539999999992E-2</c:v>
                </c:pt>
                <c:pt idx="6">
                  <c:v>8.4507040000000005E-2</c:v>
                </c:pt>
                <c:pt idx="7">
                  <c:v>9.3896709999999994E-2</c:v>
                </c:pt>
                <c:pt idx="8">
                  <c:v>9.3896709999999994E-2</c:v>
                </c:pt>
                <c:pt idx="9">
                  <c:v>7.5117370000000003E-2</c:v>
                </c:pt>
                <c:pt idx="10">
                  <c:v>7.9812209999999995E-2</c:v>
                </c:pt>
                <c:pt idx="11">
                  <c:v>0.10798122</c:v>
                </c:pt>
                <c:pt idx="12">
                  <c:v>0.13615023000000001</c:v>
                </c:pt>
                <c:pt idx="13">
                  <c:v>0.10328638</c:v>
                </c:pt>
                <c:pt idx="14">
                  <c:v>0.1314554</c:v>
                </c:pt>
                <c:pt idx="15">
                  <c:v>0.15962440999999999</c:v>
                </c:pt>
                <c:pt idx="16">
                  <c:v>0.16901408000000001</c:v>
                </c:pt>
                <c:pt idx="17">
                  <c:v>0.18779343000000001</c:v>
                </c:pt>
                <c:pt idx="18">
                  <c:v>0.15962440999999999</c:v>
                </c:pt>
                <c:pt idx="19">
                  <c:v>0.14084506999999999</c:v>
                </c:pt>
                <c:pt idx="20">
                  <c:v>0.21596244000000001</c:v>
                </c:pt>
                <c:pt idx="21">
                  <c:v>0.24413145999999999</c:v>
                </c:pt>
                <c:pt idx="22">
                  <c:v>0.36150234999999997</c:v>
                </c:pt>
                <c:pt idx="23">
                  <c:v>0.2629108</c:v>
                </c:pt>
                <c:pt idx="24">
                  <c:v>0.33802817000000002</c:v>
                </c:pt>
                <c:pt idx="25">
                  <c:v>0.23004695</c:v>
                </c:pt>
              </c:numCache>
            </c:numRef>
          </c:val>
          <c:extLst>
            <c:ext xmlns:c16="http://schemas.microsoft.com/office/drawing/2014/chart" uri="{C3380CC4-5D6E-409C-BE32-E72D297353CC}">
              <c16:uniqueId val="{00000004-B9DC-A944-A18C-C4D953C18483}"/>
            </c:ext>
          </c:extLst>
        </c:ser>
        <c:dLbls>
          <c:showLegendKey val="0"/>
          <c:showVal val="0"/>
          <c:showCatName val="0"/>
          <c:showSerName val="0"/>
          <c:showPercent val="0"/>
          <c:showBubbleSize val="0"/>
        </c:dLbls>
        <c:gapWidth val="150"/>
        <c:overlap val="100"/>
        <c:axId val="1720871199"/>
        <c:axId val="1316884831"/>
      </c:barChart>
      <c:catAx>
        <c:axId val="17208711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16884831"/>
        <c:crosses val="autoZero"/>
        <c:auto val="1"/>
        <c:lblAlgn val="ctr"/>
        <c:lblOffset val="100"/>
        <c:noMultiLvlLbl val="0"/>
      </c:catAx>
      <c:valAx>
        <c:axId val="131688483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08711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Never heard of it</c:v>
                </c:pt>
              </c:strCache>
            </c:strRef>
          </c:tx>
          <c:spPr>
            <a:solidFill>
              <a:schemeClr val="accent1"/>
            </a:solidFill>
            <a:ln>
              <a:noFill/>
            </a:ln>
            <a:effectLst/>
          </c:spPr>
          <c:invertIfNegative val="0"/>
          <c:cat>
            <c:strRef>
              <c:f>Sheet1!$A$2:$A$27</c:f>
              <c:strCache>
                <c:ptCount val="26"/>
                <c:pt idx="0">
                  <c:v>Nootropics</c:v>
                </c:pt>
                <c:pt idx="1">
                  <c:v>Astaxanthin</c:v>
                </c:pt>
                <c:pt idx="2">
                  <c:v>Alpha-GPC</c:v>
                </c:pt>
                <c:pt idx="3">
                  <c:v>Choline</c:v>
                </c:pt>
                <c:pt idx="4">
                  <c:v>Glutathione</c:v>
                </c:pt>
                <c:pt idx="5">
                  <c:v>Citicoline</c:v>
                </c:pt>
                <c:pt idx="6">
                  <c:v>Synbiotics</c:v>
                </c:pt>
                <c:pt idx="7">
                  <c:v>Lutein</c:v>
                </c:pt>
                <c:pt idx="8">
                  <c:v>Ashwagandha</c:v>
                </c:pt>
                <c:pt idx="9">
                  <c:v>Mushrooms (non-psychedelic)</c:v>
                </c:pt>
                <c:pt idx="10">
                  <c:v>Postbiotics</c:v>
                </c:pt>
                <c:pt idx="11">
                  <c:v>CoQ10</c:v>
                </c:pt>
                <c:pt idx="12">
                  <c:v>Glucosamine</c:v>
                </c:pt>
                <c:pt idx="13">
                  <c:v>Vitamin K2</c:v>
                </c:pt>
                <c:pt idx="14">
                  <c:v>CBD</c:v>
                </c:pt>
                <c:pt idx="15">
                  <c:v>Collagen</c:v>
                </c:pt>
                <c:pt idx="16">
                  <c:v>Antioxidants</c:v>
                </c:pt>
                <c:pt idx="17">
                  <c:v>Curcumin/Tumeric</c:v>
                </c:pt>
                <c:pt idx="18">
                  <c:v>Protein powder</c:v>
                </c:pt>
                <c:pt idx="19">
                  <c:v>Omega-3s</c:v>
                </c:pt>
                <c:pt idx="20">
                  <c:v>Calcium</c:v>
                </c:pt>
                <c:pt idx="21">
                  <c:v>Vitamin D</c:v>
                </c:pt>
                <c:pt idx="22">
                  <c:v>Probiotics</c:v>
                </c:pt>
                <c:pt idx="23">
                  <c:v>Multivitamin</c:v>
                </c:pt>
                <c:pt idx="24">
                  <c:v>Magnesium</c:v>
                </c:pt>
                <c:pt idx="25">
                  <c:v>Prebiotics</c:v>
                </c:pt>
              </c:strCache>
            </c:strRef>
          </c:cat>
          <c:val>
            <c:numRef>
              <c:f>Sheet1!$B$2:$B$27</c:f>
              <c:numCache>
                <c:formatCode>0%</c:formatCode>
                <c:ptCount val="26"/>
                <c:pt idx="0">
                  <c:v>0.49489796000000003</c:v>
                </c:pt>
                <c:pt idx="1">
                  <c:v>0.44897958999999998</c:v>
                </c:pt>
                <c:pt idx="2">
                  <c:v>0.39795918000000002</c:v>
                </c:pt>
                <c:pt idx="3">
                  <c:v>0.38775510000000002</c:v>
                </c:pt>
                <c:pt idx="4">
                  <c:v>0.37755102000000001</c:v>
                </c:pt>
                <c:pt idx="5">
                  <c:v>0.36734694000000001</c:v>
                </c:pt>
                <c:pt idx="6">
                  <c:v>0.32142857000000002</c:v>
                </c:pt>
                <c:pt idx="7">
                  <c:v>0.30102041000000002</c:v>
                </c:pt>
                <c:pt idx="8">
                  <c:v>0.29081633000000001</c:v>
                </c:pt>
                <c:pt idx="9">
                  <c:v>0.27551019999999998</c:v>
                </c:pt>
                <c:pt idx="10">
                  <c:v>0.25510203999999997</c:v>
                </c:pt>
                <c:pt idx="11">
                  <c:v>0.22448979999999999</c:v>
                </c:pt>
                <c:pt idx="12">
                  <c:v>0.22448979999999999</c:v>
                </c:pt>
                <c:pt idx="13">
                  <c:v>0.16836735</c:v>
                </c:pt>
                <c:pt idx="14">
                  <c:v>0.15816326999999999</c:v>
                </c:pt>
                <c:pt idx="15">
                  <c:v>6.6326530000000009E-2</c:v>
                </c:pt>
                <c:pt idx="16">
                  <c:v>5.6122449999999997E-2</c:v>
                </c:pt>
                <c:pt idx="17">
                  <c:v>4.591837E-2</c:v>
                </c:pt>
                <c:pt idx="18">
                  <c:v>3.5714290000000003E-2</c:v>
                </c:pt>
                <c:pt idx="19">
                  <c:v>2.55102E-2</c:v>
                </c:pt>
                <c:pt idx="20">
                  <c:v>2.55102E-2</c:v>
                </c:pt>
                <c:pt idx="21">
                  <c:v>2.55102E-2</c:v>
                </c:pt>
                <c:pt idx="22">
                  <c:v>2.0408160000000002E-2</c:v>
                </c:pt>
                <c:pt idx="23">
                  <c:v>1.5306119999999999E-2</c:v>
                </c:pt>
                <c:pt idx="24">
                  <c:v>1.0204080000000001E-2</c:v>
                </c:pt>
                <c:pt idx="25">
                  <c:v>0</c:v>
                </c:pt>
              </c:numCache>
            </c:numRef>
          </c:val>
          <c:extLst>
            <c:ext xmlns:c16="http://schemas.microsoft.com/office/drawing/2014/chart" uri="{C3380CC4-5D6E-409C-BE32-E72D297353CC}">
              <c16:uniqueId val="{00000000-B9DC-A944-A18C-C4D953C18483}"/>
            </c:ext>
          </c:extLst>
        </c:ser>
        <c:ser>
          <c:idx val="1"/>
          <c:order val="1"/>
          <c:tx>
            <c:strRef>
              <c:f>Sheet1!$C$1</c:f>
              <c:strCache>
                <c:ptCount val="1"/>
                <c:pt idx="0">
                  <c:v>Minimally familiar</c:v>
                </c:pt>
              </c:strCache>
            </c:strRef>
          </c:tx>
          <c:spPr>
            <a:solidFill>
              <a:schemeClr val="accent3"/>
            </a:solidFill>
            <a:ln>
              <a:noFill/>
            </a:ln>
            <a:effectLst/>
          </c:spPr>
          <c:invertIfNegative val="0"/>
          <c:cat>
            <c:strRef>
              <c:f>Sheet1!$A$2:$A$27</c:f>
              <c:strCache>
                <c:ptCount val="26"/>
                <c:pt idx="0">
                  <c:v>Nootropics</c:v>
                </c:pt>
                <c:pt idx="1">
                  <c:v>Astaxanthin</c:v>
                </c:pt>
                <c:pt idx="2">
                  <c:v>Alpha-GPC</c:v>
                </c:pt>
                <c:pt idx="3">
                  <c:v>Choline</c:v>
                </c:pt>
                <c:pt idx="4">
                  <c:v>Glutathione</c:v>
                </c:pt>
                <c:pt idx="5">
                  <c:v>Citicoline</c:v>
                </c:pt>
                <c:pt idx="6">
                  <c:v>Synbiotics</c:v>
                </c:pt>
                <c:pt idx="7">
                  <c:v>Lutein</c:v>
                </c:pt>
                <c:pt idx="8">
                  <c:v>Ashwagandha</c:v>
                </c:pt>
                <c:pt idx="9">
                  <c:v>Mushrooms (non-psychedelic)</c:v>
                </c:pt>
                <c:pt idx="10">
                  <c:v>Postbiotics</c:v>
                </c:pt>
                <c:pt idx="11">
                  <c:v>CoQ10</c:v>
                </c:pt>
                <c:pt idx="12">
                  <c:v>Glucosamine</c:v>
                </c:pt>
                <c:pt idx="13">
                  <c:v>Vitamin K2</c:v>
                </c:pt>
                <c:pt idx="14">
                  <c:v>CBD</c:v>
                </c:pt>
                <c:pt idx="15">
                  <c:v>Collagen</c:v>
                </c:pt>
                <c:pt idx="16">
                  <c:v>Antioxidants</c:v>
                </c:pt>
                <c:pt idx="17">
                  <c:v>Curcumin/Tumeric</c:v>
                </c:pt>
                <c:pt idx="18">
                  <c:v>Protein powder</c:v>
                </c:pt>
                <c:pt idx="19">
                  <c:v>Omega-3s</c:v>
                </c:pt>
                <c:pt idx="20">
                  <c:v>Calcium</c:v>
                </c:pt>
                <c:pt idx="21">
                  <c:v>Vitamin D</c:v>
                </c:pt>
                <c:pt idx="22">
                  <c:v>Probiotics</c:v>
                </c:pt>
                <c:pt idx="23">
                  <c:v>Multivitamin</c:v>
                </c:pt>
                <c:pt idx="24">
                  <c:v>Magnesium</c:v>
                </c:pt>
                <c:pt idx="25">
                  <c:v>Prebiotics</c:v>
                </c:pt>
              </c:strCache>
            </c:strRef>
          </c:cat>
          <c:val>
            <c:numRef>
              <c:f>Sheet1!$C$2:$C$27</c:f>
              <c:numCache>
                <c:formatCode>0%</c:formatCode>
                <c:ptCount val="26"/>
                <c:pt idx="0">
                  <c:v>0.11224489999999999</c:v>
                </c:pt>
                <c:pt idx="1">
                  <c:v>0.13265305999999999</c:v>
                </c:pt>
                <c:pt idx="2">
                  <c:v>0.16836735</c:v>
                </c:pt>
                <c:pt idx="3">
                  <c:v>0.16836735</c:v>
                </c:pt>
                <c:pt idx="4">
                  <c:v>0.18367347000000001</c:v>
                </c:pt>
                <c:pt idx="5">
                  <c:v>0.22448979999999999</c:v>
                </c:pt>
                <c:pt idx="6">
                  <c:v>0.16836735</c:v>
                </c:pt>
                <c:pt idx="7">
                  <c:v>0.20408163000000001</c:v>
                </c:pt>
                <c:pt idx="8">
                  <c:v>0.22959183999999999</c:v>
                </c:pt>
                <c:pt idx="9">
                  <c:v>0.26020408</c:v>
                </c:pt>
                <c:pt idx="10">
                  <c:v>0.25</c:v>
                </c:pt>
                <c:pt idx="11">
                  <c:v>0.18877551000000001</c:v>
                </c:pt>
                <c:pt idx="12">
                  <c:v>0.21938775999999999</c:v>
                </c:pt>
                <c:pt idx="13">
                  <c:v>0.22959183999999999</c:v>
                </c:pt>
                <c:pt idx="14">
                  <c:v>0.20918366999999999</c:v>
                </c:pt>
                <c:pt idx="15">
                  <c:v>0.27040816000000001</c:v>
                </c:pt>
                <c:pt idx="16">
                  <c:v>0.18877551000000001</c:v>
                </c:pt>
                <c:pt idx="17">
                  <c:v>0.18367347000000001</c:v>
                </c:pt>
                <c:pt idx="18">
                  <c:v>0.17857143</c:v>
                </c:pt>
                <c:pt idx="19">
                  <c:v>0.10714286000000001</c:v>
                </c:pt>
                <c:pt idx="20">
                  <c:v>0.13265305999999999</c:v>
                </c:pt>
                <c:pt idx="21">
                  <c:v>8.1632650000000015E-2</c:v>
                </c:pt>
                <c:pt idx="22">
                  <c:v>0.15816326999999999</c:v>
                </c:pt>
                <c:pt idx="23">
                  <c:v>0.10204082</c:v>
                </c:pt>
                <c:pt idx="24">
                  <c:v>8.6734690000000003E-2</c:v>
                </c:pt>
                <c:pt idx="25">
                  <c:v>0.22959183999999999</c:v>
                </c:pt>
              </c:numCache>
            </c:numRef>
          </c:val>
          <c:extLst>
            <c:ext xmlns:c16="http://schemas.microsoft.com/office/drawing/2014/chart" uri="{C3380CC4-5D6E-409C-BE32-E72D297353CC}">
              <c16:uniqueId val="{00000001-B9DC-A944-A18C-C4D953C18483}"/>
            </c:ext>
          </c:extLst>
        </c:ser>
        <c:ser>
          <c:idx val="2"/>
          <c:order val="2"/>
          <c:tx>
            <c:strRef>
              <c:f>Sheet1!$D$1</c:f>
              <c:strCache>
                <c:ptCount val="1"/>
                <c:pt idx="0">
                  <c:v>Moderately familiar</c:v>
                </c:pt>
              </c:strCache>
            </c:strRef>
          </c:tx>
          <c:spPr>
            <a:solidFill>
              <a:schemeClr val="accent6">
                <a:lumMod val="40000"/>
                <a:lumOff val="60000"/>
              </a:schemeClr>
            </a:solidFill>
            <a:ln>
              <a:noFill/>
            </a:ln>
            <a:effectLst/>
          </c:spPr>
          <c:invertIfNegative val="0"/>
          <c:cat>
            <c:strRef>
              <c:f>Sheet1!$A$2:$A$27</c:f>
              <c:strCache>
                <c:ptCount val="26"/>
                <c:pt idx="0">
                  <c:v>Nootropics</c:v>
                </c:pt>
                <c:pt idx="1">
                  <c:v>Astaxanthin</c:v>
                </c:pt>
                <c:pt idx="2">
                  <c:v>Alpha-GPC</c:v>
                </c:pt>
                <c:pt idx="3">
                  <c:v>Choline</c:v>
                </c:pt>
                <c:pt idx="4">
                  <c:v>Glutathione</c:v>
                </c:pt>
                <c:pt idx="5">
                  <c:v>Citicoline</c:v>
                </c:pt>
                <c:pt idx="6">
                  <c:v>Synbiotics</c:v>
                </c:pt>
                <c:pt idx="7">
                  <c:v>Lutein</c:v>
                </c:pt>
                <c:pt idx="8">
                  <c:v>Ashwagandha</c:v>
                </c:pt>
                <c:pt idx="9">
                  <c:v>Mushrooms (non-psychedelic)</c:v>
                </c:pt>
                <c:pt idx="10">
                  <c:v>Postbiotics</c:v>
                </c:pt>
                <c:pt idx="11">
                  <c:v>CoQ10</c:v>
                </c:pt>
                <c:pt idx="12">
                  <c:v>Glucosamine</c:v>
                </c:pt>
                <c:pt idx="13">
                  <c:v>Vitamin K2</c:v>
                </c:pt>
                <c:pt idx="14">
                  <c:v>CBD</c:v>
                </c:pt>
                <c:pt idx="15">
                  <c:v>Collagen</c:v>
                </c:pt>
                <c:pt idx="16">
                  <c:v>Antioxidants</c:v>
                </c:pt>
                <c:pt idx="17">
                  <c:v>Curcumin/Tumeric</c:v>
                </c:pt>
                <c:pt idx="18">
                  <c:v>Protein powder</c:v>
                </c:pt>
                <c:pt idx="19">
                  <c:v>Omega-3s</c:v>
                </c:pt>
                <c:pt idx="20">
                  <c:v>Calcium</c:v>
                </c:pt>
                <c:pt idx="21">
                  <c:v>Vitamin D</c:v>
                </c:pt>
                <c:pt idx="22">
                  <c:v>Probiotics</c:v>
                </c:pt>
                <c:pt idx="23">
                  <c:v>Multivitamin</c:v>
                </c:pt>
                <c:pt idx="24">
                  <c:v>Magnesium</c:v>
                </c:pt>
                <c:pt idx="25">
                  <c:v>Prebiotics</c:v>
                </c:pt>
              </c:strCache>
            </c:strRef>
          </c:cat>
          <c:val>
            <c:numRef>
              <c:f>Sheet1!$D$2:$D$27</c:f>
              <c:numCache>
                <c:formatCode>0%</c:formatCode>
                <c:ptCount val="26"/>
                <c:pt idx="0">
                  <c:v>0.22959183999999999</c:v>
                </c:pt>
                <c:pt idx="1">
                  <c:v>0.21938775999999999</c:v>
                </c:pt>
                <c:pt idx="2">
                  <c:v>0.23469387999999999</c:v>
                </c:pt>
                <c:pt idx="3">
                  <c:v>0.25</c:v>
                </c:pt>
                <c:pt idx="4">
                  <c:v>0.21428570999999999</c:v>
                </c:pt>
                <c:pt idx="5">
                  <c:v>0.23469387999999999</c:v>
                </c:pt>
                <c:pt idx="6">
                  <c:v>0.27040816000000001</c:v>
                </c:pt>
                <c:pt idx="7">
                  <c:v>0.24489796</c:v>
                </c:pt>
                <c:pt idx="8">
                  <c:v>0.26020408</c:v>
                </c:pt>
                <c:pt idx="9">
                  <c:v>0.24489796</c:v>
                </c:pt>
                <c:pt idx="10">
                  <c:v>0.23469387999999999</c:v>
                </c:pt>
                <c:pt idx="11">
                  <c:v>0.25</c:v>
                </c:pt>
                <c:pt idx="12">
                  <c:v>0.28571428999999998</c:v>
                </c:pt>
                <c:pt idx="13">
                  <c:v>0.28571428999999998</c:v>
                </c:pt>
                <c:pt idx="14">
                  <c:v>0.29591836999999999</c:v>
                </c:pt>
                <c:pt idx="15">
                  <c:v>0.28061224000000001</c:v>
                </c:pt>
                <c:pt idx="16">
                  <c:v>0.36224489999999998</c:v>
                </c:pt>
                <c:pt idx="17">
                  <c:v>0.28061224000000001</c:v>
                </c:pt>
                <c:pt idx="18">
                  <c:v>0.30612244999999999</c:v>
                </c:pt>
                <c:pt idx="19">
                  <c:v>0.33163264999999997</c:v>
                </c:pt>
                <c:pt idx="20">
                  <c:v>0.24489796</c:v>
                </c:pt>
                <c:pt idx="21">
                  <c:v>0.20918366999999999</c:v>
                </c:pt>
                <c:pt idx="22">
                  <c:v>0.33673468999999989</c:v>
                </c:pt>
                <c:pt idx="23">
                  <c:v>0.23469387999999999</c:v>
                </c:pt>
                <c:pt idx="24">
                  <c:v>0.20918366999999999</c:v>
                </c:pt>
                <c:pt idx="25">
                  <c:v>0.35204081999999998</c:v>
                </c:pt>
              </c:numCache>
            </c:numRef>
          </c:val>
          <c:extLst>
            <c:ext xmlns:c16="http://schemas.microsoft.com/office/drawing/2014/chart" uri="{C3380CC4-5D6E-409C-BE32-E72D297353CC}">
              <c16:uniqueId val="{00000002-B9DC-A944-A18C-C4D953C18483}"/>
            </c:ext>
          </c:extLst>
        </c:ser>
        <c:ser>
          <c:idx val="3"/>
          <c:order val="3"/>
          <c:tx>
            <c:strRef>
              <c:f>Sheet1!$E$1</c:f>
              <c:strCache>
                <c:ptCount val="1"/>
                <c:pt idx="0">
                  <c:v>Very familiar</c:v>
                </c:pt>
              </c:strCache>
            </c:strRef>
          </c:tx>
          <c:spPr>
            <a:solidFill>
              <a:schemeClr val="accent1">
                <a:lumMod val="60000"/>
              </a:schemeClr>
            </a:solidFill>
            <a:ln>
              <a:noFill/>
            </a:ln>
            <a:effectLst/>
          </c:spPr>
          <c:invertIfNegative val="0"/>
          <c:cat>
            <c:strRef>
              <c:f>Sheet1!$A$2:$A$27</c:f>
              <c:strCache>
                <c:ptCount val="26"/>
                <c:pt idx="0">
                  <c:v>Nootropics</c:v>
                </c:pt>
                <c:pt idx="1">
                  <c:v>Astaxanthin</c:v>
                </c:pt>
                <c:pt idx="2">
                  <c:v>Alpha-GPC</c:v>
                </c:pt>
                <c:pt idx="3">
                  <c:v>Choline</c:v>
                </c:pt>
                <c:pt idx="4">
                  <c:v>Glutathione</c:v>
                </c:pt>
                <c:pt idx="5">
                  <c:v>Citicoline</c:v>
                </c:pt>
                <c:pt idx="6">
                  <c:v>Synbiotics</c:v>
                </c:pt>
                <c:pt idx="7">
                  <c:v>Lutein</c:v>
                </c:pt>
                <c:pt idx="8">
                  <c:v>Ashwagandha</c:v>
                </c:pt>
                <c:pt idx="9">
                  <c:v>Mushrooms (non-psychedelic)</c:v>
                </c:pt>
                <c:pt idx="10">
                  <c:v>Postbiotics</c:v>
                </c:pt>
                <c:pt idx="11">
                  <c:v>CoQ10</c:v>
                </c:pt>
                <c:pt idx="12">
                  <c:v>Glucosamine</c:v>
                </c:pt>
                <c:pt idx="13">
                  <c:v>Vitamin K2</c:v>
                </c:pt>
                <c:pt idx="14">
                  <c:v>CBD</c:v>
                </c:pt>
                <c:pt idx="15">
                  <c:v>Collagen</c:v>
                </c:pt>
                <c:pt idx="16">
                  <c:v>Antioxidants</c:v>
                </c:pt>
                <c:pt idx="17">
                  <c:v>Curcumin/Tumeric</c:v>
                </c:pt>
                <c:pt idx="18">
                  <c:v>Protein powder</c:v>
                </c:pt>
                <c:pt idx="19">
                  <c:v>Omega-3s</c:v>
                </c:pt>
                <c:pt idx="20">
                  <c:v>Calcium</c:v>
                </c:pt>
                <c:pt idx="21">
                  <c:v>Vitamin D</c:v>
                </c:pt>
                <c:pt idx="22">
                  <c:v>Probiotics</c:v>
                </c:pt>
                <c:pt idx="23">
                  <c:v>Multivitamin</c:v>
                </c:pt>
                <c:pt idx="24">
                  <c:v>Magnesium</c:v>
                </c:pt>
                <c:pt idx="25">
                  <c:v>Prebiotics</c:v>
                </c:pt>
              </c:strCache>
            </c:strRef>
          </c:cat>
          <c:val>
            <c:numRef>
              <c:f>Sheet1!$E$2:$E$27</c:f>
              <c:numCache>
                <c:formatCode>0%</c:formatCode>
                <c:ptCount val="26"/>
                <c:pt idx="0">
                  <c:v>0.12755101999999999</c:v>
                </c:pt>
                <c:pt idx="1">
                  <c:v>0.12244898</c:v>
                </c:pt>
                <c:pt idx="2">
                  <c:v>0.14795918</c:v>
                </c:pt>
                <c:pt idx="3">
                  <c:v>0.11734694</c:v>
                </c:pt>
                <c:pt idx="4">
                  <c:v>0.17346939</c:v>
                </c:pt>
                <c:pt idx="5">
                  <c:v>0.11224489999999999</c:v>
                </c:pt>
                <c:pt idx="6">
                  <c:v>0.16836735</c:v>
                </c:pt>
                <c:pt idx="7">
                  <c:v>0.18367347000000001</c:v>
                </c:pt>
                <c:pt idx="8">
                  <c:v>0.17346939</c:v>
                </c:pt>
                <c:pt idx="9">
                  <c:v>0.17857143</c:v>
                </c:pt>
                <c:pt idx="10">
                  <c:v>0.20918366999999999</c:v>
                </c:pt>
                <c:pt idx="11">
                  <c:v>0.21938775999999999</c:v>
                </c:pt>
                <c:pt idx="12">
                  <c:v>0.19897959000000001</c:v>
                </c:pt>
                <c:pt idx="13">
                  <c:v>0.19897959000000001</c:v>
                </c:pt>
                <c:pt idx="14">
                  <c:v>0.26020408</c:v>
                </c:pt>
                <c:pt idx="15">
                  <c:v>0.24489796</c:v>
                </c:pt>
                <c:pt idx="16">
                  <c:v>0.25510203999999997</c:v>
                </c:pt>
                <c:pt idx="17">
                  <c:v>0.35714286000000001</c:v>
                </c:pt>
                <c:pt idx="18">
                  <c:v>0.28571428999999998</c:v>
                </c:pt>
                <c:pt idx="19">
                  <c:v>0.29591836999999999</c:v>
                </c:pt>
                <c:pt idx="20">
                  <c:v>0.32653061</c:v>
                </c:pt>
                <c:pt idx="21">
                  <c:v>0.33673468999999989</c:v>
                </c:pt>
                <c:pt idx="22">
                  <c:v>0.28571428999999998</c:v>
                </c:pt>
                <c:pt idx="23">
                  <c:v>0.35204081999999998</c:v>
                </c:pt>
                <c:pt idx="24">
                  <c:v>0.39795918000000002</c:v>
                </c:pt>
                <c:pt idx="25">
                  <c:v>0.30102041000000002</c:v>
                </c:pt>
              </c:numCache>
            </c:numRef>
          </c:val>
          <c:extLst>
            <c:ext xmlns:c16="http://schemas.microsoft.com/office/drawing/2014/chart" uri="{C3380CC4-5D6E-409C-BE32-E72D297353CC}">
              <c16:uniqueId val="{00000003-B9DC-A944-A18C-C4D953C18483}"/>
            </c:ext>
          </c:extLst>
        </c:ser>
        <c:ser>
          <c:idx val="4"/>
          <c:order val="4"/>
          <c:tx>
            <c:strRef>
              <c:f>Sheet1!$F$1</c:f>
              <c:strCache>
                <c:ptCount val="1"/>
                <c:pt idx="0">
                  <c:v>Extremely familiar and I take and/or recommend it</c:v>
                </c:pt>
              </c:strCache>
            </c:strRef>
          </c:tx>
          <c:spPr>
            <a:solidFill>
              <a:schemeClr val="accent5"/>
            </a:solidFill>
            <a:ln>
              <a:noFill/>
            </a:ln>
            <a:effectLst/>
          </c:spPr>
          <c:invertIfNegative val="0"/>
          <c:cat>
            <c:strRef>
              <c:f>Sheet1!$A$2:$A$27</c:f>
              <c:strCache>
                <c:ptCount val="26"/>
                <c:pt idx="0">
                  <c:v>Nootropics</c:v>
                </c:pt>
                <c:pt idx="1">
                  <c:v>Astaxanthin</c:v>
                </c:pt>
                <c:pt idx="2">
                  <c:v>Alpha-GPC</c:v>
                </c:pt>
                <c:pt idx="3">
                  <c:v>Choline</c:v>
                </c:pt>
                <c:pt idx="4">
                  <c:v>Glutathione</c:v>
                </c:pt>
                <c:pt idx="5">
                  <c:v>Citicoline</c:v>
                </c:pt>
                <c:pt idx="6">
                  <c:v>Synbiotics</c:v>
                </c:pt>
                <c:pt idx="7">
                  <c:v>Lutein</c:v>
                </c:pt>
                <c:pt idx="8">
                  <c:v>Ashwagandha</c:v>
                </c:pt>
                <c:pt idx="9">
                  <c:v>Mushrooms (non-psychedelic)</c:v>
                </c:pt>
                <c:pt idx="10">
                  <c:v>Postbiotics</c:v>
                </c:pt>
                <c:pt idx="11">
                  <c:v>CoQ10</c:v>
                </c:pt>
                <c:pt idx="12">
                  <c:v>Glucosamine</c:v>
                </c:pt>
                <c:pt idx="13">
                  <c:v>Vitamin K2</c:v>
                </c:pt>
                <c:pt idx="14">
                  <c:v>CBD</c:v>
                </c:pt>
                <c:pt idx="15">
                  <c:v>Collagen</c:v>
                </c:pt>
                <c:pt idx="16">
                  <c:v>Antioxidants</c:v>
                </c:pt>
                <c:pt idx="17">
                  <c:v>Curcumin/Tumeric</c:v>
                </c:pt>
                <c:pt idx="18">
                  <c:v>Protein powder</c:v>
                </c:pt>
                <c:pt idx="19">
                  <c:v>Omega-3s</c:v>
                </c:pt>
                <c:pt idx="20">
                  <c:v>Calcium</c:v>
                </c:pt>
                <c:pt idx="21">
                  <c:v>Vitamin D</c:v>
                </c:pt>
                <c:pt idx="22">
                  <c:v>Probiotics</c:v>
                </c:pt>
                <c:pt idx="23">
                  <c:v>Multivitamin</c:v>
                </c:pt>
                <c:pt idx="24">
                  <c:v>Magnesium</c:v>
                </c:pt>
                <c:pt idx="25">
                  <c:v>Prebiotics</c:v>
                </c:pt>
              </c:strCache>
            </c:strRef>
          </c:cat>
          <c:val>
            <c:numRef>
              <c:f>Sheet1!$F$2:$F$27</c:f>
              <c:numCache>
                <c:formatCode>0%</c:formatCode>
                <c:ptCount val="26"/>
                <c:pt idx="0">
                  <c:v>3.5714290000000003E-2</c:v>
                </c:pt>
                <c:pt idx="1">
                  <c:v>7.6530609999999999E-2</c:v>
                </c:pt>
                <c:pt idx="2">
                  <c:v>5.1020410000000002E-2</c:v>
                </c:pt>
                <c:pt idx="3">
                  <c:v>7.6530609999999999E-2</c:v>
                </c:pt>
                <c:pt idx="4">
                  <c:v>5.1020410000000002E-2</c:v>
                </c:pt>
                <c:pt idx="5">
                  <c:v>6.1224489999999993E-2</c:v>
                </c:pt>
                <c:pt idx="6">
                  <c:v>7.1428569999999997E-2</c:v>
                </c:pt>
                <c:pt idx="7">
                  <c:v>6.6326530000000009E-2</c:v>
                </c:pt>
                <c:pt idx="8">
                  <c:v>4.591837E-2</c:v>
                </c:pt>
                <c:pt idx="9">
                  <c:v>4.0816329999999998E-2</c:v>
                </c:pt>
                <c:pt idx="10">
                  <c:v>5.1020410000000002E-2</c:v>
                </c:pt>
                <c:pt idx="11">
                  <c:v>0.11734694</c:v>
                </c:pt>
                <c:pt idx="12">
                  <c:v>7.1428569999999997E-2</c:v>
                </c:pt>
                <c:pt idx="13">
                  <c:v>0.11734694</c:v>
                </c:pt>
                <c:pt idx="14">
                  <c:v>7.6530609999999999E-2</c:v>
                </c:pt>
                <c:pt idx="15">
                  <c:v>0.13775509999999999</c:v>
                </c:pt>
                <c:pt idx="16">
                  <c:v>0.13775509999999999</c:v>
                </c:pt>
                <c:pt idx="17">
                  <c:v>0.13265305999999999</c:v>
                </c:pt>
                <c:pt idx="18">
                  <c:v>0.19387755000000001</c:v>
                </c:pt>
                <c:pt idx="19">
                  <c:v>0.23979592</c:v>
                </c:pt>
                <c:pt idx="20">
                  <c:v>0.27040816000000001</c:v>
                </c:pt>
                <c:pt idx="21">
                  <c:v>0.34693878</c:v>
                </c:pt>
                <c:pt idx="22">
                  <c:v>0.19897959000000001</c:v>
                </c:pt>
                <c:pt idx="23">
                  <c:v>0.29591836999999999</c:v>
                </c:pt>
                <c:pt idx="24">
                  <c:v>0.29591836999999999</c:v>
                </c:pt>
                <c:pt idx="25">
                  <c:v>0.11734694</c:v>
                </c:pt>
              </c:numCache>
            </c:numRef>
          </c:val>
          <c:extLst>
            <c:ext xmlns:c16="http://schemas.microsoft.com/office/drawing/2014/chart" uri="{C3380CC4-5D6E-409C-BE32-E72D297353CC}">
              <c16:uniqueId val="{00000004-B9DC-A944-A18C-C4D953C18483}"/>
            </c:ext>
          </c:extLst>
        </c:ser>
        <c:dLbls>
          <c:showLegendKey val="0"/>
          <c:showVal val="0"/>
          <c:showCatName val="0"/>
          <c:showSerName val="0"/>
          <c:showPercent val="0"/>
          <c:showBubbleSize val="0"/>
        </c:dLbls>
        <c:gapWidth val="150"/>
        <c:overlap val="100"/>
        <c:axId val="1720871199"/>
        <c:axId val="1316884831"/>
      </c:barChart>
      <c:catAx>
        <c:axId val="17208711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16884831"/>
        <c:crosses val="autoZero"/>
        <c:auto val="1"/>
        <c:lblAlgn val="ctr"/>
        <c:lblOffset val="100"/>
        <c:noMultiLvlLbl val="0"/>
      </c:catAx>
      <c:valAx>
        <c:axId val="131688483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08711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Never heard of it</c:v>
                </c:pt>
              </c:strCache>
            </c:strRef>
          </c:tx>
          <c:spPr>
            <a:solidFill>
              <a:schemeClr val="accent1"/>
            </a:solidFill>
            <a:ln>
              <a:noFill/>
            </a:ln>
            <a:effectLst/>
          </c:spPr>
          <c:invertIfNegative val="0"/>
          <c:cat>
            <c:strRef>
              <c:f>Sheet1!$A$2:$A$27</c:f>
              <c:strCache>
                <c:ptCount val="26"/>
                <c:pt idx="0">
                  <c:v>Ashwagandha</c:v>
                </c:pt>
                <c:pt idx="1">
                  <c:v>Nootropics</c:v>
                </c:pt>
                <c:pt idx="2">
                  <c:v>Alpha-GPC</c:v>
                </c:pt>
                <c:pt idx="3">
                  <c:v>Citicoline</c:v>
                </c:pt>
                <c:pt idx="4">
                  <c:v>Astaxanthin</c:v>
                </c:pt>
                <c:pt idx="5">
                  <c:v>Choline</c:v>
                </c:pt>
                <c:pt idx="6">
                  <c:v>CoQ10</c:v>
                </c:pt>
                <c:pt idx="7">
                  <c:v>Synbiotics</c:v>
                </c:pt>
                <c:pt idx="8">
                  <c:v>Postbiotics</c:v>
                </c:pt>
                <c:pt idx="9">
                  <c:v>Mushrooms (non-psychedelic)</c:v>
                </c:pt>
                <c:pt idx="10">
                  <c:v>Lutein</c:v>
                </c:pt>
                <c:pt idx="11">
                  <c:v>Glutathione</c:v>
                </c:pt>
                <c:pt idx="12">
                  <c:v>CBD</c:v>
                </c:pt>
                <c:pt idx="13">
                  <c:v>Glucosamine</c:v>
                </c:pt>
                <c:pt idx="14">
                  <c:v>Vitamin K2</c:v>
                </c:pt>
                <c:pt idx="15">
                  <c:v>Protein powder</c:v>
                </c:pt>
                <c:pt idx="16">
                  <c:v>Curcumin/Tumeric</c:v>
                </c:pt>
                <c:pt idx="17">
                  <c:v>Antioxidants</c:v>
                </c:pt>
                <c:pt idx="18">
                  <c:v>Collagen</c:v>
                </c:pt>
                <c:pt idx="19">
                  <c:v>Omega-3s</c:v>
                </c:pt>
                <c:pt idx="20">
                  <c:v>Calcium</c:v>
                </c:pt>
                <c:pt idx="21">
                  <c:v>Multivitamin</c:v>
                </c:pt>
                <c:pt idx="22">
                  <c:v>Magnesium</c:v>
                </c:pt>
                <c:pt idx="23">
                  <c:v>Probiotics</c:v>
                </c:pt>
                <c:pt idx="24">
                  <c:v>Prebiotics</c:v>
                </c:pt>
                <c:pt idx="25">
                  <c:v>Vitamin D</c:v>
                </c:pt>
              </c:strCache>
            </c:strRef>
          </c:cat>
          <c:val>
            <c:numRef>
              <c:f>Sheet1!$B$2:$B$27</c:f>
              <c:numCache>
                <c:formatCode>0%</c:formatCode>
                <c:ptCount val="26"/>
                <c:pt idx="0">
                  <c:v>0.52413792999999997</c:v>
                </c:pt>
                <c:pt idx="1">
                  <c:v>0.47586207000000003</c:v>
                </c:pt>
                <c:pt idx="2">
                  <c:v>0.44137931000000002</c:v>
                </c:pt>
                <c:pt idx="3">
                  <c:v>0.4</c:v>
                </c:pt>
                <c:pt idx="4">
                  <c:v>0.39655172</c:v>
                </c:pt>
                <c:pt idx="5">
                  <c:v>0.37586206999999999</c:v>
                </c:pt>
                <c:pt idx="6">
                  <c:v>0.36896551999999999</c:v>
                </c:pt>
                <c:pt idx="7">
                  <c:v>0.36206896999999999</c:v>
                </c:pt>
                <c:pt idx="8">
                  <c:v>0.31379309999999999</c:v>
                </c:pt>
                <c:pt idx="9">
                  <c:v>0.30689654999999999</c:v>
                </c:pt>
                <c:pt idx="10">
                  <c:v>0.29310344999999999</c:v>
                </c:pt>
                <c:pt idx="11">
                  <c:v>0.28965517000000002</c:v>
                </c:pt>
                <c:pt idx="12">
                  <c:v>0.25862068999999999</c:v>
                </c:pt>
                <c:pt idx="13">
                  <c:v>0.24482759000000001</c:v>
                </c:pt>
                <c:pt idx="14">
                  <c:v>0.17586207000000001</c:v>
                </c:pt>
                <c:pt idx="15">
                  <c:v>5.5172410000000012E-2</c:v>
                </c:pt>
                <c:pt idx="16">
                  <c:v>3.103448E-2</c:v>
                </c:pt>
                <c:pt idx="17">
                  <c:v>2.4137929999999998E-2</c:v>
                </c:pt>
                <c:pt idx="18">
                  <c:v>2.0689659999999999E-2</c:v>
                </c:pt>
                <c:pt idx="19">
                  <c:v>1.7241380000000001E-2</c:v>
                </c:pt>
                <c:pt idx="20">
                  <c:v>1.7241380000000001E-2</c:v>
                </c:pt>
                <c:pt idx="21">
                  <c:v>1.3793100000000001E-2</c:v>
                </c:pt>
                <c:pt idx="22">
                  <c:v>1.0344829999999999E-2</c:v>
                </c:pt>
                <c:pt idx="23">
                  <c:v>3.4482800000000002E-3</c:v>
                </c:pt>
                <c:pt idx="24">
                  <c:v>0</c:v>
                </c:pt>
                <c:pt idx="25">
                  <c:v>0</c:v>
                </c:pt>
              </c:numCache>
            </c:numRef>
          </c:val>
          <c:extLst>
            <c:ext xmlns:c16="http://schemas.microsoft.com/office/drawing/2014/chart" uri="{C3380CC4-5D6E-409C-BE32-E72D297353CC}">
              <c16:uniqueId val="{00000000-B9DC-A944-A18C-C4D953C18483}"/>
            </c:ext>
          </c:extLst>
        </c:ser>
        <c:ser>
          <c:idx val="1"/>
          <c:order val="1"/>
          <c:tx>
            <c:strRef>
              <c:f>Sheet1!$C$1</c:f>
              <c:strCache>
                <c:ptCount val="1"/>
                <c:pt idx="0">
                  <c:v>Minimally familiar</c:v>
                </c:pt>
              </c:strCache>
            </c:strRef>
          </c:tx>
          <c:spPr>
            <a:solidFill>
              <a:schemeClr val="accent3"/>
            </a:solidFill>
            <a:ln>
              <a:noFill/>
            </a:ln>
            <a:effectLst/>
          </c:spPr>
          <c:invertIfNegative val="0"/>
          <c:cat>
            <c:strRef>
              <c:f>Sheet1!$A$2:$A$27</c:f>
              <c:strCache>
                <c:ptCount val="26"/>
                <c:pt idx="0">
                  <c:v>Ashwagandha</c:v>
                </c:pt>
                <c:pt idx="1">
                  <c:v>Nootropics</c:v>
                </c:pt>
                <c:pt idx="2">
                  <c:v>Alpha-GPC</c:v>
                </c:pt>
                <c:pt idx="3">
                  <c:v>Citicoline</c:v>
                </c:pt>
                <c:pt idx="4">
                  <c:v>Astaxanthin</c:v>
                </c:pt>
                <c:pt idx="5">
                  <c:v>Choline</c:v>
                </c:pt>
                <c:pt idx="6">
                  <c:v>CoQ10</c:v>
                </c:pt>
                <c:pt idx="7">
                  <c:v>Synbiotics</c:v>
                </c:pt>
                <c:pt idx="8">
                  <c:v>Postbiotics</c:v>
                </c:pt>
                <c:pt idx="9">
                  <c:v>Mushrooms (non-psychedelic)</c:v>
                </c:pt>
                <c:pt idx="10">
                  <c:v>Lutein</c:v>
                </c:pt>
                <c:pt idx="11">
                  <c:v>Glutathione</c:v>
                </c:pt>
                <c:pt idx="12">
                  <c:v>CBD</c:v>
                </c:pt>
                <c:pt idx="13">
                  <c:v>Glucosamine</c:v>
                </c:pt>
                <c:pt idx="14">
                  <c:v>Vitamin K2</c:v>
                </c:pt>
                <c:pt idx="15">
                  <c:v>Protein powder</c:v>
                </c:pt>
                <c:pt idx="16">
                  <c:v>Curcumin/Tumeric</c:v>
                </c:pt>
                <c:pt idx="17">
                  <c:v>Antioxidants</c:v>
                </c:pt>
                <c:pt idx="18">
                  <c:v>Collagen</c:v>
                </c:pt>
                <c:pt idx="19">
                  <c:v>Omega-3s</c:v>
                </c:pt>
                <c:pt idx="20">
                  <c:v>Calcium</c:v>
                </c:pt>
                <c:pt idx="21">
                  <c:v>Multivitamin</c:v>
                </c:pt>
                <c:pt idx="22">
                  <c:v>Magnesium</c:v>
                </c:pt>
                <c:pt idx="23">
                  <c:v>Probiotics</c:v>
                </c:pt>
                <c:pt idx="24">
                  <c:v>Prebiotics</c:v>
                </c:pt>
                <c:pt idx="25">
                  <c:v>Vitamin D</c:v>
                </c:pt>
              </c:strCache>
            </c:strRef>
          </c:cat>
          <c:val>
            <c:numRef>
              <c:f>Sheet1!$C$2:$C$27</c:f>
              <c:numCache>
                <c:formatCode>0%</c:formatCode>
                <c:ptCount val="26"/>
                <c:pt idx="0">
                  <c:v>0.17241379000000001</c:v>
                </c:pt>
                <c:pt idx="1">
                  <c:v>0.19310345000000001</c:v>
                </c:pt>
                <c:pt idx="2">
                  <c:v>0.21379310000000001</c:v>
                </c:pt>
                <c:pt idx="3">
                  <c:v>0.25517241000000002</c:v>
                </c:pt>
                <c:pt idx="4">
                  <c:v>0.21034483000000001</c:v>
                </c:pt>
                <c:pt idx="5">
                  <c:v>0.20344828000000001</c:v>
                </c:pt>
                <c:pt idx="6">
                  <c:v>0.22413793000000001</c:v>
                </c:pt>
                <c:pt idx="7">
                  <c:v>0.22758621000000001</c:v>
                </c:pt>
                <c:pt idx="8">
                  <c:v>0.19655172000000001</c:v>
                </c:pt>
                <c:pt idx="9">
                  <c:v>0.25517241000000002</c:v>
                </c:pt>
                <c:pt idx="10">
                  <c:v>0.21724138000000001</c:v>
                </c:pt>
                <c:pt idx="11">
                  <c:v>0.23103447999999999</c:v>
                </c:pt>
                <c:pt idx="12">
                  <c:v>0.24827585999999999</c:v>
                </c:pt>
                <c:pt idx="13">
                  <c:v>0.2</c:v>
                </c:pt>
                <c:pt idx="14">
                  <c:v>0.17586207000000001</c:v>
                </c:pt>
                <c:pt idx="15">
                  <c:v>0.16551724000000001</c:v>
                </c:pt>
                <c:pt idx="16">
                  <c:v>0.14482759000000001</c:v>
                </c:pt>
                <c:pt idx="17">
                  <c:v>0.12758621000000001</c:v>
                </c:pt>
                <c:pt idx="18">
                  <c:v>0.16206897000000001</c:v>
                </c:pt>
                <c:pt idx="19">
                  <c:v>7.9310340000000007E-2</c:v>
                </c:pt>
                <c:pt idx="20">
                  <c:v>6.8965520000000002E-2</c:v>
                </c:pt>
                <c:pt idx="21">
                  <c:v>6.8965520000000002E-2</c:v>
                </c:pt>
                <c:pt idx="22">
                  <c:v>6.8965520000000002E-2</c:v>
                </c:pt>
                <c:pt idx="23">
                  <c:v>8.9655170000000006E-2</c:v>
                </c:pt>
                <c:pt idx="24">
                  <c:v>0.14827586000000001</c:v>
                </c:pt>
                <c:pt idx="25">
                  <c:v>8.6206900000000003E-2</c:v>
                </c:pt>
              </c:numCache>
            </c:numRef>
          </c:val>
          <c:extLst>
            <c:ext xmlns:c16="http://schemas.microsoft.com/office/drawing/2014/chart" uri="{C3380CC4-5D6E-409C-BE32-E72D297353CC}">
              <c16:uniqueId val="{00000001-B9DC-A944-A18C-C4D953C18483}"/>
            </c:ext>
          </c:extLst>
        </c:ser>
        <c:ser>
          <c:idx val="2"/>
          <c:order val="2"/>
          <c:tx>
            <c:strRef>
              <c:f>Sheet1!$D$1</c:f>
              <c:strCache>
                <c:ptCount val="1"/>
                <c:pt idx="0">
                  <c:v>Moderately familiar</c:v>
                </c:pt>
              </c:strCache>
            </c:strRef>
          </c:tx>
          <c:spPr>
            <a:solidFill>
              <a:schemeClr val="accent6">
                <a:lumMod val="40000"/>
                <a:lumOff val="60000"/>
              </a:schemeClr>
            </a:solidFill>
            <a:ln>
              <a:noFill/>
            </a:ln>
            <a:effectLst/>
          </c:spPr>
          <c:invertIfNegative val="0"/>
          <c:cat>
            <c:strRef>
              <c:f>Sheet1!$A$2:$A$27</c:f>
              <c:strCache>
                <c:ptCount val="26"/>
                <c:pt idx="0">
                  <c:v>Ashwagandha</c:v>
                </c:pt>
                <c:pt idx="1">
                  <c:v>Nootropics</c:v>
                </c:pt>
                <c:pt idx="2">
                  <c:v>Alpha-GPC</c:v>
                </c:pt>
                <c:pt idx="3">
                  <c:v>Citicoline</c:v>
                </c:pt>
                <c:pt idx="4">
                  <c:v>Astaxanthin</c:v>
                </c:pt>
                <c:pt idx="5">
                  <c:v>Choline</c:v>
                </c:pt>
                <c:pt idx="6">
                  <c:v>CoQ10</c:v>
                </c:pt>
                <c:pt idx="7">
                  <c:v>Synbiotics</c:v>
                </c:pt>
                <c:pt idx="8">
                  <c:v>Postbiotics</c:v>
                </c:pt>
                <c:pt idx="9">
                  <c:v>Mushrooms (non-psychedelic)</c:v>
                </c:pt>
                <c:pt idx="10">
                  <c:v>Lutein</c:v>
                </c:pt>
                <c:pt idx="11">
                  <c:v>Glutathione</c:v>
                </c:pt>
                <c:pt idx="12">
                  <c:v>CBD</c:v>
                </c:pt>
                <c:pt idx="13">
                  <c:v>Glucosamine</c:v>
                </c:pt>
                <c:pt idx="14">
                  <c:v>Vitamin K2</c:v>
                </c:pt>
                <c:pt idx="15">
                  <c:v>Protein powder</c:v>
                </c:pt>
                <c:pt idx="16">
                  <c:v>Curcumin/Tumeric</c:v>
                </c:pt>
                <c:pt idx="17">
                  <c:v>Antioxidants</c:v>
                </c:pt>
                <c:pt idx="18">
                  <c:v>Collagen</c:v>
                </c:pt>
                <c:pt idx="19">
                  <c:v>Omega-3s</c:v>
                </c:pt>
                <c:pt idx="20">
                  <c:v>Calcium</c:v>
                </c:pt>
                <c:pt idx="21">
                  <c:v>Multivitamin</c:v>
                </c:pt>
                <c:pt idx="22">
                  <c:v>Magnesium</c:v>
                </c:pt>
                <c:pt idx="23">
                  <c:v>Probiotics</c:v>
                </c:pt>
                <c:pt idx="24">
                  <c:v>Prebiotics</c:v>
                </c:pt>
                <c:pt idx="25">
                  <c:v>Vitamin D</c:v>
                </c:pt>
              </c:strCache>
            </c:strRef>
          </c:cat>
          <c:val>
            <c:numRef>
              <c:f>Sheet1!$D$2:$D$27</c:f>
              <c:numCache>
                <c:formatCode>0%</c:formatCode>
                <c:ptCount val="26"/>
                <c:pt idx="0">
                  <c:v>0.18620690000000001</c:v>
                </c:pt>
                <c:pt idx="1">
                  <c:v>0.18965517000000001</c:v>
                </c:pt>
                <c:pt idx="2">
                  <c:v>0.18275862000000001</c:v>
                </c:pt>
                <c:pt idx="3">
                  <c:v>0.19655172000000001</c:v>
                </c:pt>
                <c:pt idx="4">
                  <c:v>0.19310345000000001</c:v>
                </c:pt>
                <c:pt idx="5">
                  <c:v>0.24137931000000001</c:v>
                </c:pt>
                <c:pt idx="6">
                  <c:v>0.17586207000000001</c:v>
                </c:pt>
                <c:pt idx="7">
                  <c:v>0.23448276000000001</c:v>
                </c:pt>
                <c:pt idx="8">
                  <c:v>0.24827585999999999</c:v>
                </c:pt>
                <c:pt idx="9">
                  <c:v>0.23103447999999999</c:v>
                </c:pt>
                <c:pt idx="10">
                  <c:v>0.2</c:v>
                </c:pt>
                <c:pt idx="11">
                  <c:v>0.23448276000000001</c:v>
                </c:pt>
                <c:pt idx="12">
                  <c:v>0.30689654999999999</c:v>
                </c:pt>
                <c:pt idx="13">
                  <c:v>0.25172413999999999</c:v>
                </c:pt>
                <c:pt idx="14">
                  <c:v>0.25172413999999999</c:v>
                </c:pt>
                <c:pt idx="15">
                  <c:v>0.34137930999999999</c:v>
                </c:pt>
                <c:pt idx="16">
                  <c:v>0.30344828000000001</c:v>
                </c:pt>
                <c:pt idx="17">
                  <c:v>0.32758620999999999</c:v>
                </c:pt>
                <c:pt idx="18">
                  <c:v>0.32068965999999999</c:v>
                </c:pt>
                <c:pt idx="19">
                  <c:v>0.29310344999999999</c:v>
                </c:pt>
                <c:pt idx="20">
                  <c:v>0.2</c:v>
                </c:pt>
                <c:pt idx="21">
                  <c:v>0.17586207000000001</c:v>
                </c:pt>
                <c:pt idx="22">
                  <c:v>0.25172413999999999</c:v>
                </c:pt>
                <c:pt idx="23">
                  <c:v>0.27931033999999999</c:v>
                </c:pt>
                <c:pt idx="24">
                  <c:v>0.32413793000000002</c:v>
                </c:pt>
                <c:pt idx="25">
                  <c:v>0.17586207000000001</c:v>
                </c:pt>
              </c:numCache>
            </c:numRef>
          </c:val>
          <c:extLst>
            <c:ext xmlns:c16="http://schemas.microsoft.com/office/drawing/2014/chart" uri="{C3380CC4-5D6E-409C-BE32-E72D297353CC}">
              <c16:uniqueId val="{00000002-B9DC-A944-A18C-C4D953C18483}"/>
            </c:ext>
          </c:extLst>
        </c:ser>
        <c:ser>
          <c:idx val="3"/>
          <c:order val="3"/>
          <c:tx>
            <c:strRef>
              <c:f>Sheet1!$E$1</c:f>
              <c:strCache>
                <c:ptCount val="1"/>
                <c:pt idx="0">
                  <c:v>Very familiar</c:v>
                </c:pt>
              </c:strCache>
            </c:strRef>
          </c:tx>
          <c:spPr>
            <a:solidFill>
              <a:schemeClr val="accent1">
                <a:lumMod val="60000"/>
              </a:schemeClr>
            </a:solidFill>
            <a:ln>
              <a:noFill/>
            </a:ln>
            <a:effectLst/>
          </c:spPr>
          <c:invertIfNegative val="0"/>
          <c:cat>
            <c:strRef>
              <c:f>Sheet1!$A$2:$A$27</c:f>
              <c:strCache>
                <c:ptCount val="26"/>
                <c:pt idx="0">
                  <c:v>Ashwagandha</c:v>
                </c:pt>
                <c:pt idx="1">
                  <c:v>Nootropics</c:v>
                </c:pt>
                <c:pt idx="2">
                  <c:v>Alpha-GPC</c:v>
                </c:pt>
                <c:pt idx="3">
                  <c:v>Citicoline</c:v>
                </c:pt>
                <c:pt idx="4">
                  <c:v>Astaxanthin</c:v>
                </c:pt>
                <c:pt idx="5">
                  <c:v>Choline</c:v>
                </c:pt>
                <c:pt idx="6">
                  <c:v>CoQ10</c:v>
                </c:pt>
                <c:pt idx="7">
                  <c:v>Synbiotics</c:v>
                </c:pt>
                <c:pt idx="8">
                  <c:v>Postbiotics</c:v>
                </c:pt>
                <c:pt idx="9">
                  <c:v>Mushrooms (non-psychedelic)</c:v>
                </c:pt>
                <c:pt idx="10">
                  <c:v>Lutein</c:v>
                </c:pt>
                <c:pt idx="11">
                  <c:v>Glutathione</c:v>
                </c:pt>
                <c:pt idx="12">
                  <c:v>CBD</c:v>
                </c:pt>
                <c:pt idx="13">
                  <c:v>Glucosamine</c:v>
                </c:pt>
                <c:pt idx="14">
                  <c:v>Vitamin K2</c:v>
                </c:pt>
                <c:pt idx="15">
                  <c:v>Protein powder</c:v>
                </c:pt>
                <c:pt idx="16">
                  <c:v>Curcumin/Tumeric</c:v>
                </c:pt>
                <c:pt idx="17">
                  <c:v>Antioxidants</c:v>
                </c:pt>
                <c:pt idx="18">
                  <c:v>Collagen</c:v>
                </c:pt>
                <c:pt idx="19">
                  <c:v>Omega-3s</c:v>
                </c:pt>
                <c:pt idx="20">
                  <c:v>Calcium</c:v>
                </c:pt>
                <c:pt idx="21">
                  <c:v>Multivitamin</c:v>
                </c:pt>
                <c:pt idx="22">
                  <c:v>Magnesium</c:v>
                </c:pt>
                <c:pt idx="23">
                  <c:v>Probiotics</c:v>
                </c:pt>
                <c:pt idx="24">
                  <c:v>Prebiotics</c:v>
                </c:pt>
                <c:pt idx="25">
                  <c:v>Vitamin D</c:v>
                </c:pt>
              </c:strCache>
            </c:strRef>
          </c:cat>
          <c:val>
            <c:numRef>
              <c:f>Sheet1!$E$2:$E$27</c:f>
              <c:numCache>
                <c:formatCode>0%</c:formatCode>
                <c:ptCount val="26"/>
                <c:pt idx="0">
                  <c:v>9.3103450000000004E-2</c:v>
                </c:pt>
                <c:pt idx="1">
                  <c:v>0.10689655000000001</c:v>
                </c:pt>
                <c:pt idx="2">
                  <c:v>0.12758621000000001</c:v>
                </c:pt>
                <c:pt idx="3">
                  <c:v>0.11724138000000001</c:v>
                </c:pt>
                <c:pt idx="4">
                  <c:v>0.14827586000000001</c:v>
                </c:pt>
                <c:pt idx="5">
                  <c:v>0.15172414000000001</c:v>
                </c:pt>
                <c:pt idx="6">
                  <c:v>0.16896552000000001</c:v>
                </c:pt>
                <c:pt idx="7">
                  <c:v>0.13448276000000001</c:v>
                </c:pt>
                <c:pt idx="8">
                  <c:v>0.18275862000000001</c:v>
                </c:pt>
                <c:pt idx="9">
                  <c:v>0.14482759000000001</c:v>
                </c:pt>
                <c:pt idx="10">
                  <c:v>0.21034483000000001</c:v>
                </c:pt>
                <c:pt idx="11">
                  <c:v>0.17931034000000001</c:v>
                </c:pt>
                <c:pt idx="12">
                  <c:v>0.14482759000000001</c:v>
                </c:pt>
                <c:pt idx="13">
                  <c:v>0.25172413999999999</c:v>
                </c:pt>
                <c:pt idx="14">
                  <c:v>0.26896552000000001</c:v>
                </c:pt>
                <c:pt idx="15">
                  <c:v>0.25172413999999999</c:v>
                </c:pt>
                <c:pt idx="16">
                  <c:v>0.30344828000000001</c:v>
                </c:pt>
                <c:pt idx="17">
                  <c:v>0.31379309999999999</c:v>
                </c:pt>
                <c:pt idx="18">
                  <c:v>0.3</c:v>
                </c:pt>
                <c:pt idx="19">
                  <c:v>0.31379309999999999</c:v>
                </c:pt>
                <c:pt idx="20">
                  <c:v>0.4</c:v>
                </c:pt>
                <c:pt idx="21">
                  <c:v>0.34137930999999999</c:v>
                </c:pt>
                <c:pt idx="22">
                  <c:v>0.32068965999999999</c:v>
                </c:pt>
                <c:pt idx="23">
                  <c:v>0.33793103000000002</c:v>
                </c:pt>
                <c:pt idx="24">
                  <c:v>0.28275862000000002</c:v>
                </c:pt>
                <c:pt idx="25">
                  <c:v>0.34137930999999999</c:v>
                </c:pt>
              </c:numCache>
            </c:numRef>
          </c:val>
          <c:extLst>
            <c:ext xmlns:c16="http://schemas.microsoft.com/office/drawing/2014/chart" uri="{C3380CC4-5D6E-409C-BE32-E72D297353CC}">
              <c16:uniqueId val="{00000003-B9DC-A944-A18C-C4D953C18483}"/>
            </c:ext>
          </c:extLst>
        </c:ser>
        <c:ser>
          <c:idx val="4"/>
          <c:order val="4"/>
          <c:tx>
            <c:strRef>
              <c:f>Sheet1!$F$1</c:f>
              <c:strCache>
                <c:ptCount val="1"/>
                <c:pt idx="0">
                  <c:v>Extremely familiar and I take and/or recommend it</c:v>
                </c:pt>
              </c:strCache>
            </c:strRef>
          </c:tx>
          <c:spPr>
            <a:solidFill>
              <a:schemeClr val="accent5"/>
            </a:solidFill>
            <a:ln>
              <a:noFill/>
            </a:ln>
            <a:effectLst/>
          </c:spPr>
          <c:invertIfNegative val="0"/>
          <c:cat>
            <c:strRef>
              <c:f>Sheet1!$A$2:$A$27</c:f>
              <c:strCache>
                <c:ptCount val="26"/>
                <c:pt idx="0">
                  <c:v>Ashwagandha</c:v>
                </c:pt>
                <c:pt idx="1">
                  <c:v>Nootropics</c:v>
                </c:pt>
                <c:pt idx="2">
                  <c:v>Alpha-GPC</c:v>
                </c:pt>
                <c:pt idx="3">
                  <c:v>Citicoline</c:v>
                </c:pt>
                <c:pt idx="4">
                  <c:v>Astaxanthin</c:v>
                </c:pt>
                <c:pt idx="5">
                  <c:v>Choline</c:v>
                </c:pt>
                <c:pt idx="6">
                  <c:v>CoQ10</c:v>
                </c:pt>
                <c:pt idx="7">
                  <c:v>Synbiotics</c:v>
                </c:pt>
                <c:pt idx="8">
                  <c:v>Postbiotics</c:v>
                </c:pt>
                <c:pt idx="9">
                  <c:v>Mushrooms (non-psychedelic)</c:v>
                </c:pt>
                <c:pt idx="10">
                  <c:v>Lutein</c:v>
                </c:pt>
                <c:pt idx="11">
                  <c:v>Glutathione</c:v>
                </c:pt>
                <c:pt idx="12">
                  <c:v>CBD</c:v>
                </c:pt>
                <c:pt idx="13">
                  <c:v>Glucosamine</c:v>
                </c:pt>
                <c:pt idx="14">
                  <c:v>Vitamin K2</c:v>
                </c:pt>
                <c:pt idx="15">
                  <c:v>Protein powder</c:v>
                </c:pt>
                <c:pt idx="16">
                  <c:v>Curcumin/Tumeric</c:v>
                </c:pt>
                <c:pt idx="17">
                  <c:v>Antioxidants</c:v>
                </c:pt>
                <c:pt idx="18">
                  <c:v>Collagen</c:v>
                </c:pt>
                <c:pt idx="19">
                  <c:v>Omega-3s</c:v>
                </c:pt>
                <c:pt idx="20">
                  <c:v>Calcium</c:v>
                </c:pt>
                <c:pt idx="21">
                  <c:v>Multivitamin</c:v>
                </c:pt>
                <c:pt idx="22">
                  <c:v>Magnesium</c:v>
                </c:pt>
                <c:pt idx="23">
                  <c:v>Probiotics</c:v>
                </c:pt>
                <c:pt idx="24">
                  <c:v>Prebiotics</c:v>
                </c:pt>
                <c:pt idx="25">
                  <c:v>Vitamin D</c:v>
                </c:pt>
              </c:strCache>
            </c:strRef>
          </c:cat>
          <c:val>
            <c:numRef>
              <c:f>Sheet1!$F$2:$F$27</c:f>
              <c:numCache>
                <c:formatCode>0%</c:formatCode>
                <c:ptCount val="26"/>
                <c:pt idx="0">
                  <c:v>2.4137929999999998E-2</c:v>
                </c:pt>
                <c:pt idx="1">
                  <c:v>3.4482760000000001E-2</c:v>
                </c:pt>
                <c:pt idx="2">
                  <c:v>3.4482760000000001E-2</c:v>
                </c:pt>
                <c:pt idx="3">
                  <c:v>3.103448E-2</c:v>
                </c:pt>
                <c:pt idx="4">
                  <c:v>5.1724140000000002E-2</c:v>
                </c:pt>
                <c:pt idx="5">
                  <c:v>2.758621E-2</c:v>
                </c:pt>
                <c:pt idx="6">
                  <c:v>6.2068969999999987E-2</c:v>
                </c:pt>
                <c:pt idx="7">
                  <c:v>4.1379310000000002E-2</c:v>
                </c:pt>
                <c:pt idx="8">
                  <c:v>5.8620690000000003E-2</c:v>
                </c:pt>
                <c:pt idx="9">
                  <c:v>6.2068969999999987E-2</c:v>
                </c:pt>
                <c:pt idx="10">
                  <c:v>7.9310340000000007E-2</c:v>
                </c:pt>
                <c:pt idx="11">
                  <c:v>6.5517240000000004E-2</c:v>
                </c:pt>
                <c:pt idx="12">
                  <c:v>4.1379310000000002E-2</c:v>
                </c:pt>
                <c:pt idx="13">
                  <c:v>5.1724140000000002E-2</c:v>
                </c:pt>
                <c:pt idx="14">
                  <c:v>0.12758621000000001</c:v>
                </c:pt>
                <c:pt idx="15">
                  <c:v>0.18620690000000001</c:v>
                </c:pt>
                <c:pt idx="16">
                  <c:v>0.21724138000000001</c:v>
                </c:pt>
                <c:pt idx="17">
                  <c:v>0.20689655000000001</c:v>
                </c:pt>
                <c:pt idx="18">
                  <c:v>0.19655172000000001</c:v>
                </c:pt>
                <c:pt idx="19">
                  <c:v>0.29655172000000002</c:v>
                </c:pt>
                <c:pt idx="20">
                  <c:v>0.31379309999999999</c:v>
                </c:pt>
                <c:pt idx="21">
                  <c:v>0.4</c:v>
                </c:pt>
                <c:pt idx="22">
                  <c:v>0.34827585999999999</c:v>
                </c:pt>
                <c:pt idx="23">
                  <c:v>0.28965517000000002</c:v>
                </c:pt>
                <c:pt idx="24">
                  <c:v>0.24482759000000001</c:v>
                </c:pt>
                <c:pt idx="25">
                  <c:v>0.39655172</c:v>
                </c:pt>
              </c:numCache>
            </c:numRef>
          </c:val>
          <c:extLst>
            <c:ext xmlns:c16="http://schemas.microsoft.com/office/drawing/2014/chart" uri="{C3380CC4-5D6E-409C-BE32-E72D297353CC}">
              <c16:uniqueId val="{00000004-B9DC-A944-A18C-C4D953C18483}"/>
            </c:ext>
          </c:extLst>
        </c:ser>
        <c:dLbls>
          <c:showLegendKey val="0"/>
          <c:showVal val="0"/>
          <c:showCatName val="0"/>
          <c:showSerName val="0"/>
          <c:showPercent val="0"/>
          <c:showBubbleSize val="0"/>
        </c:dLbls>
        <c:gapWidth val="150"/>
        <c:overlap val="100"/>
        <c:axId val="1720871199"/>
        <c:axId val="1316884831"/>
      </c:barChart>
      <c:catAx>
        <c:axId val="17208711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16884831"/>
        <c:crosses val="autoZero"/>
        <c:auto val="1"/>
        <c:lblAlgn val="ctr"/>
        <c:lblOffset val="100"/>
        <c:noMultiLvlLbl val="0"/>
      </c:catAx>
      <c:valAx>
        <c:axId val="131688483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08711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Never heard of it</c:v>
                </c:pt>
              </c:strCache>
            </c:strRef>
          </c:tx>
          <c:spPr>
            <a:solidFill>
              <a:schemeClr val="accent1"/>
            </a:solidFill>
            <a:ln>
              <a:noFill/>
            </a:ln>
            <a:effectLst/>
          </c:spPr>
          <c:invertIfNegative val="0"/>
          <c:cat>
            <c:strRef>
              <c:f>Sheet1!$A$2:$A$27</c:f>
              <c:strCache>
                <c:ptCount val="26"/>
                <c:pt idx="0">
                  <c:v>Ashwagandha</c:v>
                </c:pt>
                <c:pt idx="1">
                  <c:v>Citicoline</c:v>
                </c:pt>
                <c:pt idx="2">
                  <c:v>CBD</c:v>
                </c:pt>
                <c:pt idx="3">
                  <c:v>Alpha-GPC</c:v>
                </c:pt>
                <c:pt idx="4">
                  <c:v>Nootropics</c:v>
                </c:pt>
                <c:pt idx="5">
                  <c:v>Choline</c:v>
                </c:pt>
                <c:pt idx="6">
                  <c:v>CoQ10</c:v>
                </c:pt>
                <c:pt idx="7">
                  <c:v>Mushrooms (non-psychedelic)</c:v>
                </c:pt>
                <c:pt idx="8">
                  <c:v>Astaxanthin</c:v>
                </c:pt>
                <c:pt idx="9">
                  <c:v>Synbiotics</c:v>
                </c:pt>
                <c:pt idx="10">
                  <c:v>Vitamin K2</c:v>
                </c:pt>
                <c:pt idx="11">
                  <c:v>Glutathione</c:v>
                </c:pt>
                <c:pt idx="12">
                  <c:v>Postbiotics</c:v>
                </c:pt>
                <c:pt idx="13">
                  <c:v>Curcumin/Tumeric</c:v>
                </c:pt>
                <c:pt idx="14">
                  <c:v>Antioxidants</c:v>
                </c:pt>
                <c:pt idx="15">
                  <c:v>Glucosamine</c:v>
                </c:pt>
                <c:pt idx="16">
                  <c:v>Protein powder</c:v>
                </c:pt>
                <c:pt idx="17">
                  <c:v>Magnesium</c:v>
                </c:pt>
                <c:pt idx="18">
                  <c:v>Probiotics</c:v>
                </c:pt>
                <c:pt idx="19">
                  <c:v>Collagen</c:v>
                </c:pt>
                <c:pt idx="20">
                  <c:v>Lutein</c:v>
                </c:pt>
                <c:pt idx="21">
                  <c:v>Multivitamin</c:v>
                </c:pt>
                <c:pt idx="22">
                  <c:v>Calcium</c:v>
                </c:pt>
                <c:pt idx="23">
                  <c:v>Vitamin D</c:v>
                </c:pt>
                <c:pt idx="24">
                  <c:v>Omega-3s</c:v>
                </c:pt>
                <c:pt idx="25">
                  <c:v>Prebiotics</c:v>
                </c:pt>
              </c:strCache>
            </c:strRef>
          </c:cat>
          <c:val>
            <c:numRef>
              <c:f>Sheet1!$B$2:$B$27</c:f>
              <c:numCache>
                <c:formatCode>0%</c:formatCode>
                <c:ptCount val="26"/>
                <c:pt idx="0">
                  <c:v>0.60677965999999994</c:v>
                </c:pt>
                <c:pt idx="1">
                  <c:v>0.54576270999999998</c:v>
                </c:pt>
                <c:pt idx="2">
                  <c:v>0.53559321999999998</c:v>
                </c:pt>
                <c:pt idx="3">
                  <c:v>0.48474576000000003</c:v>
                </c:pt>
                <c:pt idx="4">
                  <c:v>0.48474576000000003</c:v>
                </c:pt>
                <c:pt idx="5">
                  <c:v>0.43050846999999998</c:v>
                </c:pt>
                <c:pt idx="6">
                  <c:v>0.37288136</c:v>
                </c:pt>
                <c:pt idx="7">
                  <c:v>0.26440678000000001</c:v>
                </c:pt>
                <c:pt idx="8">
                  <c:v>0.25423729</c:v>
                </c:pt>
                <c:pt idx="9">
                  <c:v>0.24745763000000001</c:v>
                </c:pt>
                <c:pt idx="10">
                  <c:v>0.23389831</c:v>
                </c:pt>
                <c:pt idx="11">
                  <c:v>0.21016948999999999</c:v>
                </c:pt>
                <c:pt idx="12">
                  <c:v>0.17288136000000001</c:v>
                </c:pt>
                <c:pt idx="13">
                  <c:v>0.13559321999999999</c:v>
                </c:pt>
                <c:pt idx="14">
                  <c:v>5.7627119999999997E-2</c:v>
                </c:pt>
                <c:pt idx="15">
                  <c:v>5.0847459999999997E-2</c:v>
                </c:pt>
                <c:pt idx="16">
                  <c:v>1.694915E-2</c:v>
                </c:pt>
                <c:pt idx="17">
                  <c:v>1.355932E-2</c:v>
                </c:pt>
                <c:pt idx="18">
                  <c:v>1.016949E-2</c:v>
                </c:pt>
                <c:pt idx="19">
                  <c:v>1.016949E-2</c:v>
                </c:pt>
                <c:pt idx="20">
                  <c:v>1.016949E-2</c:v>
                </c:pt>
                <c:pt idx="21">
                  <c:v>6.7796599999999999E-3</c:v>
                </c:pt>
                <c:pt idx="22">
                  <c:v>6.7796599999999999E-3</c:v>
                </c:pt>
                <c:pt idx="23">
                  <c:v>6.7796599999999999E-3</c:v>
                </c:pt>
                <c:pt idx="24">
                  <c:v>3.3898299999999999E-3</c:v>
                </c:pt>
                <c:pt idx="25">
                  <c:v>0</c:v>
                </c:pt>
              </c:numCache>
            </c:numRef>
          </c:val>
          <c:extLst>
            <c:ext xmlns:c16="http://schemas.microsoft.com/office/drawing/2014/chart" uri="{C3380CC4-5D6E-409C-BE32-E72D297353CC}">
              <c16:uniqueId val="{00000000-B9DC-A944-A18C-C4D953C18483}"/>
            </c:ext>
          </c:extLst>
        </c:ser>
        <c:ser>
          <c:idx val="1"/>
          <c:order val="1"/>
          <c:tx>
            <c:strRef>
              <c:f>Sheet1!$C$1</c:f>
              <c:strCache>
                <c:ptCount val="1"/>
                <c:pt idx="0">
                  <c:v>Minimally familiar</c:v>
                </c:pt>
              </c:strCache>
            </c:strRef>
          </c:tx>
          <c:spPr>
            <a:solidFill>
              <a:schemeClr val="accent3"/>
            </a:solidFill>
            <a:ln>
              <a:noFill/>
            </a:ln>
            <a:effectLst/>
          </c:spPr>
          <c:invertIfNegative val="0"/>
          <c:cat>
            <c:strRef>
              <c:f>Sheet1!$A$2:$A$27</c:f>
              <c:strCache>
                <c:ptCount val="26"/>
                <c:pt idx="0">
                  <c:v>Ashwagandha</c:v>
                </c:pt>
                <c:pt idx="1">
                  <c:v>Citicoline</c:v>
                </c:pt>
                <c:pt idx="2">
                  <c:v>CBD</c:v>
                </c:pt>
                <c:pt idx="3">
                  <c:v>Alpha-GPC</c:v>
                </c:pt>
                <c:pt idx="4">
                  <c:v>Nootropics</c:v>
                </c:pt>
                <c:pt idx="5">
                  <c:v>Choline</c:v>
                </c:pt>
                <c:pt idx="6">
                  <c:v>CoQ10</c:v>
                </c:pt>
                <c:pt idx="7">
                  <c:v>Mushrooms (non-psychedelic)</c:v>
                </c:pt>
                <c:pt idx="8">
                  <c:v>Astaxanthin</c:v>
                </c:pt>
                <c:pt idx="9">
                  <c:v>Synbiotics</c:v>
                </c:pt>
                <c:pt idx="10">
                  <c:v>Vitamin K2</c:v>
                </c:pt>
                <c:pt idx="11">
                  <c:v>Glutathione</c:v>
                </c:pt>
                <c:pt idx="12">
                  <c:v>Postbiotics</c:v>
                </c:pt>
                <c:pt idx="13">
                  <c:v>Curcumin/Tumeric</c:v>
                </c:pt>
                <c:pt idx="14">
                  <c:v>Antioxidants</c:v>
                </c:pt>
                <c:pt idx="15">
                  <c:v>Glucosamine</c:v>
                </c:pt>
                <c:pt idx="16">
                  <c:v>Protein powder</c:v>
                </c:pt>
                <c:pt idx="17">
                  <c:v>Magnesium</c:v>
                </c:pt>
                <c:pt idx="18">
                  <c:v>Probiotics</c:v>
                </c:pt>
                <c:pt idx="19">
                  <c:v>Collagen</c:v>
                </c:pt>
                <c:pt idx="20">
                  <c:v>Lutein</c:v>
                </c:pt>
                <c:pt idx="21">
                  <c:v>Multivitamin</c:v>
                </c:pt>
                <c:pt idx="22">
                  <c:v>Calcium</c:v>
                </c:pt>
                <c:pt idx="23">
                  <c:v>Vitamin D</c:v>
                </c:pt>
                <c:pt idx="24">
                  <c:v>Omega-3s</c:v>
                </c:pt>
                <c:pt idx="25">
                  <c:v>Prebiotics</c:v>
                </c:pt>
              </c:strCache>
            </c:strRef>
          </c:cat>
          <c:val>
            <c:numRef>
              <c:f>Sheet1!$C$2:$C$27</c:f>
              <c:numCache>
                <c:formatCode>0%</c:formatCode>
                <c:ptCount val="26"/>
                <c:pt idx="0">
                  <c:v>0.18983051000000001</c:v>
                </c:pt>
                <c:pt idx="1">
                  <c:v>0.16271186000000001</c:v>
                </c:pt>
                <c:pt idx="2">
                  <c:v>0.16949153</c:v>
                </c:pt>
                <c:pt idx="3">
                  <c:v>0.18983051000000001</c:v>
                </c:pt>
                <c:pt idx="4">
                  <c:v>0.17966102</c:v>
                </c:pt>
                <c:pt idx="5">
                  <c:v>0.23728814000000001</c:v>
                </c:pt>
                <c:pt idx="6">
                  <c:v>0.23050846999999999</c:v>
                </c:pt>
                <c:pt idx="7">
                  <c:v>0.29830508</c:v>
                </c:pt>
                <c:pt idx="8">
                  <c:v>0.28813559</c:v>
                </c:pt>
                <c:pt idx="9">
                  <c:v>0.2440678</c:v>
                </c:pt>
                <c:pt idx="10">
                  <c:v>0.26101695000000003</c:v>
                </c:pt>
                <c:pt idx="11">
                  <c:v>0.20677966</c:v>
                </c:pt>
                <c:pt idx="12">
                  <c:v>0.21355932</c:v>
                </c:pt>
                <c:pt idx="13">
                  <c:v>0.24067796999999999</c:v>
                </c:pt>
                <c:pt idx="14">
                  <c:v>0.15932203</c:v>
                </c:pt>
                <c:pt idx="15">
                  <c:v>0.20338982999999999</c:v>
                </c:pt>
                <c:pt idx="16">
                  <c:v>0.14915254</c:v>
                </c:pt>
                <c:pt idx="17">
                  <c:v>0.15254237000000001</c:v>
                </c:pt>
                <c:pt idx="18">
                  <c:v>0.13559321999999999</c:v>
                </c:pt>
                <c:pt idx="19">
                  <c:v>0.1220339</c:v>
                </c:pt>
                <c:pt idx="20">
                  <c:v>0.13559321999999999</c:v>
                </c:pt>
                <c:pt idx="21">
                  <c:v>0.10847458</c:v>
                </c:pt>
                <c:pt idx="22">
                  <c:v>0.12542373000000001</c:v>
                </c:pt>
                <c:pt idx="23">
                  <c:v>0.10508475</c:v>
                </c:pt>
                <c:pt idx="24">
                  <c:v>0.10508475</c:v>
                </c:pt>
                <c:pt idx="25">
                  <c:v>0.17627118999999999</c:v>
                </c:pt>
              </c:numCache>
            </c:numRef>
          </c:val>
          <c:extLst>
            <c:ext xmlns:c16="http://schemas.microsoft.com/office/drawing/2014/chart" uri="{C3380CC4-5D6E-409C-BE32-E72D297353CC}">
              <c16:uniqueId val="{00000001-B9DC-A944-A18C-C4D953C18483}"/>
            </c:ext>
          </c:extLst>
        </c:ser>
        <c:ser>
          <c:idx val="2"/>
          <c:order val="2"/>
          <c:tx>
            <c:strRef>
              <c:f>Sheet1!$D$1</c:f>
              <c:strCache>
                <c:ptCount val="1"/>
                <c:pt idx="0">
                  <c:v>Moderately familiar</c:v>
                </c:pt>
              </c:strCache>
            </c:strRef>
          </c:tx>
          <c:spPr>
            <a:solidFill>
              <a:schemeClr val="accent6">
                <a:lumMod val="40000"/>
                <a:lumOff val="60000"/>
              </a:schemeClr>
            </a:solidFill>
            <a:ln>
              <a:noFill/>
            </a:ln>
            <a:effectLst/>
          </c:spPr>
          <c:invertIfNegative val="0"/>
          <c:cat>
            <c:strRef>
              <c:f>Sheet1!$A$2:$A$27</c:f>
              <c:strCache>
                <c:ptCount val="26"/>
                <c:pt idx="0">
                  <c:v>Ashwagandha</c:v>
                </c:pt>
                <c:pt idx="1">
                  <c:v>Citicoline</c:v>
                </c:pt>
                <c:pt idx="2">
                  <c:v>CBD</c:v>
                </c:pt>
                <c:pt idx="3">
                  <c:v>Alpha-GPC</c:v>
                </c:pt>
                <c:pt idx="4">
                  <c:v>Nootropics</c:v>
                </c:pt>
                <c:pt idx="5">
                  <c:v>Choline</c:v>
                </c:pt>
                <c:pt idx="6">
                  <c:v>CoQ10</c:v>
                </c:pt>
                <c:pt idx="7">
                  <c:v>Mushrooms (non-psychedelic)</c:v>
                </c:pt>
                <c:pt idx="8">
                  <c:v>Astaxanthin</c:v>
                </c:pt>
                <c:pt idx="9">
                  <c:v>Synbiotics</c:v>
                </c:pt>
                <c:pt idx="10">
                  <c:v>Vitamin K2</c:v>
                </c:pt>
                <c:pt idx="11">
                  <c:v>Glutathione</c:v>
                </c:pt>
                <c:pt idx="12">
                  <c:v>Postbiotics</c:v>
                </c:pt>
                <c:pt idx="13">
                  <c:v>Curcumin/Tumeric</c:v>
                </c:pt>
                <c:pt idx="14">
                  <c:v>Antioxidants</c:v>
                </c:pt>
                <c:pt idx="15">
                  <c:v>Glucosamine</c:v>
                </c:pt>
                <c:pt idx="16">
                  <c:v>Protein powder</c:v>
                </c:pt>
                <c:pt idx="17">
                  <c:v>Magnesium</c:v>
                </c:pt>
                <c:pt idx="18">
                  <c:v>Probiotics</c:v>
                </c:pt>
                <c:pt idx="19">
                  <c:v>Collagen</c:v>
                </c:pt>
                <c:pt idx="20">
                  <c:v>Lutein</c:v>
                </c:pt>
                <c:pt idx="21">
                  <c:v>Multivitamin</c:v>
                </c:pt>
                <c:pt idx="22">
                  <c:v>Calcium</c:v>
                </c:pt>
                <c:pt idx="23">
                  <c:v>Vitamin D</c:v>
                </c:pt>
                <c:pt idx="24">
                  <c:v>Omega-3s</c:v>
                </c:pt>
                <c:pt idx="25">
                  <c:v>Prebiotics</c:v>
                </c:pt>
              </c:strCache>
            </c:strRef>
          </c:cat>
          <c:val>
            <c:numRef>
              <c:f>Sheet1!$D$2:$D$27</c:f>
              <c:numCache>
                <c:formatCode>0%</c:formatCode>
                <c:ptCount val="26"/>
                <c:pt idx="0">
                  <c:v>0.11186441</c:v>
                </c:pt>
                <c:pt idx="1">
                  <c:v>0.16949153</c:v>
                </c:pt>
                <c:pt idx="2">
                  <c:v>0.18983051000000001</c:v>
                </c:pt>
                <c:pt idx="3">
                  <c:v>0.20338982999999999</c:v>
                </c:pt>
                <c:pt idx="4">
                  <c:v>0.19322033999999999</c:v>
                </c:pt>
                <c:pt idx="5">
                  <c:v>0.19661017</c:v>
                </c:pt>
                <c:pt idx="6">
                  <c:v>0.19661017</c:v>
                </c:pt>
                <c:pt idx="7">
                  <c:v>0.29491525000000002</c:v>
                </c:pt>
                <c:pt idx="8">
                  <c:v>0.22711864000000001</c:v>
                </c:pt>
                <c:pt idx="9">
                  <c:v>0.31186440999999998</c:v>
                </c:pt>
                <c:pt idx="10">
                  <c:v>0.27796609999999999</c:v>
                </c:pt>
                <c:pt idx="11">
                  <c:v>0.30508475000000002</c:v>
                </c:pt>
                <c:pt idx="12">
                  <c:v>0.28135592999999998</c:v>
                </c:pt>
                <c:pt idx="13">
                  <c:v>0.36271186</c:v>
                </c:pt>
                <c:pt idx="14">
                  <c:v>0.36949153000000001</c:v>
                </c:pt>
                <c:pt idx="15">
                  <c:v>0.34576270999999997</c:v>
                </c:pt>
                <c:pt idx="16">
                  <c:v>0.4</c:v>
                </c:pt>
                <c:pt idx="17">
                  <c:v>0.33559322000000003</c:v>
                </c:pt>
                <c:pt idx="18">
                  <c:v>0.30508475000000002</c:v>
                </c:pt>
                <c:pt idx="19">
                  <c:v>0.28813559</c:v>
                </c:pt>
                <c:pt idx="20">
                  <c:v>0.27118643999999997</c:v>
                </c:pt>
                <c:pt idx="21">
                  <c:v>0.22033897999999999</c:v>
                </c:pt>
                <c:pt idx="22">
                  <c:v>0.27118643999999997</c:v>
                </c:pt>
                <c:pt idx="23">
                  <c:v>0.28474576000000001</c:v>
                </c:pt>
                <c:pt idx="24">
                  <c:v>0.27796609999999999</c:v>
                </c:pt>
                <c:pt idx="25">
                  <c:v>0.31864407</c:v>
                </c:pt>
              </c:numCache>
            </c:numRef>
          </c:val>
          <c:extLst>
            <c:ext xmlns:c16="http://schemas.microsoft.com/office/drawing/2014/chart" uri="{C3380CC4-5D6E-409C-BE32-E72D297353CC}">
              <c16:uniqueId val="{00000002-B9DC-A944-A18C-C4D953C18483}"/>
            </c:ext>
          </c:extLst>
        </c:ser>
        <c:ser>
          <c:idx val="3"/>
          <c:order val="3"/>
          <c:tx>
            <c:strRef>
              <c:f>Sheet1!$E$1</c:f>
              <c:strCache>
                <c:ptCount val="1"/>
                <c:pt idx="0">
                  <c:v>Very familiar</c:v>
                </c:pt>
              </c:strCache>
            </c:strRef>
          </c:tx>
          <c:spPr>
            <a:solidFill>
              <a:schemeClr val="accent1">
                <a:lumMod val="60000"/>
              </a:schemeClr>
            </a:solidFill>
            <a:ln>
              <a:noFill/>
            </a:ln>
            <a:effectLst/>
          </c:spPr>
          <c:invertIfNegative val="0"/>
          <c:cat>
            <c:strRef>
              <c:f>Sheet1!$A$2:$A$27</c:f>
              <c:strCache>
                <c:ptCount val="26"/>
                <c:pt idx="0">
                  <c:v>Ashwagandha</c:v>
                </c:pt>
                <c:pt idx="1">
                  <c:v>Citicoline</c:v>
                </c:pt>
                <c:pt idx="2">
                  <c:v>CBD</c:v>
                </c:pt>
                <c:pt idx="3">
                  <c:v>Alpha-GPC</c:v>
                </c:pt>
                <c:pt idx="4">
                  <c:v>Nootropics</c:v>
                </c:pt>
                <c:pt idx="5">
                  <c:v>Choline</c:v>
                </c:pt>
                <c:pt idx="6">
                  <c:v>CoQ10</c:v>
                </c:pt>
                <c:pt idx="7">
                  <c:v>Mushrooms (non-psychedelic)</c:v>
                </c:pt>
                <c:pt idx="8">
                  <c:v>Astaxanthin</c:v>
                </c:pt>
                <c:pt idx="9">
                  <c:v>Synbiotics</c:v>
                </c:pt>
                <c:pt idx="10">
                  <c:v>Vitamin K2</c:v>
                </c:pt>
                <c:pt idx="11">
                  <c:v>Glutathione</c:v>
                </c:pt>
                <c:pt idx="12">
                  <c:v>Postbiotics</c:v>
                </c:pt>
                <c:pt idx="13">
                  <c:v>Curcumin/Tumeric</c:v>
                </c:pt>
                <c:pt idx="14">
                  <c:v>Antioxidants</c:v>
                </c:pt>
                <c:pt idx="15">
                  <c:v>Glucosamine</c:v>
                </c:pt>
                <c:pt idx="16">
                  <c:v>Protein powder</c:v>
                </c:pt>
                <c:pt idx="17">
                  <c:v>Magnesium</c:v>
                </c:pt>
                <c:pt idx="18">
                  <c:v>Probiotics</c:v>
                </c:pt>
                <c:pt idx="19">
                  <c:v>Collagen</c:v>
                </c:pt>
                <c:pt idx="20">
                  <c:v>Lutein</c:v>
                </c:pt>
                <c:pt idx="21">
                  <c:v>Multivitamin</c:v>
                </c:pt>
                <c:pt idx="22">
                  <c:v>Calcium</c:v>
                </c:pt>
                <c:pt idx="23">
                  <c:v>Vitamin D</c:v>
                </c:pt>
                <c:pt idx="24">
                  <c:v>Omega-3s</c:v>
                </c:pt>
                <c:pt idx="25">
                  <c:v>Prebiotics</c:v>
                </c:pt>
              </c:strCache>
            </c:strRef>
          </c:cat>
          <c:val>
            <c:numRef>
              <c:f>Sheet1!$E$2:$E$27</c:f>
              <c:numCache>
                <c:formatCode>0%</c:formatCode>
                <c:ptCount val="26"/>
                <c:pt idx="0">
                  <c:v>7.457627E-2</c:v>
                </c:pt>
                <c:pt idx="1">
                  <c:v>9.8305080000000003E-2</c:v>
                </c:pt>
                <c:pt idx="2">
                  <c:v>7.457627E-2</c:v>
                </c:pt>
                <c:pt idx="3">
                  <c:v>0.10169491999999999</c:v>
                </c:pt>
                <c:pt idx="4">
                  <c:v>0.12542373000000001</c:v>
                </c:pt>
                <c:pt idx="5">
                  <c:v>0.10508475</c:v>
                </c:pt>
                <c:pt idx="6">
                  <c:v>0.16949153</c:v>
                </c:pt>
                <c:pt idx="7">
                  <c:v>0.12881355999999999</c:v>
                </c:pt>
                <c:pt idx="8">
                  <c:v>0.15593219999999999</c:v>
                </c:pt>
                <c:pt idx="9">
                  <c:v>0.13220339</c:v>
                </c:pt>
                <c:pt idx="10">
                  <c:v>0.17627118999999999</c:v>
                </c:pt>
                <c:pt idx="11">
                  <c:v>0.23050846999999999</c:v>
                </c:pt>
                <c:pt idx="12">
                  <c:v>0.23050846999999999</c:v>
                </c:pt>
                <c:pt idx="13">
                  <c:v>0.18305084999999999</c:v>
                </c:pt>
                <c:pt idx="14">
                  <c:v>0.28813559</c:v>
                </c:pt>
                <c:pt idx="15">
                  <c:v>0.29830508</c:v>
                </c:pt>
                <c:pt idx="16">
                  <c:v>0.30508475000000002</c:v>
                </c:pt>
                <c:pt idx="17">
                  <c:v>0.37288136</c:v>
                </c:pt>
                <c:pt idx="18">
                  <c:v>0.34915254000000001</c:v>
                </c:pt>
                <c:pt idx="19">
                  <c:v>0.43389831000000001</c:v>
                </c:pt>
                <c:pt idx="20">
                  <c:v>0.37966102000000002</c:v>
                </c:pt>
                <c:pt idx="21">
                  <c:v>0.38644067999999998</c:v>
                </c:pt>
                <c:pt idx="22">
                  <c:v>0.41016949000000003</c:v>
                </c:pt>
                <c:pt idx="23">
                  <c:v>0.37627118999999998</c:v>
                </c:pt>
                <c:pt idx="24">
                  <c:v>0.40338983</c:v>
                </c:pt>
                <c:pt idx="25">
                  <c:v>0.31186440999999998</c:v>
                </c:pt>
              </c:numCache>
            </c:numRef>
          </c:val>
          <c:extLst>
            <c:ext xmlns:c16="http://schemas.microsoft.com/office/drawing/2014/chart" uri="{C3380CC4-5D6E-409C-BE32-E72D297353CC}">
              <c16:uniqueId val="{00000003-B9DC-A944-A18C-C4D953C18483}"/>
            </c:ext>
          </c:extLst>
        </c:ser>
        <c:ser>
          <c:idx val="4"/>
          <c:order val="4"/>
          <c:tx>
            <c:strRef>
              <c:f>Sheet1!$F$1</c:f>
              <c:strCache>
                <c:ptCount val="1"/>
                <c:pt idx="0">
                  <c:v>Extremely familiar and I take and/or recommend it</c:v>
                </c:pt>
              </c:strCache>
            </c:strRef>
          </c:tx>
          <c:spPr>
            <a:solidFill>
              <a:schemeClr val="accent5"/>
            </a:solidFill>
            <a:ln>
              <a:noFill/>
            </a:ln>
            <a:effectLst/>
          </c:spPr>
          <c:invertIfNegative val="0"/>
          <c:cat>
            <c:strRef>
              <c:f>Sheet1!$A$2:$A$27</c:f>
              <c:strCache>
                <c:ptCount val="26"/>
                <c:pt idx="0">
                  <c:v>Ashwagandha</c:v>
                </c:pt>
                <c:pt idx="1">
                  <c:v>Citicoline</c:v>
                </c:pt>
                <c:pt idx="2">
                  <c:v>CBD</c:v>
                </c:pt>
                <c:pt idx="3">
                  <c:v>Alpha-GPC</c:v>
                </c:pt>
                <c:pt idx="4">
                  <c:v>Nootropics</c:v>
                </c:pt>
                <c:pt idx="5">
                  <c:v>Choline</c:v>
                </c:pt>
                <c:pt idx="6">
                  <c:v>CoQ10</c:v>
                </c:pt>
                <c:pt idx="7">
                  <c:v>Mushrooms (non-psychedelic)</c:v>
                </c:pt>
                <c:pt idx="8">
                  <c:v>Astaxanthin</c:v>
                </c:pt>
                <c:pt idx="9">
                  <c:v>Synbiotics</c:v>
                </c:pt>
                <c:pt idx="10">
                  <c:v>Vitamin K2</c:v>
                </c:pt>
                <c:pt idx="11">
                  <c:v>Glutathione</c:v>
                </c:pt>
                <c:pt idx="12">
                  <c:v>Postbiotics</c:v>
                </c:pt>
                <c:pt idx="13">
                  <c:v>Curcumin/Tumeric</c:v>
                </c:pt>
                <c:pt idx="14">
                  <c:v>Antioxidants</c:v>
                </c:pt>
                <c:pt idx="15">
                  <c:v>Glucosamine</c:v>
                </c:pt>
                <c:pt idx="16">
                  <c:v>Protein powder</c:v>
                </c:pt>
                <c:pt idx="17">
                  <c:v>Magnesium</c:v>
                </c:pt>
                <c:pt idx="18">
                  <c:v>Probiotics</c:v>
                </c:pt>
                <c:pt idx="19">
                  <c:v>Collagen</c:v>
                </c:pt>
                <c:pt idx="20">
                  <c:v>Lutein</c:v>
                </c:pt>
                <c:pt idx="21">
                  <c:v>Multivitamin</c:v>
                </c:pt>
                <c:pt idx="22">
                  <c:v>Calcium</c:v>
                </c:pt>
                <c:pt idx="23">
                  <c:v>Vitamin D</c:v>
                </c:pt>
                <c:pt idx="24">
                  <c:v>Omega-3s</c:v>
                </c:pt>
                <c:pt idx="25">
                  <c:v>Prebiotics</c:v>
                </c:pt>
              </c:strCache>
            </c:strRef>
          </c:cat>
          <c:val>
            <c:numRef>
              <c:f>Sheet1!$F$2:$F$27</c:f>
              <c:numCache>
                <c:formatCode>0%</c:formatCode>
                <c:ptCount val="26"/>
                <c:pt idx="0">
                  <c:v>1.694915E-2</c:v>
                </c:pt>
                <c:pt idx="1">
                  <c:v>2.3728809999999999E-2</c:v>
                </c:pt>
                <c:pt idx="2">
                  <c:v>3.0508469999999999E-2</c:v>
                </c:pt>
                <c:pt idx="3">
                  <c:v>2.033898E-2</c:v>
                </c:pt>
                <c:pt idx="4">
                  <c:v>1.694915E-2</c:v>
                </c:pt>
                <c:pt idx="5">
                  <c:v>3.0508469999999999E-2</c:v>
                </c:pt>
                <c:pt idx="6">
                  <c:v>3.0508469999999999E-2</c:v>
                </c:pt>
                <c:pt idx="7">
                  <c:v>1.355932E-2</c:v>
                </c:pt>
                <c:pt idx="8">
                  <c:v>7.457627E-2</c:v>
                </c:pt>
                <c:pt idx="9">
                  <c:v>6.4406779999999997E-2</c:v>
                </c:pt>
                <c:pt idx="10">
                  <c:v>5.0847459999999997E-2</c:v>
                </c:pt>
                <c:pt idx="11">
                  <c:v>4.7457630000000001E-2</c:v>
                </c:pt>
                <c:pt idx="12">
                  <c:v>0.10169491999999999</c:v>
                </c:pt>
                <c:pt idx="13">
                  <c:v>7.7966099999999997E-2</c:v>
                </c:pt>
                <c:pt idx="14">
                  <c:v>0.12542373000000001</c:v>
                </c:pt>
                <c:pt idx="15">
                  <c:v>0.10169491999999999</c:v>
                </c:pt>
                <c:pt idx="16">
                  <c:v>0.12881355999999999</c:v>
                </c:pt>
                <c:pt idx="17">
                  <c:v>0.12542373000000001</c:v>
                </c:pt>
                <c:pt idx="18">
                  <c:v>0.2</c:v>
                </c:pt>
                <c:pt idx="19">
                  <c:v>0.14576270999999999</c:v>
                </c:pt>
                <c:pt idx="20">
                  <c:v>0.20338982999999999</c:v>
                </c:pt>
                <c:pt idx="21">
                  <c:v>0.27796609999999999</c:v>
                </c:pt>
                <c:pt idx="22">
                  <c:v>0.18644068</c:v>
                </c:pt>
                <c:pt idx="23">
                  <c:v>0.22711864000000001</c:v>
                </c:pt>
                <c:pt idx="24">
                  <c:v>0.21016948999999999</c:v>
                </c:pt>
                <c:pt idx="25">
                  <c:v>0.19322033999999999</c:v>
                </c:pt>
              </c:numCache>
            </c:numRef>
          </c:val>
          <c:extLst>
            <c:ext xmlns:c16="http://schemas.microsoft.com/office/drawing/2014/chart" uri="{C3380CC4-5D6E-409C-BE32-E72D297353CC}">
              <c16:uniqueId val="{00000004-B9DC-A944-A18C-C4D953C18483}"/>
            </c:ext>
          </c:extLst>
        </c:ser>
        <c:dLbls>
          <c:showLegendKey val="0"/>
          <c:showVal val="0"/>
          <c:showCatName val="0"/>
          <c:showSerName val="0"/>
          <c:showPercent val="0"/>
          <c:showBubbleSize val="0"/>
        </c:dLbls>
        <c:gapWidth val="150"/>
        <c:overlap val="100"/>
        <c:axId val="1720871199"/>
        <c:axId val="1316884831"/>
      </c:barChart>
      <c:catAx>
        <c:axId val="17208711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16884831"/>
        <c:crosses val="autoZero"/>
        <c:auto val="1"/>
        <c:lblAlgn val="ctr"/>
        <c:lblOffset val="100"/>
        <c:noMultiLvlLbl val="0"/>
      </c:catAx>
      <c:valAx>
        <c:axId val="131688483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08711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01564610256403"/>
          <c:y val="3.3709755533831036E-2"/>
          <c:w val="0.85349874580047569"/>
          <c:h val="0.8357822419212968"/>
        </c:manualLayout>
      </c:layout>
      <c:barChart>
        <c:barDir val="bar"/>
        <c:grouping val="percentStacked"/>
        <c:varyColors val="0"/>
        <c:ser>
          <c:idx val="0"/>
          <c:order val="0"/>
          <c:tx>
            <c:strRef>
              <c:f>Sheet1!$B$1</c:f>
              <c:strCache>
                <c:ptCount val="1"/>
                <c:pt idx="0">
                  <c:v>Never heard of it</c:v>
                </c:pt>
              </c:strCache>
            </c:strRef>
          </c:tx>
          <c:spPr>
            <a:solidFill>
              <a:schemeClr val="accent1"/>
            </a:solidFill>
            <a:ln>
              <a:noFill/>
            </a:ln>
            <a:effectLst/>
          </c:spPr>
          <c:invertIfNegative val="0"/>
          <c:cat>
            <c:strRef>
              <c:f>Sheet1!$A$2:$A$27</c:f>
              <c:strCache>
                <c:ptCount val="26"/>
                <c:pt idx="0">
                  <c:v>Citicoline</c:v>
                </c:pt>
                <c:pt idx="1">
                  <c:v>Astaxanthin</c:v>
                </c:pt>
                <c:pt idx="2">
                  <c:v>Alpha-GPC</c:v>
                </c:pt>
                <c:pt idx="3">
                  <c:v>Nootropics</c:v>
                </c:pt>
                <c:pt idx="4">
                  <c:v>Synbiotics</c:v>
                </c:pt>
                <c:pt idx="5">
                  <c:v>Glutathione</c:v>
                </c:pt>
                <c:pt idx="6">
                  <c:v>Choline</c:v>
                </c:pt>
                <c:pt idx="7">
                  <c:v>Lutein</c:v>
                </c:pt>
                <c:pt idx="8">
                  <c:v>CoQ10</c:v>
                </c:pt>
                <c:pt idx="9">
                  <c:v>Ashwagandha</c:v>
                </c:pt>
                <c:pt idx="10">
                  <c:v>Postbiotics</c:v>
                </c:pt>
                <c:pt idx="11">
                  <c:v>CBD</c:v>
                </c:pt>
                <c:pt idx="12">
                  <c:v>Vitamin K2</c:v>
                </c:pt>
                <c:pt idx="13">
                  <c:v>Mushrooms (non-psychedelic)</c:v>
                </c:pt>
                <c:pt idx="14">
                  <c:v>Glucosamine</c:v>
                </c:pt>
                <c:pt idx="15">
                  <c:v>Curcumin/Tumeric</c:v>
                </c:pt>
                <c:pt idx="16">
                  <c:v>Protein powder</c:v>
                </c:pt>
                <c:pt idx="17">
                  <c:v>Collagen</c:v>
                </c:pt>
                <c:pt idx="18">
                  <c:v>Omega-3s</c:v>
                </c:pt>
                <c:pt idx="19">
                  <c:v>Antioxidants</c:v>
                </c:pt>
                <c:pt idx="20">
                  <c:v>Magnesium</c:v>
                </c:pt>
                <c:pt idx="21">
                  <c:v>Probiotics</c:v>
                </c:pt>
                <c:pt idx="22">
                  <c:v>Multivitamin</c:v>
                </c:pt>
                <c:pt idx="23">
                  <c:v>Calcium</c:v>
                </c:pt>
                <c:pt idx="24">
                  <c:v>Vitamin D</c:v>
                </c:pt>
                <c:pt idx="25">
                  <c:v>Prebiotics</c:v>
                </c:pt>
              </c:strCache>
            </c:strRef>
          </c:cat>
          <c:val>
            <c:numRef>
              <c:f>Sheet1!$B$2:$B$27</c:f>
              <c:numCache>
                <c:formatCode>0%</c:formatCode>
                <c:ptCount val="26"/>
                <c:pt idx="0">
                  <c:v>0.56422017999999996</c:v>
                </c:pt>
                <c:pt idx="1">
                  <c:v>0.55963303000000009</c:v>
                </c:pt>
                <c:pt idx="2">
                  <c:v>0.51376147000000005</c:v>
                </c:pt>
                <c:pt idx="3">
                  <c:v>0.48623852999999989</c:v>
                </c:pt>
                <c:pt idx="4">
                  <c:v>0.48623852999999989</c:v>
                </c:pt>
                <c:pt idx="5">
                  <c:v>0.46788991000000002</c:v>
                </c:pt>
                <c:pt idx="6">
                  <c:v>0.46330274999999999</c:v>
                </c:pt>
                <c:pt idx="7">
                  <c:v>0.44954127999999999</c:v>
                </c:pt>
                <c:pt idx="8">
                  <c:v>0.42201834999999999</c:v>
                </c:pt>
                <c:pt idx="9">
                  <c:v>0.38990826000000001</c:v>
                </c:pt>
                <c:pt idx="10">
                  <c:v>0.38990826000000001</c:v>
                </c:pt>
                <c:pt idx="11">
                  <c:v>0.26605505000000002</c:v>
                </c:pt>
                <c:pt idx="12">
                  <c:v>0.20642202000000001</c:v>
                </c:pt>
                <c:pt idx="13">
                  <c:v>0.16055046000000001</c:v>
                </c:pt>
                <c:pt idx="14">
                  <c:v>0.13302752000000001</c:v>
                </c:pt>
                <c:pt idx="15">
                  <c:v>8.7155959999999991E-2</c:v>
                </c:pt>
                <c:pt idx="16">
                  <c:v>5.5045869999999997E-2</c:v>
                </c:pt>
                <c:pt idx="17">
                  <c:v>5.5045869999999997E-2</c:v>
                </c:pt>
                <c:pt idx="18">
                  <c:v>2.7522939999999999E-2</c:v>
                </c:pt>
                <c:pt idx="19">
                  <c:v>2.2935779999999999E-2</c:v>
                </c:pt>
                <c:pt idx="20">
                  <c:v>1.834862E-2</c:v>
                </c:pt>
                <c:pt idx="21">
                  <c:v>1.834862E-2</c:v>
                </c:pt>
                <c:pt idx="22">
                  <c:v>1.376147E-2</c:v>
                </c:pt>
                <c:pt idx="23">
                  <c:v>1.376147E-2</c:v>
                </c:pt>
                <c:pt idx="24">
                  <c:v>4.5871599999999998E-3</c:v>
                </c:pt>
                <c:pt idx="25">
                  <c:v>0</c:v>
                </c:pt>
              </c:numCache>
            </c:numRef>
          </c:val>
          <c:extLst>
            <c:ext xmlns:c16="http://schemas.microsoft.com/office/drawing/2014/chart" uri="{C3380CC4-5D6E-409C-BE32-E72D297353CC}">
              <c16:uniqueId val="{00000000-B9DC-A944-A18C-C4D953C18483}"/>
            </c:ext>
          </c:extLst>
        </c:ser>
        <c:ser>
          <c:idx val="1"/>
          <c:order val="1"/>
          <c:tx>
            <c:strRef>
              <c:f>Sheet1!$C$1</c:f>
              <c:strCache>
                <c:ptCount val="1"/>
                <c:pt idx="0">
                  <c:v>Minimally familiar</c:v>
                </c:pt>
              </c:strCache>
            </c:strRef>
          </c:tx>
          <c:spPr>
            <a:solidFill>
              <a:schemeClr val="accent3"/>
            </a:solidFill>
            <a:ln>
              <a:noFill/>
            </a:ln>
            <a:effectLst/>
          </c:spPr>
          <c:invertIfNegative val="0"/>
          <c:cat>
            <c:strRef>
              <c:f>Sheet1!$A$2:$A$27</c:f>
              <c:strCache>
                <c:ptCount val="26"/>
                <c:pt idx="0">
                  <c:v>Citicoline</c:v>
                </c:pt>
                <c:pt idx="1">
                  <c:v>Astaxanthin</c:v>
                </c:pt>
                <c:pt idx="2">
                  <c:v>Alpha-GPC</c:v>
                </c:pt>
                <c:pt idx="3">
                  <c:v>Nootropics</c:v>
                </c:pt>
                <c:pt idx="4">
                  <c:v>Synbiotics</c:v>
                </c:pt>
                <c:pt idx="5">
                  <c:v>Glutathione</c:v>
                </c:pt>
                <c:pt idx="6">
                  <c:v>Choline</c:v>
                </c:pt>
                <c:pt idx="7">
                  <c:v>Lutein</c:v>
                </c:pt>
                <c:pt idx="8">
                  <c:v>CoQ10</c:v>
                </c:pt>
                <c:pt idx="9">
                  <c:v>Ashwagandha</c:v>
                </c:pt>
                <c:pt idx="10">
                  <c:v>Postbiotics</c:v>
                </c:pt>
                <c:pt idx="11">
                  <c:v>CBD</c:v>
                </c:pt>
                <c:pt idx="12">
                  <c:v>Vitamin K2</c:v>
                </c:pt>
                <c:pt idx="13">
                  <c:v>Mushrooms (non-psychedelic)</c:v>
                </c:pt>
                <c:pt idx="14">
                  <c:v>Glucosamine</c:v>
                </c:pt>
                <c:pt idx="15">
                  <c:v>Curcumin/Tumeric</c:v>
                </c:pt>
                <c:pt idx="16">
                  <c:v>Protein powder</c:v>
                </c:pt>
                <c:pt idx="17">
                  <c:v>Collagen</c:v>
                </c:pt>
                <c:pt idx="18">
                  <c:v>Omega-3s</c:v>
                </c:pt>
                <c:pt idx="19">
                  <c:v>Antioxidants</c:v>
                </c:pt>
                <c:pt idx="20">
                  <c:v>Magnesium</c:v>
                </c:pt>
                <c:pt idx="21">
                  <c:v>Probiotics</c:v>
                </c:pt>
                <c:pt idx="22">
                  <c:v>Multivitamin</c:v>
                </c:pt>
                <c:pt idx="23">
                  <c:v>Calcium</c:v>
                </c:pt>
                <c:pt idx="24">
                  <c:v>Vitamin D</c:v>
                </c:pt>
                <c:pt idx="25">
                  <c:v>Prebiotics</c:v>
                </c:pt>
              </c:strCache>
            </c:strRef>
          </c:cat>
          <c:val>
            <c:numRef>
              <c:f>Sheet1!$C$2:$C$27</c:f>
              <c:numCache>
                <c:formatCode>0%</c:formatCode>
                <c:ptCount val="26"/>
                <c:pt idx="0">
                  <c:v>0.13302752000000001</c:v>
                </c:pt>
                <c:pt idx="1">
                  <c:v>0.1559633</c:v>
                </c:pt>
                <c:pt idx="2">
                  <c:v>0.19724770999999999</c:v>
                </c:pt>
                <c:pt idx="3">
                  <c:v>0.18807339000000001</c:v>
                </c:pt>
                <c:pt idx="4">
                  <c:v>0.17889907999999999</c:v>
                </c:pt>
                <c:pt idx="5">
                  <c:v>0.17431193</c:v>
                </c:pt>
                <c:pt idx="6">
                  <c:v>0.20642202000000001</c:v>
                </c:pt>
                <c:pt idx="7">
                  <c:v>0.19266055000000001</c:v>
                </c:pt>
                <c:pt idx="8">
                  <c:v>0.18348623999999999</c:v>
                </c:pt>
                <c:pt idx="9">
                  <c:v>0.2293578</c:v>
                </c:pt>
                <c:pt idx="10">
                  <c:v>0.19724770999999999</c:v>
                </c:pt>
                <c:pt idx="11">
                  <c:v>0.29357798000000002</c:v>
                </c:pt>
                <c:pt idx="12">
                  <c:v>0.29357798000000002</c:v>
                </c:pt>
                <c:pt idx="13">
                  <c:v>0.28440367</c:v>
                </c:pt>
                <c:pt idx="14">
                  <c:v>0.23853210999999999</c:v>
                </c:pt>
                <c:pt idx="15">
                  <c:v>0.15137614999999999</c:v>
                </c:pt>
                <c:pt idx="16">
                  <c:v>0.20183486</c:v>
                </c:pt>
                <c:pt idx="17">
                  <c:v>0.19266055000000001</c:v>
                </c:pt>
                <c:pt idx="18">
                  <c:v>8.7155959999999991E-2</c:v>
                </c:pt>
                <c:pt idx="19">
                  <c:v>0.12844037</c:v>
                </c:pt>
                <c:pt idx="20">
                  <c:v>0.1146789</c:v>
                </c:pt>
                <c:pt idx="21">
                  <c:v>0.10550459</c:v>
                </c:pt>
                <c:pt idx="22">
                  <c:v>4.1284400000000013E-2</c:v>
                </c:pt>
                <c:pt idx="23">
                  <c:v>8.7155959999999991E-2</c:v>
                </c:pt>
                <c:pt idx="24">
                  <c:v>6.4220180000000002E-2</c:v>
                </c:pt>
                <c:pt idx="25">
                  <c:v>0.18807339000000001</c:v>
                </c:pt>
              </c:numCache>
            </c:numRef>
          </c:val>
          <c:extLst>
            <c:ext xmlns:c16="http://schemas.microsoft.com/office/drawing/2014/chart" uri="{C3380CC4-5D6E-409C-BE32-E72D297353CC}">
              <c16:uniqueId val="{00000001-B9DC-A944-A18C-C4D953C18483}"/>
            </c:ext>
          </c:extLst>
        </c:ser>
        <c:ser>
          <c:idx val="2"/>
          <c:order val="2"/>
          <c:tx>
            <c:strRef>
              <c:f>Sheet1!$D$1</c:f>
              <c:strCache>
                <c:ptCount val="1"/>
                <c:pt idx="0">
                  <c:v>Moderately familiar</c:v>
                </c:pt>
              </c:strCache>
            </c:strRef>
          </c:tx>
          <c:spPr>
            <a:solidFill>
              <a:schemeClr val="accent6">
                <a:lumMod val="40000"/>
                <a:lumOff val="60000"/>
              </a:schemeClr>
            </a:solidFill>
            <a:ln>
              <a:noFill/>
            </a:ln>
            <a:effectLst/>
          </c:spPr>
          <c:invertIfNegative val="0"/>
          <c:cat>
            <c:strRef>
              <c:f>Sheet1!$A$2:$A$27</c:f>
              <c:strCache>
                <c:ptCount val="26"/>
                <c:pt idx="0">
                  <c:v>Citicoline</c:v>
                </c:pt>
                <c:pt idx="1">
                  <c:v>Astaxanthin</c:v>
                </c:pt>
                <c:pt idx="2">
                  <c:v>Alpha-GPC</c:v>
                </c:pt>
                <c:pt idx="3">
                  <c:v>Nootropics</c:v>
                </c:pt>
                <c:pt idx="4">
                  <c:v>Synbiotics</c:v>
                </c:pt>
                <c:pt idx="5">
                  <c:v>Glutathione</c:v>
                </c:pt>
                <c:pt idx="6">
                  <c:v>Choline</c:v>
                </c:pt>
                <c:pt idx="7">
                  <c:v>Lutein</c:v>
                </c:pt>
                <c:pt idx="8">
                  <c:v>CoQ10</c:v>
                </c:pt>
                <c:pt idx="9">
                  <c:v>Ashwagandha</c:v>
                </c:pt>
                <c:pt idx="10">
                  <c:v>Postbiotics</c:v>
                </c:pt>
                <c:pt idx="11">
                  <c:v>CBD</c:v>
                </c:pt>
                <c:pt idx="12">
                  <c:v>Vitamin K2</c:v>
                </c:pt>
                <c:pt idx="13">
                  <c:v>Mushrooms (non-psychedelic)</c:v>
                </c:pt>
                <c:pt idx="14">
                  <c:v>Glucosamine</c:v>
                </c:pt>
                <c:pt idx="15">
                  <c:v>Curcumin/Tumeric</c:v>
                </c:pt>
                <c:pt idx="16">
                  <c:v>Protein powder</c:v>
                </c:pt>
                <c:pt idx="17">
                  <c:v>Collagen</c:v>
                </c:pt>
                <c:pt idx="18">
                  <c:v>Omega-3s</c:v>
                </c:pt>
                <c:pt idx="19">
                  <c:v>Antioxidants</c:v>
                </c:pt>
                <c:pt idx="20">
                  <c:v>Magnesium</c:v>
                </c:pt>
                <c:pt idx="21">
                  <c:v>Probiotics</c:v>
                </c:pt>
                <c:pt idx="22">
                  <c:v>Multivitamin</c:v>
                </c:pt>
                <c:pt idx="23">
                  <c:v>Calcium</c:v>
                </c:pt>
                <c:pt idx="24">
                  <c:v>Vitamin D</c:v>
                </c:pt>
                <c:pt idx="25">
                  <c:v>Prebiotics</c:v>
                </c:pt>
              </c:strCache>
            </c:strRef>
          </c:cat>
          <c:val>
            <c:numRef>
              <c:f>Sheet1!$D$2:$D$27</c:f>
              <c:numCache>
                <c:formatCode>0%</c:formatCode>
                <c:ptCount val="26"/>
                <c:pt idx="0">
                  <c:v>0.18807339000000001</c:v>
                </c:pt>
                <c:pt idx="1">
                  <c:v>0.13761467999999999</c:v>
                </c:pt>
                <c:pt idx="2">
                  <c:v>0.17889907999999999</c:v>
                </c:pt>
                <c:pt idx="3">
                  <c:v>0.18807339000000001</c:v>
                </c:pt>
                <c:pt idx="4">
                  <c:v>0.20183486</c:v>
                </c:pt>
                <c:pt idx="5">
                  <c:v>0.22018349000000001</c:v>
                </c:pt>
                <c:pt idx="6">
                  <c:v>0.18807339000000001</c:v>
                </c:pt>
                <c:pt idx="7">
                  <c:v>0.17889907999999999</c:v>
                </c:pt>
                <c:pt idx="8">
                  <c:v>0.16972477</c:v>
                </c:pt>
                <c:pt idx="9">
                  <c:v>0.1559633</c:v>
                </c:pt>
                <c:pt idx="10">
                  <c:v>0.24311927</c:v>
                </c:pt>
                <c:pt idx="11">
                  <c:v>0.24770642000000001</c:v>
                </c:pt>
                <c:pt idx="12">
                  <c:v>0.2706422</c:v>
                </c:pt>
                <c:pt idx="13">
                  <c:v>0.31192660999999999</c:v>
                </c:pt>
                <c:pt idx="14">
                  <c:v>0.28440367</c:v>
                </c:pt>
                <c:pt idx="15">
                  <c:v>0.31192660999999999</c:v>
                </c:pt>
                <c:pt idx="16">
                  <c:v>0.28899082999999998</c:v>
                </c:pt>
                <c:pt idx="17">
                  <c:v>0.31192660999999999</c:v>
                </c:pt>
                <c:pt idx="18">
                  <c:v>0.32110092000000001</c:v>
                </c:pt>
                <c:pt idx="19">
                  <c:v>0.41284404000000002</c:v>
                </c:pt>
                <c:pt idx="20">
                  <c:v>0.30733945000000001</c:v>
                </c:pt>
                <c:pt idx="21">
                  <c:v>0.28899082999999998</c:v>
                </c:pt>
                <c:pt idx="22">
                  <c:v>0.25229358000000002</c:v>
                </c:pt>
                <c:pt idx="23">
                  <c:v>0.28899082999999998</c:v>
                </c:pt>
                <c:pt idx="24">
                  <c:v>0.29357798000000002</c:v>
                </c:pt>
                <c:pt idx="25">
                  <c:v>0.36697247999999999</c:v>
                </c:pt>
              </c:numCache>
            </c:numRef>
          </c:val>
          <c:extLst>
            <c:ext xmlns:c16="http://schemas.microsoft.com/office/drawing/2014/chart" uri="{C3380CC4-5D6E-409C-BE32-E72D297353CC}">
              <c16:uniqueId val="{00000002-B9DC-A944-A18C-C4D953C18483}"/>
            </c:ext>
          </c:extLst>
        </c:ser>
        <c:ser>
          <c:idx val="3"/>
          <c:order val="3"/>
          <c:tx>
            <c:strRef>
              <c:f>Sheet1!$E$1</c:f>
              <c:strCache>
                <c:ptCount val="1"/>
                <c:pt idx="0">
                  <c:v>Very familiar</c:v>
                </c:pt>
              </c:strCache>
            </c:strRef>
          </c:tx>
          <c:spPr>
            <a:solidFill>
              <a:schemeClr val="accent1">
                <a:lumMod val="60000"/>
              </a:schemeClr>
            </a:solidFill>
            <a:ln>
              <a:noFill/>
            </a:ln>
            <a:effectLst/>
          </c:spPr>
          <c:invertIfNegative val="0"/>
          <c:cat>
            <c:strRef>
              <c:f>Sheet1!$A$2:$A$27</c:f>
              <c:strCache>
                <c:ptCount val="26"/>
                <c:pt idx="0">
                  <c:v>Citicoline</c:v>
                </c:pt>
                <c:pt idx="1">
                  <c:v>Astaxanthin</c:v>
                </c:pt>
                <c:pt idx="2">
                  <c:v>Alpha-GPC</c:v>
                </c:pt>
                <c:pt idx="3">
                  <c:v>Nootropics</c:v>
                </c:pt>
                <c:pt idx="4">
                  <c:v>Synbiotics</c:v>
                </c:pt>
                <c:pt idx="5">
                  <c:v>Glutathione</c:v>
                </c:pt>
                <c:pt idx="6">
                  <c:v>Choline</c:v>
                </c:pt>
                <c:pt idx="7">
                  <c:v>Lutein</c:v>
                </c:pt>
                <c:pt idx="8">
                  <c:v>CoQ10</c:v>
                </c:pt>
                <c:pt idx="9">
                  <c:v>Ashwagandha</c:v>
                </c:pt>
                <c:pt idx="10">
                  <c:v>Postbiotics</c:v>
                </c:pt>
                <c:pt idx="11">
                  <c:v>CBD</c:v>
                </c:pt>
                <c:pt idx="12">
                  <c:v>Vitamin K2</c:v>
                </c:pt>
                <c:pt idx="13">
                  <c:v>Mushrooms (non-psychedelic)</c:v>
                </c:pt>
                <c:pt idx="14">
                  <c:v>Glucosamine</c:v>
                </c:pt>
                <c:pt idx="15">
                  <c:v>Curcumin/Tumeric</c:v>
                </c:pt>
                <c:pt idx="16">
                  <c:v>Protein powder</c:v>
                </c:pt>
                <c:pt idx="17">
                  <c:v>Collagen</c:v>
                </c:pt>
                <c:pt idx="18">
                  <c:v>Omega-3s</c:v>
                </c:pt>
                <c:pt idx="19">
                  <c:v>Antioxidants</c:v>
                </c:pt>
                <c:pt idx="20">
                  <c:v>Magnesium</c:v>
                </c:pt>
                <c:pt idx="21">
                  <c:v>Probiotics</c:v>
                </c:pt>
                <c:pt idx="22">
                  <c:v>Multivitamin</c:v>
                </c:pt>
                <c:pt idx="23">
                  <c:v>Calcium</c:v>
                </c:pt>
                <c:pt idx="24">
                  <c:v>Vitamin D</c:v>
                </c:pt>
                <c:pt idx="25">
                  <c:v>Prebiotics</c:v>
                </c:pt>
              </c:strCache>
            </c:strRef>
          </c:cat>
          <c:val>
            <c:numRef>
              <c:f>Sheet1!$E$2:$E$27</c:f>
              <c:numCache>
                <c:formatCode>0%</c:formatCode>
                <c:ptCount val="26"/>
                <c:pt idx="0">
                  <c:v>8.2568809999999992E-2</c:v>
                </c:pt>
                <c:pt idx="1">
                  <c:v>0.10091743</c:v>
                </c:pt>
                <c:pt idx="2">
                  <c:v>9.1743120000000011E-2</c:v>
                </c:pt>
                <c:pt idx="3">
                  <c:v>0.11009173999999999</c:v>
                </c:pt>
                <c:pt idx="4">
                  <c:v>0.1146789</c:v>
                </c:pt>
                <c:pt idx="5">
                  <c:v>8.2568809999999992E-2</c:v>
                </c:pt>
                <c:pt idx="6">
                  <c:v>0.1146789</c:v>
                </c:pt>
                <c:pt idx="7">
                  <c:v>0.11009173999999999</c:v>
                </c:pt>
                <c:pt idx="8">
                  <c:v>0.12385321000000001</c:v>
                </c:pt>
                <c:pt idx="9">
                  <c:v>0.17431193</c:v>
                </c:pt>
                <c:pt idx="10">
                  <c:v>0.14678899000000001</c:v>
                </c:pt>
                <c:pt idx="11">
                  <c:v>0.15137614999999999</c:v>
                </c:pt>
                <c:pt idx="12">
                  <c:v>0.16972477</c:v>
                </c:pt>
                <c:pt idx="13">
                  <c:v>0.17889907999999999</c:v>
                </c:pt>
                <c:pt idx="14">
                  <c:v>0.23394495000000001</c:v>
                </c:pt>
                <c:pt idx="15">
                  <c:v>0.29816514</c:v>
                </c:pt>
                <c:pt idx="16">
                  <c:v>0.26146788999999998</c:v>
                </c:pt>
                <c:pt idx="17">
                  <c:v>0.27981651000000002</c:v>
                </c:pt>
                <c:pt idx="18">
                  <c:v>0.32568807</c:v>
                </c:pt>
                <c:pt idx="19">
                  <c:v>0.31651375999999998</c:v>
                </c:pt>
                <c:pt idx="20">
                  <c:v>0.31651375999999998</c:v>
                </c:pt>
                <c:pt idx="21">
                  <c:v>0.36238532000000001</c:v>
                </c:pt>
                <c:pt idx="22">
                  <c:v>0.37614679000000001</c:v>
                </c:pt>
                <c:pt idx="23">
                  <c:v>0.38073393999999999</c:v>
                </c:pt>
                <c:pt idx="24">
                  <c:v>0.31651375999999998</c:v>
                </c:pt>
                <c:pt idx="25">
                  <c:v>0.30275228999999998</c:v>
                </c:pt>
              </c:numCache>
            </c:numRef>
          </c:val>
          <c:extLst>
            <c:ext xmlns:c16="http://schemas.microsoft.com/office/drawing/2014/chart" uri="{C3380CC4-5D6E-409C-BE32-E72D297353CC}">
              <c16:uniqueId val="{00000003-B9DC-A944-A18C-C4D953C18483}"/>
            </c:ext>
          </c:extLst>
        </c:ser>
        <c:ser>
          <c:idx val="4"/>
          <c:order val="4"/>
          <c:tx>
            <c:strRef>
              <c:f>Sheet1!$F$1</c:f>
              <c:strCache>
                <c:ptCount val="1"/>
                <c:pt idx="0">
                  <c:v>Extremely familiar and I take and/or recommend it</c:v>
                </c:pt>
              </c:strCache>
            </c:strRef>
          </c:tx>
          <c:spPr>
            <a:solidFill>
              <a:schemeClr val="accent5"/>
            </a:solidFill>
            <a:ln>
              <a:noFill/>
            </a:ln>
            <a:effectLst/>
          </c:spPr>
          <c:invertIfNegative val="0"/>
          <c:cat>
            <c:strRef>
              <c:f>Sheet1!$A$2:$A$27</c:f>
              <c:strCache>
                <c:ptCount val="26"/>
                <c:pt idx="0">
                  <c:v>Citicoline</c:v>
                </c:pt>
                <c:pt idx="1">
                  <c:v>Astaxanthin</c:v>
                </c:pt>
                <c:pt idx="2">
                  <c:v>Alpha-GPC</c:v>
                </c:pt>
                <c:pt idx="3">
                  <c:v>Nootropics</c:v>
                </c:pt>
                <c:pt idx="4">
                  <c:v>Synbiotics</c:v>
                </c:pt>
                <c:pt idx="5">
                  <c:v>Glutathione</c:v>
                </c:pt>
                <c:pt idx="6">
                  <c:v>Choline</c:v>
                </c:pt>
                <c:pt idx="7">
                  <c:v>Lutein</c:v>
                </c:pt>
                <c:pt idx="8">
                  <c:v>CoQ10</c:v>
                </c:pt>
                <c:pt idx="9">
                  <c:v>Ashwagandha</c:v>
                </c:pt>
                <c:pt idx="10">
                  <c:v>Postbiotics</c:v>
                </c:pt>
                <c:pt idx="11">
                  <c:v>CBD</c:v>
                </c:pt>
                <c:pt idx="12">
                  <c:v>Vitamin K2</c:v>
                </c:pt>
                <c:pt idx="13">
                  <c:v>Mushrooms (non-psychedelic)</c:v>
                </c:pt>
                <c:pt idx="14">
                  <c:v>Glucosamine</c:v>
                </c:pt>
                <c:pt idx="15">
                  <c:v>Curcumin/Tumeric</c:v>
                </c:pt>
                <c:pt idx="16">
                  <c:v>Protein powder</c:v>
                </c:pt>
                <c:pt idx="17">
                  <c:v>Collagen</c:v>
                </c:pt>
                <c:pt idx="18">
                  <c:v>Omega-3s</c:v>
                </c:pt>
                <c:pt idx="19">
                  <c:v>Antioxidants</c:v>
                </c:pt>
                <c:pt idx="20">
                  <c:v>Magnesium</c:v>
                </c:pt>
                <c:pt idx="21">
                  <c:v>Probiotics</c:v>
                </c:pt>
                <c:pt idx="22">
                  <c:v>Multivitamin</c:v>
                </c:pt>
                <c:pt idx="23">
                  <c:v>Calcium</c:v>
                </c:pt>
                <c:pt idx="24">
                  <c:v>Vitamin D</c:v>
                </c:pt>
                <c:pt idx="25">
                  <c:v>Prebiotics</c:v>
                </c:pt>
              </c:strCache>
            </c:strRef>
          </c:cat>
          <c:val>
            <c:numRef>
              <c:f>Sheet1!$F$2:$F$27</c:f>
              <c:numCache>
                <c:formatCode>0%</c:formatCode>
                <c:ptCount val="26"/>
                <c:pt idx="0">
                  <c:v>3.2110090000000001E-2</c:v>
                </c:pt>
                <c:pt idx="1">
                  <c:v>4.5871560000000013E-2</c:v>
                </c:pt>
                <c:pt idx="2">
                  <c:v>1.834862E-2</c:v>
                </c:pt>
                <c:pt idx="3">
                  <c:v>2.7522939999999999E-2</c:v>
                </c:pt>
                <c:pt idx="4">
                  <c:v>1.834862E-2</c:v>
                </c:pt>
                <c:pt idx="5">
                  <c:v>5.5045869999999997E-2</c:v>
                </c:pt>
                <c:pt idx="6">
                  <c:v>2.7522939999999999E-2</c:v>
                </c:pt>
                <c:pt idx="7">
                  <c:v>6.8807340000000008E-2</c:v>
                </c:pt>
                <c:pt idx="8">
                  <c:v>0.10091743</c:v>
                </c:pt>
                <c:pt idx="9">
                  <c:v>5.0458719999999999E-2</c:v>
                </c:pt>
                <c:pt idx="10">
                  <c:v>2.2935779999999999E-2</c:v>
                </c:pt>
                <c:pt idx="11">
                  <c:v>4.1284400000000013E-2</c:v>
                </c:pt>
                <c:pt idx="12">
                  <c:v>5.9633029999999997E-2</c:v>
                </c:pt>
                <c:pt idx="13">
                  <c:v>6.4220180000000002E-2</c:v>
                </c:pt>
                <c:pt idx="14">
                  <c:v>0.11009173999999999</c:v>
                </c:pt>
                <c:pt idx="15">
                  <c:v>0.15137614999999999</c:v>
                </c:pt>
                <c:pt idx="16">
                  <c:v>0.19266055000000001</c:v>
                </c:pt>
                <c:pt idx="17">
                  <c:v>0.16055046000000001</c:v>
                </c:pt>
                <c:pt idx="18">
                  <c:v>0.23853210999999999</c:v>
                </c:pt>
                <c:pt idx="19">
                  <c:v>0.11926605999999999</c:v>
                </c:pt>
                <c:pt idx="20">
                  <c:v>0.24311927</c:v>
                </c:pt>
                <c:pt idx="21">
                  <c:v>0.22477063999999999</c:v>
                </c:pt>
                <c:pt idx="22">
                  <c:v>0.31651375999999998</c:v>
                </c:pt>
                <c:pt idx="23">
                  <c:v>0.2293578</c:v>
                </c:pt>
                <c:pt idx="24">
                  <c:v>0.32110092000000001</c:v>
                </c:pt>
                <c:pt idx="25">
                  <c:v>0.14220183</c:v>
                </c:pt>
              </c:numCache>
            </c:numRef>
          </c:val>
          <c:extLst>
            <c:ext xmlns:c16="http://schemas.microsoft.com/office/drawing/2014/chart" uri="{C3380CC4-5D6E-409C-BE32-E72D297353CC}">
              <c16:uniqueId val="{00000004-B9DC-A944-A18C-C4D953C18483}"/>
            </c:ext>
          </c:extLst>
        </c:ser>
        <c:dLbls>
          <c:showLegendKey val="0"/>
          <c:showVal val="0"/>
          <c:showCatName val="0"/>
          <c:showSerName val="0"/>
          <c:showPercent val="0"/>
          <c:showBubbleSize val="0"/>
        </c:dLbls>
        <c:gapWidth val="150"/>
        <c:overlap val="100"/>
        <c:axId val="1720871199"/>
        <c:axId val="1316884831"/>
      </c:barChart>
      <c:catAx>
        <c:axId val="17208711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16884831"/>
        <c:crosses val="autoZero"/>
        <c:auto val="1"/>
        <c:lblAlgn val="ctr"/>
        <c:lblOffset val="100"/>
        <c:noMultiLvlLbl val="0"/>
      </c:catAx>
      <c:valAx>
        <c:axId val="131688483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08711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2023</c:v>
                </c:pt>
              </c:strCache>
            </c:strRef>
          </c:tx>
          <c:spPr>
            <a:solidFill>
              <a:schemeClr val="accent1"/>
            </a:solidFill>
            <a:ln>
              <a:noFill/>
            </a:ln>
            <a:effectLst/>
          </c:spPr>
          <c:invertIfNegative val="0"/>
          <c:cat>
            <c:strRef>
              <c:f>Sheet1!$A$2:$A$18</c:f>
              <c:strCache>
                <c:ptCount val="17"/>
                <c:pt idx="0">
                  <c:v>Choline</c:v>
                </c:pt>
                <c:pt idx="1">
                  <c:v>Postbiotics</c:v>
                </c:pt>
                <c:pt idx="2">
                  <c:v>CoQ10</c:v>
                </c:pt>
                <c:pt idx="3">
                  <c:v>Lutein</c:v>
                </c:pt>
                <c:pt idx="4">
                  <c:v>Vitamin K2</c:v>
                </c:pt>
                <c:pt idx="5">
                  <c:v>Glucosamine</c:v>
                </c:pt>
                <c:pt idx="6">
                  <c:v>Prebiotics</c:v>
                </c:pt>
                <c:pt idx="7">
                  <c:v>Curcumin/Tumeric</c:v>
                </c:pt>
                <c:pt idx="8">
                  <c:v>Antioxidants</c:v>
                </c:pt>
                <c:pt idx="9">
                  <c:v>Protein Powder</c:v>
                </c:pt>
                <c:pt idx="10">
                  <c:v>Magnesium</c:v>
                </c:pt>
                <c:pt idx="11">
                  <c:v>Collagen</c:v>
                </c:pt>
                <c:pt idx="12">
                  <c:v>Omega-3s</c:v>
                </c:pt>
                <c:pt idx="13">
                  <c:v>Probiotics</c:v>
                </c:pt>
                <c:pt idx="14">
                  <c:v>Multivitamin</c:v>
                </c:pt>
                <c:pt idx="15">
                  <c:v>Vitamin D</c:v>
                </c:pt>
                <c:pt idx="16">
                  <c:v>Calcium</c:v>
                </c:pt>
              </c:strCache>
            </c:strRef>
          </c:cat>
          <c:val>
            <c:numRef>
              <c:f>Sheet1!$B$2:$B$18</c:f>
              <c:numCache>
                <c:formatCode>0%</c:formatCode>
                <c:ptCount val="17"/>
                <c:pt idx="0">
                  <c:v>0.43</c:v>
                </c:pt>
                <c:pt idx="1">
                  <c:v>0.54</c:v>
                </c:pt>
                <c:pt idx="2">
                  <c:v>0.52</c:v>
                </c:pt>
                <c:pt idx="3">
                  <c:v>0.56000000000000005</c:v>
                </c:pt>
                <c:pt idx="4">
                  <c:v>0.65</c:v>
                </c:pt>
                <c:pt idx="5">
                  <c:v>0.76</c:v>
                </c:pt>
                <c:pt idx="6">
                  <c:v>0.81</c:v>
                </c:pt>
                <c:pt idx="7">
                  <c:v>0.87</c:v>
                </c:pt>
                <c:pt idx="8">
                  <c:v>0.93</c:v>
                </c:pt>
                <c:pt idx="9">
                  <c:v>0.92</c:v>
                </c:pt>
                <c:pt idx="10">
                  <c:v>0.97</c:v>
                </c:pt>
                <c:pt idx="11">
                  <c:v>0.92</c:v>
                </c:pt>
                <c:pt idx="12">
                  <c:v>0.98</c:v>
                </c:pt>
                <c:pt idx="13">
                  <c:v>0.94</c:v>
                </c:pt>
                <c:pt idx="14">
                  <c:v>0.99</c:v>
                </c:pt>
                <c:pt idx="15">
                  <c:v>0.98</c:v>
                </c:pt>
                <c:pt idx="16">
                  <c:v>0.97</c:v>
                </c:pt>
              </c:numCache>
            </c:numRef>
          </c:val>
          <c:extLst>
            <c:ext xmlns:c16="http://schemas.microsoft.com/office/drawing/2014/chart" uri="{C3380CC4-5D6E-409C-BE32-E72D297353CC}">
              <c16:uniqueId val="{00000000-CE36-4287-981D-B03B228D9F13}"/>
            </c:ext>
          </c:extLst>
        </c:ser>
        <c:ser>
          <c:idx val="1"/>
          <c:order val="1"/>
          <c:tx>
            <c:strRef>
              <c:f>Sheet1!$C$1</c:f>
              <c:strCache>
                <c:ptCount val="1"/>
                <c:pt idx="0">
                  <c:v>2022</c:v>
                </c:pt>
              </c:strCache>
            </c:strRef>
          </c:tx>
          <c:spPr>
            <a:solidFill>
              <a:schemeClr val="accent2"/>
            </a:solidFill>
            <a:ln>
              <a:noFill/>
            </a:ln>
            <a:effectLst/>
          </c:spPr>
          <c:invertIfNegative val="0"/>
          <c:cat>
            <c:strRef>
              <c:f>Sheet1!$A$2:$A$18</c:f>
              <c:strCache>
                <c:ptCount val="17"/>
                <c:pt idx="0">
                  <c:v>Choline</c:v>
                </c:pt>
                <c:pt idx="1">
                  <c:v>Postbiotics</c:v>
                </c:pt>
                <c:pt idx="2">
                  <c:v>CoQ10</c:v>
                </c:pt>
                <c:pt idx="3">
                  <c:v>Lutein</c:v>
                </c:pt>
                <c:pt idx="4">
                  <c:v>Vitamin K2</c:v>
                </c:pt>
                <c:pt idx="5">
                  <c:v>Glucosamine</c:v>
                </c:pt>
                <c:pt idx="6">
                  <c:v>Prebiotics</c:v>
                </c:pt>
                <c:pt idx="7">
                  <c:v>Curcumin/Tumeric</c:v>
                </c:pt>
                <c:pt idx="8">
                  <c:v>Antioxidants</c:v>
                </c:pt>
                <c:pt idx="9">
                  <c:v>Protein Powder</c:v>
                </c:pt>
                <c:pt idx="10">
                  <c:v>Magnesium</c:v>
                </c:pt>
                <c:pt idx="11">
                  <c:v>Collagen</c:v>
                </c:pt>
                <c:pt idx="12">
                  <c:v>Omega-3s</c:v>
                </c:pt>
                <c:pt idx="13">
                  <c:v>Probiotics</c:v>
                </c:pt>
                <c:pt idx="14">
                  <c:v>Multivitamin</c:v>
                </c:pt>
                <c:pt idx="15">
                  <c:v>Vitamin D</c:v>
                </c:pt>
                <c:pt idx="16">
                  <c:v>Calcium</c:v>
                </c:pt>
              </c:strCache>
            </c:strRef>
          </c:cat>
          <c:val>
            <c:numRef>
              <c:f>Sheet1!$C$2:$C$18</c:f>
              <c:numCache>
                <c:formatCode>0%</c:formatCode>
                <c:ptCount val="17"/>
                <c:pt idx="0">
                  <c:v>0.59</c:v>
                </c:pt>
                <c:pt idx="1">
                  <c:v>0.62</c:v>
                </c:pt>
                <c:pt idx="2">
                  <c:v>0.63</c:v>
                </c:pt>
                <c:pt idx="3">
                  <c:v>0.69</c:v>
                </c:pt>
                <c:pt idx="4">
                  <c:v>0.74</c:v>
                </c:pt>
                <c:pt idx="5">
                  <c:v>0.76</c:v>
                </c:pt>
                <c:pt idx="6">
                  <c:v>0.85</c:v>
                </c:pt>
                <c:pt idx="7">
                  <c:v>0.85</c:v>
                </c:pt>
                <c:pt idx="8">
                  <c:v>0.9</c:v>
                </c:pt>
                <c:pt idx="9">
                  <c:v>0.9</c:v>
                </c:pt>
                <c:pt idx="10">
                  <c:v>0.91</c:v>
                </c:pt>
                <c:pt idx="11">
                  <c:v>0.91</c:v>
                </c:pt>
                <c:pt idx="12">
                  <c:v>0.92</c:v>
                </c:pt>
                <c:pt idx="13">
                  <c:v>0.93</c:v>
                </c:pt>
                <c:pt idx="14">
                  <c:v>0.95</c:v>
                </c:pt>
                <c:pt idx="15">
                  <c:v>0.97</c:v>
                </c:pt>
                <c:pt idx="16">
                  <c:v>0.97</c:v>
                </c:pt>
              </c:numCache>
            </c:numRef>
          </c:val>
          <c:extLst>
            <c:ext xmlns:c16="http://schemas.microsoft.com/office/drawing/2014/chart" uri="{C3380CC4-5D6E-409C-BE32-E72D297353CC}">
              <c16:uniqueId val="{00000001-CE36-4287-981D-B03B228D9F13}"/>
            </c:ext>
          </c:extLst>
        </c:ser>
        <c:dLbls>
          <c:showLegendKey val="0"/>
          <c:showVal val="0"/>
          <c:showCatName val="0"/>
          <c:showSerName val="0"/>
          <c:showPercent val="0"/>
          <c:showBubbleSize val="0"/>
        </c:dLbls>
        <c:gapWidth val="219"/>
        <c:axId val="859190272"/>
        <c:axId val="475847792"/>
      </c:barChart>
      <c:catAx>
        <c:axId val="859190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5847792"/>
        <c:crosses val="autoZero"/>
        <c:auto val="1"/>
        <c:lblAlgn val="ctr"/>
        <c:lblOffset val="100"/>
        <c:noMultiLvlLbl val="0"/>
      </c:catAx>
      <c:valAx>
        <c:axId val="4758477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9190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Sheet1!$A$2:$A$11</c:f>
              <c:strCache>
                <c:ptCount val="10"/>
                <c:pt idx="0">
                  <c:v>Easy to swallow</c:v>
                </c:pt>
                <c:pt idx="1">
                  <c:v>Single pill daily dosage</c:v>
                </c:pt>
                <c:pt idx="2">
                  <c:v>Gummy format</c:v>
                </c:pt>
                <c:pt idx="3">
                  <c:v>Pleasant taste</c:v>
                </c:pt>
                <c:pt idx="4">
                  <c:v>Combination formulas</c:v>
                </c:pt>
                <c:pt idx="5">
                  <c:v>Single ingredient formulas</c:v>
                </c:pt>
                <c:pt idx="6">
                  <c:v>Liquid format</c:v>
                </c:pt>
                <c:pt idx="7">
                  <c:v>Powder format</c:v>
                </c:pt>
                <c:pt idx="8">
                  <c:v>Pleasant odor or no odor</c:v>
                </c:pt>
                <c:pt idx="9">
                  <c:v>Other non-pill format (i.e., stick pack, chew, effervescent)</c:v>
                </c:pt>
              </c:strCache>
            </c:strRef>
          </c:cat>
          <c:val>
            <c:numRef>
              <c:f>Sheet1!$B$2:$B$11</c:f>
              <c:numCache>
                <c:formatCode>0%</c:formatCode>
                <c:ptCount val="10"/>
                <c:pt idx="0">
                  <c:v>0.38</c:v>
                </c:pt>
                <c:pt idx="1">
                  <c:v>0.35</c:v>
                </c:pt>
                <c:pt idx="2">
                  <c:v>0.24</c:v>
                </c:pt>
                <c:pt idx="3">
                  <c:v>0.21</c:v>
                </c:pt>
                <c:pt idx="4">
                  <c:v>0.19</c:v>
                </c:pt>
                <c:pt idx="5">
                  <c:v>0.12</c:v>
                </c:pt>
                <c:pt idx="6">
                  <c:v>0.11</c:v>
                </c:pt>
                <c:pt idx="7">
                  <c:v>0.1</c:v>
                </c:pt>
                <c:pt idx="8">
                  <c:v>0.1</c:v>
                </c:pt>
                <c:pt idx="9">
                  <c:v>0.01</c:v>
                </c:pt>
              </c:numCache>
            </c:numRef>
          </c:val>
          <c:extLst>
            <c:ext xmlns:c16="http://schemas.microsoft.com/office/drawing/2014/chart" uri="{C3380CC4-5D6E-409C-BE32-E72D297353CC}">
              <c16:uniqueId val="{00000000-DFC5-EF4D-BDF6-CF3CDEC8709E}"/>
            </c:ext>
          </c:extLst>
        </c:ser>
        <c:ser>
          <c:idx val="1"/>
          <c:order val="1"/>
          <c:tx>
            <c:strRef>
              <c:f>Sheet1!$C$1</c:f>
              <c:strCache>
                <c:ptCount val="1"/>
                <c:pt idx="0">
                  <c:v>UK</c:v>
                </c:pt>
              </c:strCache>
            </c:strRef>
          </c:tx>
          <c:spPr>
            <a:solidFill>
              <a:schemeClr val="accent2"/>
            </a:solidFill>
            <a:ln>
              <a:noFill/>
            </a:ln>
            <a:effectLst/>
          </c:spPr>
          <c:invertIfNegative val="0"/>
          <c:cat>
            <c:strRef>
              <c:f>Sheet1!$A$2:$A$11</c:f>
              <c:strCache>
                <c:ptCount val="10"/>
                <c:pt idx="0">
                  <c:v>Easy to swallow</c:v>
                </c:pt>
                <c:pt idx="1">
                  <c:v>Single pill daily dosage</c:v>
                </c:pt>
                <c:pt idx="2">
                  <c:v>Gummy format</c:v>
                </c:pt>
                <c:pt idx="3">
                  <c:v>Pleasant taste</c:v>
                </c:pt>
                <c:pt idx="4">
                  <c:v>Combination formulas</c:v>
                </c:pt>
                <c:pt idx="5">
                  <c:v>Single ingredient formulas</c:v>
                </c:pt>
                <c:pt idx="6">
                  <c:v>Liquid format</c:v>
                </c:pt>
                <c:pt idx="7">
                  <c:v>Powder format</c:v>
                </c:pt>
                <c:pt idx="8">
                  <c:v>Pleasant odor or no odor</c:v>
                </c:pt>
                <c:pt idx="9">
                  <c:v>Other non-pill format (i.e., stick pack, chew, effervescent)</c:v>
                </c:pt>
              </c:strCache>
            </c:strRef>
          </c:cat>
          <c:val>
            <c:numRef>
              <c:f>Sheet1!$C$2:$C$11</c:f>
              <c:numCache>
                <c:formatCode>0%</c:formatCode>
                <c:ptCount val="10"/>
                <c:pt idx="0">
                  <c:v>0.47</c:v>
                </c:pt>
                <c:pt idx="1">
                  <c:v>0.39</c:v>
                </c:pt>
                <c:pt idx="2">
                  <c:v>0.15</c:v>
                </c:pt>
                <c:pt idx="3">
                  <c:v>0.17</c:v>
                </c:pt>
                <c:pt idx="4">
                  <c:v>0.17</c:v>
                </c:pt>
                <c:pt idx="5">
                  <c:v>0.15</c:v>
                </c:pt>
                <c:pt idx="6">
                  <c:v>0.08</c:v>
                </c:pt>
                <c:pt idx="7">
                  <c:v>0.08</c:v>
                </c:pt>
                <c:pt idx="8">
                  <c:v>0.09</c:v>
                </c:pt>
                <c:pt idx="9">
                  <c:v>0</c:v>
                </c:pt>
              </c:numCache>
            </c:numRef>
          </c:val>
          <c:extLst>
            <c:ext xmlns:c16="http://schemas.microsoft.com/office/drawing/2014/chart" uri="{C3380CC4-5D6E-409C-BE32-E72D297353CC}">
              <c16:uniqueId val="{00000001-DFC5-EF4D-BDF6-CF3CDEC8709E}"/>
            </c:ext>
          </c:extLst>
        </c:ser>
        <c:ser>
          <c:idx val="2"/>
          <c:order val="2"/>
          <c:tx>
            <c:strRef>
              <c:f>Sheet1!$D$1</c:f>
              <c:strCache>
                <c:ptCount val="1"/>
                <c:pt idx="0">
                  <c:v>DE</c:v>
                </c:pt>
              </c:strCache>
            </c:strRef>
          </c:tx>
          <c:spPr>
            <a:solidFill>
              <a:schemeClr val="accent3"/>
            </a:solidFill>
            <a:ln>
              <a:noFill/>
            </a:ln>
            <a:effectLst/>
          </c:spPr>
          <c:invertIfNegative val="0"/>
          <c:cat>
            <c:strRef>
              <c:f>Sheet1!$A$2:$A$11</c:f>
              <c:strCache>
                <c:ptCount val="10"/>
                <c:pt idx="0">
                  <c:v>Easy to swallow</c:v>
                </c:pt>
                <c:pt idx="1">
                  <c:v>Single pill daily dosage</c:v>
                </c:pt>
                <c:pt idx="2">
                  <c:v>Gummy format</c:v>
                </c:pt>
                <c:pt idx="3">
                  <c:v>Pleasant taste</c:v>
                </c:pt>
                <c:pt idx="4">
                  <c:v>Combination formulas</c:v>
                </c:pt>
                <c:pt idx="5">
                  <c:v>Single ingredient formulas</c:v>
                </c:pt>
                <c:pt idx="6">
                  <c:v>Liquid format</c:v>
                </c:pt>
                <c:pt idx="7">
                  <c:v>Powder format</c:v>
                </c:pt>
                <c:pt idx="8">
                  <c:v>Pleasant odor or no odor</c:v>
                </c:pt>
                <c:pt idx="9">
                  <c:v>Other non-pill format (i.e., stick pack, chew, effervescent)</c:v>
                </c:pt>
              </c:strCache>
            </c:strRef>
          </c:cat>
          <c:val>
            <c:numRef>
              <c:f>Sheet1!$D$2:$D$11</c:f>
              <c:numCache>
                <c:formatCode>0%</c:formatCode>
                <c:ptCount val="10"/>
                <c:pt idx="0">
                  <c:v>0.33</c:v>
                </c:pt>
                <c:pt idx="1">
                  <c:v>0.25</c:v>
                </c:pt>
                <c:pt idx="2">
                  <c:v>0.06</c:v>
                </c:pt>
                <c:pt idx="3">
                  <c:v>0.37</c:v>
                </c:pt>
                <c:pt idx="4">
                  <c:v>0.19</c:v>
                </c:pt>
                <c:pt idx="5">
                  <c:v>0.19</c:v>
                </c:pt>
                <c:pt idx="6">
                  <c:v>0.11</c:v>
                </c:pt>
                <c:pt idx="7">
                  <c:v>0.15</c:v>
                </c:pt>
                <c:pt idx="8">
                  <c:v>0.11</c:v>
                </c:pt>
                <c:pt idx="9">
                  <c:v>0.02</c:v>
                </c:pt>
              </c:numCache>
            </c:numRef>
          </c:val>
          <c:extLst>
            <c:ext xmlns:c16="http://schemas.microsoft.com/office/drawing/2014/chart" uri="{C3380CC4-5D6E-409C-BE32-E72D297353CC}">
              <c16:uniqueId val="{00000002-DFC5-EF4D-BDF6-CF3CDEC8709E}"/>
            </c:ext>
          </c:extLst>
        </c:ser>
        <c:ser>
          <c:idx val="3"/>
          <c:order val="3"/>
          <c:tx>
            <c:strRef>
              <c:f>Sheet1!$E$1</c:f>
              <c:strCache>
                <c:ptCount val="1"/>
                <c:pt idx="0">
                  <c:v>IT</c:v>
                </c:pt>
              </c:strCache>
            </c:strRef>
          </c:tx>
          <c:spPr>
            <a:solidFill>
              <a:schemeClr val="accent4"/>
            </a:solidFill>
            <a:ln>
              <a:noFill/>
            </a:ln>
            <a:effectLst/>
          </c:spPr>
          <c:invertIfNegative val="0"/>
          <c:cat>
            <c:strRef>
              <c:f>Sheet1!$A$2:$A$11</c:f>
              <c:strCache>
                <c:ptCount val="10"/>
                <c:pt idx="0">
                  <c:v>Easy to swallow</c:v>
                </c:pt>
                <c:pt idx="1">
                  <c:v>Single pill daily dosage</c:v>
                </c:pt>
                <c:pt idx="2">
                  <c:v>Gummy format</c:v>
                </c:pt>
                <c:pt idx="3">
                  <c:v>Pleasant taste</c:v>
                </c:pt>
                <c:pt idx="4">
                  <c:v>Combination formulas</c:v>
                </c:pt>
                <c:pt idx="5">
                  <c:v>Single ingredient formulas</c:v>
                </c:pt>
                <c:pt idx="6">
                  <c:v>Liquid format</c:v>
                </c:pt>
                <c:pt idx="7">
                  <c:v>Powder format</c:v>
                </c:pt>
                <c:pt idx="8">
                  <c:v>Pleasant odor or no odor</c:v>
                </c:pt>
                <c:pt idx="9">
                  <c:v>Other non-pill format (i.e., stick pack, chew, effervescent)</c:v>
                </c:pt>
              </c:strCache>
            </c:strRef>
          </c:cat>
          <c:val>
            <c:numRef>
              <c:f>Sheet1!$E$2:$E$11</c:f>
              <c:numCache>
                <c:formatCode>0%</c:formatCode>
                <c:ptCount val="10"/>
                <c:pt idx="0">
                  <c:v>0.33</c:v>
                </c:pt>
                <c:pt idx="1">
                  <c:v>0.33</c:v>
                </c:pt>
                <c:pt idx="2">
                  <c:v>0.08</c:v>
                </c:pt>
                <c:pt idx="3">
                  <c:v>0.34</c:v>
                </c:pt>
                <c:pt idx="4">
                  <c:v>0.25</c:v>
                </c:pt>
                <c:pt idx="5">
                  <c:v>0.09</c:v>
                </c:pt>
                <c:pt idx="6">
                  <c:v>0.08</c:v>
                </c:pt>
                <c:pt idx="7">
                  <c:v>0.17</c:v>
                </c:pt>
                <c:pt idx="8">
                  <c:v>0.1</c:v>
                </c:pt>
                <c:pt idx="9">
                  <c:v>0.02</c:v>
                </c:pt>
              </c:numCache>
            </c:numRef>
          </c:val>
          <c:extLst>
            <c:ext xmlns:c16="http://schemas.microsoft.com/office/drawing/2014/chart" uri="{C3380CC4-5D6E-409C-BE32-E72D297353CC}">
              <c16:uniqueId val="{00000003-DFC5-EF4D-BDF6-CF3CDEC8709E}"/>
            </c:ext>
          </c:extLst>
        </c:ser>
        <c:ser>
          <c:idx val="4"/>
          <c:order val="4"/>
          <c:tx>
            <c:strRef>
              <c:f>Sheet1!$F$1</c:f>
              <c:strCache>
                <c:ptCount val="1"/>
                <c:pt idx="0">
                  <c:v>KR</c:v>
                </c:pt>
              </c:strCache>
            </c:strRef>
          </c:tx>
          <c:spPr>
            <a:solidFill>
              <a:schemeClr val="accent5"/>
            </a:solidFill>
            <a:ln>
              <a:noFill/>
            </a:ln>
            <a:effectLst/>
          </c:spPr>
          <c:invertIfNegative val="0"/>
          <c:cat>
            <c:strRef>
              <c:f>Sheet1!$A$2:$A$11</c:f>
              <c:strCache>
                <c:ptCount val="10"/>
                <c:pt idx="0">
                  <c:v>Easy to swallow</c:v>
                </c:pt>
                <c:pt idx="1">
                  <c:v>Single pill daily dosage</c:v>
                </c:pt>
                <c:pt idx="2">
                  <c:v>Gummy format</c:v>
                </c:pt>
                <c:pt idx="3">
                  <c:v>Pleasant taste</c:v>
                </c:pt>
                <c:pt idx="4">
                  <c:v>Combination formulas</c:v>
                </c:pt>
                <c:pt idx="5">
                  <c:v>Single ingredient formulas</c:v>
                </c:pt>
                <c:pt idx="6">
                  <c:v>Liquid format</c:v>
                </c:pt>
                <c:pt idx="7">
                  <c:v>Powder format</c:v>
                </c:pt>
                <c:pt idx="8">
                  <c:v>Pleasant odor or no odor</c:v>
                </c:pt>
                <c:pt idx="9">
                  <c:v>Other non-pill format (i.e., stick pack, chew, effervescent)</c:v>
                </c:pt>
              </c:strCache>
            </c:strRef>
          </c:cat>
          <c:val>
            <c:numRef>
              <c:f>Sheet1!$F$2:$F$11</c:f>
              <c:numCache>
                <c:formatCode>0%</c:formatCode>
                <c:ptCount val="10"/>
                <c:pt idx="0">
                  <c:v>0.42</c:v>
                </c:pt>
                <c:pt idx="1">
                  <c:v>0.45</c:v>
                </c:pt>
                <c:pt idx="2">
                  <c:v>0.08</c:v>
                </c:pt>
                <c:pt idx="3">
                  <c:v>0.18</c:v>
                </c:pt>
                <c:pt idx="4">
                  <c:v>0.17</c:v>
                </c:pt>
                <c:pt idx="5">
                  <c:v>0.16</c:v>
                </c:pt>
                <c:pt idx="6">
                  <c:v>0.03</c:v>
                </c:pt>
                <c:pt idx="7">
                  <c:v>7.0000000000000007E-2</c:v>
                </c:pt>
                <c:pt idx="8">
                  <c:v>0.14000000000000001</c:v>
                </c:pt>
                <c:pt idx="9">
                  <c:v>0.03</c:v>
                </c:pt>
              </c:numCache>
            </c:numRef>
          </c:val>
          <c:extLst>
            <c:ext xmlns:c16="http://schemas.microsoft.com/office/drawing/2014/chart" uri="{C3380CC4-5D6E-409C-BE32-E72D297353CC}">
              <c16:uniqueId val="{00000004-DFC5-EF4D-BDF6-CF3CDEC8709E}"/>
            </c:ext>
          </c:extLst>
        </c:ser>
        <c:ser>
          <c:idx val="5"/>
          <c:order val="5"/>
          <c:tx>
            <c:strRef>
              <c:f>Sheet1!$G$1</c:f>
              <c:strCache>
                <c:ptCount val="1"/>
                <c:pt idx="0">
                  <c:v>AU</c:v>
                </c:pt>
              </c:strCache>
            </c:strRef>
          </c:tx>
          <c:spPr>
            <a:solidFill>
              <a:schemeClr val="accent6"/>
            </a:solidFill>
            <a:ln>
              <a:noFill/>
            </a:ln>
            <a:effectLst/>
          </c:spPr>
          <c:invertIfNegative val="0"/>
          <c:cat>
            <c:strRef>
              <c:f>Sheet1!$A$2:$A$11</c:f>
              <c:strCache>
                <c:ptCount val="10"/>
                <c:pt idx="0">
                  <c:v>Easy to swallow</c:v>
                </c:pt>
                <c:pt idx="1">
                  <c:v>Single pill daily dosage</c:v>
                </c:pt>
                <c:pt idx="2">
                  <c:v>Gummy format</c:v>
                </c:pt>
                <c:pt idx="3">
                  <c:v>Pleasant taste</c:v>
                </c:pt>
                <c:pt idx="4">
                  <c:v>Combination formulas</c:v>
                </c:pt>
                <c:pt idx="5">
                  <c:v>Single ingredient formulas</c:v>
                </c:pt>
                <c:pt idx="6">
                  <c:v>Liquid format</c:v>
                </c:pt>
                <c:pt idx="7">
                  <c:v>Powder format</c:v>
                </c:pt>
                <c:pt idx="8">
                  <c:v>Pleasant odor or no odor</c:v>
                </c:pt>
                <c:pt idx="9">
                  <c:v>Other non-pill format (i.e., stick pack, chew, effervescent)</c:v>
                </c:pt>
              </c:strCache>
            </c:strRef>
          </c:cat>
          <c:val>
            <c:numRef>
              <c:f>Sheet1!$G$2:$G$11</c:f>
              <c:numCache>
                <c:formatCode>0%</c:formatCode>
                <c:ptCount val="10"/>
                <c:pt idx="0">
                  <c:v>0.5</c:v>
                </c:pt>
                <c:pt idx="1">
                  <c:v>0.44</c:v>
                </c:pt>
                <c:pt idx="2">
                  <c:v>0.1</c:v>
                </c:pt>
                <c:pt idx="3">
                  <c:v>0.16</c:v>
                </c:pt>
                <c:pt idx="4">
                  <c:v>0.14000000000000001</c:v>
                </c:pt>
                <c:pt idx="5">
                  <c:v>0.12</c:v>
                </c:pt>
                <c:pt idx="6">
                  <c:v>0.05</c:v>
                </c:pt>
                <c:pt idx="7">
                  <c:v>0.11</c:v>
                </c:pt>
                <c:pt idx="8">
                  <c:v>7.0000000000000007E-2</c:v>
                </c:pt>
                <c:pt idx="9">
                  <c:v>0.01</c:v>
                </c:pt>
              </c:numCache>
            </c:numRef>
          </c:val>
          <c:extLst>
            <c:ext xmlns:c16="http://schemas.microsoft.com/office/drawing/2014/chart" uri="{C3380CC4-5D6E-409C-BE32-E72D297353CC}">
              <c16:uniqueId val="{00000005-DFC5-EF4D-BDF6-CF3CDEC8709E}"/>
            </c:ext>
          </c:extLst>
        </c:ser>
        <c:dLbls>
          <c:showLegendKey val="0"/>
          <c:showVal val="0"/>
          <c:showCatName val="0"/>
          <c:showSerName val="0"/>
          <c:showPercent val="0"/>
          <c:showBubbleSize val="0"/>
        </c:dLbls>
        <c:gapWidth val="219"/>
        <c:overlap val="-27"/>
        <c:axId val="1245622208"/>
        <c:axId val="1245623936"/>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Sheet1!$A$2:$A$11</c:f>
              <c:strCache>
                <c:ptCount val="10"/>
                <c:pt idx="0">
                  <c:v>Easy to swallow</c:v>
                </c:pt>
                <c:pt idx="1">
                  <c:v>Single pill daily dosage</c:v>
                </c:pt>
                <c:pt idx="2">
                  <c:v>Gummy format</c:v>
                </c:pt>
                <c:pt idx="3">
                  <c:v>Pleasant taste</c:v>
                </c:pt>
                <c:pt idx="4">
                  <c:v>Combination formulas</c:v>
                </c:pt>
                <c:pt idx="5">
                  <c:v>Single ingredient formulas</c:v>
                </c:pt>
                <c:pt idx="6">
                  <c:v>Liquid format</c:v>
                </c:pt>
                <c:pt idx="7">
                  <c:v>Powder format</c:v>
                </c:pt>
                <c:pt idx="8">
                  <c:v>Pleasant odor or no odor</c:v>
                </c:pt>
                <c:pt idx="9">
                  <c:v>Other non-pill format (i.e., stick pack, chew, effervescent)</c:v>
                </c:pt>
              </c:strCache>
            </c:strRef>
          </c:cat>
          <c:val>
            <c:numRef>
              <c:f>Sheet1!$H$2:$H$11</c:f>
              <c:numCache>
                <c:formatCode>0%</c:formatCode>
                <c:ptCount val="10"/>
                <c:pt idx="0">
                  <c:v>0.42697851999999997</c:v>
                </c:pt>
                <c:pt idx="1">
                  <c:v>0.42317105999999999</c:v>
                </c:pt>
                <c:pt idx="2">
                  <c:v>0.11775904</c:v>
                </c:pt>
                <c:pt idx="3">
                  <c:v>0.20940984000000001</c:v>
                </c:pt>
                <c:pt idx="4">
                  <c:v>0.15365787</c:v>
                </c:pt>
                <c:pt idx="5">
                  <c:v>0.10824041</c:v>
                </c:pt>
                <c:pt idx="6">
                  <c:v>5.2760399999999999E-2</c:v>
                </c:pt>
                <c:pt idx="7">
                  <c:v>8.5939619999999994E-2</c:v>
                </c:pt>
                <c:pt idx="8">
                  <c:v>8.7843350000000001E-2</c:v>
                </c:pt>
                <c:pt idx="9">
                  <c:v>1.849334E-2</c:v>
                </c:pt>
              </c:numCache>
            </c:numRef>
          </c:val>
          <c:smooth val="0"/>
          <c:extLst>
            <c:ext xmlns:c16="http://schemas.microsoft.com/office/drawing/2014/chart" uri="{C3380CC4-5D6E-409C-BE32-E72D297353CC}">
              <c16:uniqueId val="{00000006-DFC5-EF4D-BDF6-CF3CDEC8709E}"/>
            </c:ext>
          </c:extLst>
        </c:ser>
        <c:dLbls>
          <c:showLegendKey val="0"/>
          <c:showVal val="0"/>
          <c:showCatName val="0"/>
          <c:showSerName val="0"/>
          <c:showPercent val="0"/>
          <c:showBubbleSize val="0"/>
        </c:dLbls>
        <c:marker val="1"/>
        <c:smooth val="0"/>
        <c:axId val="1245622208"/>
        <c:axId val="1245623936"/>
      </c:lineChart>
      <c:catAx>
        <c:axId val="1245622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5623936"/>
        <c:crosses val="autoZero"/>
        <c:auto val="1"/>
        <c:lblAlgn val="ctr"/>
        <c:lblOffset val="100"/>
        <c:noMultiLvlLbl val="0"/>
      </c:catAx>
      <c:valAx>
        <c:axId val="1245623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5622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D608-40A7-ABF6-26C3EDFE851B}"/>
              </c:ext>
            </c:extLst>
          </c:dPt>
          <c:dPt>
            <c:idx val="1"/>
            <c:bubble3D val="0"/>
            <c:spPr>
              <a:solidFill>
                <a:schemeClr val="accent2"/>
              </a:solidFill>
              <a:ln w="19050">
                <a:noFill/>
              </a:ln>
              <a:effectLst/>
            </c:spPr>
            <c:extLst>
              <c:ext xmlns:c16="http://schemas.microsoft.com/office/drawing/2014/chart" uri="{C3380CC4-5D6E-409C-BE32-E72D297353CC}">
                <c16:uniqueId val="{00000003-D608-40A7-ABF6-26C3EDFE851B}"/>
              </c:ext>
            </c:extLst>
          </c:dPt>
          <c:dPt>
            <c:idx val="2"/>
            <c:bubble3D val="0"/>
            <c:spPr>
              <a:solidFill>
                <a:schemeClr val="accent3"/>
              </a:solidFill>
              <a:ln w="19050">
                <a:noFill/>
              </a:ln>
              <a:effectLst/>
            </c:spPr>
            <c:extLst>
              <c:ext xmlns:c16="http://schemas.microsoft.com/office/drawing/2014/chart" uri="{C3380CC4-5D6E-409C-BE32-E72D297353CC}">
                <c16:uniqueId val="{00000005-D608-40A7-ABF6-26C3EDFE851B}"/>
              </c:ext>
            </c:extLst>
          </c:dPt>
          <c:dPt>
            <c:idx val="3"/>
            <c:bubble3D val="0"/>
            <c:spPr>
              <a:solidFill>
                <a:schemeClr val="accent4"/>
              </a:solidFill>
              <a:ln w="19050">
                <a:noFill/>
              </a:ln>
              <a:effectLst/>
            </c:spPr>
            <c:extLst>
              <c:ext xmlns:c16="http://schemas.microsoft.com/office/drawing/2014/chart" uri="{C3380CC4-5D6E-409C-BE32-E72D297353CC}">
                <c16:uniqueId val="{00000007-D608-40A7-ABF6-26C3EDFE851B}"/>
              </c:ext>
            </c:extLst>
          </c:dPt>
          <c:dPt>
            <c:idx val="4"/>
            <c:bubble3D val="0"/>
            <c:spPr>
              <a:solidFill>
                <a:schemeClr val="accent5"/>
              </a:solidFill>
              <a:ln w="19050">
                <a:noFill/>
              </a:ln>
              <a:effectLst/>
            </c:spPr>
            <c:extLst>
              <c:ext xmlns:c16="http://schemas.microsoft.com/office/drawing/2014/chart" uri="{C3380CC4-5D6E-409C-BE32-E72D297353CC}">
                <c16:uniqueId val="{00000009-D608-40A7-ABF6-26C3EDFE851B}"/>
              </c:ext>
            </c:extLst>
          </c:dPt>
          <c:dPt>
            <c:idx val="5"/>
            <c:bubble3D val="0"/>
            <c:spPr>
              <a:solidFill>
                <a:schemeClr val="accent6"/>
              </a:solidFill>
              <a:ln w="19050">
                <a:noFill/>
              </a:ln>
              <a:effectLst/>
            </c:spPr>
            <c:extLst>
              <c:ext xmlns:c16="http://schemas.microsoft.com/office/drawing/2014/chart" uri="{C3380CC4-5D6E-409C-BE32-E72D297353CC}">
                <c16:uniqueId val="{0000000B-5BCB-49C2-B879-F00F85B488FF}"/>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0.17</c:v>
                </c:pt>
                <c:pt idx="1">
                  <c:v>0.14000000000000001</c:v>
                </c:pt>
                <c:pt idx="2">
                  <c:v>0.24</c:v>
                </c:pt>
                <c:pt idx="3">
                  <c:v>0.21</c:v>
                </c:pt>
                <c:pt idx="4">
                  <c:v>0.15</c:v>
                </c:pt>
                <c:pt idx="5">
                  <c:v>0.08</c:v>
                </c:pt>
              </c:numCache>
            </c:numRef>
          </c:val>
          <c:extLst>
            <c:ext xmlns:c16="http://schemas.microsoft.com/office/drawing/2014/chart" uri="{C3380CC4-5D6E-409C-BE32-E72D297353CC}">
              <c16:uniqueId val="{0000000A-D608-40A7-ABF6-26C3EDFE851B}"/>
            </c:ext>
          </c:extLst>
        </c:ser>
        <c:dLbls>
          <c:showLegendKey val="0"/>
          <c:showVal val="1"/>
          <c:showCatName val="0"/>
          <c:showSerName val="0"/>
          <c:showPercent val="0"/>
          <c:showBubbleSize val="0"/>
          <c:showLeaderLines val="1"/>
        </c:dLbls>
        <c:firstSliceAng val="110"/>
        <c:holeSize val="2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Age 18-34</c:v>
                </c:pt>
              </c:strCache>
            </c:strRef>
          </c:tx>
          <c:spPr>
            <a:solidFill>
              <a:schemeClr val="accent1"/>
            </a:solidFill>
            <a:ln>
              <a:noFill/>
            </a:ln>
            <a:effectLst/>
          </c:spPr>
          <c:invertIfNegative val="0"/>
          <c:cat>
            <c:strRef>
              <c:f>Sheet1!$A$2:$A$11</c:f>
              <c:strCache>
                <c:ptCount val="10"/>
                <c:pt idx="0">
                  <c:v>Easy to swallow</c:v>
                </c:pt>
                <c:pt idx="1">
                  <c:v>Single pill daily dosage</c:v>
                </c:pt>
                <c:pt idx="2">
                  <c:v>Pleasant taste</c:v>
                </c:pt>
                <c:pt idx="3">
                  <c:v>Combination formulas</c:v>
                </c:pt>
                <c:pt idx="4">
                  <c:v>Gummy format</c:v>
                </c:pt>
                <c:pt idx="5">
                  <c:v>Single ingredient formulas</c:v>
                </c:pt>
                <c:pt idx="6">
                  <c:v>Powder format</c:v>
                </c:pt>
                <c:pt idx="7">
                  <c:v>Pleasant odor or no odor</c:v>
                </c:pt>
                <c:pt idx="8">
                  <c:v>Liquid format</c:v>
                </c:pt>
                <c:pt idx="9">
                  <c:v>Other non-pill format (i.e., stick pack, chew, effervescent)</c:v>
                </c:pt>
              </c:strCache>
            </c:strRef>
          </c:cat>
          <c:val>
            <c:numRef>
              <c:f>Sheet1!$B$2:$B$11</c:f>
              <c:numCache>
                <c:formatCode>0%</c:formatCode>
                <c:ptCount val="10"/>
                <c:pt idx="0">
                  <c:v>0.36</c:v>
                </c:pt>
                <c:pt idx="1">
                  <c:v>0.33</c:v>
                </c:pt>
                <c:pt idx="2">
                  <c:v>0.25</c:v>
                </c:pt>
                <c:pt idx="3">
                  <c:v>0.18</c:v>
                </c:pt>
                <c:pt idx="4">
                  <c:v>0.18</c:v>
                </c:pt>
                <c:pt idx="5">
                  <c:v>0.12</c:v>
                </c:pt>
                <c:pt idx="6">
                  <c:v>0.12</c:v>
                </c:pt>
                <c:pt idx="7">
                  <c:v>0.12</c:v>
                </c:pt>
                <c:pt idx="8">
                  <c:v>7.0000000000000007E-2</c:v>
                </c:pt>
                <c:pt idx="9">
                  <c:v>0.01</c:v>
                </c:pt>
              </c:numCache>
            </c:numRef>
          </c:val>
          <c:extLst>
            <c:ext xmlns:c16="http://schemas.microsoft.com/office/drawing/2014/chart" uri="{C3380CC4-5D6E-409C-BE32-E72D297353CC}">
              <c16:uniqueId val="{00000000-DFC5-EF4D-BDF6-CF3CDEC8709E}"/>
            </c:ext>
          </c:extLst>
        </c:ser>
        <c:ser>
          <c:idx val="1"/>
          <c:order val="1"/>
          <c:tx>
            <c:strRef>
              <c:f>Sheet1!$C$1</c:f>
              <c:strCache>
                <c:ptCount val="1"/>
                <c:pt idx="0">
                  <c:v>Male, Age 18-34</c:v>
                </c:pt>
              </c:strCache>
            </c:strRef>
          </c:tx>
          <c:spPr>
            <a:solidFill>
              <a:schemeClr val="accent2"/>
            </a:solidFill>
            <a:ln>
              <a:noFill/>
            </a:ln>
            <a:effectLst/>
          </c:spPr>
          <c:invertIfNegative val="0"/>
          <c:cat>
            <c:strRef>
              <c:f>Sheet1!$A$2:$A$11</c:f>
              <c:strCache>
                <c:ptCount val="10"/>
                <c:pt idx="0">
                  <c:v>Easy to swallow</c:v>
                </c:pt>
                <c:pt idx="1">
                  <c:v>Single pill daily dosage</c:v>
                </c:pt>
                <c:pt idx="2">
                  <c:v>Pleasant taste</c:v>
                </c:pt>
                <c:pt idx="3">
                  <c:v>Combination formulas</c:v>
                </c:pt>
                <c:pt idx="4">
                  <c:v>Gummy format</c:v>
                </c:pt>
                <c:pt idx="5">
                  <c:v>Single ingredient formulas</c:v>
                </c:pt>
                <c:pt idx="6">
                  <c:v>Powder format</c:v>
                </c:pt>
                <c:pt idx="7">
                  <c:v>Pleasant odor or no odor</c:v>
                </c:pt>
                <c:pt idx="8">
                  <c:v>Liquid format</c:v>
                </c:pt>
                <c:pt idx="9">
                  <c:v>Other non-pill format (i.e., stick pack, chew, effervescent)</c:v>
                </c:pt>
              </c:strCache>
            </c:strRef>
          </c:cat>
          <c:val>
            <c:numRef>
              <c:f>Sheet1!$C$2:$C$11</c:f>
              <c:numCache>
                <c:formatCode>0%</c:formatCode>
                <c:ptCount val="10"/>
                <c:pt idx="0">
                  <c:v>0.36</c:v>
                </c:pt>
                <c:pt idx="1">
                  <c:v>0.28999999999999998</c:v>
                </c:pt>
                <c:pt idx="2">
                  <c:v>0.25</c:v>
                </c:pt>
                <c:pt idx="3">
                  <c:v>0.18</c:v>
                </c:pt>
                <c:pt idx="4">
                  <c:v>0.19</c:v>
                </c:pt>
                <c:pt idx="5">
                  <c:v>0.14000000000000001</c:v>
                </c:pt>
                <c:pt idx="6">
                  <c:v>0.12</c:v>
                </c:pt>
                <c:pt idx="7">
                  <c:v>0.1</c:v>
                </c:pt>
                <c:pt idx="8">
                  <c:v>0.15</c:v>
                </c:pt>
                <c:pt idx="9">
                  <c:v>0.01</c:v>
                </c:pt>
              </c:numCache>
            </c:numRef>
          </c:val>
          <c:extLst>
            <c:ext xmlns:c16="http://schemas.microsoft.com/office/drawing/2014/chart" uri="{C3380CC4-5D6E-409C-BE32-E72D297353CC}">
              <c16:uniqueId val="{00000001-DFC5-EF4D-BDF6-CF3CDEC8709E}"/>
            </c:ext>
          </c:extLst>
        </c:ser>
        <c:ser>
          <c:idx val="2"/>
          <c:order val="2"/>
          <c:tx>
            <c:strRef>
              <c:f>Sheet1!$D$1</c:f>
              <c:strCache>
                <c:ptCount val="1"/>
                <c:pt idx="0">
                  <c:v>Female, Age 35-54</c:v>
                </c:pt>
              </c:strCache>
            </c:strRef>
          </c:tx>
          <c:spPr>
            <a:solidFill>
              <a:schemeClr val="accent3"/>
            </a:solidFill>
            <a:ln>
              <a:noFill/>
            </a:ln>
            <a:effectLst/>
          </c:spPr>
          <c:invertIfNegative val="0"/>
          <c:cat>
            <c:strRef>
              <c:f>Sheet1!$A$2:$A$11</c:f>
              <c:strCache>
                <c:ptCount val="10"/>
                <c:pt idx="0">
                  <c:v>Easy to swallow</c:v>
                </c:pt>
                <c:pt idx="1">
                  <c:v>Single pill daily dosage</c:v>
                </c:pt>
                <c:pt idx="2">
                  <c:v>Pleasant taste</c:v>
                </c:pt>
                <c:pt idx="3">
                  <c:v>Combination formulas</c:v>
                </c:pt>
                <c:pt idx="4">
                  <c:v>Gummy format</c:v>
                </c:pt>
                <c:pt idx="5">
                  <c:v>Single ingredient formulas</c:v>
                </c:pt>
                <c:pt idx="6">
                  <c:v>Powder format</c:v>
                </c:pt>
                <c:pt idx="7">
                  <c:v>Pleasant odor or no odor</c:v>
                </c:pt>
                <c:pt idx="8">
                  <c:v>Liquid format</c:v>
                </c:pt>
                <c:pt idx="9">
                  <c:v>Other non-pill format (i.e., stick pack, chew, effervescent)</c:v>
                </c:pt>
              </c:strCache>
            </c:strRef>
          </c:cat>
          <c:val>
            <c:numRef>
              <c:f>Sheet1!$D$2:$D$11</c:f>
              <c:numCache>
                <c:formatCode>0%</c:formatCode>
                <c:ptCount val="10"/>
                <c:pt idx="0">
                  <c:v>0.41</c:v>
                </c:pt>
                <c:pt idx="1">
                  <c:v>0.4</c:v>
                </c:pt>
                <c:pt idx="2">
                  <c:v>0.24</c:v>
                </c:pt>
                <c:pt idx="3">
                  <c:v>0.18</c:v>
                </c:pt>
                <c:pt idx="4">
                  <c:v>0.12</c:v>
                </c:pt>
                <c:pt idx="5">
                  <c:v>0.12</c:v>
                </c:pt>
                <c:pt idx="6">
                  <c:v>0.09</c:v>
                </c:pt>
                <c:pt idx="7">
                  <c:v>0.11</c:v>
                </c:pt>
                <c:pt idx="8">
                  <c:v>0.04</c:v>
                </c:pt>
                <c:pt idx="9">
                  <c:v>0.01</c:v>
                </c:pt>
              </c:numCache>
            </c:numRef>
          </c:val>
          <c:extLst>
            <c:ext xmlns:c16="http://schemas.microsoft.com/office/drawing/2014/chart" uri="{C3380CC4-5D6E-409C-BE32-E72D297353CC}">
              <c16:uniqueId val="{00000002-DFC5-EF4D-BDF6-CF3CDEC8709E}"/>
            </c:ext>
          </c:extLst>
        </c:ser>
        <c:ser>
          <c:idx val="3"/>
          <c:order val="3"/>
          <c:tx>
            <c:strRef>
              <c:f>Sheet1!$E$1</c:f>
              <c:strCache>
                <c:ptCount val="1"/>
                <c:pt idx="0">
                  <c:v>Male, Age 35-54</c:v>
                </c:pt>
              </c:strCache>
            </c:strRef>
          </c:tx>
          <c:spPr>
            <a:solidFill>
              <a:schemeClr val="accent4"/>
            </a:solidFill>
            <a:ln>
              <a:noFill/>
            </a:ln>
            <a:effectLst/>
          </c:spPr>
          <c:invertIfNegative val="0"/>
          <c:cat>
            <c:strRef>
              <c:f>Sheet1!$A$2:$A$11</c:f>
              <c:strCache>
                <c:ptCount val="10"/>
                <c:pt idx="0">
                  <c:v>Easy to swallow</c:v>
                </c:pt>
                <c:pt idx="1">
                  <c:v>Single pill daily dosage</c:v>
                </c:pt>
                <c:pt idx="2">
                  <c:v>Pleasant taste</c:v>
                </c:pt>
                <c:pt idx="3">
                  <c:v>Combination formulas</c:v>
                </c:pt>
                <c:pt idx="4">
                  <c:v>Gummy format</c:v>
                </c:pt>
                <c:pt idx="5">
                  <c:v>Single ingredient formulas</c:v>
                </c:pt>
                <c:pt idx="6">
                  <c:v>Powder format</c:v>
                </c:pt>
                <c:pt idx="7">
                  <c:v>Pleasant odor or no odor</c:v>
                </c:pt>
                <c:pt idx="8">
                  <c:v>Liquid format</c:v>
                </c:pt>
                <c:pt idx="9">
                  <c:v>Other non-pill format (i.e., stick pack, chew, effervescent)</c:v>
                </c:pt>
              </c:strCache>
            </c:strRef>
          </c:cat>
          <c:val>
            <c:numRef>
              <c:f>Sheet1!$E$2:$E$11</c:f>
              <c:numCache>
                <c:formatCode>0%</c:formatCode>
                <c:ptCount val="10"/>
                <c:pt idx="0">
                  <c:v>0.4</c:v>
                </c:pt>
                <c:pt idx="1">
                  <c:v>0.32</c:v>
                </c:pt>
                <c:pt idx="2">
                  <c:v>0.26</c:v>
                </c:pt>
                <c:pt idx="3">
                  <c:v>0.19</c:v>
                </c:pt>
                <c:pt idx="4">
                  <c:v>0.12</c:v>
                </c:pt>
                <c:pt idx="5">
                  <c:v>0.15</c:v>
                </c:pt>
                <c:pt idx="6">
                  <c:v>0.15</c:v>
                </c:pt>
                <c:pt idx="7">
                  <c:v>0.1</c:v>
                </c:pt>
                <c:pt idx="8">
                  <c:v>0.11</c:v>
                </c:pt>
                <c:pt idx="9">
                  <c:v>0.01</c:v>
                </c:pt>
              </c:numCache>
            </c:numRef>
          </c:val>
          <c:extLst>
            <c:ext xmlns:c16="http://schemas.microsoft.com/office/drawing/2014/chart" uri="{C3380CC4-5D6E-409C-BE32-E72D297353CC}">
              <c16:uniqueId val="{00000003-DFC5-EF4D-BDF6-CF3CDEC8709E}"/>
            </c:ext>
          </c:extLst>
        </c:ser>
        <c:ser>
          <c:idx val="4"/>
          <c:order val="4"/>
          <c:tx>
            <c:strRef>
              <c:f>Sheet1!$F$1</c:f>
              <c:strCache>
                <c:ptCount val="1"/>
                <c:pt idx="0">
                  <c:v>Female, Age 55+</c:v>
                </c:pt>
              </c:strCache>
            </c:strRef>
          </c:tx>
          <c:spPr>
            <a:solidFill>
              <a:schemeClr val="accent5"/>
            </a:solidFill>
            <a:ln>
              <a:noFill/>
            </a:ln>
            <a:effectLst/>
          </c:spPr>
          <c:invertIfNegative val="0"/>
          <c:cat>
            <c:strRef>
              <c:f>Sheet1!$A$2:$A$11</c:f>
              <c:strCache>
                <c:ptCount val="10"/>
                <c:pt idx="0">
                  <c:v>Easy to swallow</c:v>
                </c:pt>
                <c:pt idx="1">
                  <c:v>Single pill daily dosage</c:v>
                </c:pt>
                <c:pt idx="2">
                  <c:v>Pleasant taste</c:v>
                </c:pt>
                <c:pt idx="3">
                  <c:v>Combination formulas</c:v>
                </c:pt>
                <c:pt idx="4">
                  <c:v>Gummy format</c:v>
                </c:pt>
                <c:pt idx="5">
                  <c:v>Single ingredient formulas</c:v>
                </c:pt>
                <c:pt idx="6">
                  <c:v>Powder format</c:v>
                </c:pt>
                <c:pt idx="7">
                  <c:v>Pleasant odor or no odor</c:v>
                </c:pt>
                <c:pt idx="8">
                  <c:v>Liquid format</c:v>
                </c:pt>
                <c:pt idx="9">
                  <c:v>Other non-pill format (i.e., stick pack, chew, effervescent)</c:v>
                </c:pt>
              </c:strCache>
            </c:strRef>
          </c:cat>
          <c:val>
            <c:numRef>
              <c:f>Sheet1!$F$2:$F$11</c:f>
              <c:numCache>
                <c:formatCode>0%</c:formatCode>
                <c:ptCount val="10"/>
                <c:pt idx="0">
                  <c:v>0.48</c:v>
                </c:pt>
                <c:pt idx="1">
                  <c:v>0.52</c:v>
                </c:pt>
                <c:pt idx="2">
                  <c:v>0.14000000000000001</c:v>
                </c:pt>
                <c:pt idx="3">
                  <c:v>0.23</c:v>
                </c:pt>
                <c:pt idx="4">
                  <c:v>0.09</c:v>
                </c:pt>
                <c:pt idx="5">
                  <c:v>0.12</c:v>
                </c:pt>
                <c:pt idx="6">
                  <c:v>0.03</c:v>
                </c:pt>
                <c:pt idx="7">
                  <c:v>0.05</c:v>
                </c:pt>
                <c:pt idx="8">
                  <c:v>0.03</c:v>
                </c:pt>
                <c:pt idx="9">
                  <c:v>0.03</c:v>
                </c:pt>
              </c:numCache>
            </c:numRef>
          </c:val>
          <c:extLst>
            <c:ext xmlns:c16="http://schemas.microsoft.com/office/drawing/2014/chart" uri="{C3380CC4-5D6E-409C-BE32-E72D297353CC}">
              <c16:uniqueId val="{00000004-DFC5-EF4D-BDF6-CF3CDEC8709E}"/>
            </c:ext>
          </c:extLst>
        </c:ser>
        <c:ser>
          <c:idx val="5"/>
          <c:order val="5"/>
          <c:tx>
            <c:strRef>
              <c:f>Sheet1!$G$1</c:f>
              <c:strCache>
                <c:ptCount val="1"/>
                <c:pt idx="0">
                  <c:v>Male, Age 55+</c:v>
                </c:pt>
              </c:strCache>
            </c:strRef>
          </c:tx>
          <c:spPr>
            <a:solidFill>
              <a:schemeClr val="accent6"/>
            </a:solidFill>
            <a:ln>
              <a:noFill/>
            </a:ln>
            <a:effectLst/>
          </c:spPr>
          <c:invertIfNegative val="0"/>
          <c:cat>
            <c:strRef>
              <c:f>Sheet1!$A$2:$A$11</c:f>
              <c:strCache>
                <c:ptCount val="10"/>
                <c:pt idx="0">
                  <c:v>Easy to swallow</c:v>
                </c:pt>
                <c:pt idx="1">
                  <c:v>Single pill daily dosage</c:v>
                </c:pt>
                <c:pt idx="2">
                  <c:v>Pleasant taste</c:v>
                </c:pt>
                <c:pt idx="3">
                  <c:v>Combination formulas</c:v>
                </c:pt>
                <c:pt idx="4">
                  <c:v>Gummy format</c:v>
                </c:pt>
                <c:pt idx="5">
                  <c:v>Single ingredient formulas</c:v>
                </c:pt>
                <c:pt idx="6">
                  <c:v>Powder format</c:v>
                </c:pt>
                <c:pt idx="7">
                  <c:v>Pleasant odor or no odor</c:v>
                </c:pt>
                <c:pt idx="8">
                  <c:v>Liquid format</c:v>
                </c:pt>
                <c:pt idx="9">
                  <c:v>Other non-pill format (i.e., stick pack, chew, effervescent)</c:v>
                </c:pt>
              </c:strCache>
            </c:strRef>
          </c:cat>
          <c:val>
            <c:numRef>
              <c:f>Sheet1!$G$2:$G$11</c:f>
              <c:numCache>
                <c:formatCode>0%</c:formatCode>
                <c:ptCount val="10"/>
                <c:pt idx="0">
                  <c:v>0.45</c:v>
                </c:pt>
                <c:pt idx="1">
                  <c:v>0.52</c:v>
                </c:pt>
                <c:pt idx="2">
                  <c:v>0.2</c:v>
                </c:pt>
                <c:pt idx="3">
                  <c:v>0.2</c:v>
                </c:pt>
                <c:pt idx="4">
                  <c:v>0.04</c:v>
                </c:pt>
                <c:pt idx="5">
                  <c:v>0.13</c:v>
                </c:pt>
                <c:pt idx="6">
                  <c:v>7.0000000000000007E-2</c:v>
                </c:pt>
                <c:pt idx="7">
                  <c:v>0.09</c:v>
                </c:pt>
                <c:pt idx="8">
                  <c:v>0.04</c:v>
                </c:pt>
                <c:pt idx="9">
                  <c:v>0.02</c:v>
                </c:pt>
              </c:numCache>
            </c:numRef>
          </c:val>
          <c:extLst>
            <c:ext xmlns:c16="http://schemas.microsoft.com/office/drawing/2014/chart" uri="{C3380CC4-5D6E-409C-BE32-E72D297353CC}">
              <c16:uniqueId val="{00000005-DFC5-EF4D-BDF6-CF3CDEC8709E}"/>
            </c:ext>
          </c:extLst>
        </c:ser>
        <c:dLbls>
          <c:showLegendKey val="0"/>
          <c:showVal val="0"/>
          <c:showCatName val="0"/>
          <c:showSerName val="0"/>
          <c:showPercent val="0"/>
          <c:showBubbleSize val="0"/>
        </c:dLbls>
        <c:gapWidth val="219"/>
        <c:overlap val="-27"/>
        <c:axId val="1245622208"/>
        <c:axId val="1245623936"/>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Sheet1!$A$2:$A$11</c:f>
              <c:strCache>
                <c:ptCount val="10"/>
                <c:pt idx="0">
                  <c:v>Easy to swallow</c:v>
                </c:pt>
                <c:pt idx="1">
                  <c:v>Single pill daily dosage</c:v>
                </c:pt>
                <c:pt idx="2">
                  <c:v>Pleasant taste</c:v>
                </c:pt>
                <c:pt idx="3">
                  <c:v>Combination formulas</c:v>
                </c:pt>
                <c:pt idx="4">
                  <c:v>Gummy format</c:v>
                </c:pt>
                <c:pt idx="5">
                  <c:v>Single ingredient formulas</c:v>
                </c:pt>
                <c:pt idx="6">
                  <c:v>Powder format</c:v>
                </c:pt>
                <c:pt idx="7">
                  <c:v>Pleasant odor or no odor</c:v>
                </c:pt>
                <c:pt idx="8">
                  <c:v>Liquid format</c:v>
                </c:pt>
                <c:pt idx="9">
                  <c:v>Other non-pill format (i.e., stick pack, chew, effervescent)</c:v>
                </c:pt>
              </c:strCache>
            </c:strRef>
          </c:cat>
          <c:val>
            <c:numRef>
              <c:f>Sheet1!$H$2:$H$11</c:f>
              <c:numCache>
                <c:formatCode>0%</c:formatCode>
                <c:ptCount val="10"/>
                <c:pt idx="0">
                  <c:v>0.42697851999999997</c:v>
                </c:pt>
                <c:pt idx="1">
                  <c:v>0.42317105999999999</c:v>
                </c:pt>
                <c:pt idx="2">
                  <c:v>0.20940984000000001</c:v>
                </c:pt>
                <c:pt idx="3">
                  <c:v>0.15365787</c:v>
                </c:pt>
                <c:pt idx="4">
                  <c:v>0.11775904</c:v>
                </c:pt>
                <c:pt idx="5">
                  <c:v>0.10824041</c:v>
                </c:pt>
                <c:pt idx="6">
                  <c:v>8.5939619999999994E-2</c:v>
                </c:pt>
                <c:pt idx="7">
                  <c:v>8.7843350000000001E-2</c:v>
                </c:pt>
                <c:pt idx="8">
                  <c:v>5.2760399999999999E-2</c:v>
                </c:pt>
                <c:pt idx="9">
                  <c:v>1.849334E-2</c:v>
                </c:pt>
              </c:numCache>
            </c:numRef>
          </c:val>
          <c:smooth val="0"/>
          <c:extLst>
            <c:ext xmlns:c16="http://schemas.microsoft.com/office/drawing/2014/chart" uri="{C3380CC4-5D6E-409C-BE32-E72D297353CC}">
              <c16:uniqueId val="{00000006-DFC5-EF4D-BDF6-CF3CDEC8709E}"/>
            </c:ext>
          </c:extLst>
        </c:ser>
        <c:dLbls>
          <c:showLegendKey val="0"/>
          <c:showVal val="0"/>
          <c:showCatName val="0"/>
          <c:showSerName val="0"/>
          <c:showPercent val="0"/>
          <c:showBubbleSize val="0"/>
        </c:dLbls>
        <c:marker val="1"/>
        <c:smooth val="0"/>
        <c:axId val="1245622208"/>
        <c:axId val="1245623936"/>
      </c:lineChart>
      <c:catAx>
        <c:axId val="1245622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5623936"/>
        <c:crosses val="autoZero"/>
        <c:auto val="1"/>
        <c:lblAlgn val="ctr"/>
        <c:lblOffset val="100"/>
        <c:noMultiLvlLbl val="0"/>
      </c:catAx>
      <c:valAx>
        <c:axId val="1245623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5622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Sheet1!$A$2:$A$11</c:f>
              <c:strCache>
                <c:ptCount val="10"/>
                <c:pt idx="0">
                  <c:v>Easy to swallow</c:v>
                </c:pt>
                <c:pt idx="1">
                  <c:v>Single pill daily dosage</c:v>
                </c:pt>
                <c:pt idx="2">
                  <c:v>Gummy format</c:v>
                </c:pt>
                <c:pt idx="3">
                  <c:v>Combination formulas</c:v>
                </c:pt>
                <c:pt idx="4">
                  <c:v>Pleasant taste</c:v>
                </c:pt>
                <c:pt idx="5">
                  <c:v>Single ingredient formulas</c:v>
                </c:pt>
                <c:pt idx="6">
                  <c:v>Liquid format</c:v>
                </c:pt>
                <c:pt idx="7">
                  <c:v>Powder format</c:v>
                </c:pt>
                <c:pt idx="8">
                  <c:v>Pleasant odor or no odor</c:v>
                </c:pt>
                <c:pt idx="9">
                  <c:v>Other non-pill format (i.e., stick pack, chew, effervescent)</c:v>
                </c:pt>
              </c:strCache>
            </c:strRef>
          </c:cat>
          <c:val>
            <c:numRef>
              <c:f>Sheet1!$B$2:$B$11</c:f>
              <c:numCache>
                <c:formatCode>0%</c:formatCode>
                <c:ptCount val="10"/>
                <c:pt idx="0">
                  <c:v>0.33962263999999998</c:v>
                </c:pt>
                <c:pt idx="1">
                  <c:v>0.29245283</c:v>
                </c:pt>
                <c:pt idx="2">
                  <c:v>0.29245283</c:v>
                </c:pt>
                <c:pt idx="3">
                  <c:v>0.20754717</c:v>
                </c:pt>
                <c:pt idx="4">
                  <c:v>0.19811321000000001</c:v>
                </c:pt>
                <c:pt idx="5">
                  <c:v>0.13207547</c:v>
                </c:pt>
                <c:pt idx="6">
                  <c:v>0.11320755</c:v>
                </c:pt>
                <c:pt idx="7">
                  <c:v>0.11320755</c:v>
                </c:pt>
                <c:pt idx="8">
                  <c:v>0.11320755</c:v>
                </c:pt>
                <c:pt idx="9">
                  <c:v>9.4339599999999999E-3</c:v>
                </c:pt>
              </c:numCache>
            </c:numRef>
          </c:val>
          <c:extLst>
            <c:ext xmlns:c16="http://schemas.microsoft.com/office/drawing/2014/chart" uri="{C3380CC4-5D6E-409C-BE32-E72D297353CC}">
              <c16:uniqueId val="{00000000-DFC5-EF4D-BDF6-CF3CDEC8709E}"/>
            </c:ext>
          </c:extLst>
        </c:ser>
        <c:ser>
          <c:idx val="1"/>
          <c:order val="1"/>
          <c:tx>
            <c:strRef>
              <c:f>Sheet1!$C$1</c:f>
              <c:strCache>
                <c:ptCount val="1"/>
                <c:pt idx="0">
                  <c:v>US Male 18-34</c:v>
                </c:pt>
              </c:strCache>
            </c:strRef>
          </c:tx>
          <c:spPr>
            <a:solidFill>
              <a:schemeClr val="accent2"/>
            </a:solidFill>
            <a:ln>
              <a:noFill/>
            </a:ln>
            <a:effectLst/>
          </c:spPr>
          <c:invertIfNegative val="0"/>
          <c:cat>
            <c:strRef>
              <c:f>Sheet1!$A$2:$A$11</c:f>
              <c:strCache>
                <c:ptCount val="10"/>
                <c:pt idx="0">
                  <c:v>Easy to swallow</c:v>
                </c:pt>
                <c:pt idx="1">
                  <c:v>Single pill daily dosage</c:v>
                </c:pt>
                <c:pt idx="2">
                  <c:v>Gummy format</c:v>
                </c:pt>
                <c:pt idx="3">
                  <c:v>Combination formulas</c:v>
                </c:pt>
                <c:pt idx="4">
                  <c:v>Pleasant taste</c:v>
                </c:pt>
                <c:pt idx="5">
                  <c:v>Single ingredient formulas</c:v>
                </c:pt>
                <c:pt idx="6">
                  <c:v>Liquid format</c:v>
                </c:pt>
                <c:pt idx="7">
                  <c:v>Powder format</c:v>
                </c:pt>
                <c:pt idx="8">
                  <c:v>Pleasant odor or no odor</c:v>
                </c:pt>
                <c:pt idx="9">
                  <c:v>Other non-pill format (i.e., stick pack, chew, effervescent)</c:v>
                </c:pt>
              </c:strCache>
            </c:strRef>
          </c:cat>
          <c:val>
            <c:numRef>
              <c:f>Sheet1!$C$2:$C$11</c:f>
              <c:numCache>
                <c:formatCode>0%</c:formatCode>
                <c:ptCount val="10"/>
                <c:pt idx="0">
                  <c:v>0.30476189999999997</c:v>
                </c:pt>
                <c:pt idx="1">
                  <c:v>0.25714285999999997</c:v>
                </c:pt>
                <c:pt idx="2">
                  <c:v>0.28571428999999998</c:v>
                </c:pt>
                <c:pt idx="3">
                  <c:v>0.20952381</c:v>
                </c:pt>
                <c:pt idx="4">
                  <c:v>0.2</c:v>
                </c:pt>
                <c:pt idx="5">
                  <c:v>0.14285713999999999</c:v>
                </c:pt>
                <c:pt idx="6">
                  <c:v>0.19047618999999999</c:v>
                </c:pt>
                <c:pt idx="7">
                  <c:v>0.13333333</c:v>
                </c:pt>
                <c:pt idx="8">
                  <c:v>0.11428571</c:v>
                </c:pt>
                <c:pt idx="9">
                  <c:v>9.5238100000000006E-3</c:v>
                </c:pt>
              </c:numCache>
            </c:numRef>
          </c:val>
          <c:extLst>
            <c:ext xmlns:c16="http://schemas.microsoft.com/office/drawing/2014/chart" uri="{C3380CC4-5D6E-409C-BE32-E72D297353CC}">
              <c16:uniqueId val="{00000001-DFC5-EF4D-BDF6-CF3CDEC8709E}"/>
            </c:ext>
          </c:extLst>
        </c:ser>
        <c:ser>
          <c:idx val="2"/>
          <c:order val="2"/>
          <c:tx>
            <c:strRef>
              <c:f>Sheet1!$D$1</c:f>
              <c:strCache>
                <c:ptCount val="1"/>
                <c:pt idx="0">
                  <c:v>US Female 35-54</c:v>
                </c:pt>
              </c:strCache>
            </c:strRef>
          </c:tx>
          <c:spPr>
            <a:solidFill>
              <a:schemeClr val="accent3"/>
            </a:solidFill>
            <a:ln>
              <a:noFill/>
            </a:ln>
            <a:effectLst/>
          </c:spPr>
          <c:invertIfNegative val="0"/>
          <c:cat>
            <c:strRef>
              <c:f>Sheet1!$A$2:$A$11</c:f>
              <c:strCache>
                <c:ptCount val="10"/>
                <c:pt idx="0">
                  <c:v>Easy to swallow</c:v>
                </c:pt>
                <c:pt idx="1">
                  <c:v>Single pill daily dosage</c:v>
                </c:pt>
                <c:pt idx="2">
                  <c:v>Gummy format</c:v>
                </c:pt>
                <c:pt idx="3">
                  <c:v>Combination formulas</c:v>
                </c:pt>
                <c:pt idx="4">
                  <c:v>Pleasant taste</c:v>
                </c:pt>
                <c:pt idx="5">
                  <c:v>Single ingredient formulas</c:v>
                </c:pt>
                <c:pt idx="6">
                  <c:v>Liquid format</c:v>
                </c:pt>
                <c:pt idx="7">
                  <c:v>Powder format</c:v>
                </c:pt>
                <c:pt idx="8">
                  <c:v>Pleasant odor or no odor</c:v>
                </c:pt>
                <c:pt idx="9">
                  <c:v>Other non-pill format (i.e., stick pack, chew, effervescent)</c:v>
                </c:pt>
              </c:strCache>
            </c:strRef>
          </c:cat>
          <c:val>
            <c:numRef>
              <c:f>Sheet1!$D$2:$D$11</c:f>
              <c:numCache>
                <c:formatCode>0%</c:formatCode>
                <c:ptCount val="10"/>
                <c:pt idx="0">
                  <c:v>0.39175258000000002</c:v>
                </c:pt>
                <c:pt idx="1">
                  <c:v>0.36082473999999998</c:v>
                </c:pt>
                <c:pt idx="2">
                  <c:v>0.2371134</c:v>
                </c:pt>
                <c:pt idx="3">
                  <c:v>0.20618557000000001</c:v>
                </c:pt>
                <c:pt idx="4">
                  <c:v>0.26804124000000001</c:v>
                </c:pt>
                <c:pt idx="5">
                  <c:v>0.13402062000000001</c:v>
                </c:pt>
                <c:pt idx="6">
                  <c:v>4.123711E-2</c:v>
                </c:pt>
                <c:pt idx="7">
                  <c:v>4.123711E-2</c:v>
                </c:pt>
                <c:pt idx="8">
                  <c:v>0.11340206</c:v>
                </c:pt>
                <c:pt idx="9">
                  <c:v>0</c:v>
                </c:pt>
              </c:numCache>
            </c:numRef>
          </c:val>
          <c:extLst>
            <c:ext xmlns:c16="http://schemas.microsoft.com/office/drawing/2014/chart" uri="{C3380CC4-5D6E-409C-BE32-E72D297353CC}">
              <c16:uniqueId val="{00000002-DFC5-EF4D-BDF6-CF3CDEC8709E}"/>
            </c:ext>
          </c:extLst>
        </c:ser>
        <c:ser>
          <c:idx val="3"/>
          <c:order val="3"/>
          <c:tx>
            <c:strRef>
              <c:f>Sheet1!$E$1</c:f>
              <c:strCache>
                <c:ptCount val="1"/>
                <c:pt idx="0">
                  <c:v>US Male 35-54</c:v>
                </c:pt>
              </c:strCache>
            </c:strRef>
          </c:tx>
          <c:spPr>
            <a:solidFill>
              <a:schemeClr val="accent4"/>
            </a:solidFill>
            <a:ln>
              <a:noFill/>
            </a:ln>
            <a:effectLst/>
          </c:spPr>
          <c:invertIfNegative val="0"/>
          <c:cat>
            <c:strRef>
              <c:f>Sheet1!$A$2:$A$11</c:f>
              <c:strCache>
                <c:ptCount val="10"/>
                <c:pt idx="0">
                  <c:v>Easy to swallow</c:v>
                </c:pt>
                <c:pt idx="1">
                  <c:v>Single pill daily dosage</c:v>
                </c:pt>
                <c:pt idx="2">
                  <c:v>Gummy format</c:v>
                </c:pt>
                <c:pt idx="3">
                  <c:v>Combination formulas</c:v>
                </c:pt>
                <c:pt idx="4">
                  <c:v>Pleasant taste</c:v>
                </c:pt>
                <c:pt idx="5">
                  <c:v>Single ingredient formulas</c:v>
                </c:pt>
                <c:pt idx="6">
                  <c:v>Liquid format</c:v>
                </c:pt>
                <c:pt idx="7">
                  <c:v>Powder format</c:v>
                </c:pt>
                <c:pt idx="8">
                  <c:v>Pleasant odor or no odor</c:v>
                </c:pt>
                <c:pt idx="9">
                  <c:v>Other non-pill format (i.e., stick pack, chew, effervescent)</c:v>
                </c:pt>
              </c:strCache>
            </c:strRef>
          </c:cat>
          <c:val>
            <c:numRef>
              <c:f>Sheet1!$E$2:$E$11</c:f>
              <c:numCache>
                <c:formatCode>0%</c:formatCode>
                <c:ptCount val="10"/>
                <c:pt idx="0">
                  <c:v>0.41964286000000001</c:v>
                </c:pt>
                <c:pt idx="1">
                  <c:v>0.3125</c:v>
                </c:pt>
                <c:pt idx="2">
                  <c:v>0.17857143</c:v>
                </c:pt>
                <c:pt idx="3">
                  <c:v>0.16964286000000001</c:v>
                </c:pt>
                <c:pt idx="4">
                  <c:v>0.25</c:v>
                </c:pt>
                <c:pt idx="5">
                  <c:v>9.8214289999999996E-2</c:v>
                </c:pt>
                <c:pt idx="6">
                  <c:v>0.16964286000000001</c:v>
                </c:pt>
                <c:pt idx="7">
                  <c:v>0.15178570999999999</c:v>
                </c:pt>
                <c:pt idx="8">
                  <c:v>8.0357140000000007E-2</c:v>
                </c:pt>
                <c:pt idx="9">
                  <c:v>0</c:v>
                </c:pt>
              </c:numCache>
            </c:numRef>
          </c:val>
          <c:extLst>
            <c:ext xmlns:c16="http://schemas.microsoft.com/office/drawing/2014/chart" uri="{C3380CC4-5D6E-409C-BE32-E72D297353CC}">
              <c16:uniqueId val="{00000003-DFC5-EF4D-BDF6-CF3CDEC8709E}"/>
            </c:ext>
          </c:extLst>
        </c:ser>
        <c:ser>
          <c:idx val="4"/>
          <c:order val="4"/>
          <c:tx>
            <c:strRef>
              <c:f>Sheet1!$F$1</c:f>
              <c:strCache>
                <c:ptCount val="1"/>
                <c:pt idx="0">
                  <c:v>US Female 55+</c:v>
                </c:pt>
              </c:strCache>
            </c:strRef>
          </c:tx>
          <c:spPr>
            <a:solidFill>
              <a:schemeClr val="accent5"/>
            </a:solidFill>
            <a:ln>
              <a:noFill/>
            </a:ln>
            <a:effectLst/>
          </c:spPr>
          <c:invertIfNegative val="0"/>
          <c:cat>
            <c:strRef>
              <c:f>Sheet1!$A$2:$A$11</c:f>
              <c:strCache>
                <c:ptCount val="10"/>
                <c:pt idx="0">
                  <c:v>Easy to swallow</c:v>
                </c:pt>
                <c:pt idx="1">
                  <c:v>Single pill daily dosage</c:v>
                </c:pt>
                <c:pt idx="2">
                  <c:v>Gummy format</c:v>
                </c:pt>
                <c:pt idx="3">
                  <c:v>Combination formulas</c:v>
                </c:pt>
                <c:pt idx="4">
                  <c:v>Pleasant taste</c:v>
                </c:pt>
                <c:pt idx="5">
                  <c:v>Single ingredient formulas</c:v>
                </c:pt>
                <c:pt idx="6">
                  <c:v>Liquid format</c:v>
                </c:pt>
                <c:pt idx="7">
                  <c:v>Powder format</c:v>
                </c:pt>
                <c:pt idx="8">
                  <c:v>Pleasant odor or no odor</c:v>
                </c:pt>
                <c:pt idx="9">
                  <c:v>Other non-pill format (i.e., stick pack, chew, effervescent)</c:v>
                </c:pt>
              </c:strCache>
            </c:strRef>
          </c:cat>
          <c:val>
            <c:numRef>
              <c:f>Sheet1!$F$2:$F$11</c:f>
              <c:numCache>
                <c:formatCode>0%</c:formatCode>
                <c:ptCount val="10"/>
                <c:pt idx="0">
                  <c:v>0.52173912999999994</c:v>
                </c:pt>
                <c:pt idx="1">
                  <c:v>0.52173912999999994</c:v>
                </c:pt>
                <c:pt idx="2">
                  <c:v>0.23913043</c:v>
                </c:pt>
                <c:pt idx="3">
                  <c:v>0.17391303999999999</c:v>
                </c:pt>
                <c:pt idx="4">
                  <c:v>8.6956520000000009E-2</c:v>
                </c:pt>
                <c:pt idx="5">
                  <c:v>8.6956520000000009E-2</c:v>
                </c:pt>
                <c:pt idx="6">
                  <c:v>2.1739129999999999E-2</c:v>
                </c:pt>
                <c:pt idx="7">
                  <c:v>2.1739129999999999E-2</c:v>
                </c:pt>
                <c:pt idx="8">
                  <c:v>2.1739129999999999E-2</c:v>
                </c:pt>
                <c:pt idx="9">
                  <c:v>0</c:v>
                </c:pt>
              </c:numCache>
            </c:numRef>
          </c:val>
          <c:extLst>
            <c:ext xmlns:c16="http://schemas.microsoft.com/office/drawing/2014/chart" uri="{C3380CC4-5D6E-409C-BE32-E72D297353CC}">
              <c16:uniqueId val="{00000004-DFC5-EF4D-BDF6-CF3CDEC8709E}"/>
            </c:ext>
          </c:extLst>
        </c:ser>
        <c:ser>
          <c:idx val="5"/>
          <c:order val="5"/>
          <c:tx>
            <c:strRef>
              <c:f>Sheet1!$G$1</c:f>
              <c:strCache>
                <c:ptCount val="1"/>
                <c:pt idx="0">
                  <c:v>US Male 55+</c:v>
                </c:pt>
              </c:strCache>
            </c:strRef>
          </c:tx>
          <c:spPr>
            <a:solidFill>
              <a:schemeClr val="accent6"/>
            </a:solidFill>
            <a:ln>
              <a:noFill/>
            </a:ln>
            <a:effectLst/>
          </c:spPr>
          <c:invertIfNegative val="0"/>
          <c:cat>
            <c:strRef>
              <c:f>Sheet1!$A$2:$A$11</c:f>
              <c:strCache>
                <c:ptCount val="10"/>
                <c:pt idx="0">
                  <c:v>Easy to swallow</c:v>
                </c:pt>
                <c:pt idx="1">
                  <c:v>Single pill daily dosage</c:v>
                </c:pt>
                <c:pt idx="2">
                  <c:v>Gummy format</c:v>
                </c:pt>
                <c:pt idx="3">
                  <c:v>Combination formulas</c:v>
                </c:pt>
                <c:pt idx="4">
                  <c:v>Pleasant taste</c:v>
                </c:pt>
                <c:pt idx="5">
                  <c:v>Single ingredient formulas</c:v>
                </c:pt>
                <c:pt idx="6">
                  <c:v>Liquid format</c:v>
                </c:pt>
                <c:pt idx="7">
                  <c:v>Powder format</c:v>
                </c:pt>
                <c:pt idx="8">
                  <c:v>Pleasant odor or no odor</c:v>
                </c:pt>
                <c:pt idx="9">
                  <c:v>Other non-pill format (i.e., stick pack, chew, effervescent)</c:v>
                </c:pt>
              </c:strCache>
            </c:strRef>
          </c:cat>
          <c:val>
            <c:numRef>
              <c:f>Sheet1!$G$2:$G$11</c:f>
              <c:numCache>
                <c:formatCode>0%</c:formatCode>
                <c:ptCount val="10"/>
                <c:pt idx="0">
                  <c:v>0.375</c:v>
                </c:pt>
                <c:pt idx="1">
                  <c:v>0.78125</c:v>
                </c:pt>
                <c:pt idx="2">
                  <c:v>9.375E-2</c:v>
                </c:pt>
                <c:pt idx="3">
                  <c:v>0.15625</c:v>
                </c:pt>
                <c:pt idx="4">
                  <c:v>6.25E-2</c:v>
                </c:pt>
                <c:pt idx="5">
                  <c:v>6.25E-2</c:v>
                </c:pt>
                <c:pt idx="6">
                  <c:v>3.125E-2</c:v>
                </c:pt>
                <c:pt idx="7">
                  <c:v>3.125E-2</c:v>
                </c:pt>
                <c:pt idx="8">
                  <c:v>9.375E-2</c:v>
                </c:pt>
                <c:pt idx="9">
                  <c:v>3.125E-2</c:v>
                </c:pt>
              </c:numCache>
            </c:numRef>
          </c:val>
          <c:extLst>
            <c:ext xmlns:c16="http://schemas.microsoft.com/office/drawing/2014/chart" uri="{C3380CC4-5D6E-409C-BE32-E72D297353CC}">
              <c16:uniqueId val="{00000005-DFC5-EF4D-BDF6-CF3CDEC8709E}"/>
            </c:ext>
          </c:extLst>
        </c:ser>
        <c:dLbls>
          <c:showLegendKey val="0"/>
          <c:showVal val="0"/>
          <c:showCatName val="0"/>
          <c:showSerName val="0"/>
          <c:showPercent val="0"/>
          <c:showBubbleSize val="0"/>
        </c:dLbls>
        <c:gapWidth val="219"/>
        <c:overlap val="-27"/>
        <c:axId val="1245622208"/>
        <c:axId val="1245623936"/>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Sheet1!$A$2:$A$11</c:f>
              <c:strCache>
                <c:ptCount val="10"/>
                <c:pt idx="0">
                  <c:v>Easy to swallow</c:v>
                </c:pt>
                <c:pt idx="1">
                  <c:v>Single pill daily dosage</c:v>
                </c:pt>
                <c:pt idx="2">
                  <c:v>Gummy format</c:v>
                </c:pt>
                <c:pt idx="3">
                  <c:v>Combination formulas</c:v>
                </c:pt>
                <c:pt idx="4">
                  <c:v>Pleasant taste</c:v>
                </c:pt>
                <c:pt idx="5">
                  <c:v>Single ingredient formulas</c:v>
                </c:pt>
                <c:pt idx="6">
                  <c:v>Liquid format</c:v>
                </c:pt>
                <c:pt idx="7">
                  <c:v>Powder format</c:v>
                </c:pt>
                <c:pt idx="8">
                  <c:v>Pleasant odor or no odor</c:v>
                </c:pt>
                <c:pt idx="9">
                  <c:v>Other non-pill format (i.e., stick pack, chew, effervescent)</c:v>
                </c:pt>
              </c:strCache>
            </c:strRef>
          </c:cat>
          <c:val>
            <c:numRef>
              <c:f>Sheet1!$H$2:$H$11</c:f>
              <c:numCache>
                <c:formatCode>0%</c:formatCode>
                <c:ptCount val="10"/>
                <c:pt idx="0">
                  <c:v>0.42697851999999997</c:v>
                </c:pt>
                <c:pt idx="1">
                  <c:v>0.42317105999999999</c:v>
                </c:pt>
                <c:pt idx="2">
                  <c:v>0.11775904</c:v>
                </c:pt>
                <c:pt idx="3">
                  <c:v>0.15365787</c:v>
                </c:pt>
                <c:pt idx="4">
                  <c:v>0.20940984000000001</c:v>
                </c:pt>
                <c:pt idx="5">
                  <c:v>0.10824041</c:v>
                </c:pt>
                <c:pt idx="6">
                  <c:v>5.2760399999999999E-2</c:v>
                </c:pt>
                <c:pt idx="7">
                  <c:v>8.5939619999999994E-2</c:v>
                </c:pt>
                <c:pt idx="8">
                  <c:v>8.7843350000000001E-2</c:v>
                </c:pt>
                <c:pt idx="9">
                  <c:v>1.849334E-2</c:v>
                </c:pt>
              </c:numCache>
            </c:numRef>
          </c:val>
          <c:smooth val="0"/>
          <c:extLst>
            <c:ext xmlns:c16="http://schemas.microsoft.com/office/drawing/2014/chart" uri="{C3380CC4-5D6E-409C-BE32-E72D297353CC}">
              <c16:uniqueId val="{00000006-DFC5-EF4D-BDF6-CF3CDEC8709E}"/>
            </c:ext>
          </c:extLst>
        </c:ser>
        <c:dLbls>
          <c:showLegendKey val="0"/>
          <c:showVal val="0"/>
          <c:showCatName val="0"/>
          <c:showSerName val="0"/>
          <c:showPercent val="0"/>
          <c:showBubbleSize val="0"/>
        </c:dLbls>
        <c:marker val="1"/>
        <c:smooth val="0"/>
        <c:axId val="1245622208"/>
        <c:axId val="1245623936"/>
      </c:lineChart>
      <c:catAx>
        <c:axId val="1245622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5623936"/>
        <c:crosses val="autoZero"/>
        <c:auto val="1"/>
        <c:lblAlgn val="ctr"/>
        <c:lblOffset val="100"/>
        <c:noMultiLvlLbl val="0"/>
      </c:catAx>
      <c:valAx>
        <c:axId val="1245623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5622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Sheet1!$A$2:$A$17</c:f>
              <c:strCache>
                <c:ptCount val="16"/>
                <c:pt idx="0">
                  <c:v>Recommended by doctor or other health care expert</c:v>
                </c:pt>
                <c:pt idx="1">
                  <c:v>Addresses my specific conditions/concerns</c:v>
                </c:pt>
                <c:pt idx="2">
                  <c:v>Natural source</c:v>
                </c:pt>
                <c:pt idx="3">
                  <c:v>Proof of safety</c:v>
                </c:pt>
                <c:pt idx="4">
                  <c:v>Past experience with the brand itself</c:v>
                </c:pt>
                <c:pt idx="5">
                  <c:v>Detailed ingredient information</c:v>
                </c:pt>
                <c:pt idx="6">
                  <c:v>Online ratings and/or reviews</c:v>
                </c:pt>
                <c:pt idx="7">
                  <c:v>Clinical research on the brand</c:v>
                </c:pt>
                <c:pt idx="8">
                  <c:v>Recommended by friend/family</c:v>
                </c:pt>
                <c:pt idx="9">
                  <c:v>Organic certification</c:v>
                </c:pt>
                <c:pt idx="10">
                  <c:v>Not genetically modified (non GMO)</c:v>
                </c:pt>
                <c:pt idx="11">
                  <c:v>Contains branded ingredients</c:v>
                </c:pt>
                <c:pt idx="12">
                  <c:v>Clinical research on the ingredient</c:v>
                </c:pt>
                <c:pt idx="13">
                  <c:v>3rd party certification/seal (USP, SafeSport, etc)</c:v>
                </c:pt>
                <c:pt idx="14">
                  <c:v>Influencer endorsement</c:v>
                </c:pt>
                <c:pt idx="15">
                  <c:v>None of the above</c:v>
                </c:pt>
              </c:strCache>
            </c:strRef>
          </c:cat>
          <c:val>
            <c:numRef>
              <c:f>Sheet1!$B$2:$B$17</c:f>
              <c:numCache>
                <c:formatCode>0%</c:formatCode>
                <c:ptCount val="16"/>
                <c:pt idx="0">
                  <c:v>0.19639279000000001</c:v>
                </c:pt>
                <c:pt idx="1">
                  <c:v>0.19238477000000001</c:v>
                </c:pt>
                <c:pt idx="2">
                  <c:v>0.18837675000000001</c:v>
                </c:pt>
                <c:pt idx="3">
                  <c:v>0.17234468999999999</c:v>
                </c:pt>
                <c:pt idx="4">
                  <c:v>0.17234468999999999</c:v>
                </c:pt>
                <c:pt idx="5">
                  <c:v>0.13426853999999999</c:v>
                </c:pt>
                <c:pt idx="6">
                  <c:v>0.13026051999999999</c:v>
                </c:pt>
                <c:pt idx="7">
                  <c:v>0.12625251000000001</c:v>
                </c:pt>
                <c:pt idx="8">
                  <c:v>0.11823647</c:v>
                </c:pt>
                <c:pt idx="9">
                  <c:v>0.11422846</c:v>
                </c:pt>
                <c:pt idx="10">
                  <c:v>9.8196390000000008E-2</c:v>
                </c:pt>
                <c:pt idx="11">
                  <c:v>8.4168339999999994E-2</c:v>
                </c:pt>
                <c:pt idx="12">
                  <c:v>8.0160319999999993E-2</c:v>
                </c:pt>
                <c:pt idx="13">
                  <c:v>5.2104209999999998E-2</c:v>
                </c:pt>
                <c:pt idx="14">
                  <c:v>4.2084169999999997E-2</c:v>
                </c:pt>
                <c:pt idx="15">
                  <c:v>1.6032060000000001E-2</c:v>
                </c:pt>
              </c:numCache>
            </c:numRef>
          </c:val>
          <c:extLst>
            <c:ext xmlns:c16="http://schemas.microsoft.com/office/drawing/2014/chart" uri="{C3380CC4-5D6E-409C-BE32-E72D297353CC}">
              <c16:uniqueId val="{00000000-707B-1F44-A6DA-F0426CF35686}"/>
            </c:ext>
          </c:extLst>
        </c:ser>
        <c:ser>
          <c:idx val="1"/>
          <c:order val="1"/>
          <c:tx>
            <c:strRef>
              <c:f>Sheet1!$C$1</c:f>
              <c:strCache>
                <c:ptCount val="1"/>
                <c:pt idx="0">
                  <c:v>UK</c:v>
                </c:pt>
              </c:strCache>
            </c:strRef>
          </c:tx>
          <c:spPr>
            <a:solidFill>
              <a:schemeClr val="accent2"/>
            </a:solidFill>
            <a:ln>
              <a:noFill/>
            </a:ln>
            <a:effectLst/>
          </c:spPr>
          <c:invertIfNegative val="0"/>
          <c:cat>
            <c:strRef>
              <c:f>Sheet1!$A$2:$A$17</c:f>
              <c:strCache>
                <c:ptCount val="16"/>
                <c:pt idx="0">
                  <c:v>Recommended by doctor or other health care expert</c:v>
                </c:pt>
                <c:pt idx="1">
                  <c:v>Addresses my specific conditions/concerns</c:v>
                </c:pt>
                <c:pt idx="2">
                  <c:v>Natural source</c:v>
                </c:pt>
                <c:pt idx="3">
                  <c:v>Proof of safety</c:v>
                </c:pt>
                <c:pt idx="4">
                  <c:v>Past experience with the brand itself</c:v>
                </c:pt>
                <c:pt idx="5">
                  <c:v>Detailed ingredient information</c:v>
                </c:pt>
                <c:pt idx="6">
                  <c:v>Online ratings and/or reviews</c:v>
                </c:pt>
                <c:pt idx="7">
                  <c:v>Clinical research on the brand</c:v>
                </c:pt>
                <c:pt idx="8">
                  <c:v>Recommended by friend/family</c:v>
                </c:pt>
                <c:pt idx="9">
                  <c:v>Organic certification</c:v>
                </c:pt>
                <c:pt idx="10">
                  <c:v>Not genetically modified (non GMO)</c:v>
                </c:pt>
                <c:pt idx="11">
                  <c:v>Contains branded ingredients</c:v>
                </c:pt>
                <c:pt idx="12">
                  <c:v>Clinical research on the ingredient</c:v>
                </c:pt>
                <c:pt idx="13">
                  <c:v>3rd party certification/seal (USP, SafeSport, etc)</c:v>
                </c:pt>
                <c:pt idx="14">
                  <c:v>Influencer endorsement</c:v>
                </c:pt>
                <c:pt idx="15">
                  <c:v>None of the above</c:v>
                </c:pt>
              </c:strCache>
            </c:strRef>
          </c:cat>
          <c:val>
            <c:numRef>
              <c:f>Sheet1!$C$2:$C$17</c:f>
              <c:numCache>
                <c:formatCode>0%</c:formatCode>
                <c:ptCount val="16"/>
                <c:pt idx="0">
                  <c:v>0.19248825999999999</c:v>
                </c:pt>
                <c:pt idx="1">
                  <c:v>0.1314554</c:v>
                </c:pt>
                <c:pt idx="2">
                  <c:v>0.17370891999999999</c:v>
                </c:pt>
                <c:pt idx="3">
                  <c:v>0.15492958000000001</c:v>
                </c:pt>
                <c:pt idx="4">
                  <c:v>0.11267605999999999</c:v>
                </c:pt>
                <c:pt idx="5">
                  <c:v>0.16431925</c:v>
                </c:pt>
                <c:pt idx="6">
                  <c:v>0.16901408000000001</c:v>
                </c:pt>
                <c:pt idx="7">
                  <c:v>0.11737089000000001</c:v>
                </c:pt>
                <c:pt idx="8">
                  <c:v>0.11267605999999999</c:v>
                </c:pt>
                <c:pt idx="9">
                  <c:v>7.9812209999999995E-2</c:v>
                </c:pt>
                <c:pt idx="10">
                  <c:v>6.57277E-2</c:v>
                </c:pt>
                <c:pt idx="11">
                  <c:v>8.9201879999999997E-2</c:v>
                </c:pt>
                <c:pt idx="12">
                  <c:v>0.17840375999999999</c:v>
                </c:pt>
                <c:pt idx="13">
                  <c:v>5.6338029999999997E-2</c:v>
                </c:pt>
                <c:pt idx="14">
                  <c:v>6.57277E-2</c:v>
                </c:pt>
                <c:pt idx="15">
                  <c:v>9.3896699999999993E-3</c:v>
                </c:pt>
              </c:numCache>
            </c:numRef>
          </c:val>
          <c:extLst>
            <c:ext xmlns:c16="http://schemas.microsoft.com/office/drawing/2014/chart" uri="{C3380CC4-5D6E-409C-BE32-E72D297353CC}">
              <c16:uniqueId val="{00000001-707B-1F44-A6DA-F0426CF35686}"/>
            </c:ext>
          </c:extLst>
        </c:ser>
        <c:ser>
          <c:idx val="2"/>
          <c:order val="2"/>
          <c:tx>
            <c:strRef>
              <c:f>Sheet1!$D$1</c:f>
              <c:strCache>
                <c:ptCount val="1"/>
                <c:pt idx="0">
                  <c:v>DE</c:v>
                </c:pt>
              </c:strCache>
            </c:strRef>
          </c:tx>
          <c:spPr>
            <a:solidFill>
              <a:schemeClr val="accent3"/>
            </a:solidFill>
            <a:ln>
              <a:noFill/>
            </a:ln>
            <a:effectLst/>
          </c:spPr>
          <c:invertIfNegative val="0"/>
          <c:cat>
            <c:strRef>
              <c:f>Sheet1!$A$2:$A$17</c:f>
              <c:strCache>
                <c:ptCount val="16"/>
                <c:pt idx="0">
                  <c:v>Recommended by doctor or other health care expert</c:v>
                </c:pt>
                <c:pt idx="1">
                  <c:v>Addresses my specific conditions/concerns</c:v>
                </c:pt>
                <c:pt idx="2">
                  <c:v>Natural source</c:v>
                </c:pt>
                <c:pt idx="3">
                  <c:v>Proof of safety</c:v>
                </c:pt>
                <c:pt idx="4">
                  <c:v>Past experience with the brand itself</c:v>
                </c:pt>
                <c:pt idx="5">
                  <c:v>Detailed ingredient information</c:v>
                </c:pt>
                <c:pt idx="6">
                  <c:v>Online ratings and/or reviews</c:v>
                </c:pt>
                <c:pt idx="7">
                  <c:v>Clinical research on the brand</c:v>
                </c:pt>
                <c:pt idx="8">
                  <c:v>Recommended by friend/family</c:v>
                </c:pt>
                <c:pt idx="9">
                  <c:v>Organic certification</c:v>
                </c:pt>
                <c:pt idx="10">
                  <c:v>Not genetically modified (non GMO)</c:v>
                </c:pt>
                <c:pt idx="11">
                  <c:v>Contains branded ingredients</c:v>
                </c:pt>
                <c:pt idx="12">
                  <c:v>Clinical research on the ingredient</c:v>
                </c:pt>
                <c:pt idx="13">
                  <c:v>3rd party certification/seal (USP, SafeSport, etc)</c:v>
                </c:pt>
                <c:pt idx="14">
                  <c:v>Influencer endorsement</c:v>
                </c:pt>
                <c:pt idx="15">
                  <c:v>None of the above</c:v>
                </c:pt>
              </c:strCache>
            </c:strRef>
          </c:cat>
          <c:val>
            <c:numRef>
              <c:f>Sheet1!$D$2:$D$17</c:f>
              <c:numCache>
                <c:formatCode>0%</c:formatCode>
                <c:ptCount val="16"/>
                <c:pt idx="0">
                  <c:v>0.14795918</c:v>
                </c:pt>
                <c:pt idx="1">
                  <c:v>0.15306122</c:v>
                </c:pt>
                <c:pt idx="2">
                  <c:v>0.19387755000000001</c:v>
                </c:pt>
                <c:pt idx="3">
                  <c:v>0.14795918</c:v>
                </c:pt>
                <c:pt idx="4">
                  <c:v>0.13265305999999999</c:v>
                </c:pt>
                <c:pt idx="5">
                  <c:v>0.17346939</c:v>
                </c:pt>
                <c:pt idx="6">
                  <c:v>0.11734694</c:v>
                </c:pt>
                <c:pt idx="7">
                  <c:v>0.13775509999999999</c:v>
                </c:pt>
                <c:pt idx="8">
                  <c:v>0.10204082</c:v>
                </c:pt>
                <c:pt idx="9">
                  <c:v>7.6530609999999999E-2</c:v>
                </c:pt>
                <c:pt idx="10">
                  <c:v>9.1836730000000005E-2</c:v>
                </c:pt>
                <c:pt idx="11">
                  <c:v>8.6734690000000003E-2</c:v>
                </c:pt>
                <c:pt idx="12">
                  <c:v>0.22959183999999999</c:v>
                </c:pt>
                <c:pt idx="13">
                  <c:v>6.6326530000000009E-2</c:v>
                </c:pt>
                <c:pt idx="14">
                  <c:v>6.1224489999999993E-2</c:v>
                </c:pt>
                <c:pt idx="15">
                  <c:v>0</c:v>
                </c:pt>
              </c:numCache>
            </c:numRef>
          </c:val>
          <c:extLst>
            <c:ext xmlns:c16="http://schemas.microsoft.com/office/drawing/2014/chart" uri="{C3380CC4-5D6E-409C-BE32-E72D297353CC}">
              <c16:uniqueId val="{00000002-707B-1F44-A6DA-F0426CF35686}"/>
            </c:ext>
          </c:extLst>
        </c:ser>
        <c:ser>
          <c:idx val="3"/>
          <c:order val="3"/>
          <c:tx>
            <c:strRef>
              <c:f>Sheet1!$E$1</c:f>
              <c:strCache>
                <c:ptCount val="1"/>
                <c:pt idx="0">
                  <c:v>IT</c:v>
                </c:pt>
              </c:strCache>
            </c:strRef>
          </c:tx>
          <c:spPr>
            <a:solidFill>
              <a:schemeClr val="accent4"/>
            </a:solidFill>
            <a:ln>
              <a:noFill/>
            </a:ln>
            <a:effectLst/>
          </c:spPr>
          <c:invertIfNegative val="0"/>
          <c:cat>
            <c:strRef>
              <c:f>Sheet1!$A$2:$A$17</c:f>
              <c:strCache>
                <c:ptCount val="16"/>
                <c:pt idx="0">
                  <c:v>Recommended by doctor or other health care expert</c:v>
                </c:pt>
                <c:pt idx="1">
                  <c:v>Addresses my specific conditions/concerns</c:v>
                </c:pt>
                <c:pt idx="2">
                  <c:v>Natural source</c:v>
                </c:pt>
                <c:pt idx="3">
                  <c:v>Proof of safety</c:v>
                </c:pt>
                <c:pt idx="4">
                  <c:v>Past experience with the brand itself</c:v>
                </c:pt>
                <c:pt idx="5">
                  <c:v>Detailed ingredient information</c:v>
                </c:pt>
                <c:pt idx="6">
                  <c:v>Online ratings and/or reviews</c:v>
                </c:pt>
                <c:pt idx="7">
                  <c:v>Clinical research on the brand</c:v>
                </c:pt>
                <c:pt idx="8">
                  <c:v>Recommended by friend/family</c:v>
                </c:pt>
                <c:pt idx="9">
                  <c:v>Organic certification</c:v>
                </c:pt>
                <c:pt idx="10">
                  <c:v>Not genetically modified (non GMO)</c:v>
                </c:pt>
                <c:pt idx="11">
                  <c:v>Contains branded ingredients</c:v>
                </c:pt>
                <c:pt idx="12">
                  <c:v>Clinical research on the ingredient</c:v>
                </c:pt>
                <c:pt idx="13">
                  <c:v>3rd party certification/seal (USP, SafeSport, etc)</c:v>
                </c:pt>
                <c:pt idx="14">
                  <c:v>Influencer endorsement</c:v>
                </c:pt>
                <c:pt idx="15">
                  <c:v>None of the above</c:v>
                </c:pt>
              </c:strCache>
            </c:strRef>
          </c:cat>
          <c:val>
            <c:numRef>
              <c:f>Sheet1!$E$2:$E$17</c:f>
              <c:numCache>
                <c:formatCode>0%</c:formatCode>
                <c:ptCount val="16"/>
                <c:pt idx="0">
                  <c:v>0.30344828000000001</c:v>
                </c:pt>
                <c:pt idx="1">
                  <c:v>0.21034483000000001</c:v>
                </c:pt>
                <c:pt idx="2">
                  <c:v>0.14827586000000001</c:v>
                </c:pt>
                <c:pt idx="3">
                  <c:v>0.22068966000000001</c:v>
                </c:pt>
                <c:pt idx="4">
                  <c:v>0.12758621000000001</c:v>
                </c:pt>
                <c:pt idx="5">
                  <c:v>0.19655172000000001</c:v>
                </c:pt>
                <c:pt idx="6">
                  <c:v>0.14482759000000001</c:v>
                </c:pt>
                <c:pt idx="7">
                  <c:v>7.2413790000000006E-2</c:v>
                </c:pt>
                <c:pt idx="8">
                  <c:v>3.7931029999999998E-2</c:v>
                </c:pt>
                <c:pt idx="9">
                  <c:v>0.1</c:v>
                </c:pt>
                <c:pt idx="10">
                  <c:v>6.5517240000000004E-2</c:v>
                </c:pt>
                <c:pt idx="11">
                  <c:v>6.2068969999999987E-2</c:v>
                </c:pt>
                <c:pt idx="12">
                  <c:v>0.10344828</c:v>
                </c:pt>
                <c:pt idx="13">
                  <c:v>7.9310340000000007E-2</c:v>
                </c:pt>
                <c:pt idx="14">
                  <c:v>3.4482760000000001E-2</c:v>
                </c:pt>
                <c:pt idx="15">
                  <c:v>6.8965500000000004E-3</c:v>
                </c:pt>
              </c:numCache>
            </c:numRef>
          </c:val>
          <c:extLst>
            <c:ext xmlns:c16="http://schemas.microsoft.com/office/drawing/2014/chart" uri="{C3380CC4-5D6E-409C-BE32-E72D297353CC}">
              <c16:uniqueId val="{00000003-707B-1F44-A6DA-F0426CF35686}"/>
            </c:ext>
          </c:extLst>
        </c:ser>
        <c:ser>
          <c:idx val="4"/>
          <c:order val="4"/>
          <c:tx>
            <c:strRef>
              <c:f>Sheet1!$F$1</c:f>
              <c:strCache>
                <c:ptCount val="1"/>
                <c:pt idx="0">
                  <c:v>KR</c:v>
                </c:pt>
              </c:strCache>
            </c:strRef>
          </c:tx>
          <c:spPr>
            <a:solidFill>
              <a:schemeClr val="accent5"/>
            </a:solidFill>
            <a:ln>
              <a:noFill/>
            </a:ln>
            <a:effectLst/>
          </c:spPr>
          <c:invertIfNegative val="0"/>
          <c:cat>
            <c:strRef>
              <c:f>Sheet1!$A$2:$A$17</c:f>
              <c:strCache>
                <c:ptCount val="16"/>
                <c:pt idx="0">
                  <c:v>Recommended by doctor or other health care expert</c:v>
                </c:pt>
                <c:pt idx="1">
                  <c:v>Addresses my specific conditions/concerns</c:v>
                </c:pt>
                <c:pt idx="2">
                  <c:v>Natural source</c:v>
                </c:pt>
                <c:pt idx="3">
                  <c:v>Proof of safety</c:v>
                </c:pt>
                <c:pt idx="4">
                  <c:v>Past experience with the brand itself</c:v>
                </c:pt>
                <c:pt idx="5">
                  <c:v>Detailed ingredient information</c:v>
                </c:pt>
                <c:pt idx="6">
                  <c:v>Online ratings and/or reviews</c:v>
                </c:pt>
                <c:pt idx="7">
                  <c:v>Clinical research on the brand</c:v>
                </c:pt>
                <c:pt idx="8">
                  <c:v>Recommended by friend/family</c:v>
                </c:pt>
                <c:pt idx="9">
                  <c:v>Organic certification</c:v>
                </c:pt>
                <c:pt idx="10">
                  <c:v>Not genetically modified (non GMO)</c:v>
                </c:pt>
                <c:pt idx="11">
                  <c:v>Contains branded ingredients</c:v>
                </c:pt>
                <c:pt idx="12">
                  <c:v>Clinical research on the ingredient</c:v>
                </c:pt>
                <c:pt idx="13">
                  <c:v>3rd party certification/seal (USP, SafeSport, etc)</c:v>
                </c:pt>
                <c:pt idx="14">
                  <c:v>Influencer endorsement</c:v>
                </c:pt>
                <c:pt idx="15">
                  <c:v>None of the above</c:v>
                </c:pt>
              </c:strCache>
            </c:strRef>
          </c:cat>
          <c:val>
            <c:numRef>
              <c:f>Sheet1!$F$2:$F$17</c:f>
              <c:numCache>
                <c:formatCode>0%</c:formatCode>
                <c:ptCount val="16"/>
                <c:pt idx="0">
                  <c:v>0.19322033999999999</c:v>
                </c:pt>
                <c:pt idx="1">
                  <c:v>0.18305084999999999</c:v>
                </c:pt>
                <c:pt idx="2">
                  <c:v>6.7796609999999993E-2</c:v>
                </c:pt>
                <c:pt idx="3">
                  <c:v>0.24745763000000001</c:v>
                </c:pt>
                <c:pt idx="4">
                  <c:v>5.7627119999999997E-2</c:v>
                </c:pt>
                <c:pt idx="5">
                  <c:v>0.22372881</c:v>
                </c:pt>
                <c:pt idx="6">
                  <c:v>0.21016948999999999</c:v>
                </c:pt>
                <c:pt idx="7">
                  <c:v>8.1355930000000007E-2</c:v>
                </c:pt>
                <c:pt idx="8">
                  <c:v>0.11186441</c:v>
                </c:pt>
                <c:pt idx="9">
                  <c:v>7.1186440000000004E-2</c:v>
                </c:pt>
                <c:pt idx="10">
                  <c:v>4.7457630000000001E-2</c:v>
                </c:pt>
                <c:pt idx="11">
                  <c:v>0.15254237000000001</c:v>
                </c:pt>
                <c:pt idx="12">
                  <c:v>0.14237288000000001</c:v>
                </c:pt>
                <c:pt idx="13">
                  <c:v>6.7796609999999993E-2</c:v>
                </c:pt>
                <c:pt idx="14">
                  <c:v>3.3898299999999999E-3</c:v>
                </c:pt>
                <c:pt idx="15">
                  <c:v>1.016949E-2</c:v>
                </c:pt>
              </c:numCache>
            </c:numRef>
          </c:val>
          <c:extLst>
            <c:ext xmlns:c16="http://schemas.microsoft.com/office/drawing/2014/chart" uri="{C3380CC4-5D6E-409C-BE32-E72D297353CC}">
              <c16:uniqueId val="{00000004-707B-1F44-A6DA-F0426CF35686}"/>
            </c:ext>
          </c:extLst>
        </c:ser>
        <c:ser>
          <c:idx val="5"/>
          <c:order val="5"/>
          <c:tx>
            <c:strRef>
              <c:f>Sheet1!$G$1</c:f>
              <c:strCache>
                <c:ptCount val="1"/>
                <c:pt idx="0">
                  <c:v>AU</c:v>
                </c:pt>
              </c:strCache>
            </c:strRef>
          </c:tx>
          <c:spPr>
            <a:solidFill>
              <a:schemeClr val="accent6"/>
            </a:solidFill>
            <a:ln>
              <a:noFill/>
            </a:ln>
            <a:effectLst/>
          </c:spPr>
          <c:invertIfNegative val="0"/>
          <c:cat>
            <c:strRef>
              <c:f>Sheet1!$A$2:$A$17</c:f>
              <c:strCache>
                <c:ptCount val="16"/>
                <c:pt idx="0">
                  <c:v>Recommended by doctor or other health care expert</c:v>
                </c:pt>
                <c:pt idx="1">
                  <c:v>Addresses my specific conditions/concerns</c:v>
                </c:pt>
                <c:pt idx="2">
                  <c:v>Natural source</c:v>
                </c:pt>
                <c:pt idx="3">
                  <c:v>Proof of safety</c:v>
                </c:pt>
                <c:pt idx="4">
                  <c:v>Past experience with the brand itself</c:v>
                </c:pt>
                <c:pt idx="5">
                  <c:v>Detailed ingredient information</c:v>
                </c:pt>
                <c:pt idx="6">
                  <c:v>Online ratings and/or reviews</c:v>
                </c:pt>
                <c:pt idx="7">
                  <c:v>Clinical research on the brand</c:v>
                </c:pt>
                <c:pt idx="8">
                  <c:v>Recommended by friend/family</c:v>
                </c:pt>
                <c:pt idx="9">
                  <c:v>Organic certification</c:v>
                </c:pt>
                <c:pt idx="10">
                  <c:v>Not genetically modified (non GMO)</c:v>
                </c:pt>
                <c:pt idx="11">
                  <c:v>Contains branded ingredients</c:v>
                </c:pt>
                <c:pt idx="12">
                  <c:v>Clinical research on the ingredient</c:v>
                </c:pt>
                <c:pt idx="13">
                  <c:v>3rd party certification/seal (USP, SafeSport, etc)</c:v>
                </c:pt>
                <c:pt idx="14">
                  <c:v>Influencer endorsement</c:v>
                </c:pt>
                <c:pt idx="15">
                  <c:v>None of the above</c:v>
                </c:pt>
              </c:strCache>
            </c:strRef>
          </c:cat>
          <c:val>
            <c:numRef>
              <c:f>Sheet1!$G$2:$G$17</c:f>
              <c:numCache>
                <c:formatCode>0%</c:formatCode>
                <c:ptCount val="16"/>
                <c:pt idx="0">
                  <c:v>0.21559633</c:v>
                </c:pt>
                <c:pt idx="1">
                  <c:v>0.19724770999999999</c:v>
                </c:pt>
                <c:pt idx="2">
                  <c:v>0.20642202000000001</c:v>
                </c:pt>
                <c:pt idx="3">
                  <c:v>0.13761467999999999</c:v>
                </c:pt>
                <c:pt idx="4">
                  <c:v>0.13761467999999999</c:v>
                </c:pt>
                <c:pt idx="5">
                  <c:v>0.14220183</c:v>
                </c:pt>
                <c:pt idx="6">
                  <c:v>0.1146789</c:v>
                </c:pt>
                <c:pt idx="7">
                  <c:v>0.12385321000000001</c:v>
                </c:pt>
                <c:pt idx="8">
                  <c:v>9.633027999999999E-2</c:v>
                </c:pt>
                <c:pt idx="9">
                  <c:v>7.798165E-2</c:v>
                </c:pt>
                <c:pt idx="10">
                  <c:v>7.3394500000000001E-2</c:v>
                </c:pt>
                <c:pt idx="11">
                  <c:v>6.8807340000000008E-2</c:v>
                </c:pt>
                <c:pt idx="12">
                  <c:v>0.13302752000000001</c:v>
                </c:pt>
                <c:pt idx="13">
                  <c:v>5.0458719999999999E-2</c:v>
                </c:pt>
                <c:pt idx="14">
                  <c:v>4.1284400000000013E-2</c:v>
                </c:pt>
                <c:pt idx="15">
                  <c:v>2.7522939999999999E-2</c:v>
                </c:pt>
              </c:numCache>
            </c:numRef>
          </c:val>
          <c:extLst>
            <c:ext xmlns:c16="http://schemas.microsoft.com/office/drawing/2014/chart" uri="{C3380CC4-5D6E-409C-BE32-E72D297353CC}">
              <c16:uniqueId val="{00000005-707B-1F44-A6DA-F0426CF35686}"/>
            </c:ext>
          </c:extLst>
        </c:ser>
        <c:dLbls>
          <c:showLegendKey val="0"/>
          <c:showVal val="0"/>
          <c:showCatName val="0"/>
          <c:showSerName val="0"/>
          <c:showPercent val="0"/>
          <c:showBubbleSize val="0"/>
        </c:dLbls>
        <c:gapWidth val="219"/>
        <c:overlap val="-27"/>
        <c:axId val="20565584"/>
        <c:axId val="20480256"/>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Sheet1!$A$2:$A$17</c:f>
              <c:strCache>
                <c:ptCount val="16"/>
                <c:pt idx="0">
                  <c:v>Recommended by doctor or other health care expert</c:v>
                </c:pt>
                <c:pt idx="1">
                  <c:v>Addresses my specific conditions/concerns</c:v>
                </c:pt>
                <c:pt idx="2">
                  <c:v>Natural source</c:v>
                </c:pt>
                <c:pt idx="3">
                  <c:v>Proof of safety</c:v>
                </c:pt>
                <c:pt idx="4">
                  <c:v>Past experience with the brand itself</c:v>
                </c:pt>
                <c:pt idx="5">
                  <c:v>Detailed ingredient information</c:v>
                </c:pt>
                <c:pt idx="6">
                  <c:v>Online ratings and/or reviews</c:v>
                </c:pt>
                <c:pt idx="7">
                  <c:v>Clinical research on the brand</c:v>
                </c:pt>
                <c:pt idx="8">
                  <c:v>Recommended by friend/family</c:v>
                </c:pt>
                <c:pt idx="9">
                  <c:v>Organic certification</c:v>
                </c:pt>
                <c:pt idx="10">
                  <c:v>Not genetically modified (non GMO)</c:v>
                </c:pt>
                <c:pt idx="11">
                  <c:v>Contains branded ingredients</c:v>
                </c:pt>
                <c:pt idx="12">
                  <c:v>Clinical research on the ingredient</c:v>
                </c:pt>
                <c:pt idx="13">
                  <c:v>3rd party certification/seal (USP, SafeSport, etc)</c:v>
                </c:pt>
                <c:pt idx="14">
                  <c:v>Influencer endorsement</c:v>
                </c:pt>
                <c:pt idx="15">
                  <c:v>None of the above</c:v>
                </c:pt>
              </c:strCache>
            </c:strRef>
          </c:cat>
          <c:val>
            <c:numRef>
              <c:f>Sheet1!$H$2:$H$17</c:f>
              <c:numCache>
                <c:formatCode>0%</c:formatCode>
                <c:ptCount val="16"/>
                <c:pt idx="0">
                  <c:v>0.22545552999999999</c:v>
                </c:pt>
                <c:pt idx="1">
                  <c:v>0.21457709999999999</c:v>
                </c:pt>
                <c:pt idx="2">
                  <c:v>0.16208866</c:v>
                </c:pt>
                <c:pt idx="3">
                  <c:v>0.17867827</c:v>
                </c:pt>
                <c:pt idx="4">
                  <c:v>0.16263258</c:v>
                </c:pt>
                <c:pt idx="5">
                  <c:v>0.16399238999999999</c:v>
                </c:pt>
                <c:pt idx="6">
                  <c:v>0.12727767000000001</c:v>
                </c:pt>
                <c:pt idx="7">
                  <c:v>8.9203150000000009E-2</c:v>
                </c:pt>
                <c:pt idx="8">
                  <c:v>9.6818059999999997E-2</c:v>
                </c:pt>
                <c:pt idx="9">
                  <c:v>6.2550990000000001E-2</c:v>
                </c:pt>
                <c:pt idx="10">
                  <c:v>6.2822950000000002E-2</c:v>
                </c:pt>
                <c:pt idx="11">
                  <c:v>6.8262169999999997E-2</c:v>
                </c:pt>
                <c:pt idx="12">
                  <c:v>0.11231983</c:v>
                </c:pt>
                <c:pt idx="13">
                  <c:v>4.868099E-2</c:v>
                </c:pt>
                <c:pt idx="14">
                  <c:v>2.2844710000000001E-2</c:v>
                </c:pt>
                <c:pt idx="15">
                  <c:v>3.4539029999999998E-2</c:v>
                </c:pt>
              </c:numCache>
            </c:numRef>
          </c:val>
          <c:smooth val="0"/>
          <c:extLst>
            <c:ext xmlns:c16="http://schemas.microsoft.com/office/drawing/2014/chart" uri="{C3380CC4-5D6E-409C-BE32-E72D297353CC}">
              <c16:uniqueId val="{00000006-707B-1F44-A6DA-F0426CF35686}"/>
            </c:ext>
          </c:extLst>
        </c:ser>
        <c:dLbls>
          <c:showLegendKey val="0"/>
          <c:showVal val="0"/>
          <c:showCatName val="0"/>
          <c:showSerName val="0"/>
          <c:showPercent val="0"/>
          <c:showBubbleSize val="0"/>
        </c:dLbls>
        <c:marker val="1"/>
        <c:smooth val="0"/>
        <c:axId val="20565584"/>
        <c:axId val="20480256"/>
      </c:lineChart>
      <c:catAx>
        <c:axId val="20565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480256"/>
        <c:crosses val="autoZero"/>
        <c:auto val="1"/>
        <c:lblAlgn val="ctr"/>
        <c:lblOffset val="100"/>
        <c:noMultiLvlLbl val="0"/>
      </c:catAx>
      <c:valAx>
        <c:axId val="20480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565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Age 18-34</c:v>
                </c:pt>
              </c:strCache>
            </c:strRef>
          </c:tx>
          <c:spPr>
            <a:solidFill>
              <a:schemeClr val="accent1"/>
            </a:solidFill>
            <a:ln>
              <a:noFill/>
            </a:ln>
            <a:effectLst/>
          </c:spPr>
          <c:invertIfNegative val="0"/>
          <c:cat>
            <c:strRef>
              <c:f>Sheet1!$A$2:$A$17</c:f>
              <c:strCache>
                <c:ptCount val="16"/>
                <c:pt idx="0">
                  <c:v>Proof of safety</c:v>
                </c:pt>
                <c:pt idx="1">
                  <c:v>Addresses my specific conditions/concerns</c:v>
                </c:pt>
                <c:pt idx="2">
                  <c:v>Online ratings and/or reviews</c:v>
                </c:pt>
                <c:pt idx="3">
                  <c:v>Recommended by doctor or other health care expert</c:v>
                </c:pt>
                <c:pt idx="4">
                  <c:v>Detailed ingredient information</c:v>
                </c:pt>
                <c:pt idx="5">
                  <c:v>Natural source</c:v>
                </c:pt>
                <c:pt idx="6">
                  <c:v>Clinical research on the ingredient</c:v>
                </c:pt>
                <c:pt idx="7">
                  <c:v>Recommended by friend/family</c:v>
                </c:pt>
                <c:pt idx="8">
                  <c:v>Past experience with the brand itself</c:v>
                </c:pt>
                <c:pt idx="9">
                  <c:v>Clinical research on the brand</c:v>
                </c:pt>
                <c:pt idx="10">
                  <c:v>Not genetically modified (non GMO)</c:v>
                </c:pt>
                <c:pt idx="11">
                  <c:v>Contains branded ingredients</c:v>
                </c:pt>
                <c:pt idx="12">
                  <c:v>Organic certification</c:v>
                </c:pt>
                <c:pt idx="13">
                  <c:v>3rd party certification/seal (USP, SafeSport, etc)</c:v>
                </c:pt>
                <c:pt idx="14">
                  <c:v>Influencer endorsement</c:v>
                </c:pt>
                <c:pt idx="15">
                  <c:v>None of the above</c:v>
                </c:pt>
              </c:strCache>
            </c:strRef>
          </c:cat>
          <c:val>
            <c:numRef>
              <c:f>Sheet1!$B$2:$B$17</c:f>
              <c:numCache>
                <c:formatCode>0%</c:formatCode>
                <c:ptCount val="16"/>
                <c:pt idx="0">
                  <c:v>0.22</c:v>
                </c:pt>
                <c:pt idx="1">
                  <c:v>0.19</c:v>
                </c:pt>
                <c:pt idx="2">
                  <c:v>0.18</c:v>
                </c:pt>
                <c:pt idx="3">
                  <c:v>0.17</c:v>
                </c:pt>
                <c:pt idx="4">
                  <c:v>0.16</c:v>
                </c:pt>
                <c:pt idx="5">
                  <c:v>0.14000000000000001</c:v>
                </c:pt>
                <c:pt idx="6">
                  <c:v>0.14000000000000001</c:v>
                </c:pt>
                <c:pt idx="7">
                  <c:v>0.11</c:v>
                </c:pt>
                <c:pt idx="8">
                  <c:v>0.1</c:v>
                </c:pt>
                <c:pt idx="9">
                  <c:v>0.09</c:v>
                </c:pt>
                <c:pt idx="10">
                  <c:v>0.09</c:v>
                </c:pt>
                <c:pt idx="11">
                  <c:v>0.08</c:v>
                </c:pt>
                <c:pt idx="12">
                  <c:v>0.08</c:v>
                </c:pt>
                <c:pt idx="13">
                  <c:v>0.06</c:v>
                </c:pt>
                <c:pt idx="14">
                  <c:v>0.03</c:v>
                </c:pt>
                <c:pt idx="15">
                  <c:v>0.01</c:v>
                </c:pt>
              </c:numCache>
            </c:numRef>
          </c:val>
          <c:extLst>
            <c:ext xmlns:c16="http://schemas.microsoft.com/office/drawing/2014/chart" uri="{C3380CC4-5D6E-409C-BE32-E72D297353CC}">
              <c16:uniqueId val="{00000000-707B-1F44-A6DA-F0426CF35686}"/>
            </c:ext>
          </c:extLst>
        </c:ser>
        <c:ser>
          <c:idx val="1"/>
          <c:order val="1"/>
          <c:tx>
            <c:strRef>
              <c:f>Sheet1!$C$1</c:f>
              <c:strCache>
                <c:ptCount val="1"/>
                <c:pt idx="0">
                  <c:v>Male, Age 18-34</c:v>
                </c:pt>
              </c:strCache>
            </c:strRef>
          </c:tx>
          <c:spPr>
            <a:solidFill>
              <a:schemeClr val="accent2"/>
            </a:solidFill>
            <a:ln>
              <a:noFill/>
            </a:ln>
            <a:effectLst/>
          </c:spPr>
          <c:invertIfNegative val="0"/>
          <c:cat>
            <c:strRef>
              <c:f>Sheet1!$A$2:$A$17</c:f>
              <c:strCache>
                <c:ptCount val="16"/>
                <c:pt idx="0">
                  <c:v>Proof of safety</c:v>
                </c:pt>
                <c:pt idx="1">
                  <c:v>Addresses my specific conditions/concerns</c:v>
                </c:pt>
                <c:pt idx="2">
                  <c:v>Online ratings and/or reviews</c:v>
                </c:pt>
                <c:pt idx="3">
                  <c:v>Recommended by doctor or other health care expert</c:v>
                </c:pt>
                <c:pt idx="4">
                  <c:v>Detailed ingredient information</c:v>
                </c:pt>
                <c:pt idx="5">
                  <c:v>Natural source</c:v>
                </c:pt>
                <c:pt idx="6">
                  <c:v>Clinical research on the ingredient</c:v>
                </c:pt>
                <c:pt idx="7">
                  <c:v>Recommended by friend/family</c:v>
                </c:pt>
                <c:pt idx="8">
                  <c:v>Past experience with the brand itself</c:v>
                </c:pt>
                <c:pt idx="9">
                  <c:v>Clinical research on the brand</c:v>
                </c:pt>
                <c:pt idx="10">
                  <c:v>Not genetically modified (non GMO)</c:v>
                </c:pt>
                <c:pt idx="11">
                  <c:v>Contains branded ingredients</c:v>
                </c:pt>
                <c:pt idx="12">
                  <c:v>Organic certification</c:v>
                </c:pt>
                <c:pt idx="13">
                  <c:v>3rd party certification/seal (USP, SafeSport, etc)</c:v>
                </c:pt>
                <c:pt idx="14">
                  <c:v>Influencer endorsement</c:v>
                </c:pt>
                <c:pt idx="15">
                  <c:v>None of the above</c:v>
                </c:pt>
              </c:strCache>
            </c:strRef>
          </c:cat>
          <c:val>
            <c:numRef>
              <c:f>Sheet1!$C$2:$C$17</c:f>
              <c:numCache>
                <c:formatCode>0%</c:formatCode>
                <c:ptCount val="16"/>
                <c:pt idx="0">
                  <c:v>0.18</c:v>
                </c:pt>
                <c:pt idx="1">
                  <c:v>0.12</c:v>
                </c:pt>
                <c:pt idx="2">
                  <c:v>0.14000000000000001</c:v>
                </c:pt>
                <c:pt idx="3">
                  <c:v>0.16</c:v>
                </c:pt>
                <c:pt idx="4">
                  <c:v>0.12</c:v>
                </c:pt>
                <c:pt idx="5">
                  <c:v>0.19</c:v>
                </c:pt>
                <c:pt idx="6">
                  <c:v>0.15</c:v>
                </c:pt>
                <c:pt idx="7">
                  <c:v>0.13</c:v>
                </c:pt>
                <c:pt idx="8">
                  <c:v>0.1</c:v>
                </c:pt>
                <c:pt idx="9">
                  <c:v>0.12</c:v>
                </c:pt>
                <c:pt idx="10">
                  <c:v>0.08</c:v>
                </c:pt>
                <c:pt idx="11">
                  <c:v>0.1</c:v>
                </c:pt>
                <c:pt idx="12">
                  <c:v>0.1</c:v>
                </c:pt>
                <c:pt idx="13">
                  <c:v>0.11</c:v>
                </c:pt>
                <c:pt idx="14">
                  <c:v>0.08</c:v>
                </c:pt>
                <c:pt idx="15">
                  <c:v>0.01</c:v>
                </c:pt>
              </c:numCache>
            </c:numRef>
          </c:val>
          <c:extLst>
            <c:ext xmlns:c16="http://schemas.microsoft.com/office/drawing/2014/chart" uri="{C3380CC4-5D6E-409C-BE32-E72D297353CC}">
              <c16:uniqueId val="{00000001-707B-1F44-A6DA-F0426CF35686}"/>
            </c:ext>
          </c:extLst>
        </c:ser>
        <c:ser>
          <c:idx val="2"/>
          <c:order val="2"/>
          <c:tx>
            <c:strRef>
              <c:f>Sheet1!$D$1</c:f>
              <c:strCache>
                <c:ptCount val="1"/>
                <c:pt idx="0">
                  <c:v>Female, Age 35-54</c:v>
                </c:pt>
              </c:strCache>
            </c:strRef>
          </c:tx>
          <c:spPr>
            <a:solidFill>
              <a:schemeClr val="accent3"/>
            </a:solidFill>
            <a:ln>
              <a:noFill/>
            </a:ln>
            <a:effectLst/>
          </c:spPr>
          <c:invertIfNegative val="0"/>
          <c:cat>
            <c:strRef>
              <c:f>Sheet1!$A$2:$A$17</c:f>
              <c:strCache>
                <c:ptCount val="16"/>
                <c:pt idx="0">
                  <c:v>Proof of safety</c:v>
                </c:pt>
                <c:pt idx="1">
                  <c:v>Addresses my specific conditions/concerns</c:v>
                </c:pt>
                <c:pt idx="2">
                  <c:v>Online ratings and/or reviews</c:v>
                </c:pt>
                <c:pt idx="3">
                  <c:v>Recommended by doctor or other health care expert</c:v>
                </c:pt>
                <c:pt idx="4">
                  <c:v>Detailed ingredient information</c:v>
                </c:pt>
                <c:pt idx="5">
                  <c:v>Natural source</c:v>
                </c:pt>
                <c:pt idx="6">
                  <c:v>Clinical research on the ingredient</c:v>
                </c:pt>
                <c:pt idx="7">
                  <c:v>Recommended by friend/family</c:v>
                </c:pt>
                <c:pt idx="8">
                  <c:v>Past experience with the brand itself</c:v>
                </c:pt>
                <c:pt idx="9">
                  <c:v>Clinical research on the brand</c:v>
                </c:pt>
                <c:pt idx="10">
                  <c:v>Not genetically modified (non GMO)</c:v>
                </c:pt>
                <c:pt idx="11">
                  <c:v>Contains branded ingredients</c:v>
                </c:pt>
                <c:pt idx="12">
                  <c:v>Organic certification</c:v>
                </c:pt>
                <c:pt idx="13">
                  <c:v>3rd party certification/seal (USP, SafeSport, etc)</c:v>
                </c:pt>
                <c:pt idx="14">
                  <c:v>Influencer endorsement</c:v>
                </c:pt>
                <c:pt idx="15">
                  <c:v>None of the above</c:v>
                </c:pt>
              </c:strCache>
            </c:strRef>
          </c:cat>
          <c:val>
            <c:numRef>
              <c:f>Sheet1!$D$2:$D$17</c:f>
              <c:numCache>
                <c:formatCode>0%</c:formatCode>
                <c:ptCount val="16"/>
                <c:pt idx="0">
                  <c:v>0.17</c:v>
                </c:pt>
                <c:pt idx="1">
                  <c:v>0.21</c:v>
                </c:pt>
                <c:pt idx="2">
                  <c:v>0.13</c:v>
                </c:pt>
                <c:pt idx="3">
                  <c:v>0.2</c:v>
                </c:pt>
                <c:pt idx="4">
                  <c:v>0.22</c:v>
                </c:pt>
                <c:pt idx="5">
                  <c:v>0.14000000000000001</c:v>
                </c:pt>
                <c:pt idx="6">
                  <c:v>0.11</c:v>
                </c:pt>
                <c:pt idx="7">
                  <c:v>0.1</c:v>
                </c:pt>
                <c:pt idx="8">
                  <c:v>0.11</c:v>
                </c:pt>
                <c:pt idx="9">
                  <c:v>0.12</c:v>
                </c:pt>
                <c:pt idx="10">
                  <c:v>7.0000000000000007E-2</c:v>
                </c:pt>
                <c:pt idx="11">
                  <c:v>0.08</c:v>
                </c:pt>
                <c:pt idx="12">
                  <c:v>0.1</c:v>
                </c:pt>
                <c:pt idx="13">
                  <c:v>0.05</c:v>
                </c:pt>
                <c:pt idx="14">
                  <c:v>0.03</c:v>
                </c:pt>
                <c:pt idx="15">
                  <c:v>0.01</c:v>
                </c:pt>
              </c:numCache>
            </c:numRef>
          </c:val>
          <c:extLst>
            <c:ext xmlns:c16="http://schemas.microsoft.com/office/drawing/2014/chart" uri="{C3380CC4-5D6E-409C-BE32-E72D297353CC}">
              <c16:uniqueId val="{00000002-707B-1F44-A6DA-F0426CF35686}"/>
            </c:ext>
          </c:extLst>
        </c:ser>
        <c:ser>
          <c:idx val="3"/>
          <c:order val="3"/>
          <c:tx>
            <c:strRef>
              <c:f>Sheet1!$E$1</c:f>
              <c:strCache>
                <c:ptCount val="1"/>
                <c:pt idx="0">
                  <c:v>Male, Age 35-54</c:v>
                </c:pt>
              </c:strCache>
            </c:strRef>
          </c:tx>
          <c:spPr>
            <a:solidFill>
              <a:schemeClr val="accent4"/>
            </a:solidFill>
            <a:ln>
              <a:noFill/>
            </a:ln>
            <a:effectLst/>
          </c:spPr>
          <c:invertIfNegative val="0"/>
          <c:cat>
            <c:strRef>
              <c:f>Sheet1!$A$2:$A$17</c:f>
              <c:strCache>
                <c:ptCount val="16"/>
                <c:pt idx="0">
                  <c:v>Proof of safety</c:v>
                </c:pt>
                <c:pt idx="1">
                  <c:v>Addresses my specific conditions/concerns</c:v>
                </c:pt>
                <c:pt idx="2">
                  <c:v>Online ratings and/or reviews</c:v>
                </c:pt>
                <c:pt idx="3">
                  <c:v>Recommended by doctor or other health care expert</c:v>
                </c:pt>
                <c:pt idx="4">
                  <c:v>Detailed ingredient information</c:v>
                </c:pt>
                <c:pt idx="5">
                  <c:v>Natural source</c:v>
                </c:pt>
                <c:pt idx="6">
                  <c:v>Clinical research on the ingredient</c:v>
                </c:pt>
                <c:pt idx="7">
                  <c:v>Recommended by friend/family</c:v>
                </c:pt>
                <c:pt idx="8">
                  <c:v>Past experience with the brand itself</c:v>
                </c:pt>
                <c:pt idx="9">
                  <c:v>Clinical research on the brand</c:v>
                </c:pt>
                <c:pt idx="10">
                  <c:v>Not genetically modified (non GMO)</c:v>
                </c:pt>
                <c:pt idx="11">
                  <c:v>Contains branded ingredients</c:v>
                </c:pt>
                <c:pt idx="12">
                  <c:v>Organic certification</c:v>
                </c:pt>
                <c:pt idx="13">
                  <c:v>3rd party certification/seal (USP, SafeSport, etc)</c:v>
                </c:pt>
                <c:pt idx="14">
                  <c:v>Influencer endorsement</c:v>
                </c:pt>
                <c:pt idx="15">
                  <c:v>None of the above</c:v>
                </c:pt>
              </c:strCache>
            </c:strRef>
          </c:cat>
          <c:val>
            <c:numRef>
              <c:f>Sheet1!$E$2:$E$17</c:f>
              <c:numCache>
                <c:formatCode>0%</c:formatCode>
                <c:ptCount val="16"/>
                <c:pt idx="0">
                  <c:v>0.16</c:v>
                </c:pt>
                <c:pt idx="1">
                  <c:v>0.13</c:v>
                </c:pt>
                <c:pt idx="2">
                  <c:v>0.17</c:v>
                </c:pt>
                <c:pt idx="3">
                  <c:v>0.23</c:v>
                </c:pt>
                <c:pt idx="4">
                  <c:v>0.15</c:v>
                </c:pt>
                <c:pt idx="5">
                  <c:v>0.2</c:v>
                </c:pt>
                <c:pt idx="6">
                  <c:v>0.12</c:v>
                </c:pt>
                <c:pt idx="7">
                  <c:v>0.09</c:v>
                </c:pt>
                <c:pt idx="8">
                  <c:v>0.14000000000000001</c:v>
                </c:pt>
                <c:pt idx="9">
                  <c:v>0.12</c:v>
                </c:pt>
                <c:pt idx="10">
                  <c:v>0.09</c:v>
                </c:pt>
                <c:pt idx="11">
                  <c:v>0.11</c:v>
                </c:pt>
                <c:pt idx="12">
                  <c:v>0.12</c:v>
                </c:pt>
                <c:pt idx="13">
                  <c:v>0.05</c:v>
                </c:pt>
                <c:pt idx="14">
                  <c:v>0.05</c:v>
                </c:pt>
                <c:pt idx="15">
                  <c:v>0.01</c:v>
                </c:pt>
              </c:numCache>
            </c:numRef>
          </c:val>
          <c:extLst>
            <c:ext xmlns:c16="http://schemas.microsoft.com/office/drawing/2014/chart" uri="{C3380CC4-5D6E-409C-BE32-E72D297353CC}">
              <c16:uniqueId val="{00000003-707B-1F44-A6DA-F0426CF35686}"/>
            </c:ext>
          </c:extLst>
        </c:ser>
        <c:ser>
          <c:idx val="4"/>
          <c:order val="4"/>
          <c:tx>
            <c:strRef>
              <c:f>Sheet1!$F$1</c:f>
              <c:strCache>
                <c:ptCount val="1"/>
                <c:pt idx="0">
                  <c:v>Female, Age 55+</c:v>
                </c:pt>
              </c:strCache>
            </c:strRef>
          </c:tx>
          <c:spPr>
            <a:solidFill>
              <a:schemeClr val="accent5"/>
            </a:solidFill>
            <a:ln>
              <a:noFill/>
            </a:ln>
            <a:effectLst/>
          </c:spPr>
          <c:invertIfNegative val="0"/>
          <c:cat>
            <c:strRef>
              <c:f>Sheet1!$A$2:$A$17</c:f>
              <c:strCache>
                <c:ptCount val="16"/>
                <c:pt idx="0">
                  <c:v>Proof of safety</c:v>
                </c:pt>
                <c:pt idx="1">
                  <c:v>Addresses my specific conditions/concerns</c:v>
                </c:pt>
                <c:pt idx="2">
                  <c:v>Online ratings and/or reviews</c:v>
                </c:pt>
                <c:pt idx="3">
                  <c:v>Recommended by doctor or other health care expert</c:v>
                </c:pt>
                <c:pt idx="4">
                  <c:v>Detailed ingredient information</c:v>
                </c:pt>
                <c:pt idx="5">
                  <c:v>Natural source</c:v>
                </c:pt>
                <c:pt idx="6">
                  <c:v>Clinical research on the ingredient</c:v>
                </c:pt>
                <c:pt idx="7">
                  <c:v>Recommended by friend/family</c:v>
                </c:pt>
                <c:pt idx="8">
                  <c:v>Past experience with the brand itself</c:v>
                </c:pt>
                <c:pt idx="9">
                  <c:v>Clinical research on the brand</c:v>
                </c:pt>
                <c:pt idx="10">
                  <c:v>Not genetically modified (non GMO)</c:v>
                </c:pt>
                <c:pt idx="11">
                  <c:v>Contains branded ingredients</c:v>
                </c:pt>
                <c:pt idx="12">
                  <c:v>Organic certification</c:v>
                </c:pt>
                <c:pt idx="13">
                  <c:v>3rd party certification/seal (USP, SafeSport, etc)</c:v>
                </c:pt>
                <c:pt idx="14">
                  <c:v>Influencer endorsement</c:v>
                </c:pt>
                <c:pt idx="15">
                  <c:v>None of the above</c:v>
                </c:pt>
              </c:strCache>
            </c:strRef>
          </c:cat>
          <c:val>
            <c:numRef>
              <c:f>Sheet1!$F$2:$F$17</c:f>
              <c:numCache>
                <c:formatCode>0%</c:formatCode>
                <c:ptCount val="16"/>
                <c:pt idx="0">
                  <c:v>0.19</c:v>
                </c:pt>
                <c:pt idx="1">
                  <c:v>0.27</c:v>
                </c:pt>
                <c:pt idx="2">
                  <c:v>0.09</c:v>
                </c:pt>
                <c:pt idx="3">
                  <c:v>0.24</c:v>
                </c:pt>
                <c:pt idx="4">
                  <c:v>0.24</c:v>
                </c:pt>
                <c:pt idx="5">
                  <c:v>0.14000000000000001</c:v>
                </c:pt>
                <c:pt idx="6">
                  <c:v>0.16</c:v>
                </c:pt>
                <c:pt idx="7">
                  <c:v>0.05</c:v>
                </c:pt>
                <c:pt idx="8">
                  <c:v>0.23</c:v>
                </c:pt>
                <c:pt idx="9">
                  <c:v>0.09</c:v>
                </c:pt>
                <c:pt idx="10">
                  <c:v>0.05</c:v>
                </c:pt>
                <c:pt idx="11">
                  <c:v>7.0000000000000007E-2</c:v>
                </c:pt>
                <c:pt idx="12">
                  <c:v>0.06</c:v>
                </c:pt>
                <c:pt idx="13">
                  <c:v>0.02</c:v>
                </c:pt>
                <c:pt idx="14">
                  <c:v>0.01</c:v>
                </c:pt>
                <c:pt idx="15">
                  <c:v>0.02</c:v>
                </c:pt>
              </c:numCache>
            </c:numRef>
          </c:val>
          <c:extLst>
            <c:ext xmlns:c16="http://schemas.microsoft.com/office/drawing/2014/chart" uri="{C3380CC4-5D6E-409C-BE32-E72D297353CC}">
              <c16:uniqueId val="{00000004-707B-1F44-A6DA-F0426CF35686}"/>
            </c:ext>
          </c:extLst>
        </c:ser>
        <c:ser>
          <c:idx val="5"/>
          <c:order val="5"/>
          <c:tx>
            <c:strRef>
              <c:f>Sheet1!$G$1</c:f>
              <c:strCache>
                <c:ptCount val="1"/>
                <c:pt idx="0">
                  <c:v>Male, Age 55+</c:v>
                </c:pt>
              </c:strCache>
            </c:strRef>
          </c:tx>
          <c:spPr>
            <a:solidFill>
              <a:schemeClr val="accent6"/>
            </a:solidFill>
            <a:ln>
              <a:noFill/>
            </a:ln>
            <a:effectLst/>
          </c:spPr>
          <c:invertIfNegative val="0"/>
          <c:cat>
            <c:strRef>
              <c:f>Sheet1!$A$2:$A$17</c:f>
              <c:strCache>
                <c:ptCount val="16"/>
                <c:pt idx="0">
                  <c:v>Proof of safety</c:v>
                </c:pt>
                <c:pt idx="1">
                  <c:v>Addresses my specific conditions/concerns</c:v>
                </c:pt>
                <c:pt idx="2">
                  <c:v>Online ratings and/or reviews</c:v>
                </c:pt>
                <c:pt idx="3">
                  <c:v>Recommended by doctor or other health care expert</c:v>
                </c:pt>
                <c:pt idx="4">
                  <c:v>Detailed ingredient information</c:v>
                </c:pt>
                <c:pt idx="5">
                  <c:v>Natural source</c:v>
                </c:pt>
                <c:pt idx="6">
                  <c:v>Clinical research on the ingredient</c:v>
                </c:pt>
                <c:pt idx="7">
                  <c:v>Recommended by friend/family</c:v>
                </c:pt>
                <c:pt idx="8">
                  <c:v>Past experience with the brand itself</c:v>
                </c:pt>
                <c:pt idx="9">
                  <c:v>Clinical research on the brand</c:v>
                </c:pt>
                <c:pt idx="10">
                  <c:v>Not genetically modified (non GMO)</c:v>
                </c:pt>
                <c:pt idx="11">
                  <c:v>Contains branded ingredients</c:v>
                </c:pt>
                <c:pt idx="12">
                  <c:v>Organic certification</c:v>
                </c:pt>
                <c:pt idx="13">
                  <c:v>3rd party certification/seal (USP, SafeSport, etc)</c:v>
                </c:pt>
                <c:pt idx="14">
                  <c:v>Influencer endorsement</c:v>
                </c:pt>
                <c:pt idx="15">
                  <c:v>None of the above</c:v>
                </c:pt>
              </c:strCache>
            </c:strRef>
          </c:cat>
          <c:val>
            <c:numRef>
              <c:f>Sheet1!$G$2:$G$17</c:f>
              <c:numCache>
                <c:formatCode>0%</c:formatCode>
                <c:ptCount val="16"/>
                <c:pt idx="0">
                  <c:v>0.18</c:v>
                </c:pt>
                <c:pt idx="1">
                  <c:v>0.24</c:v>
                </c:pt>
                <c:pt idx="2">
                  <c:v>0.14000000000000001</c:v>
                </c:pt>
                <c:pt idx="3">
                  <c:v>0.33</c:v>
                </c:pt>
                <c:pt idx="4">
                  <c:v>0.16</c:v>
                </c:pt>
                <c:pt idx="5">
                  <c:v>0.14000000000000001</c:v>
                </c:pt>
                <c:pt idx="6">
                  <c:v>0.13</c:v>
                </c:pt>
                <c:pt idx="7">
                  <c:v>7.0000000000000007E-2</c:v>
                </c:pt>
                <c:pt idx="8">
                  <c:v>0.18</c:v>
                </c:pt>
                <c:pt idx="9">
                  <c:v>0.1</c:v>
                </c:pt>
                <c:pt idx="10">
                  <c:v>0.04</c:v>
                </c:pt>
                <c:pt idx="11">
                  <c:v>0.09</c:v>
                </c:pt>
                <c:pt idx="12">
                  <c:v>0.06</c:v>
                </c:pt>
                <c:pt idx="13">
                  <c:v>0.04</c:v>
                </c:pt>
                <c:pt idx="14">
                  <c:v>0.01</c:v>
                </c:pt>
                <c:pt idx="15">
                  <c:v>0.01</c:v>
                </c:pt>
              </c:numCache>
            </c:numRef>
          </c:val>
          <c:extLst>
            <c:ext xmlns:c16="http://schemas.microsoft.com/office/drawing/2014/chart" uri="{C3380CC4-5D6E-409C-BE32-E72D297353CC}">
              <c16:uniqueId val="{00000005-707B-1F44-A6DA-F0426CF35686}"/>
            </c:ext>
          </c:extLst>
        </c:ser>
        <c:dLbls>
          <c:showLegendKey val="0"/>
          <c:showVal val="0"/>
          <c:showCatName val="0"/>
          <c:showSerName val="0"/>
          <c:showPercent val="0"/>
          <c:showBubbleSize val="0"/>
        </c:dLbls>
        <c:gapWidth val="219"/>
        <c:overlap val="-27"/>
        <c:axId val="20565584"/>
        <c:axId val="20480256"/>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Sheet1!$A$2:$A$17</c:f>
              <c:strCache>
                <c:ptCount val="16"/>
                <c:pt idx="0">
                  <c:v>Proof of safety</c:v>
                </c:pt>
                <c:pt idx="1">
                  <c:v>Addresses my specific conditions/concerns</c:v>
                </c:pt>
                <c:pt idx="2">
                  <c:v>Online ratings and/or reviews</c:v>
                </c:pt>
                <c:pt idx="3">
                  <c:v>Recommended by doctor or other health care expert</c:v>
                </c:pt>
                <c:pt idx="4">
                  <c:v>Detailed ingredient information</c:v>
                </c:pt>
                <c:pt idx="5">
                  <c:v>Natural source</c:v>
                </c:pt>
                <c:pt idx="6">
                  <c:v>Clinical research on the ingredient</c:v>
                </c:pt>
                <c:pt idx="7">
                  <c:v>Recommended by friend/family</c:v>
                </c:pt>
                <c:pt idx="8">
                  <c:v>Past experience with the brand itself</c:v>
                </c:pt>
                <c:pt idx="9">
                  <c:v>Clinical research on the brand</c:v>
                </c:pt>
                <c:pt idx="10">
                  <c:v>Not genetically modified (non GMO)</c:v>
                </c:pt>
                <c:pt idx="11">
                  <c:v>Contains branded ingredients</c:v>
                </c:pt>
                <c:pt idx="12">
                  <c:v>Organic certification</c:v>
                </c:pt>
                <c:pt idx="13">
                  <c:v>3rd party certification/seal (USP, SafeSport, etc)</c:v>
                </c:pt>
                <c:pt idx="14">
                  <c:v>Influencer endorsement</c:v>
                </c:pt>
                <c:pt idx="15">
                  <c:v>None of the above</c:v>
                </c:pt>
              </c:strCache>
            </c:strRef>
          </c:cat>
          <c:val>
            <c:numRef>
              <c:f>Sheet1!$H$2:$H$17</c:f>
              <c:numCache>
                <c:formatCode>0%</c:formatCode>
                <c:ptCount val="16"/>
                <c:pt idx="0">
                  <c:v>0.17867827</c:v>
                </c:pt>
                <c:pt idx="1">
                  <c:v>0.21457709999999999</c:v>
                </c:pt>
                <c:pt idx="2">
                  <c:v>0.12727767000000001</c:v>
                </c:pt>
                <c:pt idx="3">
                  <c:v>0.22545552999999999</c:v>
                </c:pt>
                <c:pt idx="4">
                  <c:v>0.16399238999999999</c:v>
                </c:pt>
                <c:pt idx="5">
                  <c:v>0.16208866</c:v>
                </c:pt>
                <c:pt idx="6">
                  <c:v>0.11231983</c:v>
                </c:pt>
                <c:pt idx="7">
                  <c:v>9.6818059999999997E-2</c:v>
                </c:pt>
                <c:pt idx="8">
                  <c:v>0.16263258</c:v>
                </c:pt>
                <c:pt idx="9">
                  <c:v>8.9203150000000009E-2</c:v>
                </c:pt>
                <c:pt idx="10">
                  <c:v>6.2822950000000002E-2</c:v>
                </c:pt>
                <c:pt idx="11">
                  <c:v>6.8262169999999997E-2</c:v>
                </c:pt>
                <c:pt idx="12">
                  <c:v>6.2550990000000001E-2</c:v>
                </c:pt>
                <c:pt idx="13">
                  <c:v>4.868099E-2</c:v>
                </c:pt>
                <c:pt idx="14">
                  <c:v>2.2844710000000001E-2</c:v>
                </c:pt>
                <c:pt idx="15">
                  <c:v>3.4539029999999998E-2</c:v>
                </c:pt>
              </c:numCache>
            </c:numRef>
          </c:val>
          <c:smooth val="0"/>
          <c:extLst>
            <c:ext xmlns:c16="http://schemas.microsoft.com/office/drawing/2014/chart" uri="{C3380CC4-5D6E-409C-BE32-E72D297353CC}">
              <c16:uniqueId val="{00000006-707B-1F44-A6DA-F0426CF35686}"/>
            </c:ext>
          </c:extLst>
        </c:ser>
        <c:dLbls>
          <c:showLegendKey val="0"/>
          <c:showVal val="0"/>
          <c:showCatName val="0"/>
          <c:showSerName val="0"/>
          <c:showPercent val="0"/>
          <c:showBubbleSize val="0"/>
        </c:dLbls>
        <c:marker val="1"/>
        <c:smooth val="0"/>
        <c:axId val="20565584"/>
        <c:axId val="20480256"/>
      </c:lineChart>
      <c:catAx>
        <c:axId val="20565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480256"/>
        <c:crosses val="autoZero"/>
        <c:auto val="1"/>
        <c:lblAlgn val="ctr"/>
        <c:lblOffset val="100"/>
        <c:noMultiLvlLbl val="0"/>
      </c:catAx>
      <c:valAx>
        <c:axId val="20480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565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c:v>
                </c:pt>
              </c:strCache>
            </c:strRef>
          </c:tx>
          <c:spPr>
            <a:solidFill>
              <a:schemeClr val="accent1"/>
            </a:solidFill>
            <a:ln>
              <a:noFill/>
            </a:ln>
            <a:effectLst/>
          </c:spPr>
          <c:invertIfNegative val="0"/>
          <c:cat>
            <c:strRef>
              <c:f>Sheet1!$A$2:$A$17</c:f>
              <c:strCache>
                <c:ptCount val="16"/>
                <c:pt idx="0">
                  <c:v>Proof of safety</c:v>
                </c:pt>
                <c:pt idx="1">
                  <c:v>Online ratings and/or reviews</c:v>
                </c:pt>
                <c:pt idx="2">
                  <c:v>Addresses my specific conditions/concerns</c:v>
                </c:pt>
                <c:pt idx="3">
                  <c:v>Recommended by doctor or other health care expert</c:v>
                </c:pt>
                <c:pt idx="4">
                  <c:v>Natural source</c:v>
                </c:pt>
                <c:pt idx="5">
                  <c:v>Past experience with the brand itself</c:v>
                </c:pt>
                <c:pt idx="6">
                  <c:v>Clinical research on the brand</c:v>
                </c:pt>
                <c:pt idx="7">
                  <c:v>Not genetically modified (non GMO)</c:v>
                </c:pt>
                <c:pt idx="8">
                  <c:v>Detailed ingredient information</c:v>
                </c:pt>
                <c:pt idx="9">
                  <c:v>Recommended by friend/family</c:v>
                </c:pt>
                <c:pt idx="10">
                  <c:v>Organic certification</c:v>
                </c:pt>
                <c:pt idx="11">
                  <c:v>Contains branded ingredients</c:v>
                </c:pt>
                <c:pt idx="12">
                  <c:v>Clinical research on the ingredient</c:v>
                </c:pt>
                <c:pt idx="13">
                  <c:v>3rd party certification/seal (USP, SafeSport, etc)</c:v>
                </c:pt>
                <c:pt idx="14">
                  <c:v>Influencer endorsement</c:v>
                </c:pt>
                <c:pt idx="15">
                  <c:v>None of the above</c:v>
                </c:pt>
              </c:strCache>
            </c:strRef>
          </c:cat>
          <c:val>
            <c:numRef>
              <c:f>Sheet1!$B$2:$B$17</c:f>
              <c:numCache>
                <c:formatCode>0%</c:formatCode>
                <c:ptCount val="16"/>
                <c:pt idx="0">
                  <c:v>0.23584906</c:v>
                </c:pt>
                <c:pt idx="1">
                  <c:v>0.21698112999999999</c:v>
                </c:pt>
                <c:pt idx="2">
                  <c:v>0.20754717</c:v>
                </c:pt>
                <c:pt idx="3">
                  <c:v>0.15094340000000001</c:v>
                </c:pt>
                <c:pt idx="4">
                  <c:v>0.15094340000000001</c:v>
                </c:pt>
                <c:pt idx="5">
                  <c:v>0.15094340000000001</c:v>
                </c:pt>
                <c:pt idx="6">
                  <c:v>0.11320755</c:v>
                </c:pt>
                <c:pt idx="7">
                  <c:v>0.11320755</c:v>
                </c:pt>
                <c:pt idx="8">
                  <c:v>0.10377358</c:v>
                </c:pt>
                <c:pt idx="9">
                  <c:v>0.10377358</c:v>
                </c:pt>
                <c:pt idx="10">
                  <c:v>8.4905659999999994E-2</c:v>
                </c:pt>
                <c:pt idx="11">
                  <c:v>8.4905659999999994E-2</c:v>
                </c:pt>
                <c:pt idx="12">
                  <c:v>7.5471700000000003E-2</c:v>
                </c:pt>
                <c:pt idx="13">
                  <c:v>3.7735850000000001E-2</c:v>
                </c:pt>
                <c:pt idx="14">
                  <c:v>2.830189E-2</c:v>
                </c:pt>
                <c:pt idx="15">
                  <c:v>9.4339599999999999E-3</c:v>
                </c:pt>
              </c:numCache>
            </c:numRef>
          </c:val>
          <c:extLst>
            <c:ext xmlns:c16="http://schemas.microsoft.com/office/drawing/2014/chart" uri="{C3380CC4-5D6E-409C-BE32-E72D297353CC}">
              <c16:uniqueId val="{00000000-707B-1F44-A6DA-F0426CF35686}"/>
            </c:ext>
          </c:extLst>
        </c:ser>
        <c:ser>
          <c:idx val="1"/>
          <c:order val="1"/>
          <c:tx>
            <c:strRef>
              <c:f>Sheet1!$C$1</c:f>
              <c:strCache>
                <c:ptCount val="1"/>
                <c:pt idx="0">
                  <c:v>US Male 18-34</c:v>
                </c:pt>
              </c:strCache>
            </c:strRef>
          </c:tx>
          <c:spPr>
            <a:solidFill>
              <a:schemeClr val="accent2"/>
            </a:solidFill>
            <a:ln>
              <a:noFill/>
            </a:ln>
            <a:effectLst/>
          </c:spPr>
          <c:invertIfNegative val="0"/>
          <c:cat>
            <c:strRef>
              <c:f>Sheet1!$A$2:$A$17</c:f>
              <c:strCache>
                <c:ptCount val="16"/>
                <c:pt idx="0">
                  <c:v>Proof of safety</c:v>
                </c:pt>
                <c:pt idx="1">
                  <c:v>Online ratings and/or reviews</c:v>
                </c:pt>
                <c:pt idx="2">
                  <c:v>Addresses my specific conditions/concerns</c:v>
                </c:pt>
                <c:pt idx="3">
                  <c:v>Recommended by doctor or other health care expert</c:v>
                </c:pt>
                <c:pt idx="4">
                  <c:v>Natural source</c:v>
                </c:pt>
                <c:pt idx="5">
                  <c:v>Past experience with the brand itself</c:v>
                </c:pt>
                <c:pt idx="6">
                  <c:v>Clinical research on the brand</c:v>
                </c:pt>
                <c:pt idx="7">
                  <c:v>Not genetically modified (non GMO)</c:v>
                </c:pt>
                <c:pt idx="8">
                  <c:v>Detailed ingredient information</c:v>
                </c:pt>
                <c:pt idx="9">
                  <c:v>Recommended by friend/family</c:v>
                </c:pt>
                <c:pt idx="10">
                  <c:v>Organic certification</c:v>
                </c:pt>
                <c:pt idx="11">
                  <c:v>Contains branded ingredients</c:v>
                </c:pt>
                <c:pt idx="12">
                  <c:v>Clinical research on the ingredient</c:v>
                </c:pt>
                <c:pt idx="13">
                  <c:v>3rd party certification/seal (USP, SafeSport, etc)</c:v>
                </c:pt>
                <c:pt idx="14">
                  <c:v>Influencer endorsement</c:v>
                </c:pt>
                <c:pt idx="15">
                  <c:v>None of the above</c:v>
                </c:pt>
              </c:strCache>
            </c:strRef>
          </c:cat>
          <c:val>
            <c:numRef>
              <c:f>Sheet1!$C$2:$C$17</c:f>
              <c:numCache>
                <c:formatCode>0%</c:formatCode>
                <c:ptCount val="16"/>
                <c:pt idx="0">
                  <c:v>0.20952381</c:v>
                </c:pt>
                <c:pt idx="1">
                  <c:v>8.5714289999999999E-2</c:v>
                </c:pt>
                <c:pt idx="2">
                  <c:v>0.17142857</c:v>
                </c:pt>
                <c:pt idx="3">
                  <c:v>0.12380952000000001</c:v>
                </c:pt>
                <c:pt idx="4">
                  <c:v>0.26666666999999999</c:v>
                </c:pt>
                <c:pt idx="5">
                  <c:v>0.13333333</c:v>
                </c:pt>
                <c:pt idx="6">
                  <c:v>0.13333333</c:v>
                </c:pt>
                <c:pt idx="7">
                  <c:v>8.5714289999999999E-2</c:v>
                </c:pt>
                <c:pt idx="8">
                  <c:v>0.12380952000000001</c:v>
                </c:pt>
                <c:pt idx="9">
                  <c:v>0.13333333</c:v>
                </c:pt>
                <c:pt idx="10">
                  <c:v>9.5238099999999992E-2</c:v>
                </c:pt>
                <c:pt idx="11">
                  <c:v>7.6190480000000005E-2</c:v>
                </c:pt>
                <c:pt idx="12">
                  <c:v>0.10476190000000001</c:v>
                </c:pt>
                <c:pt idx="13">
                  <c:v>8.5714289999999999E-2</c:v>
                </c:pt>
                <c:pt idx="14">
                  <c:v>7.6190480000000005E-2</c:v>
                </c:pt>
                <c:pt idx="15">
                  <c:v>1.9047620000000001E-2</c:v>
                </c:pt>
              </c:numCache>
            </c:numRef>
          </c:val>
          <c:extLst>
            <c:ext xmlns:c16="http://schemas.microsoft.com/office/drawing/2014/chart" uri="{C3380CC4-5D6E-409C-BE32-E72D297353CC}">
              <c16:uniqueId val="{00000001-707B-1F44-A6DA-F0426CF35686}"/>
            </c:ext>
          </c:extLst>
        </c:ser>
        <c:ser>
          <c:idx val="2"/>
          <c:order val="2"/>
          <c:tx>
            <c:strRef>
              <c:f>Sheet1!$D$1</c:f>
              <c:strCache>
                <c:ptCount val="1"/>
                <c:pt idx="0">
                  <c:v>US Female 35-54</c:v>
                </c:pt>
              </c:strCache>
            </c:strRef>
          </c:tx>
          <c:spPr>
            <a:solidFill>
              <a:schemeClr val="accent3"/>
            </a:solidFill>
            <a:ln>
              <a:noFill/>
            </a:ln>
            <a:effectLst/>
          </c:spPr>
          <c:invertIfNegative val="0"/>
          <c:cat>
            <c:strRef>
              <c:f>Sheet1!$A$2:$A$17</c:f>
              <c:strCache>
                <c:ptCount val="16"/>
                <c:pt idx="0">
                  <c:v>Proof of safety</c:v>
                </c:pt>
                <c:pt idx="1">
                  <c:v>Online ratings and/or reviews</c:v>
                </c:pt>
                <c:pt idx="2">
                  <c:v>Addresses my specific conditions/concerns</c:v>
                </c:pt>
                <c:pt idx="3">
                  <c:v>Recommended by doctor or other health care expert</c:v>
                </c:pt>
                <c:pt idx="4">
                  <c:v>Natural source</c:v>
                </c:pt>
                <c:pt idx="5">
                  <c:v>Past experience with the brand itself</c:v>
                </c:pt>
                <c:pt idx="6">
                  <c:v>Clinical research on the brand</c:v>
                </c:pt>
                <c:pt idx="7">
                  <c:v>Not genetically modified (non GMO)</c:v>
                </c:pt>
                <c:pt idx="8">
                  <c:v>Detailed ingredient information</c:v>
                </c:pt>
                <c:pt idx="9">
                  <c:v>Recommended by friend/family</c:v>
                </c:pt>
                <c:pt idx="10">
                  <c:v>Organic certification</c:v>
                </c:pt>
                <c:pt idx="11">
                  <c:v>Contains branded ingredients</c:v>
                </c:pt>
                <c:pt idx="12">
                  <c:v>Clinical research on the ingredient</c:v>
                </c:pt>
                <c:pt idx="13">
                  <c:v>3rd party certification/seal (USP, SafeSport, etc)</c:v>
                </c:pt>
                <c:pt idx="14">
                  <c:v>Influencer endorsement</c:v>
                </c:pt>
                <c:pt idx="15">
                  <c:v>None of the above</c:v>
                </c:pt>
              </c:strCache>
            </c:strRef>
          </c:cat>
          <c:val>
            <c:numRef>
              <c:f>Sheet1!$D$2:$D$17</c:f>
              <c:numCache>
                <c:formatCode>0%</c:formatCode>
                <c:ptCount val="16"/>
                <c:pt idx="0">
                  <c:v>0.10309277999999999</c:v>
                </c:pt>
                <c:pt idx="1">
                  <c:v>0.13402062000000001</c:v>
                </c:pt>
                <c:pt idx="2">
                  <c:v>0.22680412</c:v>
                </c:pt>
                <c:pt idx="3">
                  <c:v>0.19587629000000001</c:v>
                </c:pt>
                <c:pt idx="4">
                  <c:v>0.18556701</c:v>
                </c:pt>
                <c:pt idx="5">
                  <c:v>0.14432990000000001</c:v>
                </c:pt>
                <c:pt idx="6">
                  <c:v>0.14432990000000001</c:v>
                </c:pt>
                <c:pt idx="7">
                  <c:v>9.2783510000000013E-2</c:v>
                </c:pt>
                <c:pt idx="8">
                  <c:v>0.21649484999999999</c:v>
                </c:pt>
                <c:pt idx="9">
                  <c:v>0.12371134</c:v>
                </c:pt>
                <c:pt idx="10">
                  <c:v>0.15463917999999999</c:v>
                </c:pt>
                <c:pt idx="11">
                  <c:v>9.2783510000000013E-2</c:v>
                </c:pt>
                <c:pt idx="12">
                  <c:v>4.123711E-2</c:v>
                </c:pt>
                <c:pt idx="13">
                  <c:v>7.2164950000000005E-2</c:v>
                </c:pt>
                <c:pt idx="14">
                  <c:v>4.123711E-2</c:v>
                </c:pt>
                <c:pt idx="15">
                  <c:v>0</c:v>
                </c:pt>
              </c:numCache>
            </c:numRef>
          </c:val>
          <c:extLst>
            <c:ext xmlns:c16="http://schemas.microsoft.com/office/drawing/2014/chart" uri="{C3380CC4-5D6E-409C-BE32-E72D297353CC}">
              <c16:uniqueId val="{00000002-707B-1F44-A6DA-F0426CF35686}"/>
            </c:ext>
          </c:extLst>
        </c:ser>
        <c:ser>
          <c:idx val="3"/>
          <c:order val="3"/>
          <c:tx>
            <c:strRef>
              <c:f>Sheet1!$E$1</c:f>
              <c:strCache>
                <c:ptCount val="1"/>
                <c:pt idx="0">
                  <c:v>US Male 35-54</c:v>
                </c:pt>
              </c:strCache>
            </c:strRef>
          </c:tx>
          <c:spPr>
            <a:solidFill>
              <a:schemeClr val="accent4"/>
            </a:solidFill>
            <a:ln>
              <a:noFill/>
            </a:ln>
            <a:effectLst/>
          </c:spPr>
          <c:invertIfNegative val="0"/>
          <c:cat>
            <c:strRef>
              <c:f>Sheet1!$A$2:$A$17</c:f>
              <c:strCache>
                <c:ptCount val="16"/>
                <c:pt idx="0">
                  <c:v>Proof of safety</c:v>
                </c:pt>
                <c:pt idx="1">
                  <c:v>Online ratings and/or reviews</c:v>
                </c:pt>
                <c:pt idx="2">
                  <c:v>Addresses my specific conditions/concerns</c:v>
                </c:pt>
                <c:pt idx="3">
                  <c:v>Recommended by doctor or other health care expert</c:v>
                </c:pt>
                <c:pt idx="4">
                  <c:v>Natural source</c:v>
                </c:pt>
                <c:pt idx="5">
                  <c:v>Past experience with the brand itself</c:v>
                </c:pt>
                <c:pt idx="6">
                  <c:v>Clinical research on the brand</c:v>
                </c:pt>
                <c:pt idx="7">
                  <c:v>Not genetically modified (non GMO)</c:v>
                </c:pt>
                <c:pt idx="8">
                  <c:v>Detailed ingredient information</c:v>
                </c:pt>
                <c:pt idx="9">
                  <c:v>Recommended by friend/family</c:v>
                </c:pt>
                <c:pt idx="10">
                  <c:v>Organic certification</c:v>
                </c:pt>
                <c:pt idx="11">
                  <c:v>Contains branded ingredients</c:v>
                </c:pt>
                <c:pt idx="12">
                  <c:v>Clinical research on the ingredient</c:v>
                </c:pt>
                <c:pt idx="13">
                  <c:v>3rd party certification/seal (USP, SafeSport, etc)</c:v>
                </c:pt>
                <c:pt idx="14">
                  <c:v>Influencer endorsement</c:v>
                </c:pt>
                <c:pt idx="15">
                  <c:v>None of the above</c:v>
                </c:pt>
              </c:strCache>
            </c:strRef>
          </c:cat>
          <c:val>
            <c:numRef>
              <c:f>Sheet1!$E$2:$E$17</c:f>
              <c:numCache>
                <c:formatCode>0%</c:formatCode>
                <c:ptCount val="16"/>
                <c:pt idx="0">
                  <c:v>0.15178570999999999</c:v>
                </c:pt>
                <c:pt idx="1">
                  <c:v>0.125</c:v>
                </c:pt>
                <c:pt idx="2">
                  <c:v>9.8214289999999996E-2</c:v>
                </c:pt>
                <c:pt idx="3">
                  <c:v>0.25892857000000002</c:v>
                </c:pt>
                <c:pt idx="4">
                  <c:v>0.23214286000000001</c:v>
                </c:pt>
                <c:pt idx="5">
                  <c:v>0.17857143</c:v>
                </c:pt>
                <c:pt idx="6">
                  <c:v>0.14285713999999999</c:v>
                </c:pt>
                <c:pt idx="7">
                  <c:v>0.13392857</c:v>
                </c:pt>
                <c:pt idx="8">
                  <c:v>8.9285710000000004E-2</c:v>
                </c:pt>
                <c:pt idx="9">
                  <c:v>0.14285713999999999</c:v>
                </c:pt>
                <c:pt idx="10">
                  <c:v>0.15178570999999999</c:v>
                </c:pt>
                <c:pt idx="11">
                  <c:v>8.0357140000000007E-2</c:v>
                </c:pt>
                <c:pt idx="12">
                  <c:v>8.0357140000000007E-2</c:v>
                </c:pt>
                <c:pt idx="13">
                  <c:v>2.6785710000000001E-2</c:v>
                </c:pt>
                <c:pt idx="14">
                  <c:v>5.3571430000000003E-2</c:v>
                </c:pt>
                <c:pt idx="15">
                  <c:v>8.9285700000000003E-3</c:v>
                </c:pt>
              </c:numCache>
            </c:numRef>
          </c:val>
          <c:extLst>
            <c:ext xmlns:c16="http://schemas.microsoft.com/office/drawing/2014/chart" uri="{C3380CC4-5D6E-409C-BE32-E72D297353CC}">
              <c16:uniqueId val="{00000003-707B-1F44-A6DA-F0426CF35686}"/>
            </c:ext>
          </c:extLst>
        </c:ser>
        <c:ser>
          <c:idx val="4"/>
          <c:order val="4"/>
          <c:tx>
            <c:strRef>
              <c:f>Sheet1!$F$1</c:f>
              <c:strCache>
                <c:ptCount val="1"/>
                <c:pt idx="0">
                  <c:v>US Female 55+</c:v>
                </c:pt>
              </c:strCache>
            </c:strRef>
          </c:tx>
          <c:spPr>
            <a:solidFill>
              <a:schemeClr val="accent5"/>
            </a:solidFill>
            <a:ln>
              <a:noFill/>
            </a:ln>
            <a:effectLst/>
          </c:spPr>
          <c:invertIfNegative val="0"/>
          <c:cat>
            <c:strRef>
              <c:f>Sheet1!$A$2:$A$17</c:f>
              <c:strCache>
                <c:ptCount val="16"/>
                <c:pt idx="0">
                  <c:v>Proof of safety</c:v>
                </c:pt>
                <c:pt idx="1">
                  <c:v>Online ratings and/or reviews</c:v>
                </c:pt>
                <c:pt idx="2">
                  <c:v>Addresses my specific conditions/concerns</c:v>
                </c:pt>
                <c:pt idx="3">
                  <c:v>Recommended by doctor or other health care expert</c:v>
                </c:pt>
                <c:pt idx="4">
                  <c:v>Natural source</c:v>
                </c:pt>
                <c:pt idx="5">
                  <c:v>Past experience with the brand itself</c:v>
                </c:pt>
                <c:pt idx="6">
                  <c:v>Clinical research on the brand</c:v>
                </c:pt>
                <c:pt idx="7">
                  <c:v>Not genetically modified (non GMO)</c:v>
                </c:pt>
                <c:pt idx="8">
                  <c:v>Detailed ingredient information</c:v>
                </c:pt>
                <c:pt idx="9">
                  <c:v>Recommended by friend/family</c:v>
                </c:pt>
                <c:pt idx="10">
                  <c:v>Organic certification</c:v>
                </c:pt>
                <c:pt idx="11">
                  <c:v>Contains branded ingredients</c:v>
                </c:pt>
                <c:pt idx="12">
                  <c:v>Clinical research on the ingredient</c:v>
                </c:pt>
                <c:pt idx="13">
                  <c:v>3rd party certification/seal (USP, SafeSport, etc)</c:v>
                </c:pt>
                <c:pt idx="14">
                  <c:v>Influencer endorsement</c:v>
                </c:pt>
                <c:pt idx="15">
                  <c:v>None of the above</c:v>
                </c:pt>
              </c:strCache>
            </c:strRef>
          </c:cat>
          <c:val>
            <c:numRef>
              <c:f>Sheet1!$F$2:$F$17</c:f>
              <c:numCache>
                <c:formatCode>0%</c:formatCode>
                <c:ptCount val="16"/>
                <c:pt idx="0">
                  <c:v>0.17391303999999999</c:v>
                </c:pt>
                <c:pt idx="1">
                  <c:v>8.6956520000000009E-2</c:v>
                </c:pt>
                <c:pt idx="2">
                  <c:v>0.26086957</c:v>
                </c:pt>
                <c:pt idx="3">
                  <c:v>0.19565216999999999</c:v>
                </c:pt>
                <c:pt idx="4">
                  <c:v>6.521739E-2</c:v>
                </c:pt>
                <c:pt idx="5">
                  <c:v>0.36956522000000003</c:v>
                </c:pt>
                <c:pt idx="6">
                  <c:v>6.521739E-2</c:v>
                </c:pt>
                <c:pt idx="7">
                  <c:v>6.521739E-2</c:v>
                </c:pt>
                <c:pt idx="8">
                  <c:v>0.15217391</c:v>
                </c:pt>
                <c:pt idx="9">
                  <c:v>6.521739E-2</c:v>
                </c:pt>
                <c:pt idx="10">
                  <c:v>0.10869565</c:v>
                </c:pt>
                <c:pt idx="11">
                  <c:v>8.6956520000000009E-2</c:v>
                </c:pt>
                <c:pt idx="12">
                  <c:v>8.6956520000000009E-2</c:v>
                </c:pt>
                <c:pt idx="13">
                  <c:v>2.1739129999999999E-2</c:v>
                </c:pt>
                <c:pt idx="14">
                  <c:v>0</c:v>
                </c:pt>
                <c:pt idx="15">
                  <c:v>6.521739E-2</c:v>
                </c:pt>
              </c:numCache>
            </c:numRef>
          </c:val>
          <c:extLst>
            <c:ext xmlns:c16="http://schemas.microsoft.com/office/drawing/2014/chart" uri="{C3380CC4-5D6E-409C-BE32-E72D297353CC}">
              <c16:uniqueId val="{00000004-707B-1F44-A6DA-F0426CF35686}"/>
            </c:ext>
          </c:extLst>
        </c:ser>
        <c:ser>
          <c:idx val="5"/>
          <c:order val="5"/>
          <c:tx>
            <c:strRef>
              <c:f>Sheet1!$G$1</c:f>
              <c:strCache>
                <c:ptCount val="1"/>
                <c:pt idx="0">
                  <c:v>US Male 55+</c:v>
                </c:pt>
              </c:strCache>
            </c:strRef>
          </c:tx>
          <c:spPr>
            <a:solidFill>
              <a:schemeClr val="accent6"/>
            </a:solidFill>
            <a:ln>
              <a:noFill/>
            </a:ln>
            <a:effectLst/>
          </c:spPr>
          <c:invertIfNegative val="0"/>
          <c:cat>
            <c:strRef>
              <c:f>Sheet1!$A$2:$A$17</c:f>
              <c:strCache>
                <c:ptCount val="16"/>
                <c:pt idx="0">
                  <c:v>Proof of safety</c:v>
                </c:pt>
                <c:pt idx="1">
                  <c:v>Online ratings and/or reviews</c:v>
                </c:pt>
                <c:pt idx="2">
                  <c:v>Addresses my specific conditions/concerns</c:v>
                </c:pt>
                <c:pt idx="3">
                  <c:v>Recommended by doctor or other health care expert</c:v>
                </c:pt>
                <c:pt idx="4">
                  <c:v>Natural source</c:v>
                </c:pt>
                <c:pt idx="5">
                  <c:v>Past experience with the brand itself</c:v>
                </c:pt>
                <c:pt idx="6">
                  <c:v>Clinical research on the brand</c:v>
                </c:pt>
                <c:pt idx="7">
                  <c:v>Not genetically modified (non GMO)</c:v>
                </c:pt>
                <c:pt idx="8">
                  <c:v>Detailed ingredient information</c:v>
                </c:pt>
                <c:pt idx="9">
                  <c:v>Recommended by friend/family</c:v>
                </c:pt>
                <c:pt idx="10">
                  <c:v>Organic certification</c:v>
                </c:pt>
                <c:pt idx="11">
                  <c:v>Contains branded ingredients</c:v>
                </c:pt>
                <c:pt idx="12">
                  <c:v>Clinical research on the ingredient</c:v>
                </c:pt>
                <c:pt idx="13">
                  <c:v>3rd party certification/seal (USP, SafeSport, etc)</c:v>
                </c:pt>
                <c:pt idx="14">
                  <c:v>Influencer endorsement</c:v>
                </c:pt>
                <c:pt idx="15">
                  <c:v>None of the above</c:v>
                </c:pt>
              </c:strCache>
            </c:strRef>
          </c:cat>
          <c:val>
            <c:numRef>
              <c:f>Sheet1!$G$2:$G$17</c:f>
              <c:numCache>
                <c:formatCode>0%</c:formatCode>
                <c:ptCount val="16"/>
                <c:pt idx="0">
                  <c:v>0.125</c:v>
                </c:pt>
                <c:pt idx="1">
                  <c:v>3.125E-2</c:v>
                </c:pt>
                <c:pt idx="2">
                  <c:v>0.3125</c:v>
                </c:pt>
                <c:pt idx="3">
                  <c:v>0.375</c:v>
                </c:pt>
                <c:pt idx="4">
                  <c:v>9.375E-2</c:v>
                </c:pt>
                <c:pt idx="5">
                  <c:v>0.15625</c:v>
                </c:pt>
                <c:pt idx="6">
                  <c:v>0.125</c:v>
                </c:pt>
                <c:pt idx="7">
                  <c:v>3.125E-2</c:v>
                </c:pt>
                <c:pt idx="8">
                  <c:v>0.15625</c:v>
                </c:pt>
                <c:pt idx="9">
                  <c:v>9.375E-2</c:v>
                </c:pt>
                <c:pt idx="10">
                  <c:v>3.125E-2</c:v>
                </c:pt>
                <c:pt idx="11">
                  <c:v>9.375E-2</c:v>
                </c:pt>
                <c:pt idx="12">
                  <c:v>0.125</c:v>
                </c:pt>
                <c:pt idx="13">
                  <c:v>6.25E-2</c:v>
                </c:pt>
                <c:pt idx="14">
                  <c:v>0</c:v>
                </c:pt>
                <c:pt idx="15">
                  <c:v>3.125E-2</c:v>
                </c:pt>
              </c:numCache>
            </c:numRef>
          </c:val>
          <c:extLst>
            <c:ext xmlns:c16="http://schemas.microsoft.com/office/drawing/2014/chart" uri="{C3380CC4-5D6E-409C-BE32-E72D297353CC}">
              <c16:uniqueId val="{00000005-707B-1F44-A6DA-F0426CF35686}"/>
            </c:ext>
          </c:extLst>
        </c:ser>
        <c:dLbls>
          <c:showLegendKey val="0"/>
          <c:showVal val="0"/>
          <c:showCatName val="0"/>
          <c:showSerName val="0"/>
          <c:showPercent val="0"/>
          <c:showBubbleSize val="0"/>
        </c:dLbls>
        <c:gapWidth val="219"/>
        <c:overlap val="-27"/>
        <c:axId val="20565584"/>
        <c:axId val="20480256"/>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Sheet1!$A$2:$A$17</c:f>
              <c:strCache>
                <c:ptCount val="16"/>
                <c:pt idx="0">
                  <c:v>Proof of safety</c:v>
                </c:pt>
                <c:pt idx="1">
                  <c:v>Online ratings and/or reviews</c:v>
                </c:pt>
                <c:pt idx="2">
                  <c:v>Addresses my specific conditions/concerns</c:v>
                </c:pt>
                <c:pt idx="3">
                  <c:v>Recommended by doctor or other health care expert</c:v>
                </c:pt>
                <c:pt idx="4">
                  <c:v>Natural source</c:v>
                </c:pt>
                <c:pt idx="5">
                  <c:v>Past experience with the brand itself</c:v>
                </c:pt>
                <c:pt idx="6">
                  <c:v>Clinical research on the brand</c:v>
                </c:pt>
                <c:pt idx="7">
                  <c:v>Not genetically modified (non GMO)</c:v>
                </c:pt>
                <c:pt idx="8">
                  <c:v>Detailed ingredient information</c:v>
                </c:pt>
                <c:pt idx="9">
                  <c:v>Recommended by friend/family</c:v>
                </c:pt>
                <c:pt idx="10">
                  <c:v>Organic certification</c:v>
                </c:pt>
                <c:pt idx="11">
                  <c:v>Contains branded ingredients</c:v>
                </c:pt>
                <c:pt idx="12">
                  <c:v>Clinical research on the ingredient</c:v>
                </c:pt>
                <c:pt idx="13">
                  <c:v>3rd party certification/seal (USP, SafeSport, etc)</c:v>
                </c:pt>
                <c:pt idx="14">
                  <c:v>Influencer endorsement</c:v>
                </c:pt>
                <c:pt idx="15">
                  <c:v>None of the above</c:v>
                </c:pt>
              </c:strCache>
            </c:strRef>
          </c:cat>
          <c:val>
            <c:numRef>
              <c:f>Sheet1!$H$2:$H$17</c:f>
              <c:numCache>
                <c:formatCode>0%</c:formatCode>
                <c:ptCount val="16"/>
                <c:pt idx="0">
                  <c:v>0.17867827</c:v>
                </c:pt>
                <c:pt idx="1">
                  <c:v>0.12727767000000001</c:v>
                </c:pt>
                <c:pt idx="2">
                  <c:v>0.21457709999999999</c:v>
                </c:pt>
                <c:pt idx="3">
                  <c:v>0.22545552999999999</c:v>
                </c:pt>
                <c:pt idx="4">
                  <c:v>0.16208866</c:v>
                </c:pt>
                <c:pt idx="5">
                  <c:v>0.16263258</c:v>
                </c:pt>
                <c:pt idx="6">
                  <c:v>8.9203150000000009E-2</c:v>
                </c:pt>
                <c:pt idx="7">
                  <c:v>6.2822950000000002E-2</c:v>
                </c:pt>
                <c:pt idx="8">
                  <c:v>0.16399238999999999</c:v>
                </c:pt>
                <c:pt idx="9">
                  <c:v>9.6818059999999997E-2</c:v>
                </c:pt>
                <c:pt idx="10">
                  <c:v>6.2550990000000001E-2</c:v>
                </c:pt>
                <c:pt idx="11">
                  <c:v>6.8262169999999997E-2</c:v>
                </c:pt>
                <c:pt idx="12">
                  <c:v>0.11231983</c:v>
                </c:pt>
                <c:pt idx="13">
                  <c:v>4.868099E-2</c:v>
                </c:pt>
                <c:pt idx="14">
                  <c:v>2.2844710000000001E-2</c:v>
                </c:pt>
                <c:pt idx="15">
                  <c:v>3.4539029999999998E-2</c:v>
                </c:pt>
              </c:numCache>
            </c:numRef>
          </c:val>
          <c:smooth val="0"/>
          <c:extLst>
            <c:ext xmlns:c16="http://schemas.microsoft.com/office/drawing/2014/chart" uri="{C3380CC4-5D6E-409C-BE32-E72D297353CC}">
              <c16:uniqueId val="{00000006-707B-1F44-A6DA-F0426CF35686}"/>
            </c:ext>
          </c:extLst>
        </c:ser>
        <c:dLbls>
          <c:showLegendKey val="0"/>
          <c:showVal val="0"/>
          <c:showCatName val="0"/>
          <c:showSerName val="0"/>
          <c:showPercent val="0"/>
          <c:showBubbleSize val="0"/>
        </c:dLbls>
        <c:marker val="1"/>
        <c:smooth val="0"/>
        <c:axId val="20565584"/>
        <c:axId val="20480256"/>
      </c:lineChart>
      <c:catAx>
        <c:axId val="20565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480256"/>
        <c:crosses val="autoZero"/>
        <c:auto val="1"/>
        <c:lblAlgn val="ctr"/>
        <c:lblOffset val="100"/>
        <c:noMultiLvlLbl val="0"/>
      </c:catAx>
      <c:valAx>
        <c:axId val="20480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565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707707843848826"/>
          <c:y val="3.2105074831023199E-2"/>
          <c:w val="0.65546394035784916"/>
          <c:h val="0.80687131334576012"/>
        </c:manualLayout>
      </c:layout>
      <c:barChart>
        <c:barDir val="bar"/>
        <c:grouping val="clustered"/>
        <c:varyColors val="0"/>
        <c:ser>
          <c:idx val="0"/>
          <c:order val="0"/>
          <c:tx>
            <c:strRef>
              <c:f>Sheet1!$B$1</c:f>
              <c:strCache>
                <c:ptCount val="1"/>
                <c:pt idx="0">
                  <c:v>2023</c:v>
                </c:pt>
              </c:strCache>
            </c:strRef>
          </c:tx>
          <c:spPr>
            <a:solidFill>
              <a:schemeClr val="accent1"/>
            </a:solidFill>
            <a:ln>
              <a:noFill/>
            </a:ln>
            <a:effectLst/>
          </c:spPr>
          <c:invertIfNegative val="0"/>
          <c:cat>
            <c:strRef>
              <c:f>Sheet1!$A$2:$A$16</c:f>
              <c:strCache>
                <c:ptCount val="15"/>
                <c:pt idx="0">
                  <c:v>Influencer endorsement</c:v>
                </c:pt>
                <c:pt idx="1">
                  <c:v>Contains branded ingredients</c:v>
                </c:pt>
                <c:pt idx="2">
                  <c:v>Online ratings and/or reviews</c:v>
                </c:pt>
                <c:pt idx="3">
                  <c:v>Recommended by friend/family</c:v>
                </c:pt>
                <c:pt idx="4">
                  <c:v>Addresses specific conditions</c:v>
                </c:pt>
                <c:pt idx="5">
                  <c:v>Organic certification</c:v>
                </c:pt>
                <c:pt idx="6">
                  <c:v>Past experience with the brand itself</c:v>
                </c:pt>
                <c:pt idx="7">
                  <c:v>Clinical research</c:v>
                </c:pt>
                <c:pt idx="8">
                  <c:v>Natural source</c:v>
                </c:pt>
                <c:pt idx="9">
                  <c:v>Detailed ingredient information</c:v>
                </c:pt>
                <c:pt idx="10">
                  <c:v>Recommended by doctor or other expert</c:v>
                </c:pt>
                <c:pt idx="11">
                  <c:v>3rd party certification/seal (USP, SafeSport, etc)</c:v>
                </c:pt>
                <c:pt idx="12">
                  <c:v>Clinical research on the brand</c:v>
                </c:pt>
                <c:pt idx="13">
                  <c:v>Clinical research on the ingredient</c:v>
                </c:pt>
                <c:pt idx="14">
                  <c:v>Proof of safety</c:v>
                </c:pt>
              </c:strCache>
            </c:strRef>
          </c:cat>
          <c:val>
            <c:numRef>
              <c:f>Sheet1!$B$2:$B$16</c:f>
              <c:numCache>
                <c:formatCode>0%</c:formatCode>
                <c:ptCount val="15"/>
                <c:pt idx="0">
                  <c:v>0.02</c:v>
                </c:pt>
                <c:pt idx="1">
                  <c:v>7.0000000000000007E-2</c:v>
                </c:pt>
                <c:pt idx="2">
                  <c:v>0.13</c:v>
                </c:pt>
                <c:pt idx="3">
                  <c:v>0.1</c:v>
                </c:pt>
                <c:pt idx="4">
                  <c:v>0.21</c:v>
                </c:pt>
                <c:pt idx="5">
                  <c:v>0.06</c:v>
                </c:pt>
                <c:pt idx="6">
                  <c:v>0.16</c:v>
                </c:pt>
                <c:pt idx="8">
                  <c:v>0.16</c:v>
                </c:pt>
                <c:pt idx="9">
                  <c:v>0.16</c:v>
                </c:pt>
                <c:pt idx="10">
                  <c:v>0.23</c:v>
                </c:pt>
                <c:pt idx="11">
                  <c:v>0.05</c:v>
                </c:pt>
                <c:pt idx="12">
                  <c:v>0.09</c:v>
                </c:pt>
                <c:pt idx="13">
                  <c:v>0.11</c:v>
                </c:pt>
                <c:pt idx="14">
                  <c:v>0.18</c:v>
                </c:pt>
              </c:numCache>
            </c:numRef>
          </c:val>
          <c:extLst>
            <c:ext xmlns:c16="http://schemas.microsoft.com/office/drawing/2014/chart" uri="{C3380CC4-5D6E-409C-BE32-E72D297353CC}">
              <c16:uniqueId val="{00000000-CE36-4287-981D-B03B228D9F13}"/>
            </c:ext>
          </c:extLst>
        </c:ser>
        <c:ser>
          <c:idx val="1"/>
          <c:order val="1"/>
          <c:tx>
            <c:strRef>
              <c:f>Sheet1!$C$1</c:f>
              <c:strCache>
                <c:ptCount val="1"/>
                <c:pt idx="0">
                  <c:v>2022</c:v>
                </c:pt>
              </c:strCache>
            </c:strRef>
          </c:tx>
          <c:spPr>
            <a:solidFill>
              <a:schemeClr val="accent2"/>
            </a:solidFill>
            <a:ln>
              <a:noFill/>
            </a:ln>
            <a:effectLst/>
          </c:spPr>
          <c:invertIfNegative val="0"/>
          <c:cat>
            <c:strRef>
              <c:f>Sheet1!$A$2:$A$16</c:f>
              <c:strCache>
                <c:ptCount val="15"/>
                <c:pt idx="0">
                  <c:v>Influencer endorsement</c:v>
                </c:pt>
                <c:pt idx="1">
                  <c:v>Contains branded ingredients</c:v>
                </c:pt>
                <c:pt idx="2">
                  <c:v>Online ratings and/or reviews</c:v>
                </c:pt>
                <c:pt idx="3">
                  <c:v>Recommended by friend/family</c:v>
                </c:pt>
                <c:pt idx="4">
                  <c:v>Addresses specific conditions</c:v>
                </c:pt>
                <c:pt idx="5">
                  <c:v>Organic certification</c:v>
                </c:pt>
                <c:pt idx="6">
                  <c:v>Past experience with the brand itself</c:v>
                </c:pt>
                <c:pt idx="7">
                  <c:v>Clinical research</c:v>
                </c:pt>
                <c:pt idx="8">
                  <c:v>Natural source</c:v>
                </c:pt>
                <c:pt idx="9">
                  <c:v>Detailed ingredient information</c:v>
                </c:pt>
                <c:pt idx="10">
                  <c:v>Recommended by doctor or other expert</c:v>
                </c:pt>
                <c:pt idx="11">
                  <c:v>3rd party certification/seal (USP, SafeSport, etc)</c:v>
                </c:pt>
                <c:pt idx="12">
                  <c:v>Clinical research on the brand</c:v>
                </c:pt>
                <c:pt idx="13">
                  <c:v>Clinical research on the ingredient</c:v>
                </c:pt>
                <c:pt idx="14">
                  <c:v>Proof of safety</c:v>
                </c:pt>
              </c:strCache>
            </c:strRef>
          </c:cat>
          <c:val>
            <c:numRef>
              <c:f>Sheet1!$C$2:$C$16</c:f>
              <c:numCache>
                <c:formatCode>0%</c:formatCode>
                <c:ptCount val="15"/>
                <c:pt idx="0">
                  <c:v>0.04</c:v>
                </c:pt>
                <c:pt idx="1">
                  <c:v>0.09</c:v>
                </c:pt>
                <c:pt idx="2">
                  <c:v>0.1</c:v>
                </c:pt>
                <c:pt idx="3">
                  <c:v>0.11</c:v>
                </c:pt>
                <c:pt idx="4">
                  <c:v>0.13</c:v>
                </c:pt>
                <c:pt idx="5">
                  <c:v>0.14000000000000001</c:v>
                </c:pt>
                <c:pt idx="6">
                  <c:v>0.16</c:v>
                </c:pt>
                <c:pt idx="7">
                  <c:v>0.17</c:v>
                </c:pt>
                <c:pt idx="8">
                  <c:v>0.22</c:v>
                </c:pt>
                <c:pt idx="9">
                  <c:v>0.22</c:v>
                </c:pt>
                <c:pt idx="10">
                  <c:v>0.25</c:v>
                </c:pt>
              </c:numCache>
            </c:numRef>
          </c:val>
          <c:extLst>
            <c:ext xmlns:c16="http://schemas.microsoft.com/office/drawing/2014/chart" uri="{C3380CC4-5D6E-409C-BE32-E72D297353CC}">
              <c16:uniqueId val="{00000001-CE36-4287-981D-B03B228D9F13}"/>
            </c:ext>
          </c:extLst>
        </c:ser>
        <c:dLbls>
          <c:showLegendKey val="0"/>
          <c:showVal val="0"/>
          <c:showCatName val="0"/>
          <c:showSerName val="0"/>
          <c:showPercent val="0"/>
          <c:showBubbleSize val="0"/>
        </c:dLbls>
        <c:gapWidth val="219"/>
        <c:axId val="859190272"/>
        <c:axId val="475847792"/>
      </c:barChart>
      <c:catAx>
        <c:axId val="859190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5847792"/>
        <c:crosses val="autoZero"/>
        <c:auto val="1"/>
        <c:lblAlgn val="ctr"/>
        <c:lblOffset val="100"/>
        <c:noMultiLvlLbl val="0"/>
      </c:catAx>
      <c:valAx>
        <c:axId val="4758477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9190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800" b="0"/>
              <a:t>Adulterated products or substituted ingredients</a:t>
            </a:r>
          </a:p>
        </c:rich>
      </c:tx>
      <c:layout>
        <c:manualLayout>
          <c:xMode val="edge"/>
          <c:yMode val="edge"/>
          <c:x val="0.1698907428238137"/>
          <c:y val="0"/>
        </c:manualLayout>
      </c:layout>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0.42885772000000011</c:v>
                </c:pt>
                <c:pt idx="1">
                  <c:v>0.39078155999999997</c:v>
                </c:pt>
                <c:pt idx="2">
                  <c:v>0.13026051999999999</c:v>
                </c:pt>
                <c:pt idx="3">
                  <c:v>5.0100199999999998E-2</c:v>
                </c:pt>
              </c:numCache>
            </c:numRef>
          </c:val>
          <c:extLst>
            <c:ext xmlns:c16="http://schemas.microsoft.com/office/drawing/2014/chart" uri="{C3380CC4-5D6E-409C-BE32-E72D297353CC}">
              <c16:uniqueId val="{00000000-CF5F-C747-8532-E1E462465E6C}"/>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0.38028169000000001</c:v>
                </c:pt>
                <c:pt idx="1">
                  <c:v>0.4084507</c:v>
                </c:pt>
                <c:pt idx="2">
                  <c:v>0.18779343000000001</c:v>
                </c:pt>
                <c:pt idx="3">
                  <c:v>2.3474180000000001E-2</c:v>
                </c:pt>
              </c:numCache>
            </c:numRef>
          </c:val>
          <c:extLst>
            <c:ext xmlns:c16="http://schemas.microsoft.com/office/drawing/2014/chart" uri="{C3380CC4-5D6E-409C-BE32-E72D297353CC}">
              <c16:uniqueId val="{00000001-CF5F-C747-8532-E1E462465E6C}"/>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0.39795918000000002</c:v>
                </c:pt>
                <c:pt idx="1">
                  <c:v>0.40306122</c:v>
                </c:pt>
                <c:pt idx="2">
                  <c:v>0.18877551000000001</c:v>
                </c:pt>
                <c:pt idx="3">
                  <c:v>1.0204080000000001E-2</c:v>
                </c:pt>
              </c:numCache>
            </c:numRef>
          </c:val>
          <c:extLst>
            <c:ext xmlns:c16="http://schemas.microsoft.com/office/drawing/2014/chart" uri="{C3380CC4-5D6E-409C-BE32-E72D297353CC}">
              <c16:uniqueId val="{00000002-CF5F-C747-8532-E1E462465E6C}"/>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0.62068966000000003</c:v>
                </c:pt>
                <c:pt idx="1">
                  <c:v>0.26206897000000001</c:v>
                </c:pt>
                <c:pt idx="2">
                  <c:v>9.6551720000000008E-2</c:v>
                </c:pt>
                <c:pt idx="3">
                  <c:v>2.0689659999999999E-2</c:v>
                </c:pt>
              </c:numCache>
            </c:numRef>
          </c:val>
          <c:extLst>
            <c:ext xmlns:c16="http://schemas.microsoft.com/office/drawing/2014/chart" uri="{C3380CC4-5D6E-409C-BE32-E72D297353CC}">
              <c16:uniqueId val="{00000003-CF5F-C747-8532-E1E462465E6C}"/>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0.45762712</c:v>
                </c:pt>
                <c:pt idx="1">
                  <c:v>0.39322034</c:v>
                </c:pt>
                <c:pt idx="2">
                  <c:v>0.13220339</c:v>
                </c:pt>
                <c:pt idx="3">
                  <c:v>1.694915E-2</c:v>
                </c:pt>
              </c:numCache>
            </c:numRef>
          </c:val>
          <c:extLst>
            <c:ext xmlns:c16="http://schemas.microsoft.com/office/drawing/2014/chart" uri="{C3380CC4-5D6E-409C-BE32-E72D297353CC}">
              <c16:uniqueId val="{00000004-CF5F-C747-8532-E1E462465E6C}"/>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0.43119266000000001</c:v>
                </c:pt>
                <c:pt idx="1">
                  <c:v>0.39908257000000003</c:v>
                </c:pt>
                <c:pt idx="2">
                  <c:v>0.12844037</c:v>
                </c:pt>
                <c:pt idx="3">
                  <c:v>4.1284400000000013E-2</c:v>
                </c:pt>
              </c:numCache>
            </c:numRef>
          </c:val>
          <c:extLst>
            <c:ext xmlns:c16="http://schemas.microsoft.com/office/drawing/2014/chart" uri="{C3380CC4-5D6E-409C-BE32-E72D297353CC}">
              <c16:uniqueId val="{00000005-CF5F-C747-8532-E1E462465E6C}"/>
            </c:ext>
          </c:extLst>
        </c:ser>
        <c:dLbls>
          <c:showLegendKey val="0"/>
          <c:showVal val="0"/>
          <c:showCatName val="0"/>
          <c:showSerName val="0"/>
          <c:showPercent val="0"/>
          <c:showBubbleSize val="0"/>
        </c:dLbls>
        <c:gapWidth val="219"/>
        <c:overlap val="-27"/>
        <c:axId val="883233472"/>
        <c:axId val="582978032"/>
      </c:barChart>
      <c:catAx>
        <c:axId val="88323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82978032"/>
        <c:crosses val="autoZero"/>
        <c:auto val="1"/>
        <c:lblAlgn val="ctr"/>
        <c:lblOffset val="100"/>
        <c:noMultiLvlLbl val="0"/>
      </c:catAx>
      <c:valAx>
        <c:axId val="582978032"/>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83233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lumMod val="50000"/>
          <a:lumOff val="50000"/>
        </a:schemeClr>
      </a:solid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Non-declared ingredients</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0.43887776000000001</c:v>
                </c:pt>
                <c:pt idx="1">
                  <c:v>0.40681362999999998</c:v>
                </c:pt>
                <c:pt idx="2">
                  <c:v>0.11623246</c:v>
                </c:pt>
                <c:pt idx="3">
                  <c:v>3.8076150000000003E-2</c:v>
                </c:pt>
              </c:numCache>
            </c:numRef>
          </c:val>
          <c:extLst>
            <c:ext xmlns:c16="http://schemas.microsoft.com/office/drawing/2014/chart" uri="{C3380CC4-5D6E-409C-BE32-E72D297353CC}">
              <c16:uniqueId val="{00000000-1938-9946-9D81-B3E42910AE1A}"/>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0.46948357000000002</c:v>
                </c:pt>
                <c:pt idx="1">
                  <c:v>0.32394366000000002</c:v>
                </c:pt>
                <c:pt idx="2">
                  <c:v>0.17370891999999999</c:v>
                </c:pt>
                <c:pt idx="3">
                  <c:v>3.286385E-2</c:v>
                </c:pt>
              </c:numCache>
            </c:numRef>
          </c:val>
          <c:extLst>
            <c:ext xmlns:c16="http://schemas.microsoft.com/office/drawing/2014/chart" uri="{C3380CC4-5D6E-409C-BE32-E72D297353CC}">
              <c16:uniqueId val="{00000001-1938-9946-9D81-B3E42910AE1A}"/>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0.33673468999999989</c:v>
                </c:pt>
                <c:pt idx="1">
                  <c:v>0.42346939</c:v>
                </c:pt>
                <c:pt idx="2">
                  <c:v>0.20408163000000001</c:v>
                </c:pt>
                <c:pt idx="3">
                  <c:v>3.5714290000000003E-2</c:v>
                </c:pt>
              </c:numCache>
            </c:numRef>
          </c:val>
          <c:extLst>
            <c:ext xmlns:c16="http://schemas.microsoft.com/office/drawing/2014/chart" uri="{C3380CC4-5D6E-409C-BE32-E72D297353CC}">
              <c16:uniqueId val="{00000002-1938-9946-9D81-B3E42910AE1A}"/>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0.61724138000000006</c:v>
                </c:pt>
                <c:pt idx="1">
                  <c:v>0.24827585999999999</c:v>
                </c:pt>
                <c:pt idx="2">
                  <c:v>0.1</c:v>
                </c:pt>
                <c:pt idx="3">
                  <c:v>3.4482760000000001E-2</c:v>
                </c:pt>
              </c:numCache>
            </c:numRef>
          </c:val>
          <c:extLst>
            <c:ext xmlns:c16="http://schemas.microsoft.com/office/drawing/2014/chart" uri="{C3380CC4-5D6E-409C-BE32-E72D297353CC}">
              <c16:uniqueId val="{00000003-1938-9946-9D81-B3E42910AE1A}"/>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0.49491524999999997</c:v>
                </c:pt>
                <c:pt idx="1">
                  <c:v>0.35593219999999998</c:v>
                </c:pt>
                <c:pt idx="2">
                  <c:v>0.11525423999999999</c:v>
                </c:pt>
                <c:pt idx="3">
                  <c:v>3.3898310000000001E-2</c:v>
                </c:pt>
              </c:numCache>
            </c:numRef>
          </c:val>
          <c:extLst>
            <c:ext xmlns:c16="http://schemas.microsoft.com/office/drawing/2014/chart" uri="{C3380CC4-5D6E-409C-BE32-E72D297353CC}">
              <c16:uniqueId val="{00000004-1938-9946-9D81-B3E42910AE1A}"/>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0.51376147000000005</c:v>
                </c:pt>
                <c:pt idx="1">
                  <c:v>0.33486239000000001</c:v>
                </c:pt>
                <c:pt idx="2">
                  <c:v>0.12385321000000001</c:v>
                </c:pt>
                <c:pt idx="3">
                  <c:v>2.7522939999999999E-2</c:v>
                </c:pt>
              </c:numCache>
            </c:numRef>
          </c:val>
          <c:extLst>
            <c:ext xmlns:c16="http://schemas.microsoft.com/office/drawing/2014/chart" uri="{C3380CC4-5D6E-409C-BE32-E72D297353CC}">
              <c16:uniqueId val="{00000005-1938-9946-9D81-B3E42910AE1A}"/>
            </c:ext>
          </c:extLst>
        </c:ser>
        <c:dLbls>
          <c:showLegendKey val="0"/>
          <c:showVal val="0"/>
          <c:showCatName val="0"/>
          <c:showSerName val="0"/>
          <c:showPercent val="0"/>
          <c:showBubbleSize val="0"/>
        </c:dLbls>
        <c:gapWidth val="219"/>
        <c:overlap val="-27"/>
        <c:axId val="264114496"/>
        <c:axId val="264116224"/>
      </c:barChart>
      <c:catAx>
        <c:axId val="26411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6224"/>
        <c:crosses val="autoZero"/>
        <c:auto val="1"/>
        <c:lblAlgn val="ctr"/>
        <c:lblOffset val="100"/>
        <c:noMultiLvlLbl val="0"/>
      </c:catAx>
      <c:valAx>
        <c:axId val="2641162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lumMod val="50000"/>
          <a:lumOff val="50000"/>
        </a:schemeClr>
      </a:solid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Undetected contaminants</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0.48697394999999999</c:v>
                </c:pt>
                <c:pt idx="1">
                  <c:v>0.35270541</c:v>
                </c:pt>
                <c:pt idx="2">
                  <c:v>0.1242485</c:v>
                </c:pt>
                <c:pt idx="3">
                  <c:v>3.6072140000000003E-2</c:v>
                </c:pt>
              </c:numCache>
            </c:numRef>
          </c:val>
          <c:extLst>
            <c:ext xmlns:c16="http://schemas.microsoft.com/office/drawing/2014/chart" uri="{C3380CC4-5D6E-409C-BE32-E72D297353CC}">
              <c16:uniqueId val="{00000000-0CC9-7849-AE16-D0F0A1C718A0}"/>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0.46948357000000002</c:v>
                </c:pt>
                <c:pt idx="1">
                  <c:v>0.36619718000000001</c:v>
                </c:pt>
                <c:pt idx="2">
                  <c:v>0.12206573</c:v>
                </c:pt>
                <c:pt idx="3">
                  <c:v>4.2253520000000003E-2</c:v>
                </c:pt>
              </c:numCache>
            </c:numRef>
          </c:val>
          <c:extLst>
            <c:ext xmlns:c16="http://schemas.microsoft.com/office/drawing/2014/chart" uri="{C3380CC4-5D6E-409C-BE32-E72D297353CC}">
              <c16:uniqueId val="{00000001-0CC9-7849-AE16-D0F0A1C718A0}"/>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0.39795918000000002</c:v>
                </c:pt>
                <c:pt idx="1">
                  <c:v>0.36224489999999998</c:v>
                </c:pt>
                <c:pt idx="2">
                  <c:v>0.21428570999999999</c:v>
                </c:pt>
                <c:pt idx="3">
                  <c:v>2.55102E-2</c:v>
                </c:pt>
              </c:numCache>
            </c:numRef>
          </c:val>
          <c:extLst>
            <c:ext xmlns:c16="http://schemas.microsoft.com/office/drawing/2014/chart" uri="{C3380CC4-5D6E-409C-BE32-E72D297353CC}">
              <c16:uniqueId val="{00000002-0CC9-7849-AE16-D0F0A1C718A0}"/>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0.50344827999999997</c:v>
                </c:pt>
                <c:pt idx="1">
                  <c:v>0.33448275999999999</c:v>
                </c:pt>
                <c:pt idx="2">
                  <c:v>0.12758621000000001</c:v>
                </c:pt>
                <c:pt idx="3">
                  <c:v>3.4482760000000001E-2</c:v>
                </c:pt>
              </c:numCache>
            </c:numRef>
          </c:val>
          <c:extLst>
            <c:ext xmlns:c16="http://schemas.microsoft.com/office/drawing/2014/chart" uri="{C3380CC4-5D6E-409C-BE32-E72D297353CC}">
              <c16:uniqueId val="{00000003-0CC9-7849-AE16-D0F0A1C718A0}"/>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0.4779661</c:v>
                </c:pt>
                <c:pt idx="1">
                  <c:v>0.38983051000000002</c:v>
                </c:pt>
                <c:pt idx="2">
                  <c:v>0.10847458</c:v>
                </c:pt>
                <c:pt idx="3">
                  <c:v>2.3728809999999999E-2</c:v>
                </c:pt>
              </c:numCache>
            </c:numRef>
          </c:val>
          <c:extLst>
            <c:ext xmlns:c16="http://schemas.microsoft.com/office/drawing/2014/chart" uri="{C3380CC4-5D6E-409C-BE32-E72D297353CC}">
              <c16:uniqueId val="{00000004-0CC9-7849-AE16-D0F0A1C718A0}"/>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0.51834862000000004</c:v>
                </c:pt>
                <c:pt idx="1">
                  <c:v>0.32110092000000001</c:v>
                </c:pt>
                <c:pt idx="2">
                  <c:v>0.10091743</c:v>
                </c:pt>
                <c:pt idx="3">
                  <c:v>5.9633029999999997E-2</c:v>
                </c:pt>
              </c:numCache>
            </c:numRef>
          </c:val>
          <c:extLst>
            <c:ext xmlns:c16="http://schemas.microsoft.com/office/drawing/2014/chart" uri="{C3380CC4-5D6E-409C-BE32-E72D297353CC}">
              <c16:uniqueId val="{00000005-0CC9-7849-AE16-D0F0A1C718A0}"/>
            </c:ext>
          </c:extLst>
        </c:ser>
        <c:dLbls>
          <c:showLegendKey val="0"/>
          <c:showVal val="0"/>
          <c:showCatName val="0"/>
          <c:showSerName val="0"/>
          <c:showPercent val="0"/>
          <c:showBubbleSize val="0"/>
        </c:dLbls>
        <c:gapWidth val="219"/>
        <c:overlap val="-27"/>
        <c:axId val="264114496"/>
        <c:axId val="264116224"/>
      </c:barChart>
      <c:catAx>
        <c:axId val="26411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6224"/>
        <c:crosses val="autoZero"/>
        <c:auto val="1"/>
        <c:lblAlgn val="ctr"/>
        <c:lblOffset val="100"/>
        <c:noMultiLvlLbl val="0"/>
      </c:catAx>
      <c:valAx>
        <c:axId val="264116224"/>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lumMod val="50000"/>
          <a:lumOff val="50000"/>
        </a:schemeClr>
      </a:solid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Unclear dosing/usage guidelines</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0.44488978000000001</c:v>
                </c:pt>
                <c:pt idx="1">
                  <c:v>0.38476954000000002</c:v>
                </c:pt>
                <c:pt idx="2">
                  <c:v>0.13827655</c:v>
                </c:pt>
                <c:pt idx="3">
                  <c:v>3.2064130000000003E-2</c:v>
                </c:pt>
              </c:numCache>
            </c:numRef>
          </c:val>
          <c:extLst>
            <c:ext xmlns:c16="http://schemas.microsoft.com/office/drawing/2014/chart" uri="{C3380CC4-5D6E-409C-BE32-E72D297353CC}">
              <c16:uniqueId val="{00000000-A159-7448-BB27-E784BDB28F30}"/>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0.44131455000000003</c:v>
                </c:pt>
                <c:pt idx="1">
                  <c:v>0.41314553999999998</c:v>
                </c:pt>
                <c:pt idx="2">
                  <c:v>0.12676055999999999</c:v>
                </c:pt>
                <c:pt idx="3">
                  <c:v>1.8779339999999999E-2</c:v>
                </c:pt>
              </c:numCache>
            </c:numRef>
          </c:val>
          <c:extLst>
            <c:ext xmlns:c16="http://schemas.microsoft.com/office/drawing/2014/chart" uri="{C3380CC4-5D6E-409C-BE32-E72D297353CC}">
              <c16:uniqueId val="{00000001-A159-7448-BB27-E784BDB28F30}"/>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0.25510203999999997</c:v>
                </c:pt>
                <c:pt idx="1">
                  <c:v>0.43877550999999998</c:v>
                </c:pt>
                <c:pt idx="2">
                  <c:v>0.28571428999999998</c:v>
                </c:pt>
                <c:pt idx="3">
                  <c:v>2.0408160000000002E-2</c:v>
                </c:pt>
              </c:numCache>
            </c:numRef>
          </c:val>
          <c:extLst>
            <c:ext xmlns:c16="http://schemas.microsoft.com/office/drawing/2014/chart" uri="{C3380CC4-5D6E-409C-BE32-E72D297353CC}">
              <c16:uniqueId val="{00000002-A159-7448-BB27-E784BDB28F30}"/>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0.35517240999999999</c:v>
                </c:pt>
                <c:pt idx="1">
                  <c:v>0.48275862000000003</c:v>
                </c:pt>
                <c:pt idx="2">
                  <c:v>0.13793103000000001</c:v>
                </c:pt>
                <c:pt idx="3">
                  <c:v>2.4137929999999998E-2</c:v>
                </c:pt>
              </c:numCache>
            </c:numRef>
          </c:val>
          <c:extLst>
            <c:ext xmlns:c16="http://schemas.microsoft.com/office/drawing/2014/chart" uri="{C3380CC4-5D6E-409C-BE32-E72D297353CC}">
              <c16:uniqueId val="{00000003-A159-7448-BB27-E784BDB28F30}"/>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0.4</c:v>
                </c:pt>
                <c:pt idx="1">
                  <c:v>0.41355932000000001</c:v>
                </c:pt>
                <c:pt idx="2">
                  <c:v>0.13898305</c:v>
                </c:pt>
                <c:pt idx="3">
                  <c:v>4.7457630000000001E-2</c:v>
                </c:pt>
              </c:numCache>
            </c:numRef>
          </c:val>
          <c:extLst>
            <c:ext xmlns:c16="http://schemas.microsoft.com/office/drawing/2014/chart" uri="{C3380CC4-5D6E-409C-BE32-E72D297353CC}">
              <c16:uniqueId val="{00000004-A159-7448-BB27-E784BDB28F30}"/>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0.47706421999999998</c:v>
                </c:pt>
                <c:pt idx="1">
                  <c:v>0.39449540999999999</c:v>
                </c:pt>
                <c:pt idx="2">
                  <c:v>0.10091743</c:v>
                </c:pt>
                <c:pt idx="3">
                  <c:v>2.7522939999999999E-2</c:v>
                </c:pt>
              </c:numCache>
            </c:numRef>
          </c:val>
          <c:extLst>
            <c:ext xmlns:c16="http://schemas.microsoft.com/office/drawing/2014/chart" uri="{C3380CC4-5D6E-409C-BE32-E72D297353CC}">
              <c16:uniqueId val="{00000005-A159-7448-BB27-E784BDB28F30}"/>
            </c:ext>
          </c:extLst>
        </c:ser>
        <c:dLbls>
          <c:showLegendKey val="0"/>
          <c:showVal val="0"/>
          <c:showCatName val="0"/>
          <c:showSerName val="0"/>
          <c:showPercent val="0"/>
          <c:showBubbleSize val="0"/>
        </c:dLbls>
        <c:gapWidth val="219"/>
        <c:overlap val="-27"/>
        <c:axId val="264114496"/>
        <c:axId val="264116224"/>
      </c:barChart>
      <c:catAx>
        <c:axId val="26411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6224"/>
        <c:crosses val="autoZero"/>
        <c:auto val="1"/>
        <c:lblAlgn val="ctr"/>
        <c:lblOffset val="100"/>
        <c:noMultiLvlLbl val="0"/>
      </c:catAx>
      <c:valAx>
        <c:axId val="264116224"/>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lumMod val="50000"/>
          <a:lumOff val="50000"/>
        </a:schemeClr>
      </a:solid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0.33468</cdr:x>
      <cdr:y>0.12817</cdr:y>
    </cdr:from>
    <cdr:to>
      <cdr:x>0.40884</cdr:x>
      <cdr:y>0.21481</cdr:y>
    </cdr:to>
    <cdr:sp macro="" textlink="">
      <cdr:nvSpPr>
        <cdr:cNvPr id="2" name="Left Brace 1">
          <a:extLst xmlns:a="http://schemas.openxmlformats.org/drawingml/2006/main">
            <a:ext uri="{FF2B5EF4-FFF2-40B4-BE49-F238E27FC236}">
              <a16:creationId xmlns:a16="http://schemas.microsoft.com/office/drawing/2014/main" id="{993C8954-F016-2FB3-ED28-6C9CA186B25F}"/>
            </a:ext>
          </a:extLst>
        </cdr:cNvPr>
        <cdr:cNvSpPr/>
      </cdr:nvSpPr>
      <cdr:spPr>
        <a:xfrm xmlns:a="http://schemas.openxmlformats.org/drawingml/2006/main" rot="5400000">
          <a:off x="4271109" y="301392"/>
          <a:ext cx="377000" cy="889627"/>
        </a:xfrm>
        <a:prstGeom xmlns:a="http://schemas.openxmlformats.org/drawingml/2006/main" prst="lef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drawings/drawing10.xml><?xml version="1.0" encoding="utf-8"?>
<c:userShapes xmlns:c="http://schemas.openxmlformats.org/drawingml/2006/chart">
  <cdr:relSizeAnchor xmlns:cdr="http://schemas.openxmlformats.org/drawingml/2006/chartDrawing">
    <cdr:from>
      <cdr:x>0.09986</cdr:x>
      <cdr:y>0.76528</cdr:y>
    </cdr:from>
    <cdr:to>
      <cdr:x>0.22888</cdr:x>
      <cdr:y>0.82187</cdr:y>
    </cdr:to>
    <cdr:sp macro="" textlink="">
      <cdr:nvSpPr>
        <cdr:cNvPr id="2" name="TextBox 7">
          <a:extLst xmlns:a="http://schemas.openxmlformats.org/drawingml/2006/main">
            <a:ext uri="{FF2B5EF4-FFF2-40B4-BE49-F238E27FC236}">
              <a16:creationId xmlns:a16="http://schemas.microsoft.com/office/drawing/2014/main" id="{961EC912-A0C2-BB2B-650D-09D94B7DBDAE}"/>
            </a:ext>
          </a:extLst>
        </cdr:cNvPr>
        <cdr:cNvSpPr txBox="1"/>
      </cdr:nvSpPr>
      <cdr:spPr>
        <a:xfrm xmlns:a="http://schemas.openxmlformats.org/drawingml/2006/main">
          <a:off x="1050079" y="3329970"/>
          <a:ext cx="1356723" cy="246242"/>
        </a:xfrm>
        <a:prstGeom xmlns:a="http://schemas.openxmlformats.org/drawingml/2006/main" prst="rect">
          <a:avLst/>
        </a:prstGeom>
        <a:noFill xmlns:a="http://schemas.openxmlformats.org/drawingml/2006/main"/>
        <a:ln xmlns:a="http://schemas.openxmlformats.org/drawingml/2006/main">
          <a:solidFill>
            <a:srgbClr val="FF0000"/>
          </a:solid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dirty="0">
              <a:solidFill>
                <a:srgbClr val="FF0000"/>
              </a:solidFill>
              <a:latin typeface="Arial" panose="020B0604020202020204" pitchFamily="34" charset="0"/>
              <a:cs typeface="Arial" panose="020B0604020202020204" pitchFamily="34" charset="0"/>
            </a:rPr>
            <a:t>Removed in 2023</a:t>
          </a:r>
        </a:p>
      </cdr:txBody>
    </cdr:sp>
  </cdr:relSizeAnchor>
</c:userShapes>
</file>

<file path=ppt/drawings/drawing2.xml><?xml version="1.0" encoding="utf-8"?>
<c:userShapes xmlns:c="http://schemas.openxmlformats.org/drawingml/2006/chart">
  <cdr:relSizeAnchor xmlns:cdr="http://schemas.openxmlformats.org/drawingml/2006/chartDrawing">
    <cdr:from>
      <cdr:x>0.17117</cdr:x>
      <cdr:y>0.08893</cdr:y>
    </cdr:from>
    <cdr:to>
      <cdr:x>0.24533</cdr:x>
      <cdr:y>0.17557</cdr:y>
    </cdr:to>
    <cdr:sp macro="" textlink="">
      <cdr:nvSpPr>
        <cdr:cNvPr id="2" name="Left Brace 1">
          <a:extLst xmlns:a="http://schemas.openxmlformats.org/drawingml/2006/main">
            <a:ext uri="{FF2B5EF4-FFF2-40B4-BE49-F238E27FC236}">
              <a16:creationId xmlns:a16="http://schemas.microsoft.com/office/drawing/2014/main" id="{993C8954-F016-2FB3-ED28-6C9CA186B25F}"/>
            </a:ext>
          </a:extLst>
        </cdr:cNvPr>
        <cdr:cNvSpPr/>
      </cdr:nvSpPr>
      <cdr:spPr>
        <a:xfrm xmlns:a="http://schemas.openxmlformats.org/drawingml/2006/main" rot="5400000">
          <a:off x="2309735" y="130649"/>
          <a:ext cx="377000" cy="889628"/>
        </a:xfrm>
        <a:prstGeom xmlns:a="http://schemas.openxmlformats.org/drawingml/2006/main" prst="lef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0.30212</cdr:x>
      <cdr:y>0.12024</cdr:y>
    </cdr:from>
    <cdr:to>
      <cdr:x>0.37628</cdr:x>
      <cdr:y>0.20688</cdr:y>
    </cdr:to>
    <cdr:sp macro="" textlink="">
      <cdr:nvSpPr>
        <cdr:cNvPr id="2" name="Left Brace 1">
          <a:extLst xmlns:a="http://schemas.openxmlformats.org/drawingml/2006/main">
            <a:ext uri="{FF2B5EF4-FFF2-40B4-BE49-F238E27FC236}">
              <a16:creationId xmlns:a16="http://schemas.microsoft.com/office/drawing/2014/main" id="{993C8954-F016-2FB3-ED28-6C9CA186B25F}"/>
            </a:ext>
          </a:extLst>
        </cdr:cNvPr>
        <cdr:cNvSpPr/>
      </cdr:nvSpPr>
      <cdr:spPr>
        <a:xfrm xmlns:a="http://schemas.openxmlformats.org/drawingml/2006/main" rot="5400000">
          <a:off x="3880534" y="266906"/>
          <a:ext cx="377000" cy="889628"/>
        </a:xfrm>
        <a:prstGeom xmlns:a="http://schemas.openxmlformats.org/drawingml/2006/main" prst="lef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0.27403</cdr:x>
      <cdr:y>0.12024</cdr:y>
    </cdr:from>
    <cdr:to>
      <cdr:x>0.34819</cdr:x>
      <cdr:y>0.20688</cdr:y>
    </cdr:to>
    <cdr:sp macro="" textlink="">
      <cdr:nvSpPr>
        <cdr:cNvPr id="2" name="Left Brace 1">
          <a:extLst xmlns:a="http://schemas.openxmlformats.org/drawingml/2006/main">
            <a:ext uri="{FF2B5EF4-FFF2-40B4-BE49-F238E27FC236}">
              <a16:creationId xmlns:a16="http://schemas.microsoft.com/office/drawing/2014/main" id="{993C8954-F016-2FB3-ED28-6C9CA186B25F}"/>
            </a:ext>
          </a:extLst>
        </cdr:cNvPr>
        <cdr:cNvSpPr/>
      </cdr:nvSpPr>
      <cdr:spPr>
        <a:xfrm xmlns:a="http://schemas.openxmlformats.org/drawingml/2006/main" rot="5400000">
          <a:off x="3543566" y="266906"/>
          <a:ext cx="377000" cy="889628"/>
        </a:xfrm>
        <a:prstGeom xmlns:a="http://schemas.openxmlformats.org/drawingml/2006/main" prst="lef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5.xml><?xml version="1.0" encoding="utf-8"?>
<c:userShapes xmlns:c="http://schemas.openxmlformats.org/drawingml/2006/chart">
  <cdr:relSizeAnchor xmlns:cdr="http://schemas.openxmlformats.org/drawingml/2006/chartDrawing">
    <cdr:from>
      <cdr:x>0.37082</cdr:x>
      <cdr:y>0.5</cdr:y>
    </cdr:from>
    <cdr:to>
      <cdr:x>0.43831</cdr:x>
      <cdr:y>0.84238</cdr:y>
    </cdr:to>
    <cdr:sp macro="" textlink="">
      <cdr:nvSpPr>
        <cdr:cNvPr id="2" name="TextBox 1">
          <a:extLst xmlns:a="http://schemas.openxmlformats.org/drawingml/2006/main">
            <a:ext uri="{FF2B5EF4-FFF2-40B4-BE49-F238E27FC236}">
              <a16:creationId xmlns:a16="http://schemas.microsoft.com/office/drawing/2014/main" id="{2CB89F59-8D4E-8640-82FC-13B7A2AB28E9}"/>
            </a:ext>
          </a:extLst>
        </cdr:cNvPr>
        <cdr:cNvSpPr txBox="1"/>
      </cdr:nvSpPr>
      <cdr:spPr>
        <a:xfrm xmlns:a="http://schemas.openxmlformats.org/drawingml/2006/main">
          <a:off x="4363454" y="1487654"/>
          <a:ext cx="794083" cy="10186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dirty="0">
              <a:solidFill>
                <a:srgbClr val="FF0000"/>
              </a:solidFill>
              <a:latin typeface="Arial" panose="020B0604020202020204" pitchFamily="34" charset="0"/>
              <a:cs typeface="Arial" panose="020B0604020202020204" pitchFamily="34" charset="0"/>
            </a:rPr>
            <a:t>Choice removed in 2023</a:t>
          </a:r>
        </a:p>
      </cdr:txBody>
    </cdr:sp>
  </cdr:relSizeAnchor>
</c:userShapes>
</file>

<file path=ppt/drawings/drawing6.xml><?xml version="1.0" encoding="utf-8"?>
<c:userShapes xmlns:c="http://schemas.openxmlformats.org/drawingml/2006/chart">
  <cdr:relSizeAnchor xmlns:cdr="http://schemas.openxmlformats.org/drawingml/2006/chartDrawing">
    <cdr:from>
      <cdr:x>0.37082</cdr:x>
      <cdr:y>0.5</cdr:y>
    </cdr:from>
    <cdr:to>
      <cdr:x>0.43831</cdr:x>
      <cdr:y>0.84238</cdr:y>
    </cdr:to>
    <cdr:sp macro="" textlink="">
      <cdr:nvSpPr>
        <cdr:cNvPr id="2" name="TextBox 1">
          <a:extLst xmlns:a="http://schemas.openxmlformats.org/drawingml/2006/main">
            <a:ext uri="{FF2B5EF4-FFF2-40B4-BE49-F238E27FC236}">
              <a16:creationId xmlns:a16="http://schemas.microsoft.com/office/drawing/2014/main" id="{2CB89F59-8D4E-8640-82FC-13B7A2AB28E9}"/>
            </a:ext>
          </a:extLst>
        </cdr:cNvPr>
        <cdr:cNvSpPr txBox="1"/>
      </cdr:nvSpPr>
      <cdr:spPr>
        <a:xfrm xmlns:a="http://schemas.openxmlformats.org/drawingml/2006/main">
          <a:off x="4363454" y="1487654"/>
          <a:ext cx="794083" cy="10186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dirty="0">
              <a:solidFill>
                <a:srgbClr val="FF0000"/>
              </a:solidFill>
              <a:latin typeface="Arial" panose="020B0604020202020204" pitchFamily="34" charset="0"/>
              <a:cs typeface="Arial" panose="020B0604020202020204" pitchFamily="34" charset="0"/>
            </a:rPr>
            <a:t>Choice removed in 2023</a:t>
          </a:r>
        </a:p>
      </cdr:txBody>
    </cdr:sp>
  </cdr:relSizeAnchor>
</c:userShapes>
</file>

<file path=ppt/drawings/drawing7.xml><?xml version="1.0" encoding="utf-8"?>
<c:userShapes xmlns:c="http://schemas.openxmlformats.org/drawingml/2006/chart">
  <cdr:relSizeAnchor xmlns:cdr="http://schemas.openxmlformats.org/drawingml/2006/chartDrawing">
    <cdr:from>
      <cdr:x>0.37082</cdr:x>
      <cdr:y>0.5</cdr:y>
    </cdr:from>
    <cdr:to>
      <cdr:x>0.43831</cdr:x>
      <cdr:y>0.84238</cdr:y>
    </cdr:to>
    <cdr:sp macro="" textlink="">
      <cdr:nvSpPr>
        <cdr:cNvPr id="2" name="TextBox 1">
          <a:extLst xmlns:a="http://schemas.openxmlformats.org/drawingml/2006/main">
            <a:ext uri="{FF2B5EF4-FFF2-40B4-BE49-F238E27FC236}">
              <a16:creationId xmlns:a16="http://schemas.microsoft.com/office/drawing/2014/main" id="{2CB89F59-8D4E-8640-82FC-13B7A2AB28E9}"/>
            </a:ext>
          </a:extLst>
        </cdr:cNvPr>
        <cdr:cNvSpPr txBox="1"/>
      </cdr:nvSpPr>
      <cdr:spPr>
        <a:xfrm xmlns:a="http://schemas.openxmlformats.org/drawingml/2006/main">
          <a:off x="4363454" y="1487654"/>
          <a:ext cx="794083" cy="10186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dirty="0">
              <a:solidFill>
                <a:srgbClr val="FF0000"/>
              </a:solidFill>
              <a:latin typeface="Arial" panose="020B0604020202020204" pitchFamily="34" charset="0"/>
              <a:cs typeface="Arial" panose="020B0604020202020204" pitchFamily="34" charset="0"/>
            </a:rPr>
            <a:t>Choice removed in 2023</a:t>
          </a:r>
        </a:p>
      </cdr:txBody>
    </cdr:sp>
  </cdr:relSizeAnchor>
</c:userShapes>
</file>

<file path=ppt/drawings/drawing8.xml><?xml version="1.0" encoding="utf-8"?>
<c:userShapes xmlns:c="http://schemas.openxmlformats.org/drawingml/2006/chart">
  <cdr:relSizeAnchor xmlns:cdr="http://schemas.openxmlformats.org/drawingml/2006/chartDrawing">
    <cdr:from>
      <cdr:x>0.37082</cdr:x>
      <cdr:y>0.5</cdr:y>
    </cdr:from>
    <cdr:to>
      <cdr:x>0.43831</cdr:x>
      <cdr:y>0.84238</cdr:y>
    </cdr:to>
    <cdr:sp macro="" textlink="">
      <cdr:nvSpPr>
        <cdr:cNvPr id="2" name="TextBox 1">
          <a:extLst xmlns:a="http://schemas.openxmlformats.org/drawingml/2006/main">
            <a:ext uri="{FF2B5EF4-FFF2-40B4-BE49-F238E27FC236}">
              <a16:creationId xmlns:a16="http://schemas.microsoft.com/office/drawing/2014/main" id="{2CB89F59-8D4E-8640-82FC-13B7A2AB28E9}"/>
            </a:ext>
          </a:extLst>
        </cdr:cNvPr>
        <cdr:cNvSpPr txBox="1"/>
      </cdr:nvSpPr>
      <cdr:spPr>
        <a:xfrm xmlns:a="http://schemas.openxmlformats.org/drawingml/2006/main">
          <a:off x="4363454" y="1487654"/>
          <a:ext cx="794083" cy="10186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dirty="0">
              <a:solidFill>
                <a:srgbClr val="FF0000"/>
              </a:solidFill>
              <a:latin typeface="Arial" panose="020B0604020202020204" pitchFamily="34" charset="0"/>
              <a:cs typeface="Arial" panose="020B0604020202020204" pitchFamily="34" charset="0"/>
            </a:rPr>
            <a:t>Choice removed in 2023</a:t>
          </a:r>
        </a:p>
      </cdr:txBody>
    </cdr:sp>
  </cdr:relSizeAnchor>
</c:userShapes>
</file>

<file path=ppt/drawings/drawing9.xml><?xml version="1.0" encoding="utf-8"?>
<c:userShapes xmlns:c="http://schemas.openxmlformats.org/drawingml/2006/chart">
  <cdr:relSizeAnchor xmlns:cdr="http://schemas.openxmlformats.org/drawingml/2006/chartDrawing">
    <cdr:from>
      <cdr:x>0</cdr:x>
      <cdr:y>0.47325</cdr:y>
    </cdr:from>
    <cdr:to>
      <cdr:x>0.12902</cdr:x>
      <cdr:y>0.52835</cdr:y>
    </cdr:to>
    <cdr:sp macro="" textlink="">
      <cdr:nvSpPr>
        <cdr:cNvPr id="2" name="TextBox 6">
          <a:extLst xmlns:a="http://schemas.openxmlformats.org/drawingml/2006/main">
            <a:ext uri="{FF2B5EF4-FFF2-40B4-BE49-F238E27FC236}">
              <a16:creationId xmlns:a16="http://schemas.microsoft.com/office/drawing/2014/main" id="{6C445049-661E-556C-DBD2-EEDFCAF0BEC9}"/>
            </a:ext>
          </a:extLst>
        </cdr:cNvPr>
        <cdr:cNvSpPr txBox="1"/>
      </cdr:nvSpPr>
      <cdr:spPr>
        <a:xfrm xmlns:a="http://schemas.openxmlformats.org/drawingml/2006/main">
          <a:off x="0" y="2114777"/>
          <a:ext cx="1356722" cy="246221"/>
        </a:xfrm>
        <a:prstGeom xmlns:a="http://schemas.openxmlformats.org/drawingml/2006/main" prst="rect">
          <a:avLst/>
        </a:prstGeom>
        <a:noFill xmlns:a="http://schemas.openxmlformats.org/drawingml/2006/main"/>
        <a:ln xmlns:a="http://schemas.openxmlformats.org/drawingml/2006/main">
          <a:solidFill>
            <a:srgbClr val="FF0000"/>
          </a:solid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dirty="0">
              <a:solidFill>
                <a:srgbClr val="FF0000"/>
              </a:solidFill>
            </a:rPr>
            <a:t>New choice in 2022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6731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67311"/>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82296"/>
            <a:ext cx="5486400" cy="3667334"/>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46554"/>
            <a:ext cx="2971800" cy="46731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846554"/>
            <a:ext cx="2971800" cy="46731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1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p10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6" name="Google Shape;1346;p10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p10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5" name="Google Shape;1355;p10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p10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4" name="Google Shape;1364;p10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p10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3" name="Google Shape;1373;p10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p10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2" name="Google Shape;1382;p10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p10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1" name="Google Shape;1391;p10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p10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0" name="Google Shape;1400;p106:notes"/>
          <p:cNvSpPr txBox="1"/>
          <p:nvPr>
            <p:ph idx="1" type="body"/>
          </p:nvPr>
        </p:nvSpPr>
        <p:spPr>
          <a:xfrm>
            <a:off x="685800" y="4482296"/>
            <a:ext cx="5486400" cy="366733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1" name="Google Shape;1401;p106:notes"/>
          <p:cNvSpPr txBox="1"/>
          <p:nvPr>
            <p:ph idx="12" type="sldNum"/>
          </p:nvPr>
        </p:nvSpPr>
        <p:spPr>
          <a:xfrm>
            <a:off x="3884613" y="8846554"/>
            <a:ext cx="2971800" cy="46731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p10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0" name="Google Shape;1420;p107:notes"/>
          <p:cNvSpPr txBox="1"/>
          <p:nvPr>
            <p:ph idx="1" type="body"/>
          </p:nvPr>
        </p:nvSpPr>
        <p:spPr>
          <a:xfrm>
            <a:off x="685800" y="4482296"/>
            <a:ext cx="5486400" cy="366733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1" name="Google Shape;1421;p107:notes"/>
          <p:cNvSpPr txBox="1"/>
          <p:nvPr>
            <p:ph idx="12" type="sldNum"/>
          </p:nvPr>
        </p:nvSpPr>
        <p:spPr>
          <a:xfrm>
            <a:off x="3884613" y="8846554"/>
            <a:ext cx="2971800" cy="46731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p10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0" name="Google Shape;1440;p108:notes"/>
          <p:cNvSpPr txBox="1"/>
          <p:nvPr>
            <p:ph idx="1" type="body"/>
          </p:nvPr>
        </p:nvSpPr>
        <p:spPr>
          <a:xfrm>
            <a:off x="685800" y="4482296"/>
            <a:ext cx="5486400" cy="366733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1" name="Google Shape;1441;p108:notes"/>
          <p:cNvSpPr txBox="1"/>
          <p:nvPr>
            <p:ph idx="12" type="sldNum"/>
          </p:nvPr>
        </p:nvSpPr>
        <p:spPr>
          <a:xfrm>
            <a:off x="3884613" y="8846554"/>
            <a:ext cx="2971800" cy="46731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p109: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0" name="Google Shape;1460;p10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1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p11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9" name="Google Shape;1469;p11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6" name="Shape 1476"/>
        <p:cNvGrpSpPr/>
        <p:nvPr/>
      </p:nvGrpSpPr>
      <p:grpSpPr>
        <a:xfrm>
          <a:off x="0" y="0"/>
          <a:ext cx="0" cy="0"/>
          <a:chOff x="0" y="0"/>
          <a:chExt cx="0" cy="0"/>
        </a:xfrm>
      </p:grpSpPr>
      <p:sp>
        <p:nvSpPr>
          <p:cNvPr id="1477" name="Google Shape;1477;p11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8" name="Google Shape;1478;p11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5" name="Shape 1485"/>
        <p:cNvGrpSpPr/>
        <p:nvPr/>
      </p:nvGrpSpPr>
      <p:grpSpPr>
        <a:xfrm>
          <a:off x="0" y="0"/>
          <a:ext cx="0" cy="0"/>
          <a:chOff x="0" y="0"/>
          <a:chExt cx="0" cy="0"/>
        </a:xfrm>
      </p:grpSpPr>
      <p:sp>
        <p:nvSpPr>
          <p:cNvPr id="1486" name="Google Shape;1486;p11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7" name="Google Shape;1487;p11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p11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6" name="Google Shape;1496;p11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3" name="Shape 1503"/>
        <p:cNvGrpSpPr/>
        <p:nvPr/>
      </p:nvGrpSpPr>
      <p:grpSpPr>
        <a:xfrm>
          <a:off x="0" y="0"/>
          <a:ext cx="0" cy="0"/>
          <a:chOff x="0" y="0"/>
          <a:chExt cx="0" cy="0"/>
        </a:xfrm>
      </p:grpSpPr>
      <p:sp>
        <p:nvSpPr>
          <p:cNvPr id="1504" name="Google Shape;1504;p11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5" name="Google Shape;1505;p11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p11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4" name="Google Shape;1514;p11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2" name="Shape 1522"/>
        <p:cNvGrpSpPr/>
        <p:nvPr/>
      </p:nvGrpSpPr>
      <p:grpSpPr>
        <a:xfrm>
          <a:off x="0" y="0"/>
          <a:ext cx="0" cy="0"/>
          <a:chOff x="0" y="0"/>
          <a:chExt cx="0" cy="0"/>
        </a:xfrm>
      </p:grpSpPr>
      <p:sp>
        <p:nvSpPr>
          <p:cNvPr id="1523" name="Google Shape;1523;p11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4" name="Google Shape;1524;p11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6" name="Shape 1536"/>
        <p:cNvGrpSpPr/>
        <p:nvPr/>
      </p:nvGrpSpPr>
      <p:grpSpPr>
        <a:xfrm>
          <a:off x="0" y="0"/>
          <a:ext cx="0" cy="0"/>
          <a:chOff x="0" y="0"/>
          <a:chExt cx="0" cy="0"/>
        </a:xfrm>
      </p:grpSpPr>
      <p:sp>
        <p:nvSpPr>
          <p:cNvPr id="1537" name="Google Shape;1537;p117: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8" name="Google Shape;1538;p11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p11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2" name="Google Shape;1552;p11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p11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1" name="Google Shape;1561;p119:notes"/>
          <p:cNvSpPr txBox="1"/>
          <p:nvPr>
            <p:ph idx="1" type="body"/>
          </p:nvPr>
        </p:nvSpPr>
        <p:spPr>
          <a:xfrm>
            <a:off x="685800" y="4482296"/>
            <a:ext cx="5486400" cy="366733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2" name="Google Shape;1562;p119:notes"/>
          <p:cNvSpPr txBox="1"/>
          <p:nvPr>
            <p:ph idx="12" type="sldNum"/>
          </p:nvPr>
        </p:nvSpPr>
        <p:spPr>
          <a:xfrm>
            <a:off x="3884613" y="8846554"/>
            <a:ext cx="2971800" cy="46731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1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9" name="Shape 1569"/>
        <p:cNvGrpSpPr/>
        <p:nvPr/>
      </p:nvGrpSpPr>
      <p:grpSpPr>
        <a:xfrm>
          <a:off x="0" y="0"/>
          <a:ext cx="0" cy="0"/>
          <a:chOff x="0" y="0"/>
          <a:chExt cx="0" cy="0"/>
        </a:xfrm>
      </p:grpSpPr>
      <p:sp>
        <p:nvSpPr>
          <p:cNvPr id="1570" name="Google Shape;1570;p12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1" name="Google Shape;1571;p120:notes"/>
          <p:cNvSpPr txBox="1"/>
          <p:nvPr>
            <p:ph idx="1" type="body"/>
          </p:nvPr>
        </p:nvSpPr>
        <p:spPr>
          <a:xfrm>
            <a:off x="685800" y="4482296"/>
            <a:ext cx="5486400" cy="366733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2" name="Google Shape;1572;p120:notes"/>
          <p:cNvSpPr txBox="1"/>
          <p:nvPr>
            <p:ph idx="12" type="sldNum"/>
          </p:nvPr>
        </p:nvSpPr>
        <p:spPr>
          <a:xfrm>
            <a:off x="3884613" y="8846554"/>
            <a:ext cx="2971800" cy="46731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9" name="Shape 1579"/>
        <p:cNvGrpSpPr/>
        <p:nvPr/>
      </p:nvGrpSpPr>
      <p:grpSpPr>
        <a:xfrm>
          <a:off x="0" y="0"/>
          <a:ext cx="0" cy="0"/>
          <a:chOff x="0" y="0"/>
          <a:chExt cx="0" cy="0"/>
        </a:xfrm>
      </p:grpSpPr>
      <p:sp>
        <p:nvSpPr>
          <p:cNvPr id="1580" name="Google Shape;1580;p12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1" name="Google Shape;1581;p12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8" name="Shape 1588"/>
        <p:cNvGrpSpPr/>
        <p:nvPr/>
      </p:nvGrpSpPr>
      <p:grpSpPr>
        <a:xfrm>
          <a:off x="0" y="0"/>
          <a:ext cx="0" cy="0"/>
          <a:chOff x="0" y="0"/>
          <a:chExt cx="0" cy="0"/>
        </a:xfrm>
      </p:grpSpPr>
      <p:sp>
        <p:nvSpPr>
          <p:cNvPr id="1589" name="Google Shape;1589;p12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0" name="Google Shape;1590;p12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7" name="Shape 1597"/>
        <p:cNvGrpSpPr/>
        <p:nvPr/>
      </p:nvGrpSpPr>
      <p:grpSpPr>
        <a:xfrm>
          <a:off x="0" y="0"/>
          <a:ext cx="0" cy="0"/>
          <a:chOff x="0" y="0"/>
          <a:chExt cx="0" cy="0"/>
        </a:xfrm>
      </p:grpSpPr>
      <p:sp>
        <p:nvSpPr>
          <p:cNvPr id="1598" name="Google Shape;1598;p12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9" name="Google Shape;1599;p12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6" name="Shape 1606"/>
        <p:cNvGrpSpPr/>
        <p:nvPr/>
      </p:nvGrpSpPr>
      <p:grpSpPr>
        <a:xfrm>
          <a:off x="0" y="0"/>
          <a:ext cx="0" cy="0"/>
          <a:chOff x="0" y="0"/>
          <a:chExt cx="0" cy="0"/>
        </a:xfrm>
      </p:grpSpPr>
      <p:sp>
        <p:nvSpPr>
          <p:cNvPr id="1607" name="Google Shape;1607;p12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8" name="Google Shape;1608;p12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5" name="Shape 1615"/>
        <p:cNvGrpSpPr/>
        <p:nvPr/>
      </p:nvGrpSpPr>
      <p:grpSpPr>
        <a:xfrm>
          <a:off x="0" y="0"/>
          <a:ext cx="0" cy="0"/>
          <a:chOff x="0" y="0"/>
          <a:chExt cx="0" cy="0"/>
        </a:xfrm>
      </p:grpSpPr>
      <p:sp>
        <p:nvSpPr>
          <p:cNvPr id="1616" name="Google Shape;1616;p12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7" name="Google Shape;1617;p12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4" name="Shape 1624"/>
        <p:cNvGrpSpPr/>
        <p:nvPr/>
      </p:nvGrpSpPr>
      <p:grpSpPr>
        <a:xfrm>
          <a:off x="0" y="0"/>
          <a:ext cx="0" cy="0"/>
          <a:chOff x="0" y="0"/>
          <a:chExt cx="0" cy="0"/>
        </a:xfrm>
      </p:grpSpPr>
      <p:sp>
        <p:nvSpPr>
          <p:cNvPr id="1625" name="Google Shape;1625;p12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6" name="Google Shape;1626;p12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3" name="Shape 1633"/>
        <p:cNvGrpSpPr/>
        <p:nvPr/>
      </p:nvGrpSpPr>
      <p:grpSpPr>
        <a:xfrm>
          <a:off x="0" y="0"/>
          <a:ext cx="0" cy="0"/>
          <a:chOff x="0" y="0"/>
          <a:chExt cx="0" cy="0"/>
        </a:xfrm>
      </p:grpSpPr>
      <p:sp>
        <p:nvSpPr>
          <p:cNvPr id="1634" name="Google Shape;1634;p127: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5" name="Google Shape;1635;p12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2" name="Shape 1642"/>
        <p:cNvGrpSpPr/>
        <p:nvPr/>
      </p:nvGrpSpPr>
      <p:grpSpPr>
        <a:xfrm>
          <a:off x="0" y="0"/>
          <a:ext cx="0" cy="0"/>
          <a:chOff x="0" y="0"/>
          <a:chExt cx="0" cy="0"/>
        </a:xfrm>
      </p:grpSpPr>
      <p:sp>
        <p:nvSpPr>
          <p:cNvPr id="1643" name="Google Shape;1643;p12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4" name="Google Shape;1644;p12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p129: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3" name="Google Shape;1653;p12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1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0" name="Shape 1660"/>
        <p:cNvGrpSpPr/>
        <p:nvPr/>
      </p:nvGrpSpPr>
      <p:grpSpPr>
        <a:xfrm>
          <a:off x="0" y="0"/>
          <a:ext cx="0" cy="0"/>
          <a:chOff x="0" y="0"/>
          <a:chExt cx="0" cy="0"/>
        </a:xfrm>
      </p:grpSpPr>
      <p:sp>
        <p:nvSpPr>
          <p:cNvPr id="1661" name="Google Shape;1661;p13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2" name="Google Shape;1662;p13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9" name="Shape 1669"/>
        <p:cNvGrpSpPr/>
        <p:nvPr/>
      </p:nvGrpSpPr>
      <p:grpSpPr>
        <a:xfrm>
          <a:off x="0" y="0"/>
          <a:ext cx="0" cy="0"/>
          <a:chOff x="0" y="0"/>
          <a:chExt cx="0" cy="0"/>
        </a:xfrm>
      </p:grpSpPr>
      <p:sp>
        <p:nvSpPr>
          <p:cNvPr id="1670" name="Google Shape;1670;p13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1" name="Google Shape;1671;p131:notes"/>
          <p:cNvSpPr txBox="1"/>
          <p:nvPr>
            <p:ph idx="1" type="body"/>
          </p:nvPr>
        </p:nvSpPr>
        <p:spPr>
          <a:xfrm>
            <a:off x="685800" y="4482296"/>
            <a:ext cx="5486400" cy="366733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2" name="Google Shape;1672;p131:notes"/>
          <p:cNvSpPr txBox="1"/>
          <p:nvPr>
            <p:ph idx="12" type="sldNum"/>
          </p:nvPr>
        </p:nvSpPr>
        <p:spPr>
          <a:xfrm>
            <a:off x="3884613" y="8846554"/>
            <a:ext cx="2971800" cy="46731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9" name="Shape 1679"/>
        <p:cNvGrpSpPr/>
        <p:nvPr/>
      </p:nvGrpSpPr>
      <p:grpSpPr>
        <a:xfrm>
          <a:off x="0" y="0"/>
          <a:ext cx="0" cy="0"/>
          <a:chOff x="0" y="0"/>
          <a:chExt cx="0" cy="0"/>
        </a:xfrm>
      </p:grpSpPr>
      <p:sp>
        <p:nvSpPr>
          <p:cNvPr id="1680" name="Google Shape;1680;p13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1" name="Google Shape;1681;p132:notes"/>
          <p:cNvSpPr txBox="1"/>
          <p:nvPr>
            <p:ph idx="1" type="body"/>
          </p:nvPr>
        </p:nvSpPr>
        <p:spPr>
          <a:xfrm>
            <a:off x="685800" y="4482296"/>
            <a:ext cx="5486400" cy="366733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2" name="Google Shape;1682;p132:notes"/>
          <p:cNvSpPr txBox="1"/>
          <p:nvPr>
            <p:ph idx="12" type="sldNum"/>
          </p:nvPr>
        </p:nvSpPr>
        <p:spPr>
          <a:xfrm>
            <a:off x="3884613" y="8846554"/>
            <a:ext cx="2971800" cy="46731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9" name="Shape 1689"/>
        <p:cNvGrpSpPr/>
        <p:nvPr/>
      </p:nvGrpSpPr>
      <p:grpSpPr>
        <a:xfrm>
          <a:off x="0" y="0"/>
          <a:ext cx="0" cy="0"/>
          <a:chOff x="0" y="0"/>
          <a:chExt cx="0" cy="0"/>
        </a:xfrm>
      </p:grpSpPr>
      <p:sp>
        <p:nvSpPr>
          <p:cNvPr id="1690" name="Google Shape;1690;p13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1" name="Google Shape;1691;p133:notes"/>
          <p:cNvSpPr txBox="1"/>
          <p:nvPr>
            <p:ph idx="1" type="body"/>
          </p:nvPr>
        </p:nvSpPr>
        <p:spPr>
          <a:xfrm>
            <a:off x="685800" y="4482296"/>
            <a:ext cx="5486400" cy="366733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2" name="Google Shape;1692;p133:notes"/>
          <p:cNvSpPr txBox="1"/>
          <p:nvPr>
            <p:ph idx="12" type="sldNum"/>
          </p:nvPr>
        </p:nvSpPr>
        <p:spPr>
          <a:xfrm>
            <a:off x="3884613" y="8846554"/>
            <a:ext cx="2971800" cy="46731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9" name="Shape 1699"/>
        <p:cNvGrpSpPr/>
        <p:nvPr/>
      </p:nvGrpSpPr>
      <p:grpSpPr>
        <a:xfrm>
          <a:off x="0" y="0"/>
          <a:ext cx="0" cy="0"/>
          <a:chOff x="0" y="0"/>
          <a:chExt cx="0" cy="0"/>
        </a:xfrm>
      </p:grpSpPr>
      <p:sp>
        <p:nvSpPr>
          <p:cNvPr id="1700" name="Google Shape;1700;p13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1" name="Google Shape;1701;p13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8" name="Shape 1708"/>
        <p:cNvGrpSpPr/>
        <p:nvPr/>
      </p:nvGrpSpPr>
      <p:grpSpPr>
        <a:xfrm>
          <a:off x="0" y="0"/>
          <a:ext cx="0" cy="0"/>
          <a:chOff x="0" y="0"/>
          <a:chExt cx="0" cy="0"/>
        </a:xfrm>
      </p:grpSpPr>
      <p:sp>
        <p:nvSpPr>
          <p:cNvPr id="1709" name="Google Shape;1709;p13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0" name="Google Shape;1710;p13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p13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9" name="Google Shape;1719;p13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6" name="Shape 1726"/>
        <p:cNvGrpSpPr/>
        <p:nvPr/>
      </p:nvGrpSpPr>
      <p:grpSpPr>
        <a:xfrm>
          <a:off x="0" y="0"/>
          <a:ext cx="0" cy="0"/>
          <a:chOff x="0" y="0"/>
          <a:chExt cx="0" cy="0"/>
        </a:xfrm>
      </p:grpSpPr>
      <p:sp>
        <p:nvSpPr>
          <p:cNvPr id="1727" name="Google Shape;1727;p137: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8" name="Google Shape;1728;p13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5" name="Shape 1735"/>
        <p:cNvGrpSpPr/>
        <p:nvPr/>
      </p:nvGrpSpPr>
      <p:grpSpPr>
        <a:xfrm>
          <a:off x="0" y="0"/>
          <a:ext cx="0" cy="0"/>
          <a:chOff x="0" y="0"/>
          <a:chExt cx="0" cy="0"/>
        </a:xfrm>
      </p:grpSpPr>
      <p:sp>
        <p:nvSpPr>
          <p:cNvPr id="1736" name="Google Shape;1736;p13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7" name="Google Shape;1737;p13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p139: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8" name="Google Shape;1748;p13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1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7" name="Shape 1757"/>
        <p:cNvGrpSpPr/>
        <p:nvPr/>
      </p:nvGrpSpPr>
      <p:grpSpPr>
        <a:xfrm>
          <a:off x="0" y="0"/>
          <a:ext cx="0" cy="0"/>
          <a:chOff x="0" y="0"/>
          <a:chExt cx="0" cy="0"/>
        </a:xfrm>
      </p:grpSpPr>
      <p:sp>
        <p:nvSpPr>
          <p:cNvPr id="1758" name="Google Shape;1758;p14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9" name="Google Shape;1759;p14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8" name="Shape 1768"/>
        <p:cNvGrpSpPr/>
        <p:nvPr/>
      </p:nvGrpSpPr>
      <p:grpSpPr>
        <a:xfrm>
          <a:off x="0" y="0"/>
          <a:ext cx="0" cy="0"/>
          <a:chOff x="0" y="0"/>
          <a:chExt cx="0" cy="0"/>
        </a:xfrm>
      </p:grpSpPr>
      <p:sp>
        <p:nvSpPr>
          <p:cNvPr id="1769" name="Google Shape;1769;p14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0" name="Google Shape;1770;p14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9" name="Shape 1779"/>
        <p:cNvGrpSpPr/>
        <p:nvPr/>
      </p:nvGrpSpPr>
      <p:grpSpPr>
        <a:xfrm>
          <a:off x="0" y="0"/>
          <a:ext cx="0" cy="0"/>
          <a:chOff x="0" y="0"/>
          <a:chExt cx="0" cy="0"/>
        </a:xfrm>
      </p:grpSpPr>
      <p:sp>
        <p:nvSpPr>
          <p:cNvPr id="1780" name="Google Shape;1780;p14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1" name="Google Shape;1781;p14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8" name="Shape 1788"/>
        <p:cNvGrpSpPr/>
        <p:nvPr/>
      </p:nvGrpSpPr>
      <p:grpSpPr>
        <a:xfrm>
          <a:off x="0" y="0"/>
          <a:ext cx="0" cy="0"/>
          <a:chOff x="0" y="0"/>
          <a:chExt cx="0" cy="0"/>
        </a:xfrm>
      </p:grpSpPr>
      <p:sp>
        <p:nvSpPr>
          <p:cNvPr id="1789" name="Google Shape;1789;p14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0" name="Google Shape;1790;p14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7" name="Shape 1797"/>
        <p:cNvGrpSpPr/>
        <p:nvPr/>
      </p:nvGrpSpPr>
      <p:grpSpPr>
        <a:xfrm>
          <a:off x="0" y="0"/>
          <a:ext cx="0" cy="0"/>
          <a:chOff x="0" y="0"/>
          <a:chExt cx="0" cy="0"/>
        </a:xfrm>
      </p:grpSpPr>
      <p:sp>
        <p:nvSpPr>
          <p:cNvPr id="1798" name="Google Shape;1798;p14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9" name="Google Shape;1799;p14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6" name="Shape 1806"/>
        <p:cNvGrpSpPr/>
        <p:nvPr/>
      </p:nvGrpSpPr>
      <p:grpSpPr>
        <a:xfrm>
          <a:off x="0" y="0"/>
          <a:ext cx="0" cy="0"/>
          <a:chOff x="0" y="0"/>
          <a:chExt cx="0" cy="0"/>
        </a:xfrm>
      </p:grpSpPr>
      <p:sp>
        <p:nvSpPr>
          <p:cNvPr id="1807" name="Google Shape;1807;p14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8" name="Google Shape;1808;p14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5" name="Shape 1815"/>
        <p:cNvGrpSpPr/>
        <p:nvPr/>
      </p:nvGrpSpPr>
      <p:grpSpPr>
        <a:xfrm>
          <a:off x="0" y="0"/>
          <a:ext cx="0" cy="0"/>
          <a:chOff x="0" y="0"/>
          <a:chExt cx="0" cy="0"/>
        </a:xfrm>
      </p:grpSpPr>
      <p:sp>
        <p:nvSpPr>
          <p:cNvPr id="1816" name="Google Shape;1816;p14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7" name="Google Shape;1817;p14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4" name="Shape 1824"/>
        <p:cNvGrpSpPr/>
        <p:nvPr/>
      </p:nvGrpSpPr>
      <p:grpSpPr>
        <a:xfrm>
          <a:off x="0" y="0"/>
          <a:ext cx="0" cy="0"/>
          <a:chOff x="0" y="0"/>
          <a:chExt cx="0" cy="0"/>
        </a:xfrm>
      </p:grpSpPr>
      <p:sp>
        <p:nvSpPr>
          <p:cNvPr id="1825" name="Google Shape;1825;p147: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6" name="Google Shape;1826;p14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3" name="Shape 1833"/>
        <p:cNvGrpSpPr/>
        <p:nvPr/>
      </p:nvGrpSpPr>
      <p:grpSpPr>
        <a:xfrm>
          <a:off x="0" y="0"/>
          <a:ext cx="0" cy="0"/>
          <a:chOff x="0" y="0"/>
          <a:chExt cx="0" cy="0"/>
        </a:xfrm>
      </p:grpSpPr>
      <p:sp>
        <p:nvSpPr>
          <p:cNvPr id="1834" name="Google Shape;1834;p14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5" name="Google Shape;1835;p14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2" name="Shape 1842"/>
        <p:cNvGrpSpPr/>
        <p:nvPr/>
      </p:nvGrpSpPr>
      <p:grpSpPr>
        <a:xfrm>
          <a:off x="0" y="0"/>
          <a:ext cx="0" cy="0"/>
          <a:chOff x="0" y="0"/>
          <a:chExt cx="0" cy="0"/>
        </a:xfrm>
      </p:grpSpPr>
      <p:sp>
        <p:nvSpPr>
          <p:cNvPr id="1843" name="Google Shape;1843;p149: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4" name="Google Shape;1844;p14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15:notes"/>
          <p:cNvSpPr txBox="1"/>
          <p:nvPr>
            <p:ph idx="1" type="body"/>
          </p:nvPr>
        </p:nvSpPr>
        <p:spPr>
          <a:xfrm>
            <a:off x="685800" y="4482296"/>
            <a:ext cx="5486400" cy="366733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15:notes"/>
          <p:cNvSpPr txBox="1"/>
          <p:nvPr>
            <p:ph idx="12" type="sldNum"/>
          </p:nvPr>
        </p:nvSpPr>
        <p:spPr>
          <a:xfrm>
            <a:off x="3884613" y="8846554"/>
            <a:ext cx="2971800" cy="46731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1" name="Shape 1851"/>
        <p:cNvGrpSpPr/>
        <p:nvPr/>
      </p:nvGrpSpPr>
      <p:grpSpPr>
        <a:xfrm>
          <a:off x="0" y="0"/>
          <a:ext cx="0" cy="0"/>
          <a:chOff x="0" y="0"/>
          <a:chExt cx="0" cy="0"/>
        </a:xfrm>
      </p:grpSpPr>
      <p:sp>
        <p:nvSpPr>
          <p:cNvPr id="1852" name="Google Shape;1852;p15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3" name="Google Shape;1853;p15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0" name="Shape 1860"/>
        <p:cNvGrpSpPr/>
        <p:nvPr/>
      </p:nvGrpSpPr>
      <p:grpSpPr>
        <a:xfrm>
          <a:off x="0" y="0"/>
          <a:ext cx="0" cy="0"/>
          <a:chOff x="0" y="0"/>
          <a:chExt cx="0" cy="0"/>
        </a:xfrm>
      </p:grpSpPr>
      <p:sp>
        <p:nvSpPr>
          <p:cNvPr id="1861" name="Google Shape;1861;p15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2" name="Google Shape;1862;p15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9" name="Shape 1869"/>
        <p:cNvGrpSpPr/>
        <p:nvPr/>
      </p:nvGrpSpPr>
      <p:grpSpPr>
        <a:xfrm>
          <a:off x="0" y="0"/>
          <a:ext cx="0" cy="0"/>
          <a:chOff x="0" y="0"/>
          <a:chExt cx="0" cy="0"/>
        </a:xfrm>
      </p:grpSpPr>
      <p:sp>
        <p:nvSpPr>
          <p:cNvPr id="1870" name="Google Shape;1870;p15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1" name="Google Shape;1871;p15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8" name="Shape 1878"/>
        <p:cNvGrpSpPr/>
        <p:nvPr/>
      </p:nvGrpSpPr>
      <p:grpSpPr>
        <a:xfrm>
          <a:off x="0" y="0"/>
          <a:ext cx="0" cy="0"/>
          <a:chOff x="0" y="0"/>
          <a:chExt cx="0" cy="0"/>
        </a:xfrm>
      </p:grpSpPr>
      <p:sp>
        <p:nvSpPr>
          <p:cNvPr id="1879" name="Google Shape;1879;p15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0" name="Google Shape;1880;p15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7" name="Shape 1887"/>
        <p:cNvGrpSpPr/>
        <p:nvPr/>
      </p:nvGrpSpPr>
      <p:grpSpPr>
        <a:xfrm>
          <a:off x="0" y="0"/>
          <a:ext cx="0" cy="0"/>
          <a:chOff x="0" y="0"/>
          <a:chExt cx="0" cy="0"/>
        </a:xfrm>
      </p:grpSpPr>
      <p:sp>
        <p:nvSpPr>
          <p:cNvPr id="1888" name="Google Shape;1888;p15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9" name="Google Shape;1889;p15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6" name="Shape 1896"/>
        <p:cNvGrpSpPr/>
        <p:nvPr/>
      </p:nvGrpSpPr>
      <p:grpSpPr>
        <a:xfrm>
          <a:off x="0" y="0"/>
          <a:ext cx="0" cy="0"/>
          <a:chOff x="0" y="0"/>
          <a:chExt cx="0" cy="0"/>
        </a:xfrm>
      </p:grpSpPr>
      <p:sp>
        <p:nvSpPr>
          <p:cNvPr id="1897" name="Google Shape;1897;p15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8" name="Google Shape;1898;p15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5" name="Shape 1905"/>
        <p:cNvGrpSpPr/>
        <p:nvPr/>
      </p:nvGrpSpPr>
      <p:grpSpPr>
        <a:xfrm>
          <a:off x="0" y="0"/>
          <a:ext cx="0" cy="0"/>
          <a:chOff x="0" y="0"/>
          <a:chExt cx="0" cy="0"/>
        </a:xfrm>
      </p:grpSpPr>
      <p:sp>
        <p:nvSpPr>
          <p:cNvPr id="1906" name="Google Shape;1906;p15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7" name="Google Shape;1907;p15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4" name="Shape 1914"/>
        <p:cNvGrpSpPr/>
        <p:nvPr/>
      </p:nvGrpSpPr>
      <p:grpSpPr>
        <a:xfrm>
          <a:off x="0" y="0"/>
          <a:ext cx="0" cy="0"/>
          <a:chOff x="0" y="0"/>
          <a:chExt cx="0" cy="0"/>
        </a:xfrm>
      </p:grpSpPr>
      <p:sp>
        <p:nvSpPr>
          <p:cNvPr id="1915" name="Google Shape;1915;p157: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6" name="Google Shape;1916;p15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3" name="Shape 1923"/>
        <p:cNvGrpSpPr/>
        <p:nvPr/>
      </p:nvGrpSpPr>
      <p:grpSpPr>
        <a:xfrm>
          <a:off x="0" y="0"/>
          <a:ext cx="0" cy="0"/>
          <a:chOff x="0" y="0"/>
          <a:chExt cx="0" cy="0"/>
        </a:xfrm>
      </p:grpSpPr>
      <p:sp>
        <p:nvSpPr>
          <p:cNvPr id="1924" name="Google Shape;1924;p15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5" name="Google Shape;1925;p15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2" name="Shape 1932"/>
        <p:cNvGrpSpPr/>
        <p:nvPr/>
      </p:nvGrpSpPr>
      <p:grpSpPr>
        <a:xfrm>
          <a:off x="0" y="0"/>
          <a:ext cx="0" cy="0"/>
          <a:chOff x="0" y="0"/>
          <a:chExt cx="0" cy="0"/>
        </a:xfrm>
      </p:grpSpPr>
      <p:sp>
        <p:nvSpPr>
          <p:cNvPr id="1933" name="Google Shape;1933;p159: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4" name="Google Shape;1934;p15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1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1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1" name="Shape 1941"/>
        <p:cNvGrpSpPr/>
        <p:nvPr/>
      </p:nvGrpSpPr>
      <p:grpSpPr>
        <a:xfrm>
          <a:off x="0" y="0"/>
          <a:ext cx="0" cy="0"/>
          <a:chOff x="0" y="0"/>
          <a:chExt cx="0" cy="0"/>
        </a:xfrm>
      </p:grpSpPr>
      <p:sp>
        <p:nvSpPr>
          <p:cNvPr id="1942" name="Google Shape;1942;p16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3" name="Google Shape;1943;p16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0" name="Shape 1950"/>
        <p:cNvGrpSpPr/>
        <p:nvPr/>
      </p:nvGrpSpPr>
      <p:grpSpPr>
        <a:xfrm>
          <a:off x="0" y="0"/>
          <a:ext cx="0" cy="0"/>
          <a:chOff x="0" y="0"/>
          <a:chExt cx="0" cy="0"/>
        </a:xfrm>
      </p:grpSpPr>
      <p:sp>
        <p:nvSpPr>
          <p:cNvPr id="1951" name="Google Shape;1951;p16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2" name="Google Shape;1952;p16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9" name="Shape 1959"/>
        <p:cNvGrpSpPr/>
        <p:nvPr/>
      </p:nvGrpSpPr>
      <p:grpSpPr>
        <a:xfrm>
          <a:off x="0" y="0"/>
          <a:ext cx="0" cy="0"/>
          <a:chOff x="0" y="0"/>
          <a:chExt cx="0" cy="0"/>
        </a:xfrm>
      </p:grpSpPr>
      <p:sp>
        <p:nvSpPr>
          <p:cNvPr id="1960" name="Google Shape;1960;p16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1" name="Google Shape;1961;p16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8" name="Shape 1968"/>
        <p:cNvGrpSpPr/>
        <p:nvPr/>
      </p:nvGrpSpPr>
      <p:grpSpPr>
        <a:xfrm>
          <a:off x="0" y="0"/>
          <a:ext cx="0" cy="0"/>
          <a:chOff x="0" y="0"/>
          <a:chExt cx="0" cy="0"/>
        </a:xfrm>
      </p:grpSpPr>
      <p:sp>
        <p:nvSpPr>
          <p:cNvPr id="1969" name="Google Shape;1969;p16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0" name="Google Shape;1970;p16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7" name="Shape 1977"/>
        <p:cNvGrpSpPr/>
        <p:nvPr/>
      </p:nvGrpSpPr>
      <p:grpSpPr>
        <a:xfrm>
          <a:off x="0" y="0"/>
          <a:ext cx="0" cy="0"/>
          <a:chOff x="0" y="0"/>
          <a:chExt cx="0" cy="0"/>
        </a:xfrm>
      </p:grpSpPr>
      <p:sp>
        <p:nvSpPr>
          <p:cNvPr id="1978" name="Google Shape;1978;p16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9" name="Google Shape;1979;p16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6" name="Shape 1986"/>
        <p:cNvGrpSpPr/>
        <p:nvPr/>
      </p:nvGrpSpPr>
      <p:grpSpPr>
        <a:xfrm>
          <a:off x="0" y="0"/>
          <a:ext cx="0" cy="0"/>
          <a:chOff x="0" y="0"/>
          <a:chExt cx="0" cy="0"/>
        </a:xfrm>
      </p:grpSpPr>
      <p:sp>
        <p:nvSpPr>
          <p:cNvPr id="1987" name="Google Shape;1987;p16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8" name="Google Shape;1988;p16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5" name="Shape 1995"/>
        <p:cNvGrpSpPr/>
        <p:nvPr/>
      </p:nvGrpSpPr>
      <p:grpSpPr>
        <a:xfrm>
          <a:off x="0" y="0"/>
          <a:ext cx="0" cy="0"/>
          <a:chOff x="0" y="0"/>
          <a:chExt cx="0" cy="0"/>
        </a:xfrm>
      </p:grpSpPr>
      <p:sp>
        <p:nvSpPr>
          <p:cNvPr id="1996" name="Google Shape;1996;p16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7" name="Google Shape;1997;p16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4" name="Shape 2004"/>
        <p:cNvGrpSpPr/>
        <p:nvPr/>
      </p:nvGrpSpPr>
      <p:grpSpPr>
        <a:xfrm>
          <a:off x="0" y="0"/>
          <a:ext cx="0" cy="0"/>
          <a:chOff x="0" y="0"/>
          <a:chExt cx="0" cy="0"/>
        </a:xfrm>
      </p:grpSpPr>
      <p:sp>
        <p:nvSpPr>
          <p:cNvPr id="2005" name="Google Shape;2005;p167: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6" name="Google Shape;2006;p16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3" name="Shape 2013"/>
        <p:cNvGrpSpPr/>
        <p:nvPr/>
      </p:nvGrpSpPr>
      <p:grpSpPr>
        <a:xfrm>
          <a:off x="0" y="0"/>
          <a:ext cx="0" cy="0"/>
          <a:chOff x="0" y="0"/>
          <a:chExt cx="0" cy="0"/>
        </a:xfrm>
      </p:grpSpPr>
      <p:sp>
        <p:nvSpPr>
          <p:cNvPr id="2014" name="Google Shape;2014;p16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5" name="Google Shape;2015;p16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2" name="Shape 2022"/>
        <p:cNvGrpSpPr/>
        <p:nvPr/>
      </p:nvGrpSpPr>
      <p:grpSpPr>
        <a:xfrm>
          <a:off x="0" y="0"/>
          <a:ext cx="0" cy="0"/>
          <a:chOff x="0" y="0"/>
          <a:chExt cx="0" cy="0"/>
        </a:xfrm>
      </p:grpSpPr>
      <p:sp>
        <p:nvSpPr>
          <p:cNvPr id="2023" name="Google Shape;2023;p169: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4" name="Google Shape;2024;p16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17:notes"/>
          <p:cNvSpPr txBox="1"/>
          <p:nvPr>
            <p:ph idx="1" type="body"/>
          </p:nvPr>
        </p:nvSpPr>
        <p:spPr>
          <a:xfrm>
            <a:off x="685800" y="4482296"/>
            <a:ext cx="5486400" cy="366733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17:notes"/>
          <p:cNvSpPr txBox="1"/>
          <p:nvPr>
            <p:ph idx="12" type="sldNum"/>
          </p:nvPr>
        </p:nvSpPr>
        <p:spPr>
          <a:xfrm>
            <a:off x="3884613" y="8846554"/>
            <a:ext cx="2971800" cy="46731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1" name="Shape 2031"/>
        <p:cNvGrpSpPr/>
        <p:nvPr/>
      </p:nvGrpSpPr>
      <p:grpSpPr>
        <a:xfrm>
          <a:off x="0" y="0"/>
          <a:ext cx="0" cy="0"/>
          <a:chOff x="0" y="0"/>
          <a:chExt cx="0" cy="0"/>
        </a:xfrm>
      </p:grpSpPr>
      <p:sp>
        <p:nvSpPr>
          <p:cNvPr id="2032" name="Google Shape;2032;p17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3" name="Google Shape;2033;p17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0" name="Shape 2040"/>
        <p:cNvGrpSpPr/>
        <p:nvPr/>
      </p:nvGrpSpPr>
      <p:grpSpPr>
        <a:xfrm>
          <a:off x="0" y="0"/>
          <a:ext cx="0" cy="0"/>
          <a:chOff x="0" y="0"/>
          <a:chExt cx="0" cy="0"/>
        </a:xfrm>
      </p:grpSpPr>
      <p:sp>
        <p:nvSpPr>
          <p:cNvPr id="2041" name="Google Shape;2041;p17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2" name="Google Shape;2042;p17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9" name="Shape 2049"/>
        <p:cNvGrpSpPr/>
        <p:nvPr/>
      </p:nvGrpSpPr>
      <p:grpSpPr>
        <a:xfrm>
          <a:off x="0" y="0"/>
          <a:ext cx="0" cy="0"/>
          <a:chOff x="0" y="0"/>
          <a:chExt cx="0" cy="0"/>
        </a:xfrm>
      </p:grpSpPr>
      <p:sp>
        <p:nvSpPr>
          <p:cNvPr id="2050" name="Google Shape;2050;p17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1" name="Google Shape;2051;p17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8" name="Shape 2058"/>
        <p:cNvGrpSpPr/>
        <p:nvPr/>
      </p:nvGrpSpPr>
      <p:grpSpPr>
        <a:xfrm>
          <a:off x="0" y="0"/>
          <a:ext cx="0" cy="0"/>
          <a:chOff x="0" y="0"/>
          <a:chExt cx="0" cy="0"/>
        </a:xfrm>
      </p:grpSpPr>
      <p:sp>
        <p:nvSpPr>
          <p:cNvPr id="2059" name="Google Shape;2059;p17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0" name="Google Shape;2060;p17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9" name="Shape 2069"/>
        <p:cNvGrpSpPr/>
        <p:nvPr/>
      </p:nvGrpSpPr>
      <p:grpSpPr>
        <a:xfrm>
          <a:off x="0" y="0"/>
          <a:ext cx="0" cy="0"/>
          <a:chOff x="0" y="0"/>
          <a:chExt cx="0" cy="0"/>
        </a:xfrm>
      </p:grpSpPr>
      <p:sp>
        <p:nvSpPr>
          <p:cNvPr id="2070" name="Google Shape;2070;p17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1" name="Google Shape;2071;p17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8" name="Shape 2078"/>
        <p:cNvGrpSpPr/>
        <p:nvPr/>
      </p:nvGrpSpPr>
      <p:grpSpPr>
        <a:xfrm>
          <a:off x="0" y="0"/>
          <a:ext cx="0" cy="0"/>
          <a:chOff x="0" y="0"/>
          <a:chExt cx="0" cy="0"/>
        </a:xfrm>
      </p:grpSpPr>
      <p:sp>
        <p:nvSpPr>
          <p:cNvPr id="2079" name="Google Shape;2079;p17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0" name="Google Shape;2080;p17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2" name="Shape 2092"/>
        <p:cNvGrpSpPr/>
        <p:nvPr/>
      </p:nvGrpSpPr>
      <p:grpSpPr>
        <a:xfrm>
          <a:off x="0" y="0"/>
          <a:ext cx="0" cy="0"/>
          <a:chOff x="0" y="0"/>
          <a:chExt cx="0" cy="0"/>
        </a:xfrm>
      </p:grpSpPr>
      <p:sp>
        <p:nvSpPr>
          <p:cNvPr id="2093" name="Google Shape;2093;p17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4" name="Google Shape;2094;p17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1" name="Shape 2101"/>
        <p:cNvGrpSpPr/>
        <p:nvPr/>
      </p:nvGrpSpPr>
      <p:grpSpPr>
        <a:xfrm>
          <a:off x="0" y="0"/>
          <a:ext cx="0" cy="0"/>
          <a:chOff x="0" y="0"/>
          <a:chExt cx="0" cy="0"/>
        </a:xfrm>
      </p:grpSpPr>
      <p:sp>
        <p:nvSpPr>
          <p:cNvPr id="2102" name="Google Shape;2102;p177: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3" name="Google Shape;2103;p17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0" name="Shape 2110"/>
        <p:cNvGrpSpPr/>
        <p:nvPr/>
      </p:nvGrpSpPr>
      <p:grpSpPr>
        <a:xfrm>
          <a:off x="0" y="0"/>
          <a:ext cx="0" cy="0"/>
          <a:chOff x="0" y="0"/>
          <a:chExt cx="0" cy="0"/>
        </a:xfrm>
      </p:grpSpPr>
      <p:sp>
        <p:nvSpPr>
          <p:cNvPr id="2111" name="Google Shape;2111;p17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2" name="Google Shape;2112;p17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9" name="Shape 2119"/>
        <p:cNvGrpSpPr/>
        <p:nvPr/>
      </p:nvGrpSpPr>
      <p:grpSpPr>
        <a:xfrm>
          <a:off x="0" y="0"/>
          <a:ext cx="0" cy="0"/>
          <a:chOff x="0" y="0"/>
          <a:chExt cx="0" cy="0"/>
        </a:xfrm>
      </p:grpSpPr>
      <p:sp>
        <p:nvSpPr>
          <p:cNvPr id="2120" name="Google Shape;2120;p179: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1" name="Google Shape;2121;p17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1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1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8" name="Shape 2128"/>
        <p:cNvGrpSpPr/>
        <p:nvPr/>
      </p:nvGrpSpPr>
      <p:grpSpPr>
        <a:xfrm>
          <a:off x="0" y="0"/>
          <a:ext cx="0" cy="0"/>
          <a:chOff x="0" y="0"/>
          <a:chExt cx="0" cy="0"/>
        </a:xfrm>
      </p:grpSpPr>
      <p:sp>
        <p:nvSpPr>
          <p:cNvPr id="2129" name="Google Shape;2129;p18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0" name="Google Shape;2130;p18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7" name="Shape 2137"/>
        <p:cNvGrpSpPr/>
        <p:nvPr/>
      </p:nvGrpSpPr>
      <p:grpSpPr>
        <a:xfrm>
          <a:off x="0" y="0"/>
          <a:ext cx="0" cy="0"/>
          <a:chOff x="0" y="0"/>
          <a:chExt cx="0" cy="0"/>
        </a:xfrm>
      </p:grpSpPr>
      <p:sp>
        <p:nvSpPr>
          <p:cNvPr id="2138" name="Google Shape;2138;p18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9" name="Google Shape;2139;p18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6" name="Shape 2146"/>
        <p:cNvGrpSpPr/>
        <p:nvPr/>
      </p:nvGrpSpPr>
      <p:grpSpPr>
        <a:xfrm>
          <a:off x="0" y="0"/>
          <a:ext cx="0" cy="0"/>
          <a:chOff x="0" y="0"/>
          <a:chExt cx="0" cy="0"/>
        </a:xfrm>
      </p:grpSpPr>
      <p:sp>
        <p:nvSpPr>
          <p:cNvPr id="2147" name="Google Shape;2147;p18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8" name="Google Shape;2148;p18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5" name="Shape 2155"/>
        <p:cNvGrpSpPr/>
        <p:nvPr/>
      </p:nvGrpSpPr>
      <p:grpSpPr>
        <a:xfrm>
          <a:off x="0" y="0"/>
          <a:ext cx="0" cy="0"/>
          <a:chOff x="0" y="0"/>
          <a:chExt cx="0" cy="0"/>
        </a:xfrm>
      </p:grpSpPr>
      <p:sp>
        <p:nvSpPr>
          <p:cNvPr id="2156" name="Google Shape;2156;p18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7" name="Google Shape;2157;p18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4" name="Shape 2164"/>
        <p:cNvGrpSpPr/>
        <p:nvPr/>
      </p:nvGrpSpPr>
      <p:grpSpPr>
        <a:xfrm>
          <a:off x="0" y="0"/>
          <a:ext cx="0" cy="0"/>
          <a:chOff x="0" y="0"/>
          <a:chExt cx="0" cy="0"/>
        </a:xfrm>
      </p:grpSpPr>
      <p:sp>
        <p:nvSpPr>
          <p:cNvPr id="2165" name="Google Shape;2165;p18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6" name="Google Shape;2166;p18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3" name="Shape 2173"/>
        <p:cNvGrpSpPr/>
        <p:nvPr/>
      </p:nvGrpSpPr>
      <p:grpSpPr>
        <a:xfrm>
          <a:off x="0" y="0"/>
          <a:ext cx="0" cy="0"/>
          <a:chOff x="0" y="0"/>
          <a:chExt cx="0" cy="0"/>
        </a:xfrm>
      </p:grpSpPr>
      <p:sp>
        <p:nvSpPr>
          <p:cNvPr id="2174" name="Google Shape;2174;p18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5" name="Google Shape;2175;p18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2" name="Shape 2182"/>
        <p:cNvGrpSpPr/>
        <p:nvPr/>
      </p:nvGrpSpPr>
      <p:grpSpPr>
        <a:xfrm>
          <a:off x="0" y="0"/>
          <a:ext cx="0" cy="0"/>
          <a:chOff x="0" y="0"/>
          <a:chExt cx="0" cy="0"/>
        </a:xfrm>
      </p:grpSpPr>
      <p:sp>
        <p:nvSpPr>
          <p:cNvPr id="2183" name="Google Shape;2183;p18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4" name="Google Shape;2184;p18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1" name="Shape 2191"/>
        <p:cNvGrpSpPr/>
        <p:nvPr/>
      </p:nvGrpSpPr>
      <p:grpSpPr>
        <a:xfrm>
          <a:off x="0" y="0"/>
          <a:ext cx="0" cy="0"/>
          <a:chOff x="0" y="0"/>
          <a:chExt cx="0" cy="0"/>
        </a:xfrm>
      </p:grpSpPr>
      <p:sp>
        <p:nvSpPr>
          <p:cNvPr id="2192" name="Google Shape;2192;p187: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3" name="Google Shape;2193;p18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0" name="Shape 2200"/>
        <p:cNvGrpSpPr/>
        <p:nvPr/>
      </p:nvGrpSpPr>
      <p:grpSpPr>
        <a:xfrm>
          <a:off x="0" y="0"/>
          <a:ext cx="0" cy="0"/>
          <a:chOff x="0" y="0"/>
          <a:chExt cx="0" cy="0"/>
        </a:xfrm>
      </p:grpSpPr>
      <p:sp>
        <p:nvSpPr>
          <p:cNvPr id="2201" name="Google Shape;2201;p18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2" name="Google Shape;2202;p18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9" name="Shape 2209"/>
        <p:cNvGrpSpPr/>
        <p:nvPr/>
      </p:nvGrpSpPr>
      <p:grpSpPr>
        <a:xfrm>
          <a:off x="0" y="0"/>
          <a:ext cx="0" cy="0"/>
          <a:chOff x="0" y="0"/>
          <a:chExt cx="0" cy="0"/>
        </a:xfrm>
      </p:grpSpPr>
      <p:sp>
        <p:nvSpPr>
          <p:cNvPr id="2210" name="Google Shape;2210;p189: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1" name="Google Shape;2211;p18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1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19:notes"/>
          <p:cNvSpPr txBox="1"/>
          <p:nvPr>
            <p:ph idx="1" type="body"/>
          </p:nvPr>
        </p:nvSpPr>
        <p:spPr>
          <a:xfrm>
            <a:off x="685800" y="4482296"/>
            <a:ext cx="5486400" cy="366733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19:notes"/>
          <p:cNvSpPr txBox="1"/>
          <p:nvPr>
            <p:ph idx="12" type="sldNum"/>
          </p:nvPr>
        </p:nvSpPr>
        <p:spPr>
          <a:xfrm>
            <a:off x="3884613" y="8846554"/>
            <a:ext cx="2971800" cy="46731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8" name="Shape 2218"/>
        <p:cNvGrpSpPr/>
        <p:nvPr/>
      </p:nvGrpSpPr>
      <p:grpSpPr>
        <a:xfrm>
          <a:off x="0" y="0"/>
          <a:ext cx="0" cy="0"/>
          <a:chOff x="0" y="0"/>
          <a:chExt cx="0" cy="0"/>
        </a:xfrm>
      </p:grpSpPr>
      <p:sp>
        <p:nvSpPr>
          <p:cNvPr id="2219" name="Google Shape;2219;p19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0" name="Google Shape;2220;p19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7" name="Shape 2227"/>
        <p:cNvGrpSpPr/>
        <p:nvPr/>
      </p:nvGrpSpPr>
      <p:grpSpPr>
        <a:xfrm>
          <a:off x="0" y="0"/>
          <a:ext cx="0" cy="0"/>
          <a:chOff x="0" y="0"/>
          <a:chExt cx="0" cy="0"/>
        </a:xfrm>
      </p:grpSpPr>
      <p:sp>
        <p:nvSpPr>
          <p:cNvPr id="2228" name="Google Shape;2228;p19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9" name="Google Shape;2229;p19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6" name="Shape 2236"/>
        <p:cNvGrpSpPr/>
        <p:nvPr/>
      </p:nvGrpSpPr>
      <p:grpSpPr>
        <a:xfrm>
          <a:off x="0" y="0"/>
          <a:ext cx="0" cy="0"/>
          <a:chOff x="0" y="0"/>
          <a:chExt cx="0" cy="0"/>
        </a:xfrm>
      </p:grpSpPr>
      <p:sp>
        <p:nvSpPr>
          <p:cNvPr id="2237" name="Google Shape;2237;p19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8" name="Google Shape;2238;p19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5" name="Shape 2245"/>
        <p:cNvGrpSpPr/>
        <p:nvPr/>
      </p:nvGrpSpPr>
      <p:grpSpPr>
        <a:xfrm>
          <a:off x="0" y="0"/>
          <a:ext cx="0" cy="0"/>
          <a:chOff x="0" y="0"/>
          <a:chExt cx="0" cy="0"/>
        </a:xfrm>
      </p:grpSpPr>
      <p:sp>
        <p:nvSpPr>
          <p:cNvPr id="2246" name="Google Shape;2246;p19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7" name="Google Shape;2247;p19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4" name="Shape 2254"/>
        <p:cNvGrpSpPr/>
        <p:nvPr/>
      </p:nvGrpSpPr>
      <p:grpSpPr>
        <a:xfrm>
          <a:off x="0" y="0"/>
          <a:ext cx="0" cy="0"/>
          <a:chOff x="0" y="0"/>
          <a:chExt cx="0" cy="0"/>
        </a:xfrm>
      </p:grpSpPr>
      <p:sp>
        <p:nvSpPr>
          <p:cNvPr id="2255" name="Google Shape;2255;p19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6" name="Google Shape;2256;p19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3" name="Shape 2263"/>
        <p:cNvGrpSpPr/>
        <p:nvPr/>
      </p:nvGrpSpPr>
      <p:grpSpPr>
        <a:xfrm>
          <a:off x="0" y="0"/>
          <a:ext cx="0" cy="0"/>
          <a:chOff x="0" y="0"/>
          <a:chExt cx="0" cy="0"/>
        </a:xfrm>
      </p:grpSpPr>
      <p:sp>
        <p:nvSpPr>
          <p:cNvPr id="2264" name="Google Shape;2264;p19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5" name="Google Shape;2265;p19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2" name="Shape 2272"/>
        <p:cNvGrpSpPr/>
        <p:nvPr/>
      </p:nvGrpSpPr>
      <p:grpSpPr>
        <a:xfrm>
          <a:off x="0" y="0"/>
          <a:ext cx="0" cy="0"/>
          <a:chOff x="0" y="0"/>
          <a:chExt cx="0" cy="0"/>
        </a:xfrm>
      </p:grpSpPr>
      <p:sp>
        <p:nvSpPr>
          <p:cNvPr id="2273" name="Google Shape;2273;p19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4" name="Google Shape;2274;p19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1" name="Shape 2281"/>
        <p:cNvGrpSpPr/>
        <p:nvPr/>
      </p:nvGrpSpPr>
      <p:grpSpPr>
        <a:xfrm>
          <a:off x="0" y="0"/>
          <a:ext cx="0" cy="0"/>
          <a:chOff x="0" y="0"/>
          <a:chExt cx="0" cy="0"/>
        </a:xfrm>
      </p:grpSpPr>
      <p:sp>
        <p:nvSpPr>
          <p:cNvPr id="2282" name="Google Shape;2282;p197: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3" name="Google Shape;2283;p19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0" name="Shape 2290"/>
        <p:cNvGrpSpPr/>
        <p:nvPr/>
      </p:nvGrpSpPr>
      <p:grpSpPr>
        <a:xfrm>
          <a:off x="0" y="0"/>
          <a:ext cx="0" cy="0"/>
          <a:chOff x="0" y="0"/>
          <a:chExt cx="0" cy="0"/>
        </a:xfrm>
      </p:grpSpPr>
      <p:sp>
        <p:nvSpPr>
          <p:cNvPr id="2291" name="Google Shape;2291;p19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2" name="Google Shape;2292;p19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9" name="Shape 2299"/>
        <p:cNvGrpSpPr/>
        <p:nvPr/>
      </p:nvGrpSpPr>
      <p:grpSpPr>
        <a:xfrm>
          <a:off x="0" y="0"/>
          <a:ext cx="0" cy="0"/>
          <a:chOff x="0" y="0"/>
          <a:chExt cx="0" cy="0"/>
        </a:xfrm>
      </p:grpSpPr>
      <p:sp>
        <p:nvSpPr>
          <p:cNvPr id="2300" name="Google Shape;2300;p199: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1" name="Google Shape;2301;p19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2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p2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8" name="Shape 2308"/>
        <p:cNvGrpSpPr/>
        <p:nvPr/>
      </p:nvGrpSpPr>
      <p:grpSpPr>
        <a:xfrm>
          <a:off x="0" y="0"/>
          <a:ext cx="0" cy="0"/>
          <a:chOff x="0" y="0"/>
          <a:chExt cx="0" cy="0"/>
        </a:xfrm>
      </p:grpSpPr>
      <p:sp>
        <p:nvSpPr>
          <p:cNvPr id="2309" name="Google Shape;2309;p20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0" name="Google Shape;2310;p20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7" name="Shape 2317"/>
        <p:cNvGrpSpPr/>
        <p:nvPr/>
      </p:nvGrpSpPr>
      <p:grpSpPr>
        <a:xfrm>
          <a:off x="0" y="0"/>
          <a:ext cx="0" cy="0"/>
          <a:chOff x="0" y="0"/>
          <a:chExt cx="0" cy="0"/>
        </a:xfrm>
      </p:grpSpPr>
      <p:sp>
        <p:nvSpPr>
          <p:cNvPr id="2318" name="Google Shape;2318;p20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9" name="Google Shape;2319;p20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6" name="Shape 2326"/>
        <p:cNvGrpSpPr/>
        <p:nvPr/>
      </p:nvGrpSpPr>
      <p:grpSpPr>
        <a:xfrm>
          <a:off x="0" y="0"/>
          <a:ext cx="0" cy="0"/>
          <a:chOff x="0" y="0"/>
          <a:chExt cx="0" cy="0"/>
        </a:xfrm>
      </p:grpSpPr>
      <p:sp>
        <p:nvSpPr>
          <p:cNvPr id="2327" name="Google Shape;2327;p20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8" name="Google Shape;2328;p20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5" name="Shape 2335"/>
        <p:cNvGrpSpPr/>
        <p:nvPr/>
      </p:nvGrpSpPr>
      <p:grpSpPr>
        <a:xfrm>
          <a:off x="0" y="0"/>
          <a:ext cx="0" cy="0"/>
          <a:chOff x="0" y="0"/>
          <a:chExt cx="0" cy="0"/>
        </a:xfrm>
      </p:grpSpPr>
      <p:sp>
        <p:nvSpPr>
          <p:cNvPr id="2336" name="Google Shape;2336;p20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7" name="Google Shape;2337;p20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4" name="Shape 2344"/>
        <p:cNvGrpSpPr/>
        <p:nvPr/>
      </p:nvGrpSpPr>
      <p:grpSpPr>
        <a:xfrm>
          <a:off x="0" y="0"/>
          <a:ext cx="0" cy="0"/>
          <a:chOff x="0" y="0"/>
          <a:chExt cx="0" cy="0"/>
        </a:xfrm>
      </p:grpSpPr>
      <p:sp>
        <p:nvSpPr>
          <p:cNvPr id="2345" name="Google Shape;2345;p20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6" name="Google Shape;2346;p20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3" name="Shape 2353"/>
        <p:cNvGrpSpPr/>
        <p:nvPr/>
      </p:nvGrpSpPr>
      <p:grpSpPr>
        <a:xfrm>
          <a:off x="0" y="0"/>
          <a:ext cx="0" cy="0"/>
          <a:chOff x="0" y="0"/>
          <a:chExt cx="0" cy="0"/>
        </a:xfrm>
      </p:grpSpPr>
      <p:sp>
        <p:nvSpPr>
          <p:cNvPr id="2354" name="Google Shape;2354;p20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5" name="Google Shape;2355;p20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2" name="Shape 2362"/>
        <p:cNvGrpSpPr/>
        <p:nvPr/>
      </p:nvGrpSpPr>
      <p:grpSpPr>
        <a:xfrm>
          <a:off x="0" y="0"/>
          <a:ext cx="0" cy="0"/>
          <a:chOff x="0" y="0"/>
          <a:chExt cx="0" cy="0"/>
        </a:xfrm>
      </p:grpSpPr>
      <p:sp>
        <p:nvSpPr>
          <p:cNvPr id="2363" name="Google Shape;2363;p20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4" name="Google Shape;2364;p20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1" name="Shape 2371"/>
        <p:cNvGrpSpPr/>
        <p:nvPr/>
      </p:nvGrpSpPr>
      <p:grpSpPr>
        <a:xfrm>
          <a:off x="0" y="0"/>
          <a:ext cx="0" cy="0"/>
          <a:chOff x="0" y="0"/>
          <a:chExt cx="0" cy="0"/>
        </a:xfrm>
      </p:grpSpPr>
      <p:sp>
        <p:nvSpPr>
          <p:cNvPr id="2372" name="Google Shape;2372;p207: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3" name="Google Shape;2373;p20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0" name="Shape 2380"/>
        <p:cNvGrpSpPr/>
        <p:nvPr/>
      </p:nvGrpSpPr>
      <p:grpSpPr>
        <a:xfrm>
          <a:off x="0" y="0"/>
          <a:ext cx="0" cy="0"/>
          <a:chOff x="0" y="0"/>
          <a:chExt cx="0" cy="0"/>
        </a:xfrm>
      </p:grpSpPr>
      <p:sp>
        <p:nvSpPr>
          <p:cNvPr id="2381" name="Google Shape;2381;p20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2" name="Google Shape;2382;p20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9" name="Shape 2389"/>
        <p:cNvGrpSpPr/>
        <p:nvPr/>
      </p:nvGrpSpPr>
      <p:grpSpPr>
        <a:xfrm>
          <a:off x="0" y="0"/>
          <a:ext cx="0" cy="0"/>
          <a:chOff x="0" y="0"/>
          <a:chExt cx="0" cy="0"/>
        </a:xfrm>
      </p:grpSpPr>
      <p:sp>
        <p:nvSpPr>
          <p:cNvPr id="2390" name="Google Shape;2390;p209: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1" name="Google Shape;2391;p20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2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p2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8" name="Shape 2398"/>
        <p:cNvGrpSpPr/>
        <p:nvPr/>
      </p:nvGrpSpPr>
      <p:grpSpPr>
        <a:xfrm>
          <a:off x="0" y="0"/>
          <a:ext cx="0" cy="0"/>
          <a:chOff x="0" y="0"/>
          <a:chExt cx="0" cy="0"/>
        </a:xfrm>
      </p:grpSpPr>
      <p:sp>
        <p:nvSpPr>
          <p:cNvPr id="2399" name="Google Shape;2399;p21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0" name="Google Shape;2400;p21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7" name="Shape 2407"/>
        <p:cNvGrpSpPr/>
        <p:nvPr/>
      </p:nvGrpSpPr>
      <p:grpSpPr>
        <a:xfrm>
          <a:off x="0" y="0"/>
          <a:ext cx="0" cy="0"/>
          <a:chOff x="0" y="0"/>
          <a:chExt cx="0" cy="0"/>
        </a:xfrm>
      </p:grpSpPr>
      <p:sp>
        <p:nvSpPr>
          <p:cNvPr id="2408" name="Google Shape;2408;p21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9" name="Google Shape;2409;p21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6" name="Shape 2416"/>
        <p:cNvGrpSpPr/>
        <p:nvPr/>
      </p:nvGrpSpPr>
      <p:grpSpPr>
        <a:xfrm>
          <a:off x="0" y="0"/>
          <a:ext cx="0" cy="0"/>
          <a:chOff x="0" y="0"/>
          <a:chExt cx="0" cy="0"/>
        </a:xfrm>
      </p:grpSpPr>
      <p:sp>
        <p:nvSpPr>
          <p:cNvPr id="2417" name="Google Shape;2417;p21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8" name="Google Shape;2418;p21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5" name="Shape 2425"/>
        <p:cNvGrpSpPr/>
        <p:nvPr/>
      </p:nvGrpSpPr>
      <p:grpSpPr>
        <a:xfrm>
          <a:off x="0" y="0"/>
          <a:ext cx="0" cy="0"/>
          <a:chOff x="0" y="0"/>
          <a:chExt cx="0" cy="0"/>
        </a:xfrm>
      </p:grpSpPr>
      <p:sp>
        <p:nvSpPr>
          <p:cNvPr id="2426" name="Google Shape;2426;p21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7" name="Google Shape;2427;p21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4" name="Shape 2434"/>
        <p:cNvGrpSpPr/>
        <p:nvPr/>
      </p:nvGrpSpPr>
      <p:grpSpPr>
        <a:xfrm>
          <a:off x="0" y="0"/>
          <a:ext cx="0" cy="0"/>
          <a:chOff x="0" y="0"/>
          <a:chExt cx="0" cy="0"/>
        </a:xfrm>
      </p:grpSpPr>
      <p:sp>
        <p:nvSpPr>
          <p:cNvPr id="2435" name="Google Shape;2435;p21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6" name="Google Shape;2436;p21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3" name="Shape 2443"/>
        <p:cNvGrpSpPr/>
        <p:nvPr/>
      </p:nvGrpSpPr>
      <p:grpSpPr>
        <a:xfrm>
          <a:off x="0" y="0"/>
          <a:ext cx="0" cy="0"/>
          <a:chOff x="0" y="0"/>
          <a:chExt cx="0" cy="0"/>
        </a:xfrm>
      </p:grpSpPr>
      <p:sp>
        <p:nvSpPr>
          <p:cNvPr id="2444" name="Google Shape;2444;p21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5" name="Google Shape;2445;p21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4" name="Shape 2454"/>
        <p:cNvGrpSpPr/>
        <p:nvPr/>
      </p:nvGrpSpPr>
      <p:grpSpPr>
        <a:xfrm>
          <a:off x="0" y="0"/>
          <a:ext cx="0" cy="0"/>
          <a:chOff x="0" y="0"/>
          <a:chExt cx="0" cy="0"/>
        </a:xfrm>
      </p:grpSpPr>
      <p:sp>
        <p:nvSpPr>
          <p:cNvPr id="2455" name="Google Shape;2455;p21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6" name="Google Shape;2456;p21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3" name="Shape 2463"/>
        <p:cNvGrpSpPr/>
        <p:nvPr/>
      </p:nvGrpSpPr>
      <p:grpSpPr>
        <a:xfrm>
          <a:off x="0" y="0"/>
          <a:ext cx="0" cy="0"/>
          <a:chOff x="0" y="0"/>
          <a:chExt cx="0" cy="0"/>
        </a:xfrm>
      </p:grpSpPr>
      <p:sp>
        <p:nvSpPr>
          <p:cNvPr id="2464" name="Google Shape;2464;p217: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5" name="Google Shape;2465;p21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7" name="Shape 2477"/>
        <p:cNvGrpSpPr/>
        <p:nvPr/>
      </p:nvGrpSpPr>
      <p:grpSpPr>
        <a:xfrm>
          <a:off x="0" y="0"/>
          <a:ext cx="0" cy="0"/>
          <a:chOff x="0" y="0"/>
          <a:chExt cx="0" cy="0"/>
        </a:xfrm>
      </p:grpSpPr>
      <p:sp>
        <p:nvSpPr>
          <p:cNvPr id="2478" name="Google Shape;2478;p21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9" name="Google Shape;2479;p21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6" name="Shape 2486"/>
        <p:cNvGrpSpPr/>
        <p:nvPr/>
      </p:nvGrpSpPr>
      <p:grpSpPr>
        <a:xfrm>
          <a:off x="0" y="0"/>
          <a:ext cx="0" cy="0"/>
          <a:chOff x="0" y="0"/>
          <a:chExt cx="0" cy="0"/>
        </a:xfrm>
      </p:grpSpPr>
      <p:sp>
        <p:nvSpPr>
          <p:cNvPr id="2487" name="Google Shape;2487;p219: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8" name="Google Shape;2488;p21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2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p2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5" name="Shape 2495"/>
        <p:cNvGrpSpPr/>
        <p:nvPr/>
      </p:nvGrpSpPr>
      <p:grpSpPr>
        <a:xfrm>
          <a:off x="0" y="0"/>
          <a:ext cx="0" cy="0"/>
          <a:chOff x="0" y="0"/>
          <a:chExt cx="0" cy="0"/>
        </a:xfrm>
      </p:grpSpPr>
      <p:sp>
        <p:nvSpPr>
          <p:cNvPr id="2496" name="Google Shape;2496;p22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7" name="Google Shape;2497;p22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4" name="Shape 2504"/>
        <p:cNvGrpSpPr/>
        <p:nvPr/>
      </p:nvGrpSpPr>
      <p:grpSpPr>
        <a:xfrm>
          <a:off x="0" y="0"/>
          <a:ext cx="0" cy="0"/>
          <a:chOff x="0" y="0"/>
          <a:chExt cx="0" cy="0"/>
        </a:xfrm>
      </p:grpSpPr>
      <p:sp>
        <p:nvSpPr>
          <p:cNvPr id="2505" name="Google Shape;2505;p22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6" name="Google Shape;2506;p22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3" name="Shape 2513"/>
        <p:cNvGrpSpPr/>
        <p:nvPr/>
      </p:nvGrpSpPr>
      <p:grpSpPr>
        <a:xfrm>
          <a:off x="0" y="0"/>
          <a:ext cx="0" cy="0"/>
          <a:chOff x="0" y="0"/>
          <a:chExt cx="0" cy="0"/>
        </a:xfrm>
      </p:grpSpPr>
      <p:sp>
        <p:nvSpPr>
          <p:cNvPr id="2514" name="Google Shape;2514;p22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5" name="Google Shape;2515;p22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2" name="Shape 2522"/>
        <p:cNvGrpSpPr/>
        <p:nvPr/>
      </p:nvGrpSpPr>
      <p:grpSpPr>
        <a:xfrm>
          <a:off x="0" y="0"/>
          <a:ext cx="0" cy="0"/>
          <a:chOff x="0" y="0"/>
          <a:chExt cx="0" cy="0"/>
        </a:xfrm>
      </p:grpSpPr>
      <p:sp>
        <p:nvSpPr>
          <p:cNvPr id="2523" name="Google Shape;2523;p22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4" name="Google Shape;2524;p22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1" name="Shape 2531"/>
        <p:cNvGrpSpPr/>
        <p:nvPr/>
      </p:nvGrpSpPr>
      <p:grpSpPr>
        <a:xfrm>
          <a:off x="0" y="0"/>
          <a:ext cx="0" cy="0"/>
          <a:chOff x="0" y="0"/>
          <a:chExt cx="0" cy="0"/>
        </a:xfrm>
      </p:grpSpPr>
      <p:sp>
        <p:nvSpPr>
          <p:cNvPr id="2532" name="Google Shape;2532;p22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3" name="Google Shape;2533;p22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0" name="Shape 2540"/>
        <p:cNvGrpSpPr/>
        <p:nvPr/>
      </p:nvGrpSpPr>
      <p:grpSpPr>
        <a:xfrm>
          <a:off x="0" y="0"/>
          <a:ext cx="0" cy="0"/>
          <a:chOff x="0" y="0"/>
          <a:chExt cx="0" cy="0"/>
        </a:xfrm>
      </p:grpSpPr>
      <p:sp>
        <p:nvSpPr>
          <p:cNvPr id="2541" name="Google Shape;2541;p22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2" name="Google Shape;2542;p22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9" name="Shape 2549"/>
        <p:cNvGrpSpPr/>
        <p:nvPr/>
      </p:nvGrpSpPr>
      <p:grpSpPr>
        <a:xfrm>
          <a:off x="0" y="0"/>
          <a:ext cx="0" cy="0"/>
          <a:chOff x="0" y="0"/>
          <a:chExt cx="0" cy="0"/>
        </a:xfrm>
      </p:grpSpPr>
      <p:sp>
        <p:nvSpPr>
          <p:cNvPr id="2550" name="Google Shape;2550;p22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1" name="Google Shape;2551;p22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2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p2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2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p2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2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p2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2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p2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27: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2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2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p2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29: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p2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3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7" name="Google Shape;667;p3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3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p3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3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p32:notes"/>
          <p:cNvSpPr txBox="1"/>
          <p:nvPr>
            <p:ph idx="1" type="body"/>
          </p:nvPr>
        </p:nvSpPr>
        <p:spPr>
          <a:xfrm>
            <a:off x="685800" y="4482296"/>
            <a:ext cx="5486400" cy="366733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p32:notes"/>
          <p:cNvSpPr txBox="1"/>
          <p:nvPr>
            <p:ph idx="12" type="sldNum"/>
          </p:nvPr>
        </p:nvSpPr>
        <p:spPr>
          <a:xfrm>
            <a:off x="3884613" y="8846554"/>
            <a:ext cx="2971800" cy="46731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3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5" name="Google Shape;695;p3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3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4" name="Google Shape;704;p3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3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3" name="Google Shape;713;p3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3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p3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37: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1" name="Google Shape;731;p3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3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0" name="Google Shape;740;p3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39: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9" name="Google Shape;749;p3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4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8" name="Google Shape;758;p4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4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7" name="Google Shape;767;p4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4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6" name="Google Shape;776;p4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4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5" name="Google Shape;785;p4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4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5" name="Google Shape;795;p4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4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4" name="Google Shape;804;p4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4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5" name="Google Shape;845;p4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47: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4" name="Google Shape;854;p4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4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3" name="Google Shape;863;p4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49: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2" name="Google Shape;872;p4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5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1" name="Google Shape;881;p5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5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0" name="Google Shape;890;p5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5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9" name="Google Shape;899;p5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5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8" name="Google Shape;908;p5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5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7" name="Google Shape;917;p5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p5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8" name="Google Shape;928;p5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5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7" name="Google Shape;937;p5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p57: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5" name="Google Shape;945;p5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5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4" name="Google Shape;954;p5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59: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3" name="Google Shape;963;p5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6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2" name="Google Shape;972;p6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6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1" name="Google Shape;981;p6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p6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0" name="Google Shape;990;p6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6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9" name="Google Shape;999;p6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6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8" name="Google Shape;1008;p6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6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7" name="Google Shape;1017;p6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6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6" name="Google Shape;1026;p6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p67: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5" name="Google Shape;1035;p6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p6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4" name="Google Shape;1044;p6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p69: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3" name="Google Shape;1053;p6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7: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p7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2" name="Google Shape;1062;p7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p7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1" name="Google Shape;1071;p7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p7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0" name="Google Shape;1080;p7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p7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9" name="Google Shape;1089;p7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p7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8" name="Google Shape;1098;p7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p7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7" name="Google Shape;1107;p7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p7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6" name="Google Shape;1116;p7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p77: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5" name="Google Shape;1125;p7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p7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4" name="Google Shape;1134;p7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p79: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3" name="Google Shape;1143;p7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p8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2" name="Google Shape;1152;p8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p8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1" name="Google Shape;1161;p8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p8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0" name="Google Shape;1170;p8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p8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9" name="Google Shape;1179;p8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p8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8" name="Google Shape;1188;p8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p8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7" name="Google Shape;1197;p8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p8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6" name="Google Shape;1206;p8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p87: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5" name="Google Shape;1215;p8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p8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4" name="Google Shape;1224;p8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p89: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3" name="Google Shape;1233;p8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9: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p90: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2" name="Google Shape;1242;p90: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p91: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1" name="Google Shape;1251;p91: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p92: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3" name="Google Shape;1263;p92: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p93: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0" name="Google Shape;1280;p93: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p94: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9" name="Google Shape;1289;p94: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p95: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8" name="Google Shape;1298;p95: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p96: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7" name="Google Shape;1307;p96: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p97: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9" name="Google Shape;1319;p97: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p98: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8" name="Google Shape;1328;p98: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p99:notes"/>
          <p:cNvSpPr txBox="1"/>
          <p:nvPr>
            <p:ph idx="1" type="body"/>
          </p:nvPr>
        </p:nvSpPr>
        <p:spPr>
          <a:xfrm>
            <a:off x="685800" y="4482296"/>
            <a:ext cx="5486400" cy="366733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7" name="Google Shape;1337;p99:notes"/>
          <p:cNvSpPr/>
          <p:nvPr>
            <p:ph idx="2" type="sldImg"/>
          </p:nvPr>
        </p:nvSpPr>
        <p:spPr>
          <a:xfrm>
            <a:off x="635000" y="1163638"/>
            <a:ext cx="5588000" cy="31432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 name="Shape 10"/>
        <p:cNvGrpSpPr/>
        <p:nvPr/>
      </p:nvGrpSpPr>
      <p:grpSpPr>
        <a:xfrm>
          <a:off x="0" y="0"/>
          <a:ext cx="0" cy="0"/>
          <a:chOff x="0" y="0"/>
          <a:chExt cx="0" cy="0"/>
        </a:xfrm>
      </p:grpSpPr>
      <p:sp>
        <p:nvSpPr>
          <p:cNvPr id="11" name="Google Shape;11;p228"/>
          <p:cNvSpPr/>
          <p:nvPr>
            <p:ph idx="2" type="pic"/>
          </p:nvPr>
        </p:nvSpPr>
        <p:spPr>
          <a:xfrm>
            <a:off x="0" y="0"/>
            <a:ext cx="5824538" cy="6858000"/>
          </a:xfrm>
          <a:prstGeom prst="homePlate">
            <a:avLst>
              <a:gd fmla="val 50000" name="adj"/>
            </a:avLst>
          </a:prstGeom>
          <a:solidFill>
            <a:schemeClr val="lt1"/>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33" name="Shape 33"/>
        <p:cNvGrpSpPr/>
        <p:nvPr/>
      </p:nvGrpSpPr>
      <p:grpSpPr>
        <a:xfrm>
          <a:off x="0" y="0"/>
          <a:ext cx="0" cy="0"/>
          <a:chOff x="0" y="0"/>
          <a:chExt cx="0" cy="0"/>
        </a:xfrm>
      </p:grpSpPr>
      <p:sp>
        <p:nvSpPr>
          <p:cNvPr id="34" name="Google Shape;34;p239"/>
          <p:cNvSpPr/>
          <p:nvPr>
            <p:ph idx="2" type="pic"/>
          </p:nvPr>
        </p:nvSpPr>
        <p:spPr>
          <a:xfrm>
            <a:off x="5104607" y="2757488"/>
            <a:ext cx="1982787" cy="2503829"/>
          </a:xfrm>
          <a:prstGeom prst="flowChartOffpageConnector">
            <a:avLst/>
          </a:prstGeom>
          <a:solidFill>
            <a:schemeClr val="lt1"/>
          </a:solidFill>
          <a:ln>
            <a:noFill/>
          </a:ln>
        </p:spPr>
      </p:sp>
      <p:sp>
        <p:nvSpPr>
          <p:cNvPr id="35" name="Google Shape;35;p239"/>
          <p:cNvSpPr/>
          <p:nvPr>
            <p:ph idx="3" type="pic"/>
          </p:nvPr>
        </p:nvSpPr>
        <p:spPr>
          <a:xfrm>
            <a:off x="1700226" y="2757488"/>
            <a:ext cx="1982787" cy="2503829"/>
          </a:xfrm>
          <a:prstGeom prst="flowChartOffpageConnector">
            <a:avLst/>
          </a:prstGeom>
          <a:solidFill>
            <a:schemeClr val="lt1"/>
          </a:solidFill>
          <a:ln>
            <a:noFill/>
          </a:ln>
        </p:spPr>
      </p:sp>
      <p:sp>
        <p:nvSpPr>
          <p:cNvPr id="36" name="Google Shape;36;p239"/>
          <p:cNvSpPr/>
          <p:nvPr>
            <p:ph idx="4" type="pic"/>
          </p:nvPr>
        </p:nvSpPr>
        <p:spPr>
          <a:xfrm>
            <a:off x="8508988" y="2757488"/>
            <a:ext cx="1982787" cy="2503829"/>
          </a:xfrm>
          <a:prstGeom prst="flowChartOffpageConnector">
            <a:avLst/>
          </a:prstGeom>
          <a:solidFill>
            <a:schemeClr val="lt1"/>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37" name="Shape 3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8" name="Shape 3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39" name="Shape 3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6" name="Shape 46"/>
        <p:cNvGrpSpPr/>
        <p:nvPr/>
      </p:nvGrpSpPr>
      <p:grpSpPr>
        <a:xfrm>
          <a:off x="0" y="0"/>
          <a:ext cx="0" cy="0"/>
          <a:chOff x="0" y="0"/>
          <a:chExt cx="0" cy="0"/>
        </a:xfrm>
      </p:grpSpPr>
      <p:sp>
        <p:nvSpPr>
          <p:cNvPr id="47" name="Google Shape;47;p230"/>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2800"/>
              <a:buFont typeface="Arial Black"/>
              <a:buNone/>
              <a:defRPr b="1" i="0" sz="2800" cap="none">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230"/>
          <p:cNvSpPr txBox="1"/>
          <p:nvPr>
            <p:ph idx="1" type="body"/>
          </p:nvPr>
        </p:nvSpPr>
        <p:spPr>
          <a:xfrm>
            <a:off x="838200" y="1029979"/>
            <a:ext cx="10515600" cy="4351338"/>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dk1"/>
              </a:buClr>
              <a:buSzPts val="1600"/>
              <a:buChar char="•"/>
              <a:defRPr b="0" i="0" sz="1600">
                <a:latin typeface="Arial"/>
                <a:ea typeface="Arial"/>
                <a:cs typeface="Arial"/>
                <a:sym typeface="Arial"/>
              </a:defRPr>
            </a:lvl1pPr>
            <a:lvl2pPr indent="-330200" lvl="1" marL="914400" algn="l">
              <a:lnSpc>
                <a:spcPct val="90000"/>
              </a:lnSpc>
              <a:spcBef>
                <a:spcPts val="500"/>
              </a:spcBef>
              <a:spcAft>
                <a:spcPts val="0"/>
              </a:spcAft>
              <a:buClr>
                <a:schemeClr val="dk1"/>
              </a:buClr>
              <a:buSzPts val="1600"/>
              <a:buChar char="•"/>
              <a:defRPr b="0" i="0" sz="1600">
                <a:latin typeface="Arial"/>
                <a:ea typeface="Arial"/>
                <a:cs typeface="Arial"/>
                <a:sym typeface="Arial"/>
              </a:defRPr>
            </a:lvl2pPr>
            <a:lvl3pPr indent="-330200" lvl="2" marL="1371600" algn="l">
              <a:lnSpc>
                <a:spcPct val="90000"/>
              </a:lnSpc>
              <a:spcBef>
                <a:spcPts val="500"/>
              </a:spcBef>
              <a:spcAft>
                <a:spcPts val="0"/>
              </a:spcAft>
              <a:buClr>
                <a:schemeClr val="dk1"/>
              </a:buClr>
              <a:buSzPts val="1600"/>
              <a:buChar char="•"/>
              <a:defRPr b="0" i="0" sz="1600">
                <a:latin typeface="Arial"/>
                <a:ea typeface="Arial"/>
                <a:cs typeface="Arial"/>
                <a:sym typeface="Arial"/>
              </a:defRPr>
            </a:lvl3pPr>
            <a:lvl4pPr indent="-330200" lvl="3" marL="1828800" algn="l">
              <a:lnSpc>
                <a:spcPct val="90000"/>
              </a:lnSpc>
              <a:spcBef>
                <a:spcPts val="500"/>
              </a:spcBef>
              <a:spcAft>
                <a:spcPts val="0"/>
              </a:spcAft>
              <a:buClr>
                <a:schemeClr val="dk1"/>
              </a:buClr>
              <a:buSzPts val="1600"/>
              <a:buChar char="•"/>
              <a:defRPr b="0" i="0" sz="1600">
                <a:latin typeface="Arial"/>
                <a:ea typeface="Arial"/>
                <a:cs typeface="Arial"/>
                <a:sym typeface="Arial"/>
              </a:defRPr>
            </a:lvl4pPr>
            <a:lvl5pPr indent="-330200" lvl="4" marL="2286000" algn="l">
              <a:lnSpc>
                <a:spcPct val="90000"/>
              </a:lnSpc>
              <a:spcBef>
                <a:spcPts val="500"/>
              </a:spcBef>
              <a:spcAft>
                <a:spcPts val="0"/>
              </a:spcAft>
              <a:buClr>
                <a:schemeClr val="dk1"/>
              </a:buClr>
              <a:buSzPts val="1600"/>
              <a:buChar char="•"/>
              <a:defRPr b="0" i="0" sz="16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graphical user interface&#10;&#10;Description automatically generated" id="49" name="Google Shape;49;p230"/>
          <p:cNvPicPr preferRelativeResize="0"/>
          <p:nvPr/>
        </p:nvPicPr>
        <p:blipFill rotWithShape="1">
          <a:blip r:embed="rId2">
            <a:alphaModFix/>
          </a:blip>
          <a:srcRect b="0" l="0" r="0" t="0"/>
          <a:stretch/>
        </p:blipFill>
        <p:spPr>
          <a:xfrm>
            <a:off x="9869424" y="109987"/>
            <a:ext cx="2322576" cy="685350"/>
          </a:xfrm>
          <a:prstGeom prst="rect">
            <a:avLst/>
          </a:prstGeom>
          <a:noFill/>
          <a:ln>
            <a:noFill/>
          </a:ln>
        </p:spPr>
      </p:pic>
      <p:sp>
        <p:nvSpPr>
          <p:cNvPr id="50" name="Google Shape;50;p230"/>
          <p:cNvSpPr/>
          <p:nvPr/>
        </p:nvSpPr>
        <p:spPr>
          <a:xfrm>
            <a:off x="190005" y="-45018"/>
            <a:ext cx="546265" cy="726055"/>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 name="Google Shape;51;p230"/>
          <p:cNvSpPr txBox="1"/>
          <p:nvPr/>
        </p:nvSpPr>
        <p:spPr>
          <a:xfrm>
            <a:off x="7244938" y="6501792"/>
            <a:ext cx="4108862"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000" u="none" cap="none" strike="noStrike">
                <a:solidFill>
                  <a:schemeClr val="dk1"/>
                </a:solidFill>
                <a:latin typeface="Arial"/>
                <a:ea typeface="Arial"/>
                <a:cs typeface="Arial"/>
                <a:sym typeface="Arial"/>
              </a:rPr>
              <a:t>ITC 2023 Consumer Prebiotic Survey</a:t>
            </a:r>
            <a:endParaRPr/>
          </a:p>
        </p:txBody>
      </p:sp>
      <p:sp>
        <p:nvSpPr>
          <p:cNvPr id="52" name="Google Shape;52;p230"/>
          <p:cNvSpPr/>
          <p:nvPr/>
        </p:nvSpPr>
        <p:spPr>
          <a:xfrm>
            <a:off x="11353800" y="6384985"/>
            <a:ext cx="546265" cy="473015"/>
          </a:xfrm>
          <a:prstGeom prst="rect">
            <a:avLst/>
          </a:prstGeom>
          <a:solidFill>
            <a:srgbClr val="42B7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sp>
        <p:nvSpPr>
          <p:cNvPr id="54" name="Google Shape;54;p24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24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6" name="Google Shape;56;p2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2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9" name="Shape 59"/>
        <p:cNvGrpSpPr/>
        <p:nvPr/>
      </p:nvGrpSpPr>
      <p:grpSpPr>
        <a:xfrm>
          <a:off x="0" y="0"/>
          <a:ext cx="0" cy="0"/>
          <a:chOff x="0" y="0"/>
          <a:chExt cx="0" cy="0"/>
        </a:xfrm>
      </p:grpSpPr>
      <p:sp>
        <p:nvSpPr>
          <p:cNvPr id="60" name="Google Shape;60;p24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24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2" name="Google Shape;62;p2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5" name="Shape 65"/>
        <p:cNvGrpSpPr/>
        <p:nvPr/>
      </p:nvGrpSpPr>
      <p:grpSpPr>
        <a:xfrm>
          <a:off x="0" y="0"/>
          <a:ext cx="0" cy="0"/>
          <a:chOff x="0" y="0"/>
          <a:chExt cx="0" cy="0"/>
        </a:xfrm>
      </p:grpSpPr>
      <p:sp>
        <p:nvSpPr>
          <p:cNvPr id="66" name="Google Shape;66;p2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4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24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2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2" name="Shape 72"/>
        <p:cNvGrpSpPr/>
        <p:nvPr/>
      </p:nvGrpSpPr>
      <p:grpSpPr>
        <a:xfrm>
          <a:off x="0" y="0"/>
          <a:ext cx="0" cy="0"/>
          <a:chOff x="0" y="0"/>
          <a:chExt cx="0" cy="0"/>
        </a:xfrm>
      </p:grpSpPr>
      <p:sp>
        <p:nvSpPr>
          <p:cNvPr id="73" name="Google Shape;73;p24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4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5" name="Google Shape;75;p24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24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7" name="Google Shape;77;p24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2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2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2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2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2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 name="Shape 12"/>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p2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2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2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0" name="Shape 90"/>
        <p:cNvGrpSpPr/>
        <p:nvPr/>
      </p:nvGrpSpPr>
      <p:grpSpPr>
        <a:xfrm>
          <a:off x="0" y="0"/>
          <a:ext cx="0" cy="0"/>
          <a:chOff x="0" y="0"/>
          <a:chExt cx="0" cy="0"/>
        </a:xfrm>
      </p:grpSpPr>
      <p:sp>
        <p:nvSpPr>
          <p:cNvPr id="91" name="Google Shape;91;p2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24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3" name="Google Shape;93;p24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4" name="Google Shape;94;p2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2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7" name="Shape 97"/>
        <p:cNvGrpSpPr/>
        <p:nvPr/>
      </p:nvGrpSpPr>
      <p:grpSpPr>
        <a:xfrm>
          <a:off x="0" y="0"/>
          <a:ext cx="0" cy="0"/>
          <a:chOff x="0" y="0"/>
          <a:chExt cx="0" cy="0"/>
        </a:xfrm>
      </p:grpSpPr>
      <p:sp>
        <p:nvSpPr>
          <p:cNvPr id="98" name="Google Shape;98;p25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250"/>
          <p:cNvSpPr/>
          <p:nvPr>
            <p:ph idx="2" type="pic"/>
          </p:nvPr>
        </p:nvSpPr>
        <p:spPr>
          <a:xfrm>
            <a:off x="5183188" y="987425"/>
            <a:ext cx="6172200" cy="4873625"/>
          </a:xfrm>
          <a:prstGeom prst="rect">
            <a:avLst/>
          </a:prstGeom>
          <a:noFill/>
          <a:ln>
            <a:noFill/>
          </a:ln>
        </p:spPr>
      </p:sp>
      <p:sp>
        <p:nvSpPr>
          <p:cNvPr id="100" name="Google Shape;100;p25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1" name="Google Shape;101;p2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2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2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4" name="Shape 104"/>
        <p:cNvGrpSpPr/>
        <p:nvPr/>
      </p:nvGrpSpPr>
      <p:grpSpPr>
        <a:xfrm>
          <a:off x="0" y="0"/>
          <a:ext cx="0" cy="0"/>
          <a:chOff x="0" y="0"/>
          <a:chExt cx="0" cy="0"/>
        </a:xfrm>
      </p:grpSpPr>
      <p:sp>
        <p:nvSpPr>
          <p:cNvPr id="105" name="Google Shape;105;p2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25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2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2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2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0" name="Shape 110"/>
        <p:cNvGrpSpPr/>
        <p:nvPr/>
      </p:nvGrpSpPr>
      <p:grpSpPr>
        <a:xfrm>
          <a:off x="0" y="0"/>
          <a:ext cx="0" cy="0"/>
          <a:chOff x="0" y="0"/>
          <a:chExt cx="0" cy="0"/>
        </a:xfrm>
      </p:grpSpPr>
      <p:sp>
        <p:nvSpPr>
          <p:cNvPr id="111" name="Google Shape;111;p25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25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2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2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2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3" name="Shape 13"/>
        <p:cNvGrpSpPr/>
        <p:nvPr/>
      </p:nvGrpSpPr>
      <p:grpSpPr>
        <a:xfrm>
          <a:off x="0" y="0"/>
          <a:ext cx="0" cy="0"/>
          <a:chOff x="0" y="0"/>
          <a:chExt cx="0" cy="0"/>
        </a:xfrm>
      </p:grpSpPr>
      <p:sp>
        <p:nvSpPr>
          <p:cNvPr id="14" name="Google Shape;14;p232"/>
          <p:cNvSpPr/>
          <p:nvPr>
            <p:ph idx="2" type="pic"/>
          </p:nvPr>
        </p:nvSpPr>
        <p:spPr>
          <a:xfrm>
            <a:off x="717550" y="0"/>
            <a:ext cx="4233863" cy="5865813"/>
          </a:xfrm>
          <a:prstGeom prst="rect">
            <a:avLst/>
          </a:prstGeom>
          <a:solidFill>
            <a:schemeClr val="lt1"/>
          </a:solidFill>
          <a:ln>
            <a:noFill/>
          </a:ln>
        </p:spPr>
      </p:sp>
      <p:pic>
        <p:nvPicPr>
          <p:cNvPr descr="A picture containing graphical user interface&#10;&#10;Description automatically generated" id="15" name="Google Shape;15;p232"/>
          <p:cNvPicPr preferRelativeResize="0"/>
          <p:nvPr/>
        </p:nvPicPr>
        <p:blipFill rotWithShape="1">
          <a:blip r:embed="rId2">
            <a:alphaModFix/>
          </a:blip>
          <a:srcRect b="0" l="0" r="0" t="0"/>
          <a:stretch/>
        </p:blipFill>
        <p:spPr>
          <a:xfrm>
            <a:off x="9869424" y="109987"/>
            <a:ext cx="2322576" cy="685350"/>
          </a:xfrm>
          <a:prstGeom prst="rect">
            <a:avLst/>
          </a:prstGeom>
          <a:noFill/>
          <a:ln>
            <a:noFill/>
          </a:ln>
        </p:spPr>
      </p:pic>
      <p:sp>
        <p:nvSpPr>
          <p:cNvPr id="16" name="Google Shape;16;p232"/>
          <p:cNvSpPr txBox="1"/>
          <p:nvPr/>
        </p:nvSpPr>
        <p:spPr>
          <a:xfrm>
            <a:off x="7244938" y="6501792"/>
            <a:ext cx="4108862"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000">
                <a:solidFill>
                  <a:schemeClr val="dk1"/>
                </a:solidFill>
                <a:latin typeface="Arial"/>
                <a:ea typeface="Arial"/>
                <a:cs typeface="Arial"/>
                <a:sym typeface="Arial"/>
              </a:rPr>
              <a:t>ITC 2023 Consumer Prebiotic Survey</a:t>
            </a:r>
            <a:endParaRPr/>
          </a:p>
        </p:txBody>
      </p:sp>
      <p:sp>
        <p:nvSpPr>
          <p:cNvPr id="17" name="Google Shape;17;p232"/>
          <p:cNvSpPr/>
          <p:nvPr/>
        </p:nvSpPr>
        <p:spPr>
          <a:xfrm>
            <a:off x="11353800" y="6384985"/>
            <a:ext cx="546265" cy="473015"/>
          </a:xfrm>
          <a:prstGeom prst="rect">
            <a:avLst/>
          </a:prstGeom>
          <a:solidFill>
            <a:srgbClr val="42B7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000">
                <a:solidFill>
                  <a:schemeClr val="lt1"/>
                </a:solidFill>
                <a:latin typeface="Arial"/>
                <a:ea typeface="Arial"/>
                <a:cs typeface="Arial"/>
                <a:sym typeface="Arial"/>
              </a:rPr>
              <a:t>‹#›</a:t>
            </a:fld>
            <a:endParaRPr b="0" i="0" sz="100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8" name="Shape 18"/>
        <p:cNvGrpSpPr/>
        <p:nvPr/>
      </p:nvGrpSpPr>
      <p:grpSpPr>
        <a:xfrm>
          <a:off x="0" y="0"/>
          <a:ext cx="0" cy="0"/>
          <a:chOff x="0" y="0"/>
          <a:chExt cx="0" cy="0"/>
        </a:xfrm>
      </p:grpSpPr>
      <p:sp>
        <p:nvSpPr>
          <p:cNvPr id="19" name="Google Shape;19;p233"/>
          <p:cNvSpPr/>
          <p:nvPr>
            <p:ph idx="2" type="pic"/>
          </p:nvPr>
        </p:nvSpPr>
        <p:spPr>
          <a:xfrm>
            <a:off x="5821208" y="1420837"/>
            <a:ext cx="5773268" cy="4016326"/>
          </a:xfrm>
          <a:prstGeom prst="flowChartPunchedTape">
            <a:avLst/>
          </a:prstGeom>
          <a:solidFill>
            <a:schemeClr val="lt1"/>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0" name="Shape 20"/>
        <p:cNvGrpSpPr/>
        <p:nvPr/>
      </p:nvGrpSpPr>
      <p:grpSpPr>
        <a:xfrm>
          <a:off x="0" y="0"/>
          <a:ext cx="0" cy="0"/>
          <a:chOff x="0" y="0"/>
          <a:chExt cx="0" cy="0"/>
        </a:xfrm>
      </p:grpSpPr>
      <p:sp>
        <p:nvSpPr>
          <p:cNvPr id="21" name="Google Shape;21;p234"/>
          <p:cNvSpPr/>
          <p:nvPr>
            <p:ph idx="2" type="pic"/>
          </p:nvPr>
        </p:nvSpPr>
        <p:spPr>
          <a:xfrm>
            <a:off x="6991741" y="992187"/>
            <a:ext cx="4233863" cy="5865813"/>
          </a:xfrm>
          <a:prstGeom prst="rect">
            <a:avLst/>
          </a:prstGeom>
          <a:solidFill>
            <a:schemeClr val="lt1"/>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2" name="Shape 22"/>
        <p:cNvGrpSpPr/>
        <p:nvPr/>
      </p:nvGrpSpPr>
      <p:grpSpPr>
        <a:xfrm>
          <a:off x="0" y="0"/>
          <a:ext cx="0" cy="0"/>
          <a:chOff x="0" y="0"/>
          <a:chExt cx="0" cy="0"/>
        </a:xfrm>
      </p:grpSpPr>
      <p:sp>
        <p:nvSpPr>
          <p:cNvPr id="23" name="Google Shape;23;p235"/>
          <p:cNvSpPr/>
          <p:nvPr>
            <p:ph idx="2" type="pic"/>
          </p:nvPr>
        </p:nvSpPr>
        <p:spPr>
          <a:xfrm>
            <a:off x="1504950" y="0"/>
            <a:ext cx="5078413" cy="6858000"/>
          </a:xfrm>
          <a:prstGeom prst="flowChartOffpageConnector">
            <a:avLst/>
          </a:prstGeom>
          <a:solidFill>
            <a:schemeClr val="lt1"/>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4" name="Shape 24"/>
        <p:cNvGrpSpPr/>
        <p:nvPr/>
      </p:nvGrpSpPr>
      <p:grpSpPr>
        <a:xfrm>
          <a:off x="0" y="0"/>
          <a:ext cx="0" cy="0"/>
          <a:chOff x="0" y="0"/>
          <a:chExt cx="0" cy="0"/>
        </a:xfrm>
      </p:grpSpPr>
      <p:sp>
        <p:nvSpPr>
          <p:cNvPr id="25" name="Google Shape;25;p236"/>
          <p:cNvSpPr/>
          <p:nvPr>
            <p:ph idx="2" type="pic"/>
          </p:nvPr>
        </p:nvSpPr>
        <p:spPr>
          <a:xfrm>
            <a:off x="0" y="0"/>
            <a:ext cx="6907213" cy="4010025"/>
          </a:xfrm>
          <a:prstGeom prst="round2DiagRect">
            <a:avLst>
              <a:gd fmla="val 16667" name="adj1"/>
              <a:gd fmla="val 0" name="adj2"/>
            </a:avLst>
          </a:prstGeom>
          <a:solidFill>
            <a:schemeClr val="lt1"/>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26" name="Shape 26"/>
        <p:cNvGrpSpPr/>
        <p:nvPr/>
      </p:nvGrpSpPr>
      <p:grpSpPr>
        <a:xfrm>
          <a:off x="0" y="0"/>
          <a:ext cx="0" cy="0"/>
          <a:chOff x="0" y="0"/>
          <a:chExt cx="0" cy="0"/>
        </a:xfrm>
      </p:grpSpPr>
      <p:sp>
        <p:nvSpPr>
          <p:cNvPr id="27" name="Google Shape;27;p237"/>
          <p:cNvSpPr/>
          <p:nvPr>
            <p:ph idx="2" type="pic"/>
          </p:nvPr>
        </p:nvSpPr>
        <p:spPr>
          <a:xfrm>
            <a:off x="0" y="0"/>
            <a:ext cx="3235325" cy="4051300"/>
          </a:xfrm>
          <a:prstGeom prst="flowChartOffpageConnector">
            <a:avLst/>
          </a:prstGeom>
          <a:solidFill>
            <a:schemeClr val="lt1"/>
          </a:solidFill>
          <a:ln>
            <a:noFill/>
          </a:ln>
        </p:spPr>
      </p:sp>
      <p:sp>
        <p:nvSpPr>
          <p:cNvPr id="28" name="Google Shape;28;p237"/>
          <p:cNvSpPr/>
          <p:nvPr>
            <p:ph idx="3" type="pic"/>
          </p:nvPr>
        </p:nvSpPr>
        <p:spPr>
          <a:xfrm>
            <a:off x="8956675" y="0"/>
            <a:ext cx="3235325" cy="4051300"/>
          </a:xfrm>
          <a:prstGeom prst="flowChartOffpageConnector">
            <a:avLst/>
          </a:prstGeom>
          <a:solidFill>
            <a:schemeClr val="lt1"/>
          </a:solidFill>
          <a:ln>
            <a:noFill/>
          </a:ln>
        </p:spPr>
      </p:sp>
      <p:sp>
        <p:nvSpPr>
          <p:cNvPr id="29" name="Google Shape;29;p237"/>
          <p:cNvSpPr/>
          <p:nvPr>
            <p:ph idx="4" type="pic"/>
          </p:nvPr>
        </p:nvSpPr>
        <p:spPr>
          <a:xfrm>
            <a:off x="4478337" y="2806700"/>
            <a:ext cx="3235325" cy="4051300"/>
          </a:xfrm>
          <a:prstGeom prst="rect">
            <a:avLst/>
          </a:prstGeom>
          <a:solidFill>
            <a:schemeClr val="lt1"/>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30" name="Shape 30"/>
        <p:cNvGrpSpPr/>
        <p:nvPr/>
      </p:nvGrpSpPr>
      <p:grpSpPr>
        <a:xfrm>
          <a:off x="0" y="0"/>
          <a:ext cx="0" cy="0"/>
          <a:chOff x="0" y="0"/>
          <a:chExt cx="0" cy="0"/>
        </a:xfrm>
      </p:grpSpPr>
      <p:sp>
        <p:nvSpPr>
          <p:cNvPr id="31" name="Google Shape;31;p238"/>
          <p:cNvSpPr/>
          <p:nvPr>
            <p:ph idx="2" type="pic"/>
          </p:nvPr>
        </p:nvSpPr>
        <p:spPr>
          <a:xfrm>
            <a:off x="6357938" y="717550"/>
            <a:ext cx="5834062" cy="2124075"/>
          </a:xfrm>
          <a:prstGeom prst="rect">
            <a:avLst/>
          </a:prstGeom>
          <a:solidFill>
            <a:schemeClr val="lt1"/>
          </a:solidFill>
          <a:ln>
            <a:noFill/>
          </a:ln>
        </p:spPr>
      </p:sp>
      <p:sp>
        <p:nvSpPr>
          <p:cNvPr id="32" name="Google Shape;32;p238"/>
          <p:cNvSpPr/>
          <p:nvPr>
            <p:ph idx="3" type="pic"/>
          </p:nvPr>
        </p:nvSpPr>
        <p:spPr>
          <a:xfrm>
            <a:off x="0" y="4065659"/>
            <a:ext cx="5834062" cy="2124075"/>
          </a:xfrm>
          <a:prstGeom prst="rect">
            <a:avLst/>
          </a:prstGeom>
          <a:solidFill>
            <a:schemeClr val="lt1"/>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2" Type="http://schemas.openxmlformats.org/officeDocument/2006/relationships/theme" Target="../theme/theme1.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 name="Shape 40"/>
        <p:cNvGrpSpPr/>
        <p:nvPr/>
      </p:nvGrpSpPr>
      <p:grpSpPr>
        <a:xfrm>
          <a:off x="0" y="0"/>
          <a:ext cx="0" cy="0"/>
          <a:chOff x="0" y="0"/>
          <a:chExt cx="0" cy="0"/>
        </a:xfrm>
      </p:grpSpPr>
      <p:sp>
        <p:nvSpPr>
          <p:cNvPr id="41" name="Google Shape;41;p2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2" name="Google Shape;42;p2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 name="Google Shape;43;p2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 name="Google Shape;44;p2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 name="Google Shape;45;p2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chart" Target="../charts/chart12.xml"/><Relationship Id="rId6" Type="http://schemas.openxmlformats.org/officeDocument/2006/relationships/chart" Target="../charts/char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0.xml"/><Relationship Id="rId3" Type="http://schemas.openxmlformats.org/officeDocument/2006/relationships/image" Target="../media/image11.png"/><Relationship Id="rId4" Type="http://schemas.openxmlformats.org/officeDocument/2006/relationships/chart" Target="../charts/chart1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1.xml"/><Relationship Id="rId3" Type="http://schemas.openxmlformats.org/officeDocument/2006/relationships/image" Target="../media/image11.png"/><Relationship Id="rId4" Type="http://schemas.openxmlformats.org/officeDocument/2006/relationships/chart" Target="../charts/chart11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2.xml"/><Relationship Id="rId3" Type="http://schemas.openxmlformats.org/officeDocument/2006/relationships/image" Target="../media/image1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3.xml"/><Relationship Id="rId3" Type="http://schemas.openxmlformats.org/officeDocument/2006/relationships/chart" Target="../charts/chart112.xml"/><Relationship Id="rId4" Type="http://schemas.openxmlformats.org/officeDocument/2006/relationships/image" Target="../media/image1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4.xml"/><Relationship Id="rId3" Type="http://schemas.openxmlformats.org/officeDocument/2006/relationships/chart" Target="../charts/chart113.xml"/><Relationship Id="rId4" Type="http://schemas.openxmlformats.org/officeDocument/2006/relationships/image" Target="../media/image1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5.xml"/><Relationship Id="rId3" Type="http://schemas.openxmlformats.org/officeDocument/2006/relationships/chart" Target="../charts/chart114.xml"/><Relationship Id="rId4" Type="http://schemas.openxmlformats.org/officeDocument/2006/relationships/image" Target="../media/image11.png"/></Relationships>
</file>

<file path=ppt/slides/_rels/slide106.xml.rels><?xml version="1.0" encoding="UTF-8" standalone="yes"?><Relationships xmlns="http://schemas.openxmlformats.org/package/2006/relationships"><Relationship Id="rId11" Type="http://schemas.openxmlformats.org/officeDocument/2006/relationships/chart" Target="../charts/chart122.xml"/><Relationship Id="rId10" Type="http://schemas.openxmlformats.org/officeDocument/2006/relationships/image" Target="../media/image11.png"/><Relationship Id="rId12" Type="http://schemas.openxmlformats.org/officeDocument/2006/relationships/chart" Target="../charts/chart123.xml"/><Relationship Id="rId1" Type="http://schemas.openxmlformats.org/officeDocument/2006/relationships/slideLayout" Target="../slideLayouts/slideLayout14.xml"/><Relationship Id="rId2" Type="http://schemas.openxmlformats.org/officeDocument/2006/relationships/notesSlide" Target="../notesSlides/notesSlide106.xml"/><Relationship Id="rId3" Type="http://schemas.openxmlformats.org/officeDocument/2006/relationships/chart" Target="../charts/chart115.xml"/><Relationship Id="rId4" Type="http://schemas.openxmlformats.org/officeDocument/2006/relationships/chart" Target="../charts/chart116.xml"/><Relationship Id="rId9" Type="http://schemas.openxmlformats.org/officeDocument/2006/relationships/chart" Target="../charts/chart121.xml"/><Relationship Id="rId5" Type="http://schemas.openxmlformats.org/officeDocument/2006/relationships/chart" Target="../charts/chart117.xml"/><Relationship Id="rId6" Type="http://schemas.openxmlformats.org/officeDocument/2006/relationships/chart" Target="../charts/chart118.xml"/><Relationship Id="rId7" Type="http://schemas.openxmlformats.org/officeDocument/2006/relationships/chart" Target="../charts/chart119.xml"/><Relationship Id="rId8" Type="http://schemas.openxmlformats.org/officeDocument/2006/relationships/chart" Target="../charts/chart120.xml"/></Relationships>
</file>

<file path=ppt/slides/_rels/slide107.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chart" Target="../charts/chart131.xml"/><Relationship Id="rId12" Type="http://schemas.openxmlformats.org/officeDocument/2006/relationships/chart" Target="../charts/chart132.xml"/><Relationship Id="rId1" Type="http://schemas.openxmlformats.org/officeDocument/2006/relationships/slideLayout" Target="../slideLayouts/slideLayout14.xml"/><Relationship Id="rId2" Type="http://schemas.openxmlformats.org/officeDocument/2006/relationships/notesSlide" Target="../notesSlides/notesSlide107.xml"/><Relationship Id="rId3" Type="http://schemas.openxmlformats.org/officeDocument/2006/relationships/chart" Target="../charts/chart124.xml"/><Relationship Id="rId4" Type="http://schemas.openxmlformats.org/officeDocument/2006/relationships/chart" Target="../charts/chart125.xml"/><Relationship Id="rId9" Type="http://schemas.openxmlformats.org/officeDocument/2006/relationships/chart" Target="../charts/chart130.xml"/><Relationship Id="rId5" Type="http://schemas.openxmlformats.org/officeDocument/2006/relationships/chart" Target="../charts/chart126.xml"/><Relationship Id="rId6" Type="http://schemas.openxmlformats.org/officeDocument/2006/relationships/chart" Target="../charts/chart127.xml"/><Relationship Id="rId7" Type="http://schemas.openxmlformats.org/officeDocument/2006/relationships/chart" Target="../charts/chart128.xml"/><Relationship Id="rId8" Type="http://schemas.openxmlformats.org/officeDocument/2006/relationships/chart" Target="../charts/chart129.xml"/></Relationships>
</file>

<file path=ppt/slides/_rels/slide108.xml.rels><?xml version="1.0" encoding="UTF-8" standalone="yes"?><Relationships xmlns="http://schemas.openxmlformats.org/package/2006/relationships"><Relationship Id="rId11" Type="http://schemas.openxmlformats.org/officeDocument/2006/relationships/chart" Target="../charts/chart140.xml"/><Relationship Id="rId10" Type="http://schemas.openxmlformats.org/officeDocument/2006/relationships/chart" Target="../charts/chart139.xml"/><Relationship Id="rId12" Type="http://schemas.openxmlformats.org/officeDocument/2006/relationships/chart" Target="../charts/chart141.xml"/><Relationship Id="rId1" Type="http://schemas.openxmlformats.org/officeDocument/2006/relationships/slideLayout" Target="../slideLayouts/slideLayout14.xml"/><Relationship Id="rId2" Type="http://schemas.openxmlformats.org/officeDocument/2006/relationships/notesSlide" Target="../notesSlides/notesSlide108.xml"/><Relationship Id="rId3" Type="http://schemas.openxmlformats.org/officeDocument/2006/relationships/chart" Target="../charts/chart133.xml"/><Relationship Id="rId4" Type="http://schemas.openxmlformats.org/officeDocument/2006/relationships/chart" Target="../charts/chart134.xml"/><Relationship Id="rId9" Type="http://schemas.openxmlformats.org/officeDocument/2006/relationships/chart" Target="../charts/chart138.xml"/><Relationship Id="rId5" Type="http://schemas.openxmlformats.org/officeDocument/2006/relationships/image" Target="../media/image11.png"/><Relationship Id="rId6" Type="http://schemas.openxmlformats.org/officeDocument/2006/relationships/chart" Target="../charts/chart135.xml"/><Relationship Id="rId7" Type="http://schemas.openxmlformats.org/officeDocument/2006/relationships/chart" Target="../charts/chart136.xml"/><Relationship Id="rId8" Type="http://schemas.openxmlformats.org/officeDocument/2006/relationships/chart" Target="../charts/chart13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6.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chart" Target="../charts/chart14.xml"/><Relationship Id="rId4" Type="http://schemas.openxmlformats.org/officeDocument/2006/relationships/chart" Target="../charts/chart15.xml"/><Relationship Id="rId5" Type="http://schemas.openxmlformats.org/officeDocument/2006/relationships/chart" Target="../charts/chart1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0.xml"/><Relationship Id="rId3" Type="http://schemas.openxmlformats.org/officeDocument/2006/relationships/chart" Target="../charts/chart142.xml"/><Relationship Id="rId4" Type="http://schemas.openxmlformats.org/officeDocument/2006/relationships/image" Target="../media/image1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1.xml"/><Relationship Id="rId3" Type="http://schemas.openxmlformats.org/officeDocument/2006/relationships/chart" Target="../charts/chart143.xml"/><Relationship Id="rId4" Type="http://schemas.openxmlformats.org/officeDocument/2006/relationships/image" Target="../media/image1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2.xml"/><Relationship Id="rId3" Type="http://schemas.openxmlformats.org/officeDocument/2006/relationships/chart" Target="../charts/chart144.xml"/><Relationship Id="rId4" Type="http://schemas.openxmlformats.org/officeDocument/2006/relationships/image" Target="../media/image1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3.xml"/><Relationship Id="rId3" Type="http://schemas.openxmlformats.org/officeDocument/2006/relationships/chart" Target="../charts/chart145.xml"/><Relationship Id="rId4" Type="http://schemas.openxmlformats.org/officeDocument/2006/relationships/image" Target="../media/image1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4.xml"/><Relationship Id="rId3" Type="http://schemas.openxmlformats.org/officeDocument/2006/relationships/image" Target="../media/image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5.xml"/><Relationship Id="rId3" Type="http://schemas.openxmlformats.org/officeDocument/2006/relationships/image" Target="../media/image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6.xml"/><Relationship Id="rId3" Type="http://schemas.openxmlformats.org/officeDocument/2006/relationships/chart" Target="../charts/chart146.xml"/><Relationship Id="rId4" Type="http://schemas.openxmlformats.org/officeDocument/2006/relationships/chart" Target="../charts/chart147.xml"/><Relationship Id="rId5" Type="http://schemas.openxmlformats.org/officeDocument/2006/relationships/chart" Target="../charts/chart148.xml"/><Relationship Id="rId6" Type="http://schemas.openxmlformats.org/officeDocument/2006/relationships/image" Target="../media/image1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7.xml"/><Relationship Id="rId3" Type="http://schemas.openxmlformats.org/officeDocument/2006/relationships/chart" Target="../charts/chart149.xml"/><Relationship Id="rId4" Type="http://schemas.openxmlformats.org/officeDocument/2006/relationships/chart" Target="../charts/chart150.xml"/><Relationship Id="rId5" Type="http://schemas.openxmlformats.org/officeDocument/2006/relationships/chart" Target="../charts/chart151.xml"/><Relationship Id="rId6" Type="http://schemas.openxmlformats.org/officeDocument/2006/relationships/image" Target="../media/image1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8.xml"/><Relationship Id="rId3" Type="http://schemas.openxmlformats.org/officeDocument/2006/relationships/chart" Target="../charts/chart152.xml"/><Relationship Id="rId4" Type="http://schemas.openxmlformats.org/officeDocument/2006/relationships/image" Target="../media/image1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9.xml"/><Relationship Id="rId3" Type="http://schemas.openxmlformats.org/officeDocument/2006/relationships/chart" Target="../charts/chart15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chart" Target="../charts/chart17.xml"/><Relationship Id="rId6" Type="http://schemas.openxmlformats.org/officeDocument/2006/relationships/chart" Target="../charts/char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0.xml"/><Relationship Id="rId3" Type="http://schemas.openxmlformats.org/officeDocument/2006/relationships/chart" Target="../charts/chart154.xml"/><Relationship Id="rId4" Type="http://schemas.openxmlformats.org/officeDocument/2006/relationships/image" Target="../media/image1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1.xml"/><Relationship Id="rId3" Type="http://schemas.openxmlformats.org/officeDocument/2006/relationships/chart" Target="../charts/chart155.xml"/><Relationship Id="rId4" Type="http://schemas.openxmlformats.org/officeDocument/2006/relationships/image" Target="../media/image1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2.xml"/><Relationship Id="rId3" Type="http://schemas.openxmlformats.org/officeDocument/2006/relationships/chart" Target="../charts/chart156.xml"/><Relationship Id="rId4" Type="http://schemas.openxmlformats.org/officeDocument/2006/relationships/image" Target="../media/image11.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3.xml"/><Relationship Id="rId3" Type="http://schemas.openxmlformats.org/officeDocument/2006/relationships/chart" Target="../charts/chart157.xml"/><Relationship Id="rId4" Type="http://schemas.openxmlformats.org/officeDocument/2006/relationships/image" Target="../media/image1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4.xml"/><Relationship Id="rId3" Type="http://schemas.openxmlformats.org/officeDocument/2006/relationships/chart" Target="../charts/chart158.xml"/><Relationship Id="rId4" Type="http://schemas.openxmlformats.org/officeDocument/2006/relationships/image" Target="../media/image11.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5.xml"/><Relationship Id="rId3" Type="http://schemas.openxmlformats.org/officeDocument/2006/relationships/chart" Target="../charts/chart159.xml"/><Relationship Id="rId4" Type="http://schemas.openxmlformats.org/officeDocument/2006/relationships/image" Target="../media/image1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6.xml"/><Relationship Id="rId3" Type="http://schemas.openxmlformats.org/officeDocument/2006/relationships/chart" Target="../charts/chart160.xml"/><Relationship Id="rId4" Type="http://schemas.openxmlformats.org/officeDocument/2006/relationships/image" Target="../media/image1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7.xml"/><Relationship Id="rId3" Type="http://schemas.openxmlformats.org/officeDocument/2006/relationships/chart" Target="../charts/chart161.xml"/><Relationship Id="rId4" Type="http://schemas.openxmlformats.org/officeDocument/2006/relationships/image" Target="../media/image11.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8.xml"/><Relationship Id="rId3" Type="http://schemas.openxmlformats.org/officeDocument/2006/relationships/chart" Target="../charts/chart162.xml"/><Relationship Id="rId4" Type="http://schemas.openxmlformats.org/officeDocument/2006/relationships/image" Target="../media/image1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9.xml"/><Relationship Id="rId3" Type="http://schemas.openxmlformats.org/officeDocument/2006/relationships/chart" Target="../charts/chart16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chart" Target="../charts/chart19.xml"/><Relationship Id="rId4" Type="http://schemas.openxmlformats.org/officeDocument/2006/relationships/chart" Target="../charts/chart20.xml"/><Relationship Id="rId5" Type="http://schemas.openxmlformats.org/officeDocument/2006/relationships/chart" Target="../charts/chart2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0.xml"/><Relationship Id="rId3" Type="http://schemas.openxmlformats.org/officeDocument/2006/relationships/chart" Target="../charts/chart164.xml"/><Relationship Id="rId4" Type="http://schemas.openxmlformats.org/officeDocument/2006/relationships/image" Target="../media/image1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1.xml"/><Relationship Id="rId3" Type="http://schemas.openxmlformats.org/officeDocument/2006/relationships/chart" Target="../charts/chart165.xml"/><Relationship Id="rId4" Type="http://schemas.openxmlformats.org/officeDocument/2006/relationships/image" Target="../media/image1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2.xml"/><Relationship Id="rId3" Type="http://schemas.openxmlformats.org/officeDocument/2006/relationships/image" Target="../media/image8.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3.xml"/><Relationship Id="rId3" Type="http://schemas.openxmlformats.org/officeDocument/2006/relationships/image" Target="../media/image8.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image" Target="../media/image6.jpg"/><Relationship Id="rId4" Type="http://schemas.openxmlformats.org/officeDocument/2006/relationships/image" Target="../media/image22.jp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5.xml"/><Relationship Id="rId3" Type="http://schemas.openxmlformats.org/officeDocument/2006/relationships/chart" Target="../charts/chart166.xml"/><Relationship Id="rId4" Type="http://schemas.openxmlformats.org/officeDocument/2006/relationships/image" Target="../media/image11.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6.xml"/><Relationship Id="rId3" Type="http://schemas.openxmlformats.org/officeDocument/2006/relationships/chart" Target="../charts/chart167.xml"/><Relationship Id="rId4" Type="http://schemas.openxmlformats.org/officeDocument/2006/relationships/image" Target="../media/image11.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7.xml"/><Relationship Id="rId3" Type="http://schemas.openxmlformats.org/officeDocument/2006/relationships/chart" Target="../charts/chart168.xml"/><Relationship Id="rId4" Type="http://schemas.openxmlformats.org/officeDocument/2006/relationships/image" Target="../media/image1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8.xml"/><Relationship Id="rId3" Type="http://schemas.openxmlformats.org/officeDocument/2006/relationships/chart" Target="../charts/chart169.xml"/><Relationship Id="rId4" Type="http://schemas.openxmlformats.org/officeDocument/2006/relationships/image" Target="../media/image11.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9.xml"/><Relationship Id="rId3" Type="http://schemas.openxmlformats.org/officeDocument/2006/relationships/chart" Target="../charts/chart170.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chart" Target="../charts/chart22.xml"/><Relationship Id="rId6" Type="http://schemas.openxmlformats.org/officeDocument/2006/relationships/chart" Target="../charts/chart2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0.xml"/><Relationship Id="rId3" Type="http://schemas.openxmlformats.org/officeDocument/2006/relationships/chart" Target="../charts/chart171.xml"/><Relationship Id="rId4" Type="http://schemas.openxmlformats.org/officeDocument/2006/relationships/image" Target="../media/image11.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1.xml"/><Relationship Id="rId3" Type="http://schemas.openxmlformats.org/officeDocument/2006/relationships/chart" Target="../charts/chart172.xml"/><Relationship Id="rId4" Type="http://schemas.openxmlformats.org/officeDocument/2006/relationships/image" Target="../media/image11.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2.xml"/><Relationship Id="rId3" Type="http://schemas.openxmlformats.org/officeDocument/2006/relationships/chart" Target="../charts/chart173.xml"/><Relationship Id="rId4" Type="http://schemas.openxmlformats.org/officeDocument/2006/relationships/image" Target="../media/image11.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3.xml"/><Relationship Id="rId3" Type="http://schemas.openxmlformats.org/officeDocument/2006/relationships/chart" Target="../charts/chart174.xml"/><Relationship Id="rId4" Type="http://schemas.openxmlformats.org/officeDocument/2006/relationships/image" Target="../media/image11.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4.xml"/><Relationship Id="rId3" Type="http://schemas.openxmlformats.org/officeDocument/2006/relationships/chart" Target="../charts/chart175.xml"/><Relationship Id="rId4" Type="http://schemas.openxmlformats.org/officeDocument/2006/relationships/image" Target="../media/image11.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5.xml"/><Relationship Id="rId3" Type="http://schemas.openxmlformats.org/officeDocument/2006/relationships/chart" Target="../charts/chart176.xml"/><Relationship Id="rId4" Type="http://schemas.openxmlformats.org/officeDocument/2006/relationships/image" Target="../media/image11.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6.xml"/><Relationship Id="rId3" Type="http://schemas.openxmlformats.org/officeDocument/2006/relationships/chart" Target="../charts/chart177.xml"/><Relationship Id="rId4" Type="http://schemas.openxmlformats.org/officeDocument/2006/relationships/image" Target="../media/image11.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7.xml"/><Relationship Id="rId3" Type="http://schemas.openxmlformats.org/officeDocument/2006/relationships/chart" Target="../charts/chart178.xml"/><Relationship Id="rId4" Type="http://schemas.openxmlformats.org/officeDocument/2006/relationships/image" Target="../media/image11.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8.xml"/><Relationship Id="rId3" Type="http://schemas.openxmlformats.org/officeDocument/2006/relationships/chart" Target="../charts/chart179.xml"/><Relationship Id="rId4" Type="http://schemas.openxmlformats.org/officeDocument/2006/relationships/image" Target="../media/image11.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9.xml"/><Relationship Id="rId3" Type="http://schemas.openxmlformats.org/officeDocument/2006/relationships/chart" Target="../charts/chart180.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chart" Target="../charts/chart24.xml"/><Relationship Id="rId4" Type="http://schemas.openxmlformats.org/officeDocument/2006/relationships/chart" Target="../charts/chart25.xml"/><Relationship Id="rId5" Type="http://schemas.openxmlformats.org/officeDocument/2006/relationships/chart" Target="../charts/chart2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0.xml"/><Relationship Id="rId3" Type="http://schemas.openxmlformats.org/officeDocument/2006/relationships/chart" Target="../charts/chart181.xml"/><Relationship Id="rId4" Type="http://schemas.openxmlformats.org/officeDocument/2006/relationships/image" Target="../media/image11.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1.xml"/><Relationship Id="rId3" Type="http://schemas.openxmlformats.org/officeDocument/2006/relationships/chart" Target="../charts/chart182.xml"/><Relationship Id="rId4" Type="http://schemas.openxmlformats.org/officeDocument/2006/relationships/image" Target="../media/image11.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2.xml"/><Relationship Id="rId3" Type="http://schemas.openxmlformats.org/officeDocument/2006/relationships/chart" Target="../charts/chart183.xml"/><Relationship Id="rId4" Type="http://schemas.openxmlformats.org/officeDocument/2006/relationships/image" Target="../media/image11.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3.xml"/><Relationship Id="rId3" Type="http://schemas.openxmlformats.org/officeDocument/2006/relationships/chart" Target="../charts/chart184.xml"/><Relationship Id="rId4" Type="http://schemas.openxmlformats.org/officeDocument/2006/relationships/image" Target="../media/image11.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4.xml"/><Relationship Id="rId3" Type="http://schemas.openxmlformats.org/officeDocument/2006/relationships/chart" Target="../charts/chart185.xml"/><Relationship Id="rId4" Type="http://schemas.openxmlformats.org/officeDocument/2006/relationships/image" Target="../media/image11.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5.xml"/><Relationship Id="rId3" Type="http://schemas.openxmlformats.org/officeDocument/2006/relationships/chart" Target="../charts/chart186.xml"/><Relationship Id="rId4" Type="http://schemas.openxmlformats.org/officeDocument/2006/relationships/image" Target="../media/image11.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6.xml"/><Relationship Id="rId3" Type="http://schemas.openxmlformats.org/officeDocument/2006/relationships/chart" Target="../charts/chart187.xml"/><Relationship Id="rId4" Type="http://schemas.openxmlformats.org/officeDocument/2006/relationships/image" Target="../media/image11.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7.xml"/><Relationship Id="rId3" Type="http://schemas.openxmlformats.org/officeDocument/2006/relationships/chart" Target="../charts/chart188.xml"/><Relationship Id="rId4" Type="http://schemas.openxmlformats.org/officeDocument/2006/relationships/image" Target="../media/image11.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8.xml"/><Relationship Id="rId3" Type="http://schemas.openxmlformats.org/officeDocument/2006/relationships/chart" Target="../charts/chart189.xml"/><Relationship Id="rId4" Type="http://schemas.openxmlformats.org/officeDocument/2006/relationships/image" Target="../media/image11.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9.xml"/><Relationship Id="rId3" Type="http://schemas.openxmlformats.org/officeDocument/2006/relationships/chart" Target="../charts/chart190.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chart" Target="../charts/chart27.xml"/><Relationship Id="rId6" Type="http://schemas.openxmlformats.org/officeDocument/2006/relationships/chart" Target="../charts/chart2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0.xml"/><Relationship Id="rId3" Type="http://schemas.openxmlformats.org/officeDocument/2006/relationships/chart" Target="../charts/chart191.xml"/><Relationship Id="rId4" Type="http://schemas.openxmlformats.org/officeDocument/2006/relationships/image" Target="../media/image11.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1.xml"/><Relationship Id="rId3" Type="http://schemas.openxmlformats.org/officeDocument/2006/relationships/chart" Target="../charts/chart192.xml"/><Relationship Id="rId4" Type="http://schemas.openxmlformats.org/officeDocument/2006/relationships/image" Target="../media/image11.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2.xml"/><Relationship Id="rId3" Type="http://schemas.openxmlformats.org/officeDocument/2006/relationships/chart" Target="../charts/chart193.xml"/><Relationship Id="rId4" Type="http://schemas.openxmlformats.org/officeDocument/2006/relationships/image" Target="../media/image11.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 Id="rId3" Type="http://schemas.openxmlformats.org/officeDocument/2006/relationships/image" Target="../media/image6.jpg"/><Relationship Id="rId4" Type="http://schemas.openxmlformats.org/officeDocument/2006/relationships/image" Target="../media/image21.jp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4.xml"/><Relationship Id="rId3" Type="http://schemas.openxmlformats.org/officeDocument/2006/relationships/image" Target="../media/image11.png"/><Relationship Id="rId4" Type="http://schemas.openxmlformats.org/officeDocument/2006/relationships/chart" Target="../charts/chart19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5.xml"/><Relationship Id="rId3" Type="http://schemas.openxmlformats.org/officeDocument/2006/relationships/image" Target="../media/image11.png"/><Relationship Id="rId4" Type="http://schemas.openxmlformats.org/officeDocument/2006/relationships/chart" Target="../charts/chart19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6.xml"/><Relationship Id="rId3" Type="http://schemas.openxmlformats.org/officeDocument/2006/relationships/image" Target="../media/image11.png"/><Relationship Id="rId4" Type="http://schemas.openxmlformats.org/officeDocument/2006/relationships/chart" Target="../charts/chart19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7.xml"/><Relationship Id="rId3" Type="http://schemas.openxmlformats.org/officeDocument/2006/relationships/image" Target="../media/image11.png"/><Relationship Id="rId4" Type="http://schemas.openxmlformats.org/officeDocument/2006/relationships/chart" Target="../charts/chart19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8.xml"/><Relationship Id="rId3" Type="http://schemas.openxmlformats.org/officeDocument/2006/relationships/image" Target="../media/image11.png"/><Relationship Id="rId4" Type="http://schemas.openxmlformats.org/officeDocument/2006/relationships/chart" Target="../charts/chart19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9.xml"/><Relationship Id="rId3" Type="http://schemas.openxmlformats.org/officeDocument/2006/relationships/image" Target="../media/image11.png"/><Relationship Id="rId4" Type="http://schemas.openxmlformats.org/officeDocument/2006/relationships/chart" Target="../charts/chart19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chart" Target="../charts/chart29.xml"/><Relationship Id="rId5" Type="http://schemas.openxmlformats.org/officeDocument/2006/relationships/chart" Target="../charts/chart30.xml"/><Relationship Id="rId6" Type="http://schemas.openxmlformats.org/officeDocument/2006/relationships/chart" Target="../charts/chart3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0.xml"/><Relationship Id="rId3" Type="http://schemas.openxmlformats.org/officeDocument/2006/relationships/image" Target="../media/image11.png"/><Relationship Id="rId4" Type="http://schemas.openxmlformats.org/officeDocument/2006/relationships/chart" Target="../charts/chart20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1.xml"/><Relationship Id="rId3" Type="http://schemas.openxmlformats.org/officeDocument/2006/relationships/image" Target="../media/image11.png"/><Relationship Id="rId4" Type="http://schemas.openxmlformats.org/officeDocument/2006/relationships/chart" Target="../charts/chart20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2.xml"/><Relationship Id="rId3" Type="http://schemas.openxmlformats.org/officeDocument/2006/relationships/image" Target="../media/image11.png"/><Relationship Id="rId4" Type="http://schemas.openxmlformats.org/officeDocument/2006/relationships/chart" Target="../charts/chart20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3.xml"/><Relationship Id="rId3" Type="http://schemas.openxmlformats.org/officeDocument/2006/relationships/image" Target="../media/image11.png"/><Relationship Id="rId4" Type="http://schemas.openxmlformats.org/officeDocument/2006/relationships/chart" Target="../charts/chart20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4.xml"/><Relationship Id="rId3" Type="http://schemas.openxmlformats.org/officeDocument/2006/relationships/image" Target="../media/image8.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5.xml"/><Relationship Id="rId3" Type="http://schemas.openxmlformats.org/officeDocument/2006/relationships/image" Target="../media/image11.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6.xml"/><Relationship Id="rId3" Type="http://schemas.openxmlformats.org/officeDocument/2006/relationships/image" Target="../media/image11.png"/><Relationship Id="rId4" Type="http://schemas.openxmlformats.org/officeDocument/2006/relationships/chart" Target="../charts/chart20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7.xml"/><Relationship Id="rId3" Type="http://schemas.openxmlformats.org/officeDocument/2006/relationships/image" Target="../media/image11.png"/><Relationship Id="rId4" Type="http://schemas.openxmlformats.org/officeDocument/2006/relationships/chart" Target="../charts/chart20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8.xml"/><Relationship Id="rId3" Type="http://schemas.openxmlformats.org/officeDocument/2006/relationships/image" Target="../media/image11.png"/><Relationship Id="rId4" Type="http://schemas.openxmlformats.org/officeDocument/2006/relationships/chart" Target="../charts/chart20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9.xml"/><Relationship Id="rId3" Type="http://schemas.openxmlformats.org/officeDocument/2006/relationships/image" Target="../media/image11.png"/><Relationship Id="rId4" Type="http://schemas.openxmlformats.org/officeDocument/2006/relationships/chart" Target="../charts/chart20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chart" Target="../charts/chart32.xml"/><Relationship Id="rId6" Type="http://schemas.openxmlformats.org/officeDocument/2006/relationships/chart" Target="../charts/chart33.xml"/><Relationship Id="rId7" Type="http://schemas.openxmlformats.org/officeDocument/2006/relationships/chart" Target="../charts/chart3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0.xml"/><Relationship Id="rId3" Type="http://schemas.openxmlformats.org/officeDocument/2006/relationships/image" Target="../media/image11.png"/><Relationship Id="rId4" Type="http://schemas.openxmlformats.org/officeDocument/2006/relationships/chart" Target="../charts/chart208.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1.xml"/><Relationship Id="rId3" Type="http://schemas.openxmlformats.org/officeDocument/2006/relationships/image" Target="../media/image11.png"/><Relationship Id="rId4" Type="http://schemas.openxmlformats.org/officeDocument/2006/relationships/chart" Target="../charts/chart209.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2.xml"/><Relationship Id="rId3" Type="http://schemas.openxmlformats.org/officeDocument/2006/relationships/image" Target="../media/image11.png"/><Relationship Id="rId4" Type="http://schemas.openxmlformats.org/officeDocument/2006/relationships/chart" Target="../charts/chart210.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3.xml"/><Relationship Id="rId3" Type="http://schemas.openxmlformats.org/officeDocument/2006/relationships/image" Target="../media/image11.png"/><Relationship Id="rId4" Type="http://schemas.openxmlformats.org/officeDocument/2006/relationships/chart" Target="../charts/chart21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4.xml"/><Relationship Id="rId3" Type="http://schemas.openxmlformats.org/officeDocument/2006/relationships/image" Target="../media/image11.png"/><Relationship Id="rId4" Type="http://schemas.openxmlformats.org/officeDocument/2006/relationships/chart" Target="../charts/chart21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5.xml"/><Relationship Id="rId3" Type="http://schemas.openxmlformats.org/officeDocument/2006/relationships/image" Target="../media/image11.png"/><Relationship Id="rId4" Type="http://schemas.openxmlformats.org/officeDocument/2006/relationships/chart" Target="../charts/chart21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6.xml"/><Relationship Id="rId3" Type="http://schemas.openxmlformats.org/officeDocument/2006/relationships/image" Target="../media/image11.png"/><Relationship Id="rId4" Type="http://schemas.openxmlformats.org/officeDocument/2006/relationships/chart" Target="../charts/chart21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7.xml"/><Relationship Id="rId3" Type="http://schemas.openxmlformats.org/officeDocument/2006/relationships/image" Target="../media/image11.png"/><Relationship Id="rId4" Type="http://schemas.openxmlformats.org/officeDocument/2006/relationships/chart" Target="../charts/chart21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8.xml"/><Relationship Id="rId3" Type="http://schemas.openxmlformats.org/officeDocument/2006/relationships/image" Target="../media/image11.png"/><Relationship Id="rId4" Type="http://schemas.openxmlformats.org/officeDocument/2006/relationships/chart" Target="../charts/chart21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9.xml"/><Relationship Id="rId3" Type="http://schemas.openxmlformats.org/officeDocument/2006/relationships/image" Target="../media/image11.png"/><Relationship Id="rId4" Type="http://schemas.openxmlformats.org/officeDocument/2006/relationships/chart" Target="../charts/chart2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chart" Target="../charts/chart35.xml"/><Relationship Id="rId4" Type="http://schemas.openxmlformats.org/officeDocument/2006/relationships/chart" Target="../charts/chart36.xml"/><Relationship Id="rId5" Type="http://schemas.openxmlformats.org/officeDocument/2006/relationships/chart" Target="../charts/chart3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0.xml"/><Relationship Id="rId3" Type="http://schemas.openxmlformats.org/officeDocument/2006/relationships/image" Target="../media/image11.png"/><Relationship Id="rId4" Type="http://schemas.openxmlformats.org/officeDocument/2006/relationships/chart" Target="../charts/chart218.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1.xml"/><Relationship Id="rId3" Type="http://schemas.openxmlformats.org/officeDocument/2006/relationships/image" Target="../media/image11.png"/><Relationship Id="rId4" Type="http://schemas.openxmlformats.org/officeDocument/2006/relationships/chart" Target="../charts/chart219.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2.xml"/><Relationship Id="rId3" Type="http://schemas.openxmlformats.org/officeDocument/2006/relationships/image" Target="../media/image11.png"/><Relationship Id="rId4" Type="http://schemas.openxmlformats.org/officeDocument/2006/relationships/chart" Target="../charts/chart220.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3.xml"/><Relationship Id="rId3" Type="http://schemas.openxmlformats.org/officeDocument/2006/relationships/image" Target="../media/image11.png"/><Relationship Id="rId4" Type="http://schemas.openxmlformats.org/officeDocument/2006/relationships/chart" Target="../charts/chart22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4.xml"/><Relationship Id="rId3" Type="http://schemas.openxmlformats.org/officeDocument/2006/relationships/image" Target="../media/image11.png"/><Relationship Id="rId4" Type="http://schemas.openxmlformats.org/officeDocument/2006/relationships/chart" Target="../charts/chart22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5.xml"/><Relationship Id="rId3" Type="http://schemas.openxmlformats.org/officeDocument/2006/relationships/image" Target="../media/image11.png"/><Relationship Id="rId4" Type="http://schemas.openxmlformats.org/officeDocument/2006/relationships/chart" Target="../charts/chart22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6.xml"/><Relationship Id="rId3" Type="http://schemas.openxmlformats.org/officeDocument/2006/relationships/image" Target="../media/image11.png"/><Relationship Id="rId4" Type="http://schemas.openxmlformats.org/officeDocument/2006/relationships/chart" Target="../charts/chart22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7.xml"/><Relationship Id="rId3" Type="http://schemas.openxmlformats.org/officeDocument/2006/relationships/image" Target="../media/image11.png"/><Relationship Id="rId4" Type="http://schemas.openxmlformats.org/officeDocument/2006/relationships/chart" Target="../charts/chart22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8.xml"/><Relationship Id="rId3" Type="http://schemas.openxmlformats.org/officeDocument/2006/relationships/image" Target="../media/image11.png"/><Relationship Id="rId4" Type="http://schemas.openxmlformats.org/officeDocument/2006/relationships/chart" Target="../charts/chart22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9.xml"/><Relationship Id="rId3" Type="http://schemas.openxmlformats.org/officeDocument/2006/relationships/image" Target="../media/image11.png"/><Relationship Id="rId4" Type="http://schemas.openxmlformats.org/officeDocument/2006/relationships/chart" Target="../charts/chart2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chart" Target="../charts/chart38.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0.xml"/><Relationship Id="rId3" Type="http://schemas.openxmlformats.org/officeDocument/2006/relationships/image" Target="../media/image11.png"/><Relationship Id="rId4" Type="http://schemas.openxmlformats.org/officeDocument/2006/relationships/chart" Target="../charts/chart228.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1.xml"/><Relationship Id="rId3" Type="http://schemas.openxmlformats.org/officeDocument/2006/relationships/image" Target="../media/image11.png"/><Relationship Id="rId4" Type="http://schemas.openxmlformats.org/officeDocument/2006/relationships/chart" Target="../charts/chart229.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2.xml"/><Relationship Id="rId3" Type="http://schemas.openxmlformats.org/officeDocument/2006/relationships/image" Target="../media/image11.png"/><Relationship Id="rId4" Type="http://schemas.openxmlformats.org/officeDocument/2006/relationships/chart" Target="../charts/chart230.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3.xml"/><Relationship Id="rId3" Type="http://schemas.openxmlformats.org/officeDocument/2006/relationships/image" Target="../media/image11.png"/><Relationship Id="rId4" Type="http://schemas.openxmlformats.org/officeDocument/2006/relationships/chart" Target="../charts/chart23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4.xml"/><Relationship Id="rId3" Type="http://schemas.openxmlformats.org/officeDocument/2006/relationships/image" Target="../media/image8.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5.xml"/><Relationship Id="rId3" Type="http://schemas.openxmlformats.org/officeDocument/2006/relationships/image" Target="../media/image8.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6.xml"/><Relationship Id="rId3" Type="http://schemas.openxmlformats.org/officeDocument/2006/relationships/image" Target="../media/image11.png"/><Relationship Id="rId4" Type="http://schemas.openxmlformats.org/officeDocument/2006/relationships/chart" Target="../charts/chart23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7.xml"/><Relationship Id="rId3" Type="http://schemas.openxmlformats.org/officeDocument/2006/relationships/image" Target="../media/image11.png"/><Relationship Id="rId4" Type="http://schemas.openxmlformats.org/officeDocument/2006/relationships/chart" Target="../charts/chart23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8.xml"/><Relationship Id="rId3" Type="http://schemas.openxmlformats.org/officeDocument/2006/relationships/image" Target="../media/image11.png"/><Relationship Id="rId4" Type="http://schemas.openxmlformats.org/officeDocument/2006/relationships/chart" Target="../charts/chart23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9.xml"/><Relationship Id="rId3" Type="http://schemas.openxmlformats.org/officeDocument/2006/relationships/image" Target="../media/image11.png"/><Relationship Id="rId4" Type="http://schemas.openxmlformats.org/officeDocument/2006/relationships/chart" Target="../charts/chart2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chart" Target="../charts/chart39.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0.xml"/><Relationship Id="rId3" Type="http://schemas.openxmlformats.org/officeDocument/2006/relationships/image" Target="../media/image11.png"/><Relationship Id="rId4" Type="http://schemas.openxmlformats.org/officeDocument/2006/relationships/chart" Target="../charts/chart23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1.xml"/><Relationship Id="rId3" Type="http://schemas.openxmlformats.org/officeDocument/2006/relationships/image" Target="../media/image11.png"/><Relationship Id="rId4" Type="http://schemas.openxmlformats.org/officeDocument/2006/relationships/chart" Target="../charts/chart23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2.xml"/><Relationship Id="rId3" Type="http://schemas.openxmlformats.org/officeDocument/2006/relationships/image" Target="../media/image11.png"/><Relationship Id="rId4" Type="http://schemas.openxmlformats.org/officeDocument/2006/relationships/chart" Target="../charts/chart238.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3.xml"/><Relationship Id="rId3" Type="http://schemas.openxmlformats.org/officeDocument/2006/relationships/image" Target="../media/image11.png"/><Relationship Id="rId4" Type="http://schemas.openxmlformats.org/officeDocument/2006/relationships/chart" Target="../charts/chart239.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4.xml"/><Relationship Id="rId3" Type="http://schemas.openxmlformats.org/officeDocument/2006/relationships/image" Target="../media/image11.png"/><Relationship Id="rId4" Type="http://schemas.openxmlformats.org/officeDocument/2006/relationships/chart" Target="../charts/chart240.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5.xml"/><Relationship Id="rId3" Type="http://schemas.openxmlformats.org/officeDocument/2006/relationships/image" Target="../media/image11.png"/><Relationship Id="rId4" Type="http://schemas.openxmlformats.org/officeDocument/2006/relationships/chart" Target="../charts/chart24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6.xml"/><Relationship Id="rId3" Type="http://schemas.openxmlformats.org/officeDocument/2006/relationships/image" Target="../media/image8.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7.xml"/><Relationship Id="rId3" Type="http://schemas.openxmlformats.org/officeDocument/2006/relationships/image" Target="../media/image11.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8.xml"/><Relationship Id="rId3" Type="http://schemas.openxmlformats.org/officeDocument/2006/relationships/image" Target="../media/image11.png"/><Relationship Id="rId4" Type="http://schemas.openxmlformats.org/officeDocument/2006/relationships/chart" Target="../charts/chart24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9.xml"/><Relationship Id="rId3" Type="http://schemas.openxmlformats.org/officeDocument/2006/relationships/image" Target="../media/image11.png"/><Relationship Id="rId4" Type="http://schemas.openxmlformats.org/officeDocument/2006/relationships/chart" Target="../charts/chart24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chart" Target="../charts/chart40.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0.xml"/><Relationship Id="rId3" Type="http://schemas.openxmlformats.org/officeDocument/2006/relationships/image" Target="../media/image11.png"/><Relationship Id="rId4" Type="http://schemas.openxmlformats.org/officeDocument/2006/relationships/chart" Target="../charts/chart24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1.xml"/><Relationship Id="rId3" Type="http://schemas.openxmlformats.org/officeDocument/2006/relationships/image" Target="../media/image11.png"/><Relationship Id="rId4" Type="http://schemas.openxmlformats.org/officeDocument/2006/relationships/chart" Target="../charts/chart245.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2.xml"/><Relationship Id="rId3" Type="http://schemas.openxmlformats.org/officeDocument/2006/relationships/image" Target="../media/image11.png"/><Relationship Id="rId4" Type="http://schemas.openxmlformats.org/officeDocument/2006/relationships/chart" Target="../charts/chart24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3.xml"/><Relationship Id="rId3" Type="http://schemas.openxmlformats.org/officeDocument/2006/relationships/image" Target="../media/image11.png"/><Relationship Id="rId4" Type="http://schemas.openxmlformats.org/officeDocument/2006/relationships/chart" Target="../charts/chart24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4.xml"/><Relationship Id="rId3" Type="http://schemas.openxmlformats.org/officeDocument/2006/relationships/image" Target="../media/image11.png"/><Relationship Id="rId4" Type="http://schemas.openxmlformats.org/officeDocument/2006/relationships/chart" Target="../charts/chart248.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5.xml"/><Relationship Id="rId3" Type="http://schemas.openxmlformats.org/officeDocument/2006/relationships/image" Target="../media/image11.png"/><Relationship Id="rId4" Type="http://schemas.openxmlformats.org/officeDocument/2006/relationships/chart" Target="../charts/chart249.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6.xml"/><Relationship Id="rId3" Type="http://schemas.openxmlformats.org/officeDocument/2006/relationships/image" Target="../media/image11.png"/><Relationship Id="rId4" Type="http://schemas.openxmlformats.org/officeDocument/2006/relationships/chart" Target="../charts/chart25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chart" Target="../charts/chart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chart" Target="../charts/chart4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chart" Target="../charts/chart43.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chart" Target="../charts/chart44.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chart" Target="../charts/chart45.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jpg"/><Relationship Id="rId4" Type="http://schemas.openxmlformats.org/officeDocument/2006/relationships/image" Target="../media/image1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1.png"/><Relationship Id="rId4" Type="http://schemas.openxmlformats.org/officeDocument/2006/relationships/chart" Target="../charts/char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11.png"/><Relationship Id="rId4" Type="http://schemas.openxmlformats.org/officeDocument/2006/relationships/chart" Target="../charts/chart4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11.png"/><Relationship Id="rId4" Type="http://schemas.openxmlformats.org/officeDocument/2006/relationships/chart" Target="../charts/chart4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11.png"/><Relationship Id="rId4" Type="http://schemas.openxmlformats.org/officeDocument/2006/relationships/chart" Target="../charts/chart4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11.png"/><Relationship Id="rId4" Type="http://schemas.openxmlformats.org/officeDocument/2006/relationships/chart" Target="../charts/chart5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11.png"/><Relationship Id="rId4" Type="http://schemas.openxmlformats.org/officeDocument/2006/relationships/chart" Target="../charts/chart5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11.png"/><Relationship Id="rId4" Type="http://schemas.openxmlformats.org/officeDocument/2006/relationships/chart" Target="../charts/chart5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11.png"/><Relationship Id="rId4" Type="http://schemas.openxmlformats.org/officeDocument/2006/relationships/chart" Target="../charts/chart5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11.png"/><Relationship Id="rId4" Type="http://schemas.openxmlformats.org/officeDocument/2006/relationships/chart" Target="../charts/chart5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11.png"/><Relationship Id="rId4" Type="http://schemas.openxmlformats.org/officeDocument/2006/relationships/chart" Target="../charts/chart5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11.png"/><Relationship Id="rId4" Type="http://schemas.openxmlformats.org/officeDocument/2006/relationships/chart" Target="../charts/chart5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11.png"/><Relationship Id="rId4" Type="http://schemas.openxmlformats.org/officeDocument/2006/relationships/chart" Target="../charts/chart5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11.png"/><Relationship Id="rId4" Type="http://schemas.openxmlformats.org/officeDocument/2006/relationships/chart" Target="../charts/chart5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11.png"/><Relationship Id="rId4" Type="http://schemas.openxmlformats.org/officeDocument/2006/relationships/chart" Target="../charts/chart5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jpg"/><Relationship Id="rId4" Type="http://schemas.openxmlformats.org/officeDocument/2006/relationships/image" Target="../media/image1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11.png"/><Relationship Id="rId4" Type="http://schemas.openxmlformats.org/officeDocument/2006/relationships/chart" Target="../charts/chart6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11.png"/><Relationship Id="rId4" Type="http://schemas.openxmlformats.org/officeDocument/2006/relationships/chart" Target="../charts/chart6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11.png"/><Relationship Id="rId4" Type="http://schemas.openxmlformats.org/officeDocument/2006/relationships/chart" Target="../charts/chart6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11.png"/><Relationship Id="rId4" Type="http://schemas.openxmlformats.org/officeDocument/2006/relationships/chart" Target="../charts/chart6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11.png"/><Relationship Id="rId4" Type="http://schemas.openxmlformats.org/officeDocument/2006/relationships/chart" Target="../charts/chart6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11.png"/><Relationship Id="rId4" Type="http://schemas.openxmlformats.org/officeDocument/2006/relationships/chart" Target="../charts/chart6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11.png"/><Relationship Id="rId4" Type="http://schemas.openxmlformats.org/officeDocument/2006/relationships/chart" Target="../charts/chart6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11.png"/><Relationship Id="rId4" Type="http://schemas.openxmlformats.org/officeDocument/2006/relationships/chart" Target="../charts/chart6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chart" Target="../charts/chart68.xml"/><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8.png"/><Relationship Id="rId4" Type="http://schemas.openxmlformats.org/officeDocument/2006/relationships/chart" Target="../charts/chart6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8.png"/><Relationship Id="rId4" Type="http://schemas.openxmlformats.org/officeDocument/2006/relationships/chart" Target="../charts/chart7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8.png"/><Relationship Id="rId4" Type="http://schemas.openxmlformats.org/officeDocument/2006/relationships/chart" Target="../charts/chart7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8.png"/><Relationship Id="rId4" Type="http://schemas.openxmlformats.org/officeDocument/2006/relationships/chart" Target="../charts/chart7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chart" Target="../charts/chart1.xml"/><Relationship Id="rId4" Type="http://schemas.openxmlformats.org/officeDocument/2006/relationships/chart" Target="../charts/char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chart" Target="../charts/chart73.xml"/><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image" Target="../media/image8.png"/><Relationship Id="rId4" Type="http://schemas.openxmlformats.org/officeDocument/2006/relationships/chart" Target="../charts/chart7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image" Target="../media/image8.png"/><Relationship Id="rId4" Type="http://schemas.openxmlformats.org/officeDocument/2006/relationships/chart" Target="../charts/chart7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8.png"/><Relationship Id="rId4" Type="http://schemas.openxmlformats.org/officeDocument/2006/relationships/chart" Target="../charts/chart7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image" Target="../media/image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image" Target="../media/image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 Id="rId3" Type="http://schemas.openxmlformats.org/officeDocument/2006/relationships/image" Target="../media/image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 Id="rId3" Type="http://schemas.openxmlformats.org/officeDocument/2006/relationships/image" Target="../media/image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chart" Target="../charts/chart3.xml"/><Relationship Id="rId4" Type="http://schemas.openxmlformats.org/officeDocument/2006/relationships/chart" Target="../charts/chart4.xml"/><Relationship Id="rId5" Type="http://schemas.openxmlformats.org/officeDocument/2006/relationships/chart" Target="../charts/chart5.xml"/><Relationship Id="rId6" Type="http://schemas.openxmlformats.org/officeDocument/2006/relationships/chart" Target="../charts/char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6.jpg"/><Relationship Id="rId4" Type="http://schemas.openxmlformats.org/officeDocument/2006/relationships/image" Target="../media/image20.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 Id="rId3" Type="http://schemas.openxmlformats.org/officeDocument/2006/relationships/image" Target="../media/image1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 Id="rId3" Type="http://schemas.openxmlformats.org/officeDocument/2006/relationships/chart" Target="../charts/chart77.xml"/><Relationship Id="rId4" Type="http://schemas.openxmlformats.org/officeDocument/2006/relationships/image" Target="../media/image1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3.xml"/><Relationship Id="rId3" Type="http://schemas.openxmlformats.org/officeDocument/2006/relationships/chart" Target="../charts/chart78.xml"/><Relationship Id="rId4" Type="http://schemas.openxmlformats.org/officeDocument/2006/relationships/image" Target="../media/image1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 Id="rId3" Type="http://schemas.openxmlformats.org/officeDocument/2006/relationships/chart" Target="../charts/chart79.xml"/><Relationship Id="rId4" Type="http://schemas.openxmlformats.org/officeDocument/2006/relationships/image" Target="../media/image1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5.xml"/><Relationship Id="rId3" Type="http://schemas.openxmlformats.org/officeDocument/2006/relationships/chart" Target="../charts/chart80.xml"/><Relationship Id="rId4" Type="http://schemas.openxmlformats.org/officeDocument/2006/relationships/image" Target="../media/image1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6.xml"/><Relationship Id="rId3" Type="http://schemas.openxmlformats.org/officeDocument/2006/relationships/chart" Target="../charts/chart81.xml"/><Relationship Id="rId4" Type="http://schemas.openxmlformats.org/officeDocument/2006/relationships/image" Target="../media/image1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7.xml"/><Relationship Id="rId3" Type="http://schemas.openxmlformats.org/officeDocument/2006/relationships/chart" Target="../charts/chart82.xml"/><Relationship Id="rId4" Type="http://schemas.openxmlformats.org/officeDocument/2006/relationships/image" Target="../media/image1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8.xml"/><Relationship Id="rId3" Type="http://schemas.openxmlformats.org/officeDocument/2006/relationships/chart" Target="../charts/chart83.xml"/><Relationship Id="rId4" Type="http://schemas.openxmlformats.org/officeDocument/2006/relationships/image" Target="../media/image1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9.xml"/><Relationship Id="rId3" Type="http://schemas.openxmlformats.org/officeDocument/2006/relationships/chart" Target="../charts/chart8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chart" Target="../charts/chart7.xml"/><Relationship Id="rId6" Type="http://schemas.openxmlformats.org/officeDocument/2006/relationships/chart" Target="../charts/char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0.xml"/><Relationship Id="rId3" Type="http://schemas.openxmlformats.org/officeDocument/2006/relationships/chart" Target="../charts/chart85.xml"/><Relationship Id="rId4" Type="http://schemas.openxmlformats.org/officeDocument/2006/relationships/image" Target="../media/image1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1.xml"/><Relationship Id="rId3" Type="http://schemas.openxmlformats.org/officeDocument/2006/relationships/chart" Target="../charts/chart86.xml"/><Relationship Id="rId4" Type="http://schemas.openxmlformats.org/officeDocument/2006/relationships/image" Target="../media/image1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2.xml"/><Relationship Id="rId3" Type="http://schemas.openxmlformats.org/officeDocument/2006/relationships/chart" Target="../charts/chart87.xml"/><Relationship Id="rId4" Type="http://schemas.openxmlformats.org/officeDocument/2006/relationships/image" Target="../media/image1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3.xml"/><Relationship Id="rId3" Type="http://schemas.openxmlformats.org/officeDocument/2006/relationships/image" Target="../media/image8.png"/><Relationship Id="rId4" Type="http://schemas.openxmlformats.org/officeDocument/2006/relationships/chart" Target="../charts/chart8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4.xml"/><Relationship Id="rId3" Type="http://schemas.openxmlformats.org/officeDocument/2006/relationships/image" Target="../media/image1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5.xml"/><Relationship Id="rId3" Type="http://schemas.openxmlformats.org/officeDocument/2006/relationships/chart" Target="../charts/chart89.xml"/><Relationship Id="rId4" Type="http://schemas.openxmlformats.org/officeDocument/2006/relationships/image" Target="../media/image1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6.xml"/><Relationship Id="rId3" Type="http://schemas.openxmlformats.org/officeDocument/2006/relationships/chart" Target="../charts/chart90.xml"/><Relationship Id="rId4" Type="http://schemas.openxmlformats.org/officeDocument/2006/relationships/image" Target="../media/image1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7.xml"/><Relationship Id="rId3" Type="http://schemas.openxmlformats.org/officeDocument/2006/relationships/chart" Target="../charts/chart91.xml"/><Relationship Id="rId4" Type="http://schemas.openxmlformats.org/officeDocument/2006/relationships/image" Target="../media/image1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8.xml"/><Relationship Id="rId3" Type="http://schemas.openxmlformats.org/officeDocument/2006/relationships/chart" Target="../charts/chart92.xml"/><Relationship Id="rId4" Type="http://schemas.openxmlformats.org/officeDocument/2006/relationships/image" Target="../media/image1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9.xml"/><Relationship Id="rId3" Type="http://schemas.openxmlformats.org/officeDocument/2006/relationships/chart" Target="../charts/chart9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chart" Target="../charts/chart9.xml"/><Relationship Id="rId4" Type="http://schemas.openxmlformats.org/officeDocument/2006/relationships/chart" Target="../charts/chart10.xml"/><Relationship Id="rId5" Type="http://schemas.openxmlformats.org/officeDocument/2006/relationships/chart" Target="../charts/chart1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0.xml"/><Relationship Id="rId3" Type="http://schemas.openxmlformats.org/officeDocument/2006/relationships/chart" Target="../charts/chart94.xml"/><Relationship Id="rId4" Type="http://schemas.openxmlformats.org/officeDocument/2006/relationships/image" Target="../media/image1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1.xml"/><Relationship Id="rId3" Type="http://schemas.openxmlformats.org/officeDocument/2006/relationships/image" Target="../media/image8.png"/><Relationship Id="rId4" Type="http://schemas.openxmlformats.org/officeDocument/2006/relationships/chart" Target="../charts/chart95.xml"/></Relationships>
</file>

<file path=ppt/slides/_rels/slide92.xml.rels><?xml version="1.0" encoding="UTF-8" standalone="yes"?><Relationships xmlns="http://schemas.openxmlformats.org/package/2006/relationships"><Relationship Id="rId11" Type="http://schemas.openxmlformats.org/officeDocument/2006/relationships/chart" Target="../charts/chart104.xml"/><Relationship Id="rId10" Type="http://schemas.openxmlformats.org/officeDocument/2006/relationships/chart" Target="../charts/chart103.xml"/><Relationship Id="rId12" Type="http://schemas.openxmlformats.org/officeDocument/2006/relationships/image" Target="../media/image11.png"/><Relationship Id="rId1" Type="http://schemas.openxmlformats.org/officeDocument/2006/relationships/slideLayout" Target="../slideLayouts/slideLayout14.xml"/><Relationship Id="rId2" Type="http://schemas.openxmlformats.org/officeDocument/2006/relationships/notesSlide" Target="../notesSlides/notesSlide92.xml"/><Relationship Id="rId3" Type="http://schemas.openxmlformats.org/officeDocument/2006/relationships/chart" Target="../charts/chart96.xml"/><Relationship Id="rId4" Type="http://schemas.openxmlformats.org/officeDocument/2006/relationships/chart" Target="../charts/chart97.xml"/><Relationship Id="rId9" Type="http://schemas.openxmlformats.org/officeDocument/2006/relationships/chart" Target="../charts/chart102.xml"/><Relationship Id="rId5" Type="http://schemas.openxmlformats.org/officeDocument/2006/relationships/chart" Target="../charts/chart98.xml"/><Relationship Id="rId6" Type="http://schemas.openxmlformats.org/officeDocument/2006/relationships/chart" Target="../charts/chart99.xml"/><Relationship Id="rId7" Type="http://schemas.openxmlformats.org/officeDocument/2006/relationships/chart" Target="../charts/chart100.xml"/><Relationship Id="rId8" Type="http://schemas.openxmlformats.org/officeDocument/2006/relationships/chart" Target="../charts/chart10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3.xml"/><Relationship Id="rId3" Type="http://schemas.openxmlformats.org/officeDocument/2006/relationships/image" Target="../media/image1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4.xml"/><Relationship Id="rId3" Type="http://schemas.openxmlformats.org/officeDocument/2006/relationships/image" Target="../media/image1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6.jpg"/><Relationship Id="rId4" Type="http://schemas.openxmlformats.org/officeDocument/2006/relationships/image" Target="../media/image19.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6.xml"/><Relationship Id="rId3" Type="http://schemas.openxmlformats.org/officeDocument/2006/relationships/image" Target="../media/image8.png"/><Relationship Id="rId4" Type="http://schemas.openxmlformats.org/officeDocument/2006/relationships/chart" Target="../charts/chart105.xml"/><Relationship Id="rId5" Type="http://schemas.openxmlformats.org/officeDocument/2006/relationships/chart" Target="../charts/chart10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7.xml"/><Relationship Id="rId3" Type="http://schemas.openxmlformats.org/officeDocument/2006/relationships/chart" Target="../charts/chart107.xml"/><Relationship Id="rId4" Type="http://schemas.openxmlformats.org/officeDocument/2006/relationships/image" Target="../media/image1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8.xml"/><Relationship Id="rId3" Type="http://schemas.openxmlformats.org/officeDocument/2006/relationships/image" Target="../media/image11.png"/><Relationship Id="rId4" Type="http://schemas.openxmlformats.org/officeDocument/2006/relationships/chart" Target="../charts/chart10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9.xml"/><Relationship Id="rId3" Type="http://schemas.openxmlformats.org/officeDocument/2006/relationships/image" Target="../media/image11.png"/><Relationship Id="rId4" Type="http://schemas.openxmlformats.org/officeDocument/2006/relationships/chart" Target="../charts/chart10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 name="Shape 119"/>
        <p:cNvGrpSpPr/>
        <p:nvPr/>
      </p:nvGrpSpPr>
      <p:grpSpPr>
        <a:xfrm>
          <a:off x="0" y="0"/>
          <a:ext cx="0" cy="0"/>
          <a:chOff x="0" y="0"/>
          <a:chExt cx="0" cy="0"/>
        </a:xfrm>
      </p:grpSpPr>
      <p:sp>
        <p:nvSpPr>
          <p:cNvPr id="120" name="Google Shape;120;p1"/>
          <p:cNvSpPr/>
          <p:nvPr/>
        </p:nvSpPr>
        <p:spPr>
          <a:xfrm>
            <a:off x="3530992" y="2077490"/>
            <a:ext cx="8661008" cy="2703022"/>
          </a:xfrm>
          <a:prstGeom prst="rect">
            <a:avLst/>
          </a:prstGeom>
          <a:solidFill>
            <a:srgbClr val="42B7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1" name="Google Shape;121;p1"/>
          <p:cNvSpPr txBox="1"/>
          <p:nvPr/>
        </p:nvSpPr>
        <p:spPr>
          <a:xfrm>
            <a:off x="5824538" y="2685881"/>
            <a:ext cx="5824538"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600" u="none" cap="none" strike="noStrike">
                <a:solidFill>
                  <a:schemeClr val="lt1"/>
                </a:solidFill>
                <a:latin typeface="Arial Black"/>
                <a:ea typeface="Arial Black"/>
                <a:cs typeface="Arial Black"/>
                <a:sym typeface="Arial Black"/>
              </a:rPr>
              <a:t>ITC Insights 2023 Consumer Supplement User Survey</a:t>
            </a:r>
            <a:endParaRPr/>
          </a:p>
        </p:txBody>
      </p:sp>
      <p:pic>
        <p:nvPicPr>
          <p:cNvPr descr="A picture containing graphical user interface&#10;&#10;Description automatically generated" id="122" name="Google Shape;122;p1"/>
          <p:cNvPicPr preferRelativeResize="0"/>
          <p:nvPr/>
        </p:nvPicPr>
        <p:blipFill rotWithShape="1">
          <a:blip r:embed="rId3">
            <a:alphaModFix/>
          </a:blip>
          <a:srcRect b="0" l="0" r="0" t="0"/>
          <a:stretch/>
        </p:blipFill>
        <p:spPr>
          <a:xfrm>
            <a:off x="9008269" y="124045"/>
            <a:ext cx="3099816" cy="914700"/>
          </a:xfrm>
          <a:prstGeom prst="rect">
            <a:avLst/>
          </a:prstGeom>
          <a:noFill/>
          <a:ln>
            <a:noFill/>
          </a:ln>
        </p:spPr>
      </p:pic>
      <p:sp>
        <p:nvSpPr>
          <p:cNvPr id="123" name="Google Shape;123;p1"/>
          <p:cNvSpPr txBox="1"/>
          <p:nvPr/>
        </p:nvSpPr>
        <p:spPr>
          <a:xfrm>
            <a:off x="6259286" y="4927238"/>
            <a:ext cx="4626428"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dk1"/>
                </a:solidFill>
                <a:latin typeface="Arial Black"/>
                <a:ea typeface="Arial Black"/>
                <a:cs typeface="Arial Black"/>
                <a:sym typeface="Arial Black"/>
              </a:rPr>
              <a:t>PREBIOTIC REPORT</a:t>
            </a:r>
            <a:endParaRPr/>
          </a:p>
        </p:txBody>
      </p:sp>
      <p:pic>
        <p:nvPicPr>
          <p:cNvPr descr="A bowl of powder next to pills&#10;&#10;Description automatically generated" id="124" name="Google Shape;124;p1"/>
          <p:cNvPicPr preferRelativeResize="0"/>
          <p:nvPr>
            <p:ph idx="2" type="pic"/>
          </p:nvPr>
        </p:nvPicPr>
        <p:blipFill rotWithShape="1">
          <a:blip r:embed="rId4">
            <a:alphaModFix/>
          </a:blip>
          <a:srcRect b="0" l="21690" r="21690" t="0"/>
          <a:stretch/>
        </p:blipFill>
        <p:spPr>
          <a:xfrm>
            <a:off x="0" y="0"/>
            <a:ext cx="5824538" cy="6858000"/>
          </a:xfrm>
          <a:prstGeom prst="homePlate">
            <a:avLst>
              <a:gd fmla="val 50000" name="adj"/>
            </a:avLst>
          </a:prstGeom>
          <a:solidFill>
            <a:schemeClr val="lt1"/>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descr="Woman" id="281" name="Google Shape;281;p10"/>
          <p:cNvPicPr preferRelativeResize="0"/>
          <p:nvPr/>
        </p:nvPicPr>
        <p:blipFill rotWithShape="1">
          <a:blip r:embed="rId3">
            <a:alphaModFix/>
          </a:blip>
          <a:srcRect b="0" l="0" r="0" t="0"/>
          <a:stretch/>
        </p:blipFill>
        <p:spPr>
          <a:xfrm>
            <a:off x="67159" y="2043619"/>
            <a:ext cx="1795054" cy="1795054"/>
          </a:xfrm>
          <a:prstGeom prst="rect">
            <a:avLst/>
          </a:prstGeom>
          <a:noFill/>
          <a:ln>
            <a:noFill/>
          </a:ln>
        </p:spPr>
      </p:pic>
      <p:sp>
        <p:nvSpPr>
          <p:cNvPr id="282" name="Google Shape;282;p10"/>
          <p:cNvSpPr txBox="1"/>
          <p:nvPr/>
        </p:nvSpPr>
        <p:spPr>
          <a:xfrm>
            <a:off x="161580" y="6632694"/>
            <a:ext cx="4006001"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UK Prebiotic users n=213.</a:t>
            </a:r>
            <a:endParaRPr/>
          </a:p>
        </p:txBody>
      </p:sp>
      <p:sp>
        <p:nvSpPr>
          <p:cNvPr id="283" name="Google Shape;283;p10"/>
          <p:cNvSpPr txBox="1"/>
          <p:nvPr/>
        </p:nvSpPr>
        <p:spPr>
          <a:xfrm>
            <a:off x="2744495" y="3080396"/>
            <a:ext cx="95174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57%</a:t>
            </a:r>
            <a:endParaRPr/>
          </a:p>
        </p:txBody>
      </p:sp>
      <p:sp>
        <p:nvSpPr>
          <p:cNvPr id="284" name="Google Shape;284;p10"/>
          <p:cNvSpPr txBox="1"/>
          <p:nvPr/>
        </p:nvSpPr>
        <p:spPr>
          <a:xfrm>
            <a:off x="1199320" y="3124201"/>
            <a:ext cx="95174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43%</a:t>
            </a:r>
            <a:endParaRPr/>
          </a:p>
        </p:txBody>
      </p:sp>
      <p:sp>
        <p:nvSpPr>
          <p:cNvPr id="285" name="Google Shape;285;p10"/>
          <p:cNvSpPr txBox="1"/>
          <p:nvPr/>
        </p:nvSpPr>
        <p:spPr>
          <a:xfrm>
            <a:off x="5490535" y="2894456"/>
            <a:ext cx="87763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Black"/>
                <a:ea typeface="Arial Black"/>
                <a:cs typeface="Arial Black"/>
                <a:sym typeface="Arial Black"/>
              </a:rPr>
              <a:t>AGE</a:t>
            </a:r>
            <a:endParaRPr/>
          </a:p>
        </p:txBody>
      </p:sp>
      <p:sp>
        <p:nvSpPr>
          <p:cNvPr id="286" name="Google Shape;286;p10"/>
          <p:cNvSpPr txBox="1"/>
          <p:nvPr/>
        </p:nvSpPr>
        <p:spPr>
          <a:xfrm>
            <a:off x="9421987" y="2902718"/>
            <a:ext cx="130402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Black"/>
                <a:ea typeface="Arial Black"/>
                <a:cs typeface="Arial Black"/>
                <a:sym typeface="Arial Black"/>
              </a:rPr>
              <a:t>INCOME</a:t>
            </a:r>
            <a:endParaRPr/>
          </a:p>
        </p:txBody>
      </p:sp>
      <p:sp>
        <p:nvSpPr>
          <p:cNvPr id="287" name="Google Shape;287;p10"/>
          <p:cNvSpPr/>
          <p:nvPr/>
        </p:nvSpPr>
        <p:spPr>
          <a:xfrm flipH="1" rot="-5400000">
            <a:off x="3098387" y="3161077"/>
            <a:ext cx="204543" cy="914400"/>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288" name="Google Shape;288;p10"/>
          <p:cNvSpPr/>
          <p:nvPr/>
        </p:nvSpPr>
        <p:spPr>
          <a:xfrm flipH="1" rot="-5400000">
            <a:off x="1566353" y="3162765"/>
            <a:ext cx="201168" cy="914400"/>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pic>
        <p:nvPicPr>
          <p:cNvPr descr="Man" id="289" name="Google Shape;289;p10"/>
          <p:cNvPicPr preferRelativeResize="0"/>
          <p:nvPr/>
        </p:nvPicPr>
        <p:blipFill rotWithShape="1">
          <a:blip r:embed="rId4">
            <a:alphaModFix/>
          </a:blip>
          <a:srcRect b="0" l="0" r="0" t="0"/>
          <a:stretch/>
        </p:blipFill>
        <p:spPr>
          <a:xfrm>
            <a:off x="1608295" y="2030184"/>
            <a:ext cx="1795054" cy="1795054"/>
          </a:xfrm>
          <a:prstGeom prst="rect">
            <a:avLst/>
          </a:prstGeom>
          <a:noFill/>
          <a:ln>
            <a:noFill/>
          </a:ln>
        </p:spPr>
      </p:pic>
      <p:sp>
        <p:nvSpPr>
          <p:cNvPr id="290" name="Google Shape;290;p10"/>
          <p:cNvSpPr txBox="1"/>
          <p:nvPr/>
        </p:nvSpPr>
        <p:spPr>
          <a:xfrm>
            <a:off x="455784" y="4583205"/>
            <a:ext cx="3052763" cy="1159733"/>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Female n = 91</a:t>
            </a:r>
            <a:endParaRPr sz="1600">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Male n = 122</a:t>
            </a:r>
            <a:endParaRPr sz="1600">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Non-Binary n = 0</a:t>
            </a:r>
            <a:endParaRPr sz="1600">
              <a:solidFill>
                <a:schemeClr val="dk1"/>
              </a:solidFill>
              <a:latin typeface="Arial"/>
              <a:ea typeface="Arial"/>
              <a:cs typeface="Arial"/>
              <a:sym typeface="Arial"/>
            </a:endParaRPr>
          </a:p>
        </p:txBody>
      </p:sp>
      <p:cxnSp>
        <p:nvCxnSpPr>
          <p:cNvPr id="291" name="Google Shape;291;p10"/>
          <p:cNvCxnSpPr/>
          <p:nvPr/>
        </p:nvCxnSpPr>
        <p:spPr>
          <a:xfrm>
            <a:off x="3929743" y="1618424"/>
            <a:ext cx="0" cy="4403792"/>
          </a:xfrm>
          <a:prstGeom prst="straightConnector1">
            <a:avLst/>
          </a:prstGeom>
          <a:noFill/>
          <a:ln cap="flat" cmpd="sng" w="9525">
            <a:solidFill>
              <a:schemeClr val="accent1"/>
            </a:solidFill>
            <a:prstDash val="solid"/>
            <a:miter lim="800000"/>
            <a:headEnd len="sm" w="sm" type="none"/>
            <a:tailEnd len="sm" w="sm" type="none"/>
          </a:ln>
        </p:spPr>
      </p:cxnSp>
      <p:cxnSp>
        <p:nvCxnSpPr>
          <p:cNvPr id="292" name="Google Shape;292;p10"/>
          <p:cNvCxnSpPr/>
          <p:nvPr/>
        </p:nvCxnSpPr>
        <p:spPr>
          <a:xfrm>
            <a:off x="8010939" y="1618424"/>
            <a:ext cx="0" cy="4403792"/>
          </a:xfrm>
          <a:prstGeom prst="straightConnector1">
            <a:avLst/>
          </a:prstGeom>
          <a:noFill/>
          <a:ln cap="flat" cmpd="sng" w="9525">
            <a:solidFill>
              <a:schemeClr val="accent1"/>
            </a:solidFill>
            <a:prstDash val="solid"/>
            <a:miter lim="800000"/>
            <a:headEnd len="sm" w="sm" type="none"/>
            <a:tailEnd len="sm" w="sm" type="none"/>
          </a:ln>
        </p:spPr>
      </p:cxnSp>
      <p:sp>
        <p:nvSpPr>
          <p:cNvPr id="293" name="Google Shape;293;p10"/>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DEMOGRAPHICS: UK</a:t>
            </a:r>
            <a:endParaRPr>
              <a:latin typeface="Arial Black"/>
              <a:ea typeface="Arial Black"/>
              <a:cs typeface="Arial Black"/>
              <a:sym typeface="Arial Black"/>
            </a:endParaRPr>
          </a:p>
        </p:txBody>
      </p:sp>
      <p:sp>
        <p:nvSpPr>
          <p:cNvPr id="294" name="Google Shape;294;p10"/>
          <p:cNvSpPr txBox="1"/>
          <p:nvPr/>
        </p:nvSpPr>
        <p:spPr>
          <a:xfrm>
            <a:off x="4409237" y="4858028"/>
            <a:ext cx="3033779" cy="61555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1600">
              <a:solidFill>
                <a:srgbClr val="3F3F3F"/>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aphicFrame>
        <p:nvGraphicFramePr>
          <p:cNvPr id="295" name="Google Shape;295;p10"/>
          <p:cNvGraphicFramePr/>
          <p:nvPr/>
        </p:nvGraphicFramePr>
        <p:xfrm>
          <a:off x="3183874" y="1248300"/>
          <a:ext cx="5484504" cy="3656337"/>
        </p:xfrm>
        <a:graphic>
          <a:graphicData uri="http://schemas.openxmlformats.org/drawingml/2006/chart">
            <c:chart r:id="rId5"/>
          </a:graphicData>
        </a:graphic>
      </p:graphicFrame>
      <p:graphicFrame>
        <p:nvGraphicFramePr>
          <p:cNvPr id="296" name="Google Shape;296;p10"/>
          <p:cNvGraphicFramePr/>
          <p:nvPr/>
        </p:nvGraphicFramePr>
        <p:xfrm>
          <a:off x="7325304" y="1248300"/>
          <a:ext cx="5497390" cy="3664927"/>
        </p:xfrm>
        <a:graphic>
          <a:graphicData uri="http://schemas.openxmlformats.org/drawingml/2006/chart">
            <c:chart r:id="rId6"/>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7" name="Shape 1347"/>
        <p:cNvGrpSpPr/>
        <p:nvPr/>
      </p:nvGrpSpPr>
      <p:grpSpPr>
        <a:xfrm>
          <a:off x="0" y="0"/>
          <a:ext cx="0" cy="0"/>
          <a:chOff x="0" y="0"/>
          <a:chExt cx="0" cy="0"/>
        </a:xfrm>
      </p:grpSpPr>
      <p:sp>
        <p:nvSpPr>
          <p:cNvPr id="1348" name="Google Shape;1348;p100"/>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AVERAGE MONTHLY SPEND: </a:t>
            </a:r>
            <a:br>
              <a:rPr lang="en-US"/>
            </a:br>
            <a:r>
              <a:rPr lang="en-US">
                <a:latin typeface="Arial Black"/>
                <a:ea typeface="Arial Black"/>
                <a:cs typeface="Arial Black"/>
                <a:sym typeface="Arial Black"/>
              </a:rPr>
              <a:t>US, AGE</a:t>
            </a:r>
            <a:endParaRPr/>
          </a:p>
        </p:txBody>
      </p:sp>
      <p:sp>
        <p:nvSpPr>
          <p:cNvPr id="1349" name="Google Shape;1349;p100"/>
          <p:cNvSpPr txBox="1"/>
          <p:nvPr/>
        </p:nvSpPr>
        <p:spPr>
          <a:xfrm>
            <a:off x="0" y="6488668"/>
            <a:ext cx="81085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rgbClr val="7F7F7F"/>
                </a:solidFill>
                <a:latin typeface="Arial"/>
                <a:ea typeface="Arial"/>
                <a:cs typeface="Arial"/>
                <a:sym typeface="Arial"/>
              </a:rPr>
              <a:t>Note: Answered only by those that use Prebiotic, n=varies by Prebiotic. Question: “Approximately how much per month do you spend on each of these Prebiotics?”</a:t>
            </a:r>
            <a:endParaRPr/>
          </a:p>
        </p:txBody>
      </p:sp>
      <p:pic>
        <p:nvPicPr>
          <p:cNvPr descr="Icon&#10;&#10;Description automatically generated" id="1350" name="Google Shape;1350;p100"/>
          <p:cNvPicPr preferRelativeResize="0"/>
          <p:nvPr/>
        </p:nvPicPr>
        <p:blipFill rotWithShape="1">
          <a:blip r:embed="rId3">
            <a:alphaModFix/>
          </a:blip>
          <a:srcRect b="0" l="0" r="0" t="0"/>
          <a:stretch/>
        </p:blipFill>
        <p:spPr>
          <a:xfrm>
            <a:off x="838200" y="839665"/>
            <a:ext cx="457200" cy="457200"/>
          </a:xfrm>
          <a:prstGeom prst="rect">
            <a:avLst/>
          </a:prstGeom>
          <a:noFill/>
          <a:ln>
            <a:noFill/>
          </a:ln>
        </p:spPr>
      </p:pic>
      <p:sp>
        <p:nvSpPr>
          <p:cNvPr id="1351" name="Google Shape;1351;p100"/>
          <p:cNvSpPr txBox="1"/>
          <p:nvPr/>
        </p:nvSpPr>
        <p:spPr>
          <a:xfrm>
            <a:off x="1444437" y="927533"/>
            <a:ext cx="10290363"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prebiotic consumers age 55+ spent the least on a monthly basis. </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males tended to spend more than women similar to those in the rest of the world and the youngest age groups spent more in the US as well.      </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Glutathione stands out with those 55+ spending under $13.00 compared to well over $25.00 for their younger counterparts.       </a:t>
            </a:r>
            <a:endParaRPr sz="1400">
              <a:solidFill>
                <a:schemeClr val="dk1"/>
              </a:solidFill>
              <a:latin typeface="Arial"/>
              <a:ea typeface="Arial"/>
              <a:cs typeface="Arial"/>
              <a:sym typeface="Arial"/>
            </a:endParaRPr>
          </a:p>
        </p:txBody>
      </p:sp>
      <p:graphicFrame>
        <p:nvGraphicFramePr>
          <p:cNvPr id="1352" name="Google Shape;1352;p100"/>
          <p:cNvGraphicFramePr/>
          <p:nvPr/>
        </p:nvGraphicFramePr>
        <p:xfrm>
          <a:off x="130162" y="2087404"/>
          <a:ext cx="11931675" cy="3785436"/>
        </p:xfrm>
        <a:graphic>
          <a:graphicData uri="http://schemas.openxmlformats.org/drawingml/2006/chart">
            <c:chart r:id="rId4"/>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p101"/>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AVERAGE MONTHLY SPEND: </a:t>
            </a:r>
            <a:br>
              <a:rPr lang="en-US"/>
            </a:br>
            <a:r>
              <a:rPr lang="en-US">
                <a:latin typeface="Arial Black"/>
                <a:ea typeface="Arial Black"/>
                <a:cs typeface="Arial Black"/>
                <a:sym typeface="Arial Black"/>
              </a:rPr>
              <a:t>US, GENDER</a:t>
            </a:r>
            <a:endParaRPr/>
          </a:p>
        </p:txBody>
      </p:sp>
      <p:sp>
        <p:nvSpPr>
          <p:cNvPr id="1358" name="Google Shape;1358;p101"/>
          <p:cNvSpPr txBox="1"/>
          <p:nvPr/>
        </p:nvSpPr>
        <p:spPr>
          <a:xfrm>
            <a:off x="0" y="6488668"/>
            <a:ext cx="81085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rgbClr val="7F7F7F"/>
                </a:solidFill>
                <a:latin typeface="Arial"/>
                <a:ea typeface="Arial"/>
                <a:cs typeface="Arial"/>
                <a:sym typeface="Arial"/>
              </a:rPr>
              <a:t>Note: Answered only by those that use Prebiotic, n=varies by Prebiotic. Question: “Approximately how much per month do you spend on each of these Prebiotics?”</a:t>
            </a:r>
            <a:endParaRPr/>
          </a:p>
        </p:txBody>
      </p:sp>
      <p:pic>
        <p:nvPicPr>
          <p:cNvPr descr="Icon&#10;&#10;Description automatically generated" id="1359" name="Google Shape;1359;p101"/>
          <p:cNvPicPr preferRelativeResize="0"/>
          <p:nvPr/>
        </p:nvPicPr>
        <p:blipFill rotWithShape="1">
          <a:blip r:embed="rId3">
            <a:alphaModFix/>
          </a:blip>
          <a:srcRect b="0" l="0" r="0" t="0"/>
          <a:stretch/>
        </p:blipFill>
        <p:spPr>
          <a:xfrm>
            <a:off x="838200" y="839665"/>
            <a:ext cx="457200" cy="457200"/>
          </a:xfrm>
          <a:prstGeom prst="rect">
            <a:avLst/>
          </a:prstGeom>
          <a:noFill/>
          <a:ln>
            <a:noFill/>
          </a:ln>
        </p:spPr>
      </p:pic>
      <p:sp>
        <p:nvSpPr>
          <p:cNvPr id="1360" name="Google Shape;1360;p101"/>
          <p:cNvSpPr txBox="1"/>
          <p:nvPr/>
        </p:nvSpPr>
        <p:spPr>
          <a:xfrm>
            <a:off x="1444437" y="927533"/>
            <a:ext cx="10290363"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As is the case globally, males spend more than females across most to all categories; the difference is most stark for ashwagandha, mushrooms and coenzyme Q10.</a:t>
            </a:r>
            <a:endParaRPr sz="1400">
              <a:solidFill>
                <a:schemeClr val="dk1"/>
              </a:solidFill>
              <a:latin typeface="Arial"/>
              <a:ea typeface="Arial"/>
              <a:cs typeface="Arial"/>
              <a:sym typeface="Arial"/>
            </a:endParaRPr>
          </a:p>
        </p:txBody>
      </p:sp>
      <p:graphicFrame>
        <p:nvGraphicFramePr>
          <p:cNvPr id="1361" name="Google Shape;1361;p101"/>
          <p:cNvGraphicFramePr/>
          <p:nvPr/>
        </p:nvGraphicFramePr>
        <p:xfrm>
          <a:off x="130162" y="2087404"/>
          <a:ext cx="11931675" cy="3785436"/>
        </p:xfrm>
        <a:graphic>
          <a:graphicData uri="http://schemas.openxmlformats.org/drawingml/2006/chart">
            <c:chart r:id="rId4"/>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5" name="Shape 1365"/>
        <p:cNvGrpSpPr/>
        <p:nvPr/>
      </p:nvGrpSpPr>
      <p:grpSpPr>
        <a:xfrm>
          <a:off x="0" y="0"/>
          <a:ext cx="0" cy="0"/>
          <a:chOff x="0" y="0"/>
          <a:chExt cx="0" cy="0"/>
        </a:xfrm>
      </p:grpSpPr>
      <p:sp>
        <p:nvSpPr>
          <p:cNvPr id="1366" name="Google Shape;1366;p102"/>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AVERAGE MONTHLY SPEND: US 2022-2023</a:t>
            </a:r>
            <a:endParaRPr/>
          </a:p>
        </p:txBody>
      </p:sp>
      <p:graphicFrame>
        <p:nvGraphicFramePr>
          <p:cNvPr id="1367" name="Google Shape;1367;p102"/>
          <p:cNvGraphicFramePr/>
          <p:nvPr/>
        </p:nvGraphicFramePr>
        <p:xfrm>
          <a:off x="6218111" y="1416552"/>
          <a:ext cx="3000000" cy="3000000"/>
        </p:xfrm>
        <a:graphic>
          <a:graphicData uri="http://schemas.openxmlformats.org/drawingml/2006/table">
            <a:tbl>
              <a:tblPr bandRow="1" firstRow="1">
                <a:noFill/>
                <a:tableStyleId>{623B4B6B-F702-4933-9A3A-884B5F9F2727}</a:tableStyleId>
              </a:tblPr>
              <a:tblGrid>
                <a:gridCol w="1207000"/>
                <a:gridCol w="1005850"/>
                <a:gridCol w="1005850"/>
                <a:gridCol w="1005850"/>
                <a:gridCol w="1005850"/>
              </a:tblGrid>
              <a:tr h="423575">
                <a:tc>
                  <a:txBody>
                    <a:bodyPr/>
                    <a:lstStyle/>
                    <a:p>
                      <a:pPr indent="0" lvl="0" marL="0" marR="0" rtl="0" algn="l">
                        <a:spcBef>
                          <a:spcPts val="0"/>
                        </a:spcBef>
                        <a:spcAft>
                          <a:spcPts val="0"/>
                        </a:spcAft>
                        <a:buNone/>
                      </a:pPr>
                      <a:r>
                        <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US 2022</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US 2023</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Change</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Change</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Choline</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$22.41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$26.45</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$4.04</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18.04%</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Nootropics</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$23.51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$27.09</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$3.58</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15.24%</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Glucosamine</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$20.58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$23.32</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$2.74</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13.31%</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Prebiotics</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$20.18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$22.86</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$2.68</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13.29%</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Prebiotics</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$19.15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$21.69</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$2.54</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13.25%</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CoQ10</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$21.44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$24.28</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$2.84</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13.24%</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Protein Powder</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$24.02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$27.07</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$3.05</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12.71%</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Alpha-GPC</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$24.50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$27.55</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$3.05</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12.43%</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Astaxanthin</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$24.22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$27.22</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$3.00</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12.39%</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Citicoline</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$23.94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$26.86</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$2.92</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12.19%</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Curcumin/ Turmeric</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$19.39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$21.70</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$2.31</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11.92%</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Magnesium</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$17.86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$19.97</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$2.11</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11.79%</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Vitamin K2</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$20.79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$23.08</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$2.29</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11.04%</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Omega-3s</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$19.22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$21.33</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$2.11</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10.95%</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Vitamin D</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$17.11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$18.96</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$1.85</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10.79%</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Glutathione</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$24.32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$26.76</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$2.44</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10.02%</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Antioxidants</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$19.02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$20.91</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$1.89</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9.97%</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Lutein</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$22.06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$23.94</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$1.88</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8.54%</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Postbiotics</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$23.11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$24.61</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$1.50</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6.49%</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Collagen</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$21.74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$23.13</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$1.39</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6.42%</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Multivitamin</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$19.20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$20.34</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$1.14</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5.91%</a:t>
                      </a:r>
                      <a:endParaRPr b="0" i="0" sz="1000" u="none" strike="noStrike">
                        <a:solidFill>
                          <a:srgbClr val="000000"/>
                        </a:solidFill>
                        <a:latin typeface="Arial"/>
                        <a:ea typeface="Arial"/>
                        <a:cs typeface="Arial"/>
                        <a:sym typeface="Arial"/>
                      </a:endParaRPr>
                    </a:p>
                  </a:txBody>
                  <a:tcPr marT="6625" marB="0" marR="6625" marL="6625" anchor="ct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Calcium</a:t>
                      </a:r>
                      <a:endParaRPr b="0" i="0" sz="1000" u="none" strike="noStrike">
                        <a:solidFill>
                          <a:srgbClr val="000000"/>
                        </a:solidFill>
                        <a:latin typeface="Arial"/>
                        <a:ea typeface="Arial"/>
                        <a:cs typeface="Arial"/>
                        <a:sym typeface="Arial"/>
                      </a:endParaRPr>
                    </a:p>
                  </a:txBody>
                  <a:tcPr marT="6625" marB="0" marR="6625" marL="6625" anchor="b"/>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 $18.08 </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$19.04</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$0.96</a:t>
                      </a:r>
                      <a:endParaRPr b="0" i="0" sz="1000" u="none" strike="noStrike">
                        <a:solidFill>
                          <a:srgbClr val="000000"/>
                        </a:solidFill>
                        <a:latin typeface="Arial"/>
                        <a:ea typeface="Arial"/>
                        <a:cs typeface="Arial"/>
                        <a:sym typeface="Arial"/>
                      </a:endParaRPr>
                    </a:p>
                  </a:txBody>
                  <a:tcPr marT="6625" marB="0" marR="6625" marL="6625" anchor="ct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5.29%</a:t>
                      </a:r>
                      <a:endParaRPr b="0" i="0" sz="1000" u="none" strike="noStrike">
                        <a:solidFill>
                          <a:srgbClr val="000000"/>
                        </a:solidFill>
                        <a:latin typeface="Arial"/>
                        <a:ea typeface="Arial"/>
                        <a:cs typeface="Arial"/>
                        <a:sym typeface="Arial"/>
                      </a:endParaRPr>
                    </a:p>
                  </a:txBody>
                  <a:tcPr marT="6625" marB="0" marR="6625" marL="6625" anchor="ctr"/>
                </a:tc>
              </a:tr>
            </a:tbl>
          </a:graphicData>
        </a:graphic>
      </p:graphicFrame>
      <p:sp>
        <p:nvSpPr>
          <p:cNvPr id="1368" name="Google Shape;1368;p102"/>
          <p:cNvSpPr txBox="1"/>
          <p:nvPr/>
        </p:nvSpPr>
        <p:spPr>
          <a:xfrm>
            <a:off x="1444437" y="871604"/>
            <a:ext cx="4041963"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Average monthly spend across all of our ingredient categories increased in 2023 with the largest increases being in specialty ingredients such as choline.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more established “commodity” ingredients had the lowest increases.  </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Glucosamine stands out as an 'older' ingredient, but with a hefty increase by prebiotic users.                       </a:t>
            </a:r>
            <a:endParaRPr sz="1400">
              <a:solidFill>
                <a:schemeClr val="dk1"/>
              </a:solidFill>
              <a:latin typeface="Arial"/>
              <a:ea typeface="Arial"/>
              <a:cs typeface="Arial"/>
              <a:sym typeface="Arial"/>
            </a:endParaRPr>
          </a:p>
        </p:txBody>
      </p:sp>
      <p:sp>
        <p:nvSpPr>
          <p:cNvPr id="1369" name="Google Shape;1369;p102"/>
          <p:cNvSpPr txBox="1"/>
          <p:nvPr/>
        </p:nvSpPr>
        <p:spPr>
          <a:xfrm>
            <a:off x="123480" y="6499704"/>
            <a:ext cx="615107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rgbClr val="7F7F7F"/>
                </a:solidFill>
                <a:latin typeface="Arial"/>
                <a:ea typeface="Arial"/>
                <a:cs typeface="Arial"/>
                <a:sym typeface="Arial"/>
              </a:rPr>
              <a:t>Note: Answered only by those that use Prebiotic, n=varies by Prebiotic. Question: “Approximately how much per month do you spend on each of these Prebiotics?”</a:t>
            </a:r>
            <a:endParaRPr/>
          </a:p>
        </p:txBody>
      </p:sp>
      <p:pic>
        <p:nvPicPr>
          <p:cNvPr descr="Icon&#10;&#10;Description automatically generated" id="1370" name="Google Shape;1370;p102"/>
          <p:cNvPicPr preferRelativeResize="0"/>
          <p:nvPr/>
        </p:nvPicPr>
        <p:blipFill rotWithShape="1">
          <a:blip r:embed="rId3">
            <a:alphaModFix/>
          </a:blip>
          <a:srcRect b="0" l="0" r="0" t="0"/>
          <a:stretch/>
        </p:blipFill>
        <p:spPr>
          <a:xfrm>
            <a:off x="987237" y="860055"/>
            <a:ext cx="457200" cy="4572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sp>
        <p:nvSpPr>
          <p:cNvPr id="1375" name="Google Shape;1375;p103"/>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PURCHASE LOCATIONS: COUNTRY</a:t>
            </a:r>
            <a:endParaRPr/>
          </a:p>
        </p:txBody>
      </p:sp>
      <p:graphicFrame>
        <p:nvGraphicFramePr>
          <p:cNvPr id="1376" name="Google Shape;1376;p103"/>
          <p:cNvGraphicFramePr/>
          <p:nvPr/>
        </p:nvGraphicFramePr>
        <p:xfrm>
          <a:off x="176463" y="1631866"/>
          <a:ext cx="11790948" cy="4351337"/>
        </p:xfrm>
        <a:graphic>
          <a:graphicData uri="http://schemas.openxmlformats.org/drawingml/2006/chart">
            <c:chart r:id="rId3"/>
          </a:graphicData>
        </a:graphic>
      </p:graphicFrame>
      <p:sp>
        <p:nvSpPr>
          <p:cNvPr id="1377" name="Google Shape;1377;p103"/>
          <p:cNvSpPr txBox="1"/>
          <p:nvPr/>
        </p:nvSpPr>
        <p:spPr>
          <a:xfrm>
            <a:off x="1295400" y="699753"/>
            <a:ext cx="10450784"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Apart from Australia, prebiotic users of all countries surveyed preferred to purchase supplements online.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Australian users evenly favored mass market retailers and natural/health food stores (26%).                   </a:t>
            </a:r>
            <a:endParaRPr sz="1400">
              <a:solidFill>
                <a:schemeClr val="dk1"/>
              </a:solidFill>
              <a:latin typeface="Arial"/>
              <a:ea typeface="Arial"/>
              <a:cs typeface="Arial"/>
              <a:sym typeface="Arial"/>
            </a:endParaRPr>
          </a:p>
        </p:txBody>
      </p:sp>
      <p:pic>
        <p:nvPicPr>
          <p:cNvPr descr="Icon&#10;&#10;Description automatically generated" id="1378" name="Google Shape;1378;p103"/>
          <p:cNvPicPr preferRelativeResize="0"/>
          <p:nvPr/>
        </p:nvPicPr>
        <p:blipFill rotWithShape="1">
          <a:blip r:embed="rId4">
            <a:alphaModFix/>
          </a:blip>
          <a:srcRect b="0" l="0" r="0" t="0"/>
          <a:stretch/>
        </p:blipFill>
        <p:spPr>
          <a:xfrm>
            <a:off x="838200" y="699251"/>
            <a:ext cx="457200" cy="457200"/>
          </a:xfrm>
          <a:prstGeom prst="rect">
            <a:avLst/>
          </a:prstGeom>
          <a:noFill/>
          <a:ln>
            <a:noFill/>
          </a:ln>
        </p:spPr>
      </p:pic>
      <p:sp>
        <p:nvSpPr>
          <p:cNvPr id="1379" name="Google Shape;1379;p103"/>
          <p:cNvSpPr txBox="1"/>
          <p:nvPr/>
        </p:nvSpPr>
        <p:spPr>
          <a:xfrm>
            <a:off x="0" y="6433658"/>
            <a:ext cx="791677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n=499, UK n=213, DE n=196, IT n=290, KR n=295, AU n=218, all supplement users n=3677. Question GS3: “Where do you primarily purchase your vitamins, minerals, herbals &amp; other dietary supplements?”</a:t>
            </a:r>
            <a:endParaRPr sz="1000">
              <a:solidFill>
                <a:srgbClr val="7F7F7F"/>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sp>
        <p:nvSpPr>
          <p:cNvPr id="1384" name="Google Shape;1384;p104"/>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PURCHASE LOCATIONS: AGE &amp; GENDER</a:t>
            </a:r>
            <a:endParaRPr/>
          </a:p>
        </p:txBody>
      </p:sp>
      <p:graphicFrame>
        <p:nvGraphicFramePr>
          <p:cNvPr id="1385" name="Google Shape;1385;p104"/>
          <p:cNvGraphicFramePr/>
          <p:nvPr/>
        </p:nvGraphicFramePr>
        <p:xfrm>
          <a:off x="176463" y="1631866"/>
          <a:ext cx="11790948" cy="4351337"/>
        </p:xfrm>
        <a:graphic>
          <a:graphicData uri="http://schemas.openxmlformats.org/drawingml/2006/chart">
            <c:chart r:id="rId3"/>
          </a:graphicData>
        </a:graphic>
      </p:graphicFrame>
      <p:sp>
        <p:nvSpPr>
          <p:cNvPr id="1386" name="Google Shape;1386;p104"/>
          <p:cNvSpPr txBox="1"/>
          <p:nvPr/>
        </p:nvSpPr>
        <p:spPr>
          <a:xfrm>
            <a:off x="1295400" y="699753"/>
            <a:ext cx="10450784"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Interestingly, respondents aged 35-54 favored online retailers more strongly than those aged 18-34.</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55+ only modestly favored online retailers (32%) over mass market ones (27%).</a:t>
            </a:r>
            <a:endParaRPr/>
          </a:p>
        </p:txBody>
      </p:sp>
      <p:pic>
        <p:nvPicPr>
          <p:cNvPr descr="Icon&#10;&#10;Description automatically generated" id="1387" name="Google Shape;1387;p104"/>
          <p:cNvPicPr preferRelativeResize="0"/>
          <p:nvPr/>
        </p:nvPicPr>
        <p:blipFill rotWithShape="1">
          <a:blip r:embed="rId4">
            <a:alphaModFix/>
          </a:blip>
          <a:srcRect b="0" l="0" r="0" t="0"/>
          <a:stretch/>
        </p:blipFill>
        <p:spPr>
          <a:xfrm>
            <a:off x="838200" y="699251"/>
            <a:ext cx="457200" cy="457200"/>
          </a:xfrm>
          <a:prstGeom prst="rect">
            <a:avLst/>
          </a:prstGeom>
          <a:noFill/>
          <a:ln>
            <a:noFill/>
          </a:ln>
        </p:spPr>
      </p:pic>
      <p:sp>
        <p:nvSpPr>
          <p:cNvPr id="1388" name="Google Shape;1388;p104"/>
          <p:cNvSpPr txBox="1"/>
          <p:nvPr/>
        </p:nvSpPr>
        <p:spPr>
          <a:xfrm>
            <a:off x="0" y="6304002"/>
            <a:ext cx="7916779"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female 18-34 n=355, male 18-34 n=305, female 35-54 n=347, male 35-54 n=372, female 55+ n=161, male 55+ n=168, all supplement users n=3677. Question GS3: “Where do you primarily purchase your vitamins, minerals, herbals &amp; other dietary supplements?”</a:t>
            </a:r>
            <a:endParaRPr sz="1000">
              <a:solidFill>
                <a:srgbClr val="7F7F7F"/>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2" name="Shape 1392"/>
        <p:cNvGrpSpPr/>
        <p:nvPr/>
      </p:nvGrpSpPr>
      <p:grpSpPr>
        <a:xfrm>
          <a:off x="0" y="0"/>
          <a:ext cx="0" cy="0"/>
          <a:chOff x="0" y="0"/>
          <a:chExt cx="0" cy="0"/>
        </a:xfrm>
      </p:grpSpPr>
      <p:sp>
        <p:nvSpPr>
          <p:cNvPr id="1393" name="Google Shape;1393;p105"/>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PURCHASE LOCATIONS: US, AGE &amp; GENDER</a:t>
            </a:r>
            <a:endParaRPr/>
          </a:p>
        </p:txBody>
      </p:sp>
      <p:graphicFrame>
        <p:nvGraphicFramePr>
          <p:cNvPr id="1394" name="Google Shape;1394;p105"/>
          <p:cNvGraphicFramePr/>
          <p:nvPr/>
        </p:nvGraphicFramePr>
        <p:xfrm>
          <a:off x="176463" y="1631866"/>
          <a:ext cx="11790948" cy="4351337"/>
        </p:xfrm>
        <a:graphic>
          <a:graphicData uri="http://schemas.openxmlformats.org/drawingml/2006/chart">
            <c:chart r:id="rId3"/>
          </a:graphicData>
        </a:graphic>
      </p:graphicFrame>
      <p:sp>
        <p:nvSpPr>
          <p:cNvPr id="1395" name="Google Shape;1395;p105"/>
          <p:cNvSpPr txBox="1"/>
          <p:nvPr/>
        </p:nvSpPr>
        <p:spPr>
          <a:xfrm>
            <a:off x="1295400" y="699753"/>
            <a:ext cx="10450784"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respondents aged 55+ heavily favored mass market retailers.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Most US respondents under 55 favored online purchasing to a notable degree, with the exception of female respondents aged 35-54 who only slightly favored online (39%) over mass market retailers (37%).                </a:t>
            </a:r>
            <a:endParaRPr sz="1400">
              <a:solidFill>
                <a:schemeClr val="dk1"/>
              </a:solidFill>
              <a:latin typeface="Arial"/>
              <a:ea typeface="Arial"/>
              <a:cs typeface="Arial"/>
              <a:sym typeface="Arial"/>
            </a:endParaRPr>
          </a:p>
        </p:txBody>
      </p:sp>
      <p:pic>
        <p:nvPicPr>
          <p:cNvPr descr="Icon&#10;&#10;Description automatically generated" id="1396" name="Google Shape;1396;p105"/>
          <p:cNvPicPr preferRelativeResize="0"/>
          <p:nvPr/>
        </p:nvPicPr>
        <p:blipFill rotWithShape="1">
          <a:blip r:embed="rId4">
            <a:alphaModFix/>
          </a:blip>
          <a:srcRect b="0" l="0" r="0" t="0"/>
          <a:stretch/>
        </p:blipFill>
        <p:spPr>
          <a:xfrm>
            <a:off x="838200" y="699251"/>
            <a:ext cx="457200" cy="457200"/>
          </a:xfrm>
          <a:prstGeom prst="rect">
            <a:avLst/>
          </a:prstGeom>
          <a:noFill/>
          <a:ln>
            <a:noFill/>
          </a:ln>
        </p:spPr>
      </p:pic>
      <p:sp>
        <p:nvSpPr>
          <p:cNvPr id="1397" name="Google Shape;1397;p105"/>
          <p:cNvSpPr txBox="1"/>
          <p:nvPr/>
        </p:nvSpPr>
        <p:spPr>
          <a:xfrm>
            <a:off x="0" y="6304002"/>
            <a:ext cx="791677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female 18-34 n=106, 35-54 n=97, 55+ n=46; US male 18-34 n=105, 35-54 n=112, 55+ n=32., all supplement users n=3677. Question GS3: “Where do you primarily purchase your vitamins, minerals, herbals &amp; other dietary supplements?”</a:t>
            </a:r>
            <a:endParaRPr sz="1000">
              <a:solidFill>
                <a:srgbClr val="7F7F7F"/>
              </a:solidFill>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2" name="Shape 1402"/>
        <p:cNvGrpSpPr/>
        <p:nvPr/>
      </p:nvGrpSpPr>
      <p:grpSpPr>
        <a:xfrm>
          <a:off x="0" y="0"/>
          <a:ext cx="0" cy="0"/>
          <a:chOff x="0" y="0"/>
          <a:chExt cx="0" cy="0"/>
        </a:xfrm>
      </p:grpSpPr>
      <p:grpSp>
        <p:nvGrpSpPr>
          <p:cNvPr id="1403" name="Google Shape;1403;p106"/>
          <p:cNvGrpSpPr/>
          <p:nvPr/>
        </p:nvGrpSpPr>
        <p:grpSpPr>
          <a:xfrm>
            <a:off x="1556084" y="4219074"/>
            <a:ext cx="9649327" cy="2062915"/>
            <a:chOff x="4411579" y="4219074"/>
            <a:chExt cx="3231274" cy="2062915"/>
          </a:xfrm>
        </p:grpSpPr>
        <p:graphicFrame>
          <p:nvGraphicFramePr>
            <p:cNvPr id="1404" name="Google Shape;1404;p106"/>
            <p:cNvGraphicFramePr/>
            <p:nvPr/>
          </p:nvGraphicFramePr>
          <p:xfrm flipH="1" rot="10800000">
            <a:off x="4421329" y="4270309"/>
            <a:ext cx="3017520" cy="2011680"/>
          </p:xfrm>
          <a:graphic>
            <a:graphicData uri="http://schemas.openxmlformats.org/drawingml/2006/chart">
              <c:chart r:id="rId3"/>
            </a:graphicData>
          </a:graphic>
        </p:graphicFrame>
        <p:sp>
          <p:nvSpPr>
            <p:cNvPr id="1405" name="Google Shape;1405;p106"/>
            <p:cNvSpPr/>
            <p:nvPr/>
          </p:nvSpPr>
          <p:spPr>
            <a:xfrm>
              <a:off x="4411579" y="4219074"/>
              <a:ext cx="3231274" cy="16988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406" name="Google Shape;1406;p106"/>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PRIORITIZING SPENDING CUTS: COUNTRY</a:t>
            </a:r>
            <a:endParaRPr/>
          </a:p>
        </p:txBody>
      </p:sp>
      <p:graphicFrame>
        <p:nvGraphicFramePr>
          <p:cNvPr id="1407" name="Google Shape;1407;p106"/>
          <p:cNvGraphicFramePr/>
          <p:nvPr/>
        </p:nvGraphicFramePr>
        <p:xfrm>
          <a:off x="3073183" y="1803208"/>
          <a:ext cx="3017520" cy="2011680"/>
        </p:xfrm>
        <a:graphic>
          <a:graphicData uri="http://schemas.openxmlformats.org/drawingml/2006/chart">
            <c:chart r:id="rId4"/>
          </a:graphicData>
        </a:graphic>
      </p:graphicFrame>
      <p:graphicFrame>
        <p:nvGraphicFramePr>
          <p:cNvPr id="1408" name="Google Shape;1408;p106"/>
          <p:cNvGraphicFramePr/>
          <p:nvPr/>
        </p:nvGraphicFramePr>
        <p:xfrm>
          <a:off x="6114282" y="3906228"/>
          <a:ext cx="3017520" cy="2011680"/>
        </p:xfrm>
        <a:graphic>
          <a:graphicData uri="http://schemas.openxmlformats.org/drawingml/2006/chart">
            <c:chart r:id="rId5"/>
          </a:graphicData>
        </a:graphic>
      </p:graphicFrame>
      <p:graphicFrame>
        <p:nvGraphicFramePr>
          <p:cNvPr id="1409" name="Google Shape;1409;p106"/>
          <p:cNvGraphicFramePr/>
          <p:nvPr/>
        </p:nvGraphicFramePr>
        <p:xfrm>
          <a:off x="40105" y="1803208"/>
          <a:ext cx="3017520" cy="2011680"/>
        </p:xfrm>
        <a:graphic>
          <a:graphicData uri="http://schemas.openxmlformats.org/drawingml/2006/chart">
            <c:chart r:id="rId6"/>
          </a:graphicData>
        </a:graphic>
      </p:graphicFrame>
      <p:graphicFrame>
        <p:nvGraphicFramePr>
          <p:cNvPr id="1410" name="Google Shape;1410;p106"/>
          <p:cNvGraphicFramePr/>
          <p:nvPr/>
        </p:nvGraphicFramePr>
        <p:xfrm flipH="1" rot="10800000">
          <a:off x="9158438" y="3906228"/>
          <a:ext cx="3017520" cy="2011680"/>
        </p:xfrm>
        <a:graphic>
          <a:graphicData uri="http://schemas.openxmlformats.org/drawingml/2006/chart">
            <c:chart r:id="rId7"/>
          </a:graphicData>
        </a:graphic>
      </p:graphicFrame>
      <p:graphicFrame>
        <p:nvGraphicFramePr>
          <p:cNvPr id="1411" name="Google Shape;1411;p106"/>
          <p:cNvGraphicFramePr/>
          <p:nvPr/>
        </p:nvGraphicFramePr>
        <p:xfrm>
          <a:off x="6114282" y="1803208"/>
          <a:ext cx="3017520" cy="2011680"/>
        </p:xfrm>
        <a:graphic>
          <a:graphicData uri="http://schemas.openxmlformats.org/drawingml/2006/chart">
            <c:chart r:id="rId8"/>
          </a:graphicData>
        </a:graphic>
      </p:graphicFrame>
      <p:graphicFrame>
        <p:nvGraphicFramePr>
          <p:cNvPr id="1412" name="Google Shape;1412;p106"/>
          <p:cNvGraphicFramePr/>
          <p:nvPr/>
        </p:nvGraphicFramePr>
        <p:xfrm>
          <a:off x="40105" y="3906228"/>
          <a:ext cx="3017520" cy="2011680"/>
        </p:xfrm>
        <a:graphic>
          <a:graphicData uri="http://schemas.openxmlformats.org/drawingml/2006/chart">
            <c:chart r:id="rId9"/>
          </a:graphicData>
        </a:graphic>
      </p:graphicFrame>
      <p:sp>
        <p:nvSpPr>
          <p:cNvPr id="1413" name="Google Shape;1413;p106"/>
          <p:cNvSpPr txBox="1"/>
          <p:nvPr/>
        </p:nvSpPr>
        <p:spPr>
          <a:xfrm>
            <a:off x="60158" y="6433658"/>
            <a:ext cx="801704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US n=499, UK n=213, DE n=196, IT n=290, KR n=295, AU n=218. Question GS7: “If you had to cut household spending, how would you prioritize your cuts?”</a:t>
            </a:r>
            <a:endParaRPr/>
          </a:p>
        </p:txBody>
      </p:sp>
      <p:pic>
        <p:nvPicPr>
          <p:cNvPr descr="Icon&#10;&#10;Description automatically generated" id="1414" name="Google Shape;1414;p106"/>
          <p:cNvPicPr preferRelativeResize="0"/>
          <p:nvPr/>
        </p:nvPicPr>
        <p:blipFill rotWithShape="1">
          <a:blip r:embed="rId10">
            <a:alphaModFix/>
          </a:blip>
          <a:srcRect b="0" l="0" r="0" t="0"/>
          <a:stretch/>
        </p:blipFill>
        <p:spPr>
          <a:xfrm>
            <a:off x="838200" y="688129"/>
            <a:ext cx="457200" cy="457200"/>
          </a:xfrm>
          <a:prstGeom prst="rect">
            <a:avLst/>
          </a:prstGeom>
          <a:noFill/>
          <a:ln>
            <a:noFill/>
          </a:ln>
        </p:spPr>
      </p:pic>
      <p:sp>
        <p:nvSpPr>
          <p:cNvPr id="1415" name="Google Shape;1415;p106"/>
          <p:cNvSpPr txBox="1"/>
          <p:nvPr/>
        </p:nvSpPr>
        <p:spPr>
          <a:xfrm>
            <a:off x="1295400" y="704243"/>
            <a:ext cx="1029036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South Korean respondents were most likely to list core vitamins &amp; minerals and specialty supplements as essential, while being least likely to do so for mental health.</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respondents were most likely to list OTC medications, natural/organic foods, and gym memberships as essential.</a:t>
            </a:r>
            <a:endParaRPr/>
          </a:p>
        </p:txBody>
      </p:sp>
      <p:graphicFrame>
        <p:nvGraphicFramePr>
          <p:cNvPr id="1416" name="Google Shape;1416;p106"/>
          <p:cNvGraphicFramePr/>
          <p:nvPr/>
        </p:nvGraphicFramePr>
        <p:xfrm>
          <a:off x="9155381" y="1803208"/>
          <a:ext cx="3017520" cy="2011680"/>
        </p:xfrm>
        <a:graphic>
          <a:graphicData uri="http://schemas.openxmlformats.org/drawingml/2006/chart">
            <c:chart r:id="rId11"/>
          </a:graphicData>
        </a:graphic>
      </p:graphicFrame>
      <p:graphicFrame>
        <p:nvGraphicFramePr>
          <p:cNvPr id="1417" name="Google Shape;1417;p106"/>
          <p:cNvGraphicFramePr/>
          <p:nvPr/>
        </p:nvGraphicFramePr>
        <p:xfrm>
          <a:off x="3080720" y="3906228"/>
          <a:ext cx="3017520" cy="2011680"/>
        </p:xfrm>
        <a:graphic>
          <a:graphicData uri="http://schemas.openxmlformats.org/drawingml/2006/chart">
            <c:chart r:id="rId12"/>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2" name="Shape 1422"/>
        <p:cNvGrpSpPr/>
        <p:nvPr/>
      </p:nvGrpSpPr>
      <p:grpSpPr>
        <a:xfrm>
          <a:off x="0" y="0"/>
          <a:ext cx="0" cy="0"/>
          <a:chOff x="0" y="0"/>
          <a:chExt cx="0" cy="0"/>
        </a:xfrm>
      </p:grpSpPr>
      <p:grpSp>
        <p:nvGrpSpPr>
          <p:cNvPr id="1423" name="Google Shape;1423;p107"/>
          <p:cNvGrpSpPr/>
          <p:nvPr/>
        </p:nvGrpSpPr>
        <p:grpSpPr>
          <a:xfrm>
            <a:off x="0" y="4219074"/>
            <a:ext cx="11470105" cy="2077452"/>
            <a:chOff x="4411579" y="4219074"/>
            <a:chExt cx="3231274" cy="2077452"/>
          </a:xfrm>
        </p:grpSpPr>
        <p:graphicFrame>
          <p:nvGraphicFramePr>
            <p:cNvPr id="1424" name="Google Shape;1424;p107"/>
            <p:cNvGraphicFramePr/>
            <p:nvPr/>
          </p:nvGraphicFramePr>
          <p:xfrm flipH="1" rot="10800000">
            <a:off x="4503170" y="4284846"/>
            <a:ext cx="3017520" cy="2011680"/>
          </p:xfrm>
          <a:graphic>
            <a:graphicData uri="http://schemas.openxmlformats.org/drawingml/2006/chart">
              <c:chart r:id="rId3"/>
            </a:graphicData>
          </a:graphic>
        </p:graphicFrame>
        <p:sp>
          <p:nvSpPr>
            <p:cNvPr id="1425" name="Google Shape;1425;p107"/>
            <p:cNvSpPr/>
            <p:nvPr/>
          </p:nvSpPr>
          <p:spPr>
            <a:xfrm>
              <a:off x="4411579" y="4219074"/>
              <a:ext cx="3231274" cy="16988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426" name="Google Shape;1426;p107"/>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PRIORITIZING SPENDING CUTS: </a:t>
            </a:r>
            <a:br>
              <a:rPr b="1" lang="en-US" sz="2800">
                <a:latin typeface="Arial Black"/>
                <a:ea typeface="Arial Black"/>
                <a:cs typeface="Arial Black"/>
                <a:sym typeface="Arial Black"/>
              </a:rPr>
            </a:br>
            <a:r>
              <a:rPr b="1" lang="en-US" sz="2800">
                <a:latin typeface="Arial Black"/>
                <a:ea typeface="Arial Black"/>
                <a:cs typeface="Arial Black"/>
                <a:sym typeface="Arial Black"/>
              </a:rPr>
              <a:t>AGE, GENDER</a:t>
            </a:r>
            <a:endParaRPr/>
          </a:p>
        </p:txBody>
      </p:sp>
      <p:graphicFrame>
        <p:nvGraphicFramePr>
          <p:cNvPr id="1427" name="Google Shape;1427;p107"/>
          <p:cNvGraphicFramePr/>
          <p:nvPr/>
        </p:nvGraphicFramePr>
        <p:xfrm>
          <a:off x="40105" y="1733299"/>
          <a:ext cx="3017520" cy="2011680"/>
        </p:xfrm>
        <a:graphic>
          <a:graphicData uri="http://schemas.openxmlformats.org/drawingml/2006/chart">
            <c:chart r:id="rId4"/>
          </a:graphicData>
        </a:graphic>
      </p:graphicFrame>
      <p:graphicFrame>
        <p:nvGraphicFramePr>
          <p:cNvPr id="1428" name="Google Shape;1428;p107"/>
          <p:cNvGraphicFramePr/>
          <p:nvPr/>
        </p:nvGraphicFramePr>
        <p:xfrm>
          <a:off x="6114282" y="3866953"/>
          <a:ext cx="3017520" cy="2011680"/>
        </p:xfrm>
        <a:graphic>
          <a:graphicData uri="http://schemas.openxmlformats.org/drawingml/2006/chart">
            <c:chart r:id="rId5"/>
          </a:graphicData>
        </a:graphic>
      </p:graphicFrame>
      <p:graphicFrame>
        <p:nvGraphicFramePr>
          <p:cNvPr id="1429" name="Google Shape;1429;p107"/>
          <p:cNvGraphicFramePr/>
          <p:nvPr/>
        </p:nvGraphicFramePr>
        <p:xfrm>
          <a:off x="3096762" y="1733299"/>
          <a:ext cx="3017520" cy="2011680"/>
        </p:xfrm>
        <a:graphic>
          <a:graphicData uri="http://schemas.openxmlformats.org/drawingml/2006/chart">
            <c:chart r:id="rId6"/>
          </a:graphicData>
        </a:graphic>
      </p:graphicFrame>
      <p:graphicFrame>
        <p:nvGraphicFramePr>
          <p:cNvPr id="1430" name="Google Shape;1430;p107"/>
          <p:cNvGraphicFramePr/>
          <p:nvPr/>
        </p:nvGraphicFramePr>
        <p:xfrm>
          <a:off x="9158438" y="1733299"/>
          <a:ext cx="3017520" cy="2011680"/>
        </p:xfrm>
        <a:graphic>
          <a:graphicData uri="http://schemas.openxmlformats.org/drawingml/2006/chart">
            <c:chart r:id="rId7"/>
          </a:graphicData>
        </a:graphic>
      </p:graphicFrame>
      <p:graphicFrame>
        <p:nvGraphicFramePr>
          <p:cNvPr id="1431" name="Google Shape;1431;p107"/>
          <p:cNvGraphicFramePr/>
          <p:nvPr/>
        </p:nvGraphicFramePr>
        <p:xfrm flipH="1" rot="10800000">
          <a:off x="9158438" y="3866953"/>
          <a:ext cx="3017520" cy="2011680"/>
        </p:xfrm>
        <a:graphic>
          <a:graphicData uri="http://schemas.openxmlformats.org/drawingml/2006/chart">
            <c:chart r:id="rId8"/>
          </a:graphicData>
        </a:graphic>
      </p:graphicFrame>
      <p:graphicFrame>
        <p:nvGraphicFramePr>
          <p:cNvPr id="1432" name="Google Shape;1432;p107"/>
          <p:cNvGraphicFramePr/>
          <p:nvPr/>
        </p:nvGraphicFramePr>
        <p:xfrm>
          <a:off x="6114282" y="1733299"/>
          <a:ext cx="3017520" cy="2011680"/>
        </p:xfrm>
        <a:graphic>
          <a:graphicData uri="http://schemas.openxmlformats.org/drawingml/2006/chart">
            <c:chart r:id="rId9"/>
          </a:graphicData>
        </a:graphic>
      </p:graphicFrame>
      <p:graphicFrame>
        <p:nvGraphicFramePr>
          <p:cNvPr id="1433" name="Google Shape;1433;p107"/>
          <p:cNvGraphicFramePr/>
          <p:nvPr/>
        </p:nvGraphicFramePr>
        <p:xfrm>
          <a:off x="3057625" y="3866953"/>
          <a:ext cx="3017520" cy="2011680"/>
        </p:xfrm>
        <a:graphic>
          <a:graphicData uri="http://schemas.openxmlformats.org/drawingml/2006/chart">
            <c:chart r:id="rId10"/>
          </a:graphicData>
        </a:graphic>
      </p:graphicFrame>
      <p:sp>
        <p:nvSpPr>
          <p:cNvPr id="1434" name="Google Shape;1434;p107"/>
          <p:cNvSpPr txBox="1"/>
          <p:nvPr/>
        </p:nvSpPr>
        <p:spPr>
          <a:xfrm>
            <a:off x="60158" y="6433658"/>
            <a:ext cx="801704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female 18-34 n=355, male 18-34 n=305, female 35-54 n=347, male 35-54 n=372, female 55+ n=161, male 55+ n=168. Question GS7: “If you had to cut household spending, how would you prioritize your cuts?”</a:t>
            </a:r>
            <a:endParaRPr/>
          </a:p>
        </p:txBody>
      </p:sp>
      <p:pic>
        <p:nvPicPr>
          <p:cNvPr descr="Icon&#10;&#10;Description automatically generated" id="1435" name="Google Shape;1435;p107"/>
          <p:cNvPicPr preferRelativeResize="0"/>
          <p:nvPr/>
        </p:nvPicPr>
        <p:blipFill rotWithShape="1">
          <a:blip r:embed="rId11">
            <a:alphaModFix/>
          </a:blip>
          <a:srcRect b="0" l="0" r="0" t="0"/>
          <a:stretch/>
        </p:blipFill>
        <p:spPr>
          <a:xfrm>
            <a:off x="902369" y="869498"/>
            <a:ext cx="457200" cy="457200"/>
          </a:xfrm>
          <a:prstGeom prst="rect">
            <a:avLst/>
          </a:prstGeom>
          <a:noFill/>
          <a:ln>
            <a:noFill/>
          </a:ln>
        </p:spPr>
      </p:pic>
      <p:sp>
        <p:nvSpPr>
          <p:cNvPr id="1436" name="Google Shape;1436;p107"/>
          <p:cNvSpPr txBox="1"/>
          <p:nvPr/>
        </p:nvSpPr>
        <p:spPr>
          <a:xfrm>
            <a:off x="1356710" y="777661"/>
            <a:ext cx="1029036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Core vitamins &amp; minerals and specialty supplements were more likely to be listed as essential the older respondents got.</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listed natural/organic foods as more essential than female respondents of the corresponding age range did.</a:t>
            </a:r>
            <a:endParaRPr/>
          </a:p>
        </p:txBody>
      </p:sp>
      <p:graphicFrame>
        <p:nvGraphicFramePr>
          <p:cNvPr id="1437" name="Google Shape;1437;p107"/>
          <p:cNvGraphicFramePr/>
          <p:nvPr/>
        </p:nvGraphicFramePr>
        <p:xfrm>
          <a:off x="40105" y="3863033"/>
          <a:ext cx="3017520" cy="2011680"/>
        </p:xfrm>
        <a:graphic>
          <a:graphicData uri="http://schemas.openxmlformats.org/drawingml/2006/chart">
            <c:chart r:id="rId12"/>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grpSp>
        <p:nvGrpSpPr>
          <p:cNvPr id="1443" name="Google Shape;1443;p108"/>
          <p:cNvGrpSpPr/>
          <p:nvPr/>
        </p:nvGrpSpPr>
        <p:grpSpPr>
          <a:xfrm>
            <a:off x="0" y="4219074"/>
            <a:ext cx="11470105" cy="2077452"/>
            <a:chOff x="4411579" y="4219074"/>
            <a:chExt cx="3231274" cy="2077452"/>
          </a:xfrm>
        </p:grpSpPr>
        <p:graphicFrame>
          <p:nvGraphicFramePr>
            <p:cNvPr id="1444" name="Google Shape;1444;p108"/>
            <p:cNvGraphicFramePr/>
            <p:nvPr/>
          </p:nvGraphicFramePr>
          <p:xfrm flipH="1" rot="10800000">
            <a:off x="4503170" y="4284846"/>
            <a:ext cx="3017520" cy="2011680"/>
          </p:xfrm>
          <a:graphic>
            <a:graphicData uri="http://schemas.openxmlformats.org/drawingml/2006/chart">
              <c:chart r:id="rId3"/>
            </a:graphicData>
          </a:graphic>
        </p:graphicFrame>
        <p:sp>
          <p:nvSpPr>
            <p:cNvPr id="1445" name="Google Shape;1445;p108"/>
            <p:cNvSpPr/>
            <p:nvPr/>
          </p:nvSpPr>
          <p:spPr>
            <a:xfrm>
              <a:off x="4411579" y="4219074"/>
              <a:ext cx="3231274" cy="16988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446" name="Google Shape;1446;p108"/>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PRIORITIZING SPENDING CUTS: </a:t>
            </a:r>
            <a:br>
              <a:rPr b="1" lang="en-US" sz="2800">
                <a:latin typeface="Arial Black"/>
                <a:ea typeface="Arial Black"/>
                <a:cs typeface="Arial Black"/>
                <a:sym typeface="Arial Black"/>
              </a:rPr>
            </a:br>
            <a:r>
              <a:rPr b="1" lang="en-US" sz="2800">
                <a:latin typeface="Arial Black"/>
                <a:ea typeface="Arial Black"/>
                <a:cs typeface="Arial Black"/>
                <a:sym typeface="Arial Black"/>
              </a:rPr>
              <a:t>US AGE, GENDER</a:t>
            </a:r>
            <a:endParaRPr/>
          </a:p>
        </p:txBody>
      </p:sp>
      <p:graphicFrame>
        <p:nvGraphicFramePr>
          <p:cNvPr id="1447" name="Google Shape;1447;p108"/>
          <p:cNvGraphicFramePr/>
          <p:nvPr/>
        </p:nvGraphicFramePr>
        <p:xfrm>
          <a:off x="6096000" y="1885699"/>
          <a:ext cx="3017520" cy="2011680"/>
        </p:xfrm>
        <a:graphic>
          <a:graphicData uri="http://schemas.openxmlformats.org/drawingml/2006/chart">
            <c:chart r:id="rId4"/>
          </a:graphicData>
        </a:graphic>
      </p:graphicFrame>
      <p:sp>
        <p:nvSpPr>
          <p:cNvPr id="1448" name="Google Shape;1448;p108"/>
          <p:cNvSpPr txBox="1"/>
          <p:nvPr/>
        </p:nvSpPr>
        <p:spPr>
          <a:xfrm>
            <a:off x="60158" y="6433658"/>
            <a:ext cx="801704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US female 18-34 n=106, 35-54 n=97, 55+ n=46; US male 18-34 n=105, 35-54 n=112, 55+ n=32., all US prebiotic users n=499. Question GS7: “If you had to cut household spending, how would you prioritize your cuts?”</a:t>
            </a:r>
            <a:endParaRPr/>
          </a:p>
        </p:txBody>
      </p:sp>
      <p:pic>
        <p:nvPicPr>
          <p:cNvPr descr="Icon&#10;&#10;Description automatically generated" id="1449" name="Google Shape;1449;p108"/>
          <p:cNvPicPr preferRelativeResize="0"/>
          <p:nvPr/>
        </p:nvPicPr>
        <p:blipFill rotWithShape="1">
          <a:blip r:embed="rId5">
            <a:alphaModFix/>
          </a:blip>
          <a:srcRect b="0" l="0" r="0" t="0"/>
          <a:stretch/>
        </p:blipFill>
        <p:spPr>
          <a:xfrm>
            <a:off x="902369" y="869498"/>
            <a:ext cx="457200" cy="457200"/>
          </a:xfrm>
          <a:prstGeom prst="rect">
            <a:avLst/>
          </a:prstGeom>
          <a:noFill/>
          <a:ln>
            <a:noFill/>
          </a:ln>
        </p:spPr>
      </p:pic>
      <p:sp>
        <p:nvSpPr>
          <p:cNvPr id="1450" name="Google Shape;1450;p108"/>
          <p:cNvSpPr txBox="1"/>
          <p:nvPr/>
        </p:nvSpPr>
        <p:spPr>
          <a:xfrm>
            <a:off x="1286871" y="746809"/>
            <a:ext cx="10290363"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Core vitamins and minerals as essential reached 60% for males 55+; 57% fo their male counterparts.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Males 18-34 were most likely to list mental health support as essential; males 55+ were much more likely to list OTC medication as essential.</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Males viewed gym memberships as more essential than female respondents of the corresponding age ranges did.</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graphicFrame>
        <p:nvGraphicFramePr>
          <p:cNvPr id="1451" name="Google Shape;1451;p108"/>
          <p:cNvGraphicFramePr/>
          <p:nvPr/>
        </p:nvGraphicFramePr>
        <p:xfrm>
          <a:off x="60158" y="1885699"/>
          <a:ext cx="3017520" cy="2011680"/>
        </p:xfrm>
        <a:graphic>
          <a:graphicData uri="http://schemas.openxmlformats.org/drawingml/2006/chart">
            <c:chart r:id="rId6"/>
          </a:graphicData>
        </a:graphic>
      </p:graphicFrame>
      <p:graphicFrame>
        <p:nvGraphicFramePr>
          <p:cNvPr id="1452" name="Google Shape;1452;p108"/>
          <p:cNvGraphicFramePr/>
          <p:nvPr/>
        </p:nvGraphicFramePr>
        <p:xfrm>
          <a:off x="3078480" y="1885699"/>
          <a:ext cx="3017520" cy="2011680"/>
        </p:xfrm>
        <a:graphic>
          <a:graphicData uri="http://schemas.openxmlformats.org/drawingml/2006/chart">
            <c:chart r:id="rId7"/>
          </a:graphicData>
        </a:graphic>
      </p:graphicFrame>
      <p:graphicFrame>
        <p:nvGraphicFramePr>
          <p:cNvPr id="1453" name="Google Shape;1453;p108"/>
          <p:cNvGraphicFramePr/>
          <p:nvPr/>
        </p:nvGraphicFramePr>
        <p:xfrm>
          <a:off x="9113520" y="1885699"/>
          <a:ext cx="3017520" cy="2011680"/>
        </p:xfrm>
        <a:graphic>
          <a:graphicData uri="http://schemas.openxmlformats.org/drawingml/2006/chart">
            <c:chart r:id="rId8"/>
          </a:graphicData>
        </a:graphic>
      </p:graphicFrame>
      <p:graphicFrame>
        <p:nvGraphicFramePr>
          <p:cNvPr id="1454" name="Google Shape;1454;p108"/>
          <p:cNvGraphicFramePr/>
          <p:nvPr/>
        </p:nvGraphicFramePr>
        <p:xfrm>
          <a:off x="60158" y="3963151"/>
          <a:ext cx="3017520" cy="2011680"/>
        </p:xfrm>
        <a:graphic>
          <a:graphicData uri="http://schemas.openxmlformats.org/drawingml/2006/chart">
            <c:chart r:id="rId9"/>
          </a:graphicData>
        </a:graphic>
      </p:graphicFrame>
      <p:graphicFrame>
        <p:nvGraphicFramePr>
          <p:cNvPr id="1455" name="Google Shape;1455;p108"/>
          <p:cNvGraphicFramePr/>
          <p:nvPr/>
        </p:nvGraphicFramePr>
        <p:xfrm>
          <a:off x="3078480" y="3963151"/>
          <a:ext cx="3017520" cy="2011680"/>
        </p:xfrm>
        <a:graphic>
          <a:graphicData uri="http://schemas.openxmlformats.org/drawingml/2006/chart">
            <c:chart r:id="rId10"/>
          </a:graphicData>
        </a:graphic>
      </p:graphicFrame>
      <p:graphicFrame>
        <p:nvGraphicFramePr>
          <p:cNvPr id="1456" name="Google Shape;1456;p108"/>
          <p:cNvGraphicFramePr/>
          <p:nvPr/>
        </p:nvGraphicFramePr>
        <p:xfrm>
          <a:off x="6096000" y="3963151"/>
          <a:ext cx="3017520" cy="2011680"/>
        </p:xfrm>
        <a:graphic>
          <a:graphicData uri="http://schemas.openxmlformats.org/drawingml/2006/chart">
            <c:chart r:id="rId11"/>
          </a:graphicData>
        </a:graphic>
      </p:graphicFrame>
      <p:graphicFrame>
        <p:nvGraphicFramePr>
          <p:cNvPr id="1457" name="Google Shape;1457;p108"/>
          <p:cNvGraphicFramePr/>
          <p:nvPr/>
        </p:nvGraphicFramePr>
        <p:xfrm>
          <a:off x="9113520" y="3963151"/>
          <a:ext cx="3017520" cy="2011680"/>
        </p:xfrm>
        <a:graphic>
          <a:graphicData uri="http://schemas.openxmlformats.org/drawingml/2006/chart">
            <c:chart r:id="rId12"/>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sp>
        <p:nvSpPr>
          <p:cNvPr id="1462" name="Google Shape;1462;p109"/>
          <p:cNvSpPr/>
          <p:nvPr/>
        </p:nvSpPr>
        <p:spPr>
          <a:xfrm>
            <a:off x="884451" y="89320"/>
            <a:ext cx="4324157" cy="5964239"/>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63" name="Google Shape;1463;p109"/>
          <p:cNvSpPr/>
          <p:nvPr/>
        </p:nvSpPr>
        <p:spPr>
          <a:xfrm>
            <a:off x="11013757" y="6160671"/>
            <a:ext cx="815927" cy="732054"/>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picture containing graphical user interface&#10;&#10;Description automatically generated" id="1464" name="Google Shape;1464;p109"/>
          <p:cNvPicPr preferRelativeResize="0"/>
          <p:nvPr/>
        </p:nvPicPr>
        <p:blipFill rotWithShape="1">
          <a:blip r:embed="rId3">
            <a:alphaModFix/>
          </a:blip>
          <a:srcRect b="0" l="0" r="0" t="0"/>
          <a:stretch/>
        </p:blipFill>
        <p:spPr>
          <a:xfrm>
            <a:off x="9008269" y="124045"/>
            <a:ext cx="3099816" cy="914700"/>
          </a:xfrm>
          <a:prstGeom prst="rect">
            <a:avLst/>
          </a:prstGeom>
          <a:noFill/>
          <a:ln>
            <a:noFill/>
          </a:ln>
        </p:spPr>
      </p:pic>
      <p:sp>
        <p:nvSpPr>
          <p:cNvPr id="1465" name="Google Shape;1465;p109"/>
          <p:cNvSpPr txBox="1"/>
          <p:nvPr/>
        </p:nvSpPr>
        <p:spPr>
          <a:xfrm>
            <a:off x="6356972" y="2748273"/>
            <a:ext cx="472870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Arial Black"/>
                <a:ea typeface="Arial Black"/>
                <a:cs typeface="Arial Black"/>
                <a:sym typeface="Arial Black"/>
              </a:rPr>
              <a:t>BRANDED INGREDIENTS</a:t>
            </a:r>
            <a:endParaRPr/>
          </a:p>
        </p:txBody>
      </p:sp>
      <p:pic>
        <p:nvPicPr>
          <p:cNvPr descr="A hand holding a handful of pills&#10;&#10;Description automatically generated" id="1466" name="Google Shape;1466;p109"/>
          <p:cNvPicPr preferRelativeResize="0"/>
          <p:nvPr>
            <p:ph idx="2" type="pic"/>
          </p:nvPr>
        </p:nvPicPr>
        <p:blipFill rotWithShape="1">
          <a:blip r:embed="rId4">
            <a:alphaModFix/>
          </a:blip>
          <a:srcRect b="0" l="31189" r="31190" t="0"/>
          <a:stretch/>
        </p:blipFill>
        <p:spPr>
          <a:xfrm>
            <a:off x="717550" y="0"/>
            <a:ext cx="4233863" cy="5865813"/>
          </a:xfrm>
          <a:prstGeom prst="rect">
            <a:avLst/>
          </a:prstGeom>
          <a:solidFill>
            <a:schemeClr val="lt1"/>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11"/>
          <p:cNvSpPr txBox="1"/>
          <p:nvPr/>
        </p:nvSpPr>
        <p:spPr>
          <a:xfrm>
            <a:off x="130422" y="6601967"/>
            <a:ext cx="5657001"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UK Prebiotic users 18-34 n=78, 35-54 n=87, 55+ n=48. </a:t>
            </a:r>
            <a:endParaRPr sz="1000">
              <a:solidFill>
                <a:srgbClr val="7F7F7F"/>
              </a:solidFill>
              <a:latin typeface="Calibri"/>
              <a:ea typeface="Calibri"/>
              <a:cs typeface="Calibri"/>
              <a:sym typeface="Calibri"/>
            </a:endParaRPr>
          </a:p>
        </p:txBody>
      </p:sp>
      <p:sp>
        <p:nvSpPr>
          <p:cNvPr id="302" name="Google Shape;302;p11"/>
          <p:cNvSpPr/>
          <p:nvPr/>
        </p:nvSpPr>
        <p:spPr>
          <a:xfrm>
            <a:off x="2093661" y="2357632"/>
            <a:ext cx="477395" cy="1371600"/>
          </a:xfrm>
          <a:custGeom>
            <a:rect b="b" l="l" r="r" t="t"/>
            <a:pathLst>
              <a:path extrusionOk="0" h="181" w="63">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1E7466"/>
              </a:solidFill>
              <a:latin typeface="Calibri"/>
              <a:ea typeface="Calibri"/>
              <a:cs typeface="Calibri"/>
              <a:sym typeface="Calibri"/>
            </a:endParaRPr>
          </a:p>
        </p:txBody>
      </p:sp>
      <p:grpSp>
        <p:nvGrpSpPr>
          <p:cNvPr id="303" name="Google Shape;303;p11"/>
          <p:cNvGrpSpPr/>
          <p:nvPr/>
        </p:nvGrpSpPr>
        <p:grpSpPr>
          <a:xfrm>
            <a:off x="1255100" y="2357632"/>
            <a:ext cx="573107" cy="1371600"/>
            <a:chOff x="9234488" y="7932738"/>
            <a:chExt cx="1509712" cy="3613150"/>
          </a:xfrm>
        </p:grpSpPr>
        <p:sp>
          <p:nvSpPr>
            <p:cNvPr id="304" name="Google Shape;304;p11"/>
            <p:cNvSpPr/>
            <p:nvPr/>
          </p:nvSpPr>
          <p:spPr>
            <a:xfrm>
              <a:off x="9234488" y="8588375"/>
              <a:ext cx="1509712" cy="2957513"/>
            </a:xfrm>
            <a:custGeom>
              <a:rect b="b" l="l" r="r" t="t"/>
              <a:pathLst>
                <a:path extrusionOk="0" h="149" w="76">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11"/>
            <p:cNvSpPr/>
            <p:nvPr/>
          </p:nvSpPr>
          <p:spPr>
            <a:xfrm>
              <a:off x="9731375" y="7932738"/>
              <a:ext cx="555625" cy="555625"/>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6" name="Google Shape;306;p11"/>
          <p:cNvSpPr/>
          <p:nvPr/>
        </p:nvSpPr>
        <p:spPr>
          <a:xfrm flipH="1" rot="-5400000">
            <a:off x="2101529" y="1768409"/>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307" name="Google Shape;307;p11"/>
          <p:cNvSpPr/>
          <p:nvPr/>
        </p:nvSpPr>
        <p:spPr>
          <a:xfrm flipH="1" rot="-5400000">
            <a:off x="1310824" y="1772013"/>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308" name="Google Shape;308;p11"/>
          <p:cNvSpPr txBox="1"/>
          <p:nvPr/>
        </p:nvSpPr>
        <p:spPr>
          <a:xfrm>
            <a:off x="1884620" y="1905396"/>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55%</a:t>
            </a:r>
            <a:endParaRPr/>
          </a:p>
        </p:txBody>
      </p:sp>
      <p:sp>
        <p:nvSpPr>
          <p:cNvPr id="309" name="Google Shape;309;p11"/>
          <p:cNvSpPr txBox="1"/>
          <p:nvPr/>
        </p:nvSpPr>
        <p:spPr>
          <a:xfrm>
            <a:off x="1073311" y="1905396"/>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45%</a:t>
            </a:r>
            <a:endParaRPr/>
          </a:p>
        </p:txBody>
      </p:sp>
      <p:sp>
        <p:nvSpPr>
          <p:cNvPr id="310" name="Google Shape;310;p11"/>
          <p:cNvSpPr/>
          <p:nvPr/>
        </p:nvSpPr>
        <p:spPr>
          <a:xfrm>
            <a:off x="6226436" y="2357631"/>
            <a:ext cx="477395" cy="1371600"/>
          </a:xfrm>
          <a:custGeom>
            <a:rect b="b" l="l" r="r" t="t"/>
            <a:pathLst>
              <a:path extrusionOk="0" h="181" w="63">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1E7466"/>
              </a:solidFill>
              <a:latin typeface="Calibri"/>
              <a:ea typeface="Calibri"/>
              <a:cs typeface="Calibri"/>
              <a:sym typeface="Calibri"/>
            </a:endParaRPr>
          </a:p>
        </p:txBody>
      </p:sp>
      <p:grpSp>
        <p:nvGrpSpPr>
          <p:cNvPr id="311" name="Google Shape;311;p11"/>
          <p:cNvGrpSpPr/>
          <p:nvPr/>
        </p:nvGrpSpPr>
        <p:grpSpPr>
          <a:xfrm>
            <a:off x="5387875" y="2357631"/>
            <a:ext cx="573107" cy="1371600"/>
            <a:chOff x="9234488" y="7932738"/>
            <a:chExt cx="1509712" cy="3613150"/>
          </a:xfrm>
        </p:grpSpPr>
        <p:sp>
          <p:nvSpPr>
            <p:cNvPr id="312" name="Google Shape;312;p11"/>
            <p:cNvSpPr/>
            <p:nvPr/>
          </p:nvSpPr>
          <p:spPr>
            <a:xfrm>
              <a:off x="9234488" y="8588375"/>
              <a:ext cx="1509712" cy="2957513"/>
            </a:xfrm>
            <a:custGeom>
              <a:rect b="b" l="l" r="r" t="t"/>
              <a:pathLst>
                <a:path extrusionOk="0" h="149" w="76">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11"/>
            <p:cNvSpPr/>
            <p:nvPr/>
          </p:nvSpPr>
          <p:spPr>
            <a:xfrm>
              <a:off x="9731375" y="7932738"/>
              <a:ext cx="555625" cy="555625"/>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14" name="Google Shape;314;p11"/>
          <p:cNvSpPr/>
          <p:nvPr/>
        </p:nvSpPr>
        <p:spPr>
          <a:xfrm flipH="1" rot="-5400000">
            <a:off x="6259704" y="1768408"/>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315" name="Google Shape;315;p11"/>
          <p:cNvSpPr/>
          <p:nvPr/>
        </p:nvSpPr>
        <p:spPr>
          <a:xfrm flipH="1" rot="-5400000">
            <a:off x="5468999" y="1772012"/>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316" name="Google Shape;316;p11"/>
          <p:cNvSpPr txBox="1"/>
          <p:nvPr/>
        </p:nvSpPr>
        <p:spPr>
          <a:xfrm>
            <a:off x="6017395" y="1905396"/>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63%</a:t>
            </a:r>
            <a:endParaRPr/>
          </a:p>
        </p:txBody>
      </p:sp>
      <p:sp>
        <p:nvSpPr>
          <p:cNvPr id="317" name="Google Shape;317;p11"/>
          <p:cNvSpPr txBox="1"/>
          <p:nvPr/>
        </p:nvSpPr>
        <p:spPr>
          <a:xfrm>
            <a:off x="5195820" y="1905396"/>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37%</a:t>
            </a:r>
            <a:endParaRPr/>
          </a:p>
        </p:txBody>
      </p:sp>
      <p:sp>
        <p:nvSpPr>
          <p:cNvPr id="318" name="Google Shape;318;p11"/>
          <p:cNvSpPr/>
          <p:nvPr/>
        </p:nvSpPr>
        <p:spPr>
          <a:xfrm>
            <a:off x="10315879" y="2381743"/>
            <a:ext cx="477395" cy="1371600"/>
          </a:xfrm>
          <a:custGeom>
            <a:rect b="b" l="l" r="r" t="t"/>
            <a:pathLst>
              <a:path extrusionOk="0" h="181" w="63">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1E7466"/>
              </a:solidFill>
              <a:latin typeface="Calibri"/>
              <a:ea typeface="Calibri"/>
              <a:cs typeface="Calibri"/>
              <a:sym typeface="Calibri"/>
            </a:endParaRPr>
          </a:p>
        </p:txBody>
      </p:sp>
      <p:grpSp>
        <p:nvGrpSpPr>
          <p:cNvPr id="319" name="Google Shape;319;p11"/>
          <p:cNvGrpSpPr/>
          <p:nvPr/>
        </p:nvGrpSpPr>
        <p:grpSpPr>
          <a:xfrm>
            <a:off x="9477318" y="2381743"/>
            <a:ext cx="573107" cy="1371600"/>
            <a:chOff x="9234488" y="7932738"/>
            <a:chExt cx="1509712" cy="3613150"/>
          </a:xfrm>
        </p:grpSpPr>
        <p:sp>
          <p:nvSpPr>
            <p:cNvPr id="320" name="Google Shape;320;p11"/>
            <p:cNvSpPr/>
            <p:nvPr/>
          </p:nvSpPr>
          <p:spPr>
            <a:xfrm>
              <a:off x="9234488" y="8588375"/>
              <a:ext cx="1509712" cy="2957513"/>
            </a:xfrm>
            <a:custGeom>
              <a:rect b="b" l="l" r="r" t="t"/>
              <a:pathLst>
                <a:path extrusionOk="0" h="149" w="76">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1" name="Google Shape;321;p11"/>
            <p:cNvSpPr/>
            <p:nvPr/>
          </p:nvSpPr>
          <p:spPr>
            <a:xfrm>
              <a:off x="9731375" y="7932738"/>
              <a:ext cx="555625" cy="555625"/>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2" name="Google Shape;322;p11"/>
          <p:cNvSpPr/>
          <p:nvPr/>
        </p:nvSpPr>
        <p:spPr>
          <a:xfrm flipH="1" rot="-5400000">
            <a:off x="10323747" y="1792520"/>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323" name="Google Shape;323;p11"/>
          <p:cNvSpPr/>
          <p:nvPr/>
        </p:nvSpPr>
        <p:spPr>
          <a:xfrm flipH="1" rot="-5400000">
            <a:off x="9533042" y="1796124"/>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324" name="Google Shape;324;p11"/>
          <p:cNvSpPr txBox="1"/>
          <p:nvPr/>
        </p:nvSpPr>
        <p:spPr>
          <a:xfrm>
            <a:off x="10106838" y="1905396"/>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50%</a:t>
            </a:r>
            <a:endParaRPr/>
          </a:p>
        </p:txBody>
      </p:sp>
      <p:sp>
        <p:nvSpPr>
          <p:cNvPr id="325" name="Google Shape;325;p11"/>
          <p:cNvSpPr txBox="1"/>
          <p:nvPr/>
        </p:nvSpPr>
        <p:spPr>
          <a:xfrm>
            <a:off x="9309598" y="1905396"/>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50%</a:t>
            </a:r>
            <a:endParaRPr/>
          </a:p>
        </p:txBody>
      </p:sp>
      <p:sp>
        <p:nvSpPr>
          <p:cNvPr id="326" name="Google Shape;326;p11"/>
          <p:cNvSpPr/>
          <p:nvPr/>
        </p:nvSpPr>
        <p:spPr>
          <a:xfrm>
            <a:off x="942480" y="1181100"/>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18-34</a:t>
            </a:r>
            <a:endParaRPr/>
          </a:p>
        </p:txBody>
      </p:sp>
      <p:sp>
        <p:nvSpPr>
          <p:cNvPr id="327" name="Google Shape;327;p11"/>
          <p:cNvSpPr/>
          <p:nvPr/>
        </p:nvSpPr>
        <p:spPr>
          <a:xfrm>
            <a:off x="5066050" y="1181100"/>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35-54</a:t>
            </a:r>
            <a:endParaRPr/>
          </a:p>
        </p:txBody>
      </p:sp>
      <p:sp>
        <p:nvSpPr>
          <p:cNvPr id="328" name="Google Shape;328;p11"/>
          <p:cNvSpPr/>
          <p:nvPr/>
        </p:nvSpPr>
        <p:spPr>
          <a:xfrm>
            <a:off x="9097188" y="1181100"/>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55+</a:t>
            </a:r>
            <a:endParaRPr/>
          </a:p>
        </p:txBody>
      </p:sp>
      <p:cxnSp>
        <p:nvCxnSpPr>
          <p:cNvPr id="329" name="Google Shape;329;p11"/>
          <p:cNvCxnSpPr/>
          <p:nvPr/>
        </p:nvCxnSpPr>
        <p:spPr>
          <a:xfrm>
            <a:off x="3846440" y="1171489"/>
            <a:ext cx="0" cy="4972543"/>
          </a:xfrm>
          <a:prstGeom prst="straightConnector1">
            <a:avLst/>
          </a:prstGeom>
          <a:noFill/>
          <a:ln cap="flat" cmpd="sng" w="9525">
            <a:solidFill>
              <a:schemeClr val="accent1"/>
            </a:solidFill>
            <a:prstDash val="solid"/>
            <a:miter lim="800000"/>
            <a:headEnd len="sm" w="sm" type="none"/>
            <a:tailEnd len="sm" w="sm" type="none"/>
          </a:ln>
        </p:spPr>
      </p:cxnSp>
      <p:cxnSp>
        <p:nvCxnSpPr>
          <p:cNvPr id="330" name="Google Shape;330;p11"/>
          <p:cNvCxnSpPr/>
          <p:nvPr/>
        </p:nvCxnSpPr>
        <p:spPr>
          <a:xfrm>
            <a:off x="8355760" y="1181100"/>
            <a:ext cx="0" cy="4972543"/>
          </a:xfrm>
          <a:prstGeom prst="straightConnector1">
            <a:avLst/>
          </a:prstGeom>
          <a:noFill/>
          <a:ln cap="flat" cmpd="sng" w="9525">
            <a:solidFill>
              <a:schemeClr val="accent1"/>
            </a:solidFill>
            <a:prstDash val="solid"/>
            <a:miter lim="800000"/>
            <a:headEnd len="sm" w="sm" type="none"/>
            <a:tailEnd len="sm" w="sm" type="none"/>
          </a:ln>
        </p:spPr>
      </p:cxnSp>
      <p:sp>
        <p:nvSpPr>
          <p:cNvPr id="331" name="Google Shape;331;p11"/>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DEMOGRAPHICS: UK, AGE &amp; GENDER</a:t>
            </a:r>
            <a:endParaRPr>
              <a:latin typeface="Arial Black"/>
              <a:ea typeface="Arial Black"/>
              <a:cs typeface="Arial Black"/>
              <a:sym typeface="Arial Black"/>
            </a:endParaRPr>
          </a:p>
        </p:txBody>
      </p:sp>
      <p:graphicFrame>
        <p:nvGraphicFramePr>
          <p:cNvPr id="332" name="Google Shape;332;p11"/>
          <p:cNvGraphicFramePr/>
          <p:nvPr/>
        </p:nvGraphicFramePr>
        <p:xfrm>
          <a:off x="3692613" y="3496656"/>
          <a:ext cx="4639023" cy="3092682"/>
        </p:xfrm>
        <a:graphic>
          <a:graphicData uri="http://schemas.openxmlformats.org/drawingml/2006/chart">
            <c:chart r:id="rId3"/>
          </a:graphicData>
        </a:graphic>
      </p:graphicFrame>
      <p:graphicFrame>
        <p:nvGraphicFramePr>
          <p:cNvPr id="333" name="Google Shape;333;p11"/>
          <p:cNvGraphicFramePr/>
          <p:nvPr/>
        </p:nvGraphicFramePr>
        <p:xfrm>
          <a:off x="-262467" y="3493053"/>
          <a:ext cx="4593210" cy="3062140"/>
        </p:xfrm>
        <a:graphic>
          <a:graphicData uri="http://schemas.openxmlformats.org/drawingml/2006/chart">
            <c:chart r:id="rId4"/>
          </a:graphicData>
        </a:graphic>
      </p:graphicFrame>
      <p:graphicFrame>
        <p:nvGraphicFramePr>
          <p:cNvPr id="334" name="Google Shape;334;p11"/>
          <p:cNvGraphicFramePr/>
          <p:nvPr/>
        </p:nvGraphicFramePr>
        <p:xfrm>
          <a:off x="7861259" y="3533201"/>
          <a:ext cx="4639023" cy="3092682"/>
        </p:xfrm>
        <a:graphic>
          <a:graphicData uri="http://schemas.openxmlformats.org/drawingml/2006/chart">
            <c:chart r:id="rId5"/>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sp>
        <p:nvSpPr>
          <p:cNvPr id="1471" name="Google Shape;1471;p110"/>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BRANDED INGREDIENTS: COUNTRY</a:t>
            </a:r>
            <a:endParaRPr/>
          </a:p>
        </p:txBody>
      </p:sp>
      <p:graphicFrame>
        <p:nvGraphicFramePr>
          <p:cNvPr id="1472" name="Google Shape;1472;p110"/>
          <p:cNvGraphicFramePr/>
          <p:nvPr/>
        </p:nvGraphicFramePr>
        <p:xfrm>
          <a:off x="233819" y="2417523"/>
          <a:ext cx="11724361" cy="3552825"/>
        </p:xfrm>
        <a:graphic>
          <a:graphicData uri="http://schemas.openxmlformats.org/drawingml/2006/chart">
            <c:chart r:id="rId3"/>
          </a:graphicData>
        </a:graphic>
      </p:graphicFrame>
      <p:sp>
        <p:nvSpPr>
          <p:cNvPr id="1473" name="Google Shape;1473;p110"/>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n=291, UK n=143, DE n=121, IT n=194, KR n=187, AU n=159, all supplement users n=2417. Question BI2: “When deciding which supplements to purchase, how important is the inclusion of branded or proprietary ingredients?” </a:t>
            </a:r>
            <a:endParaRPr/>
          </a:p>
        </p:txBody>
      </p:sp>
      <p:pic>
        <p:nvPicPr>
          <p:cNvPr descr="Icon&#10;&#10;Description automatically generated" id="1474" name="Google Shape;1474;p110"/>
          <p:cNvPicPr preferRelativeResize="0"/>
          <p:nvPr/>
        </p:nvPicPr>
        <p:blipFill rotWithShape="1">
          <a:blip r:embed="rId4">
            <a:alphaModFix/>
          </a:blip>
          <a:srcRect b="0" l="0" r="0" t="0"/>
          <a:stretch/>
        </p:blipFill>
        <p:spPr>
          <a:xfrm>
            <a:off x="902369" y="869498"/>
            <a:ext cx="457200" cy="457200"/>
          </a:xfrm>
          <a:prstGeom prst="rect">
            <a:avLst/>
          </a:prstGeom>
          <a:noFill/>
          <a:ln>
            <a:noFill/>
          </a:ln>
        </p:spPr>
      </p:pic>
      <p:sp>
        <p:nvSpPr>
          <p:cNvPr id="1475" name="Google Shape;1475;p110"/>
          <p:cNvSpPr txBox="1"/>
          <p:nvPr/>
        </p:nvSpPr>
        <p:spPr>
          <a:xfrm>
            <a:off x="1295400" y="944075"/>
            <a:ext cx="10290363"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UK, &amp; South Korean had a strong response for 'always looked for branded ingredients and willing to pay a premium', highly over-indexing compared to all supplement users while German, Italian, and Australian respondents did not.</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Australian respondents were most likely to say they didn’t care about branded ingredients (25%).</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Prebiotic users generally were more likely to know what  branded ingredients were than general supplement users.</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9" name="Shape 1479"/>
        <p:cNvGrpSpPr/>
        <p:nvPr/>
      </p:nvGrpSpPr>
      <p:grpSpPr>
        <a:xfrm>
          <a:off x="0" y="0"/>
          <a:ext cx="0" cy="0"/>
          <a:chOff x="0" y="0"/>
          <a:chExt cx="0" cy="0"/>
        </a:xfrm>
      </p:grpSpPr>
      <p:sp>
        <p:nvSpPr>
          <p:cNvPr id="1480" name="Google Shape;1480;p111"/>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BRANDED INGREDIENTS: AGE, GENDER</a:t>
            </a:r>
            <a:endParaRPr/>
          </a:p>
        </p:txBody>
      </p:sp>
      <p:graphicFrame>
        <p:nvGraphicFramePr>
          <p:cNvPr id="1481" name="Google Shape;1481;p111"/>
          <p:cNvGraphicFramePr/>
          <p:nvPr/>
        </p:nvGraphicFramePr>
        <p:xfrm>
          <a:off x="233819" y="2417523"/>
          <a:ext cx="11724361" cy="3552825"/>
        </p:xfrm>
        <a:graphic>
          <a:graphicData uri="http://schemas.openxmlformats.org/drawingml/2006/chart">
            <c:chart r:id="rId3"/>
          </a:graphicData>
        </a:graphic>
      </p:graphicFrame>
      <p:sp>
        <p:nvSpPr>
          <p:cNvPr id="1482" name="Google Shape;1482;p111"/>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Female 18-34 n=228, 35-54 n=215, 55+ n=91; male 18-34 n=190, 35-54 n=255, 55+ n=113, all supplement users n=2417. Question BI2: “When deciding which supplements to purchase, how important is the inclusion of branded or proprietary ingredients?” </a:t>
            </a:r>
            <a:endParaRPr/>
          </a:p>
        </p:txBody>
      </p:sp>
      <p:pic>
        <p:nvPicPr>
          <p:cNvPr descr="Icon&#10;&#10;Description automatically generated" id="1483" name="Google Shape;1483;p111"/>
          <p:cNvPicPr preferRelativeResize="0"/>
          <p:nvPr/>
        </p:nvPicPr>
        <p:blipFill rotWithShape="1">
          <a:blip r:embed="rId4">
            <a:alphaModFix/>
          </a:blip>
          <a:srcRect b="0" l="0" r="0" t="0"/>
          <a:stretch/>
        </p:blipFill>
        <p:spPr>
          <a:xfrm>
            <a:off x="902369" y="869498"/>
            <a:ext cx="457200" cy="457200"/>
          </a:xfrm>
          <a:prstGeom prst="rect">
            <a:avLst/>
          </a:prstGeom>
          <a:noFill/>
          <a:ln>
            <a:noFill/>
          </a:ln>
        </p:spPr>
      </p:pic>
      <p:sp>
        <p:nvSpPr>
          <p:cNvPr id="1484" name="Google Shape;1484;p111"/>
          <p:cNvSpPr txBox="1"/>
          <p:nvPr/>
        </p:nvSpPr>
        <p:spPr>
          <a:xfrm>
            <a:off x="1295400" y="944075"/>
            <a:ext cx="10290363"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were more likely to pay a premium for branded ingredients, while more female users were willing to pay a premium and the other responses, but on the other end of the spectrum, were more likely to not care or not know what branded ingredients are.</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8" name="Shape 1488"/>
        <p:cNvGrpSpPr/>
        <p:nvPr/>
      </p:nvGrpSpPr>
      <p:grpSpPr>
        <a:xfrm>
          <a:off x="0" y="0"/>
          <a:ext cx="0" cy="0"/>
          <a:chOff x="0" y="0"/>
          <a:chExt cx="0" cy="0"/>
        </a:xfrm>
      </p:grpSpPr>
      <p:sp>
        <p:nvSpPr>
          <p:cNvPr id="1489" name="Google Shape;1489;p112"/>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BRANDED INGREDIENTS: US AGE, GENDER</a:t>
            </a:r>
            <a:endParaRPr/>
          </a:p>
        </p:txBody>
      </p:sp>
      <p:graphicFrame>
        <p:nvGraphicFramePr>
          <p:cNvPr id="1490" name="Google Shape;1490;p112"/>
          <p:cNvGraphicFramePr/>
          <p:nvPr/>
        </p:nvGraphicFramePr>
        <p:xfrm>
          <a:off x="233819" y="2417523"/>
          <a:ext cx="11724361" cy="3552825"/>
        </p:xfrm>
        <a:graphic>
          <a:graphicData uri="http://schemas.openxmlformats.org/drawingml/2006/chart">
            <c:chart r:id="rId3"/>
          </a:graphicData>
        </a:graphic>
      </p:graphicFrame>
      <p:sp>
        <p:nvSpPr>
          <p:cNvPr id="1491" name="Google Shape;1491;p112"/>
          <p:cNvSpPr txBox="1"/>
          <p:nvPr/>
        </p:nvSpPr>
        <p:spPr>
          <a:xfrm>
            <a:off x="0" y="6433658"/>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Female 18-34 n=58, 35-54 n=55, 55+ n=21; male 18-34 n=62, 35-54 n=71, 55+ n=23, all supplement users n=2417. Question BI2: “When deciding which supplements to purchase, how important is the inclusion of branded or proprietary ingredients?” </a:t>
            </a:r>
            <a:endParaRPr/>
          </a:p>
        </p:txBody>
      </p:sp>
      <p:pic>
        <p:nvPicPr>
          <p:cNvPr descr="Icon&#10;&#10;Description automatically generated" id="1492" name="Google Shape;1492;p112"/>
          <p:cNvPicPr preferRelativeResize="0"/>
          <p:nvPr/>
        </p:nvPicPr>
        <p:blipFill rotWithShape="1">
          <a:blip r:embed="rId4">
            <a:alphaModFix/>
          </a:blip>
          <a:srcRect b="0" l="0" r="0" t="0"/>
          <a:stretch/>
        </p:blipFill>
        <p:spPr>
          <a:xfrm>
            <a:off x="902369" y="869498"/>
            <a:ext cx="457200" cy="457200"/>
          </a:xfrm>
          <a:prstGeom prst="rect">
            <a:avLst/>
          </a:prstGeom>
          <a:noFill/>
          <a:ln>
            <a:noFill/>
          </a:ln>
        </p:spPr>
      </p:pic>
      <p:sp>
        <p:nvSpPr>
          <p:cNvPr id="1493" name="Google Shape;1493;p112"/>
          <p:cNvSpPr txBox="1"/>
          <p:nvPr/>
        </p:nvSpPr>
        <p:spPr>
          <a:xfrm>
            <a:off x="1295400" y="944075"/>
            <a:ext cx="10290363" cy="1600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prebiotic users were more willing to pay a premium for branded ingredients than female respondents in the same age range, with those 35-54 doing so at the highest rate (44%), and those 55+ being the most different from their female cohort (30% vs. 10%).</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Males aged 55+ were as likely to say they didn’t care about branded ingredients as they were to say they’d pay a premium for them.</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sp>
        <p:nvSpPr>
          <p:cNvPr id="1498" name="Google Shape;1498;p113"/>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BRANDED INGREDIENTS: US, 2022-2023</a:t>
            </a:r>
            <a:endParaRPr/>
          </a:p>
        </p:txBody>
      </p:sp>
      <p:graphicFrame>
        <p:nvGraphicFramePr>
          <p:cNvPr id="1499" name="Google Shape;1499;p113"/>
          <p:cNvGraphicFramePr/>
          <p:nvPr/>
        </p:nvGraphicFramePr>
        <p:xfrm>
          <a:off x="233819" y="2417523"/>
          <a:ext cx="11724361" cy="3552825"/>
        </p:xfrm>
        <a:graphic>
          <a:graphicData uri="http://schemas.openxmlformats.org/drawingml/2006/chart">
            <c:chart r:id="rId3"/>
          </a:graphicData>
        </a:graphic>
      </p:graphicFrame>
      <p:sp>
        <p:nvSpPr>
          <p:cNvPr id="1500" name="Google Shape;1500;p113"/>
          <p:cNvSpPr txBox="1"/>
          <p:nvPr/>
        </p:nvSpPr>
        <p:spPr>
          <a:xfrm>
            <a:off x="0" y="6433658"/>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2022 n=532, US 2023 n=291. Question BI2: “When deciding which supplements to purchase, how important is the inclusion of branded or proprietary ingredients?” </a:t>
            </a:r>
            <a:endParaRPr/>
          </a:p>
        </p:txBody>
      </p:sp>
      <p:pic>
        <p:nvPicPr>
          <p:cNvPr descr="Icon&#10;&#10;Description automatically generated" id="1501" name="Google Shape;1501;p113"/>
          <p:cNvPicPr preferRelativeResize="0"/>
          <p:nvPr/>
        </p:nvPicPr>
        <p:blipFill rotWithShape="1">
          <a:blip r:embed="rId4">
            <a:alphaModFix/>
          </a:blip>
          <a:srcRect b="0" l="0" r="0" t="0"/>
          <a:stretch/>
        </p:blipFill>
        <p:spPr>
          <a:xfrm>
            <a:off x="902369" y="694356"/>
            <a:ext cx="457200" cy="457200"/>
          </a:xfrm>
          <a:prstGeom prst="rect">
            <a:avLst/>
          </a:prstGeom>
          <a:noFill/>
          <a:ln>
            <a:noFill/>
          </a:ln>
        </p:spPr>
      </p:pic>
      <p:sp>
        <p:nvSpPr>
          <p:cNvPr id="1502" name="Google Shape;1502;p113"/>
          <p:cNvSpPr txBox="1"/>
          <p:nvPr/>
        </p:nvSpPr>
        <p:spPr>
          <a:xfrm>
            <a:off x="1359569" y="728766"/>
            <a:ext cx="10290363"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Criteria was adjusted in 2023 to try and remove more consumers who weren’t familiar with branded ingredients.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From 2022 to 2023: while willingness to pay a premium dropped (35% vs. 31%) and indifference to branded ingredients rose (12% vs. 16%), preferring not to buy branded ingredients dropped (5% vs. 1%) and appreciation rose (24% vs. 28%).</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6" name="Shape 1506"/>
        <p:cNvGrpSpPr/>
        <p:nvPr/>
      </p:nvGrpSpPr>
      <p:grpSpPr>
        <a:xfrm>
          <a:off x="0" y="0"/>
          <a:ext cx="0" cy="0"/>
          <a:chOff x="0" y="0"/>
          <a:chExt cx="0" cy="0"/>
        </a:xfrm>
      </p:grpSpPr>
      <p:sp>
        <p:nvSpPr>
          <p:cNvPr id="1507" name="Google Shape;1507;p114"/>
          <p:cNvSpPr txBox="1"/>
          <p:nvPr>
            <p:ph type="title"/>
          </p:nvPr>
        </p:nvSpPr>
        <p:spPr>
          <a:xfrm>
            <a:off x="838200" y="287201"/>
            <a:ext cx="9072716" cy="39383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3"/>
              </a:buClr>
              <a:buSzPts val="2800"/>
              <a:buFont typeface="Arial Black"/>
              <a:buNone/>
            </a:pPr>
            <a:r>
              <a:rPr lang="en-US">
                <a:solidFill>
                  <a:schemeClr val="accent3"/>
                </a:solidFill>
                <a:latin typeface="Arial Black"/>
                <a:ea typeface="Arial Black"/>
                <a:cs typeface="Arial Black"/>
                <a:sym typeface="Arial Black"/>
              </a:rPr>
              <a:t>BRANDED INGREDIENTS: </a:t>
            </a:r>
            <a:br>
              <a:rPr lang="en-US">
                <a:solidFill>
                  <a:schemeClr val="accent3"/>
                </a:solidFill>
                <a:latin typeface="Arial Black"/>
                <a:ea typeface="Arial Black"/>
                <a:cs typeface="Arial Black"/>
                <a:sym typeface="Arial Black"/>
              </a:rPr>
            </a:br>
            <a:r>
              <a:rPr lang="en-US">
                <a:solidFill>
                  <a:schemeClr val="accent3"/>
                </a:solidFill>
                <a:latin typeface="Arial Black"/>
                <a:ea typeface="Arial Black"/>
                <a:cs typeface="Arial Black"/>
                <a:sym typeface="Arial Black"/>
              </a:rPr>
              <a:t>COUNTRY, 2022-2023</a:t>
            </a:r>
            <a:endParaRPr/>
          </a:p>
        </p:txBody>
      </p:sp>
      <p:graphicFrame>
        <p:nvGraphicFramePr>
          <p:cNvPr id="1508" name="Google Shape;1508;p114"/>
          <p:cNvGraphicFramePr/>
          <p:nvPr/>
        </p:nvGraphicFramePr>
        <p:xfrm>
          <a:off x="3982065" y="1216023"/>
          <a:ext cx="3000000" cy="3000000"/>
        </p:xfrm>
        <a:graphic>
          <a:graphicData uri="http://schemas.openxmlformats.org/drawingml/2006/table">
            <a:tbl>
              <a:tblPr bandRow="1" firstRow="1">
                <a:noFill/>
                <a:tableStyleId>{86D57FBB-DC63-4C23-A16A-1ECE8D42DC54}</a:tableStyleId>
              </a:tblPr>
              <a:tblGrid>
                <a:gridCol w="1397700"/>
                <a:gridCol w="798675"/>
                <a:gridCol w="798675"/>
                <a:gridCol w="798675"/>
                <a:gridCol w="798675"/>
                <a:gridCol w="798675"/>
                <a:gridCol w="798675"/>
                <a:gridCol w="798675"/>
                <a:gridCol w="798675"/>
              </a:tblGrid>
              <a:tr h="2970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gridSpan="8">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Branded Ingredients: Country</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hMerge="1"/>
                <a:tc hMerge="1"/>
                <a:tc hMerge="1"/>
                <a:tc hMerge="1"/>
                <a:tc hMerge="1"/>
                <a:tc hMerge="1"/>
              </a:tr>
              <a:tr h="3818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US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US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UK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UK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Germany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Germany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IT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IT 2023</a:t>
                      </a:r>
                      <a:endParaRPr/>
                    </a:p>
                  </a:txBody>
                  <a:tcPr marT="7625" marB="0" marR="7625" marL="7625" anchor="b">
                    <a:lnR cap="flat" cmpd="sng" w="12700">
                      <a:solidFill>
                        <a:schemeClr val="dk1"/>
                      </a:solidFill>
                      <a:prstDash val="solid"/>
                      <a:round/>
                      <a:headEnd len="sm" w="sm" type="none"/>
                      <a:tailEnd len="sm" w="sm" type="none"/>
                    </a:lnR>
                  </a:tcPr>
                </a:tc>
              </a:tr>
              <a:tr h="7542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 always look for branded ingredients, and I am willing to pay a premium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31% </a:t>
                      </a:r>
                      <a:r>
                        <a:rPr b="0" lang="en-US" sz="1100" u="none" strike="noStrike">
                          <a:solidFill>
                            <a:srgbClr val="000000"/>
                          </a:solidFill>
                          <a:latin typeface="Arial"/>
                          <a:ea typeface="Arial"/>
                          <a:cs typeface="Arial"/>
                          <a:sym typeface="Arial"/>
                        </a:rPr>
                        <a:t>↓</a:t>
                      </a:r>
                      <a:endParaRPr b="0" i="0" sz="11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24% </a:t>
                      </a:r>
                      <a:r>
                        <a:rPr b="0" lang="en-US" sz="1100" u="none" strike="noStrike">
                          <a:solidFill>
                            <a:srgbClr val="000000"/>
                          </a:solidFill>
                          <a:latin typeface="Arial"/>
                          <a:ea typeface="Arial"/>
                          <a:cs typeface="Arial"/>
                          <a:sym typeface="Arial"/>
                        </a:rPr>
                        <a:t>↓</a:t>
                      </a:r>
                      <a:endParaRPr b="0" i="0" sz="11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19% </a:t>
                      </a:r>
                      <a:r>
                        <a:rPr b="0" lang="en-US" sz="1100" u="none" strike="noStrike">
                          <a:solidFill>
                            <a:srgbClr val="000000"/>
                          </a:solidFill>
                          <a:latin typeface="Arial"/>
                          <a:ea typeface="Arial"/>
                          <a:cs typeface="Arial"/>
                          <a:sym typeface="Arial"/>
                        </a:rPr>
                        <a:t>↓</a:t>
                      </a:r>
                      <a:endParaRPr b="0" i="0" sz="11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20% </a:t>
                      </a:r>
                      <a:r>
                        <a:rPr b="0" lang="en-US" sz="1100" u="none" strike="noStrike">
                          <a:solidFill>
                            <a:srgbClr val="000000"/>
                          </a:solidFill>
                          <a:latin typeface="Arial"/>
                          <a:ea typeface="Arial"/>
                          <a:cs typeface="Arial"/>
                          <a:sym typeface="Arial"/>
                        </a:rPr>
                        <a:t>↓</a:t>
                      </a:r>
                      <a:endParaRPr b="0" i="0" sz="11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7542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 always look for branded ingredients, but I am not willing to pay a premium</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21%</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23% </a:t>
                      </a:r>
                      <a:r>
                        <a:rPr b="0" lang="en-US" sz="1100" u="none" strike="noStrike">
                          <a:solidFill>
                            <a:srgbClr val="000000"/>
                          </a:solidFill>
                          <a:latin typeface="Arial"/>
                          <a:ea typeface="Arial"/>
                          <a:cs typeface="Arial"/>
                          <a:sym typeface="Arial"/>
                        </a:rPr>
                        <a:t>↓</a:t>
                      </a:r>
                      <a:endParaRPr b="0" i="0" sz="11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22% </a:t>
                      </a:r>
                      <a:r>
                        <a:rPr b="0" lang="en-US" sz="1100" u="none" strike="noStrike">
                          <a:solidFill>
                            <a:srgbClr val="000000"/>
                          </a:solidFill>
                          <a:latin typeface="Arial"/>
                          <a:ea typeface="Arial"/>
                          <a:cs typeface="Arial"/>
                          <a:sym typeface="Arial"/>
                        </a:rPr>
                        <a:t>↓</a:t>
                      </a:r>
                      <a:endParaRPr b="0" i="0" sz="11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strike="noStrike">
                          <a:solidFill>
                            <a:srgbClr val="000000"/>
                          </a:solidFill>
                          <a:latin typeface="Arial"/>
                          <a:ea typeface="Arial"/>
                          <a:cs typeface="Arial"/>
                          <a:sym typeface="Arial"/>
                        </a:rPr>
                        <a:t>25% </a:t>
                      </a:r>
                      <a:r>
                        <a:rPr b="1" lang="en-US" sz="1100" u="none" strike="noStrike">
                          <a:solidFill>
                            <a:srgbClr val="000000"/>
                          </a:solidFill>
                          <a:latin typeface="Arial"/>
                          <a:ea typeface="Arial"/>
                          <a:cs typeface="Arial"/>
                          <a:sym typeface="Arial"/>
                        </a:rPr>
                        <a:t>↑</a:t>
                      </a:r>
                      <a:endParaRPr sz="11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5680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 appreciate branded ingredients when I find them</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strike="noStrike">
                          <a:solidFill>
                            <a:srgbClr val="000000"/>
                          </a:solidFill>
                          <a:latin typeface="Arial"/>
                          <a:ea typeface="Arial"/>
                          <a:cs typeface="Arial"/>
                          <a:sym typeface="Arial"/>
                        </a:rPr>
                        <a:t>28% </a:t>
                      </a:r>
                      <a:r>
                        <a:rPr b="1" lang="en-US" sz="1100" u="none" strike="noStrike">
                          <a:solidFill>
                            <a:srgbClr val="000000"/>
                          </a:solidFill>
                          <a:latin typeface="Arial"/>
                          <a:ea typeface="Arial"/>
                          <a:cs typeface="Arial"/>
                          <a:sym typeface="Arial"/>
                        </a:rPr>
                        <a:t>↑</a:t>
                      </a:r>
                      <a:endParaRPr sz="11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strike="noStrike">
                          <a:solidFill>
                            <a:srgbClr val="000000"/>
                          </a:solidFill>
                          <a:latin typeface="Arial"/>
                          <a:ea typeface="Arial"/>
                          <a:cs typeface="Arial"/>
                          <a:sym typeface="Arial"/>
                        </a:rPr>
                        <a:t>32% </a:t>
                      </a:r>
                      <a:r>
                        <a:rPr b="1" lang="en-US" sz="1100" u="none" strike="noStrike">
                          <a:solidFill>
                            <a:srgbClr val="000000"/>
                          </a:solidFill>
                          <a:latin typeface="Arial"/>
                          <a:ea typeface="Arial"/>
                          <a:cs typeface="Arial"/>
                          <a:sym typeface="Arial"/>
                        </a:rPr>
                        <a:t>↑</a:t>
                      </a:r>
                      <a:endParaRPr sz="11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strike="noStrike">
                          <a:solidFill>
                            <a:srgbClr val="000000"/>
                          </a:solidFill>
                          <a:latin typeface="Arial"/>
                          <a:ea typeface="Arial"/>
                          <a:cs typeface="Arial"/>
                          <a:sym typeface="Arial"/>
                        </a:rPr>
                        <a:t>40% </a:t>
                      </a:r>
                      <a:r>
                        <a:rPr b="1" lang="en-US" sz="1100" u="none" strike="noStrike">
                          <a:solidFill>
                            <a:srgbClr val="000000"/>
                          </a:solidFill>
                          <a:latin typeface="Arial"/>
                          <a:ea typeface="Arial"/>
                          <a:cs typeface="Arial"/>
                          <a:sym typeface="Arial"/>
                        </a:rPr>
                        <a:t>↑</a:t>
                      </a:r>
                      <a:endParaRPr sz="11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40% </a:t>
                      </a:r>
                      <a:r>
                        <a:rPr b="0" lang="en-US" sz="1100" u="none" strike="noStrike">
                          <a:solidFill>
                            <a:srgbClr val="000000"/>
                          </a:solidFill>
                          <a:latin typeface="Arial"/>
                          <a:ea typeface="Arial"/>
                          <a:cs typeface="Arial"/>
                          <a:sym typeface="Arial"/>
                        </a:rPr>
                        <a:t>↓</a:t>
                      </a:r>
                      <a:endParaRPr b="0" i="0" sz="11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3818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 don't care about branded ingredients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strike="noStrike">
                          <a:solidFill>
                            <a:srgbClr val="000000"/>
                          </a:solidFill>
                          <a:latin typeface="Arial"/>
                          <a:ea typeface="Arial"/>
                          <a:cs typeface="Arial"/>
                          <a:sym typeface="Arial"/>
                        </a:rPr>
                        <a:t>16% </a:t>
                      </a:r>
                      <a:r>
                        <a:rPr b="1" lang="en-US" sz="1100" u="none" strike="noStrike">
                          <a:solidFill>
                            <a:srgbClr val="000000"/>
                          </a:solidFill>
                          <a:latin typeface="Arial"/>
                          <a:ea typeface="Arial"/>
                          <a:cs typeface="Arial"/>
                          <a:sym typeface="Arial"/>
                        </a:rPr>
                        <a:t>↑</a:t>
                      </a:r>
                      <a:endParaRPr sz="11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strike="noStrike">
                          <a:solidFill>
                            <a:srgbClr val="000000"/>
                          </a:solidFill>
                          <a:latin typeface="Arial"/>
                          <a:ea typeface="Arial"/>
                          <a:cs typeface="Arial"/>
                          <a:sym typeface="Arial"/>
                        </a:rPr>
                        <a:t>15% </a:t>
                      </a:r>
                      <a:r>
                        <a:rPr b="1" lang="en-US" sz="1100" u="none" strike="noStrike">
                          <a:solidFill>
                            <a:srgbClr val="000000"/>
                          </a:solidFill>
                          <a:latin typeface="Arial"/>
                          <a:ea typeface="Arial"/>
                          <a:cs typeface="Arial"/>
                          <a:sym typeface="Arial"/>
                        </a:rPr>
                        <a:t>↑</a:t>
                      </a:r>
                      <a:endParaRPr sz="11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12% </a:t>
                      </a:r>
                      <a:r>
                        <a:rPr b="0" lang="en-US" sz="1100" u="none" strike="noStrike">
                          <a:solidFill>
                            <a:srgbClr val="000000"/>
                          </a:solidFill>
                          <a:latin typeface="Arial"/>
                          <a:ea typeface="Arial"/>
                          <a:cs typeface="Arial"/>
                          <a:sym typeface="Arial"/>
                        </a:rPr>
                        <a:t>↓</a:t>
                      </a:r>
                      <a:endParaRPr b="0" i="0" sz="11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strike="noStrike">
                          <a:solidFill>
                            <a:srgbClr val="000000"/>
                          </a:solidFill>
                          <a:latin typeface="Arial"/>
                          <a:ea typeface="Arial"/>
                          <a:cs typeface="Arial"/>
                          <a:sym typeface="Arial"/>
                        </a:rPr>
                        <a:t>13% </a:t>
                      </a:r>
                      <a:r>
                        <a:rPr b="1" lang="en-US" sz="1100" u="none" strike="noStrike">
                          <a:solidFill>
                            <a:srgbClr val="000000"/>
                          </a:solidFill>
                          <a:latin typeface="Arial"/>
                          <a:ea typeface="Arial"/>
                          <a:cs typeface="Arial"/>
                          <a:sym typeface="Arial"/>
                        </a:rPr>
                        <a:t>↑</a:t>
                      </a:r>
                      <a:endParaRPr sz="11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3818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 prefer not to buy branded ingredients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 </a:t>
                      </a:r>
                      <a:r>
                        <a:rPr b="0" lang="en-US" sz="1100" u="none" strike="noStrike">
                          <a:solidFill>
                            <a:srgbClr val="000000"/>
                          </a:solidFill>
                          <a:latin typeface="Arial"/>
                          <a:ea typeface="Arial"/>
                          <a:cs typeface="Arial"/>
                          <a:sym typeface="Arial"/>
                        </a:rPr>
                        <a:t>↓</a:t>
                      </a:r>
                      <a:endParaRPr b="0" i="0" sz="11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 </a:t>
                      </a:r>
                      <a:r>
                        <a:rPr b="0" lang="en-US" sz="1100" u="none" strike="noStrike">
                          <a:solidFill>
                            <a:srgbClr val="000000"/>
                          </a:solidFill>
                          <a:latin typeface="Arial"/>
                          <a:ea typeface="Arial"/>
                          <a:cs typeface="Arial"/>
                          <a:sym typeface="Arial"/>
                        </a:rPr>
                        <a:t>↓</a:t>
                      </a:r>
                      <a:endParaRPr b="0" i="0" sz="11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 </a:t>
                      </a:r>
                      <a:r>
                        <a:rPr b="0" lang="en-US" sz="1100" u="none" strike="noStrike">
                          <a:solidFill>
                            <a:srgbClr val="000000"/>
                          </a:solidFill>
                          <a:latin typeface="Arial"/>
                          <a:ea typeface="Arial"/>
                          <a:cs typeface="Arial"/>
                          <a:sym typeface="Arial"/>
                        </a:rPr>
                        <a:t>↓</a:t>
                      </a:r>
                      <a:endParaRPr b="0" i="0" sz="11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0% </a:t>
                      </a:r>
                      <a:r>
                        <a:rPr b="0" lang="en-US" sz="1100" u="none" strike="noStrike">
                          <a:solidFill>
                            <a:srgbClr val="000000"/>
                          </a:solidFill>
                          <a:latin typeface="Arial"/>
                          <a:ea typeface="Arial"/>
                          <a:cs typeface="Arial"/>
                          <a:sym typeface="Arial"/>
                        </a:rPr>
                        <a:t>↓</a:t>
                      </a:r>
                      <a:endParaRPr b="0" i="0" sz="11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5680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 don't know what branded ingredients are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 </a:t>
                      </a:r>
                      <a:r>
                        <a:rPr b="0" lang="en-US" sz="1100" u="none" strike="noStrike">
                          <a:solidFill>
                            <a:srgbClr val="000000"/>
                          </a:solidFill>
                          <a:latin typeface="Arial"/>
                          <a:ea typeface="Arial"/>
                          <a:cs typeface="Arial"/>
                          <a:sym typeface="Arial"/>
                        </a:rPr>
                        <a:t>↓</a:t>
                      </a:r>
                      <a:endParaRPr b="0" i="0" sz="11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 </a:t>
                      </a:r>
                      <a:r>
                        <a:rPr b="0" lang="en-US" sz="1100" u="none" strike="noStrike">
                          <a:solidFill>
                            <a:srgbClr val="000000"/>
                          </a:solidFill>
                          <a:latin typeface="Arial"/>
                          <a:ea typeface="Arial"/>
                          <a:cs typeface="Arial"/>
                          <a:sym typeface="Arial"/>
                        </a:rPr>
                        <a:t>↓</a:t>
                      </a:r>
                      <a:endParaRPr b="0" i="0" sz="11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 </a:t>
                      </a:r>
                      <a:r>
                        <a:rPr b="0" lang="en-US" sz="1100" u="none" strike="noStrike">
                          <a:solidFill>
                            <a:srgbClr val="000000"/>
                          </a:solidFill>
                          <a:latin typeface="Arial"/>
                          <a:ea typeface="Arial"/>
                          <a:cs typeface="Arial"/>
                          <a:sym typeface="Arial"/>
                        </a:rPr>
                        <a:t>↓</a:t>
                      </a:r>
                      <a:endParaRPr b="0" i="0" sz="11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 </a:t>
                      </a:r>
                      <a:r>
                        <a:rPr b="0" lang="en-US" sz="1100" u="none" strike="noStrike">
                          <a:solidFill>
                            <a:srgbClr val="000000"/>
                          </a:solidFill>
                          <a:latin typeface="Arial"/>
                          <a:ea typeface="Arial"/>
                          <a:cs typeface="Arial"/>
                          <a:sym typeface="Arial"/>
                        </a:rPr>
                        <a:t>↓</a:t>
                      </a:r>
                      <a:endParaRPr b="0" i="0" sz="11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bl>
          </a:graphicData>
        </a:graphic>
      </p:graphicFrame>
      <p:pic>
        <p:nvPicPr>
          <p:cNvPr descr="Icon&#10;&#10;Description automatically generated" id="1509" name="Google Shape;1509;p114"/>
          <p:cNvPicPr preferRelativeResize="0"/>
          <p:nvPr/>
        </p:nvPicPr>
        <p:blipFill rotWithShape="1">
          <a:blip r:embed="rId3">
            <a:alphaModFix/>
          </a:blip>
          <a:srcRect b="0" l="0" r="0" t="0"/>
          <a:stretch/>
        </p:blipFill>
        <p:spPr>
          <a:xfrm>
            <a:off x="838200" y="907012"/>
            <a:ext cx="548640" cy="548640"/>
          </a:xfrm>
          <a:prstGeom prst="rect">
            <a:avLst/>
          </a:prstGeom>
          <a:noFill/>
          <a:ln>
            <a:noFill/>
          </a:ln>
        </p:spPr>
      </p:pic>
      <p:sp>
        <p:nvSpPr>
          <p:cNvPr id="1510" name="Google Shape;1510;p114"/>
          <p:cNvSpPr txBox="1"/>
          <p:nvPr/>
        </p:nvSpPr>
        <p:spPr>
          <a:xfrm>
            <a:off x="1338614" y="987881"/>
            <a:ext cx="2505800" cy="50230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Users in all previously-surveyed countries were less likely to say they were willing to pay a premium in 2023 than they were in 2022; however, they were also all less likely to say they preferred not to buy branded ingredients or didn’t know what they are.</a:t>
            </a:r>
            <a:endParaRPr/>
          </a:p>
          <a:p>
            <a:pPr indent="-228600" lvl="0" marL="228600" marR="0" rtl="0" algn="l">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German respondents were notably more likely to say they appreciated branded ingredients when they found them in 2023 than they had been in 2022.</a:t>
            </a:r>
            <a:endParaRPr sz="1400">
              <a:solidFill>
                <a:schemeClr val="dk1"/>
              </a:solidFill>
              <a:latin typeface="Arial"/>
              <a:ea typeface="Arial"/>
              <a:cs typeface="Arial"/>
              <a:sym typeface="Arial"/>
            </a:endParaRPr>
          </a:p>
        </p:txBody>
      </p:sp>
      <p:sp>
        <p:nvSpPr>
          <p:cNvPr id="1511" name="Google Shape;1511;p114"/>
          <p:cNvSpPr txBox="1"/>
          <p:nvPr/>
        </p:nvSpPr>
        <p:spPr>
          <a:xfrm>
            <a:off x="0" y="5870119"/>
            <a:ext cx="4704476"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2023 n=499, 2022 n=532; UK 2023 n=213, 2022 n=263; DE 2023 n=196, 2022 n=302; IT 2023 n=290, 2022 n=339. Question BI2: “When deciding which supplements to purchase, how important is the inclusion of branded or proprietary ingredients?” </a:t>
            </a:r>
            <a:endParaRPr sz="1000">
              <a:solidFill>
                <a:srgbClr val="7F7F7F"/>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5" name="Shape 1515"/>
        <p:cNvGrpSpPr/>
        <p:nvPr/>
      </p:nvGrpSpPr>
      <p:grpSpPr>
        <a:xfrm>
          <a:off x="0" y="0"/>
          <a:ext cx="0" cy="0"/>
          <a:chOff x="0" y="0"/>
          <a:chExt cx="0" cy="0"/>
        </a:xfrm>
      </p:grpSpPr>
      <p:sp>
        <p:nvSpPr>
          <p:cNvPr id="1516" name="Google Shape;1516;p115"/>
          <p:cNvSpPr txBox="1"/>
          <p:nvPr>
            <p:ph type="title"/>
          </p:nvPr>
        </p:nvSpPr>
        <p:spPr>
          <a:xfrm>
            <a:off x="838200" y="287201"/>
            <a:ext cx="9072716" cy="39383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3"/>
              </a:buClr>
              <a:buSzPts val="2800"/>
              <a:buFont typeface="Arial Black"/>
              <a:buNone/>
            </a:pPr>
            <a:r>
              <a:rPr lang="en-US">
                <a:solidFill>
                  <a:schemeClr val="accent3"/>
                </a:solidFill>
                <a:latin typeface="Arial Black"/>
                <a:ea typeface="Arial Black"/>
                <a:cs typeface="Arial Black"/>
                <a:sym typeface="Arial Black"/>
              </a:rPr>
              <a:t>BRANDED INGREDIENTS: </a:t>
            </a:r>
            <a:br>
              <a:rPr lang="en-US">
                <a:solidFill>
                  <a:schemeClr val="accent3"/>
                </a:solidFill>
                <a:latin typeface="Arial Black"/>
                <a:ea typeface="Arial Black"/>
                <a:cs typeface="Arial Black"/>
                <a:sym typeface="Arial Black"/>
              </a:rPr>
            </a:br>
            <a:r>
              <a:rPr lang="en-US">
                <a:solidFill>
                  <a:schemeClr val="accent3"/>
                </a:solidFill>
                <a:latin typeface="Arial Black"/>
                <a:ea typeface="Arial Black"/>
                <a:cs typeface="Arial Black"/>
                <a:sym typeface="Arial Black"/>
              </a:rPr>
              <a:t>AGE, GENDER, 2022-2023</a:t>
            </a:r>
            <a:endParaRPr/>
          </a:p>
        </p:txBody>
      </p:sp>
      <p:pic>
        <p:nvPicPr>
          <p:cNvPr descr="Icon&#10;&#10;Description automatically generated" id="1517" name="Google Shape;1517;p115"/>
          <p:cNvPicPr preferRelativeResize="0"/>
          <p:nvPr/>
        </p:nvPicPr>
        <p:blipFill rotWithShape="1">
          <a:blip r:embed="rId3">
            <a:alphaModFix/>
          </a:blip>
          <a:srcRect b="0" l="0" r="0" t="0"/>
          <a:stretch/>
        </p:blipFill>
        <p:spPr>
          <a:xfrm>
            <a:off x="838200" y="907012"/>
            <a:ext cx="548640" cy="548640"/>
          </a:xfrm>
          <a:prstGeom prst="rect">
            <a:avLst/>
          </a:prstGeom>
          <a:noFill/>
          <a:ln>
            <a:noFill/>
          </a:ln>
        </p:spPr>
      </p:pic>
      <p:sp>
        <p:nvSpPr>
          <p:cNvPr id="1518" name="Google Shape;1518;p115"/>
          <p:cNvSpPr txBox="1"/>
          <p:nvPr/>
        </p:nvSpPr>
        <p:spPr>
          <a:xfrm>
            <a:off x="1338613" y="987881"/>
            <a:ext cx="4608916" cy="16117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Respondents of all ages and genders were less likely to pay a premium for branded ingredients in 2023 than they were in 2022.</a:t>
            </a:r>
            <a:endParaRPr sz="1400">
              <a:solidFill>
                <a:schemeClr val="dk1"/>
              </a:solidFill>
              <a:latin typeface="Arial"/>
              <a:ea typeface="Arial"/>
              <a:cs typeface="Arial"/>
              <a:sym typeface="Arial"/>
            </a:endParaRPr>
          </a:p>
        </p:txBody>
      </p:sp>
      <p:sp>
        <p:nvSpPr>
          <p:cNvPr id="1519" name="Google Shape;1519;p115"/>
          <p:cNvSpPr txBox="1"/>
          <p:nvPr/>
        </p:nvSpPr>
        <p:spPr>
          <a:xfrm>
            <a:off x="0" y="6150114"/>
            <a:ext cx="4704476"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Female 2023 n=535, 2022 n=735; Male 2023 n=558, 2022 n=808; 18-34 2023 n=421, 2022 n=630; 35-54 2023 n=470, 2022 n=738; 55+ 2023 n=204, 2022 n= 395. Question BI2: “When deciding which supplements to purchase, how important is the inclusion of branded or proprietary ingredients?” </a:t>
            </a:r>
            <a:endParaRPr sz="1000">
              <a:solidFill>
                <a:srgbClr val="7F7F7F"/>
              </a:solidFill>
              <a:latin typeface="Arial"/>
              <a:ea typeface="Arial"/>
              <a:cs typeface="Arial"/>
              <a:sym typeface="Arial"/>
            </a:endParaRPr>
          </a:p>
        </p:txBody>
      </p:sp>
      <p:graphicFrame>
        <p:nvGraphicFramePr>
          <p:cNvPr id="1520" name="Google Shape;1520;p115"/>
          <p:cNvGraphicFramePr/>
          <p:nvPr/>
        </p:nvGraphicFramePr>
        <p:xfrm>
          <a:off x="6783287" y="1181332"/>
          <a:ext cx="3000000" cy="3000000"/>
        </p:xfrm>
        <a:graphic>
          <a:graphicData uri="http://schemas.openxmlformats.org/drawingml/2006/table">
            <a:tbl>
              <a:tblPr bandRow="1" firstRow="1">
                <a:noFill/>
                <a:tableStyleId>{86D57FBB-DC63-4C23-A16A-1ECE8D42DC54}</a:tableStyleId>
              </a:tblPr>
              <a:tblGrid>
                <a:gridCol w="1280150"/>
                <a:gridCol w="731525"/>
                <a:gridCol w="731525"/>
                <a:gridCol w="731525"/>
                <a:gridCol w="731525"/>
              </a:tblGrid>
              <a:tr h="2430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gridSpan="4">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Branded Ingredients: Gender</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hMerge="1"/>
                <a:tc hMerge="1"/>
              </a:tr>
              <a:tr h="2430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F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F2023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M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M 2023</a:t>
                      </a:r>
                      <a:endParaRPr/>
                    </a:p>
                  </a:txBody>
                  <a:tcPr marT="7625" marB="0" marR="7625" marL="7625" anchor="b">
                    <a:lnR cap="flat" cmpd="sng" w="12700">
                      <a:solidFill>
                        <a:schemeClr val="dk1"/>
                      </a:solidFill>
                      <a:prstDash val="solid"/>
                      <a:round/>
                      <a:headEnd len="sm" w="sm" type="none"/>
                      <a:tailEnd len="sm" w="sm" type="none"/>
                    </a:lnR>
                  </a:tcPr>
                </a:tc>
              </a:tr>
              <a:tr h="966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 always look for branded ingredients, and I am willing to pay a premium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29%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 always look for branded ingredients, but I am not willing to pay a premium</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24%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 appreciate branded ingredients when I find them</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35%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33%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 don't care about branded ingredients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19%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11%</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 prefer not to buy branded ingredients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 don't know what branded ingredients are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5%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bl>
          </a:graphicData>
        </a:graphic>
      </p:graphicFrame>
      <p:graphicFrame>
        <p:nvGraphicFramePr>
          <p:cNvPr id="1521" name="Google Shape;1521;p115"/>
          <p:cNvGraphicFramePr/>
          <p:nvPr/>
        </p:nvGraphicFramePr>
        <p:xfrm>
          <a:off x="563384" y="2412893"/>
          <a:ext cx="3000000" cy="3000000"/>
        </p:xfrm>
        <a:graphic>
          <a:graphicData uri="http://schemas.openxmlformats.org/drawingml/2006/table">
            <a:tbl>
              <a:tblPr bandRow="1" firstRow="1">
                <a:noFill/>
                <a:tableStyleId>{86D57FBB-DC63-4C23-A16A-1ECE8D42DC54}</a:tableStyleId>
              </a:tblPr>
              <a:tblGrid>
                <a:gridCol w="1280150"/>
                <a:gridCol w="731525"/>
                <a:gridCol w="731525"/>
                <a:gridCol w="731525"/>
                <a:gridCol w="731525"/>
                <a:gridCol w="731525"/>
                <a:gridCol w="731525"/>
              </a:tblGrid>
              <a:tr h="2430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gridSpan="6">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Branded Ingredients: Age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hMerge="1"/>
                <a:tc hMerge="1"/>
                <a:tc hMerge="1"/>
                <a:tc hMerge="1"/>
              </a:tr>
              <a:tr h="2430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18-34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18-34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35-54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35-54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55+ 2022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55+ 2023</a:t>
                      </a:r>
                      <a:endParaRPr/>
                    </a:p>
                  </a:txBody>
                  <a:tcPr marT="7625" marB="0" marR="7625" marL="7625" anchor="b">
                    <a:lnR cap="flat" cmpd="sng" w="12700">
                      <a:solidFill>
                        <a:schemeClr val="dk1"/>
                      </a:solidFill>
                      <a:prstDash val="solid"/>
                      <a:round/>
                      <a:headEnd len="sm" w="sm" type="none"/>
                      <a:tailEnd len="sm" w="sm" type="none"/>
                    </a:lnR>
                  </a:tcPr>
                </a:tc>
              </a:tr>
              <a:tr h="966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 always look for branded ingredients, and I am willing to pay a premium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28%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21%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 always look for branded ingredients, but I am not willing to pay a premium</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22%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22%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21%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 appreciate branded ingredients when I find them</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36%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31%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36%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 don't care about branded ingredients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14%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16%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16%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 prefer not to buy branded ingredients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 don't know what branded ingredients are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a:t>
                      </a:r>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3%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a:t>
                      </a:r>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5" name="Shape 1525"/>
        <p:cNvGrpSpPr/>
        <p:nvPr/>
      </p:nvGrpSpPr>
      <p:grpSpPr>
        <a:xfrm>
          <a:off x="0" y="0"/>
          <a:ext cx="0" cy="0"/>
          <a:chOff x="0" y="0"/>
          <a:chExt cx="0" cy="0"/>
        </a:xfrm>
      </p:grpSpPr>
      <p:sp>
        <p:nvSpPr>
          <p:cNvPr id="1526" name="Google Shape;1526;p116"/>
          <p:cNvSpPr txBox="1"/>
          <p:nvPr>
            <p:ph type="title"/>
          </p:nvPr>
        </p:nvSpPr>
        <p:spPr>
          <a:xfrm>
            <a:off x="779585"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cap="none">
                <a:latin typeface="Arial Black"/>
                <a:ea typeface="Arial Black"/>
                <a:cs typeface="Arial Black"/>
                <a:sym typeface="Arial Black"/>
              </a:rPr>
              <a:t>BRANDED INGREDIENT VALUE PROPOSITION:</a:t>
            </a:r>
            <a:br>
              <a:rPr b="1" lang="en-US" sz="2800" cap="none">
                <a:latin typeface="Arial Black"/>
                <a:ea typeface="Arial Black"/>
                <a:cs typeface="Arial Black"/>
                <a:sym typeface="Arial Black"/>
              </a:rPr>
            </a:br>
            <a:r>
              <a:rPr b="1" lang="en-US" sz="2800" cap="none">
                <a:latin typeface="Arial Black"/>
                <a:ea typeface="Arial Black"/>
                <a:cs typeface="Arial Black"/>
                <a:sym typeface="Arial Black"/>
              </a:rPr>
              <a:t>US, UK, DE</a:t>
            </a:r>
            <a:endParaRPr/>
          </a:p>
        </p:txBody>
      </p:sp>
      <p:graphicFrame>
        <p:nvGraphicFramePr>
          <p:cNvPr id="1527" name="Google Shape;1527;p116"/>
          <p:cNvGraphicFramePr/>
          <p:nvPr/>
        </p:nvGraphicFramePr>
        <p:xfrm>
          <a:off x="111370" y="1277815"/>
          <a:ext cx="4753707" cy="5203498"/>
        </p:xfrm>
        <a:graphic>
          <a:graphicData uri="http://schemas.openxmlformats.org/drawingml/2006/chart">
            <c:chart r:id="rId3"/>
          </a:graphicData>
        </a:graphic>
      </p:graphicFrame>
      <p:graphicFrame>
        <p:nvGraphicFramePr>
          <p:cNvPr id="1528" name="Google Shape;1528;p116"/>
          <p:cNvGraphicFramePr/>
          <p:nvPr/>
        </p:nvGraphicFramePr>
        <p:xfrm>
          <a:off x="3042139" y="1277815"/>
          <a:ext cx="5222632" cy="5203498"/>
        </p:xfrm>
        <a:graphic>
          <a:graphicData uri="http://schemas.openxmlformats.org/drawingml/2006/chart">
            <c:chart r:id="rId4"/>
          </a:graphicData>
        </a:graphic>
      </p:graphicFrame>
      <p:graphicFrame>
        <p:nvGraphicFramePr>
          <p:cNvPr id="1529" name="Google Shape;1529;p116"/>
          <p:cNvGraphicFramePr/>
          <p:nvPr/>
        </p:nvGraphicFramePr>
        <p:xfrm>
          <a:off x="6600400" y="1277815"/>
          <a:ext cx="4911662" cy="5203498"/>
        </p:xfrm>
        <a:graphic>
          <a:graphicData uri="http://schemas.openxmlformats.org/drawingml/2006/chart">
            <c:chart r:id="rId5"/>
          </a:graphicData>
        </a:graphic>
      </p:graphicFrame>
      <p:sp>
        <p:nvSpPr>
          <p:cNvPr id="1530" name="Google Shape;1530;p116"/>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n=291, UK n=143, DE n=121. Question BI3: “When deciding which supplements to purchase, how important are the following qualities/values related to any branded ingredient?”</a:t>
            </a:r>
            <a:endParaRPr/>
          </a:p>
        </p:txBody>
      </p:sp>
      <p:sp>
        <p:nvSpPr>
          <p:cNvPr id="1531" name="Google Shape;1531;p116"/>
          <p:cNvSpPr txBox="1"/>
          <p:nvPr/>
        </p:nvSpPr>
        <p:spPr>
          <a:xfrm>
            <a:off x="2907323" y="1568714"/>
            <a:ext cx="101990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US</a:t>
            </a:r>
            <a:endParaRPr/>
          </a:p>
        </p:txBody>
      </p:sp>
      <p:sp>
        <p:nvSpPr>
          <p:cNvPr id="1532" name="Google Shape;1532;p116"/>
          <p:cNvSpPr txBox="1"/>
          <p:nvPr/>
        </p:nvSpPr>
        <p:spPr>
          <a:xfrm>
            <a:off x="5902570" y="1568714"/>
            <a:ext cx="101990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UK</a:t>
            </a:r>
            <a:endParaRPr/>
          </a:p>
        </p:txBody>
      </p:sp>
      <p:sp>
        <p:nvSpPr>
          <p:cNvPr id="1533" name="Google Shape;1533;p116"/>
          <p:cNvSpPr txBox="1"/>
          <p:nvPr/>
        </p:nvSpPr>
        <p:spPr>
          <a:xfrm>
            <a:off x="9149861" y="1568714"/>
            <a:ext cx="101990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DE</a:t>
            </a:r>
            <a:endParaRPr/>
          </a:p>
        </p:txBody>
      </p:sp>
      <p:pic>
        <p:nvPicPr>
          <p:cNvPr descr="Icon&#10;&#10;Description automatically generated" id="1534" name="Google Shape;1534;p116"/>
          <p:cNvPicPr preferRelativeResize="0"/>
          <p:nvPr/>
        </p:nvPicPr>
        <p:blipFill rotWithShape="1">
          <a:blip r:embed="rId6">
            <a:alphaModFix/>
          </a:blip>
          <a:srcRect b="0" l="0" r="0" t="0"/>
          <a:stretch/>
        </p:blipFill>
        <p:spPr>
          <a:xfrm>
            <a:off x="796862" y="854730"/>
            <a:ext cx="457200" cy="457200"/>
          </a:xfrm>
          <a:prstGeom prst="rect">
            <a:avLst/>
          </a:prstGeom>
          <a:noFill/>
          <a:ln>
            <a:noFill/>
          </a:ln>
        </p:spPr>
      </p:pic>
      <p:sp>
        <p:nvSpPr>
          <p:cNvPr id="1535" name="Google Shape;1535;p116"/>
          <p:cNvSpPr txBox="1"/>
          <p:nvPr/>
        </p:nvSpPr>
        <p:spPr>
          <a:xfrm>
            <a:off x="1359569" y="869442"/>
            <a:ext cx="1029036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By virtue of having the most “extremely important” responses, we can say that quality is the most important aspect of branded ingredients for respondents from all six surveyed countries.</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9" name="Shape 1539"/>
        <p:cNvGrpSpPr/>
        <p:nvPr/>
      </p:nvGrpSpPr>
      <p:grpSpPr>
        <a:xfrm>
          <a:off x="0" y="0"/>
          <a:ext cx="0" cy="0"/>
          <a:chOff x="0" y="0"/>
          <a:chExt cx="0" cy="0"/>
        </a:xfrm>
      </p:grpSpPr>
      <p:sp>
        <p:nvSpPr>
          <p:cNvPr id="1540" name="Google Shape;1540;p117"/>
          <p:cNvSpPr txBox="1"/>
          <p:nvPr>
            <p:ph type="title"/>
          </p:nvPr>
        </p:nvSpPr>
        <p:spPr>
          <a:xfrm>
            <a:off x="779585"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cap="none">
                <a:latin typeface="Arial Black"/>
                <a:ea typeface="Arial Black"/>
                <a:cs typeface="Arial Black"/>
                <a:sym typeface="Arial Black"/>
              </a:rPr>
              <a:t>BRANDED INGREDIENT VALUE PROPOSITION:</a:t>
            </a:r>
            <a:br>
              <a:rPr b="1" lang="en-US" sz="2800" cap="none">
                <a:latin typeface="Arial Black"/>
                <a:ea typeface="Arial Black"/>
                <a:cs typeface="Arial Black"/>
                <a:sym typeface="Arial Black"/>
              </a:rPr>
            </a:br>
            <a:r>
              <a:rPr b="1" lang="en-US" sz="2800" cap="none">
                <a:latin typeface="Arial Black"/>
                <a:ea typeface="Arial Black"/>
                <a:cs typeface="Arial Black"/>
                <a:sym typeface="Arial Black"/>
              </a:rPr>
              <a:t>IT, KR, AU</a:t>
            </a:r>
            <a:endParaRPr/>
          </a:p>
        </p:txBody>
      </p:sp>
      <p:graphicFrame>
        <p:nvGraphicFramePr>
          <p:cNvPr id="1541" name="Google Shape;1541;p117"/>
          <p:cNvGraphicFramePr/>
          <p:nvPr/>
        </p:nvGraphicFramePr>
        <p:xfrm>
          <a:off x="111370" y="1277815"/>
          <a:ext cx="4753707" cy="5203498"/>
        </p:xfrm>
        <a:graphic>
          <a:graphicData uri="http://schemas.openxmlformats.org/drawingml/2006/chart">
            <c:chart r:id="rId3"/>
          </a:graphicData>
        </a:graphic>
      </p:graphicFrame>
      <p:graphicFrame>
        <p:nvGraphicFramePr>
          <p:cNvPr id="1542" name="Google Shape;1542;p117"/>
          <p:cNvGraphicFramePr/>
          <p:nvPr/>
        </p:nvGraphicFramePr>
        <p:xfrm>
          <a:off x="3042139" y="1277815"/>
          <a:ext cx="5222632" cy="5203498"/>
        </p:xfrm>
        <a:graphic>
          <a:graphicData uri="http://schemas.openxmlformats.org/drawingml/2006/chart">
            <c:chart r:id="rId4"/>
          </a:graphicData>
        </a:graphic>
      </p:graphicFrame>
      <p:graphicFrame>
        <p:nvGraphicFramePr>
          <p:cNvPr id="1543" name="Google Shape;1543;p117"/>
          <p:cNvGraphicFramePr/>
          <p:nvPr/>
        </p:nvGraphicFramePr>
        <p:xfrm>
          <a:off x="6600400" y="1277815"/>
          <a:ext cx="4911662" cy="5203498"/>
        </p:xfrm>
        <a:graphic>
          <a:graphicData uri="http://schemas.openxmlformats.org/drawingml/2006/chart">
            <c:chart r:id="rId5"/>
          </a:graphicData>
        </a:graphic>
      </p:graphicFrame>
      <p:sp>
        <p:nvSpPr>
          <p:cNvPr id="1544" name="Google Shape;1544;p117"/>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IT n=194, KR n=187, AU n=159. Question BI3: “When deciding which supplements to purchase, how important are the following qualities/values related to any branded ingredient?”</a:t>
            </a:r>
            <a:endParaRPr/>
          </a:p>
        </p:txBody>
      </p:sp>
      <p:sp>
        <p:nvSpPr>
          <p:cNvPr id="1545" name="Google Shape;1545;p117"/>
          <p:cNvSpPr txBox="1"/>
          <p:nvPr/>
        </p:nvSpPr>
        <p:spPr>
          <a:xfrm>
            <a:off x="2907323" y="1568714"/>
            <a:ext cx="101990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IT</a:t>
            </a:r>
            <a:endParaRPr/>
          </a:p>
        </p:txBody>
      </p:sp>
      <p:sp>
        <p:nvSpPr>
          <p:cNvPr id="1546" name="Google Shape;1546;p117"/>
          <p:cNvSpPr txBox="1"/>
          <p:nvPr/>
        </p:nvSpPr>
        <p:spPr>
          <a:xfrm>
            <a:off x="6307017" y="1552503"/>
            <a:ext cx="101990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KR</a:t>
            </a:r>
            <a:endParaRPr/>
          </a:p>
        </p:txBody>
      </p:sp>
      <p:sp>
        <p:nvSpPr>
          <p:cNvPr id="1547" name="Google Shape;1547;p117"/>
          <p:cNvSpPr txBox="1"/>
          <p:nvPr/>
        </p:nvSpPr>
        <p:spPr>
          <a:xfrm>
            <a:off x="9706711" y="1568714"/>
            <a:ext cx="101990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AU</a:t>
            </a:r>
            <a:endParaRPr/>
          </a:p>
        </p:txBody>
      </p:sp>
      <p:pic>
        <p:nvPicPr>
          <p:cNvPr descr="Icon&#10;&#10;Description automatically generated" id="1548" name="Google Shape;1548;p117"/>
          <p:cNvPicPr preferRelativeResize="0"/>
          <p:nvPr/>
        </p:nvPicPr>
        <p:blipFill rotWithShape="1">
          <a:blip r:embed="rId6">
            <a:alphaModFix/>
          </a:blip>
          <a:srcRect b="0" l="0" r="0" t="0"/>
          <a:stretch/>
        </p:blipFill>
        <p:spPr>
          <a:xfrm>
            <a:off x="796862" y="854730"/>
            <a:ext cx="457200" cy="457200"/>
          </a:xfrm>
          <a:prstGeom prst="rect">
            <a:avLst/>
          </a:prstGeom>
          <a:noFill/>
          <a:ln>
            <a:noFill/>
          </a:ln>
        </p:spPr>
      </p:pic>
      <p:sp>
        <p:nvSpPr>
          <p:cNvPr id="1549" name="Google Shape;1549;p117"/>
          <p:cNvSpPr txBox="1"/>
          <p:nvPr/>
        </p:nvSpPr>
        <p:spPr>
          <a:xfrm>
            <a:off x="1359569" y="869442"/>
            <a:ext cx="1029036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Efficacy was tied with quality for most important in South Korea.</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Regulatory compliance was notably unimportant for South Korean respondents.</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3" name="Shape 1553"/>
        <p:cNvGrpSpPr/>
        <p:nvPr/>
      </p:nvGrpSpPr>
      <p:grpSpPr>
        <a:xfrm>
          <a:off x="0" y="0"/>
          <a:ext cx="0" cy="0"/>
          <a:chOff x="0" y="0"/>
          <a:chExt cx="0" cy="0"/>
        </a:xfrm>
      </p:grpSpPr>
      <p:sp>
        <p:nvSpPr>
          <p:cNvPr id="1554" name="Google Shape;1554;p118"/>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BRANDED INGREDIENT VALUE PROPOSITION: FEMALE</a:t>
            </a:r>
            <a:endParaRPr/>
          </a:p>
        </p:txBody>
      </p:sp>
      <p:graphicFrame>
        <p:nvGraphicFramePr>
          <p:cNvPr id="1555" name="Google Shape;1555;p118"/>
          <p:cNvGraphicFramePr/>
          <p:nvPr/>
        </p:nvGraphicFramePr>
        <p:xfrm>
          <a:off x="427891" y="2106553"/>
          <a:ext cx="11494477" cy="4351337"/>
        </p:xfrm>
        <a:graphic>
          <a:graphicData uri="http://schemas.openxmlformats.org/drawingml/2006/chart">
            <c:chart r:id="rId3"/>
          </a:graphicData>
        </a:graphic>
      </p:graphicFrame>
      <p:sp>
        <p:nvSpPr>
          <p:cNvPr id="1556" name="Google Shape;1556;p118"/>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Female 18-34 n=228, 35-54 n=215, 55+ n=91. Question BI3: “When deciding which supplements to purchase, how important are the following qualities/values related to any branded ingredient?” Response = Extremely important. </a:t>
            </a:r>
            <a:endParaRPr/>
          </a:p>
        </p:txBody>
      </p:sp>
      <p:pic>
        <p:nvPicPr>
          <p:cNvPr descr="Icon&#10;&#10;Description automatically generated" id="1557" name="Google Shape;1557;p118"/>
          <p:cNvPicPr preferRelativeResize="0"/>
          <p:nvPr/>
        </p:nvPicPr>
        <p:blipFill rotWithShape="1">
          <a:blip r:embed="rId4">
            <a:alphaModFix/>
          </a:blip>
          <a:srcRect b="0" l="0" r="0" t="0"/>
          <a:stretch/>
        </p:blipFill>
        <p:spPr>
          <a:xfrm>
            <a:off x="838200" y="953067"/>
            <a:ext cx="457200" cy="457200"/>
          </a:xfrm>
          <a:prstGeom prst="rect">
            <a:avLst/>
          </a:prstGeom>
          <a:noFill/>
          <a:ln>
            <a:noFill/>
          </a:ln>
        </p:spPr>
      </p:pic>
      <p:sp>
        <p:nvSpPr>
          <p:cNvPr id="1558" name="Google Shape;1558;p118"/>
          <p:cNvSpPr txBox="1"/>
          <p:nvPr/>
        </p:nvSpPr>
        <p:spPr>
          <a:xfrm>
            <a:off x="1400907" y="967779"/>
            <a:ext cx="10290363"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Prioritizing quality, regulatory compliance, and branded logos on the front of the package all correlated with age.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Younger users cared more about social media presence and media coverage, although the majority still did not view them as “extremely important.”</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3rd party value-based seal was more important to younger users.</a:t>
            </a:r>
            <a:endParaRPr sz="1400">
              <a:solidFill>
                <a:schemeClr val="dk1"/>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3" name="Shape 1563"/>
        <p:cNvGrpSpPr/>
        <p:nvPr/>
      </p:nvGrpSpPr>
      <p:grpSpPr>
        <a:xfrm>
          <a:off x="0" y="0"/>
          <a:ext cx="0" cy="0"/>
          <a:chOff x="0" y="0"/>
          <a:chExt cx="0" cy="0"/>
        </a:xfrm>
      </p:grpSpPr>
      <p:sp>
        <p:nvSpPr>
          <p:cNvPr id="1564" name="Google Shape;1564;p119"/>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BRANDED INGREDIENT VALUE PROPOSITION: </a:t>
            </a:r>
            <a:br>
              <a:rPr lang="en-US"/>
            </a:br>
            <a:r>
              <a:rPr lang="en-US">
                <a:latin typeface="Arial Black"/>
                <a:ea typeface="Arial Black"/>
                <a:cs typeface="Arial Black"/>
                <a:sym typeface="Arial Black"/>
              </a:rPr>
              <a:t>MALE</a:t>
            </a:r>
            <a:endParaRPr/>
          </a:p>
        </p:txBody>
      </p:sp>
      <p:graphicFrame>
        <p:nvGraphicFramePr>
          <p:cNvPr id="1565" name="Google Shape;1565;p119"/>
          <p:cNvGraphicFramePr/>
          <p:nvPr/>
        </p:nvGraphicFramePr>
        <p:xfrm>
          <a:off x="348761" y="2106553"/>
          <a:ext cx="11494477" cy="4351337"/>
        </p:xfrm>
        <a:graphic>
          <a:graphicData uri="http://schemas.openxmlformats.org/drawingml/2006/chart">
            <c:chart r:id="rId3"/>
          </a:graphicData>
        </a:graphic>
      </p:graphicFrame>
      <p:sp>
        <p:nvSpPr>
          <p:cNvPr id="1566" name="Google Shape;1566;p119"/>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Male 18-34 n=190, 35-54 n=255, 55+ n=113. Question BI3: “When deciding which supplements to purchase, how important are the following qualities/values related to any branded ingredient?” Response = Extremely important. </a:t>
            </a:r>
            <a:endParaRPr/>
          </a:p>
        </p:txBody>
      </p:sp>
      <p:pic>
        <p:nvPicPr>
          <p:cNvPr descr="Icon&#10;&#10;Description automatically generated" id="1567" name="Google Shape;1567;p119"/>
          <p:cNvPicPr preferRelativeResize="0"/>
          <p:nvPr/>
        </p:nvPicPr>
        <p:blipFill rotWithShape="1">
          <a:blip r:embed="rId4">
            <a:alphaModFix/>
          </a:blip>
          <a:srcRect b="0" l="0" r="0" t="0"/>
          <a:stretch/>
        </p:blipFill>
        <p:spPr>
          <a:xfrm>
            <a:off x="838200" y="953067"/>
            <a:ext cx="457200" cy="457200"/>
          </a:xfrm>
          <a:prstGeom prst="rect">
            <a:avLst/>
          </a:prstGeom>
          <a:noFill/>
          <a:ln>
            <a:noFill/>
          </a:ln>
        </p:spPr>
      </p:pic>
      <p:sp>
        <p:nvSpPr>
          <p:cNvPr id="1568" name="Google Shape;1568;p119"/>
          <p:cNvSpPr txBox="1"/>
          <p:nvPr/>
        </p:nvSpPr>
        <p:spPr>
          <a:xfrm>
            <a:off x="1363277" y="742001"/>
            <a:ext cx="10290363"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Again, concern with quality correlated with age and younger respondents cared more about social media and media coverage.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Trust mattered more to 35-54 year old respondents.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Respondents 55+ cared the least about having a branded logo on the front of the package.</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 3rd party quality certification resonated most with those males 35-54.</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descr="Woman" id="339" name="Google Shape;339;p12"/>
          <p:cNvPicPr preferRelativeResize="0"/>
          <p:nvPr/>
        </p:nvPicPr>
        <p:blipFill rotWithShape="1">
          <a:blip r:embed="rId3">
            <a:alphaModFix/>
          </a:blip>
          <a:srcRect b="0" l="0" r="0" t="0"/>
          <a:stretch/>
        </p:blipFill>
        <p:spPr>
          <a:xfrm>
            <a:off x="67159" y="2043619"/>
            <a:ext cx="1795054" cy="1795054"/>
          </a:xfrm>
          <a:prstGeom prst="rect">
            <a:avLst/>
          </a:prstGeom>
          <a:noFill/>
          <a:ln>
            <a:noFill/>
          </a:ln>
        </p:spPr>
      </p:pic>
      <p:sp>
        <p:nvSpPr>
          <p:cNvPr id="340" name="Google Shape;340;p12"/>
          <p:cNvSpPr txBox="1"/>
          <p:nvPr/>
        </p:nvSpPr>
        <p:spPr>
          <a:xfrm>
            <a:off x="161580" y="6611528"/>
            <a:ext cx="5371251"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DE Prebiotic users n=196.</a:t>
            </a:r>
            <a:endParaRPr/>
          </a:p>
        </p:txBody>
      </p:sp>
      <p:sp>
        <p:nvSpPr>
          <p:cNvPr id="341" name="Google Shape;341;p12"/>
          <p:cNvSpPr txBox="1"/>
          <p:nvPr/>
        </p:nvSpPr>
        <p:spPr>
          <a:xfrm>
            <a:off x="2722461" y="3063866"/>
            <a:ext cx="95174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51%</a:t>
            </a:r>
            <a:endParaRPr/>
          </a:p>
        </p:txBody>
      </p:sp>
      <p:sp>
        <p:nvSpPr>
          <p:cNvPr id="342" name="Google Shape;342;p12"/>
          <p:cNvSpPr txBox="1"/>
          <p:nvPr/>
        </p:nvSpPr>
        <p:spPr>
          <a:xfrm>
            <a:off x="1199320" y="3124201"/>
            <a:ext cx="95174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49%</a:t>
            </a:r>
            <a:endParaRPr/>
          </a:p>
        </p:txBody>
      </p:sp>
      <p:sp>
        <p:nvSpPr>
          <p:cNvPr id="343" name="Google Shape;343;p12"/>
          <p:cNvSpPr txBox="1"/>
          <p:nvPr/>
        </p:nvSpPr>
        <p:spPr>
          <a:xfrm>
            <a:off x="5386262" y="2894456"/>
            <a:ext cx="87763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Black"/>
                <a:ea typeface="Arial Black"/>
                <a:cs typeface="Arial Black"/>
                <a:sym typeface="Arial Black"/>
              </a:rPr>
              <a:t>AGE</a:t>
            </a:r>
            <a:endParaRPr/>
          </a:p>
        </p:txBody>
      </p:sp>
      <p:sp>
        <p:nvSpPr>
          <p:cNvPr id="344" name="Google Shape;344;p12"/>
          <p:cNvSpPr txBox="1"/>
          <p:nvPr/>
        </p:nvSpPr>
        <p:spPr>
          <a:xfrm>
            <a:off x="9421987" y="2902718"/>
            <a:ext cx="130402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Black"/>
                <a:ea typeface="Arial Black"/>
                <a:cs typeface="Arial Black"/>
                <a:sym typeface="Arial Black"/>
              </a:rPr>
              <a:t>INCOME</a:t>
            </a:r>
            <a:endParaRPr/>
          </a:p>
        </p:txBody>
      </p:sp>
      <p:sp>
        <p:nvSpPr>
          <p:cNvPr id="345" name="Google Shape;345;p12"/>
          <p:cNvSpPr/>
          <p:nvPr/>
        </p:nvSpPr>
        <p:spPr>
          <a:xfrm flipH="1" rot="-5400000">
            <a:off x="3098387" y="3161077"/>
            <a:ext cx="204543" cy="914400"/>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346" name="Google Shape;346;p12"/>
          <p:cNvSpPr/>
          <p:nvPr/>
        </p:nvSpPr>
        <p:spPr>
          <a:xfrm flipH="1" rot="-5400000">
            <a:off x="1566353" y="3162765"/>
            <a:ext cx="201168" cy="914400"/>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pic>
        <p:nvPicPr>
          <p:cNvPr descr="Man" id="347" name="Google Shape;347;p12"/>
          <p:cNvPicPr preferRelativeResize="0"/>
          <p:nvPr/>
        </p:nvPicPr>
        <p:blipFill rotWithShape="1">
          <a:blip r:embed="rId4">
            <a:alphaModFix/>
          </a:blip>
          <a:srcRect b="0" l="0" r="0" t="0"/>
          <a:stretch/>
        </p:blipFill>
        <p:spPr>
          <a:xfrm>
            <a:off x="1608295" y="2030184"/>
            <a:ext cx="1795054" cy="1795054"/>
          </a:xfrm>
          <a:prstGeom prst="rect">
            <a:avLst/>
          </a:prstGeom>
          <a:noFill/>
          <a:ln>
            <a:noFill/>
          </a:ln>
        </p:spPr>
      </p:pic>
      <p:sp>
        <p:nvSpPr>
          <p:cNvPr id="348" name="Google Shape;348;p12"/>
          <p:cNvSpPr txBox="1"/>
          <p:nvPr/>
        </p:nvSpPr>
        <p:spPr>
          <a:xfrm>
            <a:off x="455784" y="4583205"/>
            <a:ext cx="3052763" cy="1159733"/>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Even mix of men and women. </a:t>
            </a:r>
            <a:endParaRPr sz="1600">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Female n = 96</a:t>
            </a:r>
            <a:endParaRPr/>
          </a:p>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Male n = 99</a:t>
            </a:r>
            <a:endParaRPr sz="1600">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Non-Binary n=1</a:t>
            </a:r>
            <a:endParaRPr sz="1600">
              <a:solidFill>
                <a:schemeClr val="dk1"/>
              </a:solidFill>
              <a:latin typeface="Arial"/>
              <a:ea typeface="Arial"/>
              <a:cs typeface="Arial"/>
              <a:sym typeface="Arial"/>
            </a:endParaRPr>
          </a:p>
        </p:txBody>
      </p:sp>
      <p:cxnSp>
        <p:nvCxnSpPr>
          <p:cNvPr id="349" name="Google Shape;349;p12"/>
          <p:cNvCxnSpPr/>
          <p:nvPr/>
        </p:nvCxnSpPr>
        <p:spPr>
          <a:xfrm>
            <a:off x="3929743" y="1618424"/>
            <a:ext cx="0" cy="4403792"/>
          </a:xfrm>
          <a:prstGeom prst="straightConnector1">
            <a:avLst/>
          </a:prstGeom>
          <a:noFill/>
          <a:ln cap="flat" cmpd="sng" w="9525">
            <a:solidFill>
              <a:schemeClr val="accent1"/>
            </a:solidFill>
            <a:prstDash val="solid"/>
            <a:miter lim="800000"/>
            <a:headEnd len="sm" w="sm" type="none"/>
            <a:tailEnd len="sm" w="sm" type="none"/>
          </a:ln>
        </p:spPr>
      </p:cxnSp>
      <p:cxnSp>
        <p:nvCxnSpPr>
          <p:cNvPr id="350" name="Google Shape;350;p12"/>
          <p:cNvCxnSpPr/>
          <p:nvPr/>
        </p:nvCxnSpPr>
        <p:spPr>
          <a:xfrm>
            <a:off x="8010939" y="1618424"/>
            <a:ext cx="0" cy="4403792"/>
          </a:xfrm>
          <a:prstGeom prst="straightConnector1">
            <a:avLst/>
          </a:prstGeom>
          <a:noFill/>
          <a:ln cap="flat" cmpd="sng" w="9525">
            <a:solidFill>
              <a:schemeClr val="accent1"/>
            </a:solidFill>
            <a:prstDash val="solid"/>
            <a:miter lim="800000"/>
            <a:headEnd len="sm" w="sm" type="none"/>
            <a:tailEnd len="sm" w="sm" type="none"/>
          </a:ln>
        </p:spPr>
      </p:cxnSp>
      <p:sp>
        <p:nvSpPr>
          <p:cNvPr id="351" name="Google Shape;351;p12"/>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DEMOGRAPHICS: DE</a:t>
            </a:r>
            <a:endParaRPr>
              <a:latin typeface="Arial Black"/>
              <a:ea typeface="Arial Black"/>
              <a:cs typeface="Arial Black"/>
              <a:sym typeface="Arial Black"/>
            </a:endParaRPr>
          </a:p>
        </p:txBody>
      </p:sp>
      <p:graphicFrame>
        <p:nvGraphicFramePr>
          <p:cNvPr id="352" name="Google Shape;352;p12"/>
          <p:cNvGraphicFramePr/>
          <p:nvPr/>
        </p:nvGraphicFramePr>
        <p:xfrm>
          <a:off x="3117603" y="1280487"/>
          <a:ext cx="5417606" cy="3611738"/>
        </p:xfrm>
        <a:graphic>
          <a:graphicData uri="http://schemas.openxmlformats.org/drawingml/2006/chart">
            <c:chart r:id="rId5"/>
          </a:graphicData>
        </a:graphic>
      </p:graphicFrame>
      <p:graphicFrame>
        <p:nvGraphicFramePr>
          <p:cNvPr id="353" name="Google Shape;353;p12"/>
          <p:cNvGraphicFramePr/>
          <p:nvPr/>
        </p:nvGraphicFramePr>
        <p:xfrm>
          <a:off x="7365196" y="1280487"/>
          <a:ext cx="5417606" cy="3611738"/>
        </p:xfrm>
        <a:graphic>
          <a:graphicData uri="http://schemas.openxmlformats.org/drawingml/2006/chart">
            <c:chart r:id="rId6"/>
          </a:graphicData>
        </a:graphic>
      </p:graphicFrame>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3" name="Shape 1573"/>
        <p:cNvGrpSpPr/>
        <p:nvPr/>
      </p:nvGrpSpPr>
      <p:grpSpPr>
        <a:xfrm>
          <a:off x="0" y="0"/>
          <a:ext cx="0" cy="0"/>
          <a:chOff x="0" y="0"/>
          <a:chExt cx="0" cy="0"/>
        </a:xfrm>
      </p:grpSpPr>
      <p:sp>
        <p:nvSpPr>
          <p:cNvPr id="1574" name="Google Shape;1574;p120"/>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BRANDED INGREDIENT VALUE PROPOSITION: </a:t>
            </a:r>
            <a:br>
              <a:rPr lang="en-US"/>
            </a:br>
            <a:r>
              <a:rPr lang="en-US">
                <a:latin typeface="Arial Black"/>
                <a:ea typeface="Arial Black"/>
                <a:cs typeface="Arial Black"/>
                <a:sym typeface="Arial Black"/>
              </a:rPr>
              <a:t>US GENDER, AGE</a:t>
            </a:r>
            <a:endParaRPr/>
          </a:p>
        </p:txBody>
      </p:sp>
      <p:graphicFrame>
        <p:nvGraphicFramePr>
          <p:cNvPr id="1575" name="Google Shape;1575;p120"/>
          <p:cNvGraphicFramePr/>
          <p:nvPr/>
        </p:nvGraphicFramePr>
        <p:xfrm>
          <a:off x="103414" y="2108699"/>
          <a:ext cx="11985172" cy="4206771"/>
        </p:xfrm>
        <a:graphic>
          <a:graphicData uri="http://schemas.openxmlformats.org/drawingml/2006/chart">
            <c:chart r:id="rId3"/>
          </a:graphicData>
        </a:graphic>
      </p:graphicFrame>
      <p:sp>
        <p:nvSpPr>
          <p:cNvPr id="1576" name="Google Shape;1576;p120"/>
          <p:cNvSpPr txBox="1"/>
          <p:nvPr/>
        </p:nvSpPr>
        <p:spPr>
          <a:xfrm>
            <a:off x="0" y="6457890"/>
            <a:ext cx="8382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Female 18-34 n=58, 35-54 n=55, 55+ n=21; US male 18-34 n=62, 35-54 n=71, 55+ n=23. Question BI3: “When deciding which supplements to purchase, how important are the following qualities/values related to any branded ingredient?” Response = Extremely important. </a:t>
            </a:r>
            <a:endParaRPr/>
          </a:p>
        </p:txBody>
      </p:sp>
      <p:pic>
        <p:nvPicPr>
          <p:cNvPr descr="Icon&#10;&#10;Description automatically generated" id="1577" name="Google Shape;1577;p120"/>
          <p:cNvPicPr preferRelativeResize="0"/>
          <p:nvPr/>
        </p:nvPicPr>
        <p:blipFill rotWithShape="1">
          <a:blip r:embed="rId4">
            <a:alphaModFix/>
          </a:blip>
          <a:srcRect b="0" l="0" r="0" t="0"/>
          <a:stretch/>
        </p:blipFill>
        <p:spPr>
          <a:xfrm>
            <a:off x="838200" y="953067"/>
            <a:ext cx="457200" cy="457200"/>
          </a:xfrm>
          <a:prstGeom prst="rect">
            <a:avLst/>
          </a:prstGeom>
          <a:noFill/>
          <a:ln>
            <a:noFill/>
          </a:ln>
        </p:spPr>
      </p:pic>
      <p:sp>
        <p:nvSpPr>
          <p:cNvPr id="1578" name="Google Shape;1578;p120"/>
          <p:cNvSpPr txBox="1"/>
          <p:nvPr/>
        </p:nvSpPr>
        <p:spPr>
          <a:xfrm>
            <a:off x="1400907" y="967779"/>
            <a:ext cx="10290363"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Quality was more important than trust for most US respondents, except for male respondents aged 18-34 (56% vs. 68%).</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US respondents cared more about established safety than male respondents of the same age range.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Males aged 35-54 cared the most about regulatory compliance (63%).</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Males aged 18-54 were more likely to care about media coverage and social media presence.</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2" name="Shape 1582"/>
        <p:cNvGrpSpPr/>
        <p:nvPr/>
      </p:nvGrpSpPr>
      <p:grpSpPr>
        <a:xfrm>
          <a:off x="0" y="0"/>
          <a:ext cx="0" cy="0"/>
          <a:chOff x="0" y="0"/>
          <a:chExt cx="0" cy="0"/>
        </a:xfrm>
      </p:grpSpPr>
      <p:sp>
        <p:nvSpPr>
          <p:cNvPr id="1583" name="Google Shape;1583;p121"/>
          <p:cNvSpPr txBox="1"/>
          <p:nvPr>
            <p:ph type="title"/>
          </p:nvPr>
        </p:nvSpPr>
        <p:spPr>
          <a:xfrm>
            <a:off x="838200" y="294356"/>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BRANDED INGREDIENT PRICE PREMIUM: </a:t>
            </a:r>
            <a:br>
              <a:rPr lang="en-US"/>
            </a:br>
            <a:r>
              <a:rPr lang="en-US">
                <a:latin typeface="Arial Black"/>
                <a:ea typeface="Arial Black"/>
                <a:cs typeface="Arial Black"/>
                <a:sym typeface="Arial Black"/>
              </a:rPr>
              <a:t>COUNTRY</a:t>
            </a:r>
            <a:endParaRPr/>
          </a:p>
        </p:txBody>
      </p:sp>
      <p:graphicFrame>
        <p:nvGraphicFramePr>
          <p:cNvPr id="1584" name="Google Shape;1584;p121"/>
          <p:cNvGraphicFramePr/>
          <p:nvPr/>
        </p:nvGraphicFramePr>
        <p:xfrm>
          <a:off x="217714" y="2166257"/>
          <a:ext cx="11811000" cy="3215368"/>
        </p:xfrm>
        <a:graphic>
          <a:graphicData uri="http://schemas.openxmlformats.org/drawingml/2006/chart">
            <c:chart r:id="rId3"/>
          </a:graphicData>
        </a:graphic>
      </p:graphicFrame>
      <p:sp>
        <p:nvSpPr>
          <p:cNvPr id="1585" name="Google Shape;1585;p121"/>
          <p:cNvSpPr txBox="1"/>
          <p:nvPr/>
        </p:nvSpPr>
        <p:spPr>
          <a:xfrm>
            <a:off x="0" y="6312847"/>
            <a:ext cx="813560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n=291, UK n=143, DE n=121, IT n=194, KR n=187, AU n=159, all supplement users n=2417. Question BI4: “When deciding which supplements to purchase, how much of a premium would you be willing to pay for the inclusion of a BRANDED INGREDIENT with the following features (versus the cheapest option available)?” Top 2 responses: ’11% to 20% premium’ and ‘More than 20% premium’</a:t>
            </a:r>
            <a:endParaRPr/>
          </a:p>
        </p:txBody>
      </p:sp>
      <p:pic>
        <p:nvPicPr>
          <p:cNvPr descr="Icon&#10;&#10;Description automatically generated" id="1586" name="Google Shape;1586;p121"/>
          <p:cNvPicPr preferRelativeResize="0"/>
          <p:nvPr/>
        </p:nvPicPr>
        <p:blipFill rotWithShape="1">
          <a:blip r:embed="rId4">
            <a:alphaModFix/>
          </a:blip>
          <a:srcRect b="0" l="0" r="0" t="0"/>
          <a:stretch/>
        </p:blipFill>
        <p:spPr>
          <a:xfrm>
            <a:off x="838200" y="912251"/>
            <a:ext cx="457200" cy="457200"/>
          </a:xfrm>
          <a:prstGeom prst="rect">
            <a:avLst/>
          </a:prstGeom>
          <a:noFill/>
          <a:ln>
            <a:noFill/>
          </a:ln>
        </p:spPr>
      </p:pic>
      <p:sp>
        <p:nvSpPr>
          <p:cNvPr id="1587" name="Google Shape;1587;p121"/>
          <p:cNvSpPr txBox="1"/>
          <p:nvPr/>
        </p:nvSpPr>
        <p:spPr>
          <a:xfrm>
            <a:off x="1295400" y="947827"/>
            <a:ext cx="10290363"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prebiotic users are most likely to pay a premium of more than 10% for branded ingredients, and Italian prebiotic users are least likely.</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Interestingly, German respondents cared the least about quality (24%).</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and Italy prebiotic users sharply over-index for all features, especially with Italy for efficacy.</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1" name="Shape 1591"/>
        <p:cNvGrpSpPr/>
        <p:nvPr/>
      </p:nvGrpSpPr>
      <p:grpSpPr>
        <a:xfrm>
          <a:off x="0" y="0"/>
          <a:ext cx="0" cy="0"/>
          <a:chOff x="0" y="0"/>
          <a:chExt cx="0" cy="0"/>
        </a:xfrm>
      </p:grpSpPr>
      <p:sp>
        <p:nvSpPr>
          <p:cNvPr id="1592" name="Google Shape;1592;p122"/>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BRANDED INGREDIENT PRICE PREMIUM: </a:t>
            </a:r>
            <a:br>
              <a:rPr lang="en-US"/>
            </a:br>
            <a:r>
              <a:rPr lang="en-US">
                <a:latin typeface="Arial Black"/>
                <a:ea typeface="Arial Black"/>
                <a:cs typeface="Arial Black"/>
                <a:sym typeface="Arial Black"/>
              </a:rPr>
              <a:t>GENDER, AGE</a:t>
            </a:r>
            <a:endParaRPr/>
          </a:p>
        </p:txBody>
      </p:sp>
      <p:graphicFrame>
        <p:nvGraphicFramePr>
          <p:cNvPr id="1593" name="Google Shape;1593;p122"/>
          <p:cNvGraphicFramePr/>
          <p:nvPr/>
        </p:nvGraphicFramePr>
        <p:xfrm>
          <a:off x="217714" y="2166257"/>
          <a:ext cx="11811000" cy="3215368"/>
        </p:xfrm>
        <a:graphic>
          <a:graphicData uri="http://schemas.openxmlformats.org/drawingml/2006/chart">
            <c:chart r:id="rId3"/>
          </a:graphicData>
        </a:graphic>
      </p:graphicFrame>
      <p:sp>
        <p:nvSpPr>
          <p:cNvPr id="1594" name="Google Shape;1594;p122"/>
          <p:cNvSpPr txBox="1"/>
          <p:nvPr/>
        </p:nvSpPr>
        <p:spPr>
          <a:xfrm>
            <a:off x="0" y="6150114"/>
            <a:ext cx="803049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Female 18-34 n=228, 35-54 n=215, 55+ n=91, Male 18-34 n=190, 35-54 n=255, 55+ n=113, all supplement users n=2417. Question BI4: “When deciding which supplements to purchase, how much of a premium would you be willing to pay for the inclusion of a BRANDED INGREDIENT with the following features (versus the cheapest option available)?” Top 2 responses: ‘11% to 20% premium’ and ‘More than 20% premium’</a:t>
            </a:r>
            <a:endParaRPr/>
          </a:p>
        </p:txBody>
      </p:sp>
      <p:pic>
        <p:nvPicPr>
          <p:cNvPr descr="Icon&#10;&#10;Description automatically generated" id="1595" name="Google Shape;1595;p122"/>
          <p:cNvPicPr preferRelativeResize="0"/>
          <p:nvPr/>
        </p:nvPicPr>
        <p:blipFill rotWithShape="1">
          <a:blip r:embed="rId4">
            <a:alphaModFix/>
          </a:blip>
          <a:srcRect b="0" l="0" r="0" t="0"/>
          <a:stretch/>
        </p:blipFill>
        <p:spPr>
          <a:xfrm>
            <a:off x="838200" y="912251"/>
            <a:ext cx="457200" cy="457200"/>
          </a:xfrm>
          <a:prstGeom prst="rect">
            <a:avLst/>
          </a:prstGeom>
          <a:noFill/>
          <a:ln>
            <a:noFill/>
          </a:ln>
        </p:spPr>
      </p:pic>
      <p:sp>
        <p:nvSpPr>
          <p:cNvPr id="1596" name="Google Shape;1596;p122"/>
          <p:cNvSpPr txBox="1"/>
          <p:nvPr/>
        </p:nvSpPr>
        <p:spPr>
          <a:xfrm>
            <a:off x="1295400" y="947827"/>
            <a:ext cx="10290363" cy="1600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18-54 were consistently more likely to pay a premium for branded ingredients, with female respondents aged 18-34 just a bit behind; males 18-34 and 35-54 sharply over-indexed for all features, espexcially the former for a branded ingredient logo on back of package.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18-34 valued trust over quality (41% vs. 40%), and were the only demographic to value something over quality.</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0" name="Shape 1600"/>
        <p:cNvGrpSpPr/>
        <p:nvPr/>
      </p:nvGrpSpPr>
      <p:grpSpPr>
        <a:xfrm>
          <a:off x="0" y="0"/>
          <a:ext cx="0" cy="0"/>
          <a:chOff x="0" y="0"/>
          <a:chExt cx="0" cy="0"/>
        </a:xfrm>
      </p:grpSpPr>
      <p:sp>
        <p:nvSpPr>
          <p:cNvPr id="1601" name="Google Shape;1601;p123"/>
          <p:cNvSpPr txBox="1"/>
          <p:nvPr>
            <p:ph type="title"/>
          </p:nvPr>
        </p:nvSpPr>
        <p:spPr>
          <a:xfrm>
            <a:off x="838200" y="308954"/>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BRANDED INGREDIENT PRICE PREMIUM: </a:t>
            </a:r>
            <a:br>
              <a:rPr lang="en-US"/>
            </a:br>
            <a:r>
              <a:rPr lang="en-US">
                <a:latin typeface="Arial Black"/>
                <a:ea typeface="Arial Black"/>
                <a:cs typeface="Arial Black"/>
                <a:sym typeface="Arial Black"/>
              </a:rPr>
              <a:t>US, AGE &amp; GENDER</a:t>
            </a:r>
            <a:endParaRPr/>
          </a:p>
        </p:txBody>
      </p:sp>
      <p:graphicFrame>
        <p:nvGraphicFramePr>
          <p:cNvPr id="1602" name="Google Shape;1602;p123"/>
          <p:cNvGraphicFramePr/>
          <p:nvPr/>
        </p:nvGraphicFramePr>
        <p:xfrm>
          <a:off x="217714" y="2166257"/>
          <a:ext cx="11811000" cy="3215368"/>
        </p:xfrm>
        <a:graphic>
          <a:graphicData uri="http://schemas.openxmlformats.org/drawingml/2006/chart">
            <c:chart r:id="rId3"/>
          </a:graphicData>
        </a:graphic>
      </p:graphicFrame>
      <p:sp>
        <p:nvSpPr>
          <p:cNvPr id="1603" name="Google Shape;1603;p123"/>
          <p:cNvSpPr txBox="1"/>
          <p:nvPr/>
        </p:nvSpPr>
        <p:spPr>
          <a:xfrm>
            <a:off x="0" y="6150114"/>
            <a:ext cx="803049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Female 18-34 n=58, 35-54 n=55, 55+ n=21; US male 18-34 n=62, 35-54 n=71, 55+ n=23., all supplement users n=2417. Question BI4: “When deciding which supplements to purchase, how much of a premium would you be willing to pay for the inclusion of a BRANDED INGREDIENT with the following features (versus the cheapest option available)?” Top 2 responses: ‘11% to 20% premium’ and ‘More than 20% premium’</a:t>
            </a:r>
            <a:endParaRPr/>
          </a:p>
        </p:txBody>
      </p:sp>
      <p:pic>
        <p:nvPicPr>
          <p:cNvPr descr="Icon&#10;&#10;Description automatically generated" id="1604" name="Google Shape;1604;p123"/>
          <p:cNvPicPr preferRelativeResize="0"/>
          <p:nvPr/>
        </p:nvPicPr>
        <p:blipFill rotWithShape="1">
          <a:blip r:embed="rId4">
            <a:alphaModFix/>
          </a:blip>
          <a:srcRect b="0" l="0" r="0" t="0"/>
          <a:stretch/>
        </p:blipFill>
        <p:spPr>
          <a:xfrm>
            <a:off x="838200" y="912251"/>
            <a:ext cx="457200" cy="457200"/>
          </a:xfrm>
          <a:prstGeom prst="rect">
            <a:avLst/>
          </a:prstGeom>
          <a:noFill/>
          <a:ln>
            <a:noFill/>
          </a:ln>
        </p:spPr>
      </p:pic>
      <p:sp>
        <p:nvSpPr>
          <p:cNvPr id="1605" name="Google Shape;1605;p123"/>
          <p:cNvSpPr txBox="1"/>
          <p:nvPr/>
        </p:nvSpPr>
        <p:spPr>
          <a:xfrm>
            <a:off x="1295400" y="947827"/>
            <a:ext cx="10290363" cy="1600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Trends regarding male respondents aged 18-54 and female respondents aged 18-34 held true in the US.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Outside of these groups, established safety was the trait for which respondents were most likely to pay a premium greater than 10%.</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Males 35-54 responded to all features, especially quality, safety and regulatory compliance which all over-indexed.</a:t>
            </a:r>
            <a:endParaRPr sz="14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9" name="Shape 1609"/>
        <p:cNvGrpSpPr/>
        <p:nvPr/>
      </p:nvGrpSpPr>
      <p:grpSpPr>
        <a:xfrm>
          <a:off x="0" y="0"/>
          <a:ext cx="0" cy="0"/>
          <a:chOff x="0" y="0"/>
          <a:chExt cx="0" cy="0"/>
        </a:xfrm>
      </p:grpSpPr>
      <p:sp>
        <p:nvSpPr>
          <p:cNvPr id="1610" name="Google Shape;1610;p124"/>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BRANDED INGREDIENT PRICE PREMIUM</a:t>
            </a:r>
            <a:endParaRPr/>
          </a:p>
        </p:txBody>
      </p:sp>
      <p:graphicFrame>
        <p:nvGraphicFramePr>
          <p:cNvPr id="1611" name="Google Shape;1611;p124"/>
          <p:cNvGraphicFramePr/>
          <p:nvPr/>
        </p:nvGraphicFramePr>
        <p:xfrm>
          <a:off x="288758" y="2117558"/>
          <a:ext cx="11750842" cy="3849604"/>
        </p:xfrm>
        <a:graphic>
          <a:graphicData uri="http://schemas.openxmlformats.org/drawingml/2006/chart">
            <c:chart r:id="rId3"/>
          </a:graphicData>
        </a:graphic>
      </p:graphicFrame>
      <p:pic>
        <p:nvPicPr>
          <p:cNvPr descr="Icon&#10;&#10;Description automatically generated" id="1612" name="Google Shape;1612;p124"/>
          <p:cNvPicPr preferRelativeResize="0"/>
          <p:nvPr/>
        </p:nvPicPr>
        <p:blipFill rotWithShape="1">
          <a:blip r:embed="rId4">
            <a:alphaModFix/>
          </a:blip>
          <a:srcRect b="0" l="0" r="0" t="0"/>
          <a:stretch/>
        </p:blipFill>
        <p:spPr>
          <a:xfrm>
            <a:off x="918411" y="662238"/>
            <a:ext cx="457200" cy="457200"/>
          </a:xfrm>
          <a:prstGeom prst="rect">
            <a:avLst/>
          </a:prstGeom>
          <a:noFill/>
          <a:ln>
            <a:noFill/>
          </a:ln>
        </p:spPr>
      </p:pic>
      <p:sp>
        <p:nvSpPr>
          <p:cNvPr id="1613" name="Google Shape;1613;p124"/>
          <p:cNvSpPr txBox="1"/>
          <p:nvPr/>
        </p:nvSpPr>
        <p:spPr>
          <a:xfrm>
            <a:off x="1455821" y="670479"/>
            <a:ext cx="10290363"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More than 10% of respondents are willing to pay a premium of greater than 20% for quality, clinical studies, established safety, efficacy, and trust.</a:t>
            </a:r>
            <a:endParaRPr sz="1400">
              <a:solidFill>
                <a:schemeClr val="dk1"/>
              </a:solidFill>
              <a:latin typeface="Arial"/>
              <a:ea typeface="Arial"/>
              <a:cs typeface="Arial"/>
              <a:sym typeface="Arial"/>
            </a:endParaRPr>
          </a:p>
        </p:txBody>
      </p:sp>
      <p:sp>
        <p:nvSpPr>
          <p:cNvPr id="1614" name="Google Shape;1614;p124"/>
          <p:cNvSpPr txBox="1"/>
          <p:nvPr/>
        </p:nvSpPr>
        <p:spPr>
          <a:xfrm>
            <a:off x="0" y="6433658"/>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All Prebiotic users n=1095. Question BI4: “When deciding which supplements to purchase, how much of a premium would you be willing to pay for the inclusion of a BRANDED INGREDIENT with the following features (versus the cheapest option available)?”</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8" name="Shape 1618"/>
        <p:cNvGrpSpPr/>
        <p:nvPr/>
      </p:nvGrpSpPr>
      <p:grpSpPr>
        <a:xfrm>
          <a:off x="0" y="0"/>
          <a:ext cx="0" cy="0"/>
          <a:chOff x="0" y="0"/>
          <a:chExt cx="0" cy="0"/>
        </a:xfrm>
      </p:grpSpPr>
      <p:sp>
        <p:nvSpPr>
          <p:cNvPr id="1619" name="Google Shape;1619;p125"/>
          <p:cNvSpPr txBox="1"/>
          <p:nvPr>
            <p:ph type="title"/>
          </p:nvPr>
        </p:nvSpPr>
        <p:spPr>
          <a:xfrm>
            <a:off x="838200" y="318361"/>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BRANDED INGREDIENT PRICE PREMIUM: </a:t>
            </a:r>
            <a:br>
              <a:rPr lang="en-US"/>
            </a:br>
            <a:r>
              <a:rPr lang="en-US">
                <a:latin typeface="Arial Black"/>
                <a:ea typeface="Arial Black"/>
                <a:cs typeface="Arial Black"/>
                <a:sym typeface="Arial Black"/>
              </a:rPr>
              <a:t>US</a:t>
            </a:r>
            <a:endParaRPr/>
          </a:p>
        </p:txBody>
      </p:sp>
      <p:graphicFrame>
        <p:nvGraphicFramePr>
          <p:cNvPr id="1620" name="Google Shape;1620;p125"/>
          <p:cNvGraphicFramePr/>
          <p:nvPr/>
        </p:nvGraphicFramePr>
        <p:xfrm>
          <a:off x="288758" y="2117558"/>
          <a:ext cx="11750842" cy="3849604"/>
        </p:xfrm>
        <a:graphic>
          <a:graphicData uri="http://schemas.openxmlformats.org/drawingml/2006/chart">
            <c:chart r:id="rId3"/>
          </a:graphicData>
        </a:graphic>
      </p:graphicFrame>
      <p:pic>
        <p:nvPicPr>
          <p:cNvPr descr="Icon&#10;&#10;Description automatically generated" id="1621" name="Google Shape;1621;p125"/>
          <p:cNvPicPr preferRelativeResize="0"/>
          <p:nvPr/>
        </p:nvPicPr>
        <p:blipFill rotWithShape="1">
          <a:blip r:embed="rId4">
            <a:alphaModFix/>
          </a:blip>
          <a:srcRect b="0" l="0" r="0" t="0"/>
          <a:stretch/>
        </p:blipFill>
        <p:spPr>
          <a:xfrm>
            <a:off x="838200" y="912251"/>
            <a:ext cx="457200" cy="457200"/>
          </a:xfrm>
          <a:prstGeom prst="rect">
            <a:avLst/>
          </a:prstGeom>
          <a:noFill/>
          <a:ln>
            <a:noFill/>
          </a:ln>
        </p:spPr>
      </p:pic>
      <p:sp>
        <p:nvSpPr>
          <p:cNvPr id="1622" name="Google Shape;1622;p125"/>
          <p:cNvSpPr txBox="1"/>
          <p:nvPr/>
        </p:nvSpPr>
        <p:spPr>
          <a:xfrm>
            <a:off x="1295400" y="947827"/>
            <a:ext cx="1029036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prebiotic users were more willing to pay a premium than global prebiotic users. </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For every listed factor, more than 10% of US respondents were willing to pay a premium of greater than 20%.</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623" name="Google Shape;1623;p125"/>
          <p:cNvSpPr txBox="1"/>
          <p:nvPr/>
        </p:nvSpPr>
        <p:spPr>
          <a:xfrm>
            <a:off x="0" y="6433658"/>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Note: US n=291. Question BI4: “When deciding which supplements to purchase, how much of a premium would you be willing to pay for the inclusion of a BRANDED INGREDIENT with the following features (versus the cheapest option available)?”</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7" name="Shape 1627"/>
        <p:cNvGrpSpPr/>
        <p:nvPr/>
      </p:nvGrpSpPr>
      <p:grpSpPr>
        <a:xfrm>
          <a:off x="0" y="0"/>
          <a:ext cx="0" cy="0"/>
          <a:chOff x="0" y="0"/>
          <a:chExt cx="0" cy="0"/>
        </a:xfrm>
      </p:grpSpPr>
      <p:sp>
        <p:nvSpPr>
          <p:cNvPr id="1628" name="Google Shape;1628;p126"/>
          <p:cNvSpPr txBox="1"/>
          <p:nvPr>
            <p:ph type="title"/>
          </p:nvPr>
        </p:nvSpPr>
        <p:spPr>
          <a:xfrm>
            <a:off x="838200" y="290139"/>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BRANDED INGREDIENT PRICE PREMIUM: </a:t>
            </a:r>
            <a:br>
              <a:rPr lang="en-US"/>
            </a:br>
            <a:r>
              <a:rPr lang="en-US">
                <a:latin typeface="Arial Black"/>
                <a:ea typeface="Arial Black"/>
                <a:cs typeface="Arial Black"/>
                <a:sym typeface="Arial Black"/>
              </a:rPr>
              <a:t>US FEMALE</a:t>
            </a:r>
            <a:endParaRPr/>
          </a:p>
        </p:txBody>
      </p:sp>
      <p:graphicFrame>
        <p:nvGraphicFramePr>
          <p:cNvPr id="1629" name="Google Shape;1629;p126"/>
          <p:cNvGraphicFramePr/>
          <p:nvPr/>
        </p:nvGraphicFramePr>
        <p:xfrm>
          <a:off x="288758" y="2117558"/>
          <a:ext cx="11750842" cy="3849604"/>
        </p:xfrm>
        <a:graphic>
          <a:graphicData uri="http://schemas.openxmlformats.org/drawingml/2006/chart">
            <c:chart r:id="rId3"/>
          </a:graphicData>
        </a:graphic>
      </p:graphicFrame>
      <p:pic>
        <p:nvPicPr>
          <p:cNvPr descr="Icon&#10;&#10;Description automatically generated" id="1630" name="Google Shape;1630;p126"/>
          <p:cNvPicPr preferRelativeResize="0"/>
          <p:nvPr/>
        </p:nvPicPr>
        <p:blipFill rotWithShape="1">
          <a:blip r:embed="rId4">
            <a:alphaModFix/>
          </a:blip>
          <a:srcRect b="0" l="0" r="0" t="0"/>
          <a:stretch/>
        </p:blipFill>
        <p:spPr>
          <a:xfrm>
            <a:off x="838200" y="912251"/>
            <a:ext cx="457200" cy="457200"/>
          </a:xfrm>
          <a:prstGeom prst="rect">
            <a:avLst/>
          </a:prstGeom>
          <a:noFill/>
          <a:ln>
            <a:noFill/>
          </a:ln>
        </p:spPr>
      </p:pic>
      <p:sp>
        <p:nvSpPr>
          <p:cNvPr id="1631" name="Google Shape;1631;p126"/>
          <p:cNvSpPr txBox="1"/>
          <p:nvPr/>
        </p:nvSpPr>
        <p:spPr>
          <a:xfrm>
            <a:off x="1295400" y="947827"/>
            <a:ext cx="1029036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female respondents were less likely to pay a premium than the US average.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50% of US female respondents said social media support was not something that would cause them to pay a premium.</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632" name="Google Shape;1632;p126"/>
          <p:cNvSpPr txBox="1"/>
          <p:nvPr/>
        </p:nvSpPr>
        <p:spPr>
          <a:xfrm>
            <a:off x="0" y="6433658"/>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Note: US female n=134. Question BI4: “When deciding which supplements to purchase, how much of a premium would you be willing to pay for the inclusion of a BRANDED INGREDIENT with the following features (versus the cheapest option available)?”</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6" name="Shape 1636"/>
        <p:cNvGrpSpPr/>
        <p:nvPr/>
      </p:nvGrpSpPr>
      <p:grpSpPr>
        <a:xfrm>
          <a:off x="0" y="0"/>
          <a:ext cx="0" cy="0"/>
          <a:chOff x="0" y="0"/>
          <a:chExt cx="0" cy="0"/>
        </a:xfrm>
      </p:grpSpPr>
      <p:sp>
        <p:nvSpPr>
          <p:cNvPr id="1637" name="Google Shape;1637;p127"/>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BRANDED INGREDIENT PRICE PREMIUM: </a:t>
            </a:r>
            <a:br>
              <a:rPr lang="en-US"/>
            </a:br>
            <a:r>
              <a:rPr lang="en-US">
                <a:latin typeface="Arial Black"/>
                <a:ea typeface="Arial Black"/>
                <a:cs typeface="Arial Black"/>
                <a:sym typeface="Arial Black"/>
              </a:rPr>
              <a:t>US MALE</a:t>
            </a:r>
            <a:endParaRPr/>
          </a:p>
        </p:txBody>
      </p:sp>
      <p:graphicFrame>
        <p:nvGraphicFramePr>
          <p:cNvPr id="1638" name="Google Shape;1638;p127"/>
          <p:cNvGraphicFramePr/>
          <p:nvPr/>
        </p:nvGraphicFramePr>
        <p:xfrm>
          <a:off x="288758" y="2117558"/>
          <a:ext cx="11750842" cy="3849604"/>
        </p:xfrm>
        <a:graphic>
          <a:graphicData uri="http://schemas.openxmlformats.org/drawingml/2006/chart">
            <c:chart r:id="rId3"/>
          </a:graphicData>
        </a:graphic>
      </p:graphicFrame>
      <p:pic>
        <p:nvPicPr>
          <p:cNvPr descr="Icon&#10;&#10;Description automatically generated" id="1639" name="Google Shape;1639;p127"/>
          <p:cNvPicPr preferRelativeResize="0"/>
          <p:nvPr/>
        </p:nvPicPr>
        <p:blipFill rotWithShape="1">
          <a:blip r:embed="rId4">
            <a:alphaModFix/>
          </a:blip>
          <a:srcRect b="0" l="0" r="0" t="0"/>
          <a:stretch/>
        </p:blipFill>
        <p:spPr>
          <a:xfrm>
            <a:off x="838200" y="912251"/>
            <a:ext cx="457200" cy="457200"/>
          </a:xfrm>
          <a:prstGeom prst="rect">
            <a:avLst/>
          </a:prstGeom>
          <a:noFill/>
          <a:ln>
            <a:noFill/>
          </a:ln>
        </p:spPr>
      </p:pic>
      <p:sp>
        <p:nvSpPr>
          <p:cNvPr id="1640" name="Google Shape;1640;p127"/>
          <p:cNvSpPr txBox="1"/>
          <p:nvPr/>
        </p:nvSpPr>
        <p:spPr>
          <a:xfrm>
            <a:off x="1295400" y="947827"/>
            <a:ext cx="10290363"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male respondents were more likely than female respondents to pay a premium.</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All listed factors had greater than 15% of males saying they were willing to pay a premium greater than 20%.</a:t>
            </a:r>
            <a:endParaRPr sz="1400">
              <a:solidFill>
                <a:schemeClr val="dk1"/>
              </a:solidFill>
              <a:latin typeface="Arial"/>
              <a:ea typeface="Arial"/>
              <a:cs typeface="Arial"/>
              <a:sym typeface="Arial"/>
            </a:endParaRPr>
          </a:p>
        </p:txBody>
      </p:sp>
      <p:sp>
        <p:nvSpPr>
          <p:cNvPr id="1641" name="Google Shape;1641;p127"/>
          <p:cNvSpPr txBox="1"/>
          <p:nvPr/>
        </p:nvSpPr>
        <p:spPr>
          <a:xfrm>
            <a:off x="0" y="6433658"/>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Note: US male n=156. Question BI4: “When deciding which supplements to purchase, how much of a premium would you be willing to pay for the inclusion of a BRANDED INGREDIENT with the following features (versus the cheapest option available)?”</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5" name="Shape 1645"/>
        <p:cNvGrpSpPr/>
        <p:nvPr/>
      </p:nvGrpSpPr>
      <p:grpSpPr>
        <a:xfrm>
          <a:off x="0" y="0"/>
          <a:ext cx="0" cy="0"/>
          <a:chOff x="0" y="0"/>
          <a:chExt cx="0" cy="0"/>
        </a:xfrm>
      </p:grpSpPr>
      <p:sp>
        <p:nvSpPr>
          <p:cNvPr id="1646" name="Google Shape;1646;p128"/>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BRANDED INGREDIENT PRICE PREMIUM: </a:t>
            </a:r>
            <a:br>
              <a:rPr lang="en-US"/>
            </a:br>
            <a:r>
              <a:rPr lang="en-US">
                <a:latin typeface="Arial Black"/>
                <a:ea typeface="Arial Black"/>
                <a:cs typeface="Arial Black"/>
                <a:sym typeface="Arial Black"/>
              </a:rPr>
              <a:t>US 18-34</a:t>
            </a:r>
            <a:endParaRPr/>
          </a:p>
        </p:txBody>
      </p:sp>
      <p:graphicFrame>
        <p:nvGraphicFramePr>
          <p:cNvPr id="1647" name="Google Shape;1647;p128"/>
          <p:cNvGraphicFramePr/>
          <p:nvPr/>
        </p:nvGraphicFramePr>
        <p:xfrm>
          <a:off x="288758" y="2117558"/>
          <a:ext cx="11750842" cy="3849604"/>
        </p:xfrm>
        <a:graphic>
          <a:graphicData uri="http://schemas.openxmlformats.org/drawingml/2006/chart">
            <c:chart r:id="rId3"/>
          </a:graphicData>
        </a:graphic>
      </p:graphicFrame>
      <p:pic>
        <p:nvPicPr>
          <p:cNvPr descr="Icon&#10;&#10;Description automatically generated" id="1648" name="Google Shape;1648;p128"/>
          <p:cNvPicPr preferRelativeResize="0"/>
          <p:nvPr/>
        </p:nvPicPr>
        <p:blipFill rotWithShape="1">
          <a:blip r:embed="rId4">
            <a:alphaModFix/>
          </a:blip>
          <a:srcRect b="0" l="0" r="0" t="0"/>
          <a:stretch/>
        </p:blipFill>
        <p:spPr>
          <a:xfrm>
            <a:off x="838200" y="912251"/>
            <a:ext cx="457200" cy="457200"/>
          </a:xfrm>
          <a:prstGeom prst="rect">
            <a:avLst/>
          </a:prstGeom>
          <a:noFill/>
          <a:ln>
            <a:noFill/>
          </a:ln>
        </p:spPr>
      </p:pic>
      <p:sp>
        <p:nvSpPr>
          <p:cNvPr id="1649" name="Google Shape;1649;p128"/>
          <p:cNvSpPr txBox="1"/>
          <p:nvPr/>
        </p:nvSpPr>
        <p:spPr>
          <a:xfrm>
            <a:off x="1295400" y="947827"/>
            <a:ext cx="10290363"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respondents aged 18-34 were more willing to pay a premium in general.</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Respondents aged 18-34 considered regulatory compliance notably less important and branded logos more important than US respondents overall.</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650" name="Google Shape;1650;p128"/>
          <p:cNvSpPr txBox="1"/>
          <p:nvPr/>
        </p:nvSpPr>
        <p:spPr>
          <a:xfrm>
            <a:off x="0" y="6433658"/>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Note: US 18-34 n=121. Question BI4: “When deciding which supplements to purchase, how much of a premium would you be willing to pay for the inclusion of a BRANDED INGREDIENT with the following features (versus the cheapest option available)?”</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4" name="Shape 1654"/>
        <p:cNvGrpSpPr/>
        <p:nvPr/>
      </p:nvGrpSpPr>
      <p:grpSpPr>
        <a:xfrm>
          <a:off x="0" y="0"/>
          <a:ext cx="0" cy="0"/>
          <a:chOff x="0" y="0"/>
          <a:chExt cx="0" cy="0"/>
        </a:xfrm>
      </p:grpSpPr>
      <p:sp>
        <p:nvSpPr>
          <p:cNvPr id="1655" name="Google Shape;1655;p129"/>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BRANDED INGREDIENT PRICE PREMIUM: </a:t>
            </a:r>
            <a:br>
              <a:rPr lang="en-US"/>
            </a:br>
            <a:r>
              <a:rPr lang="en-US">
                <a:latin typeface="Arial Black"/>
                <a:ea typeface="Arial Black"/>
                <a:cs typeface="Arial Black"/>
                <a:sym typeface="Arial Black"/>
              </a:rPr>
              <a:t>US 35-54</a:t>
            </a:r>
            <a:endParaRPr/>
          </a:p>
        </p:txBody>
      </p:sp>
      <p:graphicFrame>
        <p:nvGraphicFramePr>
          <p:cNvPr id="1656" name="Google Shape;1656;p129"/>
          <p:cNvGraphicFramePr/>
          <p:nvPr/>
        </p:nvGraphicFramePr>
        <p:xfrm>
          <a:off x="288758" y="2117558"/>
          <a:ext cx="11750842" cy="3849604"/>
        </p:xfrm>
        <a:graphic>
          <a:graphicData uri="http://schemas.openxmlformats.org/drawingml/2006/chart">
            <c:chart r:id="rId3"/>
          </a:graphicData>
        </a:graphic>
      </p:graphicFrame>
      <p:pic>
        <p:nvPicPr>
          <p:cNvPr descr="Icon&#10;&#10;Description automatically generated" id="1657" name="Google Shape;1657;p129"/>
          <p:cNvPicPr preferRelativeResize="0"/>
          <p:nvPr/>
        </p:nvPicPr>
        <p:blipFill rotWithShape="1">
          <a:blip r:embed="rId4">
            <a:alphaModFix/>
          </a:blip>
          <a:srcRect b="0" l="0" r="0" t="0"/>
          <a:stretch/>
        </p:blipFill>
        <p:spPr>
          <a:xfrm>
            <a:off x="838200" y="912251"/>
            <a:ext cx="457200" cy="457200"/>
          </a:xfrm>
          <a:prstGeom prst="rect">
            <a:avLst/>
          </a:prstGeom>
          <a:noFill/>
          <a:ln>
            <a:noFill/>
          </a:ln>
        </p:spPr>
      </p:pic>
      <p:sp>
        <p:nvSpPr>
          <p:cNvPr id="1658" name="Google Shape;1658;p129"/>
          <p:cNvSpPr txBox="1"/>
          <p:nvPr/>
        </p:nvSpPr>
        <p:spPr>
          <a:xfrm>
            <a:off x="1295400" y="947827"/>
            <a:ext cx="1029036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respondents aged 35-54 were less likely to pay a premium than those aged 18-34, but also more likely to pay a premium of higher than 20%. </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659" name="Google Shape;1659;p129"/>
          <p:cNvSpPr txBox="1"/>
          <p:nvPr/>
        </p:nvSpPr>
        <p:spPr>
          <a:xfrm>
            <a:off x="0" y="6433658"/>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Note: US 35-54 n=126. Question BI4: “When deciding which supplements to purchase, how much of a premium would you be willing to pay for the inclusion of a BRANDED INGREDIENT with the following features (versus the cheapest option available)?”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13"/>
          <p:cNvSpPr txBox="1"/>
          <p:nvPr/>
        </p:nvSpPr>
        <p:spPr>
          <a:xfrm>
            <a:off x="174416" y="6586806"/>
            <a:ext cx="5921584"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DE Prebiotic users 18-34 n=76, 35-54 n=91, 55+ n=29.</a:t>
            </a:r>
            <a:endParaRPr/>
          </a:p>
        </p:txBody>
      </p:sp>
      <p:sp>
        <p:nvSpPr>
          <p:cNvPr id="359" name="Google Shape;359;p13"/>
          <p:cNvSpPr/>
          <p:nvPr/>
        </p:nvSpPr>
        <p:spPr>
          <a:xfrm>
            <a:off x="2093661" y="2357632"/>
            <a:ext cx="477395" cy="1371600"/>
          </a:xfrm>
          <a:custGeom>
            <a:rect b="b" l="l" r="r" t="t"/>
            <a:pathLst>
              <a:path extrusionOk="0" h="181" w="63">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1E7466"/>
              </a:solidFill>
              <a:latin typeface="Calibri"/>
              <a:ea typeface="Calibri"/>
              <a:cs typeface="Calibri"/>
              <a:sym typeface="Calibri"/>
            </a:endParaRPr>
          </a:p>
        </p:txBody>
      </p:sp>
      <p:grpSp>
        <p:nvGrpSpPr>
          <p:cNvPr id="360" name="Google Shape;360;p13"/>
          <p:cNvGrpSpPr/>
          <p:nvPr/>
        </p:nvGrpSpPr>
        <p:grpSpPr>
          <a:xfrm>
            <a:off x="1255100" y="2357632"/>
            <a:ext cx="573107" cy="1371600"/>
            <a:chOff x="9234488" y="7932738"/>
            <a:chExt cx="1509712" cy="3613150"/>
          </a:xfrm>
        </p:grpSpPr>
        <p:sp>
          <p:nvSpPr>
            <p:cNvPr id="361" name="Google Shape;361;p13"/>
            <p:cNvSpPr/>
            <p:nvPr/>
          </p:nvSpPr>
          <p:spPr>
            <a:xfrm>
              <a:off x="9234488" y="8588375"/>
              <a:ext cx="1509712" cy="2957513"/>
            </a:xfrm>
            <a:custGeom>
              <a:rect b="b" l="l" r="r" t="t"/>
              <a:pathLst>
                <a:path extrusionOk="0" h="149" w="76">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13"/>
            <p:cNvSpPr/>
            <p:nvPr/>
          </p:nvSpPr>
          <p:spPr>
            <a:xfrm>
              <a:off x="9731375" y="7932738"/>
              <a:ext cx="555625" cy="555625"/>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63" name="Google Shape;363;p13"/>
          <p:cNvSpPr/>
          <p:nvPr/>
        </p:nvSpPr>
        <p:spPr>
          <a:xfrm flipH="1" rot="-5400000">
            <a:off x="2101529" y="1768409"/>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364" name="Google Shape;364;p13"/>
          <p:cNvSpPr/>
          <p:nvPr/>
        </p:nvSpPr>
        <p:spPr>
          <a:xfrm flipH="1" rot="-5400000">
            <a:off x="1310824" y="1772013"/>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365" name="Google Shape;365;p13"/>
          <p:cNvSpPr txBox="1"/>
          <p:nvPr/>
        </p:nvSpPr>
        <p:spPr>
          <a:xfrm>
            <a:off x="1884620" y="1886542"/>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49%</a:t>
            </a:r>
            <a:endParaRPr/>
          </a:p>
        </p:txBody>
      </p:sp>
      <p:sp>
        <p:nvSpPr>
          <p:cNvPr id="366" name="Google Shape;366;p13"/>
          <p:cNvSpPr txBox="1"/>
          <p:nvPr/>
        </p:nvSpPr>
        <p:spPr>
          <a:xfrm>
            <a:off x="1073311" y="1886542"/>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50%</a:t>
            </a:r>
            <a:endParaRPr/>
          </a:p>
        </p:txBody>
      </p:sp>
      <p:sp>
        <p:nvSpPr>
          <p:cNvPr id="367" name="Google Shape;367;p13"/>
          <p:cNvSpPr/>
          <p:nvPr/>
        </p:nvSpPr>
        <p:spPr>
          <a:xfrm>
            <a:off x="6226436" y="2357631"/>
            <a:ext cx="477395" cy="1371600"/>
          </a:xfrm>
          <a:custGeom>
            <a:rect b="b" l="l" r="r" t="t"/>
            <a:pathLst>
              <a:path extrusionOk="0" h="181" w="63">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1E7466"/>
              </a:solidFill>
              <a:latin typeface="Calibri"/>
              <a:ea typeface="Calibri"/>
              <a:cs typeface="Calibri"/>
              <a:sym typeface="Calibri"/>
            </a:endParaRPr>
          </a:p>
        </p:txBody>
      </p:sp>
      <p:grpSp>
        <p:nvGrpSpPr>
          <p:cNvPr id="368" name="Google Shape;368;p13"/>
          <p:cNvGrpSpPr/>
          <p:nvPr/>
        </p:nvGrpSpPr>
        <p:grpSpPr>
          <a:xfrm>
            <a:off x="5387875" y="2357631"/>
            <a:ext cx="573107" cy="1371600"/>
            <a:chOff x="9234488" y="7932738"/>
            <a:chExt cx="1509712" cy="3613150"/>
          </a:xfrm>
        </p:grpSpPr>
        <p:sp>
          <p:nvSpPr>
            <p:cNvPr id="369" name="Google Shape;369;p13"/>
            <p:cNvSpPr/>
            <p:nvPr/>
          </p:nvSpPr>
          <p:spPr>
            <a:xfrm>
              <a:off x="9234488" y="8588375"/>
              <a:ext cx="1509712" cy="2957513"/>
            </a:xfrm>
            <a:custGeom>
              <a:rect b="b" l="l" r="r" t="t"/>
              <a:pathLst>
                <a:path extrusionOk="0" h="149" w="76">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p13"/>
            <p:cNvSpPr/>
            <p:nvPr/>
          </p:nvSpPr>
          <p:spPr>
            <a:xfrm>
              <a:off x="9731375" y="7932738"/>
              <a:ext cx="555625" cy="555625"/>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1" name="Google Shape;371;p13"/>
          <p:cNvSpPr/>
          <p:nvPr/>
        </p:nvSpPr>
        <p:spPr>
          <a:xfrm flipH="1" rot="-5400000">
            <a:off x="6259704" y="1768408"/>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372" name="Google Shape;372;p13"/>
          <p:cNvSpPr/>
          <p:nvPr/>
        </p:nvSpPr>
        <p:spPr>
          <a:xfrm flipH="1" rot="-5400000">
            <a:off x="5468999" y="1772012"/>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373" name="Google Shape;373;p13"/>
          <p:cNvSpPr txBox="1"/>
          <p:nvPr/>
        </p:nvSpPr>
        <p:spPr>
          <a:xfrm>
            <a:off x="6017395" y="1886542"/>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49%</a:t>
            </a:r>
            <a:endParaRPr/>
          </a:p>
        </p:txBody>
      </p:sp>
      <p:sp>
        <p:nvSpPr>
          <p:cNvPr id="374" name="Google Shape;374;p13"/>
          <p:cNvSpPr txBox="1"/>
          <p:nvPr/>
        </p:nvSpPr>
        <p:spPr>
          <a:xfrm>
            <a:off x="5267256" y="1886542"/>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51%</a:t>
            </a:r>
            <a:endParaRPr/>
          </a:p>
        </p:txBody>
      </p:sp>
      <p:sp>
        <p:nvSpPr>
          <p:cNvPr id="375" name="Google Shape;375;p13"/>
          <p:cNvSpPr/>
          <p:nvPr/>
        </p:nvSpPr>
        <p:spPr>
          <a:xfrm>
            <a:off x="10315879" y="2381743"/>
            <a:ext cx="477395" cy="1371600"/>
          </a:xfrm>
          <a:custGeom>
            <a:rect b="b" l="l" r="r" t="t"/>
            <a:pathLst>
              <a:path extrusionOk="0" h="181" w="63">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1E7466"/>
              </a:solidFill>
              <a:latin typeface="Calibri"/>
              <a:ea typeface="Calibri"/>
              <a:cs typeface="Calibri"/>
              <a:sym typeface="Calibri"/>
            </a:endParaRPr>
          </a:p>
        </p:txBody>
      </p:sp>
      <p:grpSp>
        <p:nvGrpSpPr>
          <p:cNvPr id="376" name="Google Shape;376;p13"/>
          <p:cNvGrpSpPr/>
          <p:nvPr/>
        </p:nvGrpSpPr>
        <p:grpSpPr>
          <a:xfrm>
            <a:off x="9477318" y="2381743"/>
            <a:ext cx="573107" cy="1371600"/>
            <a:chOff x="9234488" y="7932738"/>
            <a:chExt cx="1509712" cy="3613150"/>
          </a:xfrm>
        </p:grpSpPr>
        <p:sp>
          <p:nvSpPr>
            <p:cNvPr id="377" name="Google Shape;377;p13"/>
            <p:cNvSpPr/>
            <p:nvPr/>
          </p:nvSpPr>
          <p:spPr>
            <a:xfrm>
              <a:off x="9234488" y="8588375"/>
              <a:ext cx="1509712" cy="2957513"/>
            </a:xfrm>
            <a:custGeom>
              <a:rect b="b" l="l" r="r" t="t"/>
              <a:pathLst>
                <a:path extrusionOk="0" h="149" w="76">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p13"/>
            <p:cNvSpPr/>
            <p:nvPr/>
          </p:nvSpPr>
          <p:spPr>
            <a:xfrm>
              <a:off x="9731375" y="7932738"/>
              <a:ext cx="555625" cy="555625"/>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9" name="Google Shape;379;p13"/>
          <p:cNvSpPr/>
          <p:nvPr/>
        </p:nvSpPr>
        <p:spPr>
          <a:xfrm flipH="1" rot="-5400000">
            <a:off x="10323747" y="1792520"/>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380" name="Google Shape;380;p13"/>
          <p:cNvSpPr/>
          <p:nvPr/>
        </p:nvSpPr>
        <p:spPr>
          <a:xfrm flipH="1" rot="-5400000">
            <a:off x="9533042" y="1796124"/>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381" name="Google Shape;381;p13"/>
          <p:cNvSpPr txBox="1"/>
          <p:nvPr/>
        </p:nvSpPr>
        <p:spPr>
          <a:xfrm>
            <a:off x="10106838" y="1886542"/>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59%</a:t>
            </a:r>
            <a:endParaRPr/>
          </a:p>
        </p:txBody>
      </p:sp>
      <p:sp>
        <p:nvSpPr>
          <p:cNvPr id="382" name="Google Shape;382;p13"/>
          <p:cNvSpPr txBox="1"/>
          <p:nvPr/>
        </p:nvSpPr>
        <p:spPr>
          <a:xfrm>
            <a:off x="9309598" y="1886542"/>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41%</a:t>
            </a:r>
            <a:endParaRPr/>
          </a:p>
        </p:txBody>
      </p:sp>
      <p:sp>
        <p:nvSpPr>
          <p:cNvPr id="383" name="Google Shape;383;p13"/>
          <p:cNvSpPr/>
          <p:nvPr/>
        </p:nvSpPr>
        <p:spPr>
          <a:xfrm>
            <a:off x="942480" y="1181100"/>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18-34</a:t>
            </a:r>
            <a:endParaRPr/>
          </a:p>
        </p:txBody>
      </p:sp>
      <p:sp>
        <p:nvSpPr>
          <p:cNvPr id="384" name="Google Shape;384;p13"/>
          <p:cNvSpPr/>
          <p:nvPr/>
        </p:nvSpPr>
        <p:spPr>
          <a:xfrm>
            <a:off x="5066050" y="1181100"/>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35-54</a:t>
            </a:r>
            <a:endParaRPr/>
          </a:p>
        </p:txBody>
      </p:sp>
      <p:sp>
        <p:nvSpPr>
          <p:cNvPr id="385" name="Google Shape;385;p13"/>
          <p:cNvSpPr/>
          <p:nvPr/>
        </p:nvSpPr>
        <p:spPr>
          <a:xfrm>
            <a:off x="9097188" y="1181100"/>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55+</a:t>
            </a:r>
            <a:endParaRPr/>
          </a:p>
        </p:txBody>
      </p:sp>
      <p:cxnSp>
        <p:nvCxnSpPr>
          <p:cNvPr id="386" name="Google Shape;386;p13"/>
          <p:cNvCxnSpPr/>
          <p:nvPr/>
        </p:nvCxnSpPr>
        <p:spPr>
          <a:xfrm>
            <a:off x="3846440" y="1171489"/>
            <a:ext cx="0" cy="4972543"/>
          </a:xfrm>
          <a:prstGeom prst="straightConnector1">
            <a:avLst/>
          </a:prstGeom>
          <a:noFill/>
          <a:ln cap="flat" cmpd="sng" w="9525">
            <a:solidFill>
              <a:schemeClr val="accent1"/>
            </a:solidFill>
            <a:prstDash val="solid"/>
            <a:miter lim="800000"/>
            <a:headEnd len="sm" w="sm" type="none"/>
            <a:tailEnd len="sm" w="sm" type="none"/>
          </a:ln>
        </p:spPr>
      </p:cxnSp>
      <p:cxnSp>
        <p:nvCxnSpPr>
          <p:cNvPr id="387" name="Google Shape;387;p13"/>
          <p:cNvCxnSpPr/>
          <p:nvPr/>
        </p:nvCxnSpPr>
        <p:spPr>
          <a:xfrm>
            <a:off x="8355760" y="1181100"/>
            <a:ext cx="0" cy="4972543"/>
          </a:xfrm>
          <a:prstGeom prst="straightConnector1">
            <a:avLst/>
          </a:prstGeom>
          <a:noFill/>
          <a:ln cap="flat" cmpd="sng" w="9525">
            <a:solidFill>
              <a:schemeClr val="accent1"/>
            </a:solidFill>
            <a:prstDash val="solid"/>
            <a:miter lim="800000"/>
            <a:headEnd len="sm" w="sm" type="none"/>
            <a:tailEnd len="sm" w="sm" type="none"/>
          </a:ln>
        </p:spPr>
      </p:cxnSp>
      <p:sp>
        <p:nvSpPr>
          <p:cNvPr id="388" name="Google Shape;388;p13"/>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DEMOGRAPHICS: DE, AGE &amp; GENDER</a:t>
            </a:r>
            <a:endParaRPr>
              <a:latin typeface="Arial Black"/>
              <a:ea typeface="Arial Black"/>
              <a:cs typeface="Arial Black"/>
              <a:sym typeface="Arial Black"/>
            </a:endParaRPr>
          </a:p>
        </p:txBody>
      </p:sp>
      <p:graphicFrame>
        <p:nvGraphicFramePr>
          <p:cNvPr id="389" name="Google Shape;389;p13"/>
          <p:cNvGraphicFramePr/>
          <p:nvPr/>
        </p:nvGraphicFramePr>
        <p:xfrm>
          <a:off x="3734155" y="3462104"/>
          <a:ext cx="4639023" cy="3092682"/>
        </p:xfrm>
        <a:graphic>
          <a:graphicData uri="http://schemas.openxmlformats.org/drawingml/2006/chart">
            <c:chart r:id="rId3"/>
          </a:graphicData>
        </a:graphic>
      </p:graphicFrame>
      <p:graphicFrame>
        <p:nvGraphicFramePr>
          <p:cNvPr id="390" name="Google Shape;390;p13"/>
          <p:cNvGraphicFramePr/>
          <p:nvPr/>
        </p:nvGraphicFramePr>
        <p:xfrm>
          <a:off x="7914854" y="3482612"/>
          <a:ext cx="4639023" cy="3092682"/>
        </p:xfrm>
        <a:graphic>
          <a:graphicData uri="http://schemas.openxmlformats.org/drawingml/2006/chart">
            <c:chart r:id="rId4"/>
          </a:graphicData>
        </a:graphic>
      </p:graphicFrame>
      <p:graphicFrame>
        <p:nvGraphicFramePr>
          <p:cNvPr id="391" name="Google Shape;391;p13"/>
          <p:cNvGraphicFramePr/>
          <p:nvPr/>
        </p:nvGraphicFramePr>
        <p:xfrm>
          <a:off x="-341993" y="3465709"/>
          <a:ext cx="4639023" cy="3092682"/>
        </p:xfrm>
        <a:graphic>
          <a:graphicData uri="http://schemas.openxmlformats.org/drawingml/2006/chart">
            <c:chart r:id="rId5"/>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3" name="Shape 1663"/>
        <p:cNvGrpSpPr/>
        <p:nvPr/>
      </p:nvGrpSpPr>
      <p:grpSpPr>
        <a:xfrm>
          <a:off x="0" y="0"/>
          <a:ext cx="0" cy="0"/>
          <a:chOff x="0" y="0"/>
          <a:chExt cx="0" cy="0"/>
        </a:xfrm>
      </p:grpSpPr>
      <p:sp>
        <p:nvSpPr>
          <p:cNvPr id="1664" name="Google Shape;1664;p130"/>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BRANDED INGREDIENT PRICE PREMIUM: </a:t>
            </a:r>
            <a:br>
              <a:rPr lang="en-US"/>
            </a:br>
            <a:r>
              <a:rPr lang="en-US">
                <a:latin typeface="Arial Black"/>
                <a:ea typeface="Arial Black"/>
                <a:cs typeface="Arial Black"/>
                <a:sym typeface="Arial Black"/>
              </a:rPr>
              <a:t>US 55+</a:t>
            </a:r>
            <a:endParaRPr/>
          </a:p>
        </p:txBody>
      </p:sp>
      <p:graphicFrame>
        <p:nvGraphicFramePr>
          <p:cNvPr id="1665" name="Google Shape;1665;p130"/>
          <p:cNvGraphicFramePr/>
          <p:nvPr/>
        </p:nvGraphicFramePr>
        <p:xfrm>
          <a:off x="288758" y="2117558"/>
          <a:ext cx="11750842" cy="3849604"/>
        </p:xfrm>
        <a:graphic>
          <a:graphicData uri="http://schemas.openxmlformats.org/drawingml/2006/chart">
            <c:chart r:id="rId3"/>
          </a:graphicData>
        </a:graphic>
      </p:graphicFrame>
      <p:pic>
        <p:nvPicPr>
          <p:cNvPr descr="Icon&#10;&#10;Description automatically generated" id="1666" name="Google Shape;1666;p130"/>
          <p:cNvPicPr preferRelativeResize="0"/>
          <p:nvPr/>
        </p:nvPicPr>
        <p:blipFill rotWithShape="1">
          <a:blip r:embed="rId4">
            <a:alphaModFix/>
          </a:blip>
          <a:srcRect b="0" l="0" r="0" t="0"/>
          <a:stretch/>
        </p:blipFill>
        <p:spPr>
          <a:xfrm>
            <a:off x="838200" y="912251"/>
            <a:ext cx="457200" cy="457200"/>
          </a:xfrm>
          <a:prstGeom prst="rect">
            <a:avLst/>
          </a:prstGeom>
          <a:noFill/>
          <a:ln>
            <a:noFill/>
          </a:ln>
        </p:spPr>
      </p:pic>
      <p:sp>
        <p:nvSpPr>
          <p:cNvPr id="1667" name="Google Shape;1667;p130"/>
          <p:cNvSpPr txBox="1"/>
          <p:nvPr/>
        </p:nvSpPr>
        <p:spPr>
          <a:xfrm>
            <a:off x="1295400" y="947827"/>
            <a:ext cx="10290363"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respondents aged 55+ were less likely to pay a premium than other age groups, and much less willing to pay a premium higher than 10%.</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Respondents aged 55+ prioritized regulatory compliance more than the US average.</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668" name="Google Shape;1668;p130"/>
          <p:cNvSpPr txBox="1"/>
          <p:nvPr/>
        </p:nvSpPr>
        <p:spPr>
          <a:xfrm>
            <a:off x="0" y="6433658"/>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Note: US 55+ n=44. Question BI4: “When deciding which supplements to purchase, how much of a premium would you be willing to pay for the inclusion of a BRANDED INGREDIENT with the following features (versus the cheapest option available)?”</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3" name="Shape 1673"/>
        <p:cNvGrpSpPr/>
        <p:nvPr/>
      </p:nvGrpSpPr>
      <p:grpSpPr>
        <a:xfrm>
          <a:off x="0" y="0"/>
          <a:ext cx="0" cy="0"/>
          <a:chOff x="0" y="0"/>
          <a:chExt cx="0" cy="0"/>
        </a:xfrm>
      </p:grpSpPr>
      <p:sp>
        <p:nvSpPr>
          <p:cNvPr id="1674" name="Google Shape;1674;p131"/>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3"/>
              </a:buClr>
              <a:buSzPts val="2800"/>
              <a:buFont typeface="Arial Black"/>
              <a:buNone/>
            </a:pPr>
            <a:r>
              <a:rPr lang="en-US">
                <a:solidFill>
                  <a:schemeClr val="accent3"/>
                </a:solidFill>
                <a:latin typeface="Arial Black"/>
                <a:ea typeface="Arial Black"/>
                <a:cs typeface="Arial Black"/>
                <a:sym typeface="Arial Black"/>
              </a:rPr>
              <a:t>BRANDED INGREDIENT PRICE PREMIUM: </a:t>
            </a:r>
            <a:br>
              <a:rPr lang="en-US">
                <a:solidFill>
                  <a:schemeClr val="accent3"/>
                </a:solidFill>
              </a:rPr>
            </a:br>
            <a:r>
              <a:rPr lang="en-US">
                <a:solidFill>
                  <a:schemeClr val="accent3"/>
                </a:solidFill>
                <a:latin typeface="Arial Black"/>
                <a:ea typeface="Arial Black"/>
                <a:cs typeface="Arial Black"/>
                <a:sym typeface="Arial Black"/>
              </a:rPr>
              <a:t>2022-2023</a:t>
            </a:r>
            <a:endParaRPr/>
          </a:p>
        </p:txBody>
      </p:sp>
      <p:graphicFrame>
        <p:nvGraphicFramePr>
          <p:cNvPr id="1675" name="Google Shape;1675;p131"/>
          <p:cNvGraphicFramePr/>
          <p:nvPr/>
        </p:nvGraphicFramePr>
        <p:xfrm>
          <a:off x="348761" y="1752695"/>
          <a:ext cx="11494477" cy="4351337"/>
        </p:xfrm>
        <a:graphic>
          <a:graphicData uri="http://schemas.openxmlformats.org/drawingml/2006/chart">
            <c:chart r:id="rId3"/>
          </a:graphicData>
        </a:graphic>
      </p:graphicFrame>
      <p:sp>
        <p:nvSpPr>
          <p:cNvPr id="1676" name="Google Shape;1676;p131"/>
          <p:cNvSpPr txBox="1"/>
          <p:nvPr/>
        </p:nvSpPr>
        <p:spPr>
          <a:xfrm>
            <a:off x="0" y="6280836"/>
            <a:ext cx="8030497"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2023 supplement users n=2417, prebiotic users n=1095, 2022 n=varies. Question BI4: “When deciding which supplements to purchase, how much of a premium would you be willing to pay for the inclusion of a BRANDED INGREDIENT with the following features (versus the cheapest option available)?” Top 2 responses: ’11% to 20% premium’ and ‘More than 20% premium’</a:t>
            </a:r>
            <a:endParaRPr sz="1000">
              <a:solidFill>
                <a:srgbClr val="7F7F7F"/>
              </a:solidFill>
              <a:latin typeface="Arial"/>
              <a:ea typeface="Arial"/>
              <a:cs typeface="Arial"/>
              <a:sym typeface="Arial"/>
            </a:endParaRPr>
          </a:p>
        </p:txBody>
      </p:sp>
      <p:pic>
        <p:nvPicPr>
          <p:cNvPr descr="Icon&#10;&#10;Description automatically generated" id="1677" name="Google Shape;1677;p131"/>
          <p:cNvPicPr preferRelativeResize="0"/>
          <p:nvPr/>
        </p:nvPicPr>
        <p:blipFill rotWithShape="1">
          <a:blip r:embed="rId4">
            <a:alphaModFix/>
          </a:blip>
          <a:srcRect b="0" l="0" r="0" t="0"/>
          <a:stretch/>
        </p:blipFill>
        <p:spPr>
          <a:xfrm>
            <a:off x="838200" y="953067"/>
            <a:ext cx="457200" cy="457200"/>
          </a:xfrm>
          <a:prstGeom prst="rect">
            <a:avLst/>
          </a:prstGeom>
          <a:noFill/>
          <a:ln>
            <a:noFill/>
          </a:ln>
        </p:spPr>
      </p:pic>
      <p:sp>
        <p:nvSpPr>
          <p:cNvPr id="1678" name="Google Shape;1678;p131"/>
          <p:cNvSpPr txBox="1"/>
          <p:nvPr/>
        </p:nvSpPr>
        <p:spPr>
          <a:xfrm>
            <a:off x="1363277" y="742001"/>
            <a:ext cx="1029036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Overall, prebiotic users were more likely to pay a premium of more than 10% for branded ingredients. However, likelihood for both general supplement and prebiotic users dropped notably in 2023 compared to 2022.</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3" name="Shape 1683"/>
        <p:cNvGrpSpPr/>
        <p:nvPr/>
      </p:nvGrpSpPr>
      <p:grpSpPr>
        <a:xfrm>
          <a:off x="0" y="0"/>
          <a:ext cx="0" cy="0"/>
          <a:chOff x="0" y="0"/>
          <a:chExt cx="0" cy="0"/>
        </a:xfrm>
      </p:grpSpPr>
      <p:sp>
        <p:nvSpPr>
          <p:cNvPr id="1684" name="Google Shape;1684;p132"/>
          <p:cNvSpPr txBox="1"/>
          <p:nvPr>
            <p:ph type="title"/>
          </p:nvPr>
        </p:nvSpPr>
        <p:spPr>
          <a:xfrm>
            <a:off x="838200" y="287201"/>
            <a:ext cx="9072716" cy="39383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3"/>
              </a:buClr>
              <a:buSzPts val="2800"/>
              <a:buFont typeface="Arial Black"/>
              <a:buNone/>
            </a:pPr>
            <a:r>
              <a:rPr lang="en-US">
                <a:solidFill>
                  <a:schemeClr val="accent3"/>
                </a:solidFill>
                <a:latin typeface="Arial Black"/>
                <a:ea typeface="Arial Black"/>
                <a:cs typeface="Arial Black"/>
                <a:sym typeface="Arial Black"/>
              </a:rPr>
              <a:t>BRANDED INGREDIENTS PRICE PREMIUM: </a:t>
            </a:r>
            <a:br>
              <a:rPr lang="en-US">
                <a:solidFill>
                  <a:schemeClr val="accent3"/>
                </a:solidFill>
                <a:latin typeface="Arial Black"/>
                <a:ea typeface="Arial Black"/>
                <a:cs typeface="Arial Black"/>
                <a:sym typeface="Arial Black"/>
              </a:rPr>
            </a:br>
            <a:r>
              <a:rPr lang="en-US">
                <a:solidFill>
                  <a:schemeClr val="accent3"/>
                </a:solidFill>
                <a:latin typeface="Arial Black"/>
                <a:ea typeface="Arial Black"/>
                <a:cs typeface="Arial Black"/>
                <a:sym typeface="Arial Black"/>
              </a:rPr>
              <a:t>COUNTRY, 2022-2023</a:t>
            </a:r>
            <a:endParaRPr/>
          </a:p>
        </p:txBody>
      </p:sp>
      <p:graphicFrame>
        <p:nvGraphicFramePr>
          <p:cNvPr id="1685" name="Google Shape;1685;p132"/>
          <p:cNvGraphicFramePr/>
          <p:nvPr/>
        </p:nvGraphicFramePr>
        <p:xfrm>
          <a:off x="5028409" y="1000480"/>
          <a:ext cx="3000000" cy="3000000"/>
        </p:xfrm>
        <a:graphic>
          <a:graphicData uri="http://schemas.openxmlformats.org/drawingml/2006/table">
            <a:tbl>
              <a:tblPr bandRow="1" firstRow="1">
                <a:noFill/>
                <a:tableStyleId>{86D57FBB-DC63-4C23-A16A-1ECE8D42DC54}</a:tableStyleId>
              </a:tblPr>
              <a:tblGrid>
                <a:gridCol w="1135325"/>
                <a:gridCol w="648750"/>
                <a:gridCol w="648750"/>
                <a:gridCol w="648750"/>
                <a:gridCol w="648750"/>
                <a:gridCol w="648750"/>
                <a:gridCol w="648750"/>
                <a:gridCol w="648750"/>
                <a:gridCol w="648750"/>
              </a:tblGrid>
              <a:tr h="1888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gridSpan="8">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Price Premium: Country</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hMerge="1"/>
                <a:tc hMerge="1"/>
                <a:tc hMerge="1"/>
                <a:tc hMerge="1"/>
                <a:tc hMerge="1"/>
                <a:tc hMerge="1"/>
              </a:tr>
              <a:tr h="2992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US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US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UK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UK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Germany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Germany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IT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IT 2023</a:t>
                      </a:r>
                      <a:endParaRPr/>
                    </a:p>
                  </a:txBody>
                  <a:tcPr marT="7625" marB="0" marR="7625" marL="7625" anchor="b">
                    <a:lnR cap="flat" cmpd="sng" w="12700">
                      <a:solidFill>
                        <a:schemeClr val="dk1"/>
                      </a:solidFill>
                      <a:prstDash val="solid"/>
                      <a:round/>
                      <a:headEnd len="sm" w="sm" type="none"/>
                      <a:tailEnd len="sm" w="sm" type="none"/>
                    </a:lnR>
                  </a:tcPr>
                </a:tc>
              </a:tr>
              <a:tr h="4796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Quality</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45%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34%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24%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28%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4796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Clinically studied</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39%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28%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26%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4796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Trust</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37%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30%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25%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21%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3611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Established safety</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41%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29%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26%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2992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Efficacy/efficacious dose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34%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26%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22%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2427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Media coverage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32%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18%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11%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4452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Branded ingredient logo on back of package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32%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27%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11%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3611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Social media support</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30%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3611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Regulatory/legal compliance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35%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28%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24%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4452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Branded ingredient logo on front of package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35%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16%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11%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3611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Website offering further information</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43%</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34%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31%</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24%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29%</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bl>
          </a:graphicData>
        </a:graphic>
      </p:graphicFrame>
      <p:pic>
        <p:nvPicPr>
          <p:cNvPr descr="Icon&#10;&#10;Description automatically generated" id="1686" name="Google Shape;1686;p132"/>
          <p:cNvPicPr preferRelativeResize="0"/>
          <p:nvPr/>
        </p:nvPicPr>
        <p:blipFill rotWithShape="1">
          <a:blip r:embed="rId3">
            <a:alphaModFix/>
          </a:blip>
          <a:srcRect b="0" l="0" r="0" t="0"/>
          <a:stretch/>
        </p:blipFill>
        <p:spPr>
          <a:xfrm>
            <a:off x="838200" y="907012"/>
            <a:ext cx="548640" cy="548640"/>
          </a:xfrm>
          <a:prstGeom prst="rect">
            <a:avLst/>
          </a:prstGeom>
          <a:noFill/>
          <a:ln>
            <a:noFill/>
          </a:ln>
        </p:spPr>
      </p:pic>
      <p:sp>
        <p:nvSpPr>
          <p:cNvPr id="1687" name="Google Shape;1687;p132"/>
          <p:cNvSpPr txBox="1"/>
          <p:nvPr/>
        </p:nvSpPr>
        <p:spPr>
          <a:xfrm>
            <a:off x="1338614" y="987881"/>
            <a:ext cx="2505800" cy="50230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Across the board, all countries surveyed in 2022 were less likely to pay a premium of greater than 10% for branded ingredients based on any of the listed features.</a:t>
            </a:r>
            <a:endParaRPr sz="1400">
              <a:solidFill>
                <a:schemeClr val="dk1"/>
              </a:solidFill>
              <a:latin typeface="Arial"/>
              <a:ea typeface="Arial"/>
              <a:cs typeface="Arial"/>
              <a:sym typeface="Arial"/>
            </a:endParaRPr>
          </a:p>
        </p:txBody>
      </p:sp>
      <p:sp>
        <p:nvSpPr>
          <p:cNvPr id="1688" name="Google Shape;1688;p132"/>
          <p:cNvSpPr txBox="1"/>
          <p:nvPr/>
        </p:nvSpPr>
        <p:spPr>
          <a:xfrm>
            <a:off x="0" y="5870119"/>
            <a:ext cx="4704476"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2023 US n=291, UK n=143, DE n=121, IT n=194; 2022 n=varies. Question BI4: “When deciding which supplements to purchase, how much of a premium would you be willing to pay for the inclusion of a BRANDED INGREDIENT with the following features (versus the cheapest option available)?” Top 2 responses: ’11% to 20% premium’ and ‘More than 20% premium’</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3" name="Shape 1693"/>
        <p:cNvGrpSpPr/>
        <p:nvPr/>
      </p:nvGrpSpPr>
      <p:grpSpPr>
        <a:xfrm>
          <a:off x="0" y="0"/>
          <a:ext cx="0" cy="0"/>
          <a:chOff x="0" y="0"/>
          <a:chExt cx="0" cy="0"/>
        </a:xfrm>
      </p:grpSpPr>
      <p:sp>
        <p:nvSpPr>
          <p:cNvPr id="1694" name="Google Shape;1694;p133"/>
          <p:cNvSpPr txBox="1"/>
          <p:nvPr>
            <p:ph type="title"/>
          </p:nvPr>
        </p:nvSpPr>
        <p:spPr>
          <a:xfrm>
            <a:off x="838200" y="287201"/>
            <a:ext cx="9072716" cy="39383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3"/>
              </a:buClr>
              <a:buSzPts val="2800"/>
              <a:buFont typeface="Arial Black"/>
              <a:buNone/>
            </a:pPr>
            <a:r>
              <a:rPr lang="en-US">
                <a:solidFill>
                  <a:schemeClr val="accent3"/>
                </a:solidFill>
                <a:latin typeface="Arial Black"/>
                <a:ea typeface="Arial Black"/>
                <a:cs typeface="Arial Black"/>
                <a:sym typeface="Arial Black"/>
              </a:rPr>
              <a:t>BRANDED INGREDIENTS PRICE PREMIUM: </a:t>
            </a:r>
            <a:br>
              <a:rPr lang="en-US">
                <a:solidFill>
                  <a:schemeClr val="accent3"/>
                </a:solidFill>
                <a:latin typeface="Arial Black"/>
                <a:ea typeface="Arial Black"/>
                <a:cs typeface="Arial Black"/>
                <a:sym typeface="Arial Black"/>
              </a:rPr>
            </a:br>
            <a:r>
              <a:rPr lang="en-US">
                <a:solidFill>
                  <a:schemeClr val="accent3"/>
                </a:solidFill>
                <a:latin typeface="Arial Black"/>
                <a:ea typeface="Arial Black"/>
                <a:cs typeface="Arial Black"/>
                <a:sym typeface="Arial Black"/>
              </a:rPr>
              <a:t>AGE, 2022-2023</a:t>
            </a:r>
            <a:endParaRPr/>
          </a:p>
        </p:txBody>
      </p:sp>
      <p:graphicFrame>
        <p:nvGraphicFramePr>
          <p:cNvPr id="1695" name="Google Shape;1695;p133"/>
          <p:cNvGraphicFramePr/>
          <p:nvPr/>
        </p:nvGraphicFramePr>
        <p:xfrm>
          <a:off x="5903480" y="1064577"/>
          <a:ext cx="3000000" cy="3000000"/>
        </p:xfrm>
        <a:graphic>
          <a:graphicData uri="http://schemas.openxmlformats.org/drawingml/2006/table">
            <a:tbl>
              <a:tblPr bandRow="1" firstRow="1">
                <a:noFill/>
                <a:tableStyleId>{86D57FBB-DC63-4C23-A16A-1ECE8D42DC54}</a:tableStyleId>
              </a:tblPr>
              <a:tblGrid>
                <a:gridCol w="1135325"/>
                <a:gridCol w="648750"/>
                <a:gridCol w="648750"/>
                <a:gridCol w="648750"/>
                <a:gridCol w="648750"/>
                <a:gridCol w="648750"/>
                <a:gridCol w="648750"/>
              </a:tblGrid>
              <a:tr h="1888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gridSpan="6">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Price Premium: Age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hMerge="1"/>
                <a:tc hMerge="1"/>
                <a:tc hMerge="1"/>
                <a:tc hMerge="1"/>
              </a:tr>
              <a:tr h="2992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18-34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18-34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35-54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35-54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55+ 2022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55+ 2023</a:t>
                      </a:r>
                      <a:endParaRPr/>
                    </a:p>
                  </a:txBody>
                  <a:tcPr marT="7625" marB="0" marR="7625" marL="7625" anchor="b">
                    <a:lnR cap="flat" cmpd="sng" w="12700">
                      <a:solidFill>
                        <a:schemeClr val="dk1"/>
                      </a:solidFill>
                      <a:prstDash val="solid"/>
                      <a:round/>
                      <a:headEnd len="sm" w="sm" type="none"/>
                      <a:tailEnd len="sm" w="sm" type="none"/>
                    </a:lnR>
                  </a:tcPr>
                </a:tc>
              </a:tr>
              <a:tr h="4796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Quality</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40%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36%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27%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4796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Established safety</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31%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31%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a:t>
                      </a:r>
                      <a:endParaRPr/>
                    </a:p>
                  </a:txBody>
                  <a:tcPr marT="7625" marB="0" marR="7625" marL="7625" anchor="b">
                    <a:lnR cap="flat" cmpd="sng" w="12700">
                      <a:solidFill>
                        <a:schemeClr val="dk1"/>
                      </a:solidFill>
                      <a:prstDash val="solid"/>
                      <a:round/>
                      <a:headEnd len="sm" w="sm" type="none"/>
                      <a:tailEnd len="sm" w="sm" type="none"/>
                    </a:lnR>
                  </a:tcPr>
                </a:tc>
              </a:tr>
              <a:tr h="4796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Efficacy/efficacious dose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32%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27%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21%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3611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Clinically studied</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34%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32%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22%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2992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Trust</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26%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30%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2427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Regulatory/legal compliance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30%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28%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15%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4452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Media coverage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26%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20%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9%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3611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Branded ingredient logo on back of package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32%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20%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11%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3611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Branded ingredient logo on front of package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26%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23%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11%</a:t>
                      </a:r>
                      <a:endParaRPr/>
                    </a:p>
                  </a:txBody>
                  <a:tcPr marT="7625" marB="0" marR="7625" marL="7625" anchor="b">
                    <a:lnR cap="flat" cmpd="sng" w="12700">
                      <a:solidFill>
                        <a:schemeClr val="dk1"/>
                      </a:solidFill>
                      <a:prstDash val="solid"/>
                      <a:round/>
                      <a:headEnd len="sm" w="sm" type="none"/>
                      <a:tailEnd len="sm" w="sm" type="none"/>
                    </a:lnR>
                  </a:tcPr>
                </a:tc>
              </a:tr>
              <a:tr h="4452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Social media support</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23%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19%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7%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3611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Website offering further information</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32%</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24%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29%</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21%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11% </a:t>
                      </a:r>
                      <a:r>
                        <a:rPr b="0"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bl>
          </a:graphicData>
        </a:graphic>
      </p:graphicFrame>
      <p:pic>
        <p:nvPicPr>
          <p:cNvPr descr="Icon&#10;&#10;Description automatically generated" id="1696" name="Google Shape;1696;p133"/>
          <p:cNvPicPr preferRelativeResize="0"/>
          <p:nvPr/>
        </p:nvPicPr>
        <p:blipFill rotWithShape="1">
          <a:blip r:embed="rId3">
            <a:alphaModFix/>
          </a:blip>
          <a:srcRect b="0" l="0" r="0" t="0"/>
          <a:stretch/>
        </p:blipFill>
        <p:spPr>
          <a:xfrm>
            <a:off x="838200" y="907012"/>
            <a:ext cx="548640" cy="548640"/>
          </a:xfrm>
          <a:prstGeom prst="rect">
            <a:avLst/>
          </a:prstGeom>
          <a:noFill/>
          <a:ln>
            <a:noFill/>
          </a:ln>
        </p:spPr>
      </p:pic>
      <p:sp>
        <p:nvSpPr>
          <p:cNvPr id="1697" name="Google Shape;1697;p133"/>
          <p:cNvSpPr txBox="1"/>
          <p:nvPr/>
        </p:nvSpPr>
        <p:spPr>
          <a:xfrm>
            <a:off x="1338614" y="987881"/>
            <a:ext cx="2505800" cy="50230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Respondents aged 55+ were the only age range more willing to pay a premium of more than 10% for any of the listed features than they had been in 2022.</a:t>
            </a:r>
            <a:endParaRPr sz="1400">
              <a:solidFill>
                <a:schemeClr val="dk1"/>
              </a:solidFill>
              <a:latin typeface="Arial"/>
              <a:ea typeface="Arial"/>
              <a:cs typeface="Arial"/>
              <a:sym typeface="Arial"/>
            </a:endParaRPr>
          </a:p>
        </p:txBody>
      </p:sp>
      <p:sp>
        <p:nvSpPr>
          <p:cNvPr id="1698" name="Google Shape;1698;p133"/>
          <p:cNvSpPr txBox="1"/>
          <p:nvPr/>
        </p:nvSpPr>
        <p:spPr>
          <a:xfrm>
            <a:off x="0" y="5870119"/>
            <a:ext cx="4704476"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2023 18-35 n=521, 35-54 n=470, 55+ n=204; 2022 n=varies. Question BI4: “When deciding which supplements to purchase, how much of a premium would you be willing to pay for the inclusion of a BRANDED INGREDIENT with the following features (versus the cheapest option available)?” Top 2 responses: ’11% to 20% premium’ and ‘More than 20% premium’</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2" name="Shape 1702"/>
        <p:cNvGrpSpPr/>
        <p:nvPr/>
      </p:nvGrpSpPr>
      <p:grpSpPr>
        <a:xfrm>
          <a:off x="0" y="0"/>
          <a:ext cx="0" cy="0"/>
          <a:chOff x="0" y="0"/>
          <a:chExt cx="0" cy="0"/>
        </a:xfrm>
      </p:grpSpPr>
      <p:sp>
        <p:nvSpPr>
          <p:cNvPr id="1703" name="Google Shape;1703;p134"/>
          <p:cNvSpPr/>
          <p:nvPr/>
        </p:nvSpPr>
        <p:spPr>
          <a:xfrm>
            <a:off x="884451" y="89320"/>
            <a:ext cx="4324157" cy="5964239"/>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4" name="Google Shape;1704;p134"/>
          <p:cNvSpPr/>
          <p:nvPr/>
        </p:nvSpPr>
        <p:spPr>
          <a:xfrm>
            <a:off x="11013757" y="6160671"/>
            <a:ext cx="815927" cy="732054"/>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picture containing graphical user interface&#10;&#10;Description automatically generated" id="1705" name="Google Shape;1705;p134"/>
          <p:cNvPicPr preferRelativeResize="0"/>
          <p:nvPr/>
        </p:nvPicPr>
        <p:blipFill rotWithShape="1">
          <a:blip r:embed="rId3">
            <a:alphaModFix/>
          </a:blip>
          <a:srcRect b="0" l="0" r="0" t="0"/>
          <a:stretch/>
        </p:blipFill>
        <p:spPr>
          <a:xfrm>
            <a:off x="9008269" y="124045"/>
            <a:ext cx="3099816" cy="914700"/>
          </a:xfrm>
          <a:prstGeom prst="rect">
            <a:avLst/>
          </a:prstGeom>
          <a:noFill/>
          <a:ln>
            <a:noFill/>
          </a:ln>
        </p:spPr>
      </p:pic>
      <p:sp>
        <p:nvSpPr>
          <p:cNvPr id="1706" name="Google Shape;1706;p134"/>
          <p:cNvSpPr txBox="1"/>
          <p:nvPr/>
        </p:nvSpPr>
        <p:spPr>
          <a:xfrm>
            <a:off x="6356972" y="2748273"/>
            <a:ext cx="4728704" cy="1508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Arial Black"/>
                <a:ea typeface="Arial Black"/>
                <a:cs typeface="Arial Black"/>
                <a:sym typeface="Arial Black"/>
              </a:rPr>
              <a:t>VALUES</a:t>
            </a:r>
            <a:endParaRPr/>
          </a:p>
          <a:p>
            <a:pPr indent="0" lvl="0" marL="0" marR="0" rtl="0" algn="l">
              <a:spcBef>
                <a:spcPts val="0"/>
              </a:spcBef>
              <a:spcAft>
                <a:spcPts val="0"/>
              </a:spcAft>
              <a:buNone/>
            </a:pPr>
            <a:r>
              <a:rPr lang="en-US" sz="2800">
                <a:solidFill>
                  <a:schemeClr val="dk1"/>
                </a:solidFill>
                <a:latin typeface="Arial"/>
                <a:ea typeface="Arial"/>
                <a:cs typeface="Arial"/>
                <a:sym typeface="Arial"/>
              </a:rPr>
              <a:t>Trust, Transparency &amp; Sustainability</a:t>
            </a:r>
            <a:endParaRPr/>
          </a:p>
        </p:txBody>
      </p:sp>
      <p:pic>
        <p:nvPicPr>
          <p:cNvPr descr="A finger pointing at a bottle&#10;&#10;Description automatically generated" id="1707" name="Google Shape;1707;p134"/>
          <p:cNvPicPr preferRelativeResize="0"/>
          <p:nvPr>
            <p:ph idx="2" type="pic"/>
          </p:nvPr>
        </p:nvPicPr>
        <p:blipFill rotWithShape="1">
          <a:blip r:embed="rId4">
            <a:alphaModFix/>
          </a:blip>
          <a:srcRect b="0" l="27285" r="27285" t="0"/>
          <a:stretch/>
        </p:blipFill>
        <p:spPr>
          <a:xfrm>
            <a:off x="717550" y="0"/>
            <a:ext cx="4233863" cy="5865813"/>
          </a:xfrm>
          <a:prstGeom prst="rect">
            <a:avLst/>
          </a:prstGeom>
          <a:solidFill>
            <a:schemeClr val="lt1"/>
          </a:solid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1" name="Shape 1711"/>
        <p:cNvGrpSpPr/>
        <p:nvPr/>
      </p:nvGrpSpPr>
      <p:grpSpPr>
        <a:xfrm>
          <a:off x="0" y="0"/>
          <a:ext cx="0" cy="0"/>
          <a:chOff x="0" y="0"/>
          <a:chExt cx="0" cy="0"/>
        </a:xfrm>
      </p:grpSpPr>
      <p:sp>
        <p:nvSpPr>
          <p:cNvPr id="1712" name="Google Shape;1712;p135"/>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TRUST: COUNTRY</a:t>
            </a:r>
            <a:endParaRPr/>
          </a:p>
        </p:txBody>
      </p:sp>
      <p:graphicFrame>
        <p:nvGraphicFramePr>
          <p:cNvPr id="1713" name="Google Shape;1713;p135"/>
          <p:cNvGraphicFramePr/>
          <p:nvPr/>
        </p:nvGraphicFramePr>
        <p:xfrm>
          <a:off x="97971" y="2106553"/>
          <a:ext cx="11996057" cy="4351337"/>
        </p:xfrm>
        <a:graphic>
          <a:graphicData uri="http://schemas.openxmlformats.org/drawingml/2006/chart">
            <c:chart r:id="rId3"/>
          </a:graphicData>
        </a:graphic>
      </p:graphicFrame>
      <p:pic>
        <p:nvPicPr>
          <p:cNvPr descr="Icon&#10;&#10;Description automatically generated" id="1714" name="Google Shape;1714;p135"/>
          <p:cNvPicPr preferRelativeResize="0"/>
          <p:nvPr/>
        </p:nvPicPr>
        <p:blipFill rotWithShape="1">
          <a:blip r:embed="rId4">
            <a:alphaModFix/>
          </a:blip>
          <a:srcRect b="0" l="0" r="0" t="0"/>
          <a:stretch/>
        </p:blipFill>
        <p:spPr>
          <a:xfrm>
            <a:off x="838200" y="912251"/>
            <a:ext cx="457200" cy="457200"/>
          </a:xfrm>
          <a:prstGeom prst="rect">
            <a:avLst/>
          </a:prstGeom>
          <a:noFill/>
          <a:ln>
            <a:noFill/>
          </a:ln>
        </p:spPr>
      </p:pic>
      <p:sp>
        <p:nvSpPr>
          <p:cNvPr id="1715" name="Google Shape;1715;p135"/>
          <p:cNvSpPr txBox="1"/>
          <p:nvPr/>
        </p:nvSpPr>
        <p:spPr>
          <a:xfrm>
            <a:off x="1295400" y="947827"/>
            <a:ext cx="10290363"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Overall, health care professional recommendations were most important to prebiotic users in general and to those from the UK, Italy, and Australia. German respondents cared much less about such recommendations than any other group (17%).</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German &amp; South Korean respondents felt strongly about clinical research on the ingredient, while US respondents cared about consistent quality.</a:t>
            </a:r>
            <a:endParaRPr/>
          </a:p>
        </p:txBody>
      </p:sp>
      <p:sp>
        <p:nvSpPr>
          <p:cNvPr id="1716" name="Google Shape;1716;p135"/>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n=499, UK n=213, DE n=196, IT n=290, KR n=295, AU n=218, all supplement users n=3677. Question V4: “What characteristics most encourage you to trust a supplement brand?” </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0" name="Shape 1720"/>
        <p:cNvGrpSpPr/>
        <p:nvPr/>
      </p:nvGrpSpPr>
      <p:grpSpPr>
        <a:xfrm>
          <a:off x="0" y="0"/>
          <a:ext cx="0" cy="0"/>
          <a:chOff x="0" y="0"/>
          <a:chExt cx="0" cy="0"/>
        </a:xfrm>
      </p:grpSpPr>
      <p:sp>
        <p:nvSpPr>
          <p:cNvPr id="1721" name="Google Shape;1721;p136"/>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TRUST: AGE &amp; GENDER</a:t>
            </a:r>
            <a:endParaRPr/>
          </a:p>
        </p:txBody>
      </p:sp>
      <p:graphicFrame>
        <p:nvGraphicFramePr>
          <p:cNvPr id="1722" name="Google Shape;1722;p136"/>
          <p:cNvGraphicFramePr/>
          <p:nvPr/>
        </p:nvGraphicFramePr>
        <p:xfrm>
          <a:off x="97971" y="2106553"/>
          <a:ext cx="11996057" cy="4351337"/>
        </p:xfrm>
        <a:graphic>
          <a:graphicData uri="http://schemas.openxmlformats.org/drawingml/2006/chart">
            <c:chart r:id="rId3"/>
          </a:graphicData>
        </a:graphic>
      </p:graphicFrame>
      <p:pic>
        <p:nvPicPr>
          <p:cNvPr descr="Icon&#10;&#10;Description automatically generated" id="1723" name="Google Shape;1723;p136"/>
          <p:cNvPicPr preferRelativeResize="0"/>
          <p:nvPr/>
        </p:nvPicPr>
        <p:blipFill rotWithShape="1">
          <a:blip r:embed="rId4">
            <a:alphaModFix/>
          </a:blip>
          <a:srcRect b="0" l="0" r="0" t="0"/>
          <a:stretch/>
        </p:blipFill>
        <p:spPr>
          <a:xfrm>
            <a:off x="925285" y="738079"/>
            <a:ext cx="457200" cy="457200"/>
          </a:xfrm>
          <a:prstGeom prst="rect">
            <a:avLst/>
          </a:prstGeom>
          <a:noFill/>
          <a:ln>
            <a:noFill/>
          </a:ln>
        </p:spPr>
      </p:pic>
      <p:sp>
        <p:nvSpPr>
          <p:cNvPr id="1724" name="Google Shape;1724;p136"/>
          <p:cNvSpPr txBox="1"/>
          <p:nvPr/>
        </p:nvSpPr>
        <p:spPr>
          <a:xfrm>
            <a:off x="1382485" y="773655"/>
            <a:ext cx="10290363" cy="1600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55+ care more than any other group about a health care provider’s recommendation (43%) to a notable degree, while female respondents 55+ care more about clinical research on the brand and long-term usage (both 29%) to a notable degree.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18-34 cared more about brand values (16%), authentic brand stories (17%), social media influencers (15%), and charity (11%).</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725" name="Google Shape;1725;p136"/>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Female 18-34 n=355, male 18-34 n=305, female 35-54 n=347, male 35-54 n=372, female 55+ n=161, male 55+ n=168, all supplement users n=3677.  Question V4: “What characteristics most encourage you to trust a supplement brand?” </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9" name="Shape 1729"/>
        <p:cNvGrpSpPr/>
        <p:nvPr/>
      </p:nvGrpSpPr>
      <p:grpSpPr>
        <a:xfrm>
          <a:off x="0" y="0"/>
          <a:ext cx="0" cy="0"/>
          <a:chOff x="0" y="0"/>
          <a:chExt cx="0" cy="0"/>
        </a:xfrm>
      </p:grpSpPr>
      <p:sp>
        <p:nvSpPr>
          <p:cNvPr id="1730" name="Google Shape;1730;p137"/>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TRUST: US, AGE &amp; GENDER</a:t>
            </a:r>
            <a:endParaRPr/>
          </a:p>
        </p:txBody>
      </p:sp>
      <p:graphicFrame>
        <p:nvGraphicFramePr>
          <p:cNvPr id="1731" name="Google Shape;1731;p137"/>
          <p:cNvGraphicFramePr/>
          <p:nvPr/>
        </p:nvGraphicFramePr>
        <p:xfrm>
          <a:off x="97971" y="1879373"/>
          <a:ext cx="11996057" cy="4351337"/>
        </p:xfrm>
        <a:graphic>
          <a:graphicData uri="http://schemas.openxmlformats.org/drawingml/2006/chart">
            <c:chart r:id="rId3"/>
          </a:graphicData>
        </a:graphic>
      </p:graphicFrame>
      <p:pic>
        <p:nvPicPr>
          <p:cNvPr descr="Icon&#10;&#10;Description automatically generated" id="1732" name="Google Shape;1732;p137"/>
          <p:cNvPicPr preferRelativeResize="0"/>
          <p:nvPr/>
        </p:nvPicPr>
        <p:blipFill rotWithShape="1">
          <a:blip r:embed="rId4">
            <a:alphaModFix/>
          </a:blip>
          <a:srcRect b="0" l="0" r="0" t="0"/>
          <a:stretch/>
        </p:blipFill>
        <p:spPr>
          <a:xfrm>
            <a:off x="925285" y="738079"/>
            <a:ext cx="457200" cy="457200"/>
          </a:xfrm>
          <a:prstGeom prst="rect">
            <a:avLst/>
          </a:prstGeom>
          <a:noFill/>
          <a:ln>
            <a:noFill/>
          </a:ln>
        </p:spPr>
      </p:pic>
      <p:sp>
        <p:nvSpPr>
          <p:cNvPr id="1733" name="Google Shape;1733;p137"/>
          <p:cNvSpPr txBox="1"/>
          <p:nvPr/>
        </p:nvSpPr>
        <p:spPr>
          <a:xfrm>
            <a:off x="1382485" y="773655"/>
            <a:ext cx="10290363"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US prebiotic users cared more about consistent product quality than females of the same age range.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18-34 cared much less about a health care professional’s recommendation (18%).</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35-54 cared most about quality certification (33%).</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55+ cared most about clinical research on the ingredient (41%).</a:t>
            </a:r>
            <a:endParaRPr sz="1400">
              <a:solidFill>
                <a:schemeClr val="dk1"/>
              </a:solidFill>
              <a:latin typeface="Arial"/>
              <a:ea typeface="Arial"/>
              <a:cs typeface="Arial"/>
              <a:sym typeface="Arial"/>
            </a:endParaRPr>
          </a:p>
        </p:txBody>
      </p:sp>
      <p:sp>
        <p:nvSpPr>
          <p:cNvPr id="1734" name="Google Shape;1734;p137"/>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Prebiotic users female 18-34 n=106, male 18-34 n=105, female 35-54 n=97, male 35-54 n=112, female 55+ n=46, male 55+ n=32, all supplement users n=3677.  Question V4: “What characteristics most encourage you to trust a supplement brand?” </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8" name="Shape 1738"/>
        <p:cNvGrpSpPr/>
        <p:nvPr/>
      </p:nvGrpSpPr>
      <p:grpSpPr>
        <a:xfrm>
          <a:off x="0" y="0"/>
          <a:ext cx="0" cy="0"/>
          <a:chOff x="0" y="0"/>
          <a:chExt cx="0" cy="0"/>
        </a:xfrm>
      </p:grpSpPr>
      <p:sp>
        <p:nvSpPr>
          <p:cNvPr id="1739" name="Google Shape;1739;p138"/>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TRUST: US 2022-2023</a:t>
            </a:r>
            <a:endParaRPr/>
          </a:p>
        </p:txBody>
      </p:sp>
      <p:graphicFrame>
        <p:nvGraphicFramePr>
          <p:cNvPr id="1740" name="Google Shape;1740;p138"/>
          <p:cNvGraphicFramePr/>
          <p:nvPr/>
        </p:nvGraphicFramePr>
        <p:xfrm>
          <a:off x="452" y="2229663"/>
          <a:ext cx="11996057" cy="4351337"/>
        </p:xfrm>
        <a:graphic>
          <a:graphicData uri="http://schemas.openxmlformats.org/drawingml/2006/chart">
            <c:chart r:id="rId3"/>
          </a:graphicData>
        </a:graphic>
      </p:graphicFrame>
      <p:pic>
        <p:nvPicPr>
          <p:cNvPr descr="Icon&#10;&#10;Description automatically generated" id="1741" name="Google Shape;1741;p138"/>
          <p:cNvPicPr preferRelativeResize="0"/>
          <p:nvPr/>
        </p:nvPicPr>
        <p:blipFill rotWithShape="1">
          <a:blip r:embed="rId4">
            <a:alphaModFix/>
          </a:blip>
          <a:srcRect b="0" l="0" r="0" t="0"/>
          <a:stretch/>
        </p:blipFill>
        <p:spPr>
          <a:xfrm>
            <a:off x="838200" y="912251"/>
            <a:ext cx="457200" cy="457200"/>
          </a:xfrm>
          <a:prstGeom prst="rect">
            <a:avLst/>
          </a:prstGeom>
          <a:noFill/>
          <a:ln>
            <a:noFill/>
          </a:ln>
        </p:spPr>
      </p:pic>
      <p:sp>
        <p:nvSpPr>
          <p:cNvPr id="1742" name="Google Shape;1742;p138"/>
          <p:cNvSpPr txBox="1"/>
          <p:nvPr/>
        </p:nvSpPr>
        <p:spPr>
          <a:xfrm>
            <a:off x="1295400" y="947827"/>
            <a:ext cx="10290363"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Consistent quality was most important to 2023 respondents, whereas health care professional recommendation was most important to 2022 respondents.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Branded ingredients had a significant drop in importance from 2022 (19%) to 2023 (13%).</a:t>
            </a:r>
            <a:endParaRPr sz="1800">
              <a:solidFill>
                <a:schemeClr val="dk1"/>
              </a:solidFill>
              <a:latin typeface="Calibri"/>
              <a:ea typeface="Calibri"/>
              <a:cs typeface="Calibri"/>
              <a:sym typeface="Calibri"/>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743" name="Google Shape;1743;p138"/>
          <p:cNvSpPr txBox="1"/>
          <p:nvPr/>
        </p:nvSpPr>
        <p:spPr>
          <a:xfrm>
            <a:off x="0" y="6457890"/>
            <a:ext cx="803049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595959"/>
                </a:solidFill>
                <a:latin typeface="Arial"/>
                <a:ea typeface="Arial"/>
                <a:cs typeface="Arial"/>
                <a:sym typeface="Arial"/>
              </a:rPr>
              <a:t>Note: US 2023 n=499, US 2022 n=503. Question V4: “What characteristics most encourage you to trust a supplement brand?” </a:t>
            </a:r>
            <a:endParaRPr/>
          </a:p>
        </p:txBody>
      </p:sp>
      <p:sp>
        <p:nvSpPr>
          <p:cNvPr id="1744" name="Google Shape;1744;p138"/>
          <p:cNvSpPr txBox="1"/>
          <p:nvPr/>
        </p:nvSpPr>
        <p:spPr>
          <a:xfrm>
            <a:off x="3840532" y="2152954"/>
            <a:ext cx="134753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FF0000"/>
                </a:solidFill>
                <a:latin typeface="Arial"/>
                <a:ea typeface="Arial"/>
                <a:cs typeface="Arial"/>
                <a:sym typeface="Arial"/>
              </a:rPr>
              <a:t>New choices in 2023</a:t>
            </a:r>
            <a:endParaRPr/>
          </a:p>
        </p:txBody>
      </p:sp>
      <p:sp>
        <p:nvSpPr>
          <p:cNvPr id="1745" name="Google Shape;1745;p138"/>
          <p:cNvSpPr txBox="1"/>
          <p:nvPr/>
        </p:nvSpPr>
        <p:spPr>
          <a:xfrm>
            <a:off x="1676141" y="2453304"/>
            <a:ext cx="134753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FF0000"/>
                </a:solidFill>
                <a:latin typeface="Arial"/>
                <a:ea typeface="Arial"/>
                <a:cs typeface="Arial"/>
                <a:sym typeface="Arial"/>
              </a:rPr>
              <a:t>New choice</a:t>
            </a:r>
            <a:endParaRPr/>
          </a:p>
          <a:p>
            <a:pPr indent="0" lvl="0" marL="0" marR="0" rtl="0" algn="ctr">
              <a:spcBef>
                <a:spcPts val="0"/>
              </a:spcBef>
              <a:spcAft>
                <a:spcPts val="0"/>
              </a:spcAft>
              <a:buNone/>
            </a:pPr>
            <a:r>
              <a:rPr lang="en-US" sz="1400">
                <a:solidFill>
                  <a:srgbClr val="FF0000"/>
                </a:solidFill>
                <a:latin typeface="Arial"/>
                <a:ea typeface="Arial"/>
                <a:cs typeface="Arial"/>
                <a:sym typeface="Arial"/>
              </a:rPr>
              <a:t> in 2023</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9" name="Shape 1749"/>
        <p:cNvGrpSpPr/>
        <p:nvPr/>
      </p:nvGrpSpPr>
      <p:grpSpPr>
        <a:xfrm>
          <a:off x="0" y="0"/>
          <a:ext cx="0" cy="0"/>
          <a:chOff x="0" y="0"/>
          <a:chExt cx="0" cy="0"/>
        </a:xfrm>
      </p:grpSpPr>
      <p:sp>
        <p:nvSpPr>
          <p:cNvPr id="1750" name="Google Shape;1750;p139"/>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3"/>
              </a:buClr>
              <a:buSzPts val="2800"/>
              <a:buFont typeface="Arial Black"/>
              <a:buNone/>
            </a:pPr>
            <a:r>
              <a:rPr lang="en-US">
                <a:solidFill>
                  <a:schemeClr val="accent3"/>
                </a:solidFill>
                <a:latin typeface="Arial Black"/>
                <a:ea typeface="Arial Black"/>
                <a:cs typeface="Arial Black"/>
                <a:sym typeface="Arial Black"/>
              </a:rPr>
              <a:t>TRUST: UK 2022-2023</a:t>
            </a:r>
            <a:endParaRPr/>
          </a:p>
        </p:txBody>
      </p:sp>
      <p:graphicFrame>
        <p:nvGraphicFramePr>
          <p:cNvPr id="1751" name="Google Shape;1751;p139"/>
          <p:cNvGraphicFramePr/>
          <p:nvPr/>
        </p:nvGraphicFramePr>
        <p:xfrm>
          <a:off x="452" y="2229663"/>
          <a:ext cx="11996057" cy="4351337"/>
        </p:xfrm>
        <a:graphic>
          <a:graphicData uri="http://schemas.openxmlformats.org/drawingml/2006/chart">
            <c:chart r:id="rId3"/>
          </a:graphicData>
        </a:graphic>
      </p:graphicFrame>
      <p:pic>
        <p:nvPicPr>
          <p:cNvPr descr="Icon&#10;&#10;Description automatically generated" id="1752" name="Google Shape;1752;p139"/>
          <p:cNvPicPr preferRelativeResize="0"/>
          <p:nvPr/>
        </p:nvPicPr>
        <p:blipFill rotWithShape="1">
          <a:blip r:embed="rId4">
            <a:alphaModFix/>
          </a:blip>
          <a:srcRect b="0" l="0" r="0" t="0"/>
          <a:stretch/>
        </p:blipFill>
        <p:spPr>
          <a:xfrm>
            <a:off x="838200" y="912251"/>
            <a:ext cx="457200" cy="457200"/>
          </a:xfrm>
          <a:prstGeom prst="rect">
            <a:avLst/>
          </a:prstGeom>
          <a:noFill/>
          <a:ln>
            <a:noFill/>
          </a:ln>
        </p:spPr>
      </p:pic>
      <p:sp>
        <p:nvSpPr>
          <p:cNvPr id="1753" name="Google Shape;1753;p139"/>
          <p:cNvSpPr txBox="1"/>
          <p:nvPr/>
        </p:nvSpPr>
        <p:spPr>
          <a:xfrm>
            <a:off x="1295400" y="947827"/>
            <a:ext cx="10290363"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For UK users, family/friend recommendations had a significant reduction in trust from 2022 to 2023 (19% to 13%).</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Health care professional recommendation was the only characteristic to increase in importance between 2022 and 2023.</a:t>
            </a:r>
            <a:endParaRPr sz="1800">
              <a:solidFill>
                <a:schemeClr val="dk1"/>
              </a:solidFill>
              <a:latin typeface="Calibri"/>
              <a:ea typeface="Calibri"/>
              <a:cs typeface="Calibri"/>
              <a:sym typeface="Calibri"/>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754" name="Google Shape;1754;p139"/>
          <p:cNvSpPr txBox="1"/>
          <p:nvPr/>
        </p:nvSpPr>
        <p:spPr>
          <a:xfrm>
            <a:off x="0" y="6457890"/>
            <a:ext cx="803049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595959"/>
                </a:solidFill>
                <a:latin typeface="Arial"/>
                <a:ea typeface="Arial"/>
                <a:cs typeface="Arial"/>
                <a:sym typeface="Arial"/>
              </a:rPr>
              <a:t>Note: UK 2023 n=213, 2022 n=250. Question V4: “What characteristics most encourage you to trust a supplement brand?” </a:t>
            </a:r>
            <a:endParaRPr/>
          </a:p>
        </p:txBody>
      </p:sp>
      <p:sp>
        <p:nvSpPr>
          <p:cNvPr id="1755" name="Google Shape;1755;p139"/>
          <p:cNvSpPr txBox="1"/>
          <p:nvPr/>
        </p:nvSpPr>
        <p:spPr>
          <a:xfrm>
            <a:off x="1824919" y="2132768"/>
            <a:ext cx="134753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FF0000"/>
                </a:solidFill>
                <a:latin typeface="Arial"/>
                <a:ea typeface="Arial"/>
                <a:cs typeface="Arial"/>
                <a:sym typeface="Arial"/>
              </a:rPr>
              <a:t>New choices in 2023</a:t>
            </a:r>
            <a:endParaRPr/>
          </a:p>
        </p:txBody>
      </p:sp>
      <p:sp>
        <p:nvSpPr>
          <p:cNvPr id="1756" name="Google Shape;1756;p139"/>
          <p:cNvSpPr txBox="1"/>
          <p:nvPr/>
        </p:nvSpPr>
        <p:spPr>
          <a:xfrm>
            <a:off x="8509560" y="3193034"/>
            <a:ext cx="134753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FF0000"/>
                </a:solidFill>
                <a:latin typeface="Arial"/>
                <a:ea typeface="Arial"/>
                <a:cs typeface="Arial"/>
                <a:sym typeface="Arial"/>
              </a:rPr>
              <a:t>New choice</a:t>
            </a:r>
            <a:endParaRPr/>
          </a:p>
          <a:p>
            <a:pPr indent="0" lvl="0" marL="0" marR="0" rtl="0" algn="ctr">
              <a:spcBef>
                <a:spcPts val="0"/>
              </a:spcBef>
              <a:spcAft>
                <a:spcPts val="0"/>
              </a:spcAft>
              <a:buNone/>
            </a:pPr>
            <a:r>
              <a:rPr lang="en-US" sz="1400">
                <a:solidFill>
                  <a:srgbClr val="FF0000"/>
                </a:solidFill>
                <a:latin typeface="Arial"/>
                <a:ea typeface="Arial"/>
                <a:cs typeface="Arial"/>
                <a:sym typeface="Arial"/>
              </a:rPr>
              <a:t> in 2023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descr="Woman" id="396" name="Google Shape;396;p14"/>
          <p:cNvPicPr preferRelativeResize="0"/>
          <p:nvPr/>
        </p:nvPicPr>
        <p:blipFill rotWithShape="1">
          <a:blip r:embed="rId3">
            <a:alphaModFix/>
          </a:blip>
          <a:srcRect b="0" l="0" r="0" t="0"/>
          <a:stretch/>
        </p:blipFill>
        <p:spPr>
          <a:xfrm>
            <a:off x="67159" y="2043619"/>
            <a:ext cx="1795054" cy="1795054"/>
          </a:xfrm>
          <a:prstGeom prst="rect">
            <a:avLst/>
          </a:prstGeom>
          <a:noFill/>
          <a:ln>
            <a:noFill/>
          </a:ln>
        </p:spPr>
      </p:pic>
      <p:sp>
        <p:nvSpPr>
          <p:cNvPr id="397" name="Google Shape;397;p14"/>
          <p:cNvSpPr txBox="1"/>
          <p:nvPr/>
        </p:nvSpPr>
        <p:spPr>
          <a:xfrm>
            <a:off x="161580" y="6632694"/>
            <a:ext cx="4006001"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IT Prebiotic users n=290.</a:t>
            </a:r>
            <a:endParaRPr/>
          </a:p>
        </p:txBody>
      </p:sp>
      <p:sp>
        <p:nvSpPr>
          <p:cNvPr id="398" name="Google Shape;398;p14"/>
          <p:cNvSpPr txBox="1"/>
          <p:nvPr/>
        </p:nvSpPr>
        <p:spPr>
          <a:xfrm>
            <a:off x="2773529" y="3087384"/>
            <a:ext cx="95174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46%</a:t>
            </a:r>
            <a:endParaRPr/>
          </a:p>
        </p:txBody>
      </p:sp>
      <p:sp>
        <p:nvSpPr>
          <p:cNvPr id="399" name="Google Shape;399;p14"/>
          <p:cNvSpPr txBox="1"/>
          <p:nvPr/>
        </p:nvSpPr>
        <p:spPr>
          <a:xfrm>
            <a:off x="1199320" y="3124201"/>
            <a:ext cx="95174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53%</a:t>
            </a:r>
            <a:endParaRPr/>
          </a:p>
        </p:txBody>
      </p:sp>
      <p:sp>
        <p:nvSpPr>
          <p:cNvPr id="400" name="Google Shape;400;p14"/>
          <p:cNvSpPr txBox="1"/>
          <p:nvPr/>
        </p:nvSpPr>
        <p:spPr>
          <a:xfrm>
            <a:off x="5386262" y="2894456"/>
            <a:ext cx="87763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Black"/>
                <a:ea typeface="Arial Black"/>
                <a:cs typeface="Arial Black"/>
                <a:sym typeface="Arial Black"/>
              </a:rPr>
              <a:t>AGE</a:t>
            </a:r>
            <a:endParaRPr/>
          </a:p>
        </p:txBody>
      </p:sp>
      <p:sp>
        <p:nvSpPr>
          <p:cNvPr id="401" name="Google Shape;401;p14"/>
          <p:cNvSpPr txBox="1"/>
          <p:nvPr/>
        </p:nvSpPr>
        <p:spPr>
          <a:xfrm>
            <a:off x="9421987" y="2902718"/>
            <a:ext cx="130402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Black"/>
                <a:ea typeface="Arial Black"/>
                <a:cs typeface="Arial Black"/>
                <a:sym typeface="Arial Black"/>
              </a:rPr>
              <a:t>INCOME</a:t>
            </a:r>
            <a:endParaRPr/>
          </a:p>
        </p:txBody>
      </p:sp>
      <p:sp>
        <p:nvSpPr>
          <p:cNvPr id="402" name="Google Shape;402;p14"/>
          <p:cNvSpPr/>
          <p:nvPr/>
        </p:nvSpPr>
        <p:spPr>
          <a:xfrm flipH="1" rot="-5400000">
            <a:off x="3098387" y="3161077"/>
            <a:ext cx="204543" cy="914400"/>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403" name="Google Shape;403;p14"/>
          <p:cNvSpPr/>
          <p:nvPr/>
        </p:nvSpPr>
        <p:spPr>
          <a:xfrm flipH="1" rot="-5400000">
            <a:off x="1566353" y="3162765"/>
            <a:ext cx="201168" cy="914400"/>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pic>
        <p:nvPicPr>
          <p:cNvPr descr="Man" id="404" name="Google Shape;404;p14"/>
          <p:cNvPicPr preferRelativeResize="0"/>
          <p:nvPr/>
        </p:nvPicPr>
        <p:blipFill rotWithShape="1">
          <a:blip r:embed="rId4">
            <a:alphaModFix/>
          </a:blip>
          <a:srcRect b="0" l="0" r="0" t="0"/>
          <a:stretch/>
        </p:blipFill>
        <p:spPr>
          <a:xfrm>
            <a:off x="1608295" y="2030184"/>
            <a:ext cx="1795054" cy="1795054"/>
          </a:xfrm>
          <a:prstGeom prst="rect">
            <a:avLst/>
          </a:prstGeom>
          <a:noFill/>
          <a:ln>
            <a:noFill/>
          </a:ln>
        </p:spPr>
      </p:pic>
      <p:sp>
        <p:nvSpPr>
          <p:cNvPr id="405" name="Google Shape;405;p14"/>
          <p:cNvSpPr txBox="1"/>
          <p:nvPr/>
        </p:nvSpPr>
        <p:spPr>
          <a:xfrm>
            <a:off x="455784" y="4583205"/>
            <a:ext cx="3052763" cy="1159733"/>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Mix of men and women. </a:t>
            </a:r>
            <a:endParaRPr sz="1600">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Female n = 155</a:t>
            </a:r>
            <a:endParaRPr sz="1600">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Male n = 134</a:t>
            </a:r>
            <a:endParaRPr sz="1600">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Non-Binary n=1</a:t>
            </a:r>
            <a:endParaRPr sz="1600">
              <a:solidFill>
                <a:schemeClr val="dk1"/>
              </a:solidFill>
              <a:latin typeface="Arial"/>
              <a:ea typeface="Arial"/>
              <a:cs typeface="Arial"/>
              <a:sym typeface="Arial"/>
            </a:endParaRPr>
          </a:p>
        </p:txBody>
      </p:sp>
      <p:sp>
        <p:nvSpPr>
          <p:cNvPr id="406" name="Google Shape;406;p14"/>
          <p:cNvSpPr txBox="1"/>
          <p:nvPr/>
        </p:nvSpPr>
        <p:spPr>
          <a:xfrm>
            <a:off x="4194106" y="4583205"/>
            <a:ext cx="3666051"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1600">
              <a:solidFill>
                <a:schemeClr val="dk1"/>
              </a:solidFill>
              <a:latin typeface="Arial"/>
              <a:ea typeface="Arial"/>
              <a:cs typeface="Arial"/>
              <a:sym typeface="Arial"/>
            </a:endParaRPr>
          </a:p>
        </p:txBody>
      </p:sp>
      <p:cxnSp>
        <p:nvCxnSpPr>
          <p:cNvPr id="407" name="Google Shape;407;p14"/>
          <p:cNvCxnSpPr/>
          <p:nvPr/>
        </p:nvCxnSpPr>
        <p:spPr>
          <a:xfrm>
            <a:off x="3929743" y="1618424"/>
            <a:ext cx="0" cy="4403792"/>
          </a:xfrm>
          <a:prstGeom prst="straightConnector1">
            <a:avLst/>
          </a:prstGeom>
          <a:noFill/>
          <a:ln cap="flat" cmpd="sng" w="9525">
            <a:solidFill>
              <a:schemeClr val="accent1"/>
            </a:solidFill>
            <a:prstDash val="solid"/>
            <a:miter lim="800000"/>
            <a:headEnd len="sm" w="sm" type="none"/>
            <a:tailEnd len="sm" w="sm" type="none"/>
          </a:ln>
        </p:spPr>
      </p:cxnSp>
      <p:cxnSp>
        <p:nvCxnSpPr>
          <p:cNvPr id="408" name="Google Shape;408;p14"/>
          <p:cNvCxnSpPr/>
          <p:nvPr/>
        </p:nvCxnSpPr>
        <p:spPr>
          <a:xfrm>
            <a:off x="8010939" y="1618424"/>
            <a:ext cx="0" cy="4403792"/>
          </a:xfrm>
          <a:prstGeom prst="straightConnector1">
            <a:avLst/>
          </a:prstGeom>
          <a:noFill/>
          <a:ln cap="flat" cmpd="sng" w="9525">
            <a:solidFill>
              <a:schemeClr val="accent1"/>
            </a:solidFill>
            <a:prstDash val="solid"/>
            <a:miter lim="800000"/>
            <a:headEnd len="sm" w="sm" type="none"/>
            <a:tailEnd len="sm" w="sm" type="none"/>
          </a:ln>
        </p:spPr>
      </p:cxnSp>
      <p:sp>
        <p:nvSpPr>
          <p:cNvPr id="409" name="Google Shape;409;p14"/>
          <p:cNvSpPr txBox="1"/>
          <p:nvPr/>
        </p:nvSpPr>
        <p:spPr>
          <a:xfrm>
            <a:off x="8267704" y="4583205"/>
            <a:ext cx="361483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1600">
              <a:solidFill>
                <a:schemeClr val="dk1"/>
              </a:solidFill>
              <a:latin typeface="Arial"/>
              <a:ea typeface="Arial"/>
              <a:cs typeface="Arial"/>
              <a:sym typeface="Arial"/>
            </a:endParaRPr>
          </a:p>
        </p:txBody>
      </p:sp>
      <p:sp>
        <p:nvSpPr>
          <p:cNvPr id="410" name="Google Shape;410;p14"/>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DEMOGRAPHICS: IT</a:t>
            </a:r>
            <a:endParaRPr>
              <a:latin typeface="Arial Black"/>
              <a:ea typeface="Arial Black"/>
              <a:cs typeface="Arial Black"/>
              <a:sym typeface="Arial Black"/>
            </a:endParaRPr>
          </a:p>
        </p:txBody>
      </p:sp>
      <p:graphicFrame>
        <p:nvGraphicFramePr>
          <p:cNvPr id="411" name="Google Shape;411;p14"/>
          <p:cNvGraphicFramePr/>
          <p:nvPr/>
        </p:nvGraphicFramePr>
        <p:xfrm>
          <a:off x="3117603" y="1280487"/>
          <a:ext cx="5417606" cy="3611738"/>
        </p:xfrm>
        <a:graphic>
          <a:graphicData uri="http://schemas.openxmlformats.org/drawingml/2006/chart">
            <c:chart r:id="rId5"/>
          </a:graphicData>
        </a:graphic>
      </p:graphicFrame>
      <p:graphicFrame>
        <p:nvGraphicFramePr>
          <p:cNvPr id="412" name="Google Shape;412;p14"/>
          <p:cNvGraphicFramePr/>
          <p:nvPr/>
        </p:nvGraphicFramePr>
        <p:xfrm>
          <a:off x="7365195" y="1250953"/>
          <a:ext cx="5417607" cy="3611739"/>
        </p:xfrm>
        <a:graphic>
          <a:graphicData uri="http://schemas.openxmlformats.org/drawingml/2006/chart">
            <c:chart r:id="rId6"/>
          </a:graphicData>
        </a:graphic>
      </p:graphicFrame>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0" name="Shape 1760"/>
        <p:cNvGrpSpPr/>
        <p:nvPr/>
      </p:nvGrpSpPr>
      <p:grpSpPr>
        <a:xfrm>
          <a:off x="0" y="0"/>
          <a:ext cx="0" cy="0"/>
          <a:chOff x="0" y="0"/>
          <a:chExt cx="0" cy="0"/>
        </a:xfrm>
      </p:grpSpPr>
      <p:sp>
        <p:nvSpPr>
          <p:cNvPr id="1761" name="Google Shape;1761;p140"/>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3"/>
              </a:buClr>
              <a:buSzPts val="2800"/>
              <a:buFont typeface="Arial Black"/>
              <a:buNone/>
            </a:pPr>
            <a:r>
              <a:rPr lang="en-US">
                <a:solidFill>
                  <a:schemeClr val="accent3"/>
                </a:solidFill>
                <a:latin typeface="Arial Black"/>
                <a:ea typeface="Arial Black"/>
                <a:cs typeface="Arial Black"/>
                <a:sym typeface="Arial Black"/>
              </a:rPr>
              <a:t>TRUST: GERMANY 2022-2023</a:t>
            </a:r>
            <a:endParaRPr/>
          </a:p>
        </p:txBody>
      </p:sp>
      <p:graphicFrame>
        <p:nvGraphicFramePr>
          <p:cNvPr id="1762" name="Google Shape;1762;p140"/>
          <p:cNvGraphicFramePr/>
          <p:nvPr/>
        </p:nvGraphicFramePr>
        <p:xfrm>
          <a:off x="452" y="2229663"/>
          <a:ext cx="11996057" cy="4351337"/>
        </p:xfrm>
        <a:graphic>
          <a:graphicData uri="http://schemas.openxmlformats.org/drawingml/2006/chart">
            <c:chart r:id="rId3"/>
          </a:graphicData>
        </a:graphic>
      </p:graphicFrame>
      <p:pic>
        <p:nvPicPr>
          <p:cNvPr descr="Icon&#10;&#10;Description automatically generated" id="1763" name="Google Shape;1763;p140"/>
          <p:cNvPicPr preferRelativeResize="0"/>
          <p:nvPr/>
        </p:nvPicPr>
        <p:blipFill rotWithShape="1">
          <a:blip r:embed="rId4">
            <a:alphaModFix/>
          </a:blip>
          <a:srcRect b="0" l="0" r="0" t="0"/>
          <a:stretch/>
        </p:blipFill>
        <p:spPr>
          <a:xfrm>
            <a:off x="838200" y="912251"/>
            <a:ext cx="457200" cy="457200"/>
          </a:xfrm>
          <a:prstGeom prst="rect">
            <a:avLst/>
          </a:prstGeom>
          <a:noFill/>
          <a:ln>
            <a:noFill/>
          </a:ln>
        </p:spPr>
      </p:pic>
      <p:sp>
        <p:nvSpPr>
          <p:cNvPr id="1764" name="Google Shape;1764;p140"/>
          <p:cNvSpPr txBox="1"/>
          <p:nvPr/>
        </p:nvSpPr>
        <p:spPr>
          <a:xfrm>
            <a:off x="1295400" y="947827"/>
            <a:ext cx="10290363"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All characteristics that were surveyed in both 2022 and 2023 experienced a drop-off among German respondents, notably a health care professional recommendation (25% vs. 17%), family/friend recommendation (17% vs. 8%), and authentic brand story (15% vs. 8%).</a:t>
            </a:r>
            <a:endParaRPr sz="1800">
              <a:solidFill>
                <a:schemeClr val="dk1"/>
              </a:solidFill>
              <a:latin typeface="Calibri"/>
              <a:ea typeface="Calibri"/>
              <a:cs typeface="Calibri"/>
              <a:sym typeface="Calibri"/>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765" name="Google Shape;1765;p140"/>
          <p:cNvSpPr txBox="1"/>
          <p:nvPr/>
        </p:nvSpPr>
        <p:spPr>
          <a:xfrm>
            <a:off x="0" y="6457890"/>
            <a:ext cx="803049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595959"/>
                </a:solidFill>
                <a:latin typeface="Arial"/>
                <a:ea typeface="Arial"/>
                <a:cs typeface="Arial"/>
                <a:sym typeface="Arial"/>
              </a:rPr>
              <a:t>Note: DE 2023 n=196, 2022 n=277. Question V4: “What characteristics most encourage you to trust a supplement brand?” </a:t>
            </a:r>
            <a:endParaRPr/>
          </a:p>
        </p:txBody>
      </p:sp>
      <p:sp>
        <p:nvSpPr>
          <p:cNvPr id="1766" name="Google Shape;1766;p140"/>
          <p:cNvSpPr txBox="1"/>
          <p:nvPr/>
        </p:nvSpPr>
        <p:spPr>
          <a:xfrm>
            <a:off x="3480684" y="2229663"/>
            <a:ext cx="134753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FF0000"/>
                </a:solidFill>
                <a:latin typeface="Arial"/>
                <a:ea typeface="Arial"/>
                <a:cs typeface="Arial"/>
                <a:sym typeface="Arial"/>
              </a:rPr>
              <a:t>New choices in 2023</a:t>
            </a:r>
            <a:endParaRPr/>
          </a:p>
        </p:txBody>
      </p:sp>
      <p:sp>
        <p:nvSpPr>
          <p:cNvPr id="1767" name="Google Shape;1767;p140"/>
          <p:cNvSpPr txBox="1"/>
          <p:nvPr/>
        </p:nvSpPr>
        <p:spPr>
          <a:xfrm>
            <a:off x="838200" y="2368398"/>
            <a:ext cx="134753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FF0000"/>
                </a:solidFill>
                <a:latin typeface="Arial"/>
                <a:ea typeface="Arial"/>
                <a:cs typeface="Arial"/>
                <a:sym typeface="Arial"/>
              </a:rPr>
              <a:t>New choice</a:t>
            </a:r>
            <a:endParaRPr/>
          </a:p>
          <a:p>
            <a:pPr indent="0" lvl="0" marL="0" marR="0" rtl="0" algn="ctr">
              <a:spcBef>
                <a:spcPts val="0"/>
              </a:spcBef>
              <a:spcAft>
                <a:spcPts val="0"/>
              </a:spcAft>
              <a:buNone/>
            </a:pPr>
            <a:r>
              <a:rPr lang="en-US" sz="1400">
                <a:solidFill>
                  <a:srgbClr val="FF0000"/>
                </a:solidFill>
                <a:latin typeface="Arial"/>
                <a:ea typeface="Arial"/>
                <a:cs typeface="Arial"/>
                <a:sym typeface="Arial"/>
              </a:rPr>
              <a:t> in 2023</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1" name="Shape 1771"/>
        <p:cNvGrpSpPr/>
        <p:nvPr/>
      </p:nvGrpSpPr>
      <p:grpSpPr>
        <a:xfrm>
          <a:off x="0" y="0"/>
          <a:ext cx="0" cy="0"/>
          <a:chOff x="0" y="0"/>
          <a:chExt cx="0" cy="0"/>
        </a:xfrm>
      </p:grpSpPr>
      <p:sp>
        <p:nvSpPr>
          <p:cNvPr id="1772" name="Google Shape;1772;p141"/>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3"/>
              </a:buClr>
              <a:buSzPts val="2800"/>
              <a:buFont typeface="Arial Black"/>
              <a:buNone/>
            </a:pPr>
            <a:r>
              <a:rPr lang="en-US">
                <a:solidFill>
                  <a:schemeClr val="accent3"/>
                </a:solidFill>
                <a:latin typeface="Arial Black"/>
                <a:ea typeface="Arial Black"/>
                <a:cs typeface="Arial Black"/>
                <a:sym typeface="Arial Black"/>
              </a:rPr>
              <a:t>TRUST: ITALY 2022-2023</a:t>
            </a:r>
            <a:endParaRPr/>
          </a:p>
        </p:txBody>
      </p:sp>
      <p:graphicFrame>
        <p:nvGraphicFramePr>
          <p:cNvPr id="1773" name="Google Shape;1773;p141"/>
          <p:cNvGraphicFramePr/>
          <p:nvPr/>
        </p:nvGraphicFramePr>
        <p:xfrm>
          <a:off x="452" y="2229663"/>
          <a:ext cx="11996057" cy="4351337"/>
        </p:xfrm>
        <a:graphic>
          <a:graphicData uri="http://schemas.openxmlformats.org/drawingml/2006/chart">
            <c:chart r:id="rId3"/>
          </a:graphicData>
        </a:graphic>
      </p:graphicFrame>
      <p:pic>
        <p:nvPicPr>
          <p:cNvPr descr="Icon&#10;&#10;Description automatically generated" id="1774" name="Google Shape;1774;p141"/>
          <p:cNvPicPr preferRelativeResize="0"/>
          <p:nvPr/>
        </p:nvPicPr>
        <p:blipFill rotWithShape="1">
          <a:blip r:embed="rId4">
            <a:alphaModFix/>
          </a:blip>
          <a:srcRect b="0" l="0" r="0" t="0"/>
          <a:stretch/>
        </p:blipFill>
        <p:spPr>
          <a:xfrm>
            <a:off x="838200" y="912251"/>
            <a:ext cx="457200" cy="457200"/>
          </a:xfrm>
          <a:prstGeom prst="rect">
            <a:avLst/>
          </a:prstGeom>
          <a:noFill/>
          <a:ln>
            <a:noFill/>
          </a:ln>
        </p:spPr>
      </p:pic>
      <p:sp>
        <p:nvSpPr>
          <p:cNvPr id="1775" name="Google Shape;1775;p141"/>
          <p:cNvSpPr txBox="1"/>
          <p:nvPr/>
        </p:nvSpPr>
        <p:spPr>
          <a:xfrm>
            <a:off x="1295400" y="947827"/>
            <a:ext cx="1029036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Consistent quality was encouraged dramatically less trust in 2023 than in 2022 (18% vs. 33%). </a:t>
            </a:r>
            <a:endParaRPr sz="1800">
              <a:solidFill>
                <a:schemeClr val="dk1"/>
              </a:solidFill>
              <a:latin typeface="Calibri"/>
              <a:ea typeface="Calibri"/>
              <a:cs typeface="Calibri"/>
              <a:sym typeface="Calibri"/>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776" name="Google Shape;1776;p141"/>
          <p:cNvSpPr txBox="1"/>
          <p:nvPr/>
        </p:nvSpPr>
        <p:spPr>
          <a:xfrm>
            <a:off x="0" y="6457890"/>
            <a:ext cx="803049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595959"/>
                </a:solidFill>
                <a:latin typeface="Arial"/>
                <a:ea typeface="Arial"/>
                <a:cs typeface="Arial"/>
                <a:sym typeface="Arial"/>
              </a:rPr>
              <a:t>Note: IT 2023 n=290, 2022 n=327. Question V4: “What characteristics most encourage you to trust a supplement brand?” </a:t>
            </a:r>
            <a:endParaRPr/>
          </a:p>
        </p:txBody>
      </p:sp>
      <p:sp>
        <p:nvSpPr>
          <p:cNvPr id="1777" name="Google Shape;1777;p141"/>
          <p:cNvSpPr txBox="1"/>
          <p:nvPr/>
        </p:nvSpPr>
        <p:spPr>
          <a:xfrm>
            <a:off x="3152274" y="2237348"/>
            <a:ext cx="134753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FF0000"/>
                </a:solidFill>
                <a:latin typeface="Arial"/>
                <a:ea typeface="Arial"/>
                <a:cs typeface="Arial"/>
                <a:sym typeface="Arial"/>
              </a:rPr>
              <a:t>New choices in 2023</a:t>
            </a:r>
            <a:endParaRPr/>
          </a:p>
        </p:txBody>
      </p:sp>
      <p:sp>
        <p:nvSpPr>
          <p:cNvPr id="1778" name="Google Shape;1778;p141"/>
          <p:cNvSpPr txBox="1"/>
          <p:nvPr/>
        </p:nvSpPr>
        <p:spPr>
          <a:xfrm>
            <a:off x="1676141" y="2453304"/>
            <a:ext cx="134753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FF0000"/>
                </a:solidFill>
                <a:latin typeface="Arial"/>
                <a:ea typeface="Arial"/>
                <a:cs typeface="Arial"/>
                <a:sym typeface="Arial"/>
              </a:rPr>
              <a:t>New choice</a:t>
            </a:r>
            <a:endParaRPr/>
          </a:p>
          <a:p>
            <a:pPr indent="0" lvl="0" marL="0" marR="0" rtl="0" algn="ctr">
              <a:spcBef>
                <a:spcPts val="0"/>
              </a:spcBef>
              <a:spcAft>
                <a:spcPts val="0"/>
              </a:spcAft>
              <a:buNone/>
            </a:pPr>
            <a:r>
              <a:rPr lang="en-US" sz="1400">
                <a:solidFill>
                  <a:srgbClr val="FF0000"/>
                </a:solidFill>
                <a:latin typeface="Arial"/>
                <a:ea typeface="Arial"/>
                <a:cs typeface="Arial"/>
                <a:sym typeface="Arial"/>
              </a:rPr>
              <a:t> in 2023</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2" name="Shape 1782"/>
        <p:cNvGrpSpPr/>
        <p:nvPr/>
      </p:nvGrpSpPr>
      <p:grpSpPr>
        <a:xfrm>
          <a:off x="0" y="0"/>
          <a:ext cx="0" cy="0"/>
          <a:chOff x="0" y="0"/>
          <a:chExt cx="0" cy="0"/>
        </a:xfrm>
      </p:grpSpPr>
      <p:sp>
        <p:nvSpPr>
          <p:cNvPr id="1783" name="Google Shape;1783;p142"/>
          <p:cNvSpPr txBox="1"/>
          <p:nvPr>
            <p:ph type="title"/>
          </p:nvPr>
        </p:nvSpPr>
        <p:spPr>
          <a:xfrm>
            <a:off x="918411" y="22793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TRANSPARENCY PURCHASE INFLUENCE: </a:t>
            </a:r>
            <a:br>
              <a:rPr lang="en-US"/>
            </a:br>
            <a:r>
              <a:rPr lang="en-US">
                <a:latin typeface="Arial Black"/>
                <a:ea typeface="Arial Black"/>
                <a:cs typeface="Arial Black"/>
                <a:sym typeface="Arial Black"/>
              </a:rPr>
              <a:t>COUNTRY</a:t>
            </a:r>
            <a:endParaRPr/>
          </a:p>
        </p:txBody>
      </p:sp>
      <p:graphicFrame>
        <p:nvGraphicFramePr>
          <p:cNvPr id="1784" name="Google Shape;1784;p142"/>
          <p:cNvGraphicFramePr/>
          <p:nvPr/>
        </p:nvGraphicFramePr>
        <p:xfrm>
          <a:off x="180474" y="2381803"/>
          <a:ext cx="11831052" cy="3456572"/>
        </p:xfrm>
        <a:graphic>
          <a:graphicData uri="http://schemas.openxmlformats.org/drawingml/2006/chart">
            <c:chart r:id="rId3"/>
          </a:graphicData>
        </a:graphic>
      </p:graphicFrame>
      <p:sp>
        <p:nvSpPr>
          <p:cNvPr id="1785" name="Google Shape;1785;p142"/>
          <p:cNvSpPr txBox="1"/>
          <p:nvPr/>
        </p:nvSpPr>
        <p:spPr>
          <a:xfrm>
            <a:off x="0" y="6304002"/>
            <a:ext cx="609600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n=499, UK n=213, DE n=196, IT n=290, KR n=295, AU n=218,  all supplement users n=3677. Question V3: “How likely are you to purchase supplements from a manufacturer that provides transparency information on its label or website?”</a:t>
            </a:r>
            <a:endParaRPr/>
          </a:p>
        </p:txBody>
      </p:sp>
      <p:pic>
        <p:nvPicPr>
          <p:cNvPr descr="Icon&#10;&#10;Description automatically generated" id="1786" name="Google Shape;1786;p142"/>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787" name="Google Shape;1787;p142"/>
          <p:cNvSpPr txBox="1"/>
          <p:nvPr/>
        </p:nvSpPr>
        <p:spPr>
          <a:xfrm>
            <a:off x="1375611" y="875638"/>
            <a:ext cx="10290363" cy="1600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respondents were more reactive to transparency, with 50% saying it would greatly increase their chances of buying a supplement (and 4% saying it would lessen the chances).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German respondents were the most likely group to say transparency doesn’t impact their decision to buy a supplement (20%).</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Prebiotic users were more interested in transparency than general supplement users.</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1" name="Shape 1791"/>
        <p:cNvGrpSpPr/>
        <p:nvPr/>
      </p:nvGrpSpPr>
      <p:grpSpPr>
        <a:xfrm>
          <a:off x="0" y="0"/>
          <a:ext cx="0" cy="0"/>
          <a:chOff x="0" y="0"/>
          <a:chExt cx="0" cy="0"/>
        </a:xfrm>
      </p:grpSpPr>
      <p:sp>
        <p:nvSpPr>
          <p:cNvPr id="1792" name="Google Shape;1792;p143"/>
          <p:cNvSpPr txBox="1"/>
          <p:nvPr>
            <p:ph type="title"/>
          </p:nvPr>
        </p:nvSpPr>
        <p:spPr>
          <a:xfrm>
            <a:off x="918411" y="22793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TRANSPARENCY PURCHASE INFLUENCE: </a:t>
            </a:r>
            <a:br>
              <a:rPr lang="en-US"/>
            </a:br>
            <a:r>
              <a:rPr lang="en-US">
                <a:latin typeface="Arial Black"/>
                <a:ea typeface="Arial Black"/>
                <a:cs typeface="Arial Black"/>
                <a:sym typeface="Arial Black"/>
              </a:rPr>
              <a:t>AGE &amp; GENDER</a:t>
            </a:r>
            <a:endParaRPr/>
          </a:p>
        </p:txBody>
      </p:sp>
      <p:graphicFrame>
        <p:nvGraphicFramePr>
          <p:cNvPr id="1793" name="Google Shape;1793;p143"/>
          <p:cNvGraphicFramePr/>
          <p:nvPr/>
        </p:nvGraphicFramePr>
        <p:xfrm>
          <a:off x="180474" y="2381803"/>
          <a:ext cx="11831052" cy="3456572"/>
        </p:xfrm>
        <a:graphic>
          <a:graphicData uri="http://schemas.openxmlformats.org/drawingml/2006/chart">
            <c:chart r:id="rId3"/>
          </a:graphicData>
        </a:graphic>
      </p:graphicFrame>
      <p:sp>
        <p:nvSpPr>
          <p:cNvPr id="1794" name="Google Shape;1794;p143"/>
          <p:cNvSpPr txBox="1"/>
          <p:nvPr/>
        </p:nvSpPr>
        <p:spPr>
          <a:xfrm>
            <a:off x="-1" y="6304002"/>
            <a:ext cx="7419475"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Female 18-34 n=355, male 18-34 n=305, female 35-54 n=347, male 35-54 n=372, female 55+ n=161, male 55+ n=168, all supplement users n=3677. Question V3: “How likely are you to purchase supplements from a manufacturer that provides transparency information on its label or website?”</a:t>
            </a:r>
            <a:endParaRPr/>
          </a:p>
        </p:txBody>
      </p:sp>
      <p:pic>
        <p:nvPicPr>
          <p:cNvPr descr="Icon&#10;&#10;Description automatically generated" id="1795" name="Google Shape;1795;p143"/>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796" name="Google Shape;1796;p143"/>
          <p:cNvSpPr txBox="1"/>
          <p:nvPr/>
        </p:nvSpPr>
        <p:spPr>
          <a:xfrm>
            <a:off x="1375611" y="875638"/>
            <a:ext cx="1029036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Transparency was important to all ages and genders, with 80+% of each group saying that transparency would at least somewhat increase the chances that they would buy a supplement.</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0" name="Shape 1800"/>
        <p:cNvGrpSpPr/>
        <p:nvPr/>
      </p:nvGrpSpPr>
      <p:grpSpPr>
        <a:xfrm>
          <a:off x="0" y="0"/>
          <a:ext cx="0" cy="0"/>
          <a:chOff x="0" y="0"/>
          <a:chExt cx="0" cy="0"/>
        </a:xfrm>
      </p:grpSpPr>
      <p:sp>
        <p:nvSpPr>
          <p:cNvPr id="1801" name="Google Shape;1801;p144"/>
          <p:cNvSpPr txBox="1"/>
          <p:nvPr>
            <p:ph type="title"/>
          </p:nvPr>
        </p:nvSpPr>
        <p:spPr>
          <a:xfrm>
            <a:off x="918411" y="22793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TRANSPARENCY PURCHASE INFLUENCE: </a:t>
            </a:r>
            <a:br>
              <a:rPr lang="en-US"/>
            </a:br>
            <a:r>
              <a:rPr lang="en-US">
                <a:latin typeface="Arial Black"/>
                <a:ea typeface="Arial Black"/>
                <a:cs typeface="Arial Black"/>
                <a:sym typeface="Arial Black"/>
              </a:rPr>
              <a:t>US, AGE &amp; GENDER</a:t>
            </a:r>
            <a:endParaRPr/>
          </a:p>
        </p:txBody>
      </p:sp>
      <p:graphicFrame>
        <p:nvGraphicFramePr>
          <p:cNvPr id="1802" name="Google Shape;1802;p144"/>
          <p:cNvGraphicFramePr/>
          <p:nvPr/>
        </p:nvGraphicFramePr>
        <p:xfrm>
          <a:off x="180474" y="2381803"/>
          <a:ext cx="11831052" cy="3456572"/>
        </p:xfrm>
        <a:graphic>
          <a:graphicData uri="http://schemas.openxmlformats.org/drawingml/2006/chart">
            <c:chart r:id="rId3"/>
          </a:graphicData>
        </a:graphic>
      </p:graphicFrame>
      <p:sp>
        <p:nvSpPr>
          <p:cNvPr id="1803" name="Google Shape;1803;p144"/>
          <p:cNvSpPr txBox="1"/>
          <p:nvPr/>
        </p:nvSpPr>
        <p:spPr>
          <a:xfrm>
            <a:off x="-1" y="6304002"/>
            <a:ext cx="8414085"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Prebiotic users female 18-34 n=106, male 18-34 n=105, female 35-54 n=97, male 35-54 n=112, female 55+ n=46, male 55+ n=32, all supplement users n=3677. Question V3: “How likely are you to purchase supplements from a manufacturer that provides transparency information on its label or website?”</a:t>
            </a:r>
            <a:endParaRPr/>
          </a:p>
        </p:txBody>
      </p:sp>
      <p:pic>
        <p:nvPicPr>
          <p:cNvPr descr="Icon&#10;&#10;Description automatically generated" id="1804" name="Google Shape;1804;p144"/>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805" name="Google Shape;1805;p144"/>
          <p:cNvSpPr txBox="1"/>
          <p:nvPr/>
        </p:nvSpPr>
        <p:spPr>
          <a:xfrm>
            <a:off x="1375611" y="927930"/>
            <a:ext cx="10290363"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35-54 were least likely to say transparency would greatly increase their chances of buying a supplement (39%), while male respondents of the same age range were the most likely (60%).</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55+ were most likely to say transparency did not impact their purchasing decision (28%).</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respondents all under-indexed for somewhat increases.</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9" name="Shape 1809"/>
        <p:cNvGrpSpPr/>
        <p:nvPr/>
      </p:nvGrpSpPr>
      <p:grpSpPr>
        <a:xfrm>
          <a:off x="0" y="0"/>
          <a:ext cx="0" cy="0"/>
          <a:chOff x="0" y="0"/>
          <a:chExt cx="0" cy="0"/>
        </a:xfrm>
      </p:grpSpPr>
      <p:sp>
        <p:nvSpPr>
          <p:cNvPr id="1810" name="Google Shape;1810;p145"/>
          <p:cNvSpPr txBox="1"/>
          <p:nvPr>
            <p:ph type="title"/>
          </p:nvPr>
        </p:nvSpPr>
        <p:spPr>
          <a:xfrm>
            <a:off x="918411" y="22793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TRANSPARENCY PURCHASE INFLUENCE: </a:t>
            </a:r>
            <a:br>
              <a:rPr lang="en-US"/>
            </a:br>
            <a:r>
              <a:rPr lang="en-US">
                <a:latin typeface="Arial Black"/>
                <a:ea typeface="Arial Black"/>
                <a:cs typeface="Arial Black"/>
                <a:sym typeface="Arial Black"/>
              </a:rPr>
              <a:t>US 2022-2023</a:t>
            </a:r>
            <a:endParaRPr/>
          </a:p>
        </p:txBody>
      </p:sp>
      <p:graphicFrame>
        <p:nvGraphicFramePr>
          <p:cNvPr id="1811" name="Google Shape;1811;p145"/>
          <p:cNvGraphicFramePr/>
          <p:nvPr/>
        </p:nvGraphicFramePr>
        <p:xfrm>
          <a:off x="180474" y="2381803"/>
          <a:ext cx="11831052" cy="3456572"/>
        </p:xfrm>
        <a:graphic>
          <a:graphicData uri="http://schemas.openxmlformats.org/drawingml/2006/chart">
            <c:chart r:id="rId3"/>
          </a:graphicData>
        </a:graphic>
      </p:graphicFrame>
      <p:sp>
        <p:nvSpPr>
          <p:cNvPr id="1812" name="Google Shape;1812;p145"/>
          <p:cNvSpPr txBox="1"/>
          <p:nvPr/>
        </p:nvSpPr>
        <p:spPr>
          <a:xfrm>
            <a:off x="-1" y="6304002"/>
            <a:ext cx="841408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2023 n=499, US 2022 n=503. Question V3: “How likely are you to purchase supplements from a manufacturer that provides transparency information on its label or website?”</a:t>
            </a:r>
            <a:endParaRPr/>
          </a:p>
        </p:txBody>
      </p:sp>
      <p:pic>
        <p:nvPicPr>
          <p:cNvPr descr="Icon&#10;&#10;Description automatically generated" id="1813" name="Google Shape;1813;p145"/>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814" name="Google Shape;1814;p145"/>
          <p:cNvSpPr txBox="1"/>
          <p:nvPr/>
        </p:nvSpPr>
        <p:spPr>
          <a:xfrm>
            <a:off x="1375611" y="927930"/>
            <a:ext cx="10290363"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Transparency increased in importance from 2022 to 2023, with the number of respondents saying it would greatly influence their purchase decision increasing (46% to 50%), and those saying it would lessen their chances of buying the product (5% to 4%) or that they’re not interested in transparency (4% to 1%) decreasing.</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8" name="Shape 1818"/>
        <p:cNvGrpSpPr/>
        <p:nvPr/>
      </p:nvGrpSpPr>
      <p:grpSpPr>
        <a:xfrm>
          <a:off x="0" y="0"/>
          <a:ext cx="0" cy="0"/>
          <a:chOff x="0" y="0"/>
          <a:chExt cx="0" cy="0"/>
        </a:xfrm>
      </p:grpSpPr>
      <p:sp>
        <p:nvSpPr>
          <p:cNvPr id="1819" name="Google Shape;1819;p146"/>
          <p:cNvSpPr txBox="1"/>
          <p:nvPr>
            <p:ph type="title"/>
          </p:nvPr>
        </p:nvSpPr>
        <p:spPr>
          <a:xfrm>
            <a:off x="918411" y="22793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3"/>
              </a:buClr>
              <a:buSzPts val="2800"/>
              <a:buFont typeface="Arial Black"/>
              <a:buNone/>
            </a:pPr>
            <a:r>
              <a:rPr lang="en-US">
                <a:solidFill>
                  <a:schemeClr val="accent3"/>
                </a:solidFill>
                <a:latin typeface="Arial Black"/>
                <a:ea typeface="Arial Black"/>
                <a:cs typeface="Arial Black"/>
                <a:sym typeface="Arial Black"/>
              </a:rPr>
              <a:t>TRANSPARENCY PURCHASE INFLUENCE: </a:t>
            </a:r>
            <a:br>
              <a:rPr lang="en-US">
                <a:solidFill>
                  <a:schemeClr val="accent3"/>
                </a:solidFill>
              </a:rPr>
            </a:br>
            <a:r>
              <a:rPr lang="en-US">
                <a:solidFill>
                  <a:schemeClr val="accent3"/>
                </a:solidFill>
                <a:latin typeface="Arial Black"/>
                <a:ea typeface="Arial Black"/>
                <a:cs typeface="Arial Black"/>
                <a:sym typeface="Arial Black"/>
              </a:rPr>
              <a:t>UK 2022-2023</a:t>
            </a:r>
            <a:endParaRPr/>
          </a:p>
        </p:txBody>
      </p:sp>
      <p:graphicFrame>
        <p:nvGraphicFramePr>
          <p:cNvPr id="1820" name="Google Shape;1820;p146"/>
          <p:cNvGraphicFramePr/>
          <p:nvPr/>
        </p:nvGraphicFramePr>
        <p:xfrm>
          <a:off x="180474" y="2381803"/>
          <a:ext cx="11831052" cy="3456572"/>
        </p:xfrm>
        <a:graphic>
          <a:graphicData uri="http://schemas.openxmlformats.org/drawingml/2006/chart">
            <c:chart r:id="rId3"/>
          </a:graphicData>
        </a:graphic>
      </p:graphicFrame>
      <p:sp>
        <p:nvSpPr>
          <p:cNvPr id="1821" name="Google Shape;1821;p146"/>
          <p:cNvSpPr txBox="1"/>
          <p:nvPr/>
        </p:nvSpPr>
        <p:spPr>
          <a:xfrm>
            <a:off x="-1" y="6304002"/>
            <a:ext cx="841408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UK 2023 n=213, 2022 n=250. Question V3: “How likely are you to purchase supplements from a manufacturer that provides transparency information on its label or website?”</a:t>
            </a:r>
            <a:endParaRPr/>
          </a:p>
        </p:txBody>
      </p:sp>
      <p:pic>
        <p:nvPicPr>
          <p:cNvPr descr="Icon&#10;&#10;Description automatically generated" id="1822" name="Google Shape;1822;p146"/>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823" name="Google Shape;1823;p146"/>
          <p:cNvSpPr txBox="1"/>
          <p:nvPr/>
        </p:nvSpPr>
        <p:spPr>
          <a:xfrm>
            <a:off x="1375611" y="927930"/>
            <a:ext cx="10290363"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UK users in 2023 were more likely than in 2022 to say that transparency somewhat increased the chances that they would purchase supplements (44% vs. 38%), and less likely to say it doesn’t impact (15% vs. 16%) or lessens the chances (3% vs. 6%) or that they’re not interested in transparency (1% vs. 3%).</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7" name="Shape 1827"/>
        <p:cNvGrpSpPr/>
        <p:nvPr/>
      </p:nvGrpSpPr>
      <p:grpSpPr>
        <a:xfrm>
          <a:off x="0" y="0"/>
          <a:ext cx="0" cy="0"/>
          <a:chOff x="0" y="0"/>
          <a:chExt cx="0" cy="0"/>
        </a:xfrm>
      </p:grpSpPr>
      <p:sp>
        <p:nvSpPr>
          <p:cNvPr id="1828" name="Google Shape;1828;p147"/>
          <p:cNvSpPr txBox="1"/>
          <p:nvPr>
            <p:ph type="title"/>
          </p:nvPr>
        </p:nvSpPr>
        <p:spPr>
          <a:xfrm>
            <a:off x="918411" y="22793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3"/>
              </a:buClr>
              <a:buSzPts val="2800"/>
              <a:buFont typeface="Arial Black"/>
              <a:buNone/>
            </a:pPr>
            <a:r>
              <a:rPr lang="en-US">
                <a:solidFill>
                  <a:schemeClr val="accent3"/>
                </a:solidFill>
                <a:latin typeface="Arial Black"/>
                <a:ea typeface="Arial Black"/>
                <a:cs typeface="Arial Black"/>
                <a:sym typeface="Arial Black"/>
              </a:rPr>
              <a:t>TRANSPARENCY PURCHASE INFLUENCE: </a:t>
            </a:r>
            <a:br>
              <a:rPr lang="en-US">
                <a:solidFill>
                  <a:schemeClr val="accent3"/>
                </a:solidFill>
              </a:rPr>
            </a:br>
            <a:r>
              <a:rPr lang="en-US">
                <a:solidFill>
                  <a:schemeClr val="accent3"/>
                </a:solidFill>
                <a:latin typeface="Arial Black"/>
                <a:ea typeface="Arial Black"/>
                <a:cs typeface="Arial Black"/>
                <a:sym typeface="Arial Black"/>
              </a:rPr>
              <a:t>GERMANY 2022-2023</a:t>
            </a:r>
            <a:endParaRPr/>
          </a:p>
        </p:txBody>
      </p:sp>
      <p:graphicFrame>
        <p:nvGraphicFramePr>
          <p:cNvPr id="1829" name="Google Shape;1829;p147"/>
          <p:cNvGraphicFramePr/>
          <p:nvPr/>
        </p:nvGraphicFramePr>
        <p:xfrm>
          <a:off x="180474" y="2381803"/>
          <a:ext cx="11831052" cy="3456572"/>
        </p:xfrm>
        <a:graphic>
          <a:graphicData uri="http://schemas.openxmlformats.org/drawingml/2006/chart">
            <c:chart r:id="rId3"/>
          </a:graphicData>
        </a:graphic>
      </p:graphicFrame>
      <p:sp>
        <p:nvSpPr>
          <p:cNvPr id="1830" name="Google Shape;1830;p147"/>
          <p:cNvSpPr txBox="1"/>
          <p:nvPr/>
        </p:nvSpPr>
        <p:spPr>
          <a:xfrm>
            <a:off x="-1" y="6304002"/>
            <a:ext cx="841408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DE 2023 n=196, 2022 n=277. Question V3: “How likely are you to purchase supplements from a manufacturer that provides transparency information on its label or website?”</a:t>
            </a:r>
            <a:endParaRPr/>
          </a:p>
        </p:txBody>
      </p:sp>
      <p:pic>
        <p:nvPicPr>
          <p:cNvPr descr="Icon&#10;&#10;Description automatically generated" id="1831" name="Google Shape;1831;p147"/>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832" name="Google Shape;1832;p147"/>
          <p:cNvSpPr txBox="1"/>
          <p:nvPr/>
        </p:nvSpPr>
        <p:spPr>
          <a:xfrm>
            <a:off x="1375611" y="927930"/>
            <a:ext cx="10290363"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While slightly fewer German respondents in 2023 said transparency greatly increases the chances they will buy supplements compared to 2022 (31% vs. 32%), respondents were notably more likely to say it somewhat increases the chances they would buy supplements (46% vs. 35%), and less likely to say it lessens the chances (2% vs. 9%) or they don’t care about transparency (1% vs. 8%).</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6" name="Shape 1836"/>
        <p:cNvGrpSpPr/>
        <p:nvPr/>
      </p:nvGrpSpPr>
      <p:grpSpPr>
        <a:xfrm>
          <a:off x="0" y="0"/>
          <a:ext cx="0" cy="0"/>
          <a:chOff x="0" y="0"/>
          <a:chExt cx="0" cy="0"/>
        </a:xfrm>
      </p:grpSpPr>
      <p:sp>
        <p:nvSpPr>
          <p:cNvPr id="1837" name="Google Shape;1837;p148"/>
          <p:cNvSpPr txBox="1"/>
          <p:nvPr>
            <p:ph type="title"/>
          </p:nvPr>
        </p:nvSpPr>
        <p:spPr>
          <a:xfrm>
            <a:off x="918411" y="22793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3"/>
              </a:buClr>
              <a:buSzPts val="2800"/>
              <a:buFont typeface="Arial Black"/>
              <a:buNone/>
            </a:pPr>
            <a:r>
              <a:rPr lang="en-US">
                <a:solidFill>
                  <a:schemeClr val="accent3"/>
                </a:solidFill>
                <a:latin typeface="Arial Black"/>
                <a:ea typeface="Arial Black"/>
                <a:cs typeface="Arial Black"/>
                <a:sym typeface="Arial Black"/>
              </a:rPr>
              <a:t>TRANSPARENCY PURCHASE INFLUENCE: </a:t>
            </a:r>
            <a:br>
              <a:rPr lang="en-US">
                <a:solidFill>
                  <a:schemeClr val="accent3"/>
                </a:solidFill>
              </a:rPr>
            </a:br>
            <a:r>
              <a:rPr lang="en-US">
                <a:solidFill>
                  <a:schemeClr val="accent3"/>
                </a:solidFill>
                <a:latin typeface="Arial Black"/>
                <a:ea typeface="Arial Black"/>
                <a:cs typeface="Arial Black"/>
                <a:sym typeface="Arial Black"/>
              </a:rPr>
              <a:t>ITALY 2022-2023</a:t>
            </a:r>
            <a:endParaRPr/>
          </a:p>
        </p:txBody>
      </p:sp>
      <p:graphicFrame>
        <p:nvGraphicFramePr>
          <p:cNvPr id="1838" name="Google Shape;1838;p148"/>
          <p:cNvGraphicFramePr/>
          <p:nvPr/>
        </p:nvGraphicFramePr>
        <p:xfrm>
          <a:off x="180474" y="2381803"/>
          <a:ext cx="11831052" cy="3456572"/>
        </p:xfrm>
        <a:graphic>
          <a:graphicData uri="http://schemas.openxmlformats.org/drawingml/2006/chart">
            <c:chart r:id="rId3"/>
          </a:graphicData>
        </a:graphic>
      </p:graphicFrame>
      <p:sp>
        <p:nvSpPr>
          <p:cNvPr id="1839" name="Google Shape;1839;p148"/>
          <p:cNvSpPr txBox="1"/>
          <p:nvPr/>
        </p:nvSpPr>
        <p:spPr>
          <a:xfrm>
            <a:off x="-1" y="6304002"/>
            <a:ext cx="841408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IT 2023 n=290, 2022 n=327. Question V3: “How likely are you to purchase supplements from a manufacturer that provides transparency information on its label or website?”</a:t>
            </a:r>
            <a:endParaRPr/>
          </a:p>
        </p:txBody>
      </p:sp>
      <p:pic>
        <p:nvPicPr>
          <p:cNvPr descr="Icon&#10;&#10;Description automatically generated" id="1840" name="Google Shape;1840;p148"/>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841" name="Google Shape;1841;p148"/>
          <p:cNvSpPr txBox="1"/>
          <p:nvPr/>
        </p:nvSpPr>
        <p:spPr>
          <a:xfrm>
            <a:off x="1375611" y="927930"/>
            <a:ext cx="10290363"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respondents were more positive toward transparency in 2023 than in 2022, with more respondents saying it greatly (39% vs. 36%) or somewhat (51% vs. 46%) increases their likelihood of buying supplements, and fewer saying it doesn’t impact (8% vs. 12%), lessens the chances (2% vs. 5%), or is unimportant (1% vs. 2%).</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5" name="Shape 1845"/>
        <p:cNvGrpSpPr/>
        <p:nvPr/>
      </p:nvGrpSpPr>
      <p:grpSpPr>
        <a:xfrm>
          <a:off x="0" y="0"/>
          <a:ext cx="0" cy="0"/>
          <a:chOff x="0" y="0"/>
          <a:chExt cx="0" cy="0"/>
        </a:xfrm>
      </p:grpSpPr>
      <p:sp>
        <p:nvSpPr>
          <p:cNvPr id="1846" name="Google Shape;1846;p149"/>
          <p:cNvSpPr txBox="1"/>
          <p:nvPr>
            <p:ph type="title"/>
          </p:nvPr>
        </p:nvSpPr>
        <p:spPr>
          <a:xfrm>
            <a:off x="838200" y="224287"/>
            <a:ext cx="8634663"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SIGNALS OF BRAND TRANSPARENCY: COUNTRY</a:t>
            </a:r>
            <a:endParaRPr/>
          </a:p>
        </p:txBody>
      </p:sp>
      <p:graphicFrame>
        <p:nvGraphicFramePr>
          <p:cNvPr id="1847" name="Google Shape;1847;p149"/>
          <p:cNvGraphicFramePr/>
          <p:nvPr/>
        </p:nvGraphicFramePr>
        <p:xfrm>
          <a:off x="178468" y="2903621"/>
          <a:ext cx="11835064" cy="2975309"/>
        </p:xfrm>
        <a:graphic>
          <a:graphicData uri="http://schemas.openxmlformats.org/drawingml/2006/chart">
            <c:chart r:id="rId3"/>
          </a:graphicData>
        </a:graphic>
      </p:graphicFrame>
      <p:sp>
        <p:nvSpPr>
          <p:cNvPr id="1848" name="Google Shape;1848;p149"/>
          <p:cNvSpPr txBox="1"/>
          <p:nvPr/>
        </p:nvSpPr>
        <p:spPr>
          <a:xfrm>
            <a:off x="0" y="6457890"/>
            <a:ext cx="798094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n=499, UK n=213, DE n=196, IT n=290, KR n=295, AU n=218,  all supplement users n=3677. Question V2: “Which of the following items are the strongest signals that a supplement brand is operating transparently?”</a:t>
            </a:r>
            <a:endParaRPr/>
          </a:p>
        </p:txBody>
      </p:sp>
      <p:pic>
        <p:nvPicPr>
          <p:cNvPr descr="Icon&#10;&#10;Description automatically generated" id="1849" name="Google Shape;1849;p149"/>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850" name="Google Shape;1850;p149"/>
          <p:cNvSpPr txBox="1"/>
          <p:nvPr/>
        </p:nvSpPr>
        <p:spPr>
          <a:xfrm>
            <a:off x="1375611" y="927930"/>
            <a:ext cx="10290363"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Overall, detailed ingredient information was most important to respondents.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German and Australian respondents cared significantly less about a certificate of analysis as a signal of transparency, while German and South Korean respondents cared significantly less about valid contact information.</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15"/>
          <p:cNvSpPr txBox="1"/>
          <p:nvPr/>
        </p:nvSpPr>
        <p:spPr>
          <a:xfrm>
            <a:off x="169778" y="6581514"/>
            <a:ext cx="6800001"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IT Prebiotic users 18-34 n=93, 35-54 n=130, 55+ n=67. </a:t>
            </a:r>
            <a:endParaRPr/>
          </a:p>
        </p:txBody>
      </p:sp>
      <p:sp>
        <p:nvSpPr>
          <p:cNvPr id="419" name="Google Shape;419;p15"/>
          <p:cNvSpPr/>
          <p:nvPr/>
        </p:nvSpPr>
        <p:spPr>
          <a:xfrm>
            <a:off x="2093661" y="2357632"/>
            <a:ext cx="477395" cy="1371600"/>
          </a:xfrm>
          <a:custGeom>
            <a:rect b="b" l="l" r="r" t="t"/>
            <a:pathLst>
              <a:path extrusionOk="0" h="181" w="63">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1E7466"/>
              </a:solidFill>
              <a:latin typeface="Calibri"/>
              <a:ea typeface="Calibri"/>
              <a:cs typeface="Calibri"/>
              <a:sym typeface="Calibri"/>
            </a:endParaRPr>
          </a:p>
        </p:txBody>
      </p:sp>
      <p:grpSp>
        <p:nvGrpSpPr>
          <p:cNvPr id="420" name="Google Shape;420;p15"/>
          <p:cNvGrpSpPr/>
          <p:nvPr/>
        </p:nvGrpSpPr>
        <p:grpSpPr>
          <a:xfrm>
            <a:off x="1255100" y="2357632"/>
            <a:ext cx="573107" cy="1371600"/>
            <a:chOff x="9234488" y="7932738"/>
            <a:chExt cx="1509712" cy="3613150"/>
          </a:xfrm>
        </p:grpSpPr>
        <p:sp>
          <p:nvSpPr>
            <p:cNvPr id="421" name="Google Shape;421;p15"/>
            <p:cNvSpPr/>
            <p:nvPr/>
          </p:nvSpPr>
          <p:spPr>
            <a:xfrm>
              <a:off x="9234488" y="8588375"/>
              <a:ext cx="1509712" cy="2957513"/>
            </a:xfrm>
            <a:custGeom>
              <a:rect b="b" l="l" r="r" t="t"/>
              <a:pathLst>
                <a:path extrusionOk="0" h="149" w="76">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15"/>
            <p:cNvSpPr/>
            <p:nvPr/>
          </p:nvSpPr>
          <p:spPr>
            <a:xfrm>
              <a:off x="9731375" y="7932738"/>
              <a:ext cx="555625" cy="555625"/>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3" name="Google Shape;423;p15"/>
          <p:cNvSpPr/>
          <p:nvPr/>
        </p:nvSpPr>
        <p:spPr>
          <a:xfrm flipH="1" rot="-5400000">
            <a:off x="2101529" y="1768409"/>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424" name="Google Shape;424;p15"/>
          <p:cNvSpPr/>
          <p:nvPr/>
        </p:nvSpPr>
        <p:spPr>
          <a:xfrm flipH="1" rot="-5400000">
            <a:off x="1310824" y="1772013"/>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425" name="Google Shape;425;p15"/>
          <p:cNvSpPr txBox="1"/>
          <p:nvPr/>
        </p:nvSpPr>
        <p:spPr>
          <a:xfrm>
            <a:off x="1884620" y="1886542"/>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39%</a:t>
            </a:r>
            <a:endParaRPr/>
          </a:p>
        </p:txBody>
      </p:sp>
      <p:sp>
        <p:nvSpPr>
          <p:cNvPr id="426" name="Google Shape;426;p15"/>
          <p:cNvSpPr txBox="1"/>
          <p:nvPr/>
        </p:nvSpPr>
        <p:spPr>
          <a:xfrm>
            <a:off x="1073311" y="1886542"/>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60%</a:t>
            </a:r>
            <a:endParaRPr/>
          </a:p>
        </p:txBody>
      </p:sp>
      <p:sp>
        <p:nvSpPr>
          <p:cNvPr id="427" name="Google Shape;427;p15"/>
          <p:cNvSpPr/>
          <p:nvPr/>
        </p:nvSpPr>
        <p:spPr>
          <a:xfrm>
            <a:off x="6226436" y="2357631"/>
            <a:ext cx="477395" cy="1371600"/>
          </a:xfrm>
          <a:custGeom>
            <a:rect b="b" l="l" r="r" t="t"/>
            <a:pathLst>
              <a:path extrusionOk="0" h="181" w="63">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1E7466"/>
              </a:solidFill>
              <a:latin typeface="Calibri"/>
              <a:ea typeface="Calibri"/>
              <a:cs typeface="Calibri"/>
              <a:sym typeface="Calibri"/>
            </a:endParaRPr>
          </a:p>
        </p:txBody>
      </p:sp>
      <p:grpSp>
        <p:nvGrpSpPr>
          <p:cNvPr id="428" name="Google Shape;428;p15"/>
          <p:cNvGrpSpPr/>
          <p:nvPr/>
        </p:nvGrpSpPr>
        <p:grpSpPr>
          <a:xfrm>
            <a:off x="5387875" y="2357631"/>
            <a:ext cx="573107" cy="1371600"/>
            <a:chOff x="9234488" y="7932738"/>
            <a:chExt cx="1509712" cy="3613150"/>
          </a:xfrm>
        </p:grpSpPr>
        <p:sp>
          <p:nvSpPr>
            <p:cNvPr id="429" name="Google Shape;429;p15"/>
            <p:cNvSpPr/>
            <p:nvPr/>
          </p:nvSpPr>
          <p:spPr>
            <a:xfrm>
              <a:off x="9234488" y="8588375"/>
              <a:ext cx="1509712" cy="2957513"/>
            </a:xfrm>
            <a:custGeom>
              <a:rect b="b" l="l" r="r" t="t"/>
              <a:pathLst>
                <a:path extrusionOk="0" h="149" w="76">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0" name="Google Shape;430;p15"/>
            <p:cNvSpPr/>
            <p:nvPr/>
          </p:nvSpPr>
          <p:spPr>
            <a:xfrm>
              <a:off x="9731375" y="7932738"/>
              <a:ext cx="555625" cy="555625"/>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31" name="Google Shape;431;p15"/>
          <p:cNvSpPr/>
          <p:nvPr/>
        </p:nvSpPr>
        <p:spPr>
          <a:xfrm flipH="1" rot="-5400000">
            <a:off x="6259704" y="1768408"/>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432" name="Google Shape;432;p15"/>
          <p:cNvSpPr/>
          <p:nvPr/>
        </p:nvSpPr>
        <p:spPr>
          <a:xfrm flipH="1" rot="-5400000">
            <a:off x="5468999" y="1772012"/>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433" name="Google Shape;433;p15"/>
          <p:cNvSpPr txBox="1"/>
          <p:nvPr/>
        </p:nvSpPr>
        <p:spPr>
          <a:xfrm>
            <a:off x="6017395" y="1886542"/>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51%</a:t>
            </a:r>
            <a:endParaRPr/>
          </a:p>
        </p:txBody>
      </p:sp>
      <p:sp>
        <p:nvSpPr>
          <p:cNvPr id="434" name="Google Shape;434;p15"/>
          <p:cNvSpPr txBox="1"/>
          <p:nvPr/>
        </p:nvSpPr>
        <p:spPr>
          <a:xfrm>
            <a:off x="5195820" y="1886542"/>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49%</a:t>
            </a:r>
            <a:endParaRPr/>
          </a:p>
        </p:txBody>
      </p:sp>
      <p:sp>
        <p:nvSpPr>
          <p:cNvPr id="435" name="Google Shape;435;p15"/>
          <p:cNvSpPr/>
          <p:nvPr/>
        </p:nvSpPr>
        <p:spPr>
          <a:xfrm>
            <a:off x="10315879" y="2381743"/>
            <a:ext cx="477395" cy="1371600"/>
          </a:xfrm>
          <a:custGeom>
            <a:rect b="b" l="l" r="r" t="t"/>
            <a:pathLst>
              <a:path extrusionOk="0" h="181" w="63">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1E7466"/>
              </a:solidFill>
              <a:latin typeface="Calibri"/>
              <a:ea typeface="Calibri"/>
              <a:cs typeface="Calibri"/>
              <a:sym typeface="Calibri"/>
            </a:endParaRPr>
          </a:p>
        </p:txBody>
      </p:sp>
      <p:grpSp>
        <p:nvGrpSpPr>
          <p:cNvPr id="436" name="Google Shape;436;p15"/>
          <p:cNvGrpSpPr/>
          <p:nvPr/>
        </p:nvGrpSpPr>
        <p:grpSpPr>
          <a:xfrm>
            <a:off x="9477318" y="2381743"/>
            <a:ext cx="573107" cy="1371600"/>
            <a:chOff x="9234488" y="7932738"/>
            <a:chExt cx="1509712" cy="3613150"/>
          </a:xfrm>
        </p:grpSpPr>
        <p:sp>
          <p:nvSpPr>
            <p:cNvPr id="437" name="Google Shape;437;p15"/>
            <p:cNvSpPr/>
            <p:nvPr/>
          </p:nvSpPr>
          <p:spPr>
            <a:xfrm>
              <a:off x="9234488" y="8588375"/>
              <a:ext cx="1509712" cy="2957513"/>
            </a:xfrm>
            <a:custGeom>
              <a:rect b="b" l="l" r="r" t="t"/>
              <a:pathLst>
                <a:path extrusionOk="0" h="149" w="76">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15"/>
            <p:cNvSpPr/>
            <p:nvPr/>
          </p:nvSpPr>
          <p:spPr>
            <a:xfrm>
              <a:off x="9731375" y="7932738"/>
              <a:ext cx="555625" cy="555625"/>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39" name="Google Shape;439;p15"/>
          <p:cNvSpPr/>
          <p:nvPr/>
        </p:nvSpPr>
        <p:spPr>
          <a:xfrm flipH="1" rot="-5400000">
            <a:off x="10323747" y="1792520"/>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440" name="Google Shape;440;p15"/>
          <p:cNvSpPr/>
          <p:nvPr/>
        </p:nvSpPr>
        <p:spPr>
          <a:xfrm flipH="1" rot="-5400000">
            <a:off x="9533042" y="1796124"/>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441" name="Google Shape;441;p15"/>
          <p:cNvSpPr txBox="1"/>
          <p:nvPr/>
        </p:nvSpPr>
        <p:spPr>
          <a:xfrm>
            <a:off x="10106838" y="1886542"/>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48%</a:t>
            </a:r>
            <a:endParaRPr/>
          </a:p>
        </p:txBody>
      </p:sp>
      <p:sp>
        <p:nvSpPr>
          <p:cNvPr id="442" name="Google Shape;442;p15"/>
          <p:cNvSpPr txBox="1"/>
          <p:nvPr/>
        </p:nvSpPr>
        <p:spPr>
          <a:xfrm>
            <a:off x="9309598" y="1886542"/>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52%</a:t>
            </a:r>
            <a:endParaRPr/>
          </a:p>
        </p:txBody>
      </p:sp>
      <p:sp>
        <p:nvSpPr>
          <p:cNvPr id="443" name="Google Shape;443;p15"/>
          <p:cNvSpPr/>
          <p:nvPr/>
        </p:nvSpPr>
        <p:spPr>
          <a:xfrm>
            <a:off x="942480" y="1181100"/>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18-34</a:t>
            </a:r>
            <a:endParaRPr/>
          </a:p>
        </p:txBody>
      </p:sp>
      <p:sp>
        <p:nvSpPr>
          <p:cNvPr id="444" name="Google Shape;444;p15"/>
          <p:cNvSpPr/>
          <p:nvPr/>
        </p:nvSpPr>
        <p:spPr>
          <a:xfrm>
            <a:off x="5066050" y="1181100"/>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35-54</a:t>
            </a:r>
            <a:endParaRPr/>
          </a:p>
        </p:txBody>
      </p:sp>
      <p:sp>
        <p:nvSpPr>
          <p:cNvPr id="445" name="Google Shape;445;p15"/>
          <p:cNvSpPr/>
          <p:nvPr/>
        </p:nvSpPr>
        <p:spPr>
          <a:xfrm>
            <a:off x="9097188" y="1181100"/>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55+</a:t>
            </a:r>
            <a:endParaRPr/>
          </a:p>
        </p:txBody>
      </p:sp>
      <p:cxnSp>
        <p:nvCxnSpPr>
          <p:cNvPr id="446" name="Google Shape;446;p15"/>
          <p:cNvCxnSpPr/>
          <p:nvPr/>
        </p:nvCxnSpPr>
        <p:spPr>
          <a:xfrm>
            <a:off x="3846440" y="1171489"/>
            <a:ext cx="0" cy="4972543"/>
          </a:xfrm>
          <a:prstGeom prst="straightConnector1">
            <a:avLst/>
          </a:prstGeom>
          <a:noFill/>
          <a:ln cap="flat" cmpd="sng" w="9525">
            <a:solidFill>
              <a:schemeClr val="accent1"/>
            </a:solidFill>
            <a:prstDash val="solid"/>
            <a:miter lim="800000"/>
            <a:headEnd len="sm" w="sm" type="none"/>
            <a:tailEnd len="sm" w="sm" type="none"/>
          </a:ln>
        </p:spPr>
      </p:cxnSp>
      <p:cxnSp>
        <p:nvCxnSpPr>
          <p:cNvPr id="447" name="Google Shape;447;p15"/>
          <p:cNvCxnSpPr/>
          <p:nvPr/>
        </p:nvCxnSpPr>
        <p:spPr>
          <a:xfrm>
            <a:off x="8355760" y="1181100"/>
            <a:ext cx="0" cy="4972543"/>
          </a:xfrm>
          <a:prstGeom prst="straightConnector1">
            <a:avLst/>
          </a:prstGeom>
          <a:noFill/>
          <a:ln cap="flat" cmpd="sng" w="9525">
            <a:solidFill>
              <a:schemeClr val="accent1"/>
            </a:solidFill>
            <a:prstDash val="solid"/>
            <a:miter lim="800000"/>
            <a:headEnd len="sm" w="sm" type="none"/>
            <a:tailEnd len="sm" w="sm" type="none"/>
          </a:ln>
        </p:spPr>
      </p:cxnSp>
      <p:sp>
        <p:nvSpPr>
          <p:cNvPr id="448" name="Google Shape;448;p15"/>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DEMOGRAPHICS: IT, AGE &amp; GENDER</a:t>
            </a:r>
            <a:endParaRPr>
              <a:latin typeface="Arial Black"/>
              <a:ea typeface="Arial Black"/>
              <a:cs typeface="Arial Black"/>
              <a:sym typeface="Arial Black"/>
            </a:endParaRPr>
          </a:p>
        </p:txBody>
      </p:sp>
      <p:graphicFrame>
        <p:nvGraphicFramePr>
          <p:cNvPr id="449" name="Google Shape;449;p15"/>
          <p:cNvGraphicFramePr/>
          <p:nvPr/>
        </p:nvGraphicFramePr>
        <p:xfrm>
          <a:off x="-342461" y="3462104"/>
          <a:ext cx="4639023" cy="3092682"/>
        </p:xfrm>
        <a:graphic>
          <a:graphicData uri="http://schemas.openxmlformats.org/drawingml/2006/chart">
            <c:chart r:id="rId3"/>
          </a:graphicData>
        </a:graphic>
      </p:graphicFrame>
      <p:graphicFrame>
        <p:nvGraphicFramePr>
          <p:cNvPr id="450" name="Google Shape;450;p15"/>
          <p:cNvGraphicFramePr/>
          <p:nvPr/>
        </p:nvGraphicFramePr>
        <p:xfrm>
          <a:off x="7941835" y="3478854"/>
          <a:ext cx="4639023" cy="3092682"/>
        </p:xfrm>
        <a:graphic>
          <a:graphicData uri="http://schemas.openxmlformats.org/drawingml/2006/chart">
            <c:chart r:id="rId4"/>
          </a:graphicData>
        </a:graphic>
      </p:graphicFrame>
      <p:graphicFrame>
        <p:nvGraphicFramePr>
          <p:cNvPr id="451" name="Google Shape;451;p15"/>
          <p:cNvGraphicFramePr/>
          <p:nvPr/>
        </p:nvGraphicFramePr>
        <p:xfrm>
          <a:off x="3776488" y="3533320"/>
          <a:ext cx="4639023" cy="3092682"/>
        </p:xfrm>
        <a:graphic>
          <a:graphicData uri="http://schemas.openxmlformats.org/drawingml/2006/chart">
            <c:chart r:id="rId5"/>
          </a:graphicData>
        </a:graphic>
      </p:graphicFrame>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4" name="Shape 1854"/>
        <p:cNvGrpSpPr/>
        <p:nvPr/>
      </p:nvGrpSpPr>
      <p:grpSpPr>
        <a:xfrm>
          <a:off x="0" y="0"/>
          <a:ext cx="0" cy="0"/>
          <a:chOff x="0" y="0"/>
          <a:chExt cx="0" cy="0"/>
        </a:xfrm>
      </p:grpSpPr>
      <p:sp>
        <p:nvSpPr>
          <p:cNvPr id="1855" name="Google Shape;1855;p150"/>
          <p:cNvSpPr txBox="1"/>
          <p:nvPr>
            <p:ph type="title"/>
          </p:nvPr>
        </p:nvSpPr>
        <p:spPr>
          <a:xfrm>
            <a:off x="838200" y="224287"/>
            <a:ext cx="8634663"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SIGNALS OF BRAND TRANSPARENCY: AGE &amp; GENDER</a:t>
            </a:r>
            <a:endParaRPr/>
          </a:p>
        </p:txBody>
      </p:sp>
      <p:graphicFrame>
        <p:nvGraphicFramePr>
          <p:cNvPr id="1856" name="Google Shape;1856;p150"/>
          <p:cNvGraphicFramePr/>
          <p:nvPr/>
        </p:nvGraphicFramePr>
        <p:xfrm>
          <a:off x="178468" y="2903621"/>
          <a:ext cx="11835064" cy="2975309"/>
        </p:xfrm>
        <a:graphic>
          <a:graphicData uri="http://schemas.openxmlformats.org/drawingml/2006/chart">
            <c:chart r:id="rId3"/>
          </a:graphicData>
        </a:graphic>
      </p:graphicFrame>
      <p:sp>
        <p:nvSpPr>
          <p:cNvPr id="1857" name="Google Shape;1857;p150"/>
          <p:cNvSpPr txBox="1"/>
          <p:nvPr/>
        </p:nvSpPr>
        <p:spPr>
          <a:xfrm>
            <a:off x="0" y="6356714"/>
            <a:ext cx="7980948"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Female 18-34 n=355, male 18-34 n=305, female 35-54 n=347, male 35-54 n=372, female 55+ n=161, male 55+ n=168, all supplement users n=3677. Question V2: “Which of the following items are the strongest signals that a supplement brand is operating transparently?”</a:t>
            </a:r>
            <a:endParaRPr/>
          </a:p>
        </p:txBody>
      </p:sp>
      <p:pic>
        <p:nvPicPr>
          <p:cNvPr descr="Icon&#10;&#10;Description automatically generated" id="1858" name="Google Shape;1858;p150"/>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859" name="Google Shape;1859;p150"/>
          <p:cNvSpPr txBox="1"/>
          <p:nvPr/>
        </p:nvSpPr>
        <p:spPr>
          <a:xfrm>
            <a:off x="1375611" y="927930"/>
            <a:ext cx="10290363" cy="1600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Respondents aged 55+ cared most about detailed ingredient information.</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18-34 cared most about detailed ingredient information, while males of the same age range cared most about believable label claims.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18-54 cared more than the other groups about contract manufacturing information and contact information.</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3" name="Shape 1863"/>
        <p:cNvGrpSpPr/>
        <p:nvPr/>
      </p:nvGrpSpPr>
      <p:grpSpPr>
        <a:xfrm>
          <a:off x="0" y="0"/>
          <a:ext cx="0" cy="0"/>
          <a:chOff x="0" y="0"/>
          <a:chExt cx="0" cy="0"/>
        </a:xfrm>
      </p:grpSpPr>
      <p:sp>
        <p:nvSpPr>
          <p:cNvPr id="1864" name="Google Shape;1864;p151"/>
          <p:cNvSpPr txBox="1"/>
          <p:nvPr>
            <p:ph type="title"/>
          </p:nvPr>
        </p:nvSpPr>
        <p:spPr>
          <a:xfrm>
            <a:off x="838200" y="224287"/>
            <a:ext cx="8634663"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SIGNALS OF BRAND TRANSPARENCY: US, AGE &amp; GENDER</a:t>
            </a:r>
            <a:endParaRPr/>
          </a:p>
        </p:txBody>
      </p:sp>
      <p:graphicFrame>
        <p:nvGraphicFramePr>
          <p:cNvPr id="1865" name="Google Shape;1865;p151"/>
          <p:cNvGraphicFramePr/>
          <p:nvPr/>
        </p:nvGraphicFramePr>
        <p:xfrm>
          <a:off x="178468" y="2903621"/>
          <a:ext cx="11835064" cy="2975309"/>
        </p:xfrm>
        <a:graphic>
          <a:graphicData uri="http://schemas.openxmlformats.org/drawingml/2006/chart">
            <c:chart r:id="rId3"/>
          </a:graphicData>
        </a:graphic>
      </p:graphicFrame>
      <p:sp>
        <p:nvSpPr>
          <p:cNvPr id="1866" name="Google Shape;1866;p151"/>
          <p:cNvSpPr txBox="1"/>
          <p:nvPr/>
        </p:nvSpPr>
        <p:spPr>
          <a:xfrm>
            <a:off x="0" y="6304002"/>
            <a:ext cx="7980948"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Prebiotic users female 18-34 n=106, male 18-34 n=105, female 35-54 n=97, male 35-54 n=112, female 55+ n=46, male 55+ n=32, all supplement users n=3677. Question V2: “Which of the following items are the strongest signals that a supplement brand is operating transparently?”</a:t>
            </a:r>
            <a:endParaRPr/>
          </a:p>
        </p:txBody>
      </p:sp>
      <p:pic>
        <p:nvPicPr>
          <p:cNvPr descr="Icon&#10;&#10;Description automatically generated" id="1867" name="Google Shape;1867;p151"/>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868" name="Google Shape;1868;p151"/>
          <p:cNvSpPr txBox="1"/>
          <p:nvPr/>
        </p:nvSpPr>
        <p:spPr>
          <a:xfrm>
            <a:off x="1375611" y="927930"/>
            <a:ext cx="10290363"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55+ cared most about a quality seal on the label (67%), while males of the same age range were the group that cared the least about a quality seal (22%).</a:t>
            </a:r>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2" name="Shape 1872"/>
        <p:cNvGrpSpPr/>
        <p:nvPr/>
      </p:nvGrpSpPr>
      <p:grpSpPr>
        <a:xfrm>
          <a:off x="0" y="0"/>
          <a:ext cx="0" cy="0"/>
          <a:chOff x="0" y="0"/>
          <a:chExt cx="0" cy="0"/>
        </a:xfrm>
      </p:grpSpPr>
      <p:sp>
        <p:nvSpPr>
          <p:cNvPr id="1873" name="Google Shape;1873;p152"/>
          <p:cNvSpPr txBox="1"/>
          <p:nvPr>
            <p:ph type="title"/>
          </p:nvPr>
        </p:nvSpPr>
        <p:spPr>
          <a:xfrm>
            <a:off x="838200" y="224287"/>
            <a:ext cx="8634663"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SIGNALS OF BRAND TRANSPARENCY: US  2022-2023</a:t>
            </a:r>
            <a:endParaRPr/>
          </a:p>
        </p:txBody>
      </p:sp>
      <p:graphicFrame>
        <p:nvGraphicFramePr>
          <p:cNvPr id="1874" name="Google Shape;1874;p152"/>
          <p:cNvGraphicFramePr/>
          <p:nvPr/>
        </p:nvGraphicFramePr>
        <p:xfrm>
          <a:off x="178468" y="2903621"/>
          <a:ext cx="11835064" cy="2975309"/>
        </p:xfrm>
        <a:graphic>
          <a:graphicData uri="http://schemas.openxmlformats.org/drawingml/2006/chart">
            <c:chart r:id="rId3"/>
          </a:graphicData>
        </a:graphic>
      </p:graphicFrame>
      <p:sp>
        <p:nvSpPr>
          <p:cNvPr id="1875" name="Google Shape;1875;p152"/>
          <p:cNvSpPr txBox="1"/>
          <p:nvPr/>
        </p:nvSpPr>
        <p:spPr>
          <a:xfrm>
            <a:off x="0" y="6304002"/>
            <a:ext cx="7980948"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2023 n=499, US 2022 n=503. Question V2: “Which of the following items are the strongest signals that a supplement brand is operating transparently?”</a:t>
            </a:r>
            <a:endParaRPr/>
          </a:p>
          <a:p>
            <a:pPr indent="0" lvl="0" marL="0" marR="0" rtl="0" algn="l">
              <a:spcBef>
                <a:spcPts val="0"/>
              </a:spcBef>
              <a:spcAft>
                <a:spcPts val="0"/>
              </a:spcAft>
              <a:buNone/>
            </a:pPr>
            <a:r>
              <a:rPr lang="en-US" sz="1000">
                <a:solidFill>
                  <a:srgbClr val="7F7F7F"/>
                </a:solidFill>
                <a:latin typeface="Arial"/>
                <a:ea typeface="Arial"/>
                <a:cs typeface="Arial"/>
                <a:sym typeface="Arial"/>
              </a:rPr>
              <a:t>* Wording modified in 2023 from 2022 “The ingredient information is detailed on the label, packaging or website”</a:t>
            </a:r>
            <a:endParaRPr/>
          </a:p>
        </p:txBody>
      </p:sp>
      <p:pic>
        <p:nvPicPr>
          <p:cNvPr descr="Icon&#10;&#10;Description automatically generated" id="1876" name="Google Shape;1876;p152"/>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877" name="Google Shape;1877;p152"/>
          <p:cNvSpPr txBox="1"/>
          <p:nvPr/>
        </p:nvSpPr>
        <p:spPr>
          <a:xfrm>
            <a:off x="1375611" y="927930"/>
            <a:ext cx="1029036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prebiotic users in 2023 were more responsive to the all signals of transparency than they were in 2022; the increase was most significant for access to a Certificate of Analysis</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1" name="Shape 1881"/>
        <p:cNvGrpSpPr/>
        <p:nvPr/>
      </p:nvGrpSpPr>
      <p:grpSpPr>
        <a:xfrm>
          <a:off x="0" y="0"/>
          <a:ext cx="0" cy="0"/>
          <a:chOff x="0" y="0"/>
          <a:chExt cx="0" cy="0"/>
        </a:xfrm>
      </p:grpSpPr>
      <p:sp>
        <p:nvSpPr>
          <p:cNvPr id="1882" name="Google Shape;1882;p153"/>
          <p:cNvSpPr txBox="1"/>
          <p:nvPr>
            <p:ph type="title"/>
          </p:nvPr>
        </p:nvSpPr>
        <p:spPr>
          <a:xfrm>
            <a:off x="838200" y="224287"/>
            <a:ext cx="8634663"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3"/>
              </a:buClr>
              <a:buSzPts val="2800"/>
              <a:buFont typeface="Arial Black"/>
              <a:buNone/>
            </a:pPr>
            <a:r>
              <a:rPr lang="en-US">
                <a:solidFill>
                  <a:schemeClr val="accent3"/>
                </a:solidFill>
                <a:latin typeface="Arial Black"/>
                <a:ea typeface="Arial Black"/>
                <a:cs typeface="Arial Black"/>
                <a:sym typeface="Arial Black"/>
              </a:rPr>
              <a:t>SIGNALS OF BRAND TRANSPARENCY: UK 2022-2023</a:t>
            </a:r>
            <a:endParaRPr/>
          </a:p>
        </p:txBody>
      </p:sp>
      <p:graphicFrame>
        <p:nvGraphicFramePr>
          <p:cNvPr id="1883" name="Google Shape;1883;p153"/>
          <p:cNvGraphicFramePr/>
          <p:nvPr/>
        </p:nvGraphicFramePr>
        <p:xfrm>
          <a:off x="178468" y="2903621"/>
          <a:ext cx="11835064" cy="2975309"/>
        </p:xfrm>
        <a:graphic>
          <a:graphicData uri="http://schemas.openxmlformats.org/drawingml/2006/chart">
            <c:chart r:id="rId3"/>
          </a:graphicData>
        </a:graphic>
      </p:graphicFrame>
      <p:sp>
        <p:nvSpPr>
          <p:cNvPr id="1884" name="Google Shape;1884;p153"/>
          <p:cNvSpPr txBox="1"/>
          <p:nvPr/>
        </p:nvSpPr>
        <p:spPr>
          <a:xfrm>
            <a:off x="0" y="6304002"/>
            <a:ext cx="7980948"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UK 2023 n=213, 2022 n=250. Question V2: “Which of the following items are the strongest signals that a supplement brand is operating transparently?”</a:t>
            </a:r>
            <a:endParaRPr/>
          </a:p>
          <a:p>
            <a:pPr indent="0" lvl="0" marL="0" marR="0" rtl="0" algn="l">
              <a:spcBef>
                <a:spcPts val="0"/>
              </a:spcBef>
              <a:spcAft>
                <a:spcPts val="0"/>
              </a:spcAft>
              <a:buNone/>
            </a:pPr>
            <a:r>
              <a:rPr lang="en-US" sz="1000">
                <a:solidFill>
                  <a:srgbClr val="7F7F7F"/>
                </a:solidFill>
                <a:latin typeface="Arial"/>
                <a:ea typeface="Arial"/>
                <a:cs typeface="Arial"/>
                <a:sym typeface="Arial"/>
              </a:rPr>
              <a:t>* Wording modified in 2023 from 2022 “The ingredient information is detailed on the label, packaging or website”</a:t>
            </a:r>
            <a:endParaRPr/>
          </a:p>
        </p:txBody>
      </p:sp>
      <p:pic>
        <p:nvPicPr>
          <p:cNvPr descr="Icon&#10;&#10;Description automatically generated" id="1885" name="Google Shape;1885;p153"/>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886" name="Google Shape;1886;p153"/>
          <p:cNvSpPr txBox="1"/>
          <p:nvPr/>
        </p:nvSpPr>
        <p:spPr>
          <a:xfrm>
            <a:off x="1375611" y="927930"/>
            <a:ext cx="10290363"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UK prebiotic users were also more receptive to all signals of transparency in 2023 than in 2022.</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0" name="Shape 1890"/>
        <p:cNvGrpSpPr/>
        <p:nvPr/>
      </p:nvGrpSpPr>
      <p:grpSpPr>
        <a:xfrm>
          <a:off x="0" y="0"/>
          <a:ext cx="0" cy="0"/>
          <a:chOff x="0" y="0"/>
          <a:chExt cx="0" cy="0"/>
        </a:xfrm>
      </p:grpSpPr>
      <p:sp>
        <p:nvSpPr>
          <p:cNvPr id="1891" name="Google Shape;1891;p154"/>
          <p:cNvSpPr txBox="1"/>
          <p:nvPr>
            <p:ph type="title"/>
          </p:nvPr>
        </p:nvSpPr>
        <p:spPr>
          <a:xfrm>
            <a:off x="838200" y="224287"/>
            <a:ext cx="8634663"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3"/>
              </a:buClr>
              <a:buSzPts val="2800"/>
              <a:buFont typeface="Arial Black"/>
              <a:buNone/>
            </a:pPr>
            <a:r>
              <a:rPr lang="en-US">
                <a:solidFill>
                  <a:schemeClr val="accent3"/>
                </a:solidFill>
                <a:latin typeface="Arial Black"/>
                <a:ea typeface="Arial Black"/>
                <a:cs typeface="Arial Black"/>
                <a:sym typeface="Arial Black"/>
              </a:rPr>
              <a:t>SIGNALS OF BRAND TRANSPARENCY: GERMANY 2022-2023</a:t>
            </a:r>
            <a:endParaRPr/>
          </a:p>
        </p:txBody>
      </p:sp>
      <p:graphicFrame>
        <p:nvGraphicFramePr>
          <p:cNvPr id="1892" name="Google Shape;1892;p154"/>
          <p:cNvGraphicFramePr/>
          <p:nvPr/>
        </p:nvGraphicFramePr>
        <p:xfrm>
          <a:off x="178468" y="2903621"/>
          <a:ext cx="11835064" cy="2975309"/>
        </p:xfrm>
        <a:graphic>
          <a:graphicData uri="http://schemas.openxmlformats.org/drawingml/2006/chart">
            <c:chart r:id="rId3"/>
          </a:graphicData>
        </a:graphic>
      </p:graphicFrame>
      <p:sp>
        <p:nvSpPr>
          <p:cNvPr id="1893" name="Google Shape;1893;p154"/>
          <p:cNvSpPr txBox="1"/>
          <p:nvPr/>
        </p:nvSpPr>
        <p:spPr>
          <a:xfrm>
            <a:off x="0" y="6304002"/>
            <a:ext cx="7980948"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DE 2023 n=196, 2022 n=277. Question V2: “Which of the following items are the strongest signals that a supplement brand is operating transparently?”</a:t>
            </a:r>
            <a:endParaRPr/>
          </a:p>
          <a:p>
            <a:pPr indent="0" lvl="0" marL="0" marR="0" rtl="0" algn="l">
              <a:spcBef>
                <a:spcPts val="0"/>
              </a:spcBef>
              <a:spcAft>
                <a:spcPts val="0"/>
              </a:spcAft>
              <a:buNone/>
            </a:pPr>
            <a:r>
              <a:rPr lang="en-US" sz="1000">
                <a:solidFill>
                  <a:srgbClr val="7F7F7F"/>
                </a:solidFill>
                <a:latin typeface="Arial"/>
                <a:ea typeface="Arial"/>
                <a:cs typeface="Arial"/>
                <a:sym typeface="Arial"/>
              </a:rPr>
              <a:t>* Wording modified in 2023 from 2022 “The ingredient information is detailed on the label, packaging or website”</a:t>
            </a:r>
            <a:endParaRPr/>
          </a:p>
        </p:txBody>
      </p:sp>
      <p:pic>
        <p:nvPicPr>
          <p:cNvPr descr="Icon&#10;&#10;Description automatically generated" id="1894" name="Google Shape;1894;p154"/>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895" name="Google Shape;1895;p154"/>
          <p:cNvSpPr txBox="1"/>
          <p:nvPr/>
        </p:nvSpPr>
        <p:spPr>
          <a:xfrm>
            <a:off x="1375611" y="927930"/>
            <a:ext cx="1029036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German respondents in 2023 were less swayed by brands providing valid contact information on the label than in 2022 (20% vs. 23%), the only area in which they found signals of transparency less persuasive between the two years.</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9" name="Shape 1899"/>
        <p:cNvGrpSpPr/>
        <p:nvPr/>
      </p:nvGrpSpPr>
      <p:grpSpPr>
        <a:xfrm>
          <a:off x="0" y="0"/>
          <a:ext cx="0" cy="0"/>
          <a:chOff x="0" y="0"/>
          <a:chExt cx="0" cy="0"/>
        </a:xfrm>
      </p:grpSpPr>
      <p:sp>
        <p:nvSpPr>
          <p:cNvPr id="1900" name="Google Shape;1900;p155"/>
          <p:cNvSpPr txBox="1"/>
          <p:nvPr>
            <p:ph type="title"/>
          </p:nvPr>
        </p:nvSpPr>
        <p:spPr>
          <a:xfrm>
            <a:off x="838200" y="224287"/>
            <a:ext cx="8634663"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3"/>
              </a:buClr>
              <a:buSzPts val="2800"/>
              <a:buFont typeface="Arial Black"/>
              <a:buNone/>
            </a:pPr>
            <a:r>
              <a:rPr lang="en-US">
                <a:solidFill>
                  <a:schemeClr val="accent3"/>
                </a:solidFill>
                <a:latin typeface="Arial Black"/>
                <a:ea typeface="Arial Black"/>
                <a:cs typeface="Arial Black"/>
                <a:sym typeface="Arial Black"/>
              </a:rPr>
              <a:t>SIGNALS OF BRAND TRANSPARENCY: ITALY 2022-2023</a:t>
            </a:r>
            <a:endParaRPr/>
          </a:p>
        </p:txBody>
      </p:sp>
      <p:graphicFrame>
        <p:nvGraphicFramePr>
          <p:cNvPr id="1901" name="Google Shape;1901;p155"/>
          <p:cNvGraphicFramePr/>
          <p:nvPr/>
        </p:nvGraphicFramePr>
        <p:xfrm>
          <a:off x="178468" y="2903621"/>
          <a:ext cx="11835064" cy="2975309"/>
        </p:xfrm>
        <a:graphic>
          <a:graphicData uri="http://schemas.openxmlformats.org/drawingml/2006/chart">
            <c:chart r:id="rId3"/>
          </a:graphicData>
        </a:graphic>
      </p:graphicFrame>
      <p:sp>
        <p:nvSpPr>
          <p:cNvPr id="1902" name="Google Shape;1902;p155"/>
          <p:cNvSpPr txBox="1"/>
          <p:nvPr/>
        </p:nvSpPr>
        <p:spPr>
          <a:xfrm>
            <a:off x="0" y="6304002"/>
            <a:ext cx="7980948"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IT 2023 n=290, 2022 n=327. Question V2: “Which of the following items are the strongest signals that a supplement brand is operating transparently?”</a:t>
            </a:r>
            <a:endParaRPr/>
          </a:p>
          <a:p>
            <a:pPr indent="0" lvl="0" marL="0" marR="0" rtl="0" algn="l">
              <a:spcBef>
                <a:spcPts val="0"/>
              </a:spcBef>
              <a:spcAft>
                <a:spcPts val="0"/>
              </a:spcAft>
              <a:buNone/>
            </a:pPr>
            <a:r>
              <a:rPr lang="en-US" sz="1000">
                <a:solidFill>
                  <a:srgbClr val="7F7F7F"/>
                </a:solidFill>
                <a:latin typeface="Arial"/>
                <a:ea typeface="Arial"/>
                <a:cs typeface="Arial"/>
                <a:sym typeface="Arial"/>
              </a:rPr>
              <a:t>* Wording modified in 2023 from 2022 “The ingredient information is detailed on the label, packaging or website”</a:t>
            </a:r>
            <a:endParaRPr/>
          </a:p>
        </p:txBody>
      </p:sp>
      <p:pic>
        <p:nvPicPr>
          <p:cNvPr descr="Icon&#10;&#10;Description automatically generated" id="1903" name="Google Shape;1903;p155"/>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904" name="Google Shape;1904;p155"/>
          <p:cNvSpPr txBox="1"/>
          <p:nvPr/>
        </p:nvSpPr>
        <p:spPr>
          <a:xfrm>
            <a:off x="1375611" y="927930"/>
            <a:ext cx="1029036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respondents in 2023 were less likely than those in 2022 to view detailed ingredient information (38% vs. 42%) and contact information (28% vs. 30%) as strong signals of transparency.</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8" name="Shape 1908"/>
        <p:cNvGrpSpPr/>
        <p:nvPr/>
      </p:nvGrpSpPr>
      <p:grpSpPr>
        <a:xfrm>
          <a:off x="0" y="0"/>
          <a:ext cx="0" cy="0"/>
          <a:chOff x="0" y="0"/>
          <a:chExt cx="0" cy="0"/>
        </a:xfrm>
      </p:grpSpPr>
      <p:sp>
        <p:nvSpPr>
          <p:cNvPr id="1909" name="Google Shape;1909;p156"/>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SUSTAINABILITY: COUNTRY</a:t>
            </a:r>
            <a:endParaRPr/>
          </a:p>
        </p:txBody>
      </p:sp>
      <p:graphicFrame>
        <p:nvGraphicFramePr>
          <p:cNvPr id="1910" name="Google Shape;1910;p156"/>
          <p:cNvGraphicFramePr/>
          <p:nvPr/>
        </p:nvGraphicFramePr>
        <p:xfrm>
          <a:off x="212557" y="2559818"/>
          <a:ext cx="11766885" cy="2975309"/>
        </p:xfrm>
        <a:graphic>
          <a:graphicData uri="http://schemas.openxmlformats.org/drawingml/2006/chart">
            <c:chart r:id="rId3"/>
          </a:graphicData>
        </a:graphic>
      </p:graphicFrame>
      <p:pic>
        <p:nvPicPr>
          <p:cNvPr descr="Icon&#10;&#10;Description automatically generated" id="1911" name="Google Shape;1911;p156"/>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912" name="Google Shape;1912;p156"/>
          <p:cNvSpPr txBox="1"/>
          <p:nvPr/>
        </p:nvSpPr>
        <p:spPr>
          <a:xfrm>
            <a:off x="1375611" y="927930"/>
            <a:ext cx="10290363"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Prebiotic users were more likely than general supplement users to be influenced by sustainability of ingredients.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respondents were most likely to say sustainability always influences purchasing decisions (25%), while Italian respondents were most likely to say it frequently does so (44%).</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South Korean users were the most likely to say it influenced them to some degree (94%).</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913" name="Google Shape;1913;p156"/>
          <p:cNvSpPr txBox="1"/>
          <p:nvPr/>
        </p:nvSpPr>
        <p:spPr>
          <a:xfrm>
            <a:off x="0" y="6433658"/>
            <a:ext cx="864669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n=499, UK n=213, DE n=196, IT n=290, KR n=295, AU n=218, all supplement users n=3677. Question V1: “When deciding which supplements to purchase, to what degree does the sustainability/environmental impact of a supplement ingredient influence your purchasing decision?”</a:t>
            </a:r>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7" name="Shape 1917"/>
        <p:cNvGrpSpPr/>
        <p:nvPr/>
      </p:nvGrpSpPr>
      <p:grpSpPr>
        <a:xfrm>
          <a:off x="0" y="0"/>
          <a:ext cx="0" cy="0"/>
          <a:chOff x="0" y="0"/>
          <a:chExt cx="0" cy="0"/>
        </a:xfrm>
      </p:grpSpPr>
      <p:sp>
        <p:nvSpPr>
          <p:cNvPr id="1918" name="Google Shape;1918;p157"/>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SUSTAINABILITY: AGE &amp; GENDER</a:t>
            </a:r>
            <a:endParaRPr/>
          </a:p>
        </p:txBody>
      </p:sp>
      <p:graphicFrame>
        <p:nvGraphicFramePr>
          <p:cNvPr id="1919" name="Google Shape;1919;p157"/>
          <p:cNvGraphicFramePr/>
          <p:nvPr/>
        </p:nvGraphicFramePr>
        <p:xfrm>
          <a:off x="200525" y="2406316"/>
          <a:ext cx="11766885" cy="2975309"/>
        </p:xfrm>
        <a:graphic>
          <a:graphicData uri="http://schemas.openxmlformats.org/drawingml/2006/chart">
            <c:chart r:id="rId3"/>
          </a:graphicData>
        </a:graphic>
      </p:graphicFrame>
      <p:pic>
        <p:nvPicPr>
          <p:cNvPr descr="Icon&#10;&#10;Description automatically generated" id="1920" name="Google Shape;1920;p157"/>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921" name="Google Shape;1921;p157"/>
          <p:cNvSpPr txBox="1"/>
          <p:nvPr/>
        </p:nvSpPr>
        <p:spPr>
          <a:xfrm>
            <a:off x="1375611" y="927930"/>
            <a:ext cx="10290363"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18-54 were the most likely groups to say sustainability always influences their purchasing decisions.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35+ were the most likely groups to say sustainability never influences their decisions, with female respondents aged 55+ being the most likely to say they weren’t aware sustainability was an issue (17%).</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922" name="Google Shape;1922;p157"/>
          <p:cNvSpPr txBox="1"/>
          <p:nvPr/>
        </p:nvSpPr>
        <p:spPr>
          <a:xfrm>
            <a:off x="0" y="6304002"/>
            <a:ext cx="8646695"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female 18-34 n=355, male 18-34 n=305, female 35-54 n=347, male 35-54 n=372, female 55+ n=161, male 55+ n=168, all supplement users n=3677. Question V1: “When deciding which supplements to purchase, to what degree does the sustainability/environmental impact of a supplement ingredient influence your purchasing decision?”</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6" name="Shape 1926"/>
        <p:cNvGrpSpPr/>
        <p:nvPr/>
      </p:nvGrpSpPr>
      <p:grpSpPr>
        <a:xfrm>
          <a:off x="0" y="0"/>
          <a:ext cx="0" cy="0"/>
          <a:chOff x="0" y="0"/>
          <a:chExt cx="0" cy="0"/>
        </a:xfrm>
      </p:grpSpPr>
      <p:sp>
        <p:nvSpPr>
          <p:cNvPr id="1927" name="Google Shape;1927;p158"/>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SUSTAINABILITY: US, AGE &amp; GENDER</a:t>
            </a:r>
            <a:endParaRPr/>
          </a:p>
        </p:txBody>
      </p:sp>
      <p:graphicFrame>
        <p:nvGraphicFramePr>
          <p:cNvPr id="1928" name="Google Shape;1928;p158"/>
          <p:cNvGraphicFramePr/>
          <p:nvPr/>
        </p:nvGraphicFramePr>
        <p:xfrm>
          <a:off x="200525" y="2406316"/>
          <a:ext cx="11766885" cy="2975309"/>
        </p:xfrm>
        <a:graphic>
          <a:graphicData uri="http://schemas.openxmlformats.org/drawingml/2006/chart">
            <c:chart r:id="rId3"/>
          </a:graphicData>
        </a:graphic>
      </p:graphicFrame>
      <p:pic>
        <p:nvPicPr>
          <p:cNvPr descr="Icon&#10;&#10;Description automatically generated" id="1929" name="Google Shape;1929;p158"/>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930" name="Google Shape;1930;p158"/>
          <p:cNvSpPr txBox="1"/>
          <p:nvPr/>
        </p:nvSpPr>
        <p:spPr>
          <a:xfrm>
            <a:off x="1375611" y="927930"/>
            <a:ext cx="10290363" cy="1600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Again, male respondents aged 18-54 were the most likely groups to say sustainability always influences their supplement purchasing decisions. A plurality of male respondents aged 35-54 said that sustainability always did so (41%).</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US respondents aged 55+ were most likely to say it sometimes influenced their decisions (39%), while males 55+ were most likely to say it never influenced their decisions (28%). Those 55+ were most likely to say they weren’t aware sustainability was an issue for supplements.</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931" name="Google Shape;1931;p158"/>
          <p:cNvSpPr txBox="1"/>
          <p:nvPr/>
        </p:nvSpPr>
        <p:spPr>
          <a:xfrm>
            <a:off x="0" y="6304002"/>
            <a:ext cx="8646695"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Prebiotic users female 18-34 n=106, male 18-34 n=105, female 35-54 n=97, male 35-54 n=112, female 55+ n=46, male 55+ n=32, all  supplement users n=3677. Question V1: “When deciding which supplements to purchase, to what degree does the sustainability/environmental impact of a supplement ingredient influence your purchasing decision?”</a:t>
            </a:r>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5" name="Shape 1935"/>
        <p:cNvGrpSpPr/>
        <p:nvPr/>
      </p:nvGrpSpPr>
      <p:grpSpPr>
        <a:xfrm>
          <a:off x="0" y="0"/>
          <a:ext cx="0" cy="0"/>
          <a:chOff x="0" y="0"/>
          <a:chExt cx="0" cy="0"/>
        </a:xfrm>
      </p:grpSpPr>
      <p:sp>
        <p:nvSpPr>
          <p:cNvPr id="1936" name="Google Shape;1936;p159"/>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SUSTAINABILITY: US 2022-2023</a:t>
            </a:r>
            <a:endParaRPr/>
          </a:p>
        </p:txBody>
      </p:sp>
      <p:graphicFrame>
        <p:nvGraphicFramePr>
          <p:cNvPr id="1937" name="Google Shape;1937;p159"/>
          <p:cNvGraphicFramePr/>
          <p:nvPr/>
        </p:nvGraphicFramePr>
        <p:xfrm>
          <a:off x="200525" y="2406316"/>
          <a:ext cx="11766885" cy="2975309"/>
        </p:xfrm>
        <a:graphic>
          <a:graphicData uri="http://schemas.openxmlformats.org/drawingml/2006/chart">
            <c:chart r:id="rId3"/>
          </a:graphicData>
        </a:graphic>
      </p:graphicFrame>
      <p:pic>
        <p:nvPicPr>
          <p:cNvPr descr="Icon&#10;&#10;Description automatically generated" id="1938" name="Google Shape;1938;p159"/>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939" name="Google Shape;1939;p159"/>
          <p:cNvSpPr txBox="1"/>
          <p:nvPr/>
        </p:nvSpPr>
        <p:spPr>
          <a:xfrm>
            <a:off x="1375611" y="927930"/>
            <a:ext cx="10290363"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As is to be expected, removing “often influences” as an option increased the rates of “frequently” and “sometimes influences” as responses.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Awareness of sustainability as an issue increased from 2022 (12%) to 2023 (5%).</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940" name="Google Shape;1940;p159"/>
          <p:cNvSpPr txBox="1"/>
          <p:nvPr/>
        </p:nvSpPr>
        <p:spPr>
          <a:xfrm>
            <a:off x="0" y="6304002"/>
            <a:ext cx="864669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US 2023 n=499, US 2022 n=503. Question V1: “When deciding which supplements to purchase, to what degree does the sustainability/environmental impact of a supplement ingredient influence your purchasing decision?”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descr="Woman" id="456" name="Google Shape;456;p16"/>
          <p:cNvPicPr preferRelativeResize="0"/>
          <p:nvPr/>
        </p:nvPicPr>
        <p:blipFill rotWithShape="1">
          <a:blip r:embed="rId3">
            <a:alphaModFix/>
          </a:blip>
          <a:srcRect b="0" l="0" r="0" t="0"/>
          <a:stretch/>
        </p:blipFill>
        <p:spPr>
          <a:xfrm>
            <a:off x="67159" y="2043619"/>
            <a:ext cx="1795054" cy="1795054"/>
          </a:xfrm>
          <a:prstGeom prst="rect">
            <a:avLst/>
          </a:prstGeom>
          <a:noFill/>
          <a:ln>
            <a:noFill/>
          </a:ln>
        </p:spPr>
      </p:pic>
      <p:sp>
        <p:nvSpPr>
          <p:cNvPr id="457" name="Google Shape;457;p16"/>
          <p:cNvSpPr txBox="1"/>
          <p:nvPr/>
        </p:nvSpPr>
        <p:spPr>
          <a:xfrm>
            <a:off x="67159" y="6604656"/>
            <a:ext cx="5667584"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KR Prebiotic users n=295.</a:t>
            </a:r>
            <a:endParaRPr/>
          </a:p>
        </p:txBody>
      </p:sp>
      <p:sp>
        <p:nvSpPr>
          <p:cNvPr id="458" name="Google Shape;458;p16"/>
          <p:cNvSpPr txBox="1"/>
          <p:nvPr/>
        </p:nvSpPr>
        <p:spPr>
          <a:xfrm>
            <a:off x="2773529" y="3087384"/>
            <a:ext cx="95174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47%</a:t>
            </a:r>
            <a:endParaRPr/>
          </a:p>
        </p:txBody>
      </p:sp>
      <p:sp>
        <p:nvSpPr>
          <p:cNvPr id="459" name="Google Shape;459;p16"/>
          <p:cNvSpPr txBox="1"/>
          <p:nvPr/>
        </p:nvSpPr>
        <p:spPr>
          <a:xfrm>
            <a:off x="1199320" y="3124201"/>
            <a:ext cx="95174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53%</a:t>
            </a:r>
            <a:endParaRPr/>
          </a:p>
        </p:txBody>
      </p:sp>
      <p:sp>
        <p:nvSpPr>
          <p:cNvPr id="460" name="Google Shape;460;p16"/>
          <p:cNvSpPr txBox="1"/>
          <p:nvPr/>
        </p:nvSpPr>
        <p:spPr>
          <a:xfrm>
            <a:off x="5386262" y="2894456"/>
            <a:ext cx="87763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Black"/>
                <a:ea typeface="Arial Black"/>
                <a:cs typeface="Arial Black"/>
                <a:sym typeface="Arial Black"/>
              </a:rPr>
              <a:t>AGE</a:t>
            </a:r>
            <a:endParaRPr/>
          </a:p>
        </p:txBody>
      </p:sp>
      <p:sp>
        <p:nvSpPr>
          <p:cNvPr id="461" name="Google Shape;461;p16"/>
          <p:cNvSpPr txBox="1"/>
          <p:nvPr/>
        </p:nvSpPr>
        <p:spPr>
          <a:xfrm>
            <a:off x="9421987" y="2902718"/>
            <a:ext cx="130402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Black"/>
                <a:ea typeface="Arial Black"/>
                <a:cs typeface="Arial Black"/>
                <a:sym typeface="Arial Black"/>
              </a:rPr>
              <a:t>INCOME</a:t>
            </a:r>
            <a:endParaRPr/>
          </a:p>
        </p:txBody>
      </p:sp>
      <p:sp>
        <p:nvSpPr>
          <p:cNvPr id="462" name="Google Shape;462;p16"/>
          <p:cNvSpPr/>
          <p:nvPr/>
        </p:nvSpPr>
        <p:spPr>
          <a:xfrm flipH="1" rot="-5400000">
            <a:off x="3098387" y="3161077"/>
            <a:ext cx="204543" cy="914400"/>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463" name="Google Shape;463;p16"/>
          <p:cNvSpPr/>
          <p:nvPr/>
        </p:nvSpPr>
        <p:spPr>
          <a:xfrm flipH="1" rot="-5400000">
            <a:off x="1566353" y="3162765"/>
            <a:ext cx="201168" cy="914400"/>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pic>
        <p:nvPicPr>
          <p:cNvPr descr="Man" id="464" name="Google Shape;464;p16"/>
          <p:cNvPicPr preferRelativeResize="0"/>
          <p:nvPr/>
        </p:nvPicPr>
        <p:blipFill rotWithShape="1">
          <a:blip r:embed="rId4">
            <a:alphaModFix/>
          </a:blip>
          <a:srcRect b="0" l="0" r="0" t="0"/>
          <a:stretch/>
        </p:blipFill>
        <p:spPr>
          <a:xfrm>
            <a:off x="1608295" y="2030184"/>
            <a:ext cx="1795054" cy="1795054"/>
          </a:xfrm>
          <a:prstGeom prst="rect">
            <a:avLst/>
          </a:prstGeom>
          <a:noFill/>
          <a:ln>
            <a:noFill/>
          </a:ln>
        </p:spPr>
      </p:pic>
      <p:sp>
        <p:nvSpPr>
          <p:cNvPr id="465" name="Google Shape;465;p16"/>
          <p:cNvSpPr txBox="1"/>
          <p:nvPr/>
        </p:nvSpPr>
        <p:spPr>
          <a:xfrm>
            <a:off x="455784" y="4583205"/>
            <a:ext cx="3052763" cy="1159733"/>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Relatively even mix of men and women.</a:t>
            </a:r>
            <a:endParaRPr/>
          </a:p>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Female n = 157</a:t>
            </a:r>
            <a:endParaRPr sz="1600">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Male n = 138</a:t>
            </a:r>
            <a:endParaRPr sz="1600">
              <a:solidFill>
                <a:schemeClr val="dk1"/>
              </a:solidFill>
              <a:latin typeface="Arial"/>
              <a:ea typeface="Arial"/>
              <a:cs typeface="Arial"/>
              <a:sym typeface="Arial"/>
            </a:endParaRPr>
          </a:p>
        </p:txBody>
      </p:sp>
      <p:cxnSp>
        <p:nvCxnSpPr>
          <p:cNvPr id="466" name="Google Shape;466;p16"/>
          <p:cNvCxnSpPr/>
          <p:nvPr/>
        </p:nvCxnSpPr>
        <p:spPr>
          <a:xfrm>
            <a:off x="3929743" y="1618424"/>
            <a:ext cx="0" cy="4403792"/>
          </a:xfrm>
          <a:prstGeom prst="straightConnector1">
            <a:avLst/>
          </a:prstGeom>
          <a:noFill/>
          <a:ln cap="flat" cmpd="sng" w="9525">
            <a:solidFill>
              <a:schemeClr val="accent1"/>
            </a:solidFill>
            <a:prstDash val="solid"/>
            <a:miter lim="800000"/>
            <a:headEnd len="sm" w="sm" type="none"/>
            <a:tailEnd len="sm" w="sm" type="none"/>
          </a:ln>
        </p:spPr>
      </p:cxnSp>
      <p:cxnSp>
        <p:nvCxnSpPr>
          <p:cNvPr id="467" name="Google Shape;467;p16"/>
          <p:cNvCxnSpPr/>
          <p:nvPr/>
        </p:nvCxnSpPr>
        <p:spPr>
          <a:xfrm>
            <a:off x="8010939" y="1618424"/>
            <a:ext cx="0" cy="4403792"/>
          </a:xfrm>
          <a:prstGeom prst="straightConnector1">
            <a:avLst/>
          </a:prstGeom>
          <a:noFill/>
          <a:ln cap="flat" cmpd="sng" w="9525">
            <a:solidFill>
              <a:schemeClr val="accent1"/>
            </a:solidFill>
            <a:prstDash val="solid"/>
            <a:miter lim="800000"/>
            <a:headEnd len="sm" w="sm" type="none"/>
            <a:tailEnd len="sm" w="sm" type="none"/>
          </a:ln>
        </p:spPr>
      </p:cxnSp>
      <p:sp>
        <p:nvSpPr>
          <p:cNvPr id="468" name="Google Shape;468;p16"/>
          <p:cNvSpPr txBox="1"/>
          <p:nvPr/>
        </p:nvSpPr>
        <p:spPr>
          <a:xfrm>
            <a:off x="4167582" y="4583205"/>
            <a:ext cx="382670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1600">
              <a:solidFill>
                <a:schemeClr val="dk1"/>
              </a:solidFill>
              <a:latin typeface="Arial"/>
              <a:ea typeface="Arial"/>
              <a:cs typeface="Arial"/>
              <a:sym typeface="Arial"/>
            </a:endParaRPr>
          </a:p>
        </p:txBody>
      </p:sp>
      <p:sp>
        <p:nvSpPr>
          <p:cNvPr id="469" name="Google Shape;469;p16"/>
          <p:cNvSpPr txBox="1"/>
          <p:nvPr/>
        </p:nvSpPr>
        <p:spPr>
          <a:xfrm>
            <a:off x="8267704" y="4583205"/>
            <a:ext cx="361483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1600">
              <a:solidFill>
                <a:schemeClr val="dk1"/>
              </a:solidFill>
              <a:latin typeface="Arial"/>
              <a:ea typeface="Arial"/>
              <a:cs typeface="Arial"/>
              <a:sym typeface="Arial"/>
            </a:endParaRPr>
          </a:p>
        </p:txBody>
      </p:sp>
      <p:sp>
        <p:nvSpPr>
          <p:cNvPr id="470" name="Google Shape;470;p16"/>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DEMOGRAPHICS: KR</a:t>
            </a:r>
            <a:endParaRPr>
              <a:latin typeface="Arial Black"/>
              <a:ea typeface="Arial Black"/>
              <a:cs typeface="Arial Black"/>
              <a:sym typeface="Arial Black"/>
            </a:endParaRPr>
          </a:p>
        </p:txBody>
      </p:sp>
      <p:graphicFrame>
        <p:nvGraphicFramePr>
          <p:cNvPr id="471" name="Google Shape;471;p16"/>
          <p:cNvGraphicFramePr/>
          <p:nvPr/>
        </p:nvGraphicFramePr>
        <p:xfrm>
          <a:off x="7332906" y="1296805"/>
          <a:ext cx="5482186" cy="3654791"/>
        </p:xfrm>
        <a:graphic>
          <a:graphicData uri="http://schemas.openxmlformats.org/drawingml/2006/chart">
            <c:chart r:id="rId5"/>
          </a:graphicData>
        </a:graphic>
      </p:graphicFrame>
      <p:graphicFrame>
        <p:nvGraphicFramePr>
          <p:cNvPr id="472" name="Google Shape;472;p16"/>
          <p:cNvGraphicFramePr/>
          <p:nvPr/>
        </p:nvGraphicFramePr>
        <p:xfrm>
          <a:off x="3117603" y="1280487"/>
          <a:ext cx="5417606" cy="3611738"/>
        </p:xfrm>
        <a:graphic>
          <a:graphicData uri="http://schemas.openxmlformats.org/drawingml/2006/chart">
            <c:chart r:id="rId6"/>
          </a:graphicData>
        </a:graphic>
      </p:graphicFrame>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4" name="Shape 1944"/>
        <p:cNvGrpSpPr/>
        <p:nvPr/>
      </p:nvGrpSpPr>
      <p:grpSpPr>
        <a:xfrm>
          <a:off x="0" y="0"/>
          <a:ext cx="0" cy="0"/>
          <a:chOff x="0" y="0"/>
          <a:chExt cx="0" cy="0"/>
        </a:xfrm>
      </p:grpSpPr>
      <p:sp>
        <p:nvSpPr>
          <p:cNvPr id="1945" name="Google Shape;1945;p160"/>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3"/>
              </a:buClr>
              <a:buSzPts val="2800"/>
              <a:buFont typeface="Arial Black"/>
              <a:buNone/>
            </a:pPr>
            <a:r>
              <a:rPr lang="en-US">
                <a:solidFill>
                  <a:schemeClr val="accent3"/>
                </a:solidFill>
                <a:latin typeface="Arial Black"/>
                <a:ea typeface="Arial Black"/>
                <a:cs typeface="Arial Black"/>
                <a:sym typeface="Arial Black"/>
              </a:rPr>
              <a:t>SUSTAINABILITY: UK 2022-2023</a:t>
            </a:r>
            <a:endParaRPr/>
          </a:p>
        </p:txBody>
      </p:sp>
      <p:graphicFrame>
        <p:nvGraphicFramePr>
          <p:cNvPr id="1946" name="Google Shape;1946;p160"/>
          <p:cNvGraphicFramePr/>
          <p:nvPr/>
        </p:nvGraphicFramePr>
        <p:xfrm>
          <a:off x="200525" y="2406316"/>
          <a:ext cx="11766885" cy="2975309"/>
        </p:xfrm>
        <a:graphic>
          <a:graphicData uri="http://schemas.openxmlformats.org/drawingml/2006/chart">
            <c:chart r:id="rId3"/>
          </a:graphicData>
        </a:graphic>
      </p:graphicFrame>
      <p:pic>
        <p:nvPicPr>
          <p:cNvPr descr="Icon&#10;&#10;Description automatically generated" id="1947" name="Google Shape;1947;p160"/>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948" name="Google Shape;1948;p160"/>
          <p:cNvSpPr txBox="1"/>
          <p:nvPr/>
        </p:nvSpPr>
        <p:spPr>
          <a:xfrm>
            <a:off x="1375611" y="927930"/>
            <a:ext cx="1029036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UK respondents in 2023 were less likely than those in 2022 to say sustainability never influences their purchasing decisions (10% vs. 12%) or that they weren’t aware of sustainability as an issue with supplements (6% vs. 10%).</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949" name="Google Shape;1949;p160"/>
          <p:cNvSpPr txBox="1"/>
          <p:nvPr/>
        </p:nvSpPr>
        <p:spPr>
          <a:xfrm>
            <a:off x="0" y="6304002"/>
            <a:ext cx="864669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UK 2023 n=213, 2022 n=250. Question V1: “When deciding which supplements to purchase, to what degree does the sustainability/environmental impact of a supplement ingredient influence your purchasing decision?”</a:t>
            </a:r>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3" name="Shape 1953"/>
        <p:cNvGrpSpPr/>
        <p:nvPr/>
      </p:nvGrpSpPr>
      <p:grpSpPr>
        <a:xfrm>
          <a:off x="0" y="0"/>
          <a:ext cx="0" cy="0"/>
          <a:chOff x="0" y="0"/>
          <a:chExt cx="0" cy="0"/>
        </a:xfrm>
      </p:grpSpPr>
      <p:sp>
        <p:nvSpPr>
          <p:cNvPr id="1954" name="Google Shape;1954;p161"/>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3"/>
              </a:buClr>
              <a:buSzPts val="2800"/>
              <a:buFont typeface="Arial Black"/>
              <a:buNone/>
            </a:pPr>
            <a:r>
              <a:rPr lang="en-US">
                <a:solidFill>
                  <a:schemeClr val="accent3"/>
                </a:solidFill>
                <a:latin typeface="Arial Black"/>
                <a:ea typeface="Arial Black"/>
                <a:cs typeface="Arial Black"/>
                <a:sym typeface="Arial Black"/>
              </a:rPr>
              <a:t>SUSTAINABILITY: GERMANY 2022-2023</a:t>
            </a:r>
            <a:endParaRPr/>
          </a:p>
        </p:txBody>
      </p:sp>
      <p:graphicFrame>
        <p:nvGraphicFramePr>
          <p:cNvPr id="1955" name="Google Shape;1955;p161"/>
          <p:cNvGraphicFramePr/>
          <p:nvPr/>
        </p:nvGraphicFramePr>
        <p:xfrm>
          <a:off x="200525" y="2406316"/>
          <a:ext cx="11766885" cy="2975309"/>
        </p:xfrm>
        <a:graphic>
          <a:graphicData uri="http://schemas.openxmlformats.org/drawingml/2006/chart">
            <c:chart r:id="rId3"/>
          </a:graphicData>
        </a:graphic>
      </p:graphicFrame>
      <p:pic>
        <p:nvPicPr>
          <p:cNvPr descr="Icon&#10;&#10;Description automatically generated" id="1956" name="Google Shape;1956;p161"/>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957" name="Google Shape;1957;p161"/>
          <p:cNvSpPr txBox="1"/>
          <p:nvPr/>
        </p:nvSpPr>
        <p:spPr>
          <a:xfrm>
            <a:off x="1375611" y="927930"/>
            <a:ext cx="10290363"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While German respondents in 2023 were less likely than those in 2022 to say they were not aware of sustainability as an issue with supplements (5% vs. 13%), they were also more likely to say it never influences their purchasing decisions (11% vs. 8%).</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958" name="Google Shape;1958;p161"/>
          <p:cNvSpPr txBox="1"/>
          <p:nvPr/>
        </p:nvSpPr>
        <p:spPr>
          <a:xfrm>
            <a:off x="0" y="6304002"/>
            <a:ext cx="864669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DE 2023 n=196, 2022 n=277. Question V1: “When deciding which supplements to purchase, to what degree does the sustainability/environmental impact of a supplement ingredient influence your purchasing decision?”</a:t>
            </a:r>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2" name="Shape 1962"/>
        <p:cNvGrpSpPr/>
        <p:nvPr/>
      </p:nvGrpSpPr>
      <p:grpSpPr>
        <a:xfrm>
          <a:off x="0" y="0"/>
          <a:ext cx="0" cy="0"/>
          <a:chOff x="0" y="0"/>
          <a:chExt cx="0" cy="0"/>
        </a:xfrm>
      </p:grpSpPr>
      <p:sp>
        <p:nvSpPr>
          <p:cNvPr id="1963" name="Google Shape;1963;p162"/>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3"/>
              </a:buClr>
              <a:buSzPts val="2800"/>
              <a:buFont typeface="Arial Black"/>
              <a:buNone/>
            </a:pPr>
            <a:r>
              <a:rPr lang="en-US">
                <a:solidFill>
                  <a:schemeClr val="accent3"/>
                </a:solidFill>
                <a:latin typeface="Arial Black"/>
                <a:ea typeface="Arial Black"/>
                <a:cs typeface="Arial Black"/>
                <a:sym typeface="Arial Black"/>
              </a:rPr>
              <a:t>SUSTAINABILITY: ITALY 2022-2023</a:t>
            </a:r>
            <a:endParaRPr/>
          </a:p>
        </p:txBody>
      </p:sp>
      <p:graphicFrame>
        <p:nvGraphicFramePr>
          <p:cNvPr id="1964" name="Google Shape;1964;p162"/>
          <p:cNvGraphicFramePr/>
          <p:nvPr/>
        </p:nvGraphicFramePr>
        <p:xfrm>
          <a:off x="200525" y="2406316"/>
          <a:ext cx="11766885" cy="2975309"/>
        </p:xfrm>
        <a:graphic>
          <a:graphicData uri="http://schemas.openxmlformats.org/drawingml/2006/chart">
            <c:chart r:id="rId3"/>
          </a:graphicData>
        </a:graphic>
      </p:graphicFrame>
      <p:pic>
        <p:nvPicPr>
          <p:cNvPr descr="Icon&#10;&#10;Description automatically generated" id="1965" name="Google Shape;1965;p162"/>
          <p:cNvPicPr preferRelativeResize="0"/>
          <p:nvPr/>
        </p:nvPicPr>
        <p:blipFill rotWithShape="1">
          <a:blip r:embed="rId4">
            <a:alphaModFix/>
          </a:blip>
          <a:srcRect b="0" l="0" r="0" t="0"/>
          <a:stretch/>
        </p:blipFill>
        <p:spPr>
          <a:xfrm>
            <a:off x="918411" y="840062"/>
            <a:ext cx="457200" cy="457200"/>
          </a:xfrm>
          <a:prstGeom prst="rect">
            <a:avLst/>
          </a:prstGeom>
          <a:noFill/>
          <a:ln>
            <a:noFill/>
          </a:ln>
        </p:spPr>
      </p:pic>
      <p:sp>
        <p:nvSpPr>
          <p:cNvPr id="1966" name="Google Shape;1966;p162"/>
          <p:cNvSpPr txBox="1"/>
          <p:nvPr/>
        </p:nvSpPr>
        <p:spPr>
          <a:xfrm>
            <a:off x="1375611" y="927930"/>
            <a:ext cx="1029036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respondents in 2023 were notably less likely than those in 2022 to say that sustainability never influenced their purchasing decisions (6% vs. 14%) or that they weren’t aware it was an issue with supplements (5% vs. 11%).</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967" name="Google Shape;1967;p162"/>
          <p:cNvSpPr txBox="1"/>
          <p:nvPr/>
        </p:nvSpPr>
        <p:spPr>
          <a:xfrm>
            <a:off x="0" y="6304002"/>
            <a:ext cx="864669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IT 2023 n=290, 2022 n=327. Question V1: “When deciding which supplements to purchase, to what degree does the sustainability/environmental impact of a supplement ingredient influence your purchasing decision?”</a:t>
            </a:r>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1" name="Shape 1971"/>
        <p:cNvGrpSpPr/>
        <p:nvPr/>
      </p:nvGrpSpPr>
      <p:grpSpPr>
        <a:xfrm>
          <a:off x="0" y="0"/>
          <a:ext cx="0" cy="0"/>
          <a:chOff x="0" y="0"/>
          <a:chExt cx="0" cy="0"/>
        </a:xfrm>
      </p:grpSpPr>
      <p:sp>
        <p:nvSpPr>
          <p:cNvPr id="1972" name="Google Shape;1972;p163"/>
          <p:cNvSpPr/>
          <p:nvPr/>
        </p:nvSpPr>
        <p:spPr>
          <a:xfrm>
            <a:off x="884451" y="89320"/>
            <a:ext cx="4324157" cy="5964239"/>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73" name="Google Shape;1973;p163"/>
          <p:cNvSpPr/>
          <p:nvPr/>
        </p:nvSpPr>
        <p:spPr>
          <a:xfrm>
            <a:off x="11013757" y="6160671"/>
            <a:ext cx="815927" cy="732054"/>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picture containing graphical user interface&#10;&#10;Description automatically generated" id="1974" name="Google Shape;1974;p163"/>
          <p:cNvPicPr preferRelativeResize="0"/>
          <p:nvPr/>
        </p:nvPicPr>
        <p:blipFill rotWithShape="1">
          <a:blip r:embed="rId3">
            <a:alphaModFix/>
          </a:blip>
          <a:srcRect b="0" l="0" r="0" t="0"/>
          <a:stretch/>
        </p:blipFill>
        <p:spPr>
          <a:xfrm>
            <a:off x="9008269" y="124045"/>
            <a:ext cx="3099816" cy="914700"/>
          </a:xfrm>
          <a:prstGeom prst="rect">
            <a:avLst/>
          </a:prstGeom>
          <a:noFill/>
          <a:ln>
            <a:noFill/>
          </a:ln>
        </p:spPr>
      </p:pic>
      <p:sp>
        <p:nvSpPr>
          <p:cNvPr id="1975" name="Google Shape;1975;p163"/>
          <p:cNvSpPr txBox="1"/>
          <p:nvPr/>
        </p:nvSpPr>
        <p:spPr>
          <a:xfrm>
            <a:off x="6356972" y="2748273"/>
            <a:ext cx="4728704"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Arial Black"/>
                <a:ea typeface="Arial Black"/>
                <a:cs typeface="Arial Black"/>
                <a:sym typeface="Arial Black"/>
              </a:rPr>
              <a:t>PREBIOTICS</a:t>
            </a:r>
            <a:endParaRPr/>
          </a:p>
          <a:p>
            <a:pPr indent="0" lvl="0" marL="0" marR="0" rtl="0" algn="l">
              <a:spcBef>
                <a:spcPts val="0"/>
              </a:spcBef>
              <a:spcAft>
                <a:spcPts val="0"/>
              </a:spcAft>
              <a:buNone/>
            </a:pPr>
            <a:r>
              <a:rPr lang="en-US" sz="2800">
                <a:solidFill>
                  <a:schemeClr val="dk1"/>
                </a:solidFill>
                <a:latin typeface="Arial"/>
                <a:ea typeface="Arial"/>
                <a:cs typeface="Arial"/>
                <a:sym typeface="Arial"/>
              </a:rPr>
              <a:t>Deep Dive</a:t>
            </a:r>
            <a:endParaRPr/>
          </a:p>
        </p:txBody>
      </p:sp>
      <p:pic>
        <p:nvPicPr>
          <p:cNvPr descr="A bunch of green bananas&#10;&#10;Description automatically generated" id="1976" name="Google Shape;1976;p163"/>
          <p:cNvPicPr preferRelativeResize="0"/>
          <p:nvPr>
            <p:ph idx="2" type="pic"/>
          </p:nvPr>
        </p:nvPicPr>
        <p:blipFill rotWithShape="1">
          <a:blip r:embed="rId4">
            <a:alphaModFix/>
          </a:blip>
          <a:srcRect b="0" l="27579" r="27579" t="0"/>
          <a:stretch/>
        </p:blipFill>
        <p:spPr>
          <a:xfrm>
            <a:off x="717550" y="0"/>
            <a:ext cx="4233863" cy="5865813"/>
          </a:xfrm>
          <a:prstGeom prst="rect">
            <a:avLst/>
          </a:prstGeom>
          <a:solidFill>
            <a:schemeClr val="lt1"/>
          </a:solid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0" name="Shape 1980"/>
        <p:cNvGrpSpPr/>
        <p:nvPr/>
      </p:nvGrpSpPr>
      <p:grpSpPr>
        <a:xfrm>
          <a:off x="0" y="0"/>
          <a:ext cx="0" cy="0"/>
          <a:chOff x="0" y="0"/>
          <a:chExt cx="0" cy="0"/>
        </a:xfrm>
      </p:grpSpPr>
      <p:sp>
        <p:nvSpPr>
          <p:cNvPr id="1981" name="Google Shape;1981;p164"/>
          <p:cNvSpPr txBox="1"/>
          <p:nvPr>
            <p:ph type="title"/>
          </p:nvPr>
        </p:nvSpPr>
        <p:spPr>
          <a:xfrm>
            <a:off x="838199" y="309660"/>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WHY THEY TAKE PREBIOTICS</a:t>
            </a:r>
            <a:endParaRPr/>
          </a:p>
        </p:txBody>
      </p:sp>
      <p:sp>
        <p:nvSpPr>
          <p:cNvPr id="1982" name="Google Shape;1982;p164"/>
          <p:cNvSpPr txBox="1"/>
          <p:nvPr/>
        </p:nvSpPr>
        <p:spPr>
          <a:xfrm>
            <a:off x="0" y="6457890"/>
            <a:ext cx="803049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n=1711. Question PRE1: “Why do you take a prebiotic supplement?”</a:t>
            </a:r>
            <a:endParaRPr sz="1000">
              <a:solidFill>
                <a:srgbClr val="7F7F7F"/>
              </a:solidFill>
              <a:latin typeface="Arial"/>
              <a:ea typeface="Arial"/>
              <a:cs typeface="Arial"/>
              <a:sym typeface="Arial"/>
            </a:endParaRPr>
          </a:p>
        </p:txBody>
      </p:sp>
      <p:pic>
        <p:nvPicPr>
          <p:cNvPr descr="Icon&#10;&#10;Description automatically generated" id="1983" name="Google Shape;1983;p164"/>
          <p:cNvPicPr preferRelativeResize="0"/>
          <p:nvPr/>
        </p:nvPicPr>
        <p:blipFill rotWithShape="1">
          <a:blip r:embed="rId3">
            <a:alphaModFix/>
          </a:blip>
          <a:srcRect b="0" l="0" r="0" t="0"/>
          <a:stretch/>
        </p:blipFill>
        <p:spPr>
          <a:xfrm>
            <a:off x="724540" y="826402"/>
            <a:ext cx="457200" cy="457200"/>
          </a:xfrm>
          <a:prstGeom prst="rect">
            <a:avLst/>
          </a:prstGeom>
          <a:noFill/>
          <a:ln>
            <a:noFill/>
          </a:ln>
        </p:spPr>
      </p:pic>
      <p:sp>
        <p:nvSpPr>
          <p:cNvPr id="1984" name="Google Shape;1984;p164"/>
          <p:cNvSpPr txBox="1"/>
          <p:nvPr/>
        </p:nvSpPr>
        <p:spPr>
          <a:xfrm>
            <a:off x="1158683" y="870575"/>
            <a:ext cx="1071616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Prebiotic users generally took prebiotics for gut health and digestion followed by immunity and regularity.</a:t>
            </a:r>
            <a:endParaRPr/>
          </a:p>
        </p:txBody>
      </p:sp>
      <p:graphicFrame>
        <p:nvGraphicFramePr>
          <p:cNvPr id="1985" name="Google Shape;1985;p164"/>
          <p:cNvGraphicFramePr/>
          <p:nvPr/>
        </p:nvGraphicFramePr>
        <p:xfrm>
          <a:off x="838199" y="1632858"/>
          <a:ext cx="10515600" cy="4468654"/>
        </p:xfrm>
        <a:graphic>
          <a:graphicData uri="http://schemas.openxmlformats.org/drawingml/2006/chart">
            <c:chart r:id="rId4"/>
          </a:graphicData>
        </a:graphic>
      </p:graphicFrame>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9" name="Shape 1989"/>
        <p:cNvGrpSpPr/>
        <p:nvPr/>
      </p:nvGrpSpPr>
      <p:grpSpPr>
        <a:xfrm>
          <a:off x="0" y="0"/>
          <a:ext cx="0" cy="0"/>
          <a:chOff x="0" y="0"/>
          <a:chExt cx="0" cy="0"/>
        </a:xfrm>
      </p:grpSpPr>
      <p:sp>
        <p:nvSpPr>
          <p:cNvPr id="1990" name="Google Shape;1990;p165"/>
          <p:cNvSpPr txBox="1"/>
          <p:nvPr/>
        </p:nvSpPr>
        <p:spPr>
          <a:xfrm>
            <a:off x="0" y="6420337"/>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n=499, UK n=213, DE n=196, IT n=290, KR n=295, AU n=213, all prebiotic users n=1711. Question PRE1: “Why do you take a prebiotic supplement?”</a:t>
            </a:r>
            <a:endParaRPr sz="1000">
              <a:solidFill>
                <a:srgbClr val="7F7F7F"/>
              </a:solidFill>
              <a:latin typeface="Arial"/>
              <a:ea typeface="Arial"/>
              <a:cs typeface="Arial"/>
              <a:sym typeface="Arial"/>
            </a:endParaRPr>
          </a:p>
        </p:txBody>
      </p:sp>
      <p:pic>
        <p:nvPicPr>
          <p:cNvPr descr="Icon&#10;&#10;Description automatically generated" id="1991" name="Google Shape;1991;p165"/>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1992" name="Google Shape;1992;p165"/>
          <p:cNvSpPr txBox="1"/>
          <p:nvPr/>
        </p:nvSpPr>
        <p:spPr>
          <a:xfrm>
            <a:off x="1058779" y="742979"/>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South Korean respondents were most likely to use take prebiotics for gut health (52%), which was the top response in all countries.</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prebiotic users were more likely than any other groups to take prebiotics for microbiome health (23%).</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Athletic performance resonated in Germany; that was also the top country for source of fiber.</a:t>
            </a:r>
            <a:endParaRPr sz="1400">
              <a:solidFill>
                <a:schemeClr val="dk1"/>
              </a:solidFill>
              <a:latin typeface="Arial"/>
              <a:ea typeface="Arial"/>
              <a:cs typeface="Arial"/>
              <a:sym typeface="Arial"/>
            </a:endParaRPr>
          </a:p>
        </p:txBody>
      </p:sp>
      <p:graphicFrame>
        <p:nvGraphicFramePr>
          <p:cNvPr id="1993" name="Google Shape;1993;p165"/>
          <p:cNvGraphicFramePr/>
          <p:nvPr/>
        </p:nvGraphicFramePr>
        <p:xfrm>
          <a:off x="0" y="2091847"/>
          <a:ext cx="12192000" cy="4073078"/>
        </p:xfrm>
        <a:graphic>
          <a:graphicData uri="http://schemas.openxmlformats.org/drawingml/2006/chart">
            <c:chart r:id="rId4"/>
          </a:graphicData>
        </a:graphic>
      </p:graphicFrame>
      <p:sp>
        <p:nvSpPr>
          <p:cNvPr id="1994" name="Google Shape;1994;p165"/>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WHY THEY TAKE PREBIOTICS: COUNTRY</a:t>
            </a:r>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8" name="Shape 1998"/>
        <p:cNvGrpSpPr/>
        <p:nvPr/>
      </p:nvGrpSpPr>
      <p:grpSpPr>
        <a:xfrm>
          <a:off x="0" y="0"/>
          <a:ext cx="0" cy="0"/>
          <a:chOff x="0" y="0"/>
          <a:chExt cx="0" cy="0"/>
        </a:xfrm>
      </p:grpSpPr>
      <p:sp>
        <p:nvSpPr>
          <p:cNvPr id="1999" name="Google Shape;1999;p166"/>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Female 18-34 n=355, 35-54 n=347, 55+ n=161; male 18-34 n=305, 35-54 n=372, 55+ n=168, all prebiotic users n=1711. Question PRE1: “Why do you take a prebiotic supplement?”</a:t>
            </a:r>
            <a:endParaRPr sz="1000">
              <a:solidFill>
                <a:srgbClr val="7F7F7F"/>
              </a:solidFill>
              <a:latin typeface="Arial"/>
              <a:ea typeface="Arial"/>
              <a:cs typeface="Arial"/>
              <a:sym typeface="Arial"/>
            </a:endParaRPr>
          </a:p>
        </p:txBody>
      </p:sp>
      <p:pic>
        <p:nvPicPr>
          <p:cNvPr descr="Icon&#10;&#10;Description automatically generated" id="2000" name="Google Shape;2000;p166"/>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001" name="Google Shape;2001;p166"/>
          <p:cNvSpPr txBox="1"/>
          <p:nvPr/>
        </p:nvSpPr>
        <p:spPr>
          <a:xfrm>
            <a:off x="1058779" y="742979"/>
            <a:ext cx="11133221"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Users aged 55+ over-indexed for gut health/digestion, female users aged 55+ most of all (56%).</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Males aged 35+ over-indexed for immunity health.</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Males 35-54 also had a strong response for microbiome health (18%).</a:t>
            </a:r>
            <a:endParaRPr sz="14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aphicFrame>
        <p:nvGraphicFramePr>
          <p:cNvPr id="2002" name="Google Shape;2002;p166"/>
          <p:cNvGraphicFramePr/>
          <p:nvPr/>
        </p:nvGraphicFramePr>
        <p:xfrm>
          <a:off x="0" y="1779639"/>
          <a:ext cx="12192000" cy="4385285"/>
        </p:xfrm>
        <a:graphic>
          <a:graphicData uri="http://schemas.openxmlformats.org/drawingml/2006/chart">
            <c:chart r:id="rId4"/>
          </a:graphicData>
        </a:graphic>
      </p:graphicFrame>
      <p:sp>
        <p:nvSpPr>
          <p:cNvPr id="2003" name="Google Shape;2003;p166"/>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WHY THEY TAKE PREBIOTICS: AGE &amp; GENDER</a:t>
            </a:r>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7" name="Shape 2007"/>
        <p:cNvGrpSpPr/>
        <p:nvPr/>
      </p:nvGrpSpPr>
      <p:grpSpPr>
        <a:xfrm>
          <a:off x="0" y="0"/>
          <a:ext cx="0" cy="0"/>
          <a:chOff x="0" y="0"/>
          <a:chExt cx="0" cy="0"/>
        </a:xfrm>
      </p:grpSpPr>
      <p:sp>
        <p:nvSpPr>
          <p:cNvPr id="2008" name="Google Shape;2008;p167"/>
          <p:cNvSpPr txBox="1"/>
          <p:nvPr/>
        </p:nvSpPr>
        <p:spPr>
          <a:xfrm>
            <a:off x="0" y="6420337"/>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prebiotic users female 18-34 n=106, 35-54 n=97, 55+ n=46; male 18-34 n=105, 35-54 n=112, 55+ n=32, all prebiotic users n=1711. Question PRE1: “Why do you take a prebiotic supplement?”</a:t>
            </a:r>
            <a:endParaRPr sz="1000">
              <a:solidFill>
                <a:srgbClr val="7F7F7F"/>
              </a:solidFill>
              <a:latin typeface="Arial"/>
              <a:ea typeface="Arial"/>
              <a:cs typeface="Arial"/>
              <a:sym typeface="Arial"/>
            </a:endParaRPr>
          </a:p>
        </p:txBody>
      </p:sp>
      <p:pic>
        <p:nvPicPr>
          <p:cNvPr descr="Icon&#10;&#10;Description automatically generated" id="2009" name="Google Shape;2009;p167"/>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010" name="Google Shape;2010;p167"/>
          <p:cNvSpPr txBox="1"/>
          <p:nvPr/>
        </p:nvSpPr>
        <p:spPr>
          <a:xfrm>
            <a:off x="1058779" y="825532"/>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female respondents aged 55+ still over-indexed for gut health, while male respondents 55+ were more in line with the average. Male respondents aged 35-54 under-indexed for gut health (22%).</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male respondents 55+ over-indexed for regularity (34%), while those 35-54 over-indexed for immunity health (35%).</a:t>
            </a:r>
            <a:endParaRPr/>
          </a:p>
        </p:txBody>
      </p:sp>
      <p:graphicFrame>
        <p:nvGraphicFramePr>
          <p:cNvPr id="2011" name="Google Shape;2011;p167"/>
          <p:cNvGraphicFramePr/>
          <p:nvPr/>
        </p:nvGraphicFramePr>
        <p:xfrm>
          <a:off x="0" y="1779639"/>
          <a:ext cx="12192000" cy="4385285"/>
        </p:xfrm>
        <a:graphic>
          <a:graphicData uri="http://schemas.openxmlformats.org/drawingml/2006/chart">
            <c:chart r:id="rId4"/>
          </a:graphicData>
        </a:graphic>
      </p:graphicFrame>
      <p:sp>
        <p:nvSpPr>
          <p:cNvPr id="2012" name="Google Shape;2012;p167"/>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WHY THEY TAKE PREBIOTICS: US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6" name="Shape 2016"/>
        <p:cNvGrpSpPr/>
        <p:nvPr/>
      </p:nvGrpSpPr>
      <p:grpSpPr>
        <a:xfrm>
          <a:off x="0" y="0"/>
          <a:ext cx="0" cy="0"/>
          <a:chOff x="0" y="0"/>
          <a:chExt cx="0" cy="0"/>
        </a:xfrm>
      </p:grpSpPr>
      <p:sp>
        <p:nvSpPr>
          <p:cNvPr id="2017" name="Google Shape;2017;p168"/>
          <p:cNvSpPr txBox="1"/>
          <p:nvPr/>
        </p:nvSpPr>
        <p:spPr>
          <a:xfrm>
            <a:off x="0" y="6352594"/>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UK prebiotic users female 18-34 n=35, 35-54 n=32, 55+ n=24; male 18-34 n=43, 35-54 n=55, 55+ n=24, all prebiotic users n=1711. Question PRE1: “Why do you take a prebiotic supplement?”</a:t>
            </a:r>
            <a:endParaRPr sz="1000">
              <a:solidFill>
                <a:srgbClr val="7F7F7F"/>
              </a:solidFill>
              <a:latin typeface="Arial"/>
              <a:ea typeface="Arial"/>
              <a:cs typeface="Arial"/>
              <a:sym typeface="Arial"/>
            </a:endParaRPr>
          </a:p>
        </p:txBody>
      </p:sp>
      <p:pic>
        <p:nvPicPr>
          <p:cNvPr descr="Icon&#10;&#10;Description automatically generated" id="2018" name="Google Shape;2018;p168"/>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019" name="Google Shape;2019;p168"/>
          <p:cNvSpPr txBox="1"/>
          <p:nvPr/>
        </p:nvSpPr>
        <p:spPr>
          <a:xfrm>
            <a:off x="1058779" y="825532"/>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UK male respondents aged 55+ notably over-indexed for regularity and blood sugar management (both 25%) in addition to having a higher response for immunity health than their counterparts in the US.</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UK female respondents aged 55+ notably under-indexed for immunity health (8%).</a:t>
            </a:r>
            <a:endParaRPr sz="1400">
              <a:solidFill>
                <a:schemeClr val="dk1"/>
              </a:solidFill>
              <a:latin typeface="Arial"/>
              <a:ea typeface="Arial"/>
              <a:cs typeface="Arial"/>
              <a:sym typeface="Arial"/>
            </a:endParaRPr>
          </a:p>
        </p:txBody>
      </p:sp>
      <p:graphicFrame>
        <p:nvGraphicFramePr>
          <p:cNvPr id="2020" name="Google Shape;2020;p168"/>
          <p:cNvGraphicFramePr/>
          <p:nvPr/>
        </p:nvGraphicFramePr>
        <p:xfrm>
          <a:off x="0" y="2367419"/>
          <a:ext cx="12192000" cy="3797505"/>
        </p:xfrm>
        <a:graphic>
          <a:graphicData uri="http://schemas.openxmlformats.org/drawingml/2006/chart">
            <c:chart r:id="rId4"/>
          </a:graphicData>
        </a:graphic>
      </p:graphicFrame>
      <p:sp>
        <p:nvSpPr>
          <p:cNvPr id="2021" name="Google Shape;2021;p168"/>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WHY THEY TAKE PREBIOTICS: UK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5" name="Shape 2025"/>
        <p:cNvGrpSpPr/>
        <p:nvPr/>
      </p:nvGrpSpPr>
      <p:grpSpPr>
        <a:xfrm>
          <a:off x="0" y="0"/>
          <a:ext cx="0" cy="0"/>
          <a:chOff x="0" y="0"/>
          <a:chExt cx="0" cy="0"/>
        </a:xfrm>
      </p:grpSpPr>
      <p:sp>
        <p:nvSpPr>
          <p:cNvPr id="2026" name="Google Shape;2026;p169"/>
          <p:cNvSpPr txBox="1"/>
          <p:nvPr/>
        </p:nvSpPr>
        <p:spPr>
          <a:xfrm>
            <a:off x="0" y="6356825"/>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DE prebiotic users female 18-34 n=38, 35-54 n=46, 55+ n=12; male 18-34 n=37, 35-54 n=45, 55+ n=17, all prebiotic users n=1711. Question PRE1: “Why do you take a prebiotic supplement?”</a:t>
            </a:r>
            <a:endParaRPr sz="1000">
              <a:solidFill>
                <a:srgbClr val="7F7F7F"/>
              </a:solidFill>
              <a:latin typeface="Arial"/>
              <a:ea typeface="Arial"/>
              <a:cs typeface="Arial"/>
              <a:sym typeface="Arial"/>
            </a:endParaRPr>
          </a:p>
        </p:txBody>
      </p:sp>
      <p:pic>
        <p:nvPicPr>
          <p:cNvPr descr="Icon&#10;&#10;Description automatically generated" id="2027" name="Google Shape;2027;p169"/>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028" name="Google Shape;2028;p169"/>
          <p:cNvSpPr txBox="1"/>
          <p:nvPr/>
        </p:nvSpPr>
        <p:spPr>
          <a:xfrm>
            <a:off x="1058779" y="740865"/>
            <a:ext cx="11133221"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German male respondents aged 55+ over-indexed for bone health (41%) and for cardiovascular health, antioxidant properties, and microbiome health (all 29%).</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German female respondents aged 55+ notably under-indexed for antioxidant properties, stress/mood, weight, brain health, and synbiotic use (all around 0%).</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Females 35-54 were the highest responders for gut health/digestion.</a:t>
            </a:r>
            <a:endParaRPr sz="1400">
              <a:solidFill>
                <a:schemeClr val="dk1"/>
              </a:solidFill>
              <a:latin typeface="Arial"/>
              <a:ea typeface="Arial"/>
              <a:cs typeface="Arial"/>
              <a:sym typeface="Arial"/>
            </a:endParaRPr>
          </a:p>
        </p:txBody>
      </p:sp>
      <p:graphicFrame>
        <p:nvGraphicFramePr>
          <p:cNvPr id="2029" name="Google Shape;2029;p169"/>
          <p:cNvGraphicFramePr/>
          <p:nvPr/>
        </p:nvGraphicFramePr>
        <p:xfrm>
          <a:off x="0" y="2228373"/>
          <a:ext cx="12192000" cy="3936551"/>
        </p:xfrm>
        <a:graphic>
          <a:graphicData uri="http://schemas.openxmlformats.org/drawingml/2006/chart">
            <c:chart r:id="rId4"/>
          </a:graphicData>
        </a:graphic>
      </p:graphicFrame>
      <p:sp>
        <p:nvSpPr>
          <p:cNvPr id="2030" name="Google Shape;2030;p169"/>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WHY THEY TAKE PREBIOTICS: DE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17"/>
          <p:cNvSpPr txBox="1"/>
          <p:nvPr/>
        </p:nvSpPr>
        <p:spPr>
          <a:xfrm>
            <a:off x="166398" y="6589934"/>
            <a:ext cx="5794584"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KR Prebiotic users 18-34 n=101, 35-54 n=124, 55+ n=70.</a:t>
            </a:r>
            <a:endParaRPr/>
          </a:p>
        </p:txBody>
      </p:sp>
      <p:sp>
        <p:nvSpPr>
          <p:cNvPr id="479" name="Google Shape;479;p17"/>
          <p:cNvSpPr/>
          <p:nvPr/>
        </p:nvSpPr>
        <p:spPr>
          <a:xfrm>
            <a:off x="2093661" y="2421800"/>
            <a:ext cx="477395" cy="1371600"/>
          </a:xfrm>
          <a:custGeom>
            <a:rect b="b" l="l" r="r" t="t"/>
            <a:pathLst>
              <a:path extrusionOk="0" h="181" w="63">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1E7466"/>
              </a:solidFill>
              <a:latin typeface="Calibri"/>
              <a:ea typeface="Calibri"/>
              <a:cs typeface="Calibri"/>
              <a:sym typeface="Calibri"/>
            </a:endParaRPr>
          </a:p>
        </p:txBody>
      </p:sp>
      <p:grpSp>
        <p:nvGrpSpPr>
          <p:cNvPr id="480" name="Google Shape;480;p17"/>
          <p:cNvGrpSpPr/>
          <p:nvPr/>
        </p:nvGrpSpPr>
        <p:grpSpPr>
          <a:xfrm>
            <a:off x="1255100" y="2421800"/>
            <a:ext cx="573107" cy="1371600"/>
            <a:chOff x="9234488" y="7932738"/>
            <a:chExt cx="1509712" cy="3613150"/>
          </a:xfrm>
        </p:grpSpPr>
        <p:sp>
          <p:nvSpPr>
            <p:cNvPr id="481" name="Google Shape;481;p17"/>
            <p:cNvSpPr/>
            <p:nvPr/>
          </p:nvSpPr>
          <p:spPr>
            <a:xfrm>
              <a:off x="9234488" y="8588375"/>
              <a:ext cx="1509712" cy="2957513"/>
            </a:xfrm>
            <a:custGeom>
              <a:rect b="b" l="l" r="r" t="t"/>
              <a:pathLst>
                <a:path extrusionOk="0" h="149" w="76">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2" name="Google Shape;482;p17"/>
            <p:cNvSpPr/>
            <p:nvPr/>
          </p:nvSpPr>
          <p:spPr>
            <a:xfrm>
              <a:off x="9731375" y="7932738"/>
              <a:ext cx="555625" cy="555625"/>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83" name="Google Shape;483;p17"/>
          <p:cNvSpPr/>
          <p:nvPr/>
        </p:nvSpPr>
        <p:spPr>
          <a:xfrm flipH="1" rot="-5400000">
            <a:off x="2101529" y="1848619"/>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484" name="Google Shape;484;p17"/>
          <p:cNvSpPr/>
          <p:nvPr/>
        </p:nvSpPr>
        <p:spPr>
          <a:xfrm flipH="1" rot="-5400000">
            <a:off x="1310824" y="1852223"/>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485" name="Google Shape;485;p17"/>
          <p:cNvSpPr txBox="1"/>
          <p:nvPr/>
        </p:nvSpPr>
        <p:spPr>
          <a:xfrm>
            <a:off x="1884620" y="1969564"/>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31%</a:t>
            </a:r>
            <a:endParaRPr/>
          </a:p>
        </p:txBody>
      </p:sp>
      <p:sp>
        <p:nvSpPr>
          <p:cNvPr id="486" name="Google Shape;486;p17"/>
          <p:cNvSpPr txBox="1"/>
          <p:nvPr/>
        </p:nvSpPr>
        <p:spPr>
          <a:xfrm>
            <a:off x="1073311" y="1969564"/>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69%</a:t>
            </a:r>
            <a:endParaRPr/>
          </a:p>
        </p:txBody>
      </p:sp>
      <p:sp>
        <p:nvSpPr>
          <p:cNvPr id="487" name="Google Shape;487;p17"/>
          <p:cNvSpPr/>
          <p:nvPr/>
        </p:nvSpPr>
        <p:spPr>
          <a:xfrm>
            <a:off x="6226436" y="2421799"/>
            <a:ext cx="477395" cy="1371600"/>
          </a:xfrm>
          <a:custGeom>
            <a:rect b="b" l="l" r="r" t="t"/>
            <a:pathLst>
              <a:path extrusionOk="0" h="181" w="63">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1E7466"/>
              </a:solidFill>
              <a:latin typeface="Calibri"/>
              <a:ea typeface="Calibri"/>
              <a:cs typeface="Calibri"/>
              <a:sym typeface="Calibri"/>
            </a:endParaRPr>
          </a:p>
        </p:txBody>
      </p:sp>
      <p:grpSp>
        <p:nvGrpSpPr>
          <p:cNvPr id="488" name="Google Shape;488;p17"/>
          <p:cNvGrpSpPr/>
          <p:nvPr/>
        </p:nvGrpSpPr>
        <p:grpSpPr>
          <a:xfrm>
            <a:off x="5387875" y="2421799"/>
            <a:ext cx="573107" cy="1371600"/>
            <a:chOff x="9234488" y="7932738"/>
            <a:chExt cx="1509712" cy="3613150"/>
          </a:xfrm>
        </p:grpSpPr>
        <p:sp>
          <p:nvSpPr>
            <p:cNvPr id="489" name="Google Shape;489;p17"/>
            <p:cNvSpPr/>
            <p:nvPr/>
          </p:nvSpPr>
          <p:spPr>
            <a:xfrm>
              <a:off x="9234488" y="8588375"/>
              <a:ext cx="1509712" cy="2957513"/>
            </a:xfrm>
            <a:custGeom>
              <a:rect b="b" l="l" r="r" t="t"/>
              <a:pathLst>
                <a:path extrusionOk="0" h="149" w="76">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0" name="Google Shape;490;p17"/>
            <p:cNvSpPr/>
            <p:nvPr/>
          </p:nvSpPr>
          <p:spPr>
            <a:xfrm>
              <a:off x="9731375" y="7932738"/>
              <a:ext cx="555625" cy="555625"/>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91" name="Google Shape;491;p17"/>
          <p:cNvSpPr/>
          <p:nvPr/>
        </p:nvSpPr>
        <p:spPr>
          <a:xfrm flipH="1" rot="-5400000">
            <a:off x="6259704" y="1848618"/>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492" name="Google Shape;492;p17"/>
          <p:cNvSpPr/>
          <p:nvPr/>
        </p:nvSpPr>
        <p:spPr>
          <a:xfrm flipH="1" rot="-5400000">
            <a:off x="5468999" y="1852222"/>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493" name="Google Shape;493;p17"/>
          <p:cNvSpPr txBox="1"/>
          <p:nvPr/>
        </p:nvSpPr>
        <p:spPr>
          <a:xfrm>
            <a:off x="6017395" y="1969564"/>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50%</a:t>
            </a:r>
            <a:endParaRPr/>
          </a:p>
        </p:txBody>
      </p:sp>
      <p:sp>
        <p:nvSpPr>
          <p:cNvPr id="494" name="Google Shape;494;p17"/>
          <p:cNvSpPr txBox="1"/>
          <p:nvPr/>
        </p:nvSpPr>
        <p:spPr>
          <a:xfrm>
            <a:off x="5195820" y="1969564"/>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50%</a:t>
            </a:r>
            <a:endParaRPr/>
          </a:p>
        </p:txBody>
      </p:sp>
      <p:sp>
        <p:nvSpPr>
          <p:cNvPr id="495" name="Google Shape;495;p17"/>
          <p:cNvSpPr/>
          <p:nvPr/>
        </p:nvSpPr>
        <p:spPr>
          <a:xfrm>
            <a:off x="10315879" y="2445911"/>
            <a:ext cx="477395" cy="1371600"/>
          </a:xfrm>
          <a:custGeom>
            <a:rect b="b" l="l" r="r" t="t"/>
            <a:pathLst>
              <a:path extrusionOk="0" h="181" w="63">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1E7466"/>
              </a:solidFill>
              <a:latin typeface="Calibri"/>
              <a:ea typeface="Calibri"/>
              <a:cs typeface="Calibri"/>
              <a:sym typeface="Calibri"/>
            </a:endParaRPr>
          </a:p>
        </p:txBody>
      </p:sp>
      <p:grpSp>
        <p:nvGrpSpPr>
          <p:cNvPr id="496" name="Google Shape;496;p17"/>
          <p:cNvGrpSpPr/>
          <p:nvPr/>
        </p:nvGrpSpPr>
        <p:grpSpPr>
          <a:xfrm>
            <a:off x="9477318" y="2445911"/>
            <a:ext cx="573107" cy="1371600"/>
            <a:chOff x="9234488" y="7932738"/>
            <a:chExt cx="1509712" cy="3613150"/>
          </a:xfrm>
        </p:grpSpPr>
        <p:sp>
          <p:nvSpPr>
            <p:cNvPr id="497" name="Google Shape;497;p17"/>
            <p:cNvSpPr/>
            <p:nvPr/>
          </p:nvSpPr>
          <p:spPr>
            <a:xfrm>
              <a:off x="9234488" y="8588375"/>
              <a:ext cx="1509712" cy="2957513"/>
            </a:xfrm>
            <a:custGeom>
              <a:rect b="b" l="l" r="r" t="t"/>
              <a:pathLst>
                <a:path extrusionOk="0" h="149" w="76">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8" name="Google Shape;498;p17"/>
            <p:cNvSpPr/>
            <p:nvPr/>
          </p:nvSpPr>
          <p:spPr>
            <a:xfrm>
              <a:off x="9731375" y="7932738"/>
              <a:ext cx="555625" cy="555625"/>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99" name="Google Shape;499;p17"/>
          <p:cNvSpPr/>
          <p:nvPr/>
        </p:nvSpPr>
        <p:spPr>
          <a:xfrm flipH="1" rot="-5400000">
            <a:off x="10323747" y="1872730"/>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500" name="Google Shape;500;p17"/>
          <p:cNvSpPr/>
          <p:nvPr/>
        </p:nvSpPr>
        <p:spPr>
          <a:xfrm flipH="1" rot="-5400000">
            <a:off x="9533042" y="1876334"/>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501" name="Google Shape;501;p17"/>
          <p:cNvSpPr txBox="1"/>
          <p:nvPr/>
        </p:nvSpPr>
        <p:spPr>
          <a:xfrm>
            <a:off x="10106838" y="1969564"/>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64%</a:t>
            </a:r>
            <a:endParaRPr/>
          </a:p>
        </p:txBody>
      </p:sp>
      <p:sp>
        <p:nvSpPr>
          <p:cNvPr id="502" name="Google Shape;502;p17"/>
          <p:cNvSpPr txBox="1"/>
          <p:nvPr/>
        </p:nvSpPr>
        <p:spPr>
          <a:xfrm>
            <a:off x="9309598" y="1969564"/>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36%</a:t>
            </a:r>
            <a:endParaRPr/>
          </a:p>
        </p:txBody>
      </p:sp>
      <p:sp>
        <p:nvSpPr>
          <p:cNvPr id="503" name="Google Shape;503;p17"/>
          <p:cNvSpPr/>
          <p:nvPr/>
        </p:nvSpPr>
        <p:spPr>
          <a:xfrm>
            <a:off x="942480" y="1413709"/>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18-34</a:t>
            </a:r>
            <a:endParaRPr/>
          </a:p>
        </p:txBody>
      </p:sp>
      <p:sp>
        <p:nvSpPr>
          <p:cNvPr id="504" name="Google Shape;504;p17"/>
          <p:cNvSpPr/>
          <p:nvPr/>
        </p:nvSpPr>
        <p:spPr>
          <a:xfrm>
            <a:off x="5066050" y="1413709"/>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35-54</a:t>
            </a:r>
            <a:endParaRPr/>
          </a:p>
        </p:txBody>
      </p:sp>
      <p:sp>
        <p:nvSpPr>
          <p:cNvPr id="505" name="Google Shape;505;p17"/>
          <p:cNvSpPr/>
          <p:nvPr/>
        </p:nvSpPr>
        <p:spPr>
          <a:xfrm>
            <a:off x="9097188" y="1413709"/>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55+</a:t>
            </a:r>
            <a:endParaRPr/>
          </a:p>
        </p:txBody>
      </p:sp>
      <p:cxnSp>
        <p:nvCxnSpPr>
          <p:cNvPr id="506" name="Google Shape;506;p17"/>
          <p:cNvCxnSpPr/>
          <p:nvPr/>
        </p:nvCxnSpPr>
        <p:spPr>
          <a:xfrm>
            <a:off x="3846440" y="1413709"/>
            <a:ext cx="0" cy="4730323"/>
          </a:xfrm>
          <a:prstGeom prst="straightConnector1">
            <a:avLst/>
          </a:prstGeom>
          <a:noFill/>
          <a:ln cap="flat" cmpd="sng" w="9525">
            <a:solidFill>
              <a:schemeClr val="accent1"/>
            </a:solidFill>
            <a:prstDash val="solid"/>
            <a:miter lim="800000"/>
            <a:headEnd len="sm" w="sm" type="none"/>
            <a:tailEnd len="sm" w="sm" type="none"/>
          </a:ln>
        </p:spPr>
      </p:cxnSp>
      <p:cxnSp>
        <p:nvCxnSpPr>
          <p:cNvPr id="507" name="Google Shape;507;p17"/>
          <p:cNvCxnSpPr/>
          <p:nvPr/>
        </p:nvCxnSpPr>
        <p:spPr>
          <a:xfrm>
            <a:off x="8355760" y="1413709"/>
            <a:ext cx="0" cy="4739934"/>
          </a:xfrm>
          <a:prstGeom prst="straightConnector1">
            <a:avLst/>
          </a:prstGeom>
          <a:noFill/>
          <a:ln cap="flat" cmpd="sng" w="9525">
            <a:solidFill>
              <a:schemeClr val="accent1"/>
            </a:solidFill>
            <a:prstDash val="solid"/>
            <a:miter lim="800000"/>
            <a:headEnd len="sm" w="sm" type="none"/>
            <a:tailEnd len="sm" w="sm" type="none"/>
          </a:ln>
        </p:spPr>
      </p:cxnSp>
      <p:sp>
        <p:nvSpPr>
          <p:cNvPr id="508" name="Google Shape;508;p17"/>
          <p:cNvSpPr txBox="1"/>
          <p:nvPr>
            <p:ph type="title"/>
          </p:nvPr>
        </p:nvSpPr>
        <p:spPr>
          <a:xfrm>
            <a:off x="838200" y="208910"/>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DEMOGRAPHICS: KR, AGE &amp; GENDER</a:t>
            </a:r>
            <a:endParaRPr>
              <a:latin typeface="Arial Black"/>
              <a:ea typeface="Arial Black"/>
              <a:cs typeface="Arial Black"/>
              <a:sym typeface="Arial Black"/>
            </a:endParaRPr>
          </a:p>
        </p:txBody>
      </p:sp>
      <p:pic>
        <p:nvPicPr>
          <p:cNvPr descr="Icon&#10;&#10;Description automatically generated" id="509" name="Google Shape;509;p17"/>
          <p:cNvPicPr preferRelativeResize="0"/>
          <p:nvPr/>
        </p:nvPicPr>
        <p:blipFill rotWithShape="1">
          <a:blip r:embed="rId3">
            <a:alphaModFix/>
          </a:blip>
          <a:srcRect b="0" l="0" r="0" t="0"/>
          <a:stretch/>
        </p:blipFill>
        <p:spPr>
          <a:xfrm>
            <a:off x="831656" y="621487"/>
            <a:ext cx="457200" cy="457200"/>
          </a:xfrm>
          <a:prstGeom prst="rect">
            <a:avLst/>
          </a:prstGeom>
          <a:noFill/>
          <a:ln>
            <a:noFill/>
          </a:ln>
        </p:spPr>
      </p:pic>
      <p:sp>
        <p:nvSpPr>
          <p:cNvPr id="510" name="Google Shape;510;p17"/>
          <p:cNvSpPr txBox="1"/>
          <p:nvPr/>
        </p:nvSpPr>
        <p:spPr>
          <a:xfrm>
            <a:off x="1265798" y="665660"/>
            <a:ext cx="10616735"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Note the strong female skew in the youngest age group and the strong male skew in the oldest group making South Korea a unique country for targeting. </a:t>
            </a:r>
            <a:endParaRPr sz="1400">
              <a:solidFill>
                <a:schemeClr val="dk1"/>
              </a:solidFill>
              <a:latin typeface="Arial"/>
              <a:ea typeface="Arial"/>
              <a:cs typeface="Arial"/>
              <a:sym typeface="Arial"/>
            </a:endParaRPr>
          </a:p>
        </p:txBody>
      </p:sp>
      <p:graphicFrame>
        <p:nvGraphicFramePr>
          <p:cNvPr id="511" name="Google Shape;511;p17"/>
          <p:cNvGraphicFramePr/>
          <p:nvPr/>
        </p:nvGraphicFramePr>
        <p:xfrm>
          <a:off x="-353392" y="3589554"/>
          <a:ext cx="4639023" cy="3092682"/>
        </p:xfrm>
        <a:graphic>
          <a:graphicData uri="http://schemas.openxmlformats.org/drawingml/2006/chart">
            <c:chart r:id="rId4"/>
          </a:graphicData>
        </a:graphic>
      </p:graphicFrame>
      <p:graphicFrame>
        <p:nvGraphicFramePr>
          <p:cNvPr id="512" name="Google Shape;512;p17"/>
          <p:cNvGraphicFramePr/>
          <p:nvPr/>
        </p:nvGraphicFramePr>
        <p:xfrm>
          <a:off x="3776488" y="3541290"/>
          <a:ext cx="4639023" cy="3092682"/>
        </p:xfrm>
        <a:graphic>
          <a:graphicData uri="http://schemas.openxmlformats.org/drawingml/2006/chart">
            <c:chart r:id="rId5"/>
          </a:graphicData>
        </a:graphic>
      </p:graphicFrame>
      <p:graphicFrame>
        <p:nvGraphicFramePr>
          <p:cNvPr id="513" name="Google Shape;513;p17"/>
          <p:cNvGraphicFramePr/>
          <p:nvPr/>
        </p:nvGraphicFramePr>
        <p:xfrm>
          <a:off x="7941835" y="3589940"/>
          <a:ext cx="4639023" cy="3092682"/>
        </p:xfrm>
        <a:graphic>
          <a:graphicData uri="http://schemas.openxmlformats.org/drawingml/2006/chart">
            <c:chart r:id="rId6"/>
          </a:graphicData>
        </a:graphic>
      </p:graphicFrame>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4" name="Shape 2034"/>
        <p:cNvGrpSpPr/>
        <p:nvPr/>
      </p:nvGrpSpPr>
      <p:grpSpPr>
        <a:xfrm>
          <a:off x="0" y="0"/>
          <a:ext cx="0" cy="0"/>
          <a:chOff x="0" y="0"/>
          <a:chExt cx="0" cy="0"/>
        </a:xfrm>
      </p:grpSpPr>
      <p:sp>
        <p:nvSpPr>
          <p:cNvPr id="2035" name="Google Shape;2035;p170"/>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IT prebiotic users female 18-34 n=56, 35-54 n=64, 55+ n=35; male 18-34 n=36, 35-54 n=66, 55+ n=32, all prebiotic users n=1711. Question PRE1: “Why do you take a prebiotic supplement?”</a:t>
            </a:r>
            <a:endParaRPr sz="1000">
              <a:solidFill>
                <a:srgbClr val="7F7F7F"/>
              </a:solidFill>
              <a:latin typeface="Arial"/>
              <a:ea typeface="Arial"/>
              <a:cs typeface="Arial"/>
              <a:sym typeface="Arial"/>
            </a:endParaRPr>
          </a:p>
        </p:txBody>
      </p:sp>
      <p:pic>
        <p:nvPicPr>
          <p:cNvPr descr="Icon&#10;&#10;Description automatically generated" id="2036" name="Google Shape;2036;p170"/>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037" name="Google Shape;2037;p170"/>
          <p:cNvSpPr txBox="1"/>
          <p:nvPr/>
        </p:nvSpPr>
        <p:spPr>
          <a:xfrm>
            <a:off x="1058779" y="825532"/>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female respondents aged 55+ notably under-indexed for fiber and bone health (both 3%) and stress, weight, brain health, cardiovascular health, athletic performance, and blood sugar management (all around 0%). </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male respondents aged 55+ were the least likely group to cite regularity (9%).</a:t>
            </a:r>
            <a:endParaRPr/>
          </a:p>
        </p:txBody>
      </p:sp>
      <p:graphicFrame>
        <p:nvGraphicFramePr>
          <p:cNvPr id="2038" name="Google Shape;2038;p170"/>
          <p:cNvGraphicFramePr/>
          <p:nvPr/>
        </p:nvGraphicFramePr>
        <p:xfrm>
          <a:off x="0" y="2167003"/>
          <a:ext cx="12192000" cy="3997921"/>
        </p:xfrm>
        <a:graphic>
          <a:graphicData uri="http://schemas.openxmlformats.org/drawingml/2006/chart">
            <c:chart r:id="rId4"/>
          </a:graphicData>
        </a:graphic>
      </p:graphicFrame>
      <p:sp>
        <p:nvSpPr>
          <p:cNvPr id="2039" name="Google Shape;2039;p170"/>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WHY THEY TAKE PREBIOTICS: IT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3" name="Shape 2043"/>
        <p:cNvGrpSpPr/>
        <p:nvPr/>
      </p:nvGrpSpPr>
      <p:grpSpPr>
        <a:xfrm>
          <a:off x="0" y="0"/>
          <a:ext cx="0" cy="0"/>
          <a:chOff x="0" y="0"/>
          <a:chExt cx="0" cy="0"/>
        </a:xfrm>
      </p:grpSpPr>
      <p:sp>
        <p:nvSpPr>
          <p:cNvPr id="2044" name="Google Shape;2044;p171"/>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KR prebiotic users female 18-34 n=70, 35-54 n=62, 55+ n=25; male 18-34 n=31, 35-54 n=62, 55+ n=45, all prebiotic users n=1711. Question PRE1: “Why do you take a prebiotic supplement?”</a:t>
            </a:r>
            <a:endParaRPr sz="1000">
              <a:solidFill>
                <a:srgbClr val="7F7F7F"/>
              </a:solidFill>
              <a:latin typeface="Arial"/>
              <a:ea typeface="Arial"/>
              <a:cs typeface="Arial"/>
              <a:sym typeface="Arial"/>
            </a:endParaRPr>
          </a:p>
        </p:txBody>
      </p:sp>
      <p:pic>
        <p:nvPicPr>
          <p:cNvPr descr="Icon&#10;&#10;Description automatically generated" id="2045" name="Google Shape;2045;p171"/>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046" name="Google Shape;2046;p171"/>
          <p:cNvSpPr txBox="1"/>
          <p:nvPr/>
        </p:nvSpPr>
        <p:spPr>
          <a:xfrm>
            <a:off x="1058779" y="825532"/>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South Korean male respondents aged 18-34 under-indexed for gut health (26%) and immunity health (13%), while being the group most likely to take prebiotics for brain health (16%).</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55+ were the group most likely to take prebiotics for microbiome health (16%).</a:t>
            </a:r>
            <a:endParaRPr/>
          </a:p>
        </p:txBody>
      </p:sp>
      <p:graphicFrame>
        <p:nvGraphicFramePr>
          <p:cNvPr id="2047" name="Google Shape;2047;p171"/>
          <p:cNvGraphicFramePr/>
          <p:nvPr/>
        </p:nvGraphicFramePr>
        <p:xfrm>
          <a:off x="0" y="1779639"/>
          <a:ext cx="12192000" cy="4385285"/>
        </p:xfrm>
        <a:graphic>
          <a:graphicData uri="http://schemas.openxmlformats.org/drawingml/2006/chart">
            <c:chart r:id="rId4"/>
          </a:graphicData>
        </a:graphic>
      </p:graphicFrame>
      <p:sp>
        <p:nvSpPr>
          <p:cNvPr id="2048" name="Google Shape;2048;p171"/>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WHY THEY TAKE PREBIOTICS: KR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2" name="Shape 2052"/>
        <p:cNvGrpSpPr/>
        <p:nvPr/>
      </p:nvGrpSpPr>
      <p:grpSpPr>
        <a:xfrm>
          <a:off x="0" y="0"/>
          <a:ext cx="0" cy="0"/>
          <a:chOff x="0" y="0"/>
          <a:chExt cx="0" cy="0"/>
        </a:xfrm>
      </p:grpSpPr>
      <p:sp>
        <p:nvSpPr>
          <p:cNvPr id="2053" name="Google Shape;2053;p172"/>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AU prebiotic users female 18-34 n=50, 35-54 n=46, 55+ n=19; male 18-34 n=53, 35-54 n=32, 55+ n=18, all prebiotic users n=1711. Question PRE1: “Why do you take a prebiotic supplement?”</a:t>
            </a:r>
            <a:endParaRPr sz="1000">
              <a:solidFill>
                <a:srgbClr val="7F7F7F"/>
              </a:solidFill>
              <a:latin typeface="Arial"/>
              <a:ea typeface="Arial"/>
              <a:cs typeface="Arial"/>
              <a:sym typeface="Arial"/>
            </a:endParaRPr>
          </a:p>
        </p:txBody>
      </p:sp>
      <p:pic>
        <p:nvPicPr>
          <p:cNvPr descr="Icon&#10;&#10;Description automatically generated" id="2054" name="Google Shape;2054;p172"/>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055" name="Google Shape;2055;p172"/>
          <p:cNvSpPr txBox="1"/>
          <p:nvPr/>
        </p:nvSpPr>
        <p:spPr>
          <a:xfrm>
            <a:off x="1058779" y="825532"/>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Australian female respondents aged 55+ notably over-indexed for gut health (74%), while under-indexing for blood sugar management (0%).</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Australian male respondents aged 55+ over-indexed for regularity (33%) and to a lesser extent, stress/mood (28%).</a:t>
            </a:r>
            <a:endParaRPr sz="1400">
              <a:solidFill>
                <a:schemeClr val="dk1"/>
              </a:solidFill>
              <a:latin typeface="Arial"/>
              <a:ea typeface="Arial"/>
              <a:cs typeface="Arial"/>
              <a:sym typeface="Arial"/>
            </a:endParaRPr>
          </a:p>
        </p:txBody>
      </p:sp>
      <p:graphicFrame>
        <p:nvGraphicFramePr>
          <p:cNvPr id="2056" name="Google Shape;2056;p172"/>
          <p:cNvGraphicFramePr/>
          <p:nvPr/>
        </p:nvGraphicFramePr>
        <p:xfrm>
          <a:off x="0" y="1779639"/>
          <a:ext cx="12192000" cy="4385285"/>
        </p:xfrm>
        <a:graphic>
          <a:graphicData uri="http://schemas.openxmlformats.org/drawingml/2006/chart">
            <c:chart r:id="rId4"/>
          </a:graphicData>
        </a:graphic>
      </p:graphicFrame>
      <p:sp>
        <p:nvSpPr>
          <p:cNvPr id="2057" name="Google Shape;2057;p172"/>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WHY THEY TAKE PREBIOTICS: AU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1" name="Shape 2061"/>
        <p:cNvGrpSpPr/>
        <p:nvPr/>
      </p:nvGrpSpPr>
      <p:grpSpPr>
        <a:xfrm>
          <a:off x="0" y="0"/>
          <a:ext cx="0" cy="0"/>
          <a:chOff x="0" y="0"/>
          <a:chExt cx="0" cy="0"/>
        </a:xfrm>
      </p:grpSpPr>
      <p:sp>
        <p:nvSpPr>
          <p:cNvPr id="2062" name="Google Shape;2062;p173"/>
          <p:cNvSpPr txBox="1"/>
          <p:nvPr>
            <p:ph type="title"/>
          </p:nvPr>
        </p:nvSpPr>
        <p:spPr>
          <a:xfrm>
            <a:off x="838199" y="309660"/>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WHY THEY TAKE PREBIOTICS: 2021-2023</a:t>
            </a:r>
            <a:endParaRPr/>
          </a:p>
        </p:txBody>
      </p:sp>
      <p:sp>
        <p:nvSpPr>
          <p:cNvPr id="2063" name="Google Shape;2063;p173"/>
          <p:cNvSpPr txBox="1"/>
          <p:nvPr/>
        </p:nvSpPr>
        <p:spPr>
          <a:xfrm>
            <a:off x="0" y="6457890"/>
            <a:ext cx="803049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2023 n=1711, 2022 n=1548, 2021 n=1763. Question PRE1: “Why do you take a prebiotic supplement?”</a:t>
            </a:r>
            <a:endParaRPr sz="1000">
              <a:solidFill>
                <a:srgbClr val="7F7F7F"/>
              </a:solidFill>
              <a:latin typeface="Arial"/>
              <a:ea typeface="Arial"/>
              <a:cs typeface="Arial"/>
              <a:sym typeface="Arial"/>
            </a:endParaRPr>
          </a:p>
        </p:txBody>
      </p:sp>
      <p:pic>
        <p:nvPicPr>
          <p:cNvPr descr="Icon&#10;&#10;Description automatically generated" id="2064" name="Google Shape;2064;p173"/>
          <p:cNvPicPr preferRelativeResize="0"/>
          <p:nvPr/>
        </p:nvPicPr>
        <p:blipFill rotWithShape="1">
          <a:blip r:embed="rId3">
            <a:alphaModFix/>
          </a:blip>
          <a:srcRect b="0" l="0" r="0" t="0"/>
          <a:stretch/>
        </p:blipFill>
        <p:spPr>
          <a:xfrm>
            <a:off x="724540" y="826402"/>
            <a:ext cx="457200" cy="457200"/>
          </a:xfrm>
          <a:prstGeom prst="rect">
            <a:avLst/>
          </a:prstGeom>
          <a:noFill/>
          <a:ln>
            <a:noFill/>
          </a:ln>
        </p:spPr>
      </p:pic>
      <p:sp>
        <p:nvSpPr>
          <p:cNvPr id="2065" name="Google Shape;2065;p173"/>
          <p:cNvSpPr txBox="1"/>
          <p:nvPr/>
        </p:nvSpPr>
        <p:spPr>
          <a:xfrm>
            <a:off x="1158683" y="870575"/>
            <a:ext cx="10716160"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Gut health/digestion was the only reason to increase in frequency as a reason between 2022 and 2023, while all other listed reasons decreased and unfamiliarity increased.</a:t>
            </a:r>
            <a:endParaRPr/>
          </a:p>
        </p:txBody>
      </p:sp>
      <p:graphicFrame>
        <p:nvGraphicFramePr>
          <p:cNvPr id="2066" name="Google Shape;2066;p173"/>
          <p:cNvGraphicFramePr/>
          <p:nvPr/>
        </p:nvGraphicFramePr>
        <p:xfrm>
          <a:off x="1563329" y="1691515"/>
          <a:ext cx="9960078" cy="4468654"/>
        </p:xfrm>
        <a:graphic>
          <a:graphicData uri="http://schemas.openxmlformats.org/drawingml/2006/chart">
            <c:chart r:id="rId4"/>
          </a:graphicData>
        </a:graphic>
      </p:graphicFrame>
      <p:sp>
        <p:nvSpPr>
          <p:cNvPr id="2067" name="Google Shape;2067;p173"/>
          <p:cNvSpPr txBox="1"/>
          <p:nvPr/>
        </p:nvSpPr>
        <p:spPr>
          <a:xfrm>
            <a:off x="1181740" y="4427243"/>
            <a:ext cx="1356722" cy="246221"/>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00">
                <a:solidFill>
                  <a:srgbClr val="FF0000"/>
                </a:solidFill>
                <a:latin typeface="Calibri"/>
                <a:ea typeface="Calibri"/>
                <a:cs typeface="Calibri"/>
                <a:sym typeface="Calibri"/>
              </a:rPr>
              <a:t>New choice in 2022</a:t>
            </a:r>
            <a:endParaRPr/>
          </a:p>
        </p:txBody>
      </p:sp>
      <p:sp>
        <p:nvSpPr>
          <p:cNvPr id="2068" name="Google Shape;2068;p173"/>
          <p:cNvSpPr txBox="1"/>
          <p:nvPr/>
        </p:nvSpPr>
        <p:spPr>
          <a:xfrm>
            <a:off x="1181740" y="5047485"/>
            <a:ext cx="1356722" cy="246221"/>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00">
                <a:solidFill>
                  <a:srgbClr val="FF0000"/>
                </a:solidFill>
                <a:latin typeface="Calibri"/>
                <a:ea typeface="Calibri"/>
                <a:cs typeface="Calibri"/>
                <a:sym typeface="Calibri"/>
              </a:rPr>
              <a:t>New choice in 2022</a:t>
            </a:r>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2" name="Shape 2072"/>
        <p:cNvGrpSpPr/>
        <p:nvPr/>
      </p:nvGrpSpPr>
      <p:grpSpPr>
        <a:xfrm>
          <a:off x="0" y="0"/>
          <a:ext cx="0" cy="0"/>
          <a:chOff x="0" y="0"/>
          <a:chExt cx="0" cy="0"/>
        </a:xfrm>
      </p:grpSpPr>
      <p:sp>
        <p:nvSpPr>
          <p:cNvPr id="2073" name="Google Shape;2073;p174"/>
          <p:cNvSpPr txBox="1"/>
          <p:nvPr>
            <p:ph type="title"/>
          </p:nvPr>
        </p:nvSpPr>
        <p:spPr>
          <a:xfrm>
            <a:off x="838200" y="287201"/>
            <a:ext cx="8561439" cy="39383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WHY THEY TAKE PREBIOTICS: COUNTRY, 2022-2023</a:t>
            </a:r>
            <a:endParaRPr/>
          </a:p>
        </p:txBody>
      </p:sp>
      <p:graphicFrame>
        <p:nvGraphicFramePr>
          <p:cNvPr id="2074" name="Google Shape;2074;p174"/>
          <p:cNvGraphicFramePr/>
          <p:nvPr/>
        </p:nvGraphicFramePr>
        <p:xfrm>
          <a:off x="4636918" y="1216024"/>
          <a:ext cx="3000000" cy="3000000"/>
        </p:xfrm>
        <a:graphic>
          <a:graphicData uri="http://schemas.openxmlformats.org/drawingml/2006/table">
            <a:tbl>
              <a:tblPr bandRow="1" firstRow="1">
                <a:noFill/>
                <a:tableStyleId>{86D57FBB-DC63-4C23-A16A-1ECE8D42DC54}</a:tableStyleId>
              </a:tblPr>
              <a:tblGrid>
                <a:gridCol w="1280150"/>
                <a:gridCol w="731525"/>
                <a:gridCol w="731525"/>
                <a:gridCol w="731525"/>
                <a:gridCol w="731525"/>
                <a:gridCol w="731525"/>
                <a:gridCol w="731525"/>
                <a:gridCol w="731525"/>
                <a:gridCol w="731525"/>
              </a:tblGrid>
              <a:tr h="2430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gridSpan="8">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Reasons for Taking Prebiotics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hMerge="1"/>
                <a:tc hMerge="1"/>
                <a:tc hMerge="1"/>
                <a:tc hMerge="1"/>
                <a:tc hMerge="1"/>
                <a:tc hMerge="1"/>
              </a:tr>
              <a:tr h="2430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US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US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UK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UK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Germany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Germany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IT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IT 2023</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Immunity health</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26%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27%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21%</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26%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Gut health/digestion</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33%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38%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33%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37%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Stress/mood</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18%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Regularity</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21%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21%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Source of fiber</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16%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18%</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Bone health</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10%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Antioxidant properties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To complement the probiotic I take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11%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16%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11%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Microbiome health</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Brain health/mental acuity</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10%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Inflammation/autoimmune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16%</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10%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Weight management</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Blood sugar management</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11%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Heart/cardiovascular health</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11%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Athletic performance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Because it's in another supplement I take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6%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It's in my synbiotic formula</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11%</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6%</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bl>
          </a:graphicData>
        </a:graphic>
      </p:graphicFrame>
      <p:pic>
        <p:nvPicPr>
          <p:cNvPr descr="Icon&#10;&#10;Description automatically generated" id="2075" name="Google Shape;2075;p174"/>
          <p:cNvPicPr preferRelativeResize="0"/>
          <p:nvPr/>
        </p:nvPicPr>
        <p:blipFill rotWithShape="1">
          <a:blip r:embed="rId3">
            <a:alphaModFix/>
          </a:blip>
          <a:srcRect b="0" l="0" r="0" t="0"/>
          <a:stretch/>
        </p:blipFill>
        <p:spPr>
          <a:xfrm>
            <a:off x="838200" y="907012"/>
            <a:ext cx="548640" cy="548640"/>
          </a:xfrm>
          <a:prstGeom prst="rect">
            <a:avLst/>
          </a:prstGeom>
          <a:noFill/>
          <a:ln>
            <a:noFill/>
          </a:ln>
        </p:spPr>
      </p:pic>
      <p:sp>
        <p:nvSpPr>
          <p:cNvPr id="2076" name="Google Shape;2076;p174"/>
          <p:cNvSpPr txBox="1"/>
          <p:nvPr/>
        </p:nvSpPr>
        <p:spPr>
          <a:xfrm>
            <a:off x="1338613" y="987881"/>
            <a:ext cx="3115949" cy="50230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Germany was the only country where more reasons had an increase than a decrease.</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Use of prebiotics for gut health/digestion increased across all countries, while use for athletic performance decreased in all countries.</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Germany had a marked increase in use of prebiotics to complement probiotics.</a:t>
            </a:r>
            <a:endParaRPr/>
          </a:p>
        </p:txBody>
      </p:sp>
      <p:sp>
        <p:nvSpPr>
          <p:cNvPr id="2077" name="Google Shape;2077;p174"/>
          <p:cNvSpPr txBox="1"/>
          <p:nvPr/>
        </p:nvSpPr>
        <p:spPr>
          <a:xfrm>
            <a:off x="64169" y="6170689"/>
            <a:ext cx="3898231"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2023 n=499, 2022 n=532; UK 2023 n=213, 2022 n=263; DE 2023 n=196, 2022 n=302; IT 2023 n=290, 2022 n=339. Question PRE1: “Why do you take a prebiotic supplement?”</a:t>
            </a:r>
            <a:endParaRPr sz="1000">
              <a:solidFill>
                <a:srgbClr val="7F7F7F"/>
              </a:solidFill>
              <a:latin typeface="Arial"/>
              <a:ea typeface="Arial"/>
              <a:cs typeface="Arial"/>
              <a:sym typeface="Arial"/>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1" name="Shape 2081"/>
        <p:cNvGrpSpPr/>
        <p:nvPr/>
      </p:nvGrpSpPr>
      <p:grpSpPr>
        <a:xfrm>
          <a:off x="0" y="0"/>
          <a:ext cx="0" cy="0"/>
          <a:chOff x="0" y="0"/>
          <a:chExt cx="0" cy="0"/>
        </a:xfrm>
      </p:grpSpPr>
      <p:sp>
        <p:nvSpPr>
          <p:cNvPr id="2082" name="Google Shape;2082;p175"/>
          <p:cNvSpPr txBox="1"/>
          <p:nvPr>
            <p:ph type="title"/>
          </p:nvPr>
        </p:nvSpPr>
        <p:spPr>
          <a:xfrm>
            <a:off x="948721" y="181741"/>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TOP 5 REASONS FOR PREBIOTIC USE: </a:t>
            </a:r>
            <a:br>
              <a:rPr lang="en-US"/>
            </a:br>
            <a:r>
              <a:rPr lang="en-US">
                <a:latin typeface="Arial Black"/>
                <a:ea typeface="Arial Black"/>
                <a:cs typeface="Arial Black"/>
                <a:sym typeface="Arial Black"/>
              </a:rPr>
              <a:t>AGE, 2022-2023</a:t>
            </a:r>
            <a:endParaRPr/>
          </a:p>
        </p:txBody>
      </p:sp>
      <p:graphicFrame>
        <p:nvGraphicFramePr>
          <p:cNvPr id="2083" name="Google Shape;2083;p175"/>
          <p:cNvGraphicFramePr/>
          <p:nvPr/>
        </p:nvGraphicFramePr>
        <p:xfrm>
          <a:off x="4495800" y="2161512"/>
          <a:ext cx="3000000" cy="3000000"/>
        </p:xfrm>
        <a:graphic>
          <a:graphicData uri="http://schemas.openxmlformats.org/drawingml/2006/table">
            <a:tbl>
              <a:tblPr bandRow="1" firstRow="1">
                <a:noFill/>
                <a:tableStyleId>{3E32864E-059A-49CB-92E2-56B1A9A3CE25}</a:tableStyleId>
              </a:tblPr>
              <a:tblGrid>
                <a:gridCol w="2489925"/>
                <a:gridCol w="710475"/>
              </a:tblGrid>
              <a:tr h="339850">
                <a:tc gridSpan="2">
                  <a:txBody>
                    <a:bodyPr/>
                    <a:lstStyle/>
                    <a:p>
                      <a:pPr indent="0" lvl="0" marL="0" marR="0" rtl="0" algn="ctr">
                        <a:spcBef>
                          <a:spcPts val="0"/>
                        </a:spcBef>
                        <a:spcAft>
                          <a:spcPts val="0"/>
                        </a:spcAft>
                        <a:buNone/>
                      </a:pPr>
                      <a:r>
                        <a:rPr b="1" lang="en-US" sz="1400">
                          <a:solidFill>
                            <a:schemeClr val="lt1"/>
                          </a:solidFill>
                          <a:latin typeface="Arial"/>
                          <a:ea typeface="Arial"/>
                          <a:cs typeface="Arial"/>
                          <a:sym typeface="Arial"/>
                        </a:rPr>
                        <a:t>2022 35-54 TOP 5</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9999"/>
                    </a:solidFill>
                  </a:tcPr>
                </a:tc>
                <a:tc hMerge="1"/>
              </a:tr>
              <a:tr h="33985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Immunity health</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27%</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Gut health/digestion</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26%</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Regularity</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21%</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Bone health</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18%</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Stress/mood</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18%</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graphicFrame>
        <p:nvGraphicFramePr>
          <p:cNvPr id="2084" name="Google Shape;2084;p175"/>
          <p:cNvGraphicFramePr/>
          <p:nvPr/>
        </p:nvGraphicFramePr>
        <p:xfrm>
          <a:off x="4495800" y="4390709"/>
          <a:ext cx="3000000" cy="3000000"/>
        </p:xfrm>
        <a:graphic>
          <a:graphicData uri="http://schemas.openxmlformats.org/drawingml/2006/table">
            <a:tbl>
              <a:tblPr>
                <a:noFill/>
                <a:tableStyleId>{51531F0C-9A76-4585-80BB-96DC6D4CD6C5}</a:tableStyleId>
              </a:tblPr>
              <a:tblGrid>
                <a:gridCol w="2458075"/>
                <a:gridCol w="742325"/>
              </a:tblGrid>
              <a:tr h="304800">
                <a:tc gridSpan="2">
                  <a:txBody>
                    <a:bodyPr/>
                    <a:lstStyle/>
                    <a:p>
                      <a:pPr indent="0" lvl="0" marL="0" marR="0" rtl="0" algn="ctr">
                        <a:spcBef>
                          <a:spcPts val="0"/>
                        </a:spcBef>
                        <a:spcAft>
                          <a:spcPts val="0"/>
                        </a:spcAft>
                        <a:buNone/>
                      </a:pPr>
                      <a:r>
                        <a:rPr b="1" i="0" lang="en-US" sz="1400" u="none" strike="noStrike">
                          <a:solidFill>
                            <a:srgbClr val="000000"/>
                          </a:solidFill>
                          <a:latin typeface="Arial"/>
                          <a:ea typeface="Arial"/>
                          <a:cs typeface="Arial"/>
                          <a:sym typeface="Arial"/>
                        </a:rPr>
                        <a:t>2023 35-54 TOP 5</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CF0F7"/>
                    </a:solidFill>
                  </a:tcPr>
                </a:tc>
                <a:tc hMerge="1"/>
              </a:tr>
              <a:tr h="3048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Gut health/digestion</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36% </a:t>
                      </a:r>
                      <a:r>
                        <a:rPr b="1" lang="en-US" sz="1400" u="none" strike="noStrike">
                          <a:solidFill>
                            <a:srgbClr val="000000"/>
                          </a:solidFill>
                          <a:latin typeface="Arial"/>
                          <a:ea typeface="Arial"/>
                          <a:cs typeface="Arial"/>
                          <a:sym typeface="Arial"/>
                        </a:rPr>
                        <a:t>↑</a:t>
                      </a:r>
                      <a:endParaRPr b="0" i="0" sz="14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Immunity health</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30% </a:t>
                      </a:r>
                      <a:r>
                        <a:rPr b="1" lang="en-US" sz="1400" u="none" strike="noStrike">
                          <a:solidFill>
                            <a:srgbClr val="000000"/>
                          </a:solidFill>
                          <a:latin typeface="Arial"/>
                          <a:ea typeface="Arial"/>
                          <a:cs typeface="Arial"/>
                          <a:sym typeface="Arial"/>
                        </a:rPr>
                        <a:t>↑</a:t>
                      </a:r>
                      <a:endParaRPr b="0" i="0" sz="14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Regularity</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17% ↓</a:t>
                      </a:r>
                      <a:endParaRPr b="0" i="0" sz="14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Microbiome health</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16% ↓</a:t>
                      </a:r>
                      <a:endParaRPr b="0" i="0" sz="14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Antioxidant properties</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16% ↓</a:t>
                      </a:r>
                      <a:endParaRPr b="0" i="0" sz="14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2085" name="Google Shape;2085;p175"/>
          <p:cNvSpPr txBox="1"/>
          <p:nvPr/>
        </p:nvSpPr>
        <p:spPr>
          <a:xfrm>
            <a:off x="0" y="6409594"/>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18-34 2023 n=663, 2022 n=504; 35-54 2023 n=719, 2022 n=574; 55+ 2023 n=329, 2022 n=358. Question PRE1: “Why do you take a prebiotic supplement?”</a:t>
            </a:r>
            <a:endParaRPr sz="1000">
              <a:solidFill>
                <a:srgbClr val="7F7F7F"/>
              </a:solidFill>
              <a:latin typeface="Arial"/>
              <a:ea typeface="Arial"/>
              <a:cs typeface="Arial"/>
              <a:sym typeface="Arial"/>
            </a:endParaRPr>
          </a:p>
        </p:txBody>
      </p:sp>
      <p:pic>
        <p:nvPicPr>
          <p:cNvPr descr="Icon&#10;&#10;Description automatically generated" id="2086" name="Google Shape;2086;p175"/>
          <p:cNvPicPr preferRelativeResize="0"/>
          <p:nvPr/>
        </p:nvPicPr>
        <p:blipFill rotWithShape="1">
          <a:blip r:embed="rId3">
            <a:alphaModFix/>
          </a:blip>
          <a:srcRect b="0" l="0" r="0" t="0"/>
          <a:stretch/>
        </p:blipFill>
        <p:spPr>
          <a:xfrm>
            <a:off x="948721" y="847986"/>
            <a:ext cx="457200" cy="457200"/>
          </a:xfrm>
          <a:prstGeom prst="rect">
            <a:avLst/>
          </a:prstGeom>
          <a:noFill/>
          <a:ln>
            <a:noFill/>
          </a:ln>
        </p:spPr>
      </p:pic>
      <p:sp>
        <p:nvSpPr>
          <p:cNvPr id="2087" name="Google Shape;2087;p175"/>
          <p:cNvSpPr txBox="1"/>
          <p:nvPr/>
        </p:nvSpPr>
        <p:spPr>
          <a:xfrm>
            <a:off x="1478111" y="898811"/>
            <a:ext cx="10515600"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Most of the top five reasons among respondents aged 18-34 had a decrease in frequency (with the exception of gut health), while most of them increased at for 55+ respondents.</a:t>
            </a:r>
            <a:endParaRPr sz="1400">
              <a:solidFill>
                <a:schemeClr val="dk1"/>
              </a:solidFill>
              <a:latin typeface="Arial"/>
              <a:ea typeface="Arial"/>
              <a:cs typeface="Arial"/>
              <a:sym typeface="Arial"/>
            </a:endParaRPr>
          </a:p>
        </p:txBody>
      </p:sp>
      <p:graphicFrame>
        <p:nvGraphicFramePr>
          <p:cNvPr id="2088" name="Google Shape;2088;p175"/>
          <p:cNvGraphicFramePr/>
          <p:nvPr/>
        </p:nvGraphicFramePr>
        <p:xfrm>
          <a:off x="948721" y="2171139"/>
          <a:ext cx="3000000" cy="3000000"/>
        </p:xfrm>
        <a:graphic>
          <a:graphicData uri="http://schemas.openxmlformats.org/drawingml/2006/table">
            <a:tbl>
              <a:tblPr bandRow="1" firstRow="1">
                <a:noFill/>
                <a:tableStyleId>{3E32864E-059A-49CB-92E2-56B1A9A3CE25}</a:tableStyleId>
              </a:tblPr>
              <a:tblGrid>
                <a:gridCol w="2489925"/>
                <a:gridCol w="710475"/>
              </a:tblGrid>
              <a:tr h="339850">
                <a:tc gridSpan="2">
                  <a:txBody>
                    <a:bodyPr/>
                    <a:lstStyle/>
                    <a:p>
                      <a:pPr indent="0" lvl="0" marL="0" marR="0" rtl="0" algn="ctr">
                        <a:spcBef>
                          <a:spcPts val="0"/>
                        </a:spcBef>
                        <a:spcAft>
                          <a:spcPts val="0"/>
                        </a:spcAft>
                        <a:buNone/>
                      </a:pPr>
                      <a:r>
                        <a:rPr b="1" lang="en-US" sz="1400">
                          <a:solidFill>
                            <a:schemeClr val="lt1"/>
                          </a:solidFill>
                          <a:latin typeface="Arial"/>
                          <a:ea typeface="Arial"/>
                          <a:cs typeface="Arial"/>
                          <a:sym typeface="Arial"/>
                        </a:rPr>
                        <a:t>2022 18-34 TOP 5</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9999"/>
                    </a:solidFill>
                  </a:tcPr>
                </a:tc>
                <a:tc hMerge="1"/>
              </a:tr>
              <a:tr h="33985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Immunity health</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22%</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Stress/mood</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21%</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Gut health/digestion</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20%</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Regularity</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19%</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Source of fiber</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17%</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graphicFrame>
        <p:nvGraphicFramePr>
          <p:cNvPr id="2089" name="Google Shape;2089;p175"/>
          <p:cNvGraphicFramePr/>
          <p:nvPr/>
        </p:nvGraphicFramePr>
        <p:xfrm>
          <a:off x="8042879" y="2172929"/>
          <a:ext cx="3000000" cy="3000000"/>
        </p:xfrm>
        <a:graphic>
          <a:graphicData uri="http://schemas.openxmlformats.org/drawingml/2006/table">
            <a:tbl>
              <a:tblPr bandRow="1" firstRow="1">
                <a:noFill/>
                <a:tableStyleId>{3E32864E-059A-49CB-92E2-56B1A9A3CE25}</a:tableStyleId>
              </a:tblPr>
              <a:tblGrid>
                <a:gridCol w="2489925"/>
                <a:gridCol w="710475"/>
              </a:tblGrid>
              <a:tr h="338050">
                <a:tc gridSpan="2">
                  <a:txBody>
                    <a:bodyPr/>
                    <a:lstStyle/>
                    <a:p>
                      <a:pPr indent="0" lvl="0" marL="0" marR="0" rtl="0" algn="ctr">
                        <a:spcBef>
                          <a:spcPts val="0"/>
                        </a:spcBef>
                        <a:spcAft>
                          <a:spcPts val="0"/>
                        </a:spcAft>
                        <a:buNone/>
                      </a:pPr>
                      <a:r>
                        <a:rPr b="1" lang="en-US" sz="1400">
                          <a:solidFill>
                            <a:schemeClr val="lt1"/>
                          </a:solidFill>
                          <a:latin typeface="Arial"/>
                          <a:ea typeface="Arial"/>
                          <a:cs typeface="Arial"/>
                          <a:sym typeface="Arial"/>
                        </a:rPr>
                        <a:t>2022 55+ TOP 5</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9999"/>
                    </a:solidFill>
                  </a:tcPr>
                </a:tc>
                <a:tc hMerge="1"/>
              </a:tr>
              <a:tr h="33985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Gut health/digestion</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39%</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Immunity health</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29%</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Source of fiber</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17%</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Regularity</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17%</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Inflammation/autoimmune</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15%</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graphicFrame>
        <p:nvGraphicFramePr>
          <p:cNvPr id="2090" name="Google Shape;2090;p175"/>
          <p:cNvGraphicFramePr/>
          <p:nvPr/>
        </p:nvGraphicFramePr>
        <p:xfrm>
          <a:off x="948721" y="4400336"/>
          <a:ext cx="3000000" cy="3000000"/>
        </p:xfrm>
        <a:graphic>
          <a:graphicData uri="http://schemas.openxmlformats.org/drawingml/2006/table">
            <a:tbl>
              <a:tblPr>
                <a:noFill/>
                <a:tableStyleId>{51531F0C-9A76-4585-80BB-96DC6D4CD6C5}</a:tableStyleId>
              </a:tblPr>
              <a:tblGrid>
                <a:gridCol w="2458075"/>
                <a:gridCol w="742325"/>
              </a:tblGrid>
              <a:tr h="304800">
                <a:tc gridSpan="2">
                  <a:txBody>
                    <a:bodyPr/>
                    <a:lstStyle/>
                    <a:p>
                      <a:pPr indent="0" lvl="0" marL="0" marR="0" rtl="0" algn="ctr">
                        <a:spcBef>
                          <a:spcPts val="0"/>
                        </a:spcBef>
                        <a:spcAft>
                          <a:spcPts val="0"/>
                        </a:spcAft>
                        <a:buNone/>
                      </a:pPr>
                      <a:r>
                        <a:rPr b="1" i="0" lang="en-US" sz="1400" u="none" strike="noStrike">
                          <a:solidFill>
                            <a:srgbClr val="000000"/>
                          </a:solidFill>
                          <a:latin typeface="Arial"/>
                          <a:ea typeface="Arial"/>
                          <a:cs typeface="Arial"/>
                          <a:sym typeface="Arial"/>
                        </a:rPr>
                        <a:t>2023 18-34 TOP 5</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CF0F7"/>
                    </a:solidFill>
                  </a:tcPr>
                </a:tc>
                <a:tc hMerge="1"/>
              </a:tr>
              <a:tr h="3048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Gut Health</a:t>
                      </a:r>
                      <a:endParaRPr/>
                    </a:p>
                  </a:txBody>
                  <a:tcPr marT="9525" marB="0" marR="9525" marL="95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33% </a:t>
                      </a:r>
                      <a:r>
                        <a:rPr b="1" lang="en-US" sz="1400" u="none" strike="noStrike">
                          <a:solidFill>
                            <a:srgbClr val="000000"/>
                          </a:solidFill>
                          <a:latin typeface="Arial"/>
                          <a:ea typeface="Arial"/>
                          <a:cs typeface="Arial"/>
                          <a:sym typeface="Arial"/>
                        </a:rPr>
                        <a:t>↑</a:t>
                      </a:r>
                      <a:endParaRPr b="0" i="0" sz="14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Immunity health</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22%</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Stress/mood</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17% ↓</a:t>
                      </a:r>
                      <a:endParaRPr b="0" i="0" sz="14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Regularity</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16% ↓</a:t>
                      </a:r>
                      <a:endParaRPr b="0" i="0" sz="14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Source of fiber</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16% ↓</a:t>
                      </a:r>
                      <a:endParaRPr b="0" i="0" sz="14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graphicFrame>
        <p:nvGraphicFramePr>
          <p:cNvPr id="2091" name="Google Shape;2091;p175"/>
          <p:cNvGraphicFramePr/>
          <p:nvPr/>
        </p:nvGraphicFramePr>
        <p:xfrm>
          <a:off x="8042879" y="4386193"/>
          <a:ext cx="3000000" cy="3000000"/>
        </p:xfrm>
        <a:graphic>
          <a:graphicData uri="http://schemas.openxmlformats.org/drawingml/2006/table">
            <a:tbl>
              <a:tblPr>
                <a:noFill/>
                <a:tableStyleId>{51531F0C-9A76-4585-80BB-96DC6D4CD6C5}</a:tableStyleId>
              </a:tblPr>
              <a:tblGrid>
                <a:gridCol w="2458075"/>
                <a:gridCol w="742325"/>
              </a:tblGrid>
              <a:tr h="304800">
                <a:tc gridSpan="2">
                  <a:txBody>
                    <a:bodyPr/>
                    <a:lstStyle/>
                    <a:p>
                      <a:pPr indent="0" lvl="0" marL="0" marR="0" rtl="0" algn="ctr">
                        <a:spcBef>
                          <a:spcPts val="0"/>
                        </a:spcBef>
                        <a:spcAft>
                          <a:spcPts val="0"/>
                        </a:spcAft>
                        <a:buNone/>
                      </a:pPr>
                      <a:r>
                        <a:rPr b="1" i="0" lang="en-US" sz="1400" u="none" strike="noStrike">
                          <a:solidFill>
                            <a:srgbClr val="000000"/>
                          </a:solidFill>
                          <a:latin typeface="Arial"/>
                          <a:ea typeface="Arial"/>
                          <a:cs typeface="Arial"/>
                          <a:sym typeface="Arial"/>
                        </a:rPr>
                        <a:t>2023 55+ TOP 5</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CF0F7"/>
                    </a:solidFill>
                  </a:tcPr>
                </a:tc>
                <a:tc hMerge="1"/>
              </a:tr>
              <a:tr h="3048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Gut health/digestion</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50% </a:t>
                      </a:r>
                      <a:r>
                        <a:rPr b="1" lang="en-US" sz="1400" u="none" strike="noStrike">
                          <a:solidFill>
                            <a:srgbClr val="000000"/>
                          </a:solidFill>
                          <a:latin typeface="Arial"/>
                          <a:ea typeface="Arial"/>
                          <a:cs typeface="Arial"/>
                          <a:sym typeface="Arial"/>
                        </a:rPr>
                        <a:t>↑</a:t>
                      </a:r>
                      <a:endParaRPr b="0" i="0" sz="14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Immunity health</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26% ↓</a:t>
                      </a:r>
                      <a:endParaRPr b="0" i="0" sz="14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Regularity</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19% </a:t>
                      </a:r>
                      <a:r>
                        <a:rPr b="1" lang="en-US" sz="1400" u="none" strike="noStrike">
                          <a:solidFill>
                            <a:srgbClr val="000000"/>
                          </a:solidFill>
                          <a:latin typeface="Arial"/>
                          <a:ea typeface="Arial"/>
                          <a:cs typeface="Arial"/>
                          <a:sym typeface="Arial"/>
                        </a:rPr>
                        <a:t>↑</a:t>
                      </a:r>
                      <a:endParaRPr b="0" i="0" sz="14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Microbiome health</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16% </a:t>
                      </a:r>
                      <a:r>
                        <a:rPr b="1" lang="en-US" sz="1400" u="none" strike="noStrike">
                          <a:solidFill>
                            <a:srgbClr val="000000"/>
                          </a:solidFill>
                          <a:latin typeface="Arial"/>
                          <a:ea typeface="Arial"/>
                          <a:cs typeface="Arial"/>
                          <a:sym typeface="Arial"/>
                        </a:rPr>
                        <a:t>↑</a:t>
                      </a:r>
                      <a:endParaRPr b="0" i="0" sz="14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Antioxidant properties</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16% </a:t>
                      </a:r>
                      <a:r>
                        <a:rPr b="1" lang="en-US" sz="1400" u="none" strike="noStrike">
                          <a:solidFill>
                            <a:srgbClr val="000000"/>
                          </a:solidFill>
                          <a:latin typeface="Arial"/>
                          <a:ea typeface="Arial"/>
                          <a:cs typeface="Arial"/>
                          <a:sym typeface="Arial"/>
                        </a:rPr>
                        <a:t>↑</a:t>
                      </a:r>
                      <a:endParaRPr b="0" i="0" sz="14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5" name="Shape 2095"/>
        <p:cNvGrpSpPr/>
        <p:nvPr/>
      </p:nvGrpSpPr>
      <p:grpSpPr>
        <a:xfrm>
          <a:off x="0" y="0"/>
          <a:ext cx="0" cy="0"/>
          <a:chOff x="0" y="0"/>
          <a:chExt cx="0" cy="0"/>
        </a:xfrm>
      </p:grpSpPr>
      <p:sp>
        <p:nvSpPr>
          <p:cNvPr id="2096" name="Google Shape;2096;p176"/>
          <p:cNvSpPr txBox="1"/>
          <p:nvPr>
            <p:ph type="title"/>
          </p:nvPr>
        </p:nvSpPr>
        <p:spPr>
          <a:xfrm>
            <a:off x="838199" y="309660"/>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FAMILIARITY WITH PREBIOTICS</a:t>
            </a:r>
            <a:endParaRPr/>
          </a:p>
        </p:txBody>
      </p:sp>
      <p:sp>
        <p:nvSpPr>
          <p:cNvPr id="2097" name="Google Shape;2097;p176"/>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All prebiotic users n=1079. Question PRE5: “How familiar would you consider yourself regarding the use of these prebiotic branded ingredients?” Top 2 responses: “Very familiar” and “I take it”.</a:t>
            </a:r>
            <a:endParaRPr sz="1000">
              <a:solidFill>
                <a:srgbClr val="7F7F7F"/>
              </a:solidFill>
              <a:latin typeface="Arial"/>
              <a:ea typeface="Arial"/>
              <a:cs typeface="Arial"/>
              <a:sym typeface="Arial"/>
            </a:endParaRPr>
          </a:p>
        </p:txBody>
      </p:sp>
      <p:pic>
        <p:nvPicPr>
          <p:cNvPr descr="Icon&#10;&#10;Description automatically generated" id="2098" name="Google Shape;2098;p176"/>
          <p:cNvPicPr preferRelativeResize="0"/>
          <p:nvPr/>
        </p:nvPicPr>
        <p:blipFill rotWithShape="1">
          <a:blip r:embed="rId3">
            <a:alphaModFix/>
          </a:blip>
          <a:srcRect b="0" l="0" r="0" t="0"/>
          <a:stretch/>
        </p:blipFill>
        <p:spPr>
          <a:xfrm>
            <a:off x="724540" y="826402"/>
            <a:ext cx="457200" cy="457200"/>
          </a:xfrm>
          <a:prstGeom prst="rect">
            <a:avLst/>
          </a:prstGeom>
          <a:noFill/>
          <a:ln>
            <a:noFill/>
          </a:ln>
        </p:spPr>
      </p:pic>
      <p:sp>
        <p:nvSpPr>
          <p:cNvPr id="2099" name="Google Shape;2099;p176"/>
          <p:cNvSpPr txBox="1"/>
          <p:nvPr/>
        </p:nvSpPr>
        <p:spPr>
          <a:xfrm>
            <a:off x="1158683" y="870575"/>
            <a:ext cx="1071616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Overall, PreticX</a:t>
            </a:r>
            <a:r>
              <a:rPr baseline="30000" lang="en-US" sz="1400">
                <a:solidFill>
                  <a:schemeClr val="dk1"/>
                </a:solidFill>
                <a:latin typeface="Arial"/>
                <a:ea typeface="Arial"/>
                <a:cs typeface="Arial"/>
                <a:sym typeface="Arial"/>
              </a:rPr>
              <a:t>®</a:t>
            </a:r>
            <a:r>
              <a:rPr lang="en-US" sz="1400">
                <a:solidFill>
                  <a:schemeClr val="dk1"/>
                </a:solidFill>
                <a:latin typeface="Arial"/>
                <a:ea typeface="Arial"/>
                <a:cs typeface="Arial"/>
                <a:sym typeface="Arial"/>
              </a:rPr>
              <a:t> had the greatest familiarity among respondents (over 30%).</a:t>
            </a:r>
            <a:endParaRPr/>
          </a:p>
        </p:txBody>
      </p:sp>
      <p:graphicFrame>
        <p:nvGraphicFramePr>
          <p:cNvPr id="2100" name="Google Shape;2100;p176"/>
          <p:cNvGraphicFramePr/>
          <p:nvPr/>
        </p:nvGraphicFramePr>
        <p:xfrm>
          <a:off x="838199" y="1750174"/>
          <a:ext cx="10515600" cy="4351337"/>
        </p:xfrm>
        <a:graphic>
          <a:graphicData uri="http://schemas.openxmlformats.org/drawingml/2006/chart">
            <c:chart r:id="rId4"/>
          </a:graphicData>
        </a:graphic>
      </p:graphicFrame>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4" name="Shape 2104"/>
        <p:cNvGrpSpPr/>
        <p:nvPr/>
      </p:nvGrpSpPr>
      <p:grpSpPr>
        <a:xfrm>
          <a:off x="0" y="0"/>
          <a:ext cx="0" cy="0"/>
          <a:chOff x="0" y="0"/>
          <a:chExt cx="0" cy="0"/>
        </a:xfrm>
      </p:grpSpPr>
      <p:sp>
        <p:nvSpPr>
          <p:cNvPr id="2105" name="Google Shape;2105;p177"/>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US n=301, UK n=139, DE n=117, IT n=189, KR n=183, AU n=150, all respondents n=1079. Question PRE5: “How familiar would you consider yourself regarding the use of these prebiotic branded ingredients?” Top 2 responses: “Very familiar” and “I take it”.</a:t>
            </a:r>
            <a:endParaRPr sz="1000">
              <a:solidFill>
                <a:srgbClr val="7F7F7F"/>
              </a:solidFill>
              <a:latin typeface="Arial"/>
              <a:ea typeface="Arial"/>
              <a:cs typeface="Arial"/>
              <a:sym typeface="Arial"/>
            </a:endParaRPr>
          </a:p>
        </p:txBody>
      </p:sp>
      <p:pic>
        <p:nvPicPr>
          <p:cNvPr descr="Icon&#10;&#10;Description automatically generated" id="2106" name="Google Shape;2106;p177"/>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107" name="Google Shape;2107;p177"/>
          <p:cNvSpPr txBox="1"/>
          <p:nvPr/>
        </p:nvSpPr>
        <p:spPr>
          <a:xfrm>
            <a:off x="1058779" y="742979"/>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respondents were the most likely to be familiar with any given prebiotic branded ingredient, with the exception of Livaux® which has slightly higher familiarity with UK respondents (both around 35%).</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Australia generally scored low with little differentiation; South Korea was also generally low.</a:t>
            </a:r>
            <a:endParaRPr sz="1400">
              <a:solidFill>
                <a:schemeClr val="dk1"/>
              </a:solidFill>
              <a:latin typeface="Arial"/>
              <a:ea typeface="Arial"/>
              <a:cs typeface="Arial"/>
              <a:sym typeface="Arial"/>
            </a:endParaRPr>
          </a:p>
        </p:txBody>
      </p:sp>
      <p:graphicFrame>
        <p:nvGraphicFramePr>
          <p:cNvPr id="2108" name="Google Shape;2108;p177"/>
          <p:cNvGraphicFramePr/>
          <p:nvPr/>
        </p:nvGraphicFramePr>
        <p:xfrm>
          <a:off x="0" y="2016689"/>
          <a:ext cx="12192000" cy="4148235"/>
        </p:xfrm>
        <a:graphic>
          <a:graphicData uri="http://schemas.openxmlformats.org/drawingml/2006/chart">
            <c:chart r:id="rId4"/>
          </a:graphicData>
        </a:graphic>
      </p:graphicFrame>
      <p:sp>
        <p:nvSpPr>
          <p:cNvPr id="2109" name="Google Shape;2109;p177"/>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FAMILIARITY WITH PREBIOTICS: COUNTRY</a:t>
            </a:r>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3" name="Shape 2113"/>
        <p:cNvGrpSpPr/>
        <p:nvPr/>
      </p:nvGrpSpPr>
      <p:grpSpPr>
        <a:xfrm>
          <a:off x="0" y="0"/>
          <a:ext cx="0" cy="0"/>
          <a:chOff x="0" y="0"/>
          <a:chExt cx="0" cy="0"/>
        </a:xfrm>
      </p:grpSpPr>
      <p:sp>
        <p:nvSpPr>
          <p:cNvPr id="2114" name="Google Shape;2114;p178"/>
          <p:cNvSpPr txBox="1"/>
          <p:nvPr/>
        </p:nvSpPr>
        <p:spPr>
          <a:xfrm>
            <a:off x="0" y="6304002"/>
            <a:ext cx="8665535"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Female 18-34 n=226, 35-54 n=206, 55+ n=92; male 18-34 n=192, 35-54 n=255, 55+ n=105, all respondents n=1079. Question PRE5: “How familiar would you consider yourself regarding the use of these prebiotic branded ingredients?” Top 2 responses: “Very familiar” and “I take it”.</a:t>
            </a:r>
            <a:endParaRPr sz="1000">
              <a:solidFill>
                <a:srgbClr val="7F7F7F"/>
              </a:solidFill>
              <a:latin typeface="Arial"/>
              <a:ea typeface="Arial"/>
              <a:cs typeface="Arial"/>
              <a:sym typeface="Arial"/>
            </a:endParaRPr>
          </a:p>
        </p:txBody>
      </p:sp>
      <p:pic>
        <p:nvPicPr>
          <p:cNvPr descr="Icon&#10;&#10;Description automatically generated" id="2115" name="Google Shape;2115;p178"/>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116" name="Google Shape;2116;p178"/>
          <p:cNvSpPr txBox="1"/>
          <p:nvPr/>
        </p:nvSpPr>
        <p:spPr>
          <a:xfrm>
            <a:off x="1058779" y="742979"/>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Supplement familiarity generally decreased with age, males more familiar than their female counterparts, with the slight exception of Bimuno® and PreForPro® where male respondents aged 35-54 were the most familiar with the supplements.</a:t>
            </a:r>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aphicFrame>
        <p:nvGraphicFramePr>
          <p:cNvPr id="2117" name="Google Shape;2117;p178"/>
          <p:cNvGraphicFramePr/>
          <p:nvPr/>
        </p:nvGraphicFramePr>
        <p:xfrm>
          <a:off x="0" y="2116899"/>
          <a:ext cx="12192000" cy="4048025"/>
        </p:xfrm>
        <a:graphic>
          <a:graphicData uri="http://schemas.openxmlformats.org/drawingml/2006/chart">
            <c:chart r:id="rId4"/>
          </a:graphicData>
        </a:graphic>
      </p:graphicFrame>
      <p:sp>
        <p:nvSpPr>
          <p:cNvPr id="2118" name="Google Shape;2118;p178"/>
          <p:cNvSpPr txBox="1"/>
          <p:nvPr/>
        </p:nvSpPr>
        <p:spPr>
          <a:xfrm>
            <a:off x="776177" y="181602"/>
            <a:ext cx="8879100"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FAMILIARITY WITH PREBIOTICS: AGE &amp; GENDER</a:t>
            </a:r>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2" name="Shape 2122"/>
        <p:cNvGrpSpPr/>
        <p:nvPr/>
      </p:nvGrpSpPr>
      <p:grpSpPr>
        <a:xfrm>
          <a:off x="0" y="0"/>
          <a:ext cx="0" cy="0"/>
          <a:chOff x="0" y="0"/>
          <a:chExt cx="0" cy="0"/>
        </a:xfrm>
      </p:grpSpPr>
      <p:sp>
        <p:nvSpPr>
          <p:cNvPr id="2123" name="Google Shape;2123;p179"/>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prebiotic users female 18-34 n=61, 35-54 n=55, 55+ n=23; male 18-34 n=67, 35-54 n=74, 55+ n=20, all respondents n=1079. Question PRE5: “How familiar would you consider yourself regarding the use of these prebiotic branded ingredients?” Top 2 responses: “Very familiar” and “I take it”.</a:t>
            </a:r>
            <a:endParaRPr sz="1000">
              <a:solidFill>
                <a:srgbClr val="7F7F7F"/>
              </a:solidFill>
              <a:latin typeface="Arial"/>
              <a:ea typeface="Arial"/>
              <a:cs typeface="Arial"/>
              <a:sym typeface="Arial"/>
            </a:endParaRPr>
          </a:p>
        </p:txBody>
      </p:sp>
      <p:pic>
        <p:nvPicPr>
          <p:cNvPr descr="Icon&#10;&#10;Description automatically generated" id="2124" name="Google Shape;2124;p179"/>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125" name="Google Shape;2125;p179"/>
          <p:cNvSpPr txBox="1"/>
          <p:nvPr/>
        </p:nvSpPr>
        <p:spPr>
          <a:xfrm>
            <a:off x="1058779" y="825532"/>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male respondents aged 35-54 had the greatest familiarity with supplement branded ingredients, with male respondents aged 18-34 only tying with them for familiarity with VITAGOS™ (55%).</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highest response was for those 35-54 for PreForPro</a:t>
            </a:r>
            <a:r>
              <a:rPr baseline="30000" lang="en-US" sz="1400">
                <a:solidFill>
                  <a:schemeClr val="dk1"/>
                </a:solidFill>
                <a:latin typeface="Arial"/>
                <a:ea typeface="Arial"/>
                <a:cs typeface="Arial"/>
                <a:sym typeface="Arial"/>
              </a:rPr>
              <a:t>®</a:t>
            </a:r>
            <a:endParaRPr baseline="30000" sz="1400">
              <a:solidFill>
                <a:schemeClr val="dk1"/>
              </a:solidFill>
              <a:latin typeface="Arial"/>
              <a:ea typeface="Arial"/>
              <a:cs typeface="Arial"/>
              <a:sym typeface="Arial"/>
            </a:endParaRPr>
          </a:p>
        </p:txBody>
      </p:sp>
      <p:graphicFrame>
        <p:nvGraphicFramePr>
          <p:cNvPr id="2126" name="Google Shape;2126;p179"/>
          <p:cNvGraphicFramePr/>
          <p:nvPr/>
        </p:nvGraphicFramePr>
        <p:xfrm>
          <a:off x="0" y="2167003"/>
          <a:ext cx="12192000" cy="3997921"/>
        </p:xfrm>
        <a:graphic>
          <a:graphicData uri="http://schemas.openxmlformats.org/drawingml/2006/chart">
            <c:chart r:id="rId4"/>
          </a:graphicData>
        </a:graphic>
      </p:graphicFrame>
      <p:sp>
        <p:nvSpPr>
          <p:cNvPr id="2127" name="Google Shape;2127;p179"/>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FAMILIARITY WITH PREBIOTICS: US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descr="Woman" id="518" name="Google Shape;518;p18"/>
          <p:cNvPicPr preferRelativeResize="0"/>
          <p:nvPr/>
        </p:nvPicPr>
        <p:blipFill rotWithShape="1">
          <a:blip r:embed="rId3">
            <a:alphaModFix/>
          </a:blip>
          <a:srcRect b="0" l="0" r="0" t="0"/>
          <a:stretch/>
        </p:blipFill>
        <p:spPr>
          <a:xfrm>
            <a:off x="67159" y="2043619"/>
            <a:ext cx="1795054" cy="1795054"/>
          </a:xfrm>
          <a:prstGeom prst="rect">
            <a:avLst/>
          </a:prstGeom>
          <a:noFill/>
          <a:ln>
            <a:noFill/>
          </a:ln>
        </p:spPr>
      </p:pic>
      <p:sp>
        <p:nvSpPr>
          <p:cNvPr id="519" name="Google Shape;519;p18"/>
          <p:cNvSpPr txBox="1"/>
          <p:nvPr/>
        </p:nvSpPr>
        <p:spPr>
          <a:xfrm>
            <a:off x="161580" y="6590361"/>
            <a:ext cx="5942750"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AU Prebiotic users n=218..</a:t>
            </a:r>
            <a:endParaRPr/>
          </a:p>
        </p:txBody>
      </p:sp>
      <p:sp>
        <p:nvSpPr>
          <p:cNvPr id="520" name="Google Shape;520;p18"/>
          <p:cNvSpPr txBox="1"/>
          <p:nvPr/>
        </p:nvSpPr>
        <p:spPr>
          <a:xfrm>
            <a:off x="2773529" y="3087384"/>
            <a:ext cx="95174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47%</a:t>
            </a:r>
            <a:endParaRPr/>
          </a:p>
        </p:txBody>
      </p:sp>
      <p:sp>
        <p:nvSpPr>
          <p:cNvPr id="521" name="Google Shape;521;p18"/>
          <p:cNvSpPr txBox="1"/>
          <p:nvPr/>
        </p:nvSpPr>
        <p:spPr>
          <a:xfrm>
            <a:off x="1199320" y="3124201"/>
            <a:ext cx="95174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53%</a:t>
            </a:r>
            <a:endParaRPr/>
          </a:p>
        </p:txBody>
      </p:sp>
      <p:sp>
        <p:nvSpPr>
          <p:cNvPr id="522" name="Google Shape;522;p18"/>
          <p:cNvSpPr txBox="1"/>
          <p:nvPr/>
        </p:nvSpPr>
        <p:spPr>
          <a:xfrm>
            <a:off x="5386262" y="2894456"/>
            <a:ext cx="87763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Black"/>
                <a:ea typeface="Arial Black"/>
                <a:cs typeface="Arial Black"/>
                <a:sym typeface="Arial Black"/>
              </a:rPr>
              <a:t>AGE</a:t>
            </a:r>
            <a:endParaRPr/>
          </a:p>
        </p:txBody>
      </p:sp>
      <p:sp>
        <p:nvSpPr>
          <p:cNvPr id="523" name="Google Shape;523;p18"/>
          <p:cNvSpPr txBox="1"/>
          <p:nvPr/>
        </p:nvSpPr>
        <p:spPr>
          <a:xfrm>
            <a:off x="9421987" y="2902718"/>
            <a:ext cx="130402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Black"/>
                <a:ea typeface="Arial Black"/>
                <a:cs typeface="Arial Black"/>
                <a:sym typeface="Arial Black"/>
              </a:rPr>
              <a:t>INCOME</a:t>
            </a:r>
            <a:endParaRPr/>
          </a:p>
        </p:txBody>
      </p:sp>
      <p:sp>
        <p:nvSpPr>
          <p:cNvPr id="524" name="Google Shape;524;p18"/>
          <p:cNvSpPr/>
          <p:nvPr/>
        </p:nvSpPr>
        <p:spPr>
          <a:xfrm flipH="1" rot="-5400000">
            <a:off x="3098387" y="3161077"/>
            <a:ext cx="204543" cy="914400"/>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525" name="Google Shape;525;p18"/>
          <p:cNvSpPr/>
          <p:nvPr/>
        </p:nvSpPr>
        <p:spPr>
          <a:xfrm flipH="1" rot="-5400000">
            <a:off x="1566353" y="3162765"/>
            <a:ext cx="201168" cy="914400"/>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pic>
        <p:nvPicPr>
          <p:cNvPr descr="Man" id="526" name="Google Shape;526;p18"/>
          <p:cNvPicPr preferRelativeResize="0"/>
          <p:nvPr/>
        </p:nvPicPr>
        <p:blipFill rotWithShape="1">
          <a:blip r:embed="rId4">
            <a:alphaModFix/>
          </a:blip>
          <a:srcRect b="0" l="0" r="0" t="0"/>
          <a:stretch/>
        </p:blipFill>
        <p:spPr>
          <a:xfrm>
            <a:off x="1608295" y="2030184"/>
            <a:ext cx="1795054" cy="1795054"/>
          </a:xfrm>
          <a:prstGeom prst="rect">
            <a:avLst/>
          </a:prstGeom>
          <a:noFill/>
          <a:ln>
            <a:noFill/>
          </a:ln>
        </p:spPr>
      </p:pic>
      <p:sp>
        <p:nvSpPr>
          <p:cNvPr id="527" name="Google Shape;527;p18"/>
          <p:cNvSpPr txBox="1"/>
          <p:nvPr/>
        </p:nvSpPr>
        <p:spPr>
          <a:xfrm>
            <a:off x="455784" y="4583205"/>
            <a:ext cx="3052763" cy="1159733"/>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Overall, a relatively even mix of men and women. </a:t>
            </a:r>
            <a:endParaRPr sz="1600">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Female n = 115</a:t>
            </a:r>
            <a:endParaRPr sz="1600">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Male n = 103</a:t>
            </a:r>
            <a:endParaRPr sz="1600">
              <a:solidFill>
                <a:schemeClr val="dk1"/>
              </a:solidFill>
              <a:latin typeface="Arial"/>
              <a:ea typeface="Arial"/>
              <a:cs typeface="Arial"/>
              <a:sym typeface="Arial"/>
            </a:endParaRPr>
          </a:p>
        </p:txBody>
      </p:sp>
      <p:cxnSp>
        <p:nvCxnSpPr>
          <p:cNvPr id="528" name="Google Shape;528;p18"/>
          <p:cNvCxnSpPr/>
          <p:nvPr/>
        </p:nvCxnSpPr>
        <p:spPr>
          <a:xfrm>
            <a:off x="3929743" y="1618424"/>
            <a:ext cx="0" cy="4403792"/>
          </a:xfrm>
          <a:prstGeom prst="straightConnector1">
            <a:avLst/>
          </a:prstGeom>
          <a:noFill/>
          <a:ln cap="flat" cmpd="sng" w="9525">
            <a:solidFill>
              <a:schemeClr val="accent1"/>
            </a:solidFill>
            <a:prstDash val="solid"/>
            <a:miter lim="800000"/>
            <a:headEnd len="sm" w="sm" type="none"/>
            <a:tailEnd len="sm" w="sm" type="none"/>
          </a:ln>
        </p:spPr>
      </p:cxnSp>
      <p:cxnSp>
        <p:nvCxnSpPr>
          <p:cNvPr id="529" name="Google Shape;529;p18"/>
          <p:cNvCxnSpPr/>
          <p:nvPr/>
        </p:nvCxnSpPr>
        <p:spPr>
          <a:xfrm>
            <a:off x="8010939" y="1618424"/>
            <a:ext cx="0" cy="4403792"/>
          </a:xfrm>
          <a:prstGeom prst="straightConnector1">
            <a:avLst/>
          </a:prstGeom>
          <a:noFill/>
          <a:ln cap="flat" cmpd="sng" w="9525">
            <a:solidFill>
              <a:schemeClr val="accent1"/>
            </a:solidFill>
            <a:prstDash val="solid"/>
            <a:miter lim="800000"/>
            <a:headEnd len="sm" w="sm" type="none"/>
            <a:tailEnd len="sm" w="sm" type="none"/>
          </a:ln>
        </p:spPr>
      </p:cxnSp>
      <p:sp>
        <p:nvSpPr>
          <p:cNvPr id="530" name="Google Shape;530;p18"/>
          <p:cNvSpPr txBox="1"/>
          <p:nvPr/>
        </p:nvSpPr>
        <p:spPr>
          <a:xfrm>
            <a:off x="4062691" y="4543612"/>
            <a:ext cx="3815301"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We surveyed a well-diversified set of age brackets, in this survey, across the Australia market</a:t>
            </a:r>
            <a:endParaRPr sz="1600">
              <a:solidFill>
                <a:schemeClr val="dk1"/>
              </a:solidFill>
              <a:latin typeface="Arial"/>
              <a:ea typeface="Arial"/>
              <a:cs typeface="Arial"/>
              <a:sym typeface="Arial"/>
            </a:endParaRPr>
          </a:p>
        </p:txBody>
      </p:sp>
      <p:sp>
        <p:nvSpPr>
          <p:cNvPr id="531" name="Google Shape;531;p18"/>
          <p:cNvSpPr txBox="1"/>
          <p:nvPr/>
        </p:nvSpPr>
        <p:spPr>
          <a:xfrm>
            <a:off x="8267704" y="4583205"/>
            <a:ext cx="361483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A diverse balance of all income groups was achieved</a:t>
            </a:r>
            <a:endParaRPr/>
          </a:p>
        </p:txBody>
      </p:sp>
      <p:sp>
        <p:nvSpPr>
          <p:cNvPr id="532" name="Google Shape;532;p18"/>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DEMOGRAPHICS: AU</a:t>
            </a:r>
            <a:endParaRPr>
              <a:latin typeface="Arial Black"/>
              <a:ea typeface="Arial Black"/>
              <a:cs typeface="Arial Black"/>
              <a:sym typeface="Arial Black"/>
            </a:endParaRPr>
          </a:p>
        </p:txBody>
      </p:sp>
      <p:graphicFrame>
        <p:nvGraphicFramePr>
          <p:cNvPr id="533" name="Google Shape;533;p18"/>
          <p:cNvGraphicFramePr/>
          <p:nvPr/>
        </p:nvGraphicFramePr>
        <p:xfrm>
          <a:off x="7293575" y="1226929"/>
          <a:ext cx="5581362" cy="3720909"/>
        </p:xfrm>
        <a:graphic>
          <a:graphicData uri="http://schemas.openxmlformats.org/drawingml/2006/chart">
            <c:chart r:id="rId5"/>
          </a:graphicData>
        </a:graphic>
      </p:graphicFrame>
      <p:graphicFrame>
        <p:nvGraphicFramePr>
          <p:cNvPr id="534" name="Google Shape;534;p18"/>
          <p:cNvGraphicFramePr/>
          <p:nvPr/>
        </p:nvGraphicFramePr>
        <p:xfrm>
          <a:off x="3812324" y="2737743"/>
          <a:ext cx="5417606" cy="3611738"/>
        </p:xfrm>
        <a:graphic>
          <a:graphicData uri="http://schemas.openxmlformats.org/drawingml/2006/chart">
            <c:chart r:id="rId6"/>
          </a:graphicData>
        </a:graphic>
      </p:graphicFrame>
      <p:graphicFrame>
        <p:nvGraphicFramePr>
          <p:cNvPr id="535" name="Google Shape;535;p18"/>
          <p:cNvGraphicFramePr/>
          <p:nvPr/>
        </p:nvGraphicFramePr>
        <p:xfrm>
          <a:off x="3116537" y="1245570"/>
          <a:ext cx="5417606" cy="3611738"/>
        </p:xfrm>
        <a:graphic>
          <a:graphicData uri="http://schemas.openxmlformats.org/drawingml/2006/chart">
            <c:chart r:id="rId7"/>
          </a:graphicData>
        </a:graphic>
      </p:graphicFrame>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1" name="Shape 2131"/>
        <p:cNvGrpSpPr/>
        <p:nvPr/>
      </p:nvGrpSpPr>
      <p:grpSpPr>
        <a:xfrm>
          <a:off x="0" y="0"/>
          <a:ext cx="0" cy="0"/>
          <a:chOff x="0" y="0"/>
          <a:chExt cx="0" cy="0"/>
        </a:xfrm>
      </p:grpSpPr>
      <p:sp>
        <p:nvSpPr>
          <p:cNvPr id="2132" name="Google Shape;2132;p180"/>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UK prebiotic users female 18-34 n=22, 35-54 n=15, 55+ n=17; male 18-34 n=28, 35-54 n=41, 55+ n=16, all respondents n=1079. Question PRE5: “How familiar would you consider yourself regarding the use of these prebiotic branded ingredients?” Top 2 responses: “Very familiar” and “I take it”.</a:t>
            </a:r>
            <a:endParaRPr sz="1000">
              <a:solidFill>
                <a:srgbClr val="7F7F7F"/>
              </a:solidFill>
              <a:latin typeface="Arial"/>
              <a:ea typeface="Arial"/>
              <a:cs typeface="Arial"/>
              <a:sym typeface="Arial"/>
            </a:endParaRPr>
          </a:p>
        </p:txBody>
      </p:sp>
      <p:pic>
        <p:nvPicPr>
          <p:cNvPr descr="Icon&#10;&#10;Description automatically generated" id="2133" name="Google Shape;2133;p180"/>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134" name="Google Shape;2134;p180"/>
          <p:cNvSpPr txBox="1"/>
          <p:nvPr/>
        </p:nvSpPr>
        <p:spPr>
          <a:xfrm>
            <a:off x="1058779" y="703236"/>
            <a:ext cx="11133221"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UK respondents aged 18-35 had the greatest familiarity with branded ingredients in general, with male respondents of that age range generally having familiarity with more ingredients.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35-54 had notably higher familiarity with branded ingredients than female respondents of the same age range.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strongest response was for Livaux</a:t>
            </a:r>
            <a:r>
              <a:rPr baseline="30000" lang="en-US" sz="1400">
                <a:solidFill>
                  <a:schemeClr val="dk1"/>
                </a:solidFill>
                <a:latin typeface="Arial"/>
                <a:ea typeface="Arial"/>
                <a:cs typeface="Arial"/>
                <a:sym typeface="Arial"/>
              </a:rPr>
              <a:t>®</a:t>
            </a:r>
            <a:r>
              <a:rPr lang="en-US" sz="1400">
                <a:solidFill>
                  <a:schemeClr val="dk1"/>
                </a:solidFill>
                <a:latin typeface="Arial"/>
                <a:ea typeface="Arial"/>
                <a:cs typeface="Arial"/>
                <a:sym typeface="Arial"/>
              </a:rPr>
              <a:t> for those 18-34.</a:t>
            </a:r>
            <a:endParaRPr/>
          </a:p>
        </p:txBody>
      </p:sp>
      <p:graphicFrame>
        <p:nvGraphicFramePr>
          <p:cNvPr id="2135" name="Google Shape;2135;p180"/>
          <p:cNvGraphicFramePr/>
          <p:nvPr/>
        </p:nvGraphicFramePr>
        <p:xfrm>
          <a:off x="0" y="2480153"/>
          <a:ext cx="12192000" cy="3684771"/>
        </p:xfrm>
        <a:graphic>
          <a:graphicData uri="http://schemas.openxmlformats.org/drawingml/2006/chart">
            <c:chart r:id="rId4"/>
          </a:graphicData>
        </a:graphic>
      </p:graphicFrame>
      <p:sp>
        <p:nvSpPr>
          <p:cNvPr id="2136" name="Google Shape;2136;p180"/>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FAMILIARITY WITH PREBIOTICS: UK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0" name="Shape 2140"/>
        <p:cNvGrpSpPr/>
        <p:nvPr/>
      </p:nvGrpSpPr>
      <p:grpSpPr>
        <a:xfrm>
          <a:off x="0" y="0"/>
          <a:ext cx="0" cy="0"/>
          <a:chOff x="0" y="0"/>
          <a:chExt cx="0" cy="0"/>
        </a:xfrm>
      </p:grpSpPr>
      <p:sp>
        <p:nvSpPr>
          <p:cNvPr id="2141" name="Google Shape;2141;p181"/>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DE prebiotic users female 18-34 n=26, 35-54 n=23, 55+ n=5; male 18-34 n=22, 35-54 n=30, 55+ n=10, all respondents n=1079. Question PRE5: “How familiar would you consider yourself regarding the use of these prebiotic branded ingredients?” Top 2 responses: “Very familiar” and “I take it”.</a:t>
            </a:r>
            <a:endParaRPr sz="1000">
              <a:solidFill>
                <a:srgbClr val="7F7F7F"/>
              </a:solidFill>
              <a:latin typeface="Arial"/>
              <a:ea typeface="Arial"/>
              <a:cs typeface="Arial"/>
              <a:sym typeface="Arial"/>
            </a:endParaRPr>
          </a:p>
        </p:txBody>
      </p:sp>
      <p:pic>
        <p:nvPicPr>
          <p:cNvPr descr="Icon&#10;&#10;Description automatically generated" id="2142" name="Google Shape;2142;p181"/>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143" name="Google Shape;2143;p181"/>
          <p:cNvSpPr txBox="1"/>
          <p:nvPr/>
        </p:nvSpPr>
        <p:spPr>
          <a:xfrm>
            <a:off x="1058779" y="646791"/>
            <a:ext cx="11133221"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German male respondents aged 18-35 had the greatest familiarity with branded ingredients, with male respondents aged 35-54 coming in second across the board.</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35-54 over-indexed for familiarity with EpiCor® (39%), while those 55+ had none.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PreticX</a:t>
            </a:r>
            <a:r>
              <a:rPr baseline="30000" lang="en-US" sz="1400">
                <a:solidFill>
                  <a:schemeClr val="dk1"/>
                </a:solidFill>
                <a:latin typeface="Arial"/>
                <a:ea typeface="Arial"/>
                <a:cs typeface="Arial"/>
                <a:sym typeface="Arial"/>
              </a:rPr>
              <a:t>®</a:t>
            </a:r>
            <a:r>
              <a:rPr lang="en-US" sz="1400">
                <a:solidFill>
                  <a:schemeClr val="dk1"/>
                </a:solidFill>
                <a:latin typeface="Arial"/>
                <a:ea typeface="Arial"/>
                <a:cs typeface="Arial"/>
                <a:sym typeface="Arial"/>
              </a:rPr>
              <a:t> drew the strongest response for males 18-34.</a:t>
            </a:r>
            <a:endParaRPr sz="1400">
              <a:solidFill>
                <a:schemeClr val="dk1"/>
              </a:solidFill>
              <a:latin typeface="Arial"/>
              <a:ea typeface="Arial"/>
              <a:cs typeface="Arial"/>
              <a:sym typeface="Arial"/>
            </a:endParaRPr>
          </a:p>
        </p:txBody>
      </p:sp>
      <p:graphicFrame>
        <p:nvGraphicFramePr>
          <p:cNvPr id="2144" name="Google Shape;2144;p181"/>
          <p:cNvGraphicFramePr/>
          <p:nvPr/>
        </p:nvGraphicFramePr>
        <p:xfrm>
          <a:off x="0" y="1779639"/>
          <a:ext cx="12192000" cy="4385285"/>
        </p:xfrm>
        <a:graphic>
          <a:graphicData uri="http://schemas.openxmlformats.org/drawingml/2006/chart">
            <c:chart r:id="rId4"/>
          </a:graphicData>
        </a:graphic>
      </p:graphicFrame>
      <p:sp>
        <p:nvSpPr>
          <p:cNvPr id="2145" name="Google Shape;2145;p181"/>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FAMILIARITY WITH PREBIOTICS: DE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9" name="Shape 2149"/>
        <p:cNvGrpSpPr/>
        <p:nvPr/>
      </p:nvGrpSpPr>
      <p:grpSpPr>
        <a:xfrm>
          <a:off x="0" y="0"/>
          <a:ext cx="0" cy="0"/>
          <a:chOff x="0" y="0"/>
          <a:chExt cx="0" cy="0"/>
        </a:xfrm>
      </p:grpSpPr>
      <p:sp>
        <p:nvSpPr>
          <p:cNvPr id="2150" name="Google Shape;2150;p182"/>
          <p:cNvSpPr txBox="1"/>
          <p:nvPr/>
        </p:nvSpPr>
        <p:spPr>
          <a:xfrm>
            <a:off x="0" y="6395285"/>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IT prebiotic users female 18-34 n=40, 35-54 n=36, 55+ n=20; male 18-34 n=24, 35-54 n=49, 55+ n=19, all respondents n=1079. Question PRE5: “How familiar would you consider yourself regarding the use of these prebiotic branded ingredients?” Top 2 responses: “Very familiar” and “I take it”.</a:t>
            </a:r>
            <a:endParaRPr sz="1000">
              <a:solidFill>
                <a:srgbClr val="7F7F7F"/>
              </a:solidFill>
              <a:latin typeface="Arial"/>
              <a:ea typeface="Arial"/>
              <a:cs typeface="Arial"/>
              <a:sym typeface="Arial"/>
            </a:endParaRPr>
          </a:p>
        </p:txBody>
      </p:sp>
      <p:pic>
        <p:nvPicPr>
          <p:cNvPr descr="Icon&#10;&#10;Description automatically generated" id="2151" name="Google Shape;2151;p182"/>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152" name="Google Shape;2152;p182"/>
          <p:cNvSpPr txBox="1"/>
          <p:nvPr/>
        </p:nvSpPr>
        <p:spPr>
          <a:xfrm>
            <a:off x="1058779" y="825532"/>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male respondents aged 18-34 generally over-indexed to a notable degree for recognizing branded prebiotic ingredients.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female respondents aged 18-34 had the greatest familiarity with SunFiber®, the only branded ingredient where they had greater familiarity than male respondents aged 35-54.</a:t>
            </a:r>
            <a:endParaRPr/>
          </a:p>
        </p:txBody>
      </p:sp>
      <p:graphicFrame>
        <p:nvGraphicFramePr>
          <p:cNvPr id="2153" name="Google Shape;2153;p182"/>
          <p:cNvGraphicFramePr/>
          <p:nvPr/>
        </p:nvGraphicFramePr>
        <p:xfrm>
          <a:off x="0" y="2116899"/>
          <a:ext cx="12192000" cy="4048025"/>
        </p:xfrm>
        <a:graphic>
          <a:graphicData uri="http://schemas.openxmlformats.org/drawingml/2006/chart">
            <c:chart r:id="rId4"/>
          </a:graphicData>
        </a:graphic>
      </p:graphicFrame>
      <p:sp>
        <p:nvSpPr>
          <p:cNvPr id="2154" name="Google Shape;2154;p182"/>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FAMILIARITY WITH PREBIOTICS: IT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8" name="Shape 2158"/>
        <p:cNvGrpSpPr/>
        <p:nvPr/>
      </p:nvGrpSpPr>
      <p:grpSpPr>
        <a:xfrm>
          <a:off x="0" y="0"/>
          <a:ext cx="0" cy="0"/>
          <a:chOff x="0" y="0"/>
          <a:chExt cx="0" cy="0"/>
        </a:xfrm>
      </p:grpSpPr>
      <p:sp>
        <p:nvSpPr>
          <p:cNvPr id="2159" name="Google Shape;2159;p183"/>
          <p:cNvSpPr txBox="1"/>
          <p:nvPr/>
        </p:nvSpPr>
        <p:spPr>
          <a:xfrm>
            <a:off x="0" y="6446539"/>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KR prebiotic users female 18-34 n=44, 35-54 n=44, 55+ n=14; male 18-34 n=18, 35-54 n=36, 55+ n=27, all respondents n=1079. Question PRE5: “How familiar would you consider yourself regarding the use of these prebiotic branded ingredients?” Top 2 responses: “Very familiar” and “I take it”.</a:t>
            </a:r>
            <a:endParaRPr sz="1000">
              <a:solidFill>
                <a:srgbClr val="7F7F7F"/>
              </a:solidFill>
              <a:latin typeface="Arial"/>
              <a:ea typeface="Arial"/>
              <a:cs typeface="Arial"/>
              <a:sym typeface="Arial"/>
            </a:endParaRPr>
          </a:p>
        </p:txBody>
      </p:sp>
      <p:pic>
        <p:nvPicPr>
          <p:cNvPr descr="Icon&#10;&#10;Description automatically generated" id="2160" name="Google Shape;2160;p183"/>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161" name="Google Shape;2161;p183"/>
          <p:cNvSpPr txBox="1"/>
          <p:nvPr/>
        </p:nvSpPr>
        <p:spPr>
          <a:xfrm>
            <a:off x="1058779" y="825532"/>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South Korean male respondents aged 18-34 had the greatest familiarity with all ingredients, but particularly SunFiber® and Orafti® (both 44%).</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55+ had no familiarity with PreForPro®, VITAGOS™, and Orafti®.</a:t>
            </a:r>
            <a:endParaRPr/>
          </a:p>
        </p:txBody>
      </p:sp>
      <p:graphicFrame>
        <p:nvGraphicFramePr>
          <p:cNvPr id="2162" name="Google Shape;2162;p183"/>
          <p:cNvGraphicFramePr/>
          <p:nvPr/>
        </p:nvGraphicFramePr>
        <p:xfrm>
          <a:off x="0" y="2304789"/>
          <a:ext cx="12192000" cy="3860135"/>
        </p:xfrm>
        <a:graphic>
          <a:graphicData uri="http://schemas.openxmlformats.org/drawingml/2006/chart">
            <c:chart r:id="rId4"/>
          </a:graphicData>
        </a:graphic>
      </p:graphicFrame>
      <p:sp>
        <p:nvSpPr>
          <p:cNvPr id="2163" name="Google Shape;2163;p183"/>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FAMILIARITY WITH PREBIOTICS: KR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7" name="Shape 2167"/>
        <p:cNvGrpSpPr/>
        <p:nvPr/>
      </p:nvGrpSpPr>
      <p:grpSpPr>
        <a:xfrm>
          <a:off x="0" y="0"/>
          <a:ext cx="0" cy="0"/>
          <a:chOff x="0" y="0"/>
          <a:chExt cx="0" cy="0"/>
        </a:xfrm>
      </p:grpSpPr>
      <p:sp>
        <p:nvSpPr>
          <p:cNvPr id="2168" name="Google Shape;2168;p184"/>
          <p:cNvSpPr txBox="1"/>
          <p:nvPr/>
        </p:nvSpPr>
        <p:spPr>
          <a:xfrm>
            <a:off x="0" y="6344274"/>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AU prebiotic users female 18-34 n=33, 35-54 n=33, 55+ n=13; male 18-34 n=33, 35-54 n=25, 55+ n=13, all respondents n=1079. Question PRE5: “How familiar would you consider yourself regarding the use of these prebiotic branded ingredients?” Top 2 responses: “Very familiar” and “I take it”.</a:t>
            </a:r>
            <a:endParaRPr sz="1000">
              <a:solidFill>
                <a:srgbClr val="7F7F7F"/>
              </a:solidFill>
              <a:latin typeface="Arial"/>
              <a:ea typeface="Arial"/>
              <a:cs typeface="Arial"/>
              <a:sym typeface="Arial"/>
            </a:endParaRPr>
          </a:p>
        </p:txBody>
      </p:sp>
      <p:pic>
        <p:nvPicPr>
          <p:cNvPr descr="Icon&#10;&#10;Description automatically generated" id="2169" name="Google Shape;2169;p184"/>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170" name="Google Shape;2170;p184"/>
          <p:cNvSpPr txBox="1"/>
          <p:nvPr/>
        </p:nvSpPr>
        <p:spPr>
          <a:xfrm>
            <a:off x="1058779" y="825532"/>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Australian female respondents aged 18-34 were more familiar with Orafti® and Bimuno® than male respondents of the same age range.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PreticX® was the only ingredient to have greater than 25% familiarity among male respondents aged 55+ (38%).</a:t>
            </a:r>
            <a:endParaRPr/>
          </a:p>
        </p:txBody>
      </p:sp>
      <p:graphicFrame>
        <p:nvGraphicFramePr>
          <p:cNvPr id="2171" name="Google Shape;2171;p184"/>
          <p:cNvGraphicFramePr/>
          <p:nvPr/>
        </p:nvGraphicFramePr>
        <p:xfrm>
          <a:off x="0" y="1779639"/>
          <a:ext cx="12192000" cy="4385285"/>
        </p:xfrm>
        <a:graphic>
          <a:graphicData uri="http://schemas.openxmlformats.org/drawingml/2006/chart">
            <c:chart r:id="rId4"/>
          </a:graphicData>
        </a:graphic>
      </p:graphicFrame>
      <p:sp>
        <p:nvSpPr>
          <p:cNvPr id="2172" name="Google Shape;2172;p184"/>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FAMILIARITY WITH PREBIOTICS: AU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6" name="Shape 2176"/>
        <p:cNvGrpSpPr/>
        <p:nvPr/>
      </p:nvGrpSpPr>
      <p:grpSpPr>
        <a:xfrm>
          <a:off x="0" y="0"/>
          <a:ext cx="0" cy="0"/>
          <a:chOff x="0" y="0"/>
          <a:chExt cx="0" cy="0"/>
        </a:xfrm>
      </p:grpSpPr>
      <p:sp>
        <p:nvSpPr>
          <p:cNvPr id="2177" name="Google Shape;2177;p185"/>
          <p:cNvSpPr txBox="1"/>
          <p:nvPr>
            <p:ph type="title"/>
          </p:nvPr>
        </p:nvSpPr>
        <p:spPr>
          <a:xfrm>
            <a:off x="838199" y="309660"/>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HOW THEY LEARNED ABOUT PREBIOTICS</a:t>
            </a:r>
            <a:endParaRPr/>
          </a:p>
        </p:txBody>
      </p:sp>
      <p:sp>
        <p:nvSpPr>
          <p:cNvPr id="2178" name="Google Shape;2178;p185"/>
          <p:cNvSpPr txBox="1"/>
          <p:nvPr/>
        </p:nvSpPr>
        <p:spPr>
          <a:xfrm>
            <a:off x="0" y="6457890"/>
            <a:ext cx="803049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n=1656. Question PRE6: “How did you learn about prebiotics?”</a:t>
            </a:r>
            <a:endParaRPr sz="1000">
              <a:solidFill>
                <a:srgbClr val="7F7F7F"/>
              </a:solidFill>
              <a:latin typeface="Arial"/>
              <a:ea typeface="Arial"/>
              <a:cs typeface="Arial"/>
              <a:sym typeface="Arial"/>
            </a:endParaRPr>
          </a:p>
        </p:txBody>
      </p:sp>
      <p:pic>
        <p:nvPicPr>
          <p:cNvPr descr="Icon&#10;&#10;Description automatically generated" id="2179" name="Google Shape;2179;p185"/>
          <p:cNvPicPr preferRelativeResize="0"/>
          <p:nvPr/>
        </p:nvPicPr>
        <p:blipFill rotWithShape="1">
          <a:blip r:embed="rId3">
            <a:alphaModFix/>
          </a:blip>
          <a:srcRect b="0" l="0" r="0" t="0"/>
          <a:stretch/>
        </p:blipFill>
        <p:spPr>
          <a:xfrm>
            <a:off x="724540" y="826402"/>
            <a:ext cx="457200" cy="457200"/>
          </a:xfrm>
          <a:prstGeom prst="rect">
            <a:avLst/>
          </a:prstGeom>
          <a:noFill/>
          <a:ln>
            <a:noFill/>
          </a:ln>
        </p:spPr>
      </p:pic>
      <p:sp>
        <p:nvSpPr>
          <p:cNvPr id="2180" name="Google Shape;2180;p185"/>
          <p:cNvSpPr txBox="1"/>
          <p:nvPr/>
        </p:nvSpPr>
        <p:spPr>
          <a:xfrm>
            <a:off x="1158683" y="870575"/>
            <a:ext cx="1071616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Respondents were most likely to learn about prebiotics from a health care professional.</a:t>
            </a:r>
            <a:endParaRPr/>
          </a:p>
        </p:txBody>
      </p:sp>
      <p:graphicFrame>
        <p:nvGraphicFramePr>
          <p:cNvPr id="2181" name="Google Shape;2181;p185"/>
          <p:cNvGraphicFramePr/>
          <p:nvPr/>
        </p:nvGraphicFramePr>
        <p:xfrm>
          <a:off x="838199" y="1750174"/>
          <a:ext cx="10515600" cy="4351337"/>
        </p:xfrm>
        <a:graphic>
          <a:graphicData uri="http://schemas.openxmlformats.org/drawingml/2006/chart">
            <c:chart r:id="rId4"/>
          </a:graphicData>
        </a:graphic>
      </p:graphicFrame>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5" name="Shape 2185"/>
        <p:cNvGrpSpPr/>
        <p:nvPr/>
      </p:nvGrpSpPr>
      <p:grpSpPr>
        <a:xfrm>
          <a:off x="0" y="0"/>
          <a:ext cx="0" cy="0"/>
          <a:chOff x="0" y="0"/>
          <a:chExt cx="0" cy="0"/>
        </a:xfrm>
      </p:grpSpPr>
      <p:sp>
        <p:nvSpPr>
          <p:cNvPr id="2186" name="Google Shape;2186;p186"/>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n=484, UK n=208, DE n=189, IT n=284, KR n=285, AU n=206, all prebiotic users n=1656. Question PRE6: “How did you learn about prebiotics?”</a:t>
            </a:r>
            <a:endParaRPr sz="1000">
              <a:solidFill>
                <a:srgbClr val="7F7F7F"/>
              </a:solidFill>
              <a:latin typeface="Arial"/>
              <a:ea typeface="Arial"/>
              <a:cs typeface="Arial"/>
              <a:sym typeface="Arial"/>
            </a:endParaRPr>
          </a:p>
        </p:txBody>
      </p:sp>
      <p:pic>
        <p:nvPicPr>
          <p:cNvPr descr="Icon&#10;&#10;Description automatically generated" id="2187" name="Google Shape;2187;p186"/>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188" name="Google Shape;2188;p186"/>
          <p:cNvSpPr txBox="1"/>
          <p:nvPr/>
        </p:nvSpPr>
        <p:spPr>
          <a:xfrm>
            <a:off x="1058779" y="742979"/>
            <a:ext cx="11133221"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users were most likely to find out about prebiotics from a health care professional (46%).</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South Korean users over-indexed for health TV shows (40%) and friends or family (38%).</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health care professional was the top response also for the US and Australia; online research was the top response in the US.</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graphicFrame>
        <p:nvGraphicFramePr>
          <p:cNvPr id="2189" name="Google Shape;2189;p186"/>
          <p:cNvGraphicFramePr/>
          <p:nvPr/>
        </p:nvGraphicFramePr>
        <p:xfrm>
          <a:off x="0" y="1586271"/>
          <a:ext cx="12192000" cy="4578654"/>
        </p:xfrm>
        <a:graphic>
          <a:graphicData uri="http://schemas.openxmlformats.org/drawingml/2006/chart">
            <c:chart r:id="rId4"/>
          </a:graphicData>
        </a:graphic>
      </p:graphicFrame>
      <p:sp>
        <p:nvSpPr>
          <p:cNvPr id="2190" name="Google Shape;2190;p186"/>
          <p:cNvSpPr txBox="1"/>
          <p:nvPr/>
        </p:nvSpPr>
        <p:spPr>
          <a:xfrm>
            <a:off x="776177" y="181602"/>
            <a:ext cx="9193733"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HOW THEY LEARNED ABOUT PREBIOTICS: COUNTRY</a:t>
            </a:r>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4" name="Shape 2194"/>
        <p:cNvGrpSpPr/>
        <p:nvPr/>
      </p:nvGrpSpPr>
      <p:grpSpPr>
        <a:xfrm>
          <a:off x="0" y="0"/>
          <a:ext cx="0" cy="0"/>
          <a:chOff x="0" y="0"/>
          <a:chExt cx="0" cy="0"/>
        </a:xfrm>
      </p:grpSpPr>
      <p:sp>
        <p:nvSpPr>
          <p:cNvPr id="2195" name="Google Shape;2195;p187"/>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Female 18-34 n=342, 35-54 n=333, 55+ n=153; male 18-34 n=300, 35-54 n=369, 55+ n=156, all prebiotic users n=1656. Question PRE6: “How did you learn about prebiotics?”</a:t>
            </a:r>
            <a:endParaRPr sz="1000">
              <a:solidFill>
                <a:srgbClr val="7F7F7F"/>
              </a:solidFill>
              <a:latin typeface="Arial"/>
              <a:ea typeface="Arial"/>
              <a:cs typeface="Arial"/>
              <a:sym typeface="Arial"/>
            </a:endParaRPr>
          </a:p>
        </p:txBody>
      </p:sp>
      <p:pic>
        <p:nvPicPr>
          <p:cNvPr descr="Icon&#10;&#10;Description automatically generated" id="2196" name="Google Shape;2196;p187"/>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197" name="Google Shape;2197;p187"/>
          <p:cNvSpPr txBox="1"/>
          <p:nvPr/>
        </p:nvSpPr>
        <p:spPr>
          <a:xfrm>
            <a:off x="1058779" y="742979"/>
            <a:ext cx="11133221"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Older respondents were more likely to find out about prebiotics from health care professionals.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55+ over-indexed for learning about prebiotics from friends or family (38%).</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18-34 over-indexed for learning about prebiotics from influencers (21%).</a:t>
            </a:r>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aphicFrame>
        <p:nvGraphicFramePr>
          <p:cNvPr id="2198" name="Google Shape;2198;p187"/>
          <p:cNvGraphicFramePr/>
          <p:nvPr/>
        </p:nvGraphicFramePr>
        <p:xfrm>
          <a:off x="0" y="1779639"/>
          <a:ext cx="12192000" cy="4385285"/>
        </p:xfrm>
        <a:graphic>
          <a:graphicData uri="http://schemas.openxmlformats.org/drawingml/2006/chart">
            <c:chart r:id="rId4"/>
          </a:graphicData>
        </a:graphic>
      </p:graphicFrame>
      <p:sp>
        <p:nvSpPr>
          <p:cNvPr id="2199" name="Google Shape;2199;p187"/>
          <p:cNvSpPr txBox="1"/>
          <p:nvPr/>
        </p:nvSpPr>
        <p:spPr>
          <a:xfrm>
            <a:off x="776177" y="181602"/>
            <a:ext cx="9213397"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HOW THEY LEARNED ABOUT PREBIOTICS: AGE &amp; GENDER</a:t>
            </a:r>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3" name="Shape 2203"/>
        <p:cNvGrpSpPr/>
        <p:nvPr/>
      </p:nvGrpSpPr>
      <p:grpSpPr>
        <a:xfrm>
          <a:off x="0" y="0"/>
          <a:ext cx="0" cy="0"/>
          <a:chOff x="0" y="0"/>
          <a:chExt cx="0" cy="0"/>
        </a:xfrm>
      </p:grpSpPr>
      <p:sp>
        <p:nvSpPr>
          <p:cNvPr id="2204" name="Google Shape;2204;p188"/>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Female 18-34 n=102, 35-54 n=95, 55+ n=42; male 18-34 n=105, 35-54 n=112, 55+ n=27, all prebiotic users n=1656. Question PRE6: “How did you learn about prebiotics?”</a:t>
            </a:r>
            <a:endParaRPr sz="1000">
              <a:solidFill>
                <a:srgbClr val="7F7F7F"/>
              </a:solidFill>
              <a:latin typeface="Arial"/>
              <a:ea typeface="Arial"/>
              <a:cs typeface="Arial"/>
              <a:sym typeface="Arial"/>
            </a:endParaRPr>
          </a:p>
        </p:txBody>
      </p:sp>
      <p:pic>
        <p:nvPicPr>
          <p:cNvPr descr="Icon&#10;&#10;Description automatically generated" id="2205" name="Google Shape;2205;p188"/>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206" name="Google Shape;2206;p188"/>
          <p:cNvSpPr txBox="1"/>
          <p:nvPr/>
        </p:nvSpPr>
        <p:spPr>
          <a:xfrm>
            <a:off x="1058779" y="825532"/>
            <a:ext cx="11133221"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male respondents aged 55+ were dramatically more likely to learn about prebiotics from a health care professional (56%) and this was the top response for females 55+ as well as males 35-54.</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male respondents aged 18-54 over-indexed for learning about prebiotics from magazines, retail employees, and newspapers.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male respondents aged 35+ under-indexed for learning about prebiotics through health TV shows.</a:t>
            </a:r>
            <a:endParaRPr/>
          </a:p>
        </p:txBody>
      </p:sp>
      <p:graphicFrame>
        <p:nvGraphicFramePr>
          <p:cNvPr id="2207" name="Google Shape;2207;p188"/>
          <p:cNvGraphicFramePr/>
          <p:nvPr/>
        </p:nvGraphicFramePr>
        <p:xfrm>
          <a:off x="0" y="1779639"/>
          <a:ext cx="12192000" cy="4385285"/>
        </p:xfrm>
        <a:graphic>
          <a:graphicData uri="http://schemas.openxmlformats.org/drawingml/2006/chart">
            <c:chart r:id="rId4"/>
          </a:graphicData>
        </a:graphic>
      </p:graphicFrame>
      <p:sp>
        <p:nvSpPr>
          <p:cNvPr id="2208" name="Google Shape;2208;p188"/>
          <p:cNvSpPr txBox="1"/>
          <p:nvPr/>
        </p:nvSpPr>
        <p:spPr>
          <a:xfrm>
            <a:off x="776177" y="181602"/>
            <a:ext cx="8328494"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HOW THEY LEARNED ABOUT PREBIOTICS: US AGE &amp; GENDER</a:t>
            </a:r>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2" name="Shape 2212"/>
        <p:cNvGrpSpPr/>
        <p:nvPr/>
      </p:nvGrpSpPr>
      <p:grpSpPr>
        <a:xfrm>
          <a:off x="0" y="0"/>
          <a:ext cx="0" cy="0"/>
          <a:chOff x="0" y="0"/>
          <a:chExt cx="0" cy="0"/>
        </a:xfrm>
      </p:grpSpPr>
      <p:sp>
        <p:nvSpPr>
          <p:cNvPr id="2213" name="Google Shape;2213;p189"/>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UK Female 18-34 n=35, 35-54 n=29, 55+ n=23; male 18-34 n=43, 35-54 n=55, 55+ n=23, all prebiotic users n=1656. Question PRE6: “How did you learn about prebiotics?”</a:t>
            </a:r>
            <a:endParaRPr sz="1000">
              <a:solidFill>
                <a:srgbClr val="7F7F7F"/>
              </a:solidFill>
              <a:latin typeface="Arial"/>
              <a:ea typeface="Arial"/>
              <a:cs typeface="Arial"/>
              <a:sym typeface="Arial"/>
            </a:endParaRPr>
          </a:p>
        </p:txBody>
      </p:sp>
      <p:pic>
        <p:nvPicPr>
          <p:cNvPr descr="Icon&#10;&#10;Description automatically generated" id="2214" name="Google Shape;2214;p189"/>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215" name="Google Shape;2215;p189"/>
          <p:cNvSpPr txBox="1"/>
          <p:nvPr/>
        </p:nvSpPr>
        <p:spPr>
          <a:xfrm>
            <a:off x="1058779" y="825532"/>
            <a:ext cx="11133221"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UK female respondents aged 35-54 notably over-indexed for researching health conditions online (45%) and this was also the top response for females 18-34 (34%).</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55+ notably over-indexed for discussing with a health care provider (43%) while under-indexing for supplement company websites and retail employees (both 0%).</a:t>
            </a:r>
            <a:endParaRPr/>
          </a:p>
        </p:txBody>
      </p:sp>
      <p:graphicFrame>
        <p:nvGraphicFramePr>
          <p:cNvPr id="2216" name="Google Shape;2216;p189"/>
          <p:cNvGraphicFramePr/>
          <p:nvPr/>
        </p:nvGraphicFramePr>
        <p:xfrm>
          <a:off x="0" y="1779639"/>
          <a:ext cx="12192000" cy="4385285"/>
        </p:xfrm>
        <a:graphic>
          <a:graphicData uri="http://schemas.openxmlformats.org/drawingml/2006/chart">
            <c:chart r:id="rId4"/>
          </a:graphicData>
        </a:graphic>
      </p:graphicFrame>
      <p:sp>
        <p:nvSpPr>
          <p:cNvPr id="2217" name="Google Shape;2217;p189"/>
          <p:cNvSpPr txBox="1"/>
          <p:nvPr/>
        </p:nvSpPr>
        <p:spPr>
          <a:xfrm>
            <a:off x="776177" y="181602"/>
            <a:ext cx="8328494"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HOW THEY LEARNED ABOUT PREBIOTICS: UK AGE &amp; GENDER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19"/>
          <p:cNvSpPr txBox="1"/>
          <p:nvPr/>
        </p:nvSpPr>
        <p:spPr>
          <a:xfrm>
            <a:off x="164073" y="6568605"/>
            <a:ext cx="6006250"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AU Prebiotic users 18-34 n=173, 35-54 n=201, 55+ n=135.</a:t>
            </a:r>
            <a:endParaRPr/>
          </a:p>
        </p:txBody>
      </p:sp>
      <p:sp>
        <p:nvSpPr>
          <p:cNvPr id="542" name="Google Shape;542;p19"/>
          <p:cNvSpPr/>
          <p:nvPr/>
        </p:nvSpPr>
        <p:spPr>
          <a:xfrm>
            <a:off x="2093661" y="2357632"/>
            <a:ext cx="477395" cy="1371600"/>
          </a:xfrm>
          <a:custGeom>
            <a:rect b="b" l="l" r="r" t="t"/>
            <a:pathLst>
              <a:path extrusionOk="0" h="181" w="63">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1E7466"/>
              </a:solidFill>
              <a:latin typeface="Calibri"/>
              <a:ea typeface="Calibri"/>
              <a:cs typeface="Calibri"/>
              <a:sym typeface="Calibri"/>
            </a:endParaRPr>
          </a:p>
        </p:txBody>
      </p:sp>
      <p:grpSp>
        <p:nvGrpSpPr>
          <p:cNvPr id="543" name="Google Shape;543;p19"/>
          <p:cNvGrpSpPr/>
          <p:nvPr/>
        </p:nvGrpSpPr>
        <p:grpSpPr>
          <a:xfrm>
            <a:off x="1255100" y="2357632"/>
            <a:ext cx="573107" cy="1371600"/>
            <a:chOff x="9234488" y="7932738"/>
            <a:chExt cx="1509712" cy="3613150"/>
          </a:xfrm>
        </p:grpSpPr>
        <p:sp>
          <p:nvSpPr>
            <p:cNvPr id="544" name="Google Shape;544;p19"/>
            <p:cNvSpPr/>
            <p:nvPr/>
          </p:nvSpPr>
          <p:spPr>
            <a:xfrm>
              <a:off x="9234488" y="8588375"/>
              <a:ext cx="1509712" cy="2957513"/>
            </a:xfrm>
            <a:custGeom>
              <a:rect b="b" l="l" r="r" t="t"/>
              <a:pathLst>
                <a:path extrusionOk="0" h="149" w="76">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5" name="Google Shape;545;p19"/>
            <p:cNvSpPr/>
            <p:nvPr/>
          </p:nvSpPr>
          <p:spPr>
            <a:xfrm>
              <a:off x="9731375" y="7932738"/>
              <a:ext cx="555625" cy="555625"/>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46" name="Google Shape;546;p19"/>
          <p:cNvSpPr/>
          <p:nvPr/>
        </p:nvSpPr>
        <p:spPr>
          <a:xfrm flipH="1" rot="-5400000">
            <a:off x="2101529" y="1768409"/>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547" name="Google Shape;547;p19"/>
          <p:cNvSpPr/>
          <p:nvPr/>
        </p:nvSpPr>
        <p:spPr>
          <a:xfrm flipH="1" rot="-5400000">
            <a:off x="1310824" y="1772013"/>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548" name="Google Shape;548;p19"/>
          <p:cNvSpPr txBox="1"/>
          <p:nvPr/>
        </p:nvSpPr>
        <p:spPr>
          <a:xfrm>
            <a:off x="1884620" y="1895969"/>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51%</a:t>
            </a:r>
            <a:endParaRPr/>
          </a:p>
        </p:txBody>
      </p:sp>
      <p:sp>
        <p:nvSpPr>
          <p:cNvPr id="549" name="Google Shape;549;p19"/>
          <p:cNvSpPr txBox="1"/>
          <p:nvPr/>
        </p:nvSpPr>
        <p:spPr>
          <a:xfrm>
            <a:off x="1073311" y="1895969"/>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49%</a:t>
            </a:r>
            <a:endParaRPr/>
          </a:p>
        </p:txBody>
      </p:sp>
      <p:sp>
        <p:nvSpPr>
          <p:cNvPr id="550" name="Google Shape;550;p19"/>
          <p:cNvSpPr/>
          <p:nvPr/>
        </p:nvSpPr>
        <p:spPr>
          <a:xfrm>
            <a:off x="6226436" y="2357631"/>
            <a:ext cx="477395" cy="1371600"/>
          </a:xfrm>
          <a:custGeom>
            <a:rect b="b" l="l" r="r" t="t"/>
            <a:pathLst>
              <a:path extrusionOk="0" h="181" w="63">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1E7466"/>
              </a:solidFill>
              <a:latin typeface="Calibri"/>
              <a:ea typeface="Calibri"/>
              <a:cs typeface="Calibri"/>
              <a:sym typeface="Calibri"/>
            </a:endParaRPr>
          </a:p>
        </p:txBody>
      </p:sp>
      <p:grpSp>
        <p:nvGrpSpPr>
          <p:cNvPr id="551" name="Google Shape;551;p19"/>
          <p:cNvGrpSpPr/>
          <p:nvPr/>
        </p:nvGrpSpPr>
        <p:grpSpPr>
          <a:xfrm>
            <a:off x="5387875" y="2357631"/>
            <a:ext cx="573107" cy="1371600"/>
            <a:chOff x="9234488" y="7932738"/>
            <a:chExt cx="1509712" cy="3613150"/>
          </a:xfrm>
        </p:grpSpPr>
        <p:sp>
          <p:nvSpPr>
            <p:cNvPr id="552" name="Google Shape;552;p19"/>
            <p:cNvSpPr/>
            <p:nvPr/>
          </p:nvSpPr>
          <p:spPr>
            <a:xfrm>
              <a:off x="9234488" y="8588375"/>
              <a:ext cx="1509712" cy="2957513"/>
            </a:xfrm>
            <a:custGeom>
              <a:rect b="b" l="l" r="r" t="t"/>
              <a:pathLst>
                <a:path extrusionOk="0" h="149" w="76">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3" name="Google Shape;553;p19"/>
            <p:cNvSpPr/>
            <p:nvPr/>
          </p:nvSpPr>
          <p:spPr>
            <a:xfrm>
              <a:off x="9731375" y="7932738"/>
              <a:ext cx="555625" cy="555625"/>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54" name="Google Shape;554;p19"/>
          <p:cNvSpPr/>
          <p:nvPr/>
        </p:nvSpPr>
        <p:spPr>
          <a:xfrm flipH="1" rot="-5400000">
            <a:off x="6259704" y="1768408"/>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555" name="Google Shape;555;p19"/>
          <p:cNvSpPr/>
          <p:nvPr/>
        </p:nvSpPr>
        <p:spPr>
          <a:xfrm flipH="1" rot="-5400000">
            <a:off x="5468999" y="1772012"/>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556" name="Google Shape;556;p19"/>
          <p:cNvSpPr txBox="1"/>
          <p:nvPr/>
        </p:nvSpPr>
        <p:spPr>
          <a:xfrm>
            <a:off x="6017395" y="1895969"/>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41%</a:t>
            </a:r>
            <a:endParaRPr/>
          </a:p>
        </p:txBody>
      </p:sp>
      <p:sp>
        <p:nvSpPr>
          <p:cNvPr id="557" name="Google Shape;557;p19"/>
          <p:cNvSpPr txBox="1"/>
          <p:nvPr/>
        </p:nvSpPr>
        <p:spPr>
          <a:xfrm>
            <a:off x="5269903" y="1895969"/>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59%</a:t>
            </a:r>
            <a:endParaRPr/>
          </a:p>
        </p:txBody>
      </p:sp>
      <p:sp>
        <p:nvSpPr>
          <p:cNvPr id="558" name="Google Shape;558;p19"/>
          <p:cNvSpPr/>
          <p:nvPr/>
        </p:nvSpPr>
        <p:spPr>
          <a:xfrm>
            <a:off x="10315879" y="2381743"/>
            <a:ext cx="477395" cy="1371600"/>
          </a:xfrm>
          <a:custGeom>
            <a:rect b="b" l="l" r="r" t="t"/>
            <a:pathLst>
              <a:path extrusionOk="0" h="181" w="63">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1E7466"/>
              </a:solidFill>
              <a:latin typeface="Calibri"/>
              <a:ea typeface="Calibri"/>
              <a:cs typeface="Calibri"/>
              <a:sym typeface="Calibri"/>
            </a:endParaRPr>
          </a:p>
        </p:txBody>
      </p:sp>
      <p:grpSp>
        <p:nvGrpSpPr>
          <p:cNvPr id="559" name="Google Shape;559;p19"/>
          <p:cNvGrpSpPr/>
          <p:nvPr/>
        </p:nvGrpSpPr>
        <p:grpSpPr>
          <a:xfrm>
            <a:off x="9477318" y="2381743"/>
            <a:ext cx="573107" cy="1371600"/>
            <a:chOff x="9234488" y="7932738"/>
            <a:chExt cx="1509712" cy="3613150"/>
          </a:xfrm>
        </p:grpSpPr>
        <p:sp>
          <p:nvSpPr>
            <p:cNvPr id="560" name="Google Shape;560;p19"/>
            <p:cNvSpPr/>
            <p:nvPr/>
          </p:nvSpPr>
          <p:spPr>
            <a:xfrm>
              <a:off x="9234488" y="8588375"/>
              <a:ext cx="1509712" cy="2957513"/>
            </a:xfrm>
            <a:custGeom>
              <a:rect b="b" l="l" r="r" t="t"/>
              <a:pathLst>
                <a:path extrusionOk="0" h="149" w="76">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1" name="Google Shape;561;p19"/>
            <p:cNvSpPr/>
            <p:nvPr/>
          </p:nvSpPr>
          <p:spPr>
            <a:xfrm>
              <a:off x="9731375" y="7932738"/>
              <a:ext cx="555625" cy="555625"/>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62" name="Google Shape;562;p19"/>
          <p:cNvSpPr/>
          <p:nvPr/>
        </p:nvSpPr>
        <p:spPr>
          <a:xfrm flipH="1" rot="-5400000">
            <a:off x="10323747" y="1792520"/>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563" name="Google Shape;563;p19"/>
          <p:cNvSpPr/>
          <p:nvPr/>
        </p:nvSpPr>
        <p:spPr>
          <a:xfrm flipH="1" rot="-5400000">
            <a:off x="9533042" y="1796124"/>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564" name="Google Shape;564;p19"/>
          <p:cNvSpPr txBox="1"/>
          <p:nvPr/>
        </p:nvSpPr>
        <p:spPr>
          <a:xfrm>
            <a:off x="10106838" y="1895969"/>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49%</a:t>
            </a:r>
            <a:endParaRPr/>
          </a:p>
        </p:txBody>
      </p:sp>
      <p:sp>
        <p:nvSpPr>
          <p:cNvPr id="565" name="Google Shape;565;p19"/>
          <p:cNvSpPr txBox="1"/>
          <p:nvPr/>
        </p:nvSpPr>
        <p:spPr>
          <a:xfrm>
            <a:off x="9309598" y="1895969"/>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51%</a:t>
            </a:r>
            <a:endParaRPr/>
          </a:p>
        </p:txBody>
      </p:sp>
      <p:sp>
        <p:nvSpPr>
          <p:cNvPr id="566" name="Google Shape;566;p19"/>
          <p:cNvSpPr/>
          <p:nvPr/>
        </p:nvSpPr>
        <p:spPr>
          <a:xfrm>
            <a:off x="942480" y="1181100"/>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18-34</a:t>
            </a:r>
            <a:endParaRPr/>
          </a:p>
        </p:txBody>
      </p:sp>
      <p:sp>
        <p:nvSpPr>
          <p:cNvPr id="567" name="Google Shape;567;p19"/>
          <p:cNvSpPr/>
          <p:nvPr/>
        </p:nvSpPr>
        <p:spPr>
          <a:xfrm>
            <a:off x="5066050" y="1181100"/>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35-54</a:t>
            </a:r>
            <a:endParaRPr/>
          </a:p>
        </p:txBody>
      </p:sp>
      <p:sp>
        <p:nvSpPr>
          <p:cNvPr id="568" name="Google Shape;568;p19"/>
          <p:cNvSpPr/>
          <p:nvPr/>
        </p:nvSpPr>
        <p:spPr>
          <a:xfrm>
            <a:off x="9097188" y="1181100"/>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55+</a:t>
            </a:r>
            <a:endParaRPr/>
          </a:p>
        </p:txBody>
      </p:sp>
      <p:cxnSp>
        <p:nvCxnSpPr>
          <p:cNvPr id="569" name="Google Shape;569;p19"/>
          <p:cNvCxnSpPr/>
          <p:nvPr/>
        </p:nvCxnSpPr>
        <p:spPr>
          <a:xfrm>
            <a:off x="3846440" y="1171489"/>
            <a:ext cx="0" cy="4972543"/>
          </a:xfrm>
          <a:prstGeom prst="straightConnector1">
            <a:avLst/>
          </a:prstGeom>
          <a:noFill/>
          <a:ln cap="flat" cmpd="sng" w="9525">
            <a:solidFill>
              <a:schemeClr val="accent1"/>
            </a:solidFill>
            <a:prstDash val="solid"/>
            <a:miter lim="800000"/>
            <a:headEnd len="sm" w="sm" type="none"/>
            <a:tailEnd len="sm" w="sm" type="none"/>
          </a:ln>
        </p:spPr>
      </p:cxnSp>
      <p:cxnSp>
        <p:nvCxnSpPr>
          <p:cNvPr id="570" name="Google Shape;570;p19"/>
          <p:cNvCxnSpPr/>
          <p:nvPr/>
        </p:nvCxnSpPr>
        <p:spPr>
          <a:xfrm>
            <a:off x="8355760" y="1181100"/>
            <a:ext cx="0" cy="4972543"/>
          </a:xfrm>
          <a:prstGeom prst="straightConnector1">
            <a:avLst/>
          </a:prstGeom>
          <a:noFill/>
          <a:ln cap="flat" cmpd="sng" w="9525">
            <a:solidFill>
              <a:schemeClr val="accent1"/>
            </a:solidFill>
            <a:prstDash val="solid"/>
            <a:miter lim="800000"/>
            <a:headEnd len="sm" w="sm" type="none"/>
            <a:tailEnd len="sm" w="sm" type="none"/>
          </a:ln>
        </p:spPr>
      </p:cxnSp>
      <p:sp>
        <p:nvSpPr>
          <p:cNvPr id="571" name="Google Shape;571;p19"/>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DEMOGRAPHICS: AU, AGE &amp; GENDER</a:t>
            </a:r>
            <a:endParaRPr>
              <a:latin typeface="Arial Black"/>
              <a:ea typeface="Arial Black"/>
              <a:cs typeface="Arial Black"/>
              <a:sym typeface="Arial Black"/>
            </a:endParaRPr>
          </a:p>
        </p:txBody>
      </p:sp>
      <p:graphicFrame>
        <p:nvGraphicFramePr>
          <p:cNvPr id="572" name="Google Shape;572;p19"/>
          <p:cNvGraphicFramePr/>
          <p:nvPr/>
        </p:nvGraphicFramePr>
        <p:xfrm>
          <a:off x="3776488" y="3512803"/>
          <a:ext cx="4639023" cy="3092682"/>
        </p:xfrm>
        <a:graphic>
          <a:graphicData uri="http://schemas.openxmlformats.org/drawingml/2006/chart">
            <c:chart r:id="rId3"/>
          </a:graphicData>
        </a:graphic>
      </p:graphicFrame>
      <p:graphicFrame>
        <p:nvGraphicFramePr>
          <p:cNvPr id="573" name="Google Shape;573;p19"/>
          <p:cNvGraphicFramePr/>
          <p:nvPr/>
        </p:nvGraphicFramePr>
        <p:xfrm>
          <a:off x="7941835" y="3561024"/>
          <a:ext cx="4639023" cy="3092682"/>
        </p:xfrm>
        <a:graphic>
          <a:graphicData uri="http://schemas.openxmlformats.org/drawingml/2006/chart">
            <c:chart r:id="rId4"/>
          </a:graphicData>
        </a:graphic>
      </p:graphicFrame>
      <p:graphicFrame>
        <p:nvGraphicFramePr>
          <p:cNvPr id="574" name="Google Shape;574;p19"/>
          <p:cNvGraphicFramePr/>
          <p:nvPr/>
        </p:nvGraphicFramePr>
        <p:xfrm>
          <a:off x="-331639" y="3516408"/>
          <a:ext cx="4639023" cy="3092682"/>
        </p:xfrm>
        <a:graphic>
          <a:graphicData uri="http://schemas.openxmlformats.org/drawingml/2006/chart">
            <c:chart r:id="rId5"/>
          </a:graphicData>
        </a:graphic>
      </p:graphicFrame>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1" name="Shape 2221"/>
        <p:cNvGrpSpPr/>
        <p:nvPr/>
      </p:nvGrpSpPr>
      <p:grpSpPr>
        <a:xfrm>
          <a:off x="0" y="0"/>
          <a:ext cx="0" cy="0"/>
          <a:chOff x="0" y="0"/>
          <a:chExt cx="0" cy="0"/>
        </a:xfrm>
      </p:grpSpPr>
      <p:sp>
        <p:nvSpPr>
          <p:cNvPr id="2222" name="Google Shape;2222;p190"/>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DE Female 18-34 n=37, 35-54 n=44, 55+ n=10; male 18-34 n=36, 35-54 n=44, 55+ n=17, all prebiotic users n=1656. Question PRE6: “How did you learn about prebiotics?”</a:t>
            </a:r>
            <a:endParaRPr sz="1000">
              <a:solidFill>
                <a:srgbClr val="7F7F7F"/>
              </a:solidFill>
              <a:latin typeface="Arial"/>
              <a:ea typeface="Arial"/>
              <a:cs typeface="Arial"/>
              <a:sym typeface="Arial"/>
            </a:endParaRPr>
          </a:p>
        </p:txBody>
      </p:sp>
      <p:pic>
        <p:nvPicPr>
          <p:cNvPr descr="Icon&#10;&#10;Description automatically generated" id="2223" name="Google Shape;2223;p190"/>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224" name="Google Shape;2224;p190"/>
          <p:cNvSpPr txBox="1"/>
          <p:nvPr/>
        </p:nvSpPr>
        <p:spPr>
          <a:xfrm>
            <a:off x="1058779" y="825532"/>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German male respondents aged 55+ notably over-indexed for friend or family (53%) and health TV shows (35%), while female respondents of the same age range over-indexed for seeing it on a store shelf (30%).</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18-34 over-indexed for company websites and influencer recommendations (both 31%).</a:t>
            </a:r>
            <a:endParaRPr/>
          </a:p>
        </p:txBody>
      </p:sp>
      <p:graphicFrame>
        <p:nvGraphicFramePr>
          <p:cNvPr id="2225" name="Google Shape;2225;p190"/>
          <p:cNvGraphicFramePr/>
          <p:nvPr/>
        </p:nvGraphicFramePr>
        <p:xfrm>
          <a:off x="0" y="1779639"/>
          <a:ext cx="12192000" cy="4385285"/>
        </p:xfrm>
        <a:graphic>
          <a:graphicData uri="http://schemas.openxmlformats.org/drawingml/2006/chart">
            <c:chart r:id="rId4"/>
          </a:graphicData>
        </a:graphic>
      </p:graphicFrame>
      <p:sp>
        <p:nvSpPr>
          <p:cNvPr id="2226" name="Google Shape;2226;p190"/>
          <p:cNvSpPr txBox="1"/>
          <p:nvPr/>
        </p:nvSpPr>
        <p:spPr>
          <a:xfrm>
            <a:off x="776177" y="181602"/>
            <a:ext cx="8328494"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HOW THEY LEARNED ABOUT PREBIOTICS: DE AGE &amp; GENDER</a:t>
            </a:r>
            <a:endParaRPr/>
          </a:p>
        </p:txBody>
      </p: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0" name="Shape 2230"/>
        <p:cNvGrpSpPr/>
        <p:nvPr/>
      </p:nvGrpSpPr>
      <p:grpSpPr>
        <a:xfrm>
          <a:off x="0" y="0"/>
          <a:ext cx="0" cy="0"/>
          <a:chOff x="0" y="0"/>
          <a:chExt cx="0" cy="0"/>
        </a:xfrm>
      </p:grpSpPr>
      <p:sp>
        <p:nvSpPr>
          <p:cNvPr id="2231" name="Google Shape;2231;p191"/>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IT Female 18-34 n=54, 35-54 n=63, 55+ n=34; male 18-34 n=35, 35-54 n=66, 55+ n=31, all prebiotic users n=1656. Question PRE6: “How did you learn about prebiotics?”</a:t>
            </a:r>
            <a:endParaRPr sz="1000">
              <a:solidFill>
                <a:srgbClr val="7F7F7F"/>
              </a:solidFill>
              <a:latin typeface="Arial"/>
              <a:ea typeface="Arial"/>
              <a:cs typeface="Arial"/>
              <a:sym typeface="Arial"/>
            </a:endParaRPr>
          </a:p>
        </p:txBody>
      </p:sp>
      <p:pic>
        <p:nvPicPr>
          <p:cNvPr descr="Icon&#10;&#10;Description automatically generated" id="2232" name="Google Shape;2232;p191"/>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233" name="Google Shape;2233;p191"/>
          <p:cNvSpPr txBox="1"/>
          <p:nvPr/>
        </p:nvSpPr>
        <p:spPr>
          <a:xfrm>
            <a:off x="1058779" y="825532"/>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Generally, Italian respondents were more likely to learn about prebiotics from a health care professional the older they got.</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male respondents aged 18-34 notably over-indexed for seeing it on a store shelf and influencer recommendation (both 34%).</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Respondents aged 35-54 were the age range most likely to discover prebiotics through online research on health conditions. </a:t>
            </a:r>
            <a:endParaRPr/>
          </a:p>
        </p:txBody>
      </p:sp>
      <p:graphicFrame>
        <p:nvGraphicFramePr>
          <p:cNvPr id="2234" name="Google Shape;2234;p191"/>
          <p:cNvGraphicFramePr/>
          <p:nvPr/>
        </p:nvGraphicFramePr>
        <p:xfrm>
          <a:off x="0" y="1779639"/>
          <a:ext cx="12192000" cy="4385285"/>
        </p:xfrm>
        <a:graphic>
          <a:graphicData uri="http://schemas.openxmlformats.org/drawingml/2006/chart">
            <c:chart r:id="rId4"/>
          </a:graphicData>
        </a:graphic>
      </p:graphicFrame>
      <p:sp>
        <p:nvSpPr>
          <p:cNvPr id="2235" name="Google Shape;2235;p191"/>
          <p:cNvSpPr txBox="1"/>
          <p:nvPr/>
        </p:nvSpPr>
        <p:spPr>
          <a:xfrm>
            <a:off x="776177" y="181602"/>
            <a:ext cx="8328494"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HOW THEY LEARNED ABOUT PREBIOTICS: IT AGE &amp; GENDER</a:t>
            </a:r>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9" name="Shape 2239"/>
        <p:cNvGrpSpPr/>
        <p:nvPr/>
      </p:nvGrpSpPr>
      <p:grpSpPr>
        <a:xfrm>
          <a:off x="0" y="0"/>
          <a:ext cx="0" cy="0"/>
          <a:chOff x="0" y="0"/>
          <a:chExt cx="0" cy="0"/>
        </a:xfrm>
      </p:grpSpPr>
      <p:sp>
        <p:nvSpPr>
          <p:cNvPr id="2240" name="Google Shape;2240;p192"/>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KR Female 18-34 n=69, 35-54 n=60, 55+ n=25; male 18-34 n=29, 35-54 n=61, 55+ n=41, all prebiotic users n=1656. Question PRE6: “How did you learn about prebiotics?”</a:t>
            </a:r>
            <a:endParaRPr sz="1000">
              <a:solidFill>
                <a:srgbClr val="7F7F7F"/>
              </a:solidFill>
              <a:latin typeface="Arial"/>
              <a:ea typeface="Arial"/>
              <a:cs typeface="Arial"/>
              <a:sym typeface="Arial"/>
            </a:endParaRPr>
          </a:p>
        </p:txBody>
      </p:sp>
      <p:pic>
        <p:nvPicPr>
          <p:cNvPr descr="Icon&#10;&#10;Description automatically generated" id="2241" name="Google Shape;2241;p192"/>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242" name="Google Shape;2242;p192"/>
          <p:cNvSpPr txBox="1"/>
          <p:nvPr/>
        </p:nvSpPr>
        <p:spPr>
          <a:xfrm>
            <a:off x="1058779" y="825532"/>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South Korean female respondents aged 55+ notably over-indexed for health TV shows (68%), followed by males 55+ at 53%; males 55+ over-indexed for through a newspaper (17%).</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South Korean respondents in general notably under-indexed for learning about prebiotics from a health care professional.</a:t>
            </a:r>
            <a:endParaRPr/>
          </a:p>
        </p:txBody>
      </p:sp>
      <p:graphicFrame>
        <p:nvGraphicFramePr>
          <p:cNvPr id="2243" name="Google Shape;2243;p192"/>
          <p:cNvGraphicFramePr/>
          <p:nvPr/>
        </p:nvGraphicFramePr>
        <p:xfrm>
          <a:off x="0" y="1779639"/>
          <a:ext cx="12192000" cy="4385285"/>
        </p:xfrm>
        <a:graphic>
          <a:graphicData uri="http://schemas.openxmlformats.org/drawingml/2006/chart">
            <c:chart r:id="rId4"/>
          </a:graphicData>
        </a:graphic>
      </p:graphicFrame>
      <p:sp>
        <p:nvSpPr>
          <p:cNvPr id="2244" name="Google Shape;2244;p192"/>
          <p:cNvSpPr txBox="1"/>
          <p:nvPr/>
        </p:nvSpPr>
        <p:spPr>
          <a:xfrm>
            <a:off x="776177" y="181602"/>
            <a:ext cx="8328494"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HOW THEY LEARNED ABOUT PREBIOTICS: KR AGE &amp; GENDER</a:t>
            </a:r>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8" name="Shape 2248"/>
        <p:cNvGrpSpPr/>
        <p:nvPr/>
      </p:nvGrpSpPr>
      <p:grpSpPr>
        <a:xfrm>
          <a:off x="0" y="0"/>
          <a:ext cx="0" cy="0"/>
          <a:chOff x="0" y="0"/>
          <a:chExt cx="0" cy="0"/>
        </a:xfrm>
      </p:grpSpPr>
      <p:sp>
        <p:nvSpPr>
          <p:cNvPr id="2249" name="Google Shape;2249;p193"/>
          <p:cNvSpPr txBox="1"/>
          <p:nvPr/>
        </p:nvSpPr>
        <p:spPr>
          <a:xfrm>
            <a:off x="0" y="6432863"/>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AU Female 18-34 n=45, 35-54 n=42, 55+ n=19; male 18-34 n=52, 35-54 n=31, 55+ n=17, all prebiotic users n=1656. Question PRE6: “How did you learn about prebiotics?”</a:t>
            </a:r>
            <a:endParaRPr sz="1000">
              <a:solidFill>
                <a:srgbClr val="7F7F7F"/>
              </a:solidFill>
              <a:latin typeface="Arial"/>
              <a:ea typeface="Arial"/>
              <a:cs typeface="Arial"/>
              <a:sym typeface="Arial"/>
            </a:endParaRPr>
          </a:p>
        </p:txBody>
      </p:sp>
      <p:pic>
        <p:nvPicPr>
          <p:cNvPr descr="Icon&#10;&#10;Description automatically generated" id="2250" name="Google Shape;2250;p193"/>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251" name="Google Shape;2251;p193"/>
          <p:cNvSpPr txBox="1"/>
          <p:nvPr/>
        </p:nvSpPr>
        <p:spPr>
          <a:xfrm>
            <a:off x="1058779" y="825532"/>
            <a:ext cx="11133221"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Australian female respondents aged 35-54 (55%) and male respondents 55+ (59%) were most likely to hear about prebiotics from a health care professional.</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18-34 over-indexed for supplement company websites (27%), influencers (19%), and retail employees and newspapers (both 15%).</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Friend and family was a string driver for males 55+ (47%) and females 35-54 (38%).</a:t>
            </a:r>
            <a:endParaRPr sz="1400">
              <a:solidFill>
                <a:schemeClr val="dk1"/>
              </a:solidFill>
              <a:latin typeface="Arial"/>
              <a:ea typeface="Arial"/>
              <a:cs typeface="Arial"/>
              <a:sym typeface="Arial"/>
            </a:endParaRPr>
          </a:p>
        </p:txBody>
      </p:sp>
      <p:graphicFrame>
        <p:nvGraphicFramePr>
          <p:cNvPr id="2252" name="Google Shape;2252;p193"/>
          <p:cNvGraphicFramePr/>
          <p:nvPr/>
        </p:nvGraphicFramePr>
        <p:xfrm>
          <a:off x="0" y="2397706"/>
          <a:ext cx="12192000" cy="3906295"/>
        </p:xfrm>
        <a:graphic>
          <a:graphicData uri="http://schemas.openxmlformats.org/drawingml/2006/chart">
            <c:chart r:id="rId4"/>
          </a:graphicData>
        </a:graphic>
      </p:graphicFrame>
      <p:sp>
        <p:nvSpPr>
          <p:cNvPr id="2253" name="Google Shape;2253;p193"/>
          <p:cNvSpPr txBox="1"/>
          <p:nvPr/>
        </p:nvSpPr>
        <p:spPr>
          <a:xfrm>
            <a:off x="776177" y="181602"/>
            <a:ext cx="8328494"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HOW THEY LEARNED ABOUT PREBIOTICS: AU AGE &amp; GENDER</a:t>
            </a:r>
            <a:endParaRPr/>
          </a:p>
        </p:txBody>
      </p: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7" name="Shape 2257"/>
        <p:cNvGrpSpPr/>
        <p:nvPr/>
      </p:nvGrpSpPr>
      <p:grpSpPr>
        <a:xfrm>
          <a:off x="0" y="0"/>
          <a:ext cx="0" cy="0"/>
          <a:chOff x="0" y="0"/>
          <a:chExt cx="0" cy="0"/>
        </a:xfrm>
      </p:grpSpPr>
      <p:sp>
        <p:nvSpPr>
          <p:cNvPr id="2258" name="Google Shape;2258;p194"/>
          <p:cNvSpPr txBox="1"/>
          <p:nvPr>
            <p:ph type="title"/>
          </p:nvPr>
        </p:nvSpPr>
        <p:spPr>
          <a:xfrm>
            <a:off x="838199" y="309660"/>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PREBIOTIC DELIVERY FORMAT</a:t>
            </a:r>
            <a:endParaRPr/>
          </a:p>
        </p:txBody>
      </p:sp>
      <p:sp>
        <p:nvSpPr>
          <p:cNvPr id="2259" name="Google Shape;2259;p194"/>
          <p:cNvSpPr txBox="1"/>
          <p:nvPr/>
        </p:nvSpPr>
        <p:spPr>
          <a:xfrm>
            <a:off x="0" y="6457890"/>
            <a:ext cx="803049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n=1656. Question PRE3: “How do you prefer to consume your prebiotics?”</a:t>
            </a:r>
            <a:endParaRPr sz="1000">
              <a:solidFill>
                <a:srgbClr val="7F7F7F"/>
              </a:solidFill>
              <a:latin typeface="Arial"/>
              <a:ea typeface="Arial"/>
              <a:cs typeface="Arial"/>
              <a:sym typeface="Arial"/>
            </a:endParaRPr>
          </a:p>
        </p:txBody>
      </p:sp>
      <p:pic>
        <p:nvPicPr>
          <p:cNvPr descr="Icon&#10;&#10;Description automatically generated" id="2260" name="Google Shape;2260;p194"/>
          <p:cNvPicPr preferRelativeResize="0"/>
          <p:nvPr/>
        </p:nvPicPr>
        <p:blipFill rotWithShape="1">
          <a:blip r:embed="rId3">
            <a:alphaModFix/>
          </a:blip>
          <a:srcRect b="0" l="0" r="0" t="0"/>
          <a:stretch/>
        </p:blipFill>
        <p:spPr>
          <a:xfrm>
            <a:off x="724540" y="826402"/>
            <a:ext cx="457200" cy="457200"/>
          </a:xfrm>
          <a:prstGeom prst="rect">
            <a:avLst/>
          </a:prstGeom>
          <a:noFill/>
          <a:ln>
            <a:noFill/>
          </a:ln>
        </p:spPr>
      </p:pic>
      <p:sp>
        <p:nvSpPr>
          <p:cNvPr id="2261" name="Google Shape;2261;p194"/>
          <p:cNvSpPr txBox="1"/>
          <p:nvPr/>
        </p:nvSpPr>
        <p:spPr>
          <a:xfrm>
            <a:off x="1158683" y="870575"/>
            <a:ext cx="1071616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More prebiotic users preferred capsules as a supplement deliver format (29%) than pills at 27%.</a:t>
            </a:r>
            <a:endParaRPr/>
          </a:p>
        </p:txBody>
      </p:sp>
      <p:graphicFrame>
        <p:nvGraphicFramePr>
          <p:cNvPr id="2262" name="Google Shape;2262;p194"/>
          <p:cNvGraphicFramePr/>
          <p:nvPr/>
        </p:nvGraphicFramePr>
        <p:xfrm>
          <a:off x="838199" y="1750174"/>
          <a:ext cx="10515600" cy="4351337"/>
        </p:xfrm>
        <a:graphic>
          <a:graphicData uri="http://schemas.openxmlformats.org/drawingml/2006/chart">
            <c:chart r:id="rId4"/>
          </a:graphicData>
        </a:graphic>
      </p:graphicFrame>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6" name="Shape 2266"/>
        <p:cNvGrpSpPr/>
        <p:nvPr/>
      </p:nvGrpSpPr>
      <p:grpSpPr>
        <a:xfrm>
          <a:off x="0" y="0"/>
          <a:ext cx="0" cy="0"/>
          <a:chOff x="0" y="0"/>
          <a:chExt cx="0" cy="0"/>
        </a:xfrm>
      </p:grpSpPr>
      <p:sp>
        <p:nvSpPr>
          <p:cNvPr id="2267" name="Google Shape;2267;p195"/>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US n=484, UK n=208, DE n=189, IT n=284, KR n=285, AU n=206, all prebiotic users n=1656. Question PRE3: “How do you prefer to consume your prebiotics?”</a:t>
            </a:r>
            <a:endParaRPr sz="1000">
              <a:solidFill>
                <a:srgbClr val="7F7F7F"/>
              </a:solidFill>
              <a:latin typeface="Arial"/>
              <a:ea typeface="Arial"/>
              <a:cs typeface="Arial"/>
              <a:sym typeface="Arial"/>
            </a:endParaRPr>
          </a:p>
        </p:txBody>
      </p:sp>
      <p:pic>
        <p:nvPicPr>
          <p:cNvPr descr="Icon&#10;&#10;Description automatically generated" id="2268" name="Google Shape;2268;p195"/>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269" name="Google Shape;2269;p195"/>
          <p:cNvSpPr txBox="1"/>
          <p:nvPr/>
        </p:nvSpPr>
        <p:spPr>
          <a:xfrm>
            <a:off x="1058779" y="742979"/>
            <a:ext cx="11133221"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users greatly over-indexed for preferring the gummy format (31%), while South Korean users greatly over-indexed for preferring a powder format (41%).</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Capsules and pills were especially strong in Australia.</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graphicFrame>
        <p:nvGraphicFramePr>
          <p:cNvPr id="2270" name="Google Shape;2270;p195"/>
          <p:cNvGraphicFramePr/>
          <p:nvPr/>
        </p:nvGraphicFramePr>
        <p:xfrm>
          <a:off x="0" y="2017157"/>
          <a:ext cx="12192000" cy="4147768"/>
        </p:xfrm>
        <a:graphic>
          <a:graphicData uri="http://schemas.openxmlformats.org/drawingml/2006/chart">
            <c:chart r:id="rId4"/>
          </a:graphicData>
        </a:graphic>
      </p:graphicFrame>
      <p:sp>
        <p:nvSpPr>
          <p:cNvPr id="2271" name="Google Shape;2271;p195"/>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PREBIOTIC DELIVERY FORMAT: COUNTRY</a:t>
            </a:r>
            <a:endParaRPr/>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5" name="Shape 2275"/>
        <p:cNvGrpSpPr/>
        <p:nvPr/>
      </p:nvGrpSpPr>
      <p:grpSpPr>
        <a:xfrm>
          <a:off x="0" y="0"/>
          <a:ext cx="0" cy="0"/>
          <a:chOff x="0" y="0"/>
          <a:chExt cx="0" cy="0"/>
        </a:xfrm>
      </p:grpSpPr>
      <p:sp>
        <p:nvSpPr>
          <p:cNvPr id="2276" name="Google Shape;2276;p196"/>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female 18-34 n=342, 35-54 n=333, 55+ n=153; male 18-34 n=300, 35-54 n=369, 55+ n=156, all prebiotic users n=1656. Question PRE3: “How do you prefer to consume your prebiotics?”</a:t>
            </a:r>
            <a:endParaRPr sz="1000">
              <a:solidFill>
                <a:srgbClr val="7F7F7F"/>
              </a:solidFill>
              <a:latin typeface="Arial"/>
              <a:ea typeface="Arial"/>
              <a:cs typeface="Arial"/>
              <a:sym typeface="Arial"/>
            </a:endParaRPr>
          </a:p>
        </p:txBody>
      </p:sp>
      <p:pic>
        <p:nvPicPr>
          <p:cNvPr descr="Icon&#10;&#10;Description automatically generated" id="2277" name="Google Shape;2277;p196"/>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278" name="Google Shape;2278;p196"/>
          <p:cNvSpPr txBox="1"/>
          <p:nvPr/>
        </p:nvSpPr>
        <p:spPr>
          <a:xfrm>
            <a:off x="1058779" y="742979"/>
            <a:ext cx="11133221"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User preference for capsules and pills generally increased with age with the reverse for gummies.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users aged 18-34 over-indexed for preferring a snack format (17%).</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gummy preference for those 55+ showed significantly more females than males.</a:t>
            </a:r>
            <a:endParaRPr sz="14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aphicFrame>
        <p:nvGraphicFramePr>
          <p:cNvPr id="2279" name="Google Shape;2279;p196"/>
          <p:cNvGraphicFramePr/>
          <p:nvPr/>
        </p:nvGraphicFramePr>
        <p:xfrm>
          <a:off x="0" y="2017157"/>
          <a:ext cx="12192000" cy="4147767"/>
        </p:xfrm>
        <a:graphic>
          <a:graphicData uri="http://schemas.openxmlformats.org/drawingml/2006/chart">
            <c:chart r:id="rId4"/>
          </a:graphicData>
        </a:graphic>
      </p:graphicFrame>
      <p:sp>
        <p:nvSpPr>
          <p:cNvPr id="2280" name="Google Shape;2280;p196"/>
          <p:cNvSpPr txBox="1"/>
          <p:nvPr/>
        </p:nvSpPr>
        <p:spPr>
          <a:xfrm>
            <a:off x="776177" y="181602"/>
            <a:ext cx="9213397"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PREBIOTIC DELIVERY FORMAT: AGE &amp; GENDER</a:t>
            </a:r>
            <a:endParaRPr/>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4" name="Shape 2284"/>
        <p:cNvGrpSpPr/>
        <p:nvPr/>
      </p:nvGrpSpPr>
      <p:grpSpPr>
        <a:xfrm>
          <a:off x="0" y="0"/>
          <a:ext cx="0" cy="0"/>
          <a:chOff x="0" y="0"/>
          <a:chExt cx="0" cy="0"/>
        </a:xfrm>
      </p:grpSpPr>
      <p:sp>
        <p:nvSpPr>
          <p:cNvPr id="2285" name="Google Shape;2285;p197"/>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Female 18-34 n=102, 35-54 n=95, 55+ n=42; male 18-34 n=105, 35-54 n=112, 55+ n=27, all prebiotic users n=1656. Question PRE3: “How do you prefer to consume your prebiotics?”</a:t>
            </a:r>
            <a:endParaRPr sz="1000">
              <a:solidFill>
                <a:srgbClr val="7F7F7F"/>
              </a:solidFill>
              <a:latin typeface="Arial"/>
              <a:ea typeface="Arial"/>
              <a:cs typeface="Arial"/>
              <a:sym typeface="Arial"/>
            </a:endParaRPr>
          </a:p>
        </p:txBody>
      </p:sp>
      <p:pic>
        <p:nvPicPr>
          <p:cNvPr descr="Icon&#10;&#10;Description automatically generated" id="2286" name="Google Shape;2286;p197"/>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287" name="Google Shape;2287;p197"/>
          <p:cNvSpPr txBox="1"/>
          <p:nvPr/>
        </p:nvSpPr>
        <p:spPr>
          <a:xfrm>
            <a:off x="1058779" y="825532"/>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respondents aged 18-34 preferred a gummy format, while those aged 55+ (both males and females) preferred capsules.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55+ were as likely to prefer a pill format as they were a capsule format (41%).</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Females 55+ preferred gummies much more than their male counterparts.</a:t>
            </a:r>
            <a:endParaRPr sz="1400">
              <a:solidFill>
                <a:schemeClr val="dk1"/>
              </a:solidFill>
              <a:latin typeface="Arial"/>
              <a:ea typeface="Arial"/>
              <a:cs typeface="Arial"/>
              <a:sym typeface="Arial"/>
            </a:endParaRPr>
          </a:p>
        </p:txBody>
      </p:sp>
      <p:graphicFrame>
        <p:nvGraphicFramePr>
          <p:cNvPr id="2288" name="Google Shape;2288;p197"/>
          <p:cNvGraphicFramePr/>
          <p:nvPr/>
        </p:nvGraphicFramePr>
        <p:xfrm>
          <a:off x="0" y="1779639"/>
          <a:ext cx="12192000" cy="4385285"/>
        </p:xfrm>
        <a:graphic>
          <a:graphicData uri="http://schemas.openxmlformats.org/drawingml/2006/chart">
            <c:chart r:id="rId4"/>
          </a:graphicData>
        </a:graphic>
      </p:graphicFrame>
      <p:sp>
        <p:nvSpPr>
          <p:cNvPr id="2289" name="Google Shape;2289;p197"/>
          <p:cNvSpPr txBox="1"/>
          <p:nvPr/>
        </p:nvSpPr>
        <p:spPr>
          <a:xfrm>
            <a:off x="776177" y="181602"/>
            <a:ext cx="8328494"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PREBIOTIC DELIVERY FORMAT: US AGE &amp; GENDER</a:t>
            </a:r>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3" name="Shape 2293"/>
        <p:cNvGrpSpPr/>
        <p:nvPr/>
      </p:nvGrpSpPr>
      <p:grpSpPr>
        <a:xfrm>
          <a:off x="0" y="0"/>
          <a:ext cx="0" cy="0"/>
          <a:chOff x="0" y="0"/>
          <a:chExt cx="0" cy="0"/>
        </a:xfrm>
      </p:grpSpPr>
      <p:sp>
        <p:nvSpPr>
          <p:cNvPr id="2294" name="Google Shape;2294;p198"/>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UK prebiotic users female 18-34 n=35, 35-54 n=29, 55+ n=23; male 18-34 n=43, 35-54 n=55, 55+ n=23, all prebiotic users n=1656. Question PRE3: “How do you prefer to consume your prebiotics?”</a:t>
            </a:r>
            <a:endParaRPr sz="1000">
              <a:solidFill>
                <a:srgbClr val="7F7F7F"/>
              </a:solidFill>
              <a:latin typeface="Arial"/>
              <a:ea typeface="Arial"/>
              <a:cs typeface="Arial"/>
              <a:sym typeface="Arial"/>
            </a:endParaRPr>
          </a:p>
        </p:txBody>
      </p:sp>
      <p:pic>
        <p:nvPicPr>
          <p:cNvPr descr="Icon&#10;&#10;Description automatically generated" id="2295" name="Google Shape;2295;p198"/>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296" name="Google Shape;2296;p198"/>
          <p:cNvSpPr txBox="1"/>
          <p:nvPr/>
        </p:nvSpPr>
        <p:spPr>
          <a:xfrm>
            <a:off x="1058779" y="825532"/>
            <a:ext cx="11133221"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UK male respondents aged 18-34 notably under-indexed for capsules (12%) and pills (14%).</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UK male respondents aged 18-34 (26%) and 55+ (30%) both notably over-indexed for preferring beverages as a format.</a:t>
            </a:r>
            <a:endParaRPr/>
          </a:p>
        </p:txBody>
      </p:sp>
      <p:graphicFrame>
        <p:nvGraphicFramePr>
          <p:cNvPr id="2297" name="Google Shape;2297;p198"/>
          <p:cNvGraphicFramePr/>
          <p:nvPr/>
        </p:nvGraphicFramePr>
        <p:xfrm>
          <a:off x="0" y="1779639"/>
          <a:ext cx="12192000" cy="4385285"/>
        </p:xfrm>
        <a:graphic>
          <a:graphicData uri="http://schemas.openxmlformats.org/drawingml/2006/chart">
            <c:chart r:id="rId4"/>
          </a:graphicData>
        </a:graphic>
      </p:graphicFrame>
      <p:sp>
        <p:nvSpPr>
          <p:cNvPr id="2298" name="Google Shape;2298;p198"/>
          <p:cNvSpPr txBox="1"/>
          <p:nvPr/>
        </p:nvSpPr>
        <p:spPr>
          <a:xfrm>
            <a:off x="776177" y="181602"/>
            <a:ext cx="8328494"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PREBIOTIC DELIVERY FORMAT: UK AGE &amp; GENDER</a:t>
            </a:r>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2" name="Shape 2302"/>
        <p:cNvGrpSpPr/>
        <p:nvPr/>
      </p:nvGrpSpPr>
      <p:grpSpPr>
        <a:xfrm>
          <a:off x="0" y="0"/>
          <a:ext cx="0" cy="0"/>
          <a:chOff x="0" y="0"/>
          <a:chExt cx="0" cy="0"/>
        </a:xfrm>
      </p:grpSpPr>
      <p:sp>
        <p:nvSpPr>
          <p:cNvPr id="2303" name="Google Shape;2303;p199"/>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DE Female 18-34 n=37, 35-54 n=44, 55+ n=10; male 18-34 n=36, 35-54 n=44, 55+ n=17, all prebiotic users n=1656. Question PRE3: “How do you prefer to consume your prebiotics?”</a:t>
            </a:r>
            <a:endParaRPr sz="1000">
              <a:solidFill>
                <a:srgbClr val="7F7F7F"/>
              </a:solidFill>
              <a:latin typeface="Arial"/>
              <a:ea typeface="Arial"/>
              <a:cs typeface="Arial"/>
              <a:sym typeface="Arial"/>
            </a:endParaRPr>
          </a:p>
        </p:txBody>
      </p:sp>
      <p:pic>
        <p:nvPicPr>
          <p:cNvPr descr="Icon&#10;&#10;Description automatically generated" id="2304" name="Google Shape;2304;p199"/>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305" name="Google Shape;2305;p199"/>
          <p:cNvSpPr txBox="1"/>
          <p:nvPr/>
        </p:nvSpPr>
        <p:spPr>
          <a:xfrm>
            <a:off x="1058779" y="825532"/>
            <a:ext cx="11133221"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German male respondents aged 55+ notably over-indexed for preferring pills (41%).</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35-54 were the group most likely to prefer softgels (18%), which 0% of female respondents aged 18-34 &amp; 55+ and male respondents aged 55+ had a preference for.</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Beverages and then powder resonated for males 35-54.</a:t>
            </a:r>
            <a:endParaRPr sz="1400">
              <a:solidFill>
                <a:schemeClr val="dk1"/>
              </a:solidFill>
              <a:latin typeface="Arial"/>
              <a:ea typeface="Arial"/>
              <a:cs typeface="Arial"/>
              <a:sym typeface="Arial"/>
            </a:endParaRPr>
          </a:p>
        </p:txBody>
      </p:sp>
      <p:graphicFrame>
        <p:nvGraphicFramePr>
          <p:cNvPr id="2306" name="Google Shape;2306;p199"/>
          <p:cNvGraphicFramePr/>
          <p:nvPr/>
        </p:nvGraphicFramePr>
        <p:xfrm>
          <a:off x="0" y="1779639"/>
          <a:ext cx="12192000" cy="4385285"/>
        </p:xfrm>
        <a:graphic>
          <a:graphicData uri="http://schemas.openxmlformats.org/drawingml/2006/chart">
            <c:chart r:id="rId4"/>
          </a:graphicData>
        </a:graphic>
      </p:graphicFrame>
      <p:sp>
        <p:nvSpPr>
          <p:cNvPr id="2307" name="Google Shape;2307;p199"/>
          <p:cNvSpPr txBox="1"/>
          <p:nvPr/>
        </p:nvSpPr>
        <p:spPr>
          <a:xfrm>
            <a:off x="776177" y="181602"/>
            <a:ext cx="8328494"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PREBIOTIC DELIVERY FORMAT: DE AGE &amp; GENDER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PREBIOTIC USERS KEY TAKEAWAYS</a:t>
            </a:r>
            <a:endParaRPr/>
          </a:p>
        </p:txBody>
      </p:sp>
      <p:sp>
        <p:nvSpPr>
          <p:cNvPr id="130" name="Google Shape;130;p2"/>
          <p:cNvSpPr txBox="1"/>
          <p:nvPr>
            <p:ph idx="1" type="body"/>
          </p:nvPr>
        </p:nvSpPr>
        <p:spPr>
          <a:xfrm>
            <a:off x="923925" y="829954"/>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600"/>
              <a:buChar char="•"/>
            </a:pPr>
            <a:r>
              <a:rPr lang="en-US">
                <a:latin typeface="Arial"/>
                <a:ea typeface="Arial"/>
                <a:cs typeface="Arial"/>
                <a:sym typeface="Arial"/>
              </a:rPr>
              <a:t>Almost half of the users in the survey of all supplement users use prebiotics, with Italy and South Korea over-indexing with Italy, South Korea and Australia skewing slightly female. (demographics)</a:t>
            </a:r>
            <a:endParaRPr/>
          </a:p>
          <a:p>
            <a:pPr indent="-228600" lvl="0" marL="228600" rtl="0" algn="l">
              <a:lnSpc>
                <a:spcPct val="90000"/>
              </a:lnSpc>
              <a:spcBef>
                <a:spcPts val="1000"/>
              </a:spcBef>
              <a:spcAft>
                <a:spcPts val="0"/>
              </a:spcAft>
              <a:buClr>
                <a:schemeClr val="dk1"/>
              </a:buClr>
              <a:buSzPts val="1600"/>
              <a:buChar char="•"/>
            </a:pPr>
            <a:r>
              <a:rPr lang="en-US">
                <a:latin typeface="Arial"/>
                <a:ea typeface="Arial"/>
                <a:cs typeface="Arial"/>
                <a:sym typeface="Arial"/>
              </a:rPr>
              <a:t>While all supplement users are generally concerned about anxiety and stress and lack of energy, prebiotic users sharply over-index for these concerns, especially in Italy and Australia; they are also taking supplements to address these concerns. Depression is also a related concern, and younger prebiotic users in the US indicate they take supplements to address this as well. (health concerns)</a:t>
            </a:r>
            <a:endParaRPr/>
          </a:p>
          <a:p>
            <a:pPr indent="-228600" lvl="0" marL="228600" rtl="0" algn="l">
              <a:lnSpc>
                <a:spcPct val="90000"/>
              </a:lnSpc>
              <a:spcBef>
                <a:spcPts val="1000"/>
              </a:spcBef>
              <a:spcAft>
                <a:spcPts val="0"/>
              </a:spcAft>
              <a:buClr>
                <a:schemeClr val="dk1"/>
              </a:buClr>
              <a:buSzPts val="1600"/>
              <a:buChar char="•"/>
            </a:pPr>
            <a:r>
              <a:rPr lang="en-US">
                <a:latin typeface="Arial"/>
                <a:ea typeface="Arial"/>
                <a:cs typeface="Arial"/>
                <a:sym typeface="Arial"/>
              </a:rPr>
              <a:t>33% of prebiotic users are regular users which is up 3% over 2022 data. (usage)</a:t>
            </a:r>
            <a:endParaRPr/>
          </a:p>
          <a:p>
            <a:pPr indent="-228600" lvl="0" marL="228600" rtl="0" algn="l">
              <a:lnSpc>
                <a:spcPct val="90000"/>
              </a:lnSpc>
              <a:spcBef>
                <a:spcPts val="1000"/>
              </a:spcBef>
              <a:spcAft>
                <a:spcPts val="0"/>
              </a:spcAft>
              <a:buClr>
                <a:schemeClr val="dk1"/>
              </a:buClr>
              <a:buSzPts val="1600"/>
              <a:buChar char="•"/>
            </a:pPr>
            <a:r>
              <a:rPr lang="en-US">
                <a:latin typeface="Arial"/>
                <a:ea typeface="Arial"/>
                <a:cs typeface="Arial"/>
                <a:sym typeface="Arial"/>
              </a:rPr>
              <a:t>Prebiotic users have a greater affinity for branded ingredients (in prebiotics or other categories) than all supplement users (branded ingredients)</a:t>
            </a:r>
            <a:endParaRPr/>
          </a:p>
          <a:p>
            <a:pPr indent="-228600" lvl="0" marL="228600" rtl="0" algn="l">
              <a:lnSpc>
                <a:spcPct val="90000"/>
              </a:lnSpc>
              <a:spcBef>
                <a:spcPts val="1000"/>
              </a:spcBef>
              <a:spcAft>
                <a:spcPts val="0"/>
              </a:spcAft>
              <a:buClr>
                <a:schemeClr val="dk1"/>
              </a:buClr>
              <a:buSzPts val="1600"/>
              <a:buChar char="•"/>
            </a:pPr>
            <a:r>
              <a:rPr lang="en-US">
                <a:latin typeface="Arial"/>
                <a:ea typeface="Arial"/>
                <a:cs typeface="Arial"/>
                <a:sym typeface="Arial"/>
              </a:rPr>
              <a:t>Prebiotic users take prebiotics primarily for gut health and digestion followed by immunity followed in turn by regularity then microbiome health. The gap between gut health and digestion and everything else continues to widen with South Korea the strongest by far for gut health and digestion.  Stress and mood is approaching 20% in the US. (prebiotic deep dive)</a:t>
            </a:r>
            <a:endParaRPr/>
          </a:p>
          <a:p>
            <a:pPr indent="-228600" lvl="0" marL="228600" rtl="0" algn="l">
              <a:lnSpc>
                <a:spcPct val="90000"/>
              </a:lnSpc>
              <a:spcBef>
                <a:spcPts val="1000"/>
              </a:spcBef>
              <a:spcAft>
                <a:spcPts val="0"/>
              </a:spcAft>
              <a:buClr>
                <a:schemeClr val="dk1"/>
              </a:buClr>
              <a:buSzPts val="1600"/>
              <a:buChar char="•"/>
            </a:pPr>
            <a:r>
              <a:rPr lang="en-US">
                <a:latin typeface="Arial"/>
                <a:ea typeface="Arial"/>
                <a:cs typeface="Arial"/>
                <a:sym typeface="Arial"/>
              </a:rPr>
              <a:t>In a new format, we asked prebiotic users about branded ingredient familiarity and the 11 brands we survey all ranged between 20 and 30%. This varied widely by country, gender and age. (prebiotic deep dive)</a:t>
            </a:r>
            <a:endParaRPr/>
          </a:p>
          <a:p>
            <a:pPr indent="-228600" lvl="0" marL="228600" rtl="0" algn="l">
              <a:lnSpc>
                <a:spcPct val="90000"/>
              </a:lnSpc>
              <a:spcBef>
                <a:spcPts val="1000"/>
              </a:spcBef>
              <a:spcAft>
                <a:spcPts val="0"/>
              </a:spcAft>
              <a:buClr>
                <a:schemeClr val="dk1"/>
              </a:buClr>
              <a:buSzPts val="1600"/>
              <a:buChar char="•"/>
            </a:pPr>
            <a:r>
              <a:rPr lang="en-US">
                <a:latin typeface="Arial"/>
                <a:ea typeface="Arial"/>
                <a:cs typeface="Arial"/>
                <a:sym typeface="Arial"/>
              </a:rPr>
              <a:t>Health care practitioners generally are a driver of prebiotic familiarity, especially in Italy, but not so much in South Korea where the influence is friends and family and health TV shows. (prebiotic deep dive)</a:t>
            </a:r>
            <a:endParaRPr/>
          </a:p>
          <a:p>
            <a:pPr indent="-228600" lvl="0" marL="228600" rtl="0" algn="l">
              <a:lnSpc>
                <a:spcPct val="90000"/>
              </a:lnSpc>
              <a:spcBef>
                <a:spcPts val="1000"/>
              </a:spcBef>
              <a:spcAft>
                <a:spcPts val="0"/>
              </a:spcAft>
              <a:buClr>
                <a:schemeClr val="dk1"/>
              </a:buClr>
              <a:buSzPts val="1600"/>
              <a:buChar char="•"/>
            </a:pPr>
            <a:r>
              <a:rPr lang="en-US">
                <a:latin typeface="Arial"/>
                <a:ea typeface="Arial"/>
                <a:cs typeface="Arial"/>
                <a:sym typeface="Arial"/>
              </a:rPr>
              <a:t>When it comes to what prebiotic users look for on the label, it is clearly a probiotic/prebiotic combination, a response that has now surpassed just looking that it is 'prebiotic', again, especially in Italy. In the US, this is driven by females 35-54. (prebiotic deep dive)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20"/>
          <p:cNvSpPr txBox="1"/>
          <p:nvPr>
            <p:ph type="title"/>
          </p:nvPr>
        </p:nvSpPr>
        <p:spPr>
          <a:xfrm>
            <a:off x="838200" y="224287"/>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WHY PREBIOTIC USERS TAKE SUPPLEMENTS</a:t>
            </a:r>
            <a:endParaRPr/>
          </a:p>
        </p:txBody>
      </p:sp>
      <p:sp>
        <p:nvSpPr>
          <p:cNvPr id="580" name="Google Shape;580;p20"/>
          <p:cNvSpPr txBox="1"/>
          <p:nvPr/>
        </p:nvSpPr>
        <p:spPr>
          <a:xfrm>
            <a:off x="0" y="6510602"/>
            <a:ext cx="803049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All supplement users n=3677. All prebiotic users n=1711. Question GS1: “Why do you take dietary supplements?” </a:t>
            </a:r>
            <a:endParaRPr sz="1000">
              <a:solidFill>
                <a:srgbClr val="7F7F7F"/>
              </a:solidFill>
              <a:latin typeface="Arial"/>
              <a:ea typeface="Arial"/>
              <a:cs typeface="Arial"/>
              <a:sym typeface="Arial"/>
            </a:endParaRPr>
          </a:p>
        </p:txBody>
      </p:sp>
      <p:pic>
        <p:nvPicPr>
          <p:cNvPr descr="Icon&#10;&#10;Description automatically generated" id="581" name="Google Shape;581;p20"/>
          <p:cNvPicPr preferRelativeResize="0"/>
          <p:nvPr/>
        </p:nvPicPr>
        <p:blipFill rotWithShape="1">
          <a:blip r:embed="rId3">
            <a:alphaModFix/>
          </a:blip>
          <a:srcRect b="0" l="0" r="0" t="0"/>
          <a:stretch/>
        </p:blipFill>
        <p:spPr>
          <a:xfrm>
            <a:off x="724540" y="826402"/>
            <a:ext cx="457200" cy="457200"/>
          </a:xfrm>
          <a:prstGeom prst="rect">
            <a:avLst/>
          </a:prstGeom>
          <a:noFill/>
          <a:ln>
            <a:noFill/>
          </a:ln>
        </p:spPr>
      </p:pic>
      <p:sp>
        <p:nvSpPr>
          <p:cNvPr id="582" name="Google Shape;582;p20"/>
          <p:cNvSpPr txBox="1"/>
          <p:nvPr/>
        </p:nvSpPr>
        <p:spPr>
          <a:xfrm>
            <a:off x="1158683" y="870575"/>
            <a:ext cx="2442770" cy="44012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As with general supplement users, the majority of prebiotic users (68%) cited “general health &amp; well-being” as their primary reason for using supplements.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Prebiotic users were more likely to cite reasons outside of general health for their supplement use. “Condition-specific health benefits” (36% vs. 30%) and “specific performance benefits” (28% vs. 19%) received particular boosts.</a:t>
            </a:r>
            <a:endParaRPr/>
          </a:p>
        </p:txBody>
      </p:sp>
      <p:graphicFrame>
        <p:nvGraphicFramePr>
          <p:cNvPr id="583" name="Google Shape;583;p20"/>
          <p:cNvGraphicFramePr/>
          <p:nvPr/>
        </p:nvGraphicFramePr>
        <p:xfrm>
          <a:off x="4596480" y="870575"/>
          <a:ext cx="7133303" cy="5147166"/>
        </p:xfrm>
        <a:graphic>
          <a:graphicData uri="http://schemas.openxmlformats.org/drawingml/2006/chart">
            <c:chart r:id="rId4"/>
          </a:graphicData>
        </a:graphic>
      </p:graphicFrame>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1" name="Shape 2311"/>
        <p:cNvGrpSpPr/>
        <p:nvPr/>
      </p:nvGrpSpPr>
      <p:grpSpPr>
        <a:xfrm>
          <a:off x="0" y="0"/>
          <a:ext cx="0" cy="0"/>
          <a:chOff x="0" y="0"/>
          <a:chExt cx="0" cy="0"/>
        </a:xfrm>
      </p:grpSpPr>
      <p:sp>
        <p:nvSpPr>
          <p:cNvPr id="2312" name="Google Shape;2312;p200"/>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IT prebiotic users female 18-34 n=54, 35-54 n=63, 55+ n=34; male 18-34 n=35, 35-54 n=66, 55+ n=31, all prebiotic users n=1656. Question PRE3: “How do you prefer to consume your prebiotics?”</a:t>
            </a:r>
            <a:endParaRPr sz="1000">
              <a:solidFill>
                <a:srgbClr val="7F7F7F"/>
              </a:solidFill>
              <a:latin typeface="Arial"/>
              <a:ea typeface="Arial"/>
              <a:cs typeface="Arial"/>
              <a:sym typeface="Arial"/>
            </a:endParaRPr>
          </a:p>
        </p:txBody>
      </p:sp>
      <p:pic>
        <p:nvPicPr>
          <p:cNvPr descr="Icon&#10;&#10;Description automatically generated" id="2313" name="Google Shape;2313;p200"/>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314" name="Google Shape;2314;p200"/>
          <p:cNvSpPr txBox="1"/>
          <p:nvPr/>
        </p:nvSpPr>
        <p:spPr>
          <a:xfrm>
            <a:off x="1058779" y="825532"/>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female respondents aged 18-34 most preferred softgels (24%).</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Preference for a snack form for prebiotics negatively correlates with age.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35-54 were most likely to favor beverages (30%).</a:t>
            </a:r>
            <a:endParaRPr/>
          </a:p>
        </p:txBody>
      </p:sp>
      <p:graphicFrame>
        <p:nvGraphicFramePr>
          <p:cNvPr id="2315" name="Google Shape;2315;p200"/>
          <p:cNvGraphicFramePr/>
          <p:nvPr/>
        </p:nvGraphicFramePr>
        <p:xfrm>
          <a:off x="0" y="1779639"/>
          <a:ext cx="12192000" cy="4385285"/>
        </p:xfrm>
        <a:graphic>
          <a:graphicData uri="http://schemas.openxmlformats.org/drawingml/2006/chart">
            <c:chart r:id="rId4"/>
          </a:graphicData>
        </a:graphic>
      </p:graphicFrame>
      <p:sp>
        <p:nvSpPr>
          <p:cNvPr id="2316" name="Google Shape;2316;p200"/>
          <p:cNvSpPr txBox="1"/>
          <p:nvPr/>
        </p:nvSpPr>
        <p:spPr>
          <a:xfrm>
            <a:off x="776177" y="181602"/>
            <a:ext cx="8328494"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PREBIOTIC DELIVERY FORMAT: IT AGE &amp; GENDER</a:t>
            </a:r>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0" name="Shape 2320"/>
        <p:cNvGrpSpPr/>
        <p:nvPr/>
      </p:nvGrpSpPr>
      <p:grpSpPr>
        <a:xfrm>
          <a:off x="0" y="0"/>
          <a:ext cx="0" cy="0"/>
          <a:chOff x="0" y="0"/>
          <a:chExt cx="0" cy="0"/>
        </a:xfrm>
      </p:grpSpPr>
      <p:sp>
        <p:nvSpPr>
          <p:cNvPr id="2321" name="Google Shape;2321;p201"/>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KR prebiotic users female 18-34 n=69, 35-54 n=60, 55+ n=25; male 18-34 n=29, 35-54 n=61, 55+ n=41, all prebiotic users n=1656. Question PRE3: “How do you prefer to consume your prebiotics?”</a:t>
            </a:r>
            <a:endParaRPr sz="1000">
              <a:solidFill>
                <a:srgbClr val="7F7F7F"/>
              </a:solidFill>
              <a:latin typeface="Arial"/>
              <a:ea typeface="Arial"/>
              <a:cs typeface="Arial"/>
              <a:sym typeface="Arial"/>
            </a:endParaRPr>
          </a:p>
        </p:txBody>
      </p:sp>
      <p:pic>
        <p:nvPicPr>
          <p:cNvPr descr="Icon&#10;&#10;Description automatically generated" id="2322" name="Google Shape;2322;p201"/>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323" name="Google Shape;2323;p201"/>
          <p:cNvSpPr txBox="1"/>
          <p:nvPr/>
        </p:nvSpPr>
        <p:spPr>
          <a:xfrm>
            <a:off x="1058779" y="825532"/>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South Korean female respondents aged 18-34 greatly preferred a powder format (55%), which South Korean respondents in general over-indexed for.</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South Korean respondents generally under-indexed for the gummy format.</a:t>
            </a:r>
            <a:endParaRPr/>
          </a:p>
        </p:txBody>
      </p:sp>
      <p:graphicFrame>
        <p:nvGraphicFramePr>
          <p:cNvPr id="2324" name="Google Shape;2324;p201"/>
          <p:cNvGraphicFramePr/>
          <p:nvPr/>
        </p:nvGraphicFramePr>
        <p:xfrm>
          <a:off x="0" y="1779639"/>
          <a:ext cx="12192000" cy="4385285"/>
        </p:xfrm>
        <a:graphic>
          <a:graphicData uri="http://schemas.openxmlformats.org/drawingml/2006/chart">
            <c:chart r:id="rId4"/>
          </a:graphicData>
        </a:graphic>
      </p:graphicFrame>
      <p:sp>
        <p:nvSpPr>
          <p:cNvPr id="2325" name="Google Shape;2325;p201"/>
          <p:cNvSpPr txBox="1"/>
          <p:nvPr/>
        </p:nvSpPr>
        <p:spPr>
          <a:xfrm>
            <a:off x="776177" y="181602"/>
            <a:ext cx="8328494"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PREBIOTIC DELIVERY FORMAT: KR AGE &amp; GENDER</a:t>
            </a:r>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9" name="Shape 2329"/>
        <p:cNvGrpSpPr/>
        <p:nvPr/>
      </p:nvGrpSpPr>
      <p:grpSpPr>
        <a:xfrm>
          <a:off x="0" y="0"/>
          <a:ext cx="0" cy="0"/>
          <a:chOff x="0" y="0"/>
          <a:chExt cx="0" cy="0"/>
        </a:xfrm>
      </p:grpSpPr>
      <p:sp>
        <p:nvSpPr>
          <p:cNvPr id="2330" name="Google Shape;2330;p202"/>
          <p:cNvSpPr txBox="1"/>
          <p:nvPr/>
        </p:nvSpPr>
        <p:spPr>
          <a:xfrm>
            <a:off x="0" y="6395285"/>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AU prebiotic users female 18-34 n=45, 35-54 n=42, 55+ n=19; male 18-34 n=52, 35-54 n=31, 55+ n=17, all prebiotic users n=1656. Question PRE3: “How do you prefer to consume your prebiotics?”</a:t>
            </a:r>
            <a:endParaRPr sz="1000">
              <a:solidFill>
                <a:srgbClr val="7F7F7F"/>
              </a:solidFill>
              <a:latin typeface="Arial"/>
              <a:ea typeface="Arial"/>
              <a:cs typeface="Arial"/>
              <a:sym typeface="Arial"/>
            </a:endParaRPr>
          </a:p>
        </p:txBody>
      </p:sp>
      <p:pic>
        <p:nvPicPr>
          <p:cNvPr descr="Icon&#10;&#10;Description automatically generated" id="2331" name="Google Shape;2331;p202"/>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332" name="Google Shape;2332;p202"/>
          <p:cNvSpPr txBox="1"/>
          <p:nvPr/>
        </p:nvSpPr>
        <p:spPr>
          <a:xfrm>
            <a:off x="1058779" y="825532"/>
            <a:ext cx="11133221"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Australian male respondents aged 35-54 (48%) and 55+ (53%) over-indexed for capsules, while female respondents aged 55+ did so for pills (53%) and the beverage format (26%).</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0% of Australian respondents aged 55+ had a preference for softgels.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Gummy was actually the second most preferred format for males 18-34.</a:t>
            </a:r>
            <a:endParaRPr sz="1400">
              <a:solidFill>
                <a:schemeClr val="dk1"/>
              </a:solidFill>
              <a:latin typeface="Arial"/>
              <a:ea typeface="Arial"/>
              <a:cs typeface="Arial"/>
              <a:sym typeface="Arial"/>
            </a:endParaRPr>
          </a:p>
        </p:txBody>
      </p:sp>
      <p:graphicFrame>
        <p:nvGraphicFramePr>
          <p:cNvPr id="2333" name="Google Shape;2333;p202"/>
          <p:cNvGraphicFramePr/>
          <p:nvPr/>
        </p:nvGraphicFramePr>
        <p:xfrm>
          <a:off x="0" y="1779639"/>
          <a:ext cx="12192000" cy="4385285"/>
        </p:xfrm>
        <a:graphic>
          <a:graphicData uri="http://schemas.openxmlformats.org/drawingml/2006/chart">
            <c:chart r:id="rId4"/>
          </a:graphicData>
        </a:graphic>
      </p:graphicFrame>
      <p:sp>
        <p:nvSpPr>
          <p:cNvPr id="2334" name="Google Shape;2334;p202"/>
          <p:cNvSpPr txBox="1"/>
          <p:nvPr/>
        </p:nvSpPr>
        <p:spPr>
          <a:xfrm>
            <a:off x="776177" y="181602"/>
            <a:ext cx="8328494"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PREBIOTIC DELIVERY FORMAT: AU AGE &amp; GENDER</a:t>
            </a:r>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8" name="Shape 2338"/>
        <p:cNvGrpSpPr/>
        <p:nvPr/>
      </p:nvGrpSpPr>
      <p:grpSpPr>
        <a:xfrm>
          <a:off x="0" y="0"/>
          <a:ext cx="0" cy="0"/>
          <a:chOff x="0" y="0"/>
          <a:chExt cx="0" cy="0"/>
        </a:xfrm>
      </p:grpSpPr>
      <p:sp>
        <p:nvSpPr>
          <p:cNvPr id="2339" name="Google Shape;2339;p203"/>
          <p:cNvSpPr txBox="1"/>
          <p:nvPr>
            <p:ph type="title"/>
          </p:nvPr>
        </p:nvSpPr>
        <p:spPr>
          <a:xfrm>
            <a:off x="838199" y="309660"/>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PREBIOTIC DELIVERY FORMAT 2022-2023</a:t>
            </a:r>
            <a:endParaRPr/>
          </a:p>
        </p:txBody>
      </p:sp>
      <p:sp>
        <p:nvSpPr>
          <p:cNvPr id="2340" name="Google Shape;2340;p203"/>
          <p:cNvSpPr txBox="1"/>
          <p:nvPr/>
        </p:nvSpPr>
        <p:spPr>
          <a:xfrm>
            <a:off x="0" y="6457890"/>
            <a:ext cx="803049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2023 n=1656, 2022 n=1715. Question PRE3: “How do you prefer to consume your prebiotics?”</a:t>
            </a:r>
            <a:endParaRPr sz="1000">
              <a:solidFill>
                <a:srgbClr val="7F7F7F"/>
              </a:solidFill>
              <a:latin typeface="Arial"/>
              <a:ea typeface="Arial"/>
              <a:cs typeface="Arial"/>
              <a:sym typeface="Arial"/>
            </a:endParaRPr>
          </a:p>
        </p:txBody>
      </p:sp>
      <p:pic>
        <p:nvPicPr>
          <p:cNvPr descr="Icon&#10;&#10;Description automatically generated" id="2341" name="Google Shape;2341;p203"/>
          <p:cNvPicPr preferRelativeResize="0"/>
          <p:nvPr/>
        </p:nvPicPr>
        <p:blipFill rotWithShape="1">
          <a:blip r:embed="rId3">
            <a:alphaModFix/>
          </a:blip>
          <a:srcRect b="0" l="0" r="0" t="0"/>
          <a:stretch/>
        </p:blipFill>
        <p:spPr>
          <a:xfrm>
            <a:off x="724540" y="826402"/>
            <a:ext cx="457200" cy="457200"/>
          </a:xfrm>
          <a:prstGeom prst="rect">
            <a:avLst/>
          </a:prstGeom>
          <a:noFill/>
          <a:ln>
            <a:noFill/>
          </a:ln>
        </p:spPr>
      </p:pic>
      <p:sp>
        <p:nvSpPr>
          <p:cNvPr id="2342" name="Google Shape;2342;p203"/>
          <p:cNvSpPr txBox="1"/>
          <p:nvPr/>
        </p:nvSpPr>
        <p:spPr>
          <a:xfrm>
            <a:off x="1181740" y="890804"/>
            <a:ext cx="1071616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Outside of capsules and pills, most delivery formats had a decrease in preference from 2022 to 2023, especially beverages.</a:t>
            </a:r>
            <a:endParaRPr/>
          </a:p>
        </p:txBody>
      </p:sp>
      <p:graphicFrame>
        <p:nvGraphicFramePr>
          <p:cNvPr id="2343" name="Google Shape;2343;p203"/>
          <p:cNvGraphicFramePr/>
          <p:nvPr/>
        </p:nvGraphicFramePr>
        <p:xfrm>
          <a:off x="838199" y="1750174"/>
          <a:ext cx="10515600" cy="4351337"/>
        </p:xfrm>
        <a:graphic>
          <a:graphicData uri="http://schemas.openxmlformats.org/drawingml/2006/chart">
            <c:chart r:id="rId4"/>
          </a:graphicData>
        </a:graphic>
      </p:graphicFrame>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7" name="Shape 2347"/>
        <p:cNvGrpSpPr/>
        <p:nvPr/>
      </p:nvGrpSpPr>
      <p:grpSpPr>
        <a:xfrm>
          <a:off x="0" y="0"/>
          <a:ext cx="0" cy="0"/>
          <a:chOff x="0" y="0"/>
          <a:chExt cx="0" cy="0"/>
        </a:xfrm>
      </p:grpSpPr>
      <p:sp>
        <p:nvSpPr>
          <p:cNvPr id="2348" name="Google Shape;2348;p204"/>
          <p:cNvSpPr txBox="1"/>
          <p:nvPr>
            <p:ph type="title"/>
          </p:nvPr>
        </p:nvSpPr>
        <p:spPr>
          <a:xfrm>
            <a:off x="838200" y="287201"/>
            <a:ext cx="8561439" cy="39383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PREBIOTIC DELIVERY FORMAT: COUNTRY, 2022-2023</a:t>
            </a:r>
            <a:endParaRPr/>
          </a:p>
        </p:txBody>
      </p:sp>
      <p:graphicFrame>
        <p:nvGraphicFramePr>
          <p:cNvPr id="2349" name="Google Shape;2349;p204"/>
          <p:cNvGraphicFramePr/>
          <p:nvPr/>
        </p:nvGraphicFramePr>
        <p:xfrm>
          <a:off x="5043948" y="1216024"/>
          <a:ext cx="3000000" cy="3000000"/>
        </p:xfrm>
        <a:graphic>
          <a:graphicData uri="http://schemas.openxmlformats.org/drawingml/2006/table">
            <a:tbl>
              <a:tblPr bandRow="1" firstRow="1">
                <a:noFill/>
                <a:tableStyleId>{86D57FBB-DC63-4C23-A16A-1ECE8D42DC54}</a:tableStyleId>
              </a:tblPr>
              <a:tblGrid>
                <a:gridCol w="1207100"/>
                <a:gridCol w="689775"/>
                <a:gridCol w="689775"/>
                <a:gridCol w="689775"/>
                <a:gridCol w="689775"/>
                <a:gridCol w="689775"/>
                <a:gridCol w="689775"/>
                <a:gridCol w="689775"/>
                <a:gridCol w="689775"/>
              </a:tblGrid>
              <a:tr h="3026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gridSpan="8">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Prebiotic Delivery Formats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hMerge="1"/>
                <a:tc hMerge="1"/>
                <a:tc hMerge="1"/>
                <a:tc hMerge="1"/>
                <a:tc hMerge="1"/>
                <a:tc hMerge="1"/>
              </a:tr>
              <a:tr h="3890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US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US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UK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UK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Germany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Germany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IT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IT 2023</a:t>
                      </a:r>
                      <a:endParaRPr/>
                    </a:p>
                  </a:txBody>
                  <a:tcPr marT="7625" marB="0" marR="7625" marL="7625" anchor="b">
                    <a:lnR cap="flat" cmpd="sng" w="12700">
                      <a:solidFill>
                        <a:schemeClr val="dk1"/>
                      </a:solidFill>
                      <a:prstDash val="solid"/>
                      <a:round/>
                      <a:headEnd len="sm" w="sm" type="none"/>
                      <a:tailEnd len="sm" w="sm" type="none"/>
                    </a:lnR>
                  </a:tcPr>
                </a:tc>
              </a:tr>
              <a:tr h="2277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Gummy</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30%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18%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 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2277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Capsules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29%</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27%</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30%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25%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2277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Pills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27%</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26%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21%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21%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2277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Beverage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18%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25%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2277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Softgels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R cap="flat" cmpd="sng" w="12700">
                      <a:solidFill>
                        <a:schemeClr val="dk1"/>
                      </a:solidFill>
                      <a:prstDash val="solid"/>
                      <a:round/>
                      <a:headEnd len="sm" w="sm" type="none"/>
                      <a:tailEnd len="sm" w="sm" type="none"/>
                    </a:lnR>
                  </a:tcPr>
                </a:tc>
              </a:tr>
              <a:tr h="2277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Powder</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18%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lnR cap="flat" cmpd="sng" w="12700">
                      <a:solidFill>
                        <a:schemeClr val="dk1"/>
                      </a:solidFill>
                      <a:prstDash val="solid"/>
                      <a:round/>
                      <a:headEnd len="sm" w="sm" type="none"/>
                      <a:tailEnd len="sm" w="sm" type="none"/>
                    </a:lnR>
                  </a:tcPr>
                </a:tc>
              </a:tr>
              <a:tr h="3890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Fortified food or beverage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16%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3890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Snack (bar, cookie, etc)</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11%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10%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5788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Other non-pill format (I.e., stick pack, chews, etc.)</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6%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bl>
          </a:graphicData>
        </a:graphic>
      </p:graphicFrame>
      <p:pic>
        <p:nvPicPr>
          <p:cNvPr descr="Icon&#10;&#10;Description automatically generated" id="2350" name="Google Shape;2350;p204"/>
          <p:cNvPicPr preferRelativeResize="0"/>
          <p:nvPr/>
        </p:nvPicPr>
        <p:blipFill rotWithShape="1">
          <a:blip r:embed="rId3">
            <a:alphaModFix/>
          </a:blip>
          <a:srcRect b="0" l="0" r="0" t="0"/>
          <a:stretch/>
        </p:blipFill>
        <p:spPr>
          <a:xfrm>
            <a:off x="838200" y="907012"/>
            <a:ext cx="548640" cy="548640"/>
          </a:xfrm>
          <a:prstGeom prst="rect">
            <a:avLst/>
          </a:prstGeom>
          <a:noFill/>
          <a:ln>
            <a:noFill/>
          </a:ln>
        </p:spPr>
      </p:pic>
      <p:sp>
        <p:nvSpPr>
          <p:cNvPr id="2351" name="Google Shape;2351;p204"/>
          <p:cNvSpPr txBox="1"/>
          <p:nvPr/>
        </p:nvSpPr>
        <p:spPr>
          <a:xfrm>
            <a:off x="1338613" y="987881"/>
            <a:ext cx="3115949" cy="50230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Of the countries that had been surveyed in both 2022 and 2023, overall preference for all delivery formats fell in 2023, indicating that the overall increase in preference for capsules and pills came from South Korea and Australia.</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only formats that had any rise in preference between the years were beverages in Germany and gummies in Italy.</a:t>
            </a:r>
            <a:endParaRPr/>
          </a:p>
          <a:p>
            <a:pPr indent="0" lvl="0" marL="0" marR="0" rtl="0" algn="l">
              <a:lnSpc>
                <a:spcPct val="100000"/>
              </a:lnSpc>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2352" name="Google Shape;2352;p204"/>
          <p:cNvSpPr txBox="1"/>
          <p:nvPr/>
        </p:nvSpPr>
        <p:spPr>
          <a:xfrm>
            <a:off x="64169" y="6170689"/>
            <a:ext cx="3898231"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2023 n=484, 2022 n=532; UK 2023 n=208, 2022 n=263; DE 2023 n=189, 2022 n=302; IT 2023 n=284, 2022 n=339. Question PRE3: “How do you prefer to consume your prebiotics?”</a:t>
            </a:r>
            <a:endParaRPr sz="1000">
              <a:solidFill>
                <a:srgbClr val="7F7F7F"/>
              </a:solidFill>
              <a:latin typeface="Arial"/>
              <a:ea typeface="Arial"/>
              <a:cs typeface="Arial"/>
              <a:sym typeface="Arial"/>
            </a:endParaRPr>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6" name="Shape 2356"/>
        <p:cNvGrpSpPr/>
        <p:nvPr/>
      </p:nvGrpSpPr>
      <p:grpSpPr>
        <a:xfrm>
          <a:off x="0" y="0"/>
          <a:ext cx="0" cy="0"/>
          <a:chOff x="0" y="0"/>
          <a:chExt cx="0" cy="0"/>
        </a:xfrm>
      </p:grpSpPr>
      <p:sp>
        <p:nvSpPr>
          <p:cNvPr id="2357" name="Google Shape;2357;p205"/>
          <p:cNvSpPr txBox="1"/>
          <p:nvPr>
            <p:ph type="title"/>
          </p:nvPr>
        </p:nvSpPr>
        <p:spPr>
          <a:xfrm>
            <a:off x="838200" y="287201"/>
            <a:ext cx="8561439" cy="39383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PREBIOTIC DELIVERY FORMAT: AGE, 2022-2023</a:t>
            </a:r>
            <a:endParaRPr/>
          </a:p>
        </p:txBody>
      </p:sp>
      <p:graphicFrame>
        <p:nvGraphicFramePr>
          <p:cNvPr id="2358" name="Google Shape;2358;p205"/>
          <p:cNvGraphicFramePr/>
          <p:nvPr/>
        </p:nvGraphicFramePr>
        <p:xfrm>
          <a:off x="5899355" y="1334011"/>
          <a:ext cx="3000000" cy="3000000"/>
        </p:xfrm>
        <a:graphic>
          <a:graphicData uri="http://schemas.openxmlformats.org/drawingml/2006/table">
            <a:tbl>
              <a:tblPr bandRow="1" firstRow="1">
                <a:noFill/>
                <a:tableStyleId>{86D57FBB-DC63-4C23-A16A-1ECE8D42DC54}</a:tableStyleId>
              </a:tblPr>
              <a:tblGrid>
                <a:gridCol w="1207100"/>
                <a:gridCol w="689775"/>
                <a:gridCol w="689775"/>
                <a:gridCol w="689775"/>
                <a:gridCol w="689775"/>
                <a:gridCol w="689775"/>
                <a:gridCol w="689775"/>
              </a:tblGrid>
              <a:tr h="302650">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gridSpan="6">
                  <a:txBody>
                    <a:bodyPr/>
                    <a:lstStyle/>
                    <a:p>
                      <a:pPr indent="0" lvl="0" marL="0" marR="0" rtl="0" algn="ctr">
                        <a:spcBef>
                          <a:spcPts val="0"/>
                        </a:spcBef>
                        <a:spcAft>
                          <a:spcPts val="0"/>
                        </a:spcAft>
                        <a:buNone/>
                      </a:pPr>
                      <a:r>
                        <a:rPr b="1" i="0" lang="en-US" sz="1400" u="none" strike="noStrike">
                          <a:solidFill>
                            <a:srgbClr val="000000"/>
                          </a:solidFill>
                          <a:latin typeface="Arial"/>
                          <a:ea typeface="Arial"/>
                          <a:cs typeface="Arial"/>
                          <a:sym typeface="Arial"/>
                        </a:rPr>
                        <a:t>Prebiotic Delivery Formats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hMerge="1"/>
                <a:tc hMerge="1"/>
                <a:tc hMerge="1"/>
                <a:tc hMerge="1"/>
              </a:tr>
              <a:tr h="389050">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400" u="none" strike="noStrike">
                          <a:solidFill>
                            <a:srgbClr val="000000"/>
                          </a:solidFill>
                          <a:latin typeface="Arial"/>
                          <a:ea typeface="Arial"/>
                          <a:cs typeface="Arial"/>
                          <a:sym typeface="Arial"/>
                        </a:rPr>
                        <a:t>18-34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400" u="none" strike="noStrike">
                          <a:solidFill>
                            <a:srgbClr val="000000"/>
                          </a:solidFill>
                          <a:latin typeface="Arial"/>
                          <a:ea typeface="Arial"/>
                          <a:cs typeface="Arial"/>
                          <a:sym typeface="Arial"/>
                        </a:rPr>
                        <a:t>18-34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400" u="none" strike="noStrike">
                          <a:solidFill>
                            <a:srgbClr val="000000"/>
                          </a:solidFill>
                          <a:latin typeface="Arial"/>
                          <a:ea typeface="Arial"/>
                          <a:cs typeface="Arial"/>
                          <a:sym typeface="Arial"/>
                        </a:rPr>
                        <a:t>35-54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400" u="none" strike="noStrike">
                          <a:solidFill>
                            <a:srgbClr val="000000"/>
                          </a:solidFill>
                          <a:latin typeface="Arial"/>
                          <a:ea typeface="Arial"/>
                          <a:cs typeface="Arial"/>
                          <a:sym typeface="Arial"/>
                        </a:rPr>
                        <a:t>35-54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400" u="none" strike="noStrike">
                          <a:solidFill>
                            <a:srgbClr val="000000"/>
                          </a:solidFill>
                          <a:latin typeface="Arial"/>
                          <a:ea typeface="Arial"/>
                          <a:cs typeface="Arial"/>
                          <a:sym typeface="Arial"/>
                        </a:rPr>
                        <a:t>55+ 2022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400" u="none" strike="noStrike">
                          <a:solidFill>
                            <a:srgbClr val="000000"/>
                          </a:solidFill>
                          <a:latin typeface="Arial"/>
                          <a:ea typeface="Arial"/>
                          <a:cs typeface="Arial"/>
                          <a:sym typeface="Arial"/>
                        </a:rPr>
                        <a:t>55+ 2023</a:t>
                      </a:r>
                      <a:endParaRPr/>
                    </a:p>
                  </a:txBody>
                  <a:tcPr marT="7625" marB="0" marR="7625" marL="7625" anchor="b">
                    <a:lnR cap="flat" cmpd="sng" w="12700">
                      <a:solidFill>
                        <a:schemeClr val="dk1"/>
                      </a:solidFill>
                      <a:prstDash val="solid"/>
                      <a:round/>
                      <a:headEnd len="sm" w="sm" type="none"/>
                      <a:tailEnd len="sm" w="sm" type="none"/>
                    </a:lnR>
                  </a:tcPr>
                </a:tc>
              </a:tr>
              <a:tr h="227725">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Powder</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26%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22%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21%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15%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15%</a:t>
                      </a:r>
                      <a:endParaRPr/>
                    </a:p>
                  </a:txBody>
                  <a:tcPr marT="7625" marB="0" marR="7625" marL="7625" anchor="b">
                    <a:lnR cap="flat" cmpd="sng" w="12700">
                      <a:solidFill>
                        <a:schemeClr val="dk1"/>
                      </a:solidFill>
                      <a:prstDash val="solid"/>
                      <a:round/>
                      <a:headEnd len="sm" w="sm" type="none"/>
                      <a:tailEnd len="sm" w="sm" type="none"/>
                    </a:lnR>
                  </a:tcPr>
                </a:tc>
              </a:tr>
              <a:tr h="227725">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Gummy</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25%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25%</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20%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15%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11%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10%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r>
              <a:tr h="227725">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Beverage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25%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17%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24%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17%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17%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r>
              <a:tr h="227725">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Capsules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22%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31%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31%</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36%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39% </a:t>
                      </a:r>
                      <a:r>
                        <a:rPr b="1" lang="en-US" sz="1400" u="none" strike="noStrike">
                          <a:solidFill>
                            <a:srgbClr val="000000"/>
                          </a:solidFill>
                          <a:latin typeface="Arial"/>
                          <a:ea typeface="Arial"/>
                          <a:cs typeface="Arial"/>
                          <a:sym typeface="Arial"/>
                        </a:rPr>
                        <a:t> ↑</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r>
              <a:tr h="227725">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Pills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21%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27%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29% </a:t>
                      </a:r>
                      <a:r>
                        <a:rPr b="1" lang="en-US" sz="1400" u="none" strike="noStrike">
                          <a:solidFill>
                            <a:srgbClr val="000000"/>
                          </a:solidFill>
                          <a:latin typeface="Arial"/>
                          <a:ea typeface="Arial"/>
                          <a:cs typeface="Arial"/>
                          <a:sym typeface="Arial"/>
                        </a:rPr>
                        <a:t> ↑</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32% </a:t>
                      </a:r>
                      <a:r>
                        <a:rPr b="1" lang="en-US" sz="1400" u="none" strike="noStrike">
                          <a:solidFill>
                            <a:srgbClr val="000000"/>
                          </a:solidFill>
                          <a:latin typeface="Arial"/>
                          <a:ea typeface="Arial"/>
                          <a:cs typeface="Arial"/>
                          <a:sym typeface="Arial"/>
                        </a:rPr>
                        <a:t> ↑</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r>
              <a:tr h="227725">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Snack (bar, cookie, etc)</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14%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18%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8%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3%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r>
              <a:tr h="389050">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Softgels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20%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12%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16%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12%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11%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7%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r>
              <a:tr h="389050">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Fortified food or beverage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17%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13%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21%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12%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8%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tcPr>
                </a:tc>
              </a:tr>
              <a:tr h="578825">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Other non-pill format (I.e., stick pack, chews, etc.)</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11%</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7%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9%</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5%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3%</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400" u="none" strike="noStrike">
                          <a:solidFill>
                            <a:srgbClr val="000000"/>
                          </a:solidFill>
                          <a:latin typeface="Calibri"/>
                          <a:ea typeface="Calibri"/>
                          <a:cs typeface="Calibri"/>
                          <a:sym typeface="Calibri"/>
                        </a:rPr>
                        <a:t>2% </a:t>
                      </a:r>
                      <a:r>
                        <a:rPr b="0" lang="en-US" sz="1400" u="none" strike="noStrike">
                          <a:solidFill>
                            <a:srgbClr val="000000"/>
                          </a:solidFill>
                          <a:latin typeface="Arial"/>
                          <a:ea typeface="Arial"/>
                          <a:cs typeface="Arial"/>
                          <a:sym typeface="Arial"/>
                        </a:rPr>
                        <a:t>↓</a:t>
                      </a:r>
                      <a:endParaRPr b="0" i="0" sz="1400" u="none" strike="noStrike">
                        <a:solidFill>
                          <a:srgbClr val="000000"/>
                        </a:solidFill>
                        <a:latin typeface="Calibri"/>
                        <a:ea typeface="Calibri"/>
                        <a:cs typeface="Calibri"/>
                        <a:sym typeface="Calibri"/>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bl>
          </a:graphicData>
        </a:graphic>
      </p:graphicFrame>
      <p:pic>
        <p:nvPicPr>
          <p:cNvPr descr="Icon&#10;&#10;Description automatically generated" id="2359" name="Google Shape;2359;p205"/>
          <p:cNvPicPr preferRelativeResize="0"/>
          <p:nvPr/>
        </p:nvPicPr>
        <p:blipFill rotWithShape="1">
          <a:blip r:embed="rId3">
            <a:alphaModFix/>
          </a:blip>
          <a:srcRect b="0" l="0" r="0" t="0"/>
          <a:stretch/>
        </p:blipFill>
        <p:spPr>
          <a:xfrm>
            <a:off x="838200" y="907012"/>
            <a:ext cx="548640" cy="548640"/>
          </a:xfrm>
          <a:prstGeom prst="rect">
            <a:avLst/>
          </a:prstGeom>
          <a:noFill/>
          <a:ln>
            <a:noFill/>
          </a:ln>
        </p:spPr>
      </p:pic>
      <p:sp>
        <p:nvSpPr>
          <p:cNvPr id="2360" name="Google Shape;2360;p205"/>
          <p:cNvSpPr txBox="1"/>
          <p:nvPr/>
        </p:nvSpPr>
        <p:spPr>
          <a:xfrm>
            <a:off x="1338613" y="987881"/>
            <a:ext cx="3115949" cy="50230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rgbClr val="000000"/>
              </a:buClr>
              <a:buSzPts val="1400"/>
              <a:buFont typeface="Arial"/>
              <a:buChar char="•"/>
            </a:pPr>
            <a:r>
              <a:rPr b="0" lang="en-US" sz="1400" u="none" strike="noStrike">
                <a:solidFill>
                  <a:srgbClr val="000000"/>
                </a:solidFill>
                <a:latin typeface="Arial"/>
                <a:ea typeface="Arial"/>
                <a:cs typeface="Arial"/>
                <a:sym typeface="Arial"/>
              </a:rPr>
              <a:t>Most of the increase in preference for capsule and pill formats comes from respondents aged 55+, with those aged 35-54 also slightly boosting pills.</a:t>
            </a:r>
            <a:endParaRPr/>
          </a:p>
          <a:p>
            <a:pPr indent="-228600" lvl="0" marL="228600" marR="0" rtl="0" algn="l">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The gummy format was the only format not to lose popularity with users aged 18-34.</a:t>
            </a:r>
            <a:endParaRPr sz="1400">
              <a:solidFill>
                <a:schemeClr val="dk1"/>
              </a:solidFill>
              <a:latin typeface="Arial"/>
              <a:ea typeface="Arial"/>
              <a:cs typeface="Arial"/>
              <a:sym typeface="Arial"/>
            </a:endParaRPr>
          </a:p>
        </p:txBody>
      </p:sp>
      <p:sp>
        <p:nvSpPr>
          <p:cNvPr id="2361" name="Google Shape;2361;p205"/>
          <p:cNvSpPr txBox="1"/>
          <p:nvPr/>
        </p:nvSpPr>
        <p:spPr>
          <a:xfrm>
            <a:off x="64169" y="6170689"/>
            <a:ext cx="3898231"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18-34 2023 n=645, 2022 n=504; 35-54 2023 n=702, 2022 n=574, 55+ 2023 n=309, 2022 n=358. Question PRE3: “How do you prefer to consume your prebiotics?” </a:t>
            </a:r>
            <a:endParaRPr/>
          </a:p>
        </p:txBody>
      </p: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5" name="Shape 2365"/>
        <p:cNvGrpSpPr/>
        <p:nvPr/>
      </p:nvGrpSpPr>
      <p:grpSpPr>
        <a:xfrm>
          <a:off x="0" y="0"/>
          <a:ext cx="0" cy="0"/>
          <a:chOff x="0" y="0"/>
          <a:chExt cx="0" cy="0"/>
        </a:xfrm>
      </p:grpSpPr>
      <p:sp>
        <p:nvSpPr>
          <p:cNvPr id="2366" name="Google Shape;2366;p206"/>
          <p:cNvSpPr txBox="1"/>
          <p:nvPr>
            <p:ph type="title"/>
          </p:nvPr>
        </p:nvSpPr>
        <p:spPr>
          <a:xfrm>
            <a:off x="838199" y="309660"/>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WHAT THEY LOOK FOR ON THE LABEL</a:t>
            </a:r>
            <a:endParaRPr/>
          </a:p>
        </p:txBody>
      </p:sp>
      <p:sp>
        <p:nvSpPr>
          <p:cNvPr id="2367" name="Google Shape;2367;p206"/>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n=1656. Question PRE2: “When you select what prebiotic to purchase, what characteristics do you look for on the label?”</a:t>
            </a:r>
            <a:endParaRPr sz="1000">
              <a:solidFill>
                <a:srgbClr val="7F7F7F"/>
              </a:solidFill>
              <a:latin typeface="Arial"/>
              <a:ea typeface="Arial"/>
              <a:cs typeface="Arial"/>
              <a:sym typeface="Arial"/>
            </a:endParaRPr>
          </a:p>
        </p:txBody>
      </p:sp>
      <p:pic>
        <p:nvPicPr>
          <p:cNvPr descr="Icon&#10;&#10;Description automatically generated" id="2368" name="Google Shape;2368;p206"/>
          <p:cNvPicPr preferRelativeResize="0"/>
          <p:nvPr/>
        </p:nvPicPr>
        <p:blipFill rotWithShape="1">
          <a:blip r:embed="rId3">
            <a:alphaModFix/>
          </a:blip>
          <a:srcRect b="0" l="0" r="0" t="0"/>
          <a:stretch/>
        </p:blipFill>
        <p:spPr>
          <a:xfrm>
            <a:off x="724540" y="826402"/>
            <a:ext cx="457200" cy="457200"/>
          </a:xfrm>
          <a:prstGeom prst="rect">
            <a:avLst/>
          </a:prstGeom>
          <a:noFill/>
          <a:ln>
            <a:noFill/>
          </a:ln>
        </p:spPr>
      </p:pic>
      <p:sp>
        <p:nvSpPr>
          <p:cNvPr id="2369" name="Google Shape;2369;p206"/>
          <p:cNvSpPr txBox="1"/>
          <p:nvPr/>
        </p:nvSpPr>
        <p:spPr>
          <a:xfrm>
            <a:off x="1158683" y="870575"/>
            <a:ext cx="10716160"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Prebiotic users were most likely to seek out a probiotic/prebiotic combination (28%) displacing previous top overall response 'looking for a prebiotic'.</a:t>
            </a:r>
            <a:endParaRPr/>
          </a:p>
        </p:txBody>
      </p:sp>
      <p:graphicFrame>
        <p:nvGraphicFramePr>
          <p:cNvPr id="2370" name="Google Shape;2370;p206"/>
          <p:cNvGraphicFramePr/>
          <p:nvPr/>
        </p:nvGraphicFramePr>
        <p:xfrm>
          <a:off x="838199" y="1750174"/>
          <a:ext cx="10515600" cy="4351337"/>
        </p:xfrm>
        <a:graphic>
          <a:graphicData uri="http://schemas.openxmlformats.org/drawingml/2006/chart">
            <c:chart r:id="rId4"/>
          </a:graphicData>
        </a:graphic>
      </p:graphicFrame>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4" name="Shape 2374"/>
        <p:cNvGrpSpPr/>
        <p:nvPr/>
      </p:nvGrpSpPr>
      <p:grpSpPr>
        <a:xfrm>
          <a:off x="0" y="0"/>
          <a:ext cx="0" cy="0"/>
          <a:chOff x="0" y="0"/>
          <a:chExt cx="0" cy="0"/>
        </a:xfrm>
      </p:grpSpPr>
      <p:sp>
        <p:nvSpPr>
          <p:cNvPr id="2375" name="Google Shape;2375;p207"/>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n=484, UK n=208, DE n=189, IT n=284, KR n=285, AU n=206, all prebiotic users n= 1656. Question PRE2: “When you select what prebiotic to purchase, what characteristics do you look for on the label?”</a:t>
            </a:r>
            <a:endParaRPr sz="1000">
              <a:solidFill>
                <a:srgbClr val="7F7F7F"/>
              </a:solidFill>
              <a:latin typeface="Arial"/>
              <a:ea typeface="Arial"/>
              <a:cs typeface="Arial"/>
              <a:sym typeface="Arial"/>
            </a:endParaRPr>
          </a:p>
        </p:txBody>
      </p:sp>
      <p:pic>
        <p:nvPicPr>
          <p:cNvPr descr="Icon&#10;&#10;Description automatically generated" id="2376" name="Google Shape;2376;p207"/>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377" name="Google Shape;2377;p207"/>
          <p:cNvSpPr txBox="1"/>
          <p:nvPr/>
        </p:nvSpPr>
        <p:spPr>
          <a:xfrm>
            <a:off x="1058779" y="742979"/>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South Korean respondents notably over-indexed for specific activity on gut microbiota and FOS (38% &amp; 17%).</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respondents over-indexed for probiotic/prebiotic combination (33%), Australian users did so for having prebiotic on the label (32%), and German users did so for a third-party quality seal on the label (24%).</a:t>
            </a:r>
            <a:endParaRPr/>
          </a:p>
        </p:txBody>
      </p:sp>
      <p:graphicFrame>
        <p:nvGraphicFramePr>
          <p:cNvPr id="2378" name="Google Shape;2378;p207"/>
          <p:cNvGraphicFramePr/>
          <p:nvPr/>
        </p:nvGraphicFramePr>
        <p:xfrm>
          <a:off x="0" y="1697086"/>
          <a:ext cx="12192000" cy="4578654"/>
        </p:xfrm>
        <a:graphic>
          <a:graphicData uri="http://schemas.openxmlformats.org/drawingml/2006/chart">
            <c:chart r:id="rId4"/>
          </a:graphicData>
        </a:graphic>
      </p:graphicFrame>
      <p:sp>
        <p:nvSpPr>
          <p:cNvPr id="2379" name="Google Shape;2379;p207"/>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WHAT THEY LOOK FOR ON THE LABEL: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COUNTRY</a:t>
            </a:r>
            <a:endParaRPr/>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3" name="Shape 2383"/>
        <p:cNvGrpSpPr/>
        <p:nvPr/>
      </p:nvGrpSpPr>
      <p:grpSpPr>
        <a:xfrm>
          <a:off x="0" y="0"/>
          <a:ext cx="0" cy="0"/>
          <a:chOff x="0" y="0"/>
          <a:chExt cx="0" cy="0"/>
        </a:xfrm>
      </p:grpSpPr>
      <p:sp>
        <p:nvSpPr>
          <p:cNvPr id="2384" name="Google Shape;2384;p208"/>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female 18-34 n=342, 35-54 n=333, 55+ n=153; male 18-34 n=300, 35-54 n=369, 55+ n=156, all prebiotic users n= 1656. Question PRE2: “When you select what prebiotic to purchase, what characteristics do you look for on the label?”</a:t>
            </a:r>
            <a:endParaRPr sz="1000">
              <a:solidFill>
                <a:srgbClr val="7F7F7F"/>
              </a:solidFill>
              <a:latin typeface="Arial"/>
              <a:ea typeface="Arial"/>
              <a:cs typeface="Arial"/>
              <a:sym typeface="Arial"/>
            </a:endParaRPr>
          </a:p>
        </p:txBody>
      </p:sp>
      <p:pic>
        <p:nvPicPr>
          <p:cNvPr descr="Icon&#10;&#10;Description automatically generated" id="2385" name="Google Shape;2385;p208"/>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386" name="Google Shape;2386;p208"/>
          <p:cNvSpPr txBox="1"/>
          <p:nvPr/>
        </p:nvSpPr>
        <p:spPr>
          <a:xfrm>
            <a:off x="1058779" y="742979"/>
            <a:ext cx="11133221"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55+ greatly over-indexed for having prebiotic on the label (42%).</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35-54 over-indexed for probiotic/prebiotic combination (35%).</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users aged 18-43 over-indexed for values-based seals (24%) and labeled as a synbiotic (17%).</a:t>
            </a:r>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aphicFrame>
        <p:nvGraphicFramePr>
          <p:cNvPr id="2387" name="Google Shape;2387;p208"/>
          <p:cNvGraphicFramePr/>
          <p:nvPr/>
        </p:nvGraphicFramePr>
        <p:xfrm>
          <a:off x="0" y="1779639"/>
          <a:ext cx="12192000" cy="4385285"/>
        </p:xfrm>
        <a:graphic>
          <a:graphicData uri="http://schemas.openxmlformats.org/drawingml/2006/chart">
            <c:chart r:id="rId4"/>
          </a:graphicData>
        </a:graphic>
      </p:graphicFrame>
      <p:sp>
        <p:nvSpPr>
          <p:cNvPr id="2388" name="Google Shape;2388;p208"/>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WHAT THEY LOOK FOR ON THE LABEL: AGE &amp; GENDER</a:t>
            </a:r>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2" name="Shape 2392"/>
        <p:cNvGrpSpPr/>
        <p:nvPr/>
      </p:nvGrpSpPr>
      <p:grpSpPr>
        <a:xfrm>
          <a:off x="0" y="0"/>
          <a:ext cx="0" cy="0"/>
          <a:chOff x="0" y="0"/>
          <a:chExt cx="0" cy="0"/>
        </a:xfrm>
      </p:grpSpPr>
      <p:sp>
        <p:nvSpPr>
          <p:cNvPr id="2393" name="Google Shape;2393;p209"/>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Female 18-34 n=102, 35-54 n=95, 55+ n=42; male 18-34 n=105, 35-54 n=112, 55+ n=27, all prebiotic users n= 1656. Question PRE2: “When you select what prebiotic to purchase, what characteristics do you look for on the label?”</a:t>
            </a:r>
            <a:endParaRPr sz="1000">
              <a:solidFill>
                <a:srgbClr val="7F7F7F"/>
              </a:solidFill>
              <a:latin typeface="Arial"/>
              <a:ea typeface="Arial"/>
              <a:cs typeface="Arial"/>
              <a:sym typeface="Arial"/>
            </a:endParaRPr>
          </a:p>
        </p:txBody>
      </p:sp>
      <p:pic>
        <p:nvPicPr>
          <p:cNvPr descr="Icon&#10;&#10;Description automatically generated" id="2394" name="Google Shape;2394;p209"/>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395" name="Google Shape;2395;p209"/>
          <p:cNvSpPr txBox="1"/>
          <p:nvPr/>
        </p:nvSpPr>
        <p:spPr>
          <a:xfrm>
            <a:off x="1058779" y="825532"/>
            <a:ext cx="11133221"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male respondents aged 55+ greatly over-indexed for labelled as a prebiotic (59%).</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female respondents aged 35-54 over-indexed for probiotic/prebiotic combination (40%).</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male respondents aged 18-35 (27%) and 35-54 (28%) over-indexed for a values-based seal; males 18-34 are also looking for labelled as a synbiotic (26%).</a:t>
            </a:r>
            <a:endParaRPr sz="1400">
              <a:solidFill>
                <a:schemeClr val="dk1"/>
              </a:solidFill>
              <a:latin typeface="Arial"/>
              <a:ea typeface="Arial"/>
              <a:cs typeface="Arial"/>
              <a:sym typeface="Arial"/>
            </a:endParaRPr>
          </a:p>
        </p:txBody>
      </p:sp>
      <p:graphicFrame>
        <p:nvGraphicFramePr>
          <p:cNvPr id="2396" name="Google Shape;2396;p209"/>
          <p:cNvGraphicFramePr/>
          <p:nvPr/>
        </p:nvGraphicFramePr>
        <p:xfrm>
          <a:off x="0" y="1779639"/>
          <a:ext cx="12192000" cy="4385285"/>
        </p:xfrm>
        <a:graphic>
          <a:graphicData uri="http://schemas.openxmlformats.org/drawingml/2006/chart">
            <c:chart r:id="rId4"/>
          </a:graphicData>
        </a:graphic>
      </p:graphicFrame>
      <p:sp>
        <p:nvSpPr>
          <p:cNvPr id="2397" name="Google Shape;2397;p209"/>
          <p:cNvSpPr txBox="1"/>
          <p:nvPr/>
        </p:nvSpPr>
        <p:spPr>
          <a:xfrm>
            <a:off x="776177" y="181602"/>
            <a:ext cx="9360881"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WHAT THEY LOOK FOR ON THE LABEL: US AGE &amp; GENDER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21"/>
          <p:cNvSpPr txBox="1"/>
          <p:nvPr>
            <p:ph type="title"/>
          </p:nvPr>
        </p:nvSpPr>
        <p:spPr>
          <a:xfrm>
            <a:off x="838199" y="309660"/>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WHY CONSUMERS TAKE SUPPLEMENTS: </a:t>
            </a:r>
            <a:br>
              <a:rPr lang="en-US">
                <a:latin typeface="Arial Black"/>
                <a:ea typeface="Arial Black"/>
                <a:cs typeface="Arial Black"/>
                <a:sym typeface="Arial Black"/>
              </a:rPr>
            </a:br>
            <a:r>
              <a:rPr lang="en-US">
                <a:latin typeface="Arial Black"/>
                <a:ea typeface="Arial Black"/>
                <a:cs typeface="Arial Black"/>
                <a:sym typeface="Arial Black"/>
              </a:rPr>
              <a:t>COUNTRY</a:t>
            </a:r>
            <a:endParaRPr/>
          </a:p>
        </p:txBody>
      </p:sp>
      <p:sp>
        <p:nvSpPr>
          <p:cNvPr id="589" name="Google Shape;589;p21"/>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 N=499, UK n=213, DE n=196, IT n=290, KR n=295, AU n=218, all Supplement users n=3677. Question GS1: “Why do you take dietary supplements?” </a:t>
            </a:r>
            <a:endParaRPr sz="1000">
              <a:solidFill>
                <a:srgbClr val="7F7F7F"/>
              </a:solidFill>
              <a:latin typeface="Arial"/>
              <a:ea typeface="Arial"/>
              <a:cs typeface="Arial"/>
              <a:sym typeface="Arial"/>
            </a:endParaRPr>
          </a:p>
        </p:txBody>
      </p:sp>
      <p:pic>
        <p:nvPicPr>
          <p:cNvPr descr="Icon&#10;&#10;Description automatically generated" id="590" name="Google Shape;590;p21"/>
          <p:cNvPicPr preferRelativeResize="0"/>
          <p:nvPr/>
        </p:nvPicPr>
        <p:blipFill rotWithShape="1">
          <a:blip r:embed="rId3">
            <a:alphaModFix/>
          </a:blip>
          <a:srcRect b="0" l="0" r="0" t="0"/>
          <a:stretch/>
        </p:blipFill>
        <p:spPr>
          <a:xfrm>
            <a:off x="724540" y="826402"/>
            <a:ext cx="457200" cy="457200"/>
          </a:xfrm>
          <a:prstGeom prst="rect">
            <a:avLst/>
          </a:prstGeom>
          <a:noFill/>
          <a:ln>
            <a:noFill/>
          </a:ln>
        </p:spPr>
      </p:pic>
      <p:sp>
        <p:nvSpPr>
          <p:cNvPr id="591" name="Google Shape;591;p21"/>
          <p:cNvSpPr txBox="1"/>
          <p:nvPr/>
        </p:nvSpPr>
        <p:spPr>
          <a:xfrm>
            <a:off x="1158683" y="870575"/>
            <a:ext cx="10716160"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“General health and well-being” was the dominant response in all countries, most of all in South Korea (77%). Interestingly, South Korea was the least likely to cite “my health care professional recommended them” (16%) as a reason for supplement use.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Italy led in “condition-specific health benefits” (47%) and “specific performance benefits” (42%) as given reasons, while South Korea (45%) and Germany (42%) led in “disease prevention.”</a:t>
            </a:r>
            <a:endParaRPr/>
          </a:p>
        </p:txBody>
      </p:sp>
      <p:graphicFrame>
        <p:nvGraphicFramePr>
          <p:cNvPr id="592" name="Google Shape;592;p21"/>
          <p:cNvGraphicFramePr/>
          <p:nvPr/>
        </p:nvGraphicFramePr>
        <p:xfrm>
          <a:off x="0" y="2210143"/>
          <a:ext cx="12104914" cy="4077730"/>
        </p:xfrm>
        <a:graphic>
          <a:graphicData uri="http://schemas.openxmlformats.org/drawingml/2006/chart">
            <c:chart r:id="rId4"/>
          </a:graphicData>
        </a:graphic>
      </p:graphicFrame>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1" name="Shape 2401"/>
        <p:cNvGrpSpPr/>
        <p:nvPr/>
      </p:nvGrpSpPr>
      <p:grpSpPr>
        <a:xfrm>
          <a:off x="0" y="0"/>
          <a:ext cx="0" cy="0"/>
          <a:chOff x="0" y="0"/>
          <a:chExt cx="0" cy="0"/>
        </a:xfrm>
      </p:grpSpPr>
      <p:sp>
        <p:nvSpPr>
          <p:cNvPr id="2402" name="Google Shape;2402;p210"/>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UK Female 18-34 n=35, 35-54 n=29, 55+ n=23; male 18-34 n=43, 35-54 n=55, 55+ n=23, all prebiotic users n= 1656. Question PRE2: “When you select what prebiotic to purchase, what characteristics do you look for on the label?”</a:t>
            </a:r>
            <a:endParaRPr sz="1000">
              <a:solidFill>
                <a:srgbClr val="7F7F7F"/>
              </a:solidFill>
              <a:latin typeface="Arial"/>
              <a:ea typeface="Arial"/>
              <a:cs typeface="Arial"/>
              <a:sym typeface="Arial"/>
            </a:endParaRPr>
          </a:p>
        </p:txBody>
      </p:sp>
      <p:pic>
        <p:nvPicPr>
          <p:cNvPr descr="Icon&#10;&#10;Description automatically generated" id="2403" name="Google Shape;2403;p210"/>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404" name="Google Shape;2404;p210"/>
          <p:cNvSpPr txBox="1"/>
          <p:nvPr/>
        </p:nvSpPr>
        <p:spPr>
          <a:xfrm>
            <a:off x="1058779" y="825532"/>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UK male respondents aged 55+ notably over-indexed for labelled as a prebiotic (61%) and soluble fiber (35%).</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35-54 notably over-indexed for having at least 10% of the recommended daily intake of dietary fiber (35%).</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18-35  under-indexed for labelled as a prebiotic and probiotic/prebiotic combination (12%).</a:t>
            </a:r>
            <a:endParaRPr/>
          </a:p>
        </p:txBody>
      </p:sp>
      <p:graphicFrame>
        <p:nvGraphicFramePr>
          <p:cNvPr id="2405" name="Google Shape;2405;p210"/>
          <p:cNvGraphicFramePr/>
          <p:nvPr/>
        </p:nvGraphicFramePr>
        <p:xfrm>
          <a:off x="0" y="1779639"/>
          <a:ext cx="12192000" cy="4385285"/>
        </p:xfrm>
        <a:graphic>
          <a:graphicData uri="http://schemas.openxmlformats.org/drawingml/2006/chart">
            <c:chart r:id="rId4"/>
          </a:graphicData>
        </a:graphic>
      </p:graphicFrame>
      <p:sp>
        <p:nvSpPr>
          <p:cNvPr id="2406" name="Google Shape;2406;p210"/>
          <p:cNvSpPr txBox="1"/>
          <p:nvPr/>
        </p:nvSpPr>
        <p:spPr>
          <a:xfrm>
            <a:off x="776177" y="181602"/>
            <a:ext cx="9360881"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WHAT THEY LOOK FOR ON THE LABEL: UK AGE &amp; GENDER</a:t>
            </a:r>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0" name="Shape 2410"/>
        <p:cNvGrpSpPr/>
        <p:nvPr/>
      </p:nvGrpSpPr>
      <p:grpSpPr>
        <a:xfrm>
          <a:off x="0" y="0"/>
          <a:ext cx="0" cy="0"/>
          <a:chOff x="0" y="0"/>
          <a:chExt cx="0" cy="0"/>
        </a:xfrm>
      </p:grpSpPr>
      <p:sp>
        <p:nvSpPr>
          <p:cNvPr id="2411" name="Google Shape;2411;p211"/>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DE Female 18-34 n=37, 35-54 n=44, 55+ n=10; male 18-34 n=36, 35-54 n=44, 55+ n=17, all prebiotic users n= 1656. Question PRE2: “When you select what prebiotic to purchase, what characteristics do you look for on the label?”</a:t>
            </a:r>
            <a:endParaRPr sz="1000">
              <a:solidFill>
                <a:srgbClr val="7F7F7F"/>
              </a:solidFill>
              <a:latin typeface="Arial"/>
              <a:ea typeface="Arial"/>
              <a:cs typeface="Arial"/>
              <a:sym typeface="Arial"/>
            </a:endParaRPr>
          </a:p>
        </p:txBody>
      </p:sp>
      <p:pic>
        <p:nvPicPr>
          <p:cNvPr descr="Icon&#10;&#10;Description automatically generated" id="2412" name="Google Shape;2412;p211"/>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413" name="Google Shape;2413;p211"/>
          <p:cNvSpPr txBox="1"/>
          <p:nvPr/>
        </p:nvSpPr>
        <p:spPr>
          <a:xfrm>
            <a:off x="1058779" y="825532"/>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German female respondents aged 55+ greatly over-indexed for activity on gut microbiota (60%).</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Respondents aged 55+ over-indexed for looking for a third-party quality seal.</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18-34 notably over-indexed for other oligosaccharides (25%)</a:t>
            </a:r>
            <a:endParaRPr/>
          </a:p>
        </p:txBody>
      </p:sp>
      <p:graphicFrame>
        <p:nvGraphicFramePr>
          <p:cNvPr id="2414" name="Google Shape;2414;p211"/>
          <p:cNvGraphicFramePr/>
          <p:nvPr/>
        </p:nvGraphicFramePr>
        <p:xfrm>
          <a:off x="0" y="1779639"/>
          <a:ext cx="12192000" cy="4385285"/>
        </p:xfrm>
        <a:graphic>
          <a:graphicData uri="http://schemas.openxmlformats.org/drawingml/2006/chart">
            <c:chart r:id="rId4"/>
          </a:graphicData>
        </a:graphic>
      </p:graphicFrame>
      <p:sp>
        <p:nvSpPr>
          <p:cNvPr id="2415" name="Google Shape;2415;p211"/>
          <p:cNvSpPr txBox="1"/>
          <p:nvPr/>
        </p:nvSpPr>
        <p:spPr>
          <a:xfrm>
            <a:off x="776177" y="181602"/>
            <a:ext cx="9360881"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WHAT THEY LOOK FOR ON THE LABEL: DE AGE &amp; GENDER</a:t>
            </a:r>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9" name="Shape 2419"/>
        <p:cNvGrpSpPr/>
        <p:nvPr/>
      </p:nvGrpSpPr>
      <p:grpSpPr>
        <a:xfrm>
          <a:off x="0" y="0"/>
          <a:ext cx="0" cy="0"/>
          <a:chOff x="0" y="0"/>
          <a:chExt cx="0" cy="0"/>
        </a:xfrm>
      </p:grpSpPr>
      <p:sp>
        <p:nvSpPr>
          <p:cNvPr id="2420" name="Google Shape;2420;p212"/>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IT Female 18-34 n=54, 35-54 n=63, 55+ n=34; male 18-34 n=35, 35-54 n=66, 55+ n=31, all prebiotic users n= 1656. Question PRE2: “When you select what prebiotic to purchase, what characteristics do you look for on the label?”</a:t>
            </a:r>
            <a:endParaRPr sz="1000">
              <a:solidFill>
                <a:srgbClr val="7F7F7F"/>
              </a:solidFill>
              <a:latin typeface="Arial"/>
              <a:ea typeface="Arial"/>
              <a:cs typeface="Arial"/>
              <a:sym typeface="Arial"/>
            </a:endParaRPr>
          </a:p>
        </p:txBody>
      </p:sp>
      <p:pic>
        <p:nvPicPr>
          <p:cNvPr descr="Icon&#10;&#10;Description automatically generated" id="2421" name="Google Shape;2421;p212"/>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422" name="Google Shape;2422;p212"/>
          <p:cNvSpPr txBox="1"/>
          <p:nvPr/>
        </p:nvSpPr>
        <p:spPr>
          <a:xfrm>
            <a:off x="1058779" y="825532"/>
            <a:ext cx="11133221"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male respondents aged 55+ notably over-indexed for probiotic/prebiotic combination (48%).</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male respondents aged 18-34 notably over-indexed for values-based seals (31%) and other oligosaccharides (17%).</a:t>
            </a:r>
            <a:endParaRPr/>
          </a:p>
        </p:txBody>
      </p:sp>
      <p:graphicFrame>
        <p:nvGraphicFramePr>
          <p:cNvPr id="2423" name="Google Shape;2423;p212"/>
          <p:cNvGraphicFramePr/>
          <p:nvPr/>
        </p:nvGraphicFramePr>
        <p:xfrm>
          <a:off x="0" y="1779639"/>
          <a:ext cx="12192000" cy="4385285"/>
        </p:xfrm>
        <a:graphic>
          <a:graphicData uri="http://schemas.openxmlformats.org/drawingml/2006/chart">
            <c:chart r:id="rId4"/>
          </a:graphicData>
        </a:graphic>
      </p:graphicFrame>
      <p:sp>
        <p:nvSpPr>
          <p:cNvPr id="2424" name="Google Shape;2424;p212"/>
          <p:cNvSpPr txBox="1"/>
          <p:nvPr/>
        </p:nvSpPr>
        <p:spPr>
          <a:xfrm>
            <a:off x="776177" y="181602"/>
            <a:ext cx="9360881"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WHAT THEY LOOK FOR ON THE LABEL: IT AGE &amp; GENDER</a:t>
            </a:r>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8" name="Shape 2428"/>
        <p:cNvGrpSpPr/>
        <p:nvPr/>
      </p:nvGrpSpPr>
      <p:grpSpPr>
        <a:xfrm>
          <a:off x="0" y="0"/>
          <a:ext cx="0" cy="0"/>
          <a:chOff x="0" y="0"/>
          <a:chExt cx="0" cy="0"/>
        </a:xfrm>
      </p:grpSpPr>
      <p:sp>
        <p:nvSpPr>
          <p:cNvPr id="2429" name="Google Shape;2429;p213"/>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KR Female 18-34 n=70, 35-54 n=62, 55+ n=25; male 18-34 n=31, 35-54 n=62, 55+ n=45, all prebiotic users n= 1656. Question PRE2: “When you select what prebiotic to purchase, what characteristics do you look for on the label?”</a:t>
            </a:r>
            <a:endParaRPr sz="1000">
              <a:solidFill>
                <a:srgbClr val="7F7F7F"/>
              </a:solidFill>
              <a:latin typeface="Arial"/>
              <a:ea typeface="Arial"/>
              <a:cs typeface="Arial"/>
              <a:sym typeface="Arial"/>
            </a:endParaRPr>
          </a:p>
        </p:txBody>
      </p:sp>
      <p:pic>
        <p:nvPicPr>
          <p:cNvPr descr="Icon&#10;&#10;Description automatically generated" id="2430" name="Google Shape;2430;p213"/>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431" name="Google Shape;2431;p213"/>
          <p:cNvSpPr txBox="1"/>
          <p:nvPr/>
        </p:nvSpPr>
        <p:spPr>
          <a:xfrm>
            <a:off x="1058779" y="825532"/>
            <a:ext cx="11133221"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South Korean respondents in general over-indexed for action on gut microbiota and generally under-indexed for looking for a values-based seal.</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35-54 were the only group not to under-index for a third-party quality seal (21%).</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There was a strong response from males 55+ for at least 10% of the RDI of dietary fiber.</a:t>
            </a:r>
            <a:endParaRPr sz="1400">
              <a:solidFill>
                <a:schemeClr val="dk1"/>
              </a:solidFill>
              <a:latin typeface="Arial"/>
              <a:ea typeface="Arial"/>
              <a:cs typeface="Arial"/>
              <a:sym typeface="Arial"/>
            </a:endParaRPr>
          </a:p>
        </p:txBody>
      </p:sp>
      <p:graphicFrame>
        <p:nvGraphicFramePr>
          <p:cNvPr id="2432" name="Google Shape;2432;p213"/>
          <p:cNvGraphicFramePr/>
          <p:nvPr/>
        </p:nvGraphicFramePr>
        <p:xfrm>
          <a:off x="0" y="1779639"/>
          <a:ext cx="12192000" cy="4385285"/>
        </p:xfrm>
        <a:graphic>
          <a:graphicData uri="http://schemas.openxmlformats.org/drawingml/2006/chart">
            <c:chart r:id="rId4"/>
          </a:graphicData>
        </a:graphic>
      </p:graphicFrame>
      <p:sp>
        <p:nvSpPr>
          <p:cNvPr id="2433" name="Google Shape;2433;p213"/>
          <p:cNvSpPr txBox="1"/>
          <p:nvPr/>
        </p:nvSpPr>
        <p:spPr>
          <a:xfrm>
            <a:off x="776177" y="181602"/>
            <a:ext cx="9360881"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WHAT THEY LOOK FOR ON THE LABEL: KR AGE &amp; GENDER</a:t>
            </a:r>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7" name="Shape 2437"/>
        <p:cNvGrpSpPr/>
        <p:nvPr/>
      </p:nvGrpSpPr>
      <p:grpSpPr>
        <a:xfrm>
          <a:off x="0" y="0"/>
          <a:ext cx="0" cy="0"/>
          <a:chOff x="0" y="0"/>
          <a:chExt cx="0" cy="0"/>
        </a:xfrm>
      </p:grpSpPr>
      <p:sp>
        <p:nvSpPr>
          <p:cNvPr id="2438" name="Google Shape;2438;p214"/>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AU Female 18-34 n=45, 35-54 n=42, 55+ n=19; male 18-34 n=52, 35-54 n=31, 55+ n=17, all prebiotic users n= 1656. Question PRE2: “When you select what prebiotic to purchase, what characteristics do you look for on the label?”</a:t>
            </a:r>
            <a:endParaRPr sz="1000">
              <a:solidFill>
                <a:srgbClr val="7F7F7F"/>
              </a:solidFill>
              <a:latin typeface="Arial"/>
              <a:ea typeface="Arial"/>
              <a:cs typeface="Arial"/>
              <a:sym typeface="Arial"/>
            </a:endParaRPr>
          </a:p>
        </p:txBody>
      </p:sp>
      <p:pic>
        <p:nvPicPr>
          <p:cNvPr descr="Icon&#10;&#10;Description automatically generated" id="2439" name="Google Shape;2439;p214"/>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440" name="Google Shape;2440;p214"/>
          <p:cNvSpPr txBox="1"/>
          <p:nvPr/>
        </p:nvSpPr>
        <p:spPr>
          <a:xfrm>
            <a:off x="1058779" y="825532"/>
            <a:ext cx="11133221"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AU male respondents aged 55+ notably over-index and all those 35+ somewhat over-indexed for labelled as a prebiotic (53%).</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35-54 were most likely to care about a probiotic/prebiotic combination (45%). </a:t>
            </a:r>
            <a:endParaRPr sz="1400">
              <a:solidFill>
                <a:schemeClr val="dk1"/>
              </a:solidFill>
              <a:latin typeface="Arial"/>
              <a:ea typeface="Arial"/>
              <a:cs typeface="Arial"/>
              <a:sym typeface="Arial"/>
            </a:endParaRPr>
          </a:p>
        </p:txBody>
      </p:sp>
      <p:graphicFrame>
        <p:nvGraphicFramePr>
          <p:cNvPr id="2441" name="Google Shape;2441;p214"/>
          <p:cNvGraphicFramePr/>
          <p:nvPr/>
        </p:nvGraphicFramePr>
        <p:xfrm>
          <a:off x="0" y="1779639"/>
          <a:ext cx="12192000" cy="4385285"/>
        </p:xfrm>
        <a:graphic>
          <a:graphicData uri="http://schemas.openxmlformats.org/drawingml/2006/chart">
            <c:chart r:id="rId4"/>
          </a:graphicData>
        </a:graphic>
      </p:graphicFrame>
      <p:sp>
        <p:nvSpPr>
          <p:cNvPr id="2442" name="Google Shape;2442;p214"/>
          <p:cNvSpPr txBox="1"/>
          <p:nvPr/>
        </p:nvSpPr>
        <p:spPr>
          <a:xfrm>
            <a:off x="776177" y="181602"/>
            <a:ext cx="9360881"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WHAT THEY LOOK FOR ON THE LABEL: AU AGE &amp; GENDER</a:t>
            </a:r>
            <a:endParaRPr/>
          </a:p>
        </p:txBody>
      </p:sp>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6" name="Shape 2446"/>
        <p:cNvGrpSpPr/>
        <p:nvPr/>
      </p:nvGrpSpPr>
      <p:grpSpPr>
        <a:xfrm>
          <a:off x="0" y="0"/>
          <a:ext cx="0" cy="0"/>
          <a:chOff x="0" y="0"/>
          <a:chExt cx="0" cy="0"/>
        </a:xfrm>
      </p:grpSpPr>
      <p:sp>
        <p:nvSpPr>
          <p:cNvPr id="2447" name="Google Shape;2447;p215"/>
          <p:cNvSpPr txBox="1"/>
          <p:nvPr>
            <p:ph type="title"/>
          </p:nvPr>
        </p:nvSpPr>
        <p:spPr>
          <a:xfrm>
            <a:off x="838199" y="309660"/>
            <a:ext cx="894489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WHAT THEY LOOK FOR ON THE LABEL: 2022-2023</a:t>
            </a:r>
            <a:endParaRPr/>
          </a:p>
        </p:txBody>
      </p:sp>
      <p:sp>
        <p:nvSpPr>
          <p:cNvPr id="2448" name="Google Shape;2448;p215"/>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2023 n=1656, 2022 n=1715. Question PRE2: “When you select what prebiotic to purchase, what characteristics do you look for on the label?”</a:t>
            </a:r>
            <a:endParaRPr sz="1000">
              <a:solidFill>
                <a:srgbClr val="7F7F7F"/>
              </a:solidFill>
              <a:latin typeface="Arial"/>
              <a:ea typeface="Arial"/>
              <a:cs typeface="Arial"/>
              <a:sym typeface="Arial"/>
            </a:endParaRPr>
          </a:p>
        </p:txBody>
      </p:sp>
      <p:pic>
        <p:nvPicPr>
          <p:cNvPr descr="Icon&#10;&#10;Description automatically generated" id="2449" name="Google Shape;2449;p215"/>
          <p:cNvPicPr preferRelativeResize="0"/>
          <p:nvPr/>
        </p:nvPicPr>
        <p:blipFill rotWithShape="1">
          <a:blip r:embed="rId3">
            <a:alphaModFix/>
          </a:blip>
          <a:srcRect b="0" l="0" r="0" t="0"/>
          <a:stretch/>
        </p:blipFill>
        <p:spPr>
          <a:xfrm>
            <a:off x="724540" y="826402"/>
            <a:ext cx="457200" cy="457200"/>
          </a:xfrm>
          <a:prstGeom prst="rect">
            <a:avLst/>
          </a:prstGeom>
          <a:noFill/>
          <a:ln>
            <a:noFill/>
          </a:ln>
        </p:spPr>
      </p:pic>
      <p:sp>
        <p:nvSpPr>
          <p:cNvPr id="2450" name="Google Shape;2450;p215"/>
          <p:cNvSpPr txBox="1"/>
          <p:nvPr/>
        </p:nvSpPr>
        <p:spPr>
          <a:xfrm>
            <a:off x="1158683" y="870575"/>
            <a:ext cx="1071616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With the exception of prebiotic/probiotic combination, labelling as a prebiotic, and recommended daily intake of daily fiber, most listed characteristics were less important to respondents (fiber, having been split into two categories, is indeterminate). The drop for a values-based seal or certification is evident.</a:t>
            </a:r>
            <a:endParaRPr/>
          </a:p>
        </p:txBody>
      </p:sp>
      <p:graphicFrame>
        <p:nvGraphicFramePr>
          <p:cNvPr id="2451" name="Google Shape;2451;p215"/>
          <p:cNvGraphicFramePr/>
          <p:nvPr/>
        </p:nvGraphicFramePr>
        <p:xfrm>
          <a:off x="838199" y="1780916"/>
          <a:ext cx="10515600" cy="4351337"/>
        </p:xfrm>
        <a:graphic>
          <a:graphicData uri="http://schemas.openxmlformats.org/drawingml/2006/chart">
            <c:chart r:id="rId4"/>
          </a:graphicData>
        </a:graphic>
      </p:graphicFrame>
      <p:sp>
        <p:nvSpPr>
          <p:cNvPr id="2452" name="Google Shape;2452;p215"/>
          <p:cNvSpPr txBox="1"/>
          <p:nvPr/>
        </p:nvSpPr>
        <p:spPr>
          <a:xfrm>
            <a:off x="1888279" y="2873673"/>
            <a:ext cx="1356722" cy="246221"/>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00">
                <a:solidFill>
                  <a:srgbClr val="FF0000"/>
                </a:solidFill>
                <a:latin typeface="Arial"/>
                <a:ea typeface="Arial"/>
                <a:cs typeface="Arial"/>
                <a:sym typeface="Arial"/>
              </a:rPr>
              <a:t>New choice in 2023</a:t>
            </a:r>
            <a:endParaRPr/>
          </a:p>
        </p:txBody>
      </p:sp>
      <p:sp>
        <p:nvSpPr>
          <p:cNvPr id="2453" name="Google Shape;2453;p215"/>
          <p:cNvSpPr txBox="1"/>
          <p:nvPr/>
        </p:nvSpPr>
        <p:spPr>
          <a:xfrm>
            <a:off x="1823985" y="4089540"/>
            <a:ext cx="1356722" cy="246221"/>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00">
                <a:solidFill>
                  <a:srgbClr val="FF0000"/>
                </a:solidFill>
                <a:latin typeface="Arial"/>
                <a:ea typeface="Arial"/>
                <a:cs typeface="Arial"/>
                <a:sym typeface="Arial"/>
              </a:rPr>
              <a:t>New choice in 2023</a:t>
            </a:r>
            <a:endParaRPr/>
          </a:p>
        </p:txBody>
      </p:sp>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7" name="Shape 2457"/>
        <p:cNvGrpSpPr/>
        <p:nvPr/>
      </p:nvGrpSpPr>
      <p:grpSpPr>
        <a:xfrm>
          <a:off x="0" y="0"/>
          <a:ext cx="0" cy="0"/>
          <a:chOff x="0" y="0"/>
          <a:chExt cx="0" cy="0"/>
        </a:xfrm>
      </p:grpSpPr>
      <p:sp>
        <p:nvSpPr>
          <p:cNvPr id="2458" name="Google Shape;2458;p216"/>
          <p:cNvSpPr txBox="1"/>
          <p:nvPr>
            <p:ph type="title"/>
          </p:nvPr>
        </p:nvSpPr>
        <p:spPr>
          <a:xfrm>
            <a:off x="838200" y="287201"/>
            <a:ext cx="8561439" cy="39383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WHAT THEY LOOK FOR ON THE LABEL: COUNTRY, 2022-2023</a:t>
            </a:r>
            <a:endParaRPr/>
          </a:p>
        </p:txBody>
      </p:sp>
      <p:graphicFrame>
        <p:nvGraphicFramePr>
          <p:cNvPr id="2459" name="Google Shape;2459;p216"/>
          <p:cNvGraphicFramePr/>
          <p:nvPr/>
        </p:nvGraphicFramePr>
        <p:xfrm>
          <a:off x="4159047" y="877517"/>
          <a:ext cx="3000000" cy="3000000"/>
        </p:xfrm>
        <a:graphic>
          <a:graphicData uri="http://schemas.openxmlformats.org/drawingml/2006/table">
            <a:tbl>
              <a:tblPr bandRow="1" firstRow="1">
                <a:noFill/>
                <a:tableStyleId>{86D57FBB-DC63-4C23-A16A-1ECE8D42DC54}</a:tableStyleId>
              </a:tblPr>
              <a:tblGrid>
                <a:gridCol w="1343000"/>
                <a:gridCol w="767425"/>
                <a:gridCol w="767425"/>
                <a:gridCol w="767425"/>
                <a:gridCol w="767425"/>
                <a:gridCol w="767425"/>
                <a:gridCol w="767425"/>
                <a:gridCol w="767425"/>
                <a:gridCol w="767425"/>
              </a:tblGrid>
              <a:tr h="1697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gridSpan="8">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What They Look for on the Label</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hMerge="1"/>
                <a:tc hMerge="1"/>
                <a:tc hMerge="1"/>
                <a:tc hMerge="1"/>
                <a:tc hMerge="1"/>
                <a:tc hMerge="1"/>
              </a:tr>
              <a:tr h="3017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US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US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UK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UK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Germany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Germany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IT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IT 2023</a:t>
                      </a:r>
                      <a:endParaRPr/>
                    </a:p>
                  </a:txBody>
                  <a:tcPr marT="7625" marB="0" marR="7625" marL="7625" anchor="b">
                    <a:lnR cap="flat" cmpd="sng" w="12700">
                      <a:solidFill>
                        <a:schemeClr val="dk1"/>
                      </a:solidFill>
                      <a:prstDash val="solid"/>
                      <a:round/>
                      <a:headEnd len="sm" w="sm" type="none"/>
                      <a:tailEnd len="sm" w="sm" type="none"/>
                    </a:lnR>
                  </a:tcPr>
                </a:tc>
              </a:tr>
              <a:tr h="3584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Values-based seal or certification</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22%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19%</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18%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17%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r>
              <a:tr h="1545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Labelled as a prebiotic</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26%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27%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25%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3017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A probiotic/prebiotic combination</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30%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23%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22%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33%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3017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Has at least 10% of the RDI of dietary fiber</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23%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22%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19%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19%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448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Specific activity or action on gut microbiota</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16%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15%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26%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22%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3017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Other specific prebiotics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10%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7%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8%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12%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r>
              <a:tr h="3017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3rd party quality seal on the label</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16%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11%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24%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16%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545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Resistant starch</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11%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11%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7%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r>
              <a:tr h="2182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Labelled as a synbiotic</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14%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14%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10% </a:t>
                      </a:r>
                      <a:r>
                        <a:rPr b="1" lang="en-US" sz="1000" u="none" strike="noStrike">
                          <a:solidFill>
                            <a:srgbClr val="000000"/>
                          </a:solidFill>
                          <a:latin typeface="Arial"/>
                          <a:ea typeface="Arial"/>
                          <a:cs typeface="Arial"/>
                          <a:sym typeface="Arial"/>
                        </a:rPr>
                        <a:t>↑</a:t>
                      </a:r>
                      <a:endParaRPr sz="1000">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6%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r>
              <a:tr h="448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Galacto-oligosaccharides (GOS)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11%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7%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a:t>
                      </a:r>
                      <a:endParaRPr/>
                    </a:p>
                  </a:txBody>
                  <a:tcPr marT="7625" marB="0" marR="7625" marL="7625" anchor="b">
                    <a:lnR cap="flat" cmpd="sng" w="12700">
                      <a:solidFill>
                        <a:schemeClr val="dk1"/>
                      </a:solidFill>
                      <a:prstDash val="solid"/>
                      <a:round/>
                      <a:headEnd len="sm" w="sm" type="none"/>
                      <a:tailEnd len="sm" w="sm" type="none"/>
                    </a:lnR>
                  </a:tcPr>
                </a:tc>
              </a:tr>
              <a:tr h="3246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Fructo-oligosaccharides (FOS)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10%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10%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7%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6%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r>
              <a:tr h="3017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Xylooligosaccharides (XOS)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10%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6%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6%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5%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r>
              <a:tr h="1545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Inulin</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6%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7%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7%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5%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r>
              <a:tr h="2182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Other oligosaccharides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8%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7%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8%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strike="noStrike">
                          <a:solidFill>
                            <a:srgbClr val="000000"/>
                          </a:solidFill>
                          <a:latin typeface="Arial"/>
                          <a:ea typeface="Arial"/>
                          <a:cs typeface="Arial"/>
                          <a:sym typeface="Arial"/>
                        </a:rPr>
                        <a:t>5% </a:t>
                      </a:r>
                      <a:r>
                        <a:rPr b="0" lang="en-US" sz="1000" u="none" strike="noStrike">
                          <a:solidFill>
                            <a:srgbClr val="000000"/>
                          </a:solidFill>
                          <a:latin typeface="Arial"/>
                          <a:ea typeface="Arial"/>
                          <a:cs typeface="Arial"/>
                          <a:sym typeface="Arial"/>
                        </a:rPr>
                        <a:t>↓</a:t>
                      </a:r>
                      <a:endParaRPr/>
                    </a:p>
                  </a:txBody>
                  <a:tcPr marT="7625" marB="0" marR="7625" marL="7625" anchor="b">
                    <a:lnR cap="flat" cmpd="sng" w="12700">
                      <a:solidFill>
                        <a:schemeClr val="dk1"/>
                      </a:solidFill>
                      <a:prstDash val="solid"/>
                      <a:round/>
                      <a:headEnd len="sm" w="sm" type="none"/>
                      <a:tailEnd len="sm" w="sm" type="none"/>
                    </a:lnR>
                  </a:tcPr>
                </a:tc>
              </a:tr>
              <a:tr h="3017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Look for fiber (2022 only)</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R cap="flat" cmpd="sng" w="12700">
                      <a:solidFill>
                        <a:schemeClr val="dk1"/>
                      </a:solidFill>
                      <a:prstDash val="solid"/>
                      <a:round/>
                      <a:headEnd len="sm" w="sm" type="none"/>
                      <a:tailEnd len="sm" w="sm" type="none"/>
                    </a:lnR>
                  </a:tcPr>
                </a:tc>
              </a:tr>
              <a:tr h="3017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Soluble fiber (2023 only)</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18%</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R cap="flat" cmpd="sng" w="12700">
                      <a:solidFill>
                        <a:schemeClr val="dk1"/>
                      </a:solidFill>
                      <a:prstDash val="solid"/>
                      <a:round/>
                      <a:headEnd len="sm" w="sm" type="none"/>
                      <a:tailEnd len="sm" w="sm" type="none"/>
                    </a:lnR>
                  </a:tcPr>
                </a:tc>
              </a:tr>
              <a:tr h="3017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Insoluble fiber (2023 only)</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a:t>
                      </a:r>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a:t>
                      </a:r>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a:t>
                      </a:r>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a:t>
                      </a:r>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bl>
          </a:graphicData>
        </a:graphic>
      </p:graphicFrame>
      <p:pic>
        <p:nvPicPr>
          <p:cNvPr descr="Icon&#10;&#10;Description automatically generated" id="2460" name="Google Shape;2460;p216"/>
          <p:cNvPicPr preferRelativeResize="0"/>
          <p:nvPr/>
        </p:nvPicPr>
        <p:blipFill rotWithShape="1">
          <a:blip r:embed="rId3">
            <a:alphaModFix/>
          </a:blip>
          <a:srcRect b="0" l="0" r="0" t="0"/>
          <a:stretch/>
        </p:blipFill>
        <p:spPr>
          <a:xfrm>
            <a:off x="838200" y="907012"/>
            <a:ext cx="548640" cy="548640"/>
          </a:xfrm>
          <a:prstGeom prst="rect">
            <a:avLst/>
          </a:prstGeom>
          <a:noFill/>
          <a:ln>
            <a:noFill/>
          </a:ln>
        </p:spPr>
      </p:pic>
      <p:sp>
        <p:nvSpPr>
          <p:cNvPr id="2461" name="Google Shape;2461;p216"/>
          <p:cNvSpPr txBox="1"/>
          <p:nvPr/>
        </p:nvSpPr>
        <p:spPr>
          <a:xfrm>
            <a:off x="1338613" y="987881"/>
            <a:ext cx="2623787" cy="50230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rgbClr val="000000"/>
              </a:buClr>
              <a:buSzPts val="1400"/>
              <a:buFont typeface="Arial"/>
              <a:buChar char="•"/>
            </a:pPr>
            <a:r>
              <a:rPr b="0" lang="en-US" sz="1400" u="none" strike="noStrike">
                <a:solidFill>
                  <a:srgbClr val="000000"/>
                </a:solidFill>
                <a:latin typeface="Arial"/>
                <a:ea typeface="Arial"/>
                <a:cs typeface="Arial"/>
                <a:sym typeface="Arial"/>
              </a:rPr>
              <a:t>Italian respondents had a notable increase in seeking out a probiotic/prebiotic combination (23% to 33%), although all countries increased in this search criterion.</a:t>
            </a:r>
            <a:endParaRPr/>
          </a:p>
          <a:p>
            <a:pPr indent="-228600" lvl="0" marL="228600" marR="0" rtl="0" algn="l">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Recommended daily fiber also had an increase in all countries, while other specific prebiotics, FOS, XOS, Inulin, and other oligosaccharides had decreases in all countries.</a:t>
            </a:r>
            <a:endParaRPr sz="1400">
              <a:solidFill>
                <a:schemeClr val="dk1"/>
              </a:solidFill>
              <a:latin typeface="Arial"/>
              <a:ea typeface="Arial"/>
              <a:cs typeface="Arial"/>
              <a:sym typeface="Arial"/>
            </a:endParaRPr>
          </a:p>
        </p:txBody>
      </p:sp>
      <p:sp>
        <p:nvSpPr>
          <p:cNvPr id="2462" name="Google Shape;2462;p216"/>
          <p:cNvSpPr txBox="1"/>
          <p:nvPr/>
        </p:nvSpPr>
        <p:spPr>
          <a:xfrm>
            <a:off x="64169" y="6170689"/>
            <a:ext cx="389823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2023 n=499, 2022 n=532; UK 2023 n=213, 2022 n=263; DE 2023 n=196, 2022 n=302; IT 2023 n=290, 2022 n=339. Question PRE2: “When you select what prebiotic to purchase, what characteristics do you look for on the label?”</a:t>
            </a:r>
            <a:endParaRPr sz="1000">
              <a:solidFill>
                <a:srgbClr val="7F7F7F"/>
              </a:solidFill>
              <a:latin typeface="Arial"/>
              <a:ea typeface="Arial"/>
              <a:cs typeface="Arial"/>
              <a:sym typeface="Arial"/>
            </a:endParaRPr>
          </a:p>
        </p:txBody>
      </p:sp>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6" name="Shape 2466"/>
        <p:cNvGrpSpPr/>
        <p:nvPr/>
      </p:nvGrpSpPr>
      <p:grpSpPr>
        <a:xfrm>
          <a:off x="0" y="0"/>
          <a:ext cx="0" cy="0"/>
          <a:chOff x="0" y="0"/>
          <a:chExt cx="0" cy="0"/>
        </a:xfrm>
      </p:grpSpPr>
      <p:sp>
        <p:nvSpPr>
          <p:cNvPr id="2467" name="Google Shape;2467;p217"/>
          <p:cNvSpPr txBox="1"/>
          <p:nvPr>
            <p:ph type="title"/>
          </p:nvPr>
        </p:nvSpPr>
        <p:spPr>
          <a:xfrm>
            <a:off x="948721" y="181741"/>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WHAT THEY LOOK FOR ON THE LABEL: </a:t>
            </a:r>
            <a:br>
              <a:rPr lang="en-US"/>
            </a:br>
            <a:r>
              <a:rPr lang="en-US">
                <a:latin typeface="Arial Black"/>
                <a:ea typeface="Arial Black"/>
                <a:cs typeface="Arial Black"/>
                <a:sym typeface="Arial Black"/>
              </a:rPr>
              <a:t>AGE, 2022-2023</a:t>
            </a:r>
            <a:endParaRPr/>
          </a:p>
        </p:txBody>
      </p:sp>
      <p:graphicFrame>
        <p:nvGraphicFramePr>
          <p:cNvPr id="2468" name="Google Shape;2468;p217"/>
          <p:cNvGraphicFramePr/>
          <p:nvPr/>
        </p:nvGraphicFramePr>
        <p:xfrm>
          <a:off x="4495800" y="2161512"/>
          <a:ext cx="3000000" cy="3000000"/>
        </p:xfrm>
        <a:graphic>
          <a:graphicData uri="http://schemas.openxmlformats.org/drawingml/2006/table">
            <a:tbl>
              <a:tblPr bandRow="1" firstRow="1">
                <a:noFill/>
                <a:tableStyleId>{3E32864E-059A-49CB-92E2-56B1A9A3CE25}</a:tableStyleId>
              </a:tblPr>
              <a:tblGrid>
                <a:gridCol w="2489925"/>
                <a:gridCol w="710475"/>
              </a:tblGrid>
              <a:tr h="339850">
                <a:tc gridSpan="2">
                  <a:txBody>
                    <a:bodyPr/>
                    <a:lstStyle/>
                    <a:p>
                      <a:pPr indent="0" lvl="0" marL="0" marR="0" rtl="0" algn="ctr">
                        <a:spcBef>
                          <a:spcPts val="0"/>
                        </a:spcBef>
                        <a:spcAft>
                          <a:spcPts val="0"/>
                        </a:spcAft>
                        <a:buNone/>
                      </a:pPr>
                      <a:r>
                        <a:rPr b="1" lang="en-US" sz="1400">
                          <a:solidFill>
                            <a:schemeClr val="lt1"/>
                          </a:solidFill>
                          <a:latin typeface="Arial"/>
                          <a:ea typeface="Arial"/>
                          <a:cs typeface="Arial"/>
                          <a:sym typeface="Arial"/>
                        </a:rPr>
                        <a:t>2022 35-54 TOP 5</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9999"/>
                    </a:solidFill>
                  </a:tcPr>
                </a:tc>
                <a:tc hMerge="1"/>
              </a:tr>
              <a:tr h="339850">
                <a:tc>
                  <a:txBody>
                    <a:bodyPr/>
                    <a:lstStyle/>
                    <a:p>
                      <a:pPr indent="0" lvl="0" marL="0" marR="0" rtl="0" algn="l">
                        <a:spcBef>
                          <a:spcPts val="0"/>
                        </a:spcBef>
                        <a:spcAft>
                          <a:spcPts val="0"/>
                        </a:spcAft>
                        <a:buNone/>
                      </a:pPr>
                      <a:r>
                        <a:rPr b="0" i="0" lang="en-US" sz="1100" u="none" strike="noStrike">
                          <a:solidFill>
                            <a:srgbClr val="000000"/>
                          </a:solidFill>
                          <a:latin typeface="Calibri"/>
                          <a:ea typeface="Calibri"/>
                          <a:cs typeface="Calibri"/>
                          <a:sym typeface="Calibri"/>
                        </a:rPr>
                        <a:t>Look for a values-based seal or certification</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24%</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100" u="none" strike="noStrike">
                          <a:solidFill>
                            <a:srgbClr val="000000"/>
                          </a:solidFill>
                          <a:latin typeface="Calibri"/>
                          <a:ea typeface="Calibri"/>
                          <a:cs typeface="Calibri"/>
                          <a:sym typeface="Calibri"/>
                        </a:rPr>
                        <a:t>Labelled as a prebiotic</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100" u="none" strike="noStrike">
                          <a:solidFill>
                            <a:srgbClr val="000000"/>
                          </a:solidFill>
                          <a:latin typeface="Calibri"/>
                          <a:ea typeface="Calibri"/>
                          <a:cs typeface="Calibri"/>
                          <a:sym typeface="Calibri"/>
                        </a:rPr>
                        <a:t>Look for fiber*</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100" u="none" strike="noStrike">
                          <a:solidFill>
                            <a:srgbClr val="000000"/>
                          </a:solidFill>
                          <a:latin typeface="Calibri"/>
                          <a:ea typeface="Calibri"/>
                          <a:cs typeface="Calibri"/>
                          <a:sym typeface="Calibri"/>
                        </a:rPr>
                        <a:t>Specific activity or action on gut microbiota</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21%</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100" u="none" strike="noStrike">
                          <a:solidFill>
                            <a:srgbClr val="000000"/>
                          </a:solidFill>
                          <a:latin typeface="Calibri"/>
                          <a:ea typeface="Calibri"/>
                          <a:cs typeface="Calibri"/>
                          <a:sym typeface="Calibri"/>
                        </a:rPr>
                        <a:t>A probiotic/prebiotic combination</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18%</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graphicFrame>
        <p:nvGraphicFramePr>
          <p:cNvPr id="2469" name="Google Shape;2469;p217"/>
          <p:cNvGraphicFramePr/>
          <p:nvPr/>
        </p:nvGraphicFramePr>
        <p:xfrm>
          <a:off x="4495800" y="4386193"/>
          <a:ext cx="3000000" cy="3000000"/>
        </p:xfrm>
        <a:graphic>
          <a:graphicData uri="http://schemas.openxmlformats.org/drawingml/2006/table">
            <a:tbl>
              <a:tblPr>
                <a:noFill/>
                <a:tableStyleId>{51531F0C-9A76-4585-80BB-96DC6D4CD6C5}</a:tableStyleId>
              </a:tblPr>
              <a:tblGrid>
                <a:gridCol w="2458075"/>
                <a:gridCol w="742325"/>
              </a:tblGrid>
              <a:tr h="304800">
                <a:tc gridSpan="2">
                  <a:txBody>
                    <a:bodyPr/>
                    <a:lstStyle/>
                    <a:p>
                      <a:pPr indent="0" lvl="0" marL="0" marR="0" rtl="0" algn="ctr">
                        <a:spcBef>
                          <a:spcPts val="0"/>
                        </a:spcBef>
                        <a:spcAft>
                          <a:spcPts val="0"/>
                        </a:spcAft>
                        <a:buNone/>
                      </a:pPr>
                      <a:r>
                        <a:rPr b="1" i="0" lang="en-US" sz="1400" u="none" strike="noStrike">
                          <a:solidFill>
                            <a:srgbClr val="000000"/>
                          </a:solidFill>
                          <a:latin typeface="Arial"/>
                          <a:ea typeface="Arial"/>
                          <a:cs typeface="Arial"/>
                          <a:sym typeface="Arial"/>
                        </a:rPr>
                        <a:t>2023 35-54 TOP 5</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CF0F7"/>
                    </a:solidFill>
                  </a:tcPr>
                </a:tc>
                <a:tc hMerge="1"/>
              </a:tr>
              <a:tr h="3048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A probiotic/prebiotic combination</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31%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Labelled as a prebiotic</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26%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Specific activity or action on gut microbiota</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Has at least 10% of the RDI of dietary fiber </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Look for a values-based seal or certification</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 ↓</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2470" name="Google Shape;2470;p217"/>
          <p:cNvSpPr txBox="1"/>
          <p:nvPr/>
        </p:nvSpPr>
        <p:spPr>
          <a:xfrm>
            <a:off x="0" y="6409594"/>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18-34 2023 n=663, 2022 n=504; 35-54 2023 n=719, 2022 n=574; 55+ 2023 n=329, 2022 n=358. Question PRE2: “When you select what prebiotic to purchase, what characteristics do you look for on the label?” (*”Look for fiber” split into soluble and insoluble fiber for 2023 survey)</a:t>
            </a:r>
            <a:endParaRPr sz="1000">
              <a:solidFill>
                <a:srgbClr val="7F7F7F"/>
              </a:solidFill>
              <a:latin typeface="Arial"/>
              <a:ea typeface="Arial"/>
              <a:cs typeface="Arial"/>
              <a:sym typeface="Arial"/>
            </a:endParaRPr>
          </a:p>
        </p:txBody>
      </p:sp>
      <p:pic>
        <p:nvPicPr>
          <p:cNvPr descr="Icon&#10;&#10;Description automatically generated" id="2471" name="Google Shape;2471;p217"/>
          <p:cNvPicPr preferRelativeResize="0"/>
          <p:nvPr/>
        </p:nvPicPr>
        <p:blipFill rotWithShape="1">
          <a:blip r:embed="rId3">
            <a:alphaModFix/>
          </a:blip>
          <a:srcRect b="0" l="0" r="0" t="0"/>
          <a:stretch/>
        </p:blipFill>
        <p:spPr>
          <a:xfrm>
            <a:off x="948721" y="847986"/>
            <a:ext cx="457200" cy="457200"/>
          </a:xfrm>
          <a:prstGeom prst="rect">
            <a:avLst/>
          </a:prstGeom>
          <a:noFill/>
          <a:ln>
            <a:noFill/>
          </a:ln>
        </p:spPr>
      </p:pic>
      <p:sp>
        <p:nvSpPr>
          <p:cNvPr id="2472" name="Google Shape;2472;p217"/>
          <p:cNvSpPr txBox="1"/>
          <p:nvPr/>
        </p:nvSpPr>
        <p:spPr>
          <a:xfrm>
            <a:off x="1478111" y="898811"/>
            <a:ext cx="105156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Looking for probiotic/prebiotic combinations, having at least 10% of the recommended daily amount of fiber, and specific activity on gut microbiota increased among all age groups. </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graphicFrame>
        <p:nvGraphicFramePr>
          <p:cNvPr id="2473" name="Google Shape;2473;p217"/>
          <p:cNvGraphicFramePr/>
          <p:nvPr/>
        </p:nvGraphicFramePr>
        <p:xfrm>
          <a:off x="948721" y="2171139"/>
          <a:ext cx="3000000" cy="3000000"/>
        </p:xfrm>
        <a:graphic>
          <a:graphicData uri="http://schemas.openxmlformats.org/drawingml/2006/table">
            <a:tbl>
              <a:tblPr bandRow="1" firstRow="1">
                <a:noFill/>
                <a:tableStyleId>{3E32864E-059A-49CB-92E2-56B1A9A3CE25}</a:tableStyleId>
              </a:tblPr>
              <a:tblGrid>
                <a:gridCol w="2489925"/>
                <a:gridCol w="710475"/>
              </a:tblGrid>
              <a:tr h="339850">
                <a:tc gridSpan="2">
                  <a:txBody>
                    <a:bodyPr/>
                    <a:lstStyle/>
                    <a:p>
                      <a:pPr indent="0" lvl="0" marL="0" marR="0" rtl="0" algn="ctr">
                        <a:spcBef>
                          <a:spcPts val="0"/>
                        </a:spcBef>
                        <a:spcAft>
                          <a:spcPts val="0"/>
                        </a:spcAft>
                        <a:buNone/>
                      </a:pPr>
                      <a:r>
                        <a:rPr b="1" lang="en-US" sz="1400">
                          <a:solidFill>
                            <a:schemeClr val="lt1"/>
                          </a:solidFill>
                          <a:latin typeface="Arial"/>
                          <a:ea typeface="Arial"/>
                          <a:cs typeface="Arial"/>
                          <a:sym typeface="Arial"/>
                        </a:rPr>
                        <a:t>2022 18-34 TOP 5</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9999"/>
                    </a:solidFill>
                  </a:tcPr>
                </a:tc>
                <a:tc hMerge="1"/>
              </a:tr>
              <a:tr h="3398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A probiotic/prebiotic combination</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21%</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Labelled as a prebiotic</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21%</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Look for fiber*</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Has at least 10% of the RDI of dietary fiber</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Specific activity or action on gut microbiota</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graphicFrame>
        <p:nvGraphicFramePr>
          <p:cNvPr id="2474" name="Google Shape;2474;p217"/>
          <p:cNvGraphicFramePr/>
          <p:nvPr/>
        </p:nvGraphicFramePr>
        <p:xfrm>
          <a:off x="8042879" y="2172929"/>
          <a:ext cx="3000000" cy="3000000"/>
        </p:xfrm>
        <a:graphic>
          <a:graphicData uri="http://schemas.openxmlformats.org/drawingml/2006/table">
            <a:tbl>
              <a:tblPr bandRow="1" firstRow="1">
                <a:noFill/>
                <a:tableStyleId>{3E32864E-059A-49CB-92E2-56B1A9A3CE25}</a:tableStyleId>
              </a:tblPr>
              <a:tblGrid>
                <a:gridCol w="2489925"/>
                <a:gridCol w="710475"/>
              </a:tblGrid>
              <a:tr h="338050">
                <a:tc gridSpan="2">
                  <a:txBody>
                    <a:bodyPr/>
                    <a:lstStyle/>
                    <a:p>
                      <a:pPr indent="0" lvl="0" marL="0" marR="0" rtl="0" algn="ctr">
                        <a:spcBef>
                          <a:spcPts val="0"/>
                        </a:spcBef>
                        <a:spcAft>
                          <a:spcPts val="0"/>
                        </a:spcAft>
                        <a:buNone/>
                      </a:pPr>
                      <a:r>
                        <a:rPr b="1" lang="en-US" sz="1400">
                          <a:solidFill>
                            <a:schemeClr val="lt1"/>
                          </a:solidFill>
                          <a:latin typeface="Arial"/>
                          <a:ea typeface="Arial"/>
                          <a:cs typeface="Arial"/>
                          <a:sym typeface="Arial"/>
                        </a:rPr>
                        <a:t>2022 55+ TOP 5</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9999"/>
                    </a:solidFill>
                  </a:tcPr>
                </a:tc>
                <a:tc hMerge="1"/>
              </a:tr>
              <a:tr h="3398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Labelled as a prebiotic</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29%</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Look for fiber*</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25%</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A probiotic/prebiotic combination</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24%</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Specific activity or action on gut microbiota</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Look for a values-based seal or certification </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18%</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graphicFrame>
        <p:nvGraphicFramePr>
          <p:cNvPr id="2475" name="Google Shape;2475;p217"/>
          <p:cNvGraphicFramePr/>
          <p:nvPr/>
        </p:nvGraphicFramePr>
        <p:xfrm>
          <a:off x="948721" y="4400336"/>
          <a:ext cx="3000000" cy="3000000"/>
        </p:xfrm>
        <a:graphic>
          <a:graphicData uri="http://schemas.openxmlformats.org/drawingml/2006/table">
            <a:tbl>
              <a:tblPr>
                <a:noFill/>
                <a:tableStyleId>{51531F0C-9A76-4585-80BB-96DC6D4CD6C5}</a:tableStyleId>
              </a:tblPr>
              <a:tblGrid>
                <a:gridCol w="2458075"/>
                <a:gridCol w="742325"/>
              </a:tblGrid>
              <a:tr h="304800">
                <a:tc gridSpan="2">
                  <a:txBody>
                    <a:bodyPr/>
                    <a:lstStyle/>
                    <a:p>
                      <a:pPr indent="0" lvl="0" marL="0" marR="0" rtl="0" algn="ctr">
                        <a:spcBef>
                          <a:spcPts val="0"/>
                        </a:spcBef>
                        <a:spcAft>
                          <a:spcPts val="0"/>
                        </a:spcAft>
                        <a:buNone/>
                      </a:pPr>
                      <a:r>
                        <a:rPr b="1" i="0" lang="en-US" sz="1400" u="none" strike="noStrike">
                          <a:solidFill>
                            <a:srgbClr val="000000"/>
                          </a:solidFill>
                          <a:latin typeface="Arial"/>
                          <a:ea typeface="Arial"/>
                          <a:cs typeface="Arial"/>
                          <a:sym typeface="Arial"/>
                        </a:rPr>
                        <a:t>2023 18-34 TOP 5</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CF0F7"/>
                    </a:solidFill>
                  </a:tcPr>
                </a:tc>
                <a:tc hMerge="1"/>
              </a:tr>
              <a:tr h="3048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A probiotic/prebiotic combination</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25%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Has at least 10% of the RDI of dietary fiber </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22%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Labelled as a prebiotic</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 ↓ </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Specific activity or action on gut microbiota</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Look for a values-based seal or certification</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r>
                        <a:rPr b="1" i="0" lang="en-US" sz="1000" u="none" strike="noStrike">
                          <a:solidFill>
                            <a:srgbClr val="000000"/>
                          </a:solidFill>
                          <a:latin typeface="Arial"/>
                          <a:ea typeface="Arial"/>
                          <a:cs typeface="Arial"/>
                          <a:sym typeface="Arial"/>
                        </a:rPr>
                        <a:t>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graphicFrame>
        <p:nvGraphicFramePr>
          <p:cNvPr id="2476" name="Google Shape;2476;p217"/>
          <p:cNvGraphicFramePr/>
          <p:nvPr/>
        </p:nvGraphicFramePr>
        <p:xfrm>
          <a:off x="8042879" y="4386193"/>
          <a:ext cx="3000000" cy="3000000"/>
        </p:xfrm>
        <a:graphic>
          <a:graphicData uri="http://schemas.openxmlformats.org/drawingml/2006/table">
            <a:tbl>
              <a:tblPr>
                <a:noFill/>
                <a:tableStyleId>{51531F0C-9A76-4585-80BB-96DC6D4CD6C5}</a:tableStyleId>
              </a:tblPr>
              <a:tblGrid>
                <a:gridCol w="2458075"/>
                <a:gridCol w="742325"/>
              </a:tblGrid>
              <a:tr h="304800">
                <a:tc gridSpan="2">
                  <a:txBody>
                    <a:bodyPr/>
                    <a:lstStyle/>
                    <a:p>
                      <a:pPr indent="0" lvl="0" marL="0" marR="0" rtl="0" algn="ctr">
                        <a:spcBef>
                          <a:spcPts val="0"/>
                        </a:spcBef>
                        <a:spcAft>
                          <a:spcPts val="0"/>
                        </a:spcAft>
                        <a:buNone/>
                      </a:pPr>
                      <a:r>
                        <a:rPr b="1" i="0" lang="en-US" sz="1400" u="none" strike="noStrike">
                          <a:solidFill>
                            <a:srgbClr val="000000"/>
                          </a:solidFill>
                          <a:latin typeface="Arial"/>
                          <a:ea typeface="Arial"/>
                          <a:cs typeface="Arial"/>
                          <a:sym typeface="Arial"/>
                        </a:rPr>
                        <a:t>2023 55+ TOP 5</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CF0F7"/>
                    </a:solidFill>
                  </a:tcPr>
                </a:tc>
                <a:tc hMerge="1"/>
              </a:tr>
              <a:tr h="3048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Labelled as a prebiotic</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37%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A probiotic/prebiotic combination</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28%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Specific activity or action on gut microbiota</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27%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Has at least 10% of the RDI of dietary fiber</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Soluble fiber*</a:t>
                      </a:r>
                      <a:endParaRPr/>
                    </a:p>
                  </a:txBody>
                  <a:tcPr marT="7625" marB="0" marR="7625" marL="76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a:t>
                      </a:r>
                      <a:endParaRPr/>
                    </a:p>
                  </a:txBody>
                  <a:tcPr marT="7625" marB="0" marR="7625" marL="76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0" name="Shape 2480"/>
        <p:cNvGrpSpPr/>
        <p:nvPr/>
      </p:nvGrpSpPr>
      <p:grpSpPr>
        <a:xfrm>
          <a:off x="0" y="0"/>
          <a:ext cx="0" cy="0"/>
          <a:chOff x="0" y="0"/>
          <a:chExt cx="0" cy="0"/>
        </a:xfrm>
      </p:grpSpPr>
      <p:sp>
        <p:nvSpPr>
          <p:cNvPr id="2481" name="Google Shape;2481;p218"/>
          <p:cNvSpPr txBox="1"/>
          <p:nvPr>
            <p:ph type="title"/>
          </p:nvPr>
        </p:nvSpPr>
        <p:spPr>
          <a:xfrm>
            <a:off x="838199" y="309660"/>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INFLUENCES ON PREBIOTIC USE</a:t>
            </a:r>
            <a:endParaRPr/>
          </a:p>
        </p:txBody>
      </p:sp>
      <p:sp>
        <p:nvSpPr>
          <p:cNvPr id="2482" name="Google Shape;2482;p218"/>
          <p:cNvSpPr txBox="1"/>
          <p:nvPr/>
        </p:nvSpPr>
        <p:spPr>
          <a:xfrm>
            <a:off x="0" y="6457890"/>
            <a:ext cx="803049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n=1711. Question PRE4: “What would encourage you to start using or to increase your use of prebiotics?”</a:t>
            </a:r>
            <a:endParaRPr sz="1000">
              <a:solidFill>
                <a:srgbClr val="7F7F7F"/>
              </a:solidFill>
              <a:latin typeface="Arial"/>
              <a:ea typeface="Arial"/>
              <a:cs typeface="Arial"/>
              <a:sym typeface="Arial"/>
            </a:endParaRPr>
          </a:p>
        </p:txBody>
      </p:sp>
      <p:pic>
        <p:nvPicPr>
          <p:cNvPr descr="Icon&#10;&#10;Description automatically generated" id="2483" name="Google Shape;2483;p218"/>
          <p:cNvPicPr preferRelativeResize="0"/>
          <p:nvPr/>
        </p:nvPicPr>
        <p:blipFill rotWithShape="1">
          <a:blip r:embed="rId3">
            <a:alphaModFix/>
          </a:blip>
          <a:srcRect b="0" l="0" r="0" t="0"/>
          <a:stretch/>
        </p:blipFill>
        <p:spPr>
          <a:xfrm>
            <a:off x="724540" y="826402"/>
            <a:ext cx="457200" cy="457200"/>
          </a:xfrm>
          <a:prstGeom prst="rect">
            <a:avLst/>
          </a:prstGeom>
          <a:noFill/>
          <a:ln>
            <a:noFill/>
          </a:ln>
        </p:spPr>
      </p:pic>
      <p:sp>
        <p:nvSpPr>
          <p:cNvPr id="2484" name="Google Shape;2484;p218"/>
          <p:cNvSpPr txBox="1"/>
          <p:nvPr/>
        </p:nvSpPr>
        <p:spPr>
          <a:xfrm>
            <a:off x="1158683" y="870575"/>
            <a:ext cx="10716160"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Prebiotic users were most likely to say a health care professional’s recommendation would encourage increased prebiotic use (31%).</a:t>
            </a:r>
            <a:endParaRPr/>
          </a:p>
        </p:txBody>
      </p:sp>
      <p:graphicFrame>
        <p:nvGraphicFramePr>
          <p:cNvPr id="2485" name="Google Shape;2485;p218"/>
          <p:cNvGraphicFramePr/>
          <p:nvPr/>
        </p:nvGraphicFramePr>
        <p:xfrm>
          <a:off x="838199" y="1750174"/>
          <a:ext cx="10515600" cy="4351337"/>
        </p:xfrm>
        <a:graphic>
          <a:graphicData uri="http://schemas.openxmlformats.org/drawingml/2006/chart">
            <c:chart r:id="rId4"/>
          </a:graphicData>
        </a:graphic>
      </p:graphicFrame>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9" name="Shape 2489"/>
        <p:cNvGrpSpPr/>
        <p:nvPr/>
      </p:nvGrpSpPr>
      <p:grpSpPr>
        <a:xfrm>
          <a:off x="0" y="0"/>
          <a:ext cx="0" cy="0"/>
          <a:chOff x="0" y="0"/>
          <a:chExt cx="0" cy="0"/>
        </a:xfrm>
      </p:grpSpPr>
      <p:sp>
        <p:nvSpPr>
          <p:cNvPr id="2490" name="Google Shape;2490;p219"/>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n=499, UK n=213, DE n=196, IT n=290, KR n=295, AU n=213, all prebiotic users n=1711. Question PRE4: “What would encourage you to start using or to increase your use of prebiotics?”</a:t>
            </a:r>
            <a:endParaRPr sz="1000">
              <a:solidFill>
                <a:srgbClr val="7F7F7F"/>
              </a:solidFill>
              <a:latin typeface="Arial"/>
              <a:ea typeface="Arial"/>
              <a:cs typeface="Arial"/>
              <a:sym typeface="Arial"/>
            </a:endParaRPr>
          </a:p>
        </p:txBody>
      </p:sp>
      <p:pic>
        <p:nvPicPr>
          <p:cNvPr descr="Icon&#10;&#10;Description automatically generated" id="2491" name="Google Shape;2491;p219"/>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492" name="Google Shape;2492;p219"/>
          <p:cNvSpPr txBox="1"/>
          <p:nvPr/>
        </p:nvSpPr>
        <p:spPr>
          <a:xfrm>
            <a:off x="1058779" y="742979"/>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respondents over-indexed for a health care professional’s recommendation (43%), while South Korean users over-indexed for a friend or family-member recommendation (22%).</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German respondents were most likely to cite an influencer recommendation (14%).</a:t>
            </a:r>
            <a:endParaRPr/>
          </a:p>
        </p:txBody>
      </p:sp>
      <p:graphicFrame>
        <p:nvGraphicFramePr>
          <p:cNvPr id="2493" name="Google Shape;2493;p219"/>
          <p:cNvGraphicFramePr/>
          <p:nvPr/>
        </p:nvGraphicFramePr>
        <p:xfrm>
          <a:off x="0" y="2536371"/>
          <a:ext cx="12192000" cy="3628554"/>
        </p:xfrm>
        <a:graphic>
          <a:graphicData uri="http://schemas.openxmlformats.org/drawingml/2006/chart">
            <c:chart r:id="rId4"/>
          </a:graphicData>
        </a:graphic>
      </p:graphicFrame>
      <p:sp>
        <p:nvSpPr>
          <p:cNvPr id="2494" name="Google Shape;2494;p219"/>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INFLUENCES ON PREBIOTIC USE: COUNTRY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22"/>
          <p:cNvSpPr txBox="1"/>
          <p:nvPr>
            <p:ph type="title"/>
          </p:nvPr>
        </p:nvSpPr>
        <p:spPr>
          <a:xfrm>
            <a:off x="838199" y="243808"/>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WHY CONSUMERS TAKE SUPPLEMENTS: </a:t>
            </a:r>
            <a:br>
              <a:rPr lang="en-US">
                <a:latin typeface="Arial Black"/>
                <a:ea typeface="Arial Black"/>
                <a:cs typeface="Arial Black"/>
                <a:sym typeface="Arial Black"/>
              </a:rPr>
            </a:br>
            <a:r>
              <a:rPr lang="en-US">
                <a:latin typeface="Arial Black"/>
                <a:ea typeface="Arial Black"/>
                <a:cs typeface="Arial Black"/>
                <a:sym typeface="Arial Black"/>
              </a:rPr>
              <a:t>AGE</a:t>
            </a:r>
            <a:endParaRPr/>
          </a:p>
        </p:txBody>
      </p:sp>
      <p:sp>
        <p:nvSpPr>
          <p:cNvPr id="598" name="Google Shape;598;p22"/>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18-34 n=663, 35-54 n=719, 55+ n=329, all Supplement users n=3677. Question GS1: “Why do you take dietary supplements?” </a:t>
            </a:r>
            <a:endParaRPr sz="1000">
              <a:solidFill>
                <a:srgbClr val="7F7F7F"/>
              </a:solidFill>
              <a:latin typeface="Arial"/>
              <a:ea typeface="Arial"/>
              <a:cs typeface="Arial"/>
              <a:sym typeface="Arial"/>
            </a:endParaRPr>
          </a:p>
        </p:txBody>
      </p:sp>
      <p:pic>
        <p:nvPicPr>
          <p:cNvPr descr="Icon&#10;&#10;Description automatically generated" id="599" name="Google Shape;599;p22"/>
          <p:cNvPicPr preferRelativeResize="0"/>
          <p:nvPr/>
        </p:nvPicPr>
        <p:blipFill rotWithShape="1">
          <a:blip r:embed="rId3">
            <a:alphaModFix/>
          </a:blip>
          <a:srcRect b="0" l="0" r="0" t="0"/>
          <a:stretch/>
        </p:blipFill>
        <p:spPr>
          <a:xfrm>
            <a:off x="724540" y="826402"/>
            <a:ext cx="457200" cy="457200"/>
          </a:xfrm>
          <a:prstGeom prst="rect">
            <a:avLst/>
          </a:prstGeom>
          <a:noFill/>
          <a:ln>
            <a:noFill/>
          </a:ln>
        </p:spPr>
      </p:pic>
      <p:sp>
        <p:nvSpPr>
          <p:cNvPr id="600" name="Google Shape;600;p22"/>
          <p:cNvSpPr txBox="1"/>
          <p:nvPr/>
        </p:nvSpPr>
        <p:spPr>
          <a:xfrm>
            <a:off x="1158683" y="870575"/>
            <a:ext cx="10716160"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Prebiotic users aged 55+ were notably less likely to use supplements to make up for dietary deficiencies (31%) than those aged 18-34 (40%) and 35-54 (39%).</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Interestingly, prebiotic users aged 35-54 were more likely to be recommended supplements by a health care professional (34%) than both those aged 18-34 and those aged 55+ (both at 29%).</a:t>
            </a:r>
            <a:endParaRPr sz="1400">
              <a:solidFill>
                <a:schemeClr val="dk1"/>
              </a:solidFill>
              <a:latin typeface="Arial"/>
              <a:ea typeface="Arial"/>
              <a:cs typeface="Arial"/>
              <a:sym typeface="Arial"/>
            </a:endParaRPr>
          </a:p>
        </p:txBody>
      </p:sp>
      <p:graphicFrame>
        <p:nvGraphicFramePr>
          <p:cNvPr id="601" name="Google Shape;601;p22"/>
          <p:cNvGraphicFramePr/>
          <p:nvPr/>
        </p:nvGraphicFramePr>
        <p:xfrm>
          <a:off x="141754" y="2210143"/>
          <a:ext cx="11593859" cy="4077730"/>
        </p:xfrm>
        <a:graphic>
          <a:graphicData uri="http://schemas.openxmlformats.org/drawingml/2006/chart">
            <c:chart r:id="rId4"/>
          </a:graphicData>
        </a:graphic>
      </p:graphicFrame>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8" name="Shape 2498"/>
        <p:cNvGrpSpPr/>
        <p:nvPr/>
      </p:nvGrpSpPr>
      <p:grpSpPr>
        <a:xfrm>
          <a:off x="0" y="0"/>
          <a:ext cx="0" cy="0"/>
          <a:chOff x="0" y="0"/>
          <a:chExt cx="0" cy="0"/>
        </a:xfrm>
      </p:grpSpPr>
      <p:sp>
        <p:nvSpPr>
          <p:cNvPr id="2499" name="Google Shape;2499;p220"/>
          <p:cNvSpPr txBox="1"/>
          <p:nvPr/>
        </p:nvSpPr>
        <p:spPr>
          <a:xfrm>
            <a:off x="0" y="6276288"/>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Female 18-34 n=355, 35-54 n=347, 55+ n=161; male 18-34 n=305, 35-54 n=372, 55+ n=168, all prebiotic users n=1711. Question PRE4: “What would encourage you to start using or to increase your use of prebiotics?”</a:t>
            </a:r>
            <a:endParaRPr sz="1000">
              <a:solidFill>
                <a:srgbClr val="7F7F7F"/>
              </a:solidFill>
              <a:latin typeface="Arial"/>
              <a:ea typeface="Arial"/>
              <a:cs typeface="Arial"/>
              <a:sym typeface="Arial"/>
            </a:endParaRPr>
          </a:p>
        </p:txBody>
      </p:sp>
      <p:pic>
        <p:nvPicPr>
          <p:cNvPr descr="Icon&#10;&#10;Description automatically generated" id="2500" name="Google Shape;2500;p220"/>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501" name="Google Shape;2501;p220"/>
          <p:cNvSpPr txBox="1"/>
          <p:nvPr/>
        </p:nvSpPr>
        <p:spPr>
          <a:xfrm>
            <a:off x="1058779" y="742979"/>
            <a:ext cx="11133221"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 health care provider’s recommendation and more information on benefits generally became more influential as respondent age increased.</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18-34 over-indexed for influencer recommendation (15%).</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More information on benefits was important especially for females 55+.</a:t>
            </a:r>
            <a:endParaRPr sz="14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aphicFrame>
        <p:nvGraphicFramePr>
          <p:cNvPr id="2502" name="Google Shape;2502;p220"/>
          <p:cNvGraphicFramePr/>
          <p:nvPr/>
        </p:nvGraphicFramePr>
        <p:xfrm>
          <a:off x="0" y="2232601"/>
          <a:ext cx="12192000" cy="3932323"/>
        </p:xfrm>
        <a:graphic>
          <a:graphicData uri="http://schemas.openxmlformats.org/drawingml/2006/chart">
            <c:chart r:id="rId4"/>
          </a:graphicData>
        </a:graphic>
      </p:graphicFrame>
      <p:sp>
        <p:nvSpPr>
          <p:cNvPr id="2503" name="Google Shape;2503;p220"/>
          <p:cNvSpPr txBox="1"/>
          <p:nvPr/>
        </p:nvSpPr>
        <p:spPr>
          <a:xfrm>
            <a:off x="776177" y="181602"/>
            <a:ext cx="9134739"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INFLUENCES ON PREBIOTIC USE: AGE &amp; GENDER</a:t>
            </a:r>
            <a:endParaRPr/>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7" name="Shape 2507"/>
        <p:cNvGrpSpPr/>
        <p:nvPr/>
      </p:nvGrpSpPr>
      <p:grpSpPr>
        <a:xfrm>
          <a:off x="0" y="0"/>
          <a:ext cx="0" cy="0"/>
          <a:chOff x="0" y="0"/>
          <a:chExt cx="0" cy="0"/>
        </a:xfrm>
      </p:grpSpPr>
      <p:sp>
        <p:nvSpPr>
          <p:cNvPr id="2508" name="Google Shape;2508;p221"/>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Female 18-34 n=106, 35-54 n=97, 55+ n=46; male 18-34 n=105, 35-54 n=112, 55+ n=32, all prebiotic users n=1711. Question PRE4: “What would encourage you to start using or to increase your use of prebiotics?”</a:t>
            </a:r>
            <a:endParaRPr sz="1000">
              <a:solidFill>
                <a:srgbClr val="7F7F7F"/>
              </a:solidFill>
              <a:latin typeface="Arial"/>
              <a:ea typeface="Arial"/>
              <a:cs typeface="Arial"/>
              <a:sym typeface="Arial"/>
            </a:endParaRPr>
          </a:p>
        </p:txBody>
      </p:sp>
      <p:pic>
        <p:nvPicPr>
          <p:cNvPr descr="Icon&#10;&#10;Description automatically generated" id="2509" name="Google Shape;2509;p221"/>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510" name="Google Shape;2510;p221"/>
          <p:cNvSpPr txBox="1"/>
          <p:nvPr/>
        </p:nvSpPr>
        <p:spPr>
          <a:xfrm>
            <a:off x="1058779" y="825532"/>
            <a:ext cx="11133221"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respondents aged 55+ were dramatically more likely to cite recommendation from a health care professional than all other groups (56% for females and 53% for males).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Interestingly, male users aged 55+ were the most likely group to cite scientific research (31%), while female users in the same age range were the least likely group to cite it (13%).</a:t>
            </a:r>
            <a:endParaRPr/>
          </a:p>
        </p:txBody>
      </p:sp>
      <p:graphicFrame>
        <p:nvGraphicFramePr>
          <p:cNvPr id="2511" name="Google Shape;2511;p221"/>
          <p:cNvGraphicFramePr/>
          <p:nvPr/>
        </p:nvGraphicFramePr>
        <p:xfrm>
          <a:off x="0" y="2394857"/>
          <a:ext cx="12192000" cy="3909145"/>
        </p:xfrm>
        <a:graphic>
          <a:graphicData uri="http://schemas.openxmlformats.org/drawingml/2006/chart">
            <c:chart r:id="rId4"/>
          </a:graphicData>
        </a:graphic>
      </p:graphicFrame>
      <p:sp>
        <p:nvSpPr>
          <p:cNvPr id="2512" name="Google Shape;2512;p221"/>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INFLUENCES ON PREBIOTIC USE: US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6" name="Shape 2516"/>
        <p:cNvGrpSpPr/>
        <p:nvPr/>
      </p:nvGrpSpPr>
      <p:grpSpPr>
        <a:xfrm>
          <a:off x="0" y="0"/>
          <a:ext cx="0" cy="0"/>
          <a:chOff x="0" y="0"/>
          <a:chExt cx="0" cy="0"/>
        </a:xfrm>
      </p:grpSpPr>
      <p:sp>
        <p:nvSpPr>
          <p:cNvPr id="2517" name="Google Shape;2517;p222"/>
          <p:cNvSpPr txBox="1"/>
          <p:nvPr/>
        </p:nvSpPr>
        <p:spPr>
          <a:xfrm>
            <a:off x="0" y="6457890"/>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UK Female 18-34 n=35, 35-54 n=32, 55+ n=24; male 18-34 n=43, 35-54 n=55, 55+ n=24, all prebiotic users n=1711. Question PRE4: “What would encourage you to start using or to increase your use of prebiotics?”</a:t>
            </a:r>
            <a:endParaRPr sz="1000">
              <a:solidFill>
                <a:srgbClr val="7F7F7F"/>
              </a:solidFill>
              <a:latin typeface="Arial"/>
              <a:ea typeface="Arial"/>
              <a:cs typeface="Arial"/>
              <a:sym typeface="Arial"/>
            </a:endParaRPr>
          </a:p>
        </p:txBody>
      </p:sp>
      <p:pic>
        <p:nvPicPr>
          <p:cNvPr descr="Icon&#10;&#10;Description automatically generated" id="2518" name="Google Shape;2518;p222"/>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519" name="Google Shape;2519;p222"/>
          <p:cNvSpPr txBox="1"/>
          <p:nvPr/>
        </p:nvSpPr>
        <p:spPr>
          <a:xfrm>
            <a:off x="1058779" y="825532"/>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UK male respondents aged 55+ notably over-indexed for a health care professional’s recommendation (46%), while female respondents in the same age range over-indexed for scientific research (38%).</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18-34 over-indexed for recommendation from friends or family (26%).</a:t>
            </a:r>
            <a:endParaRPr/>
          </a:p>
        </p:txBody>
      </p:sp>
      <p:graphicFrame>
        <p:nvGraphicFramePr>
          <p:cNvPr id="2520" name="Google Shape;2520;p222"/>
          <p:cNvGraphicFramePr/>
          <p:nvPr/>
        </p:nvGraphicFramePr>
        <p:xfrm>
          <a:off x="0" y="2188029"/>
          <a:ext cx="12192000" cy="4115973"/>
        </p:xfrm>
        <a:graphic>
          <a:graphicData uri="http://schemas.openxmlformats.org/drawingml/2006/chart">
            <c:chart r:id="rId4"/>
          </a:graphicData>
        </a:graphic>
      </p:graphicFrame>
      <p:sp>
        <p:nvSpPr>
          <p:cNvPr id="2521" name="Google Shape;2521;p222"/>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INFLUENCES ON PREBIOTIC USE: UK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5" name="Shape 2525"/>
        <p:cNvGrpSpPr/>
        <p:nvPr/>
      </p:nvGrpSpPr>
      <p:grpSpPr>
        <a:xfrm>
          <a:off x="0" y="0"/>
          <a:ext cx="0" cy="0"/>
          <a:chOff x="0" y="0"/>
          <a:chExt cx="0" cy="0"/>
        </a:xfrm>
      </p:grpSpPr>
      <p:sp>
        <p:nvSpPr>
          <p:cNvPr id="2526" name="Google Shape;2526;p223"/>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DE Female 18-34 n=38, 35-54 n=46, 55+ n=12; male 18-34 n=37, 35-54 n=45, 55+ n=17, all prebiotic users n=1711. Question PRE4: “What would encourage you to start using or to increase your use of prebiotics?”</a:t>
            </a:r>
            <a:endParaRPr sz="1000">
              <a:solidFill>
                <a:srgbClr val="7F7F7F"/>
              </a:solidFill>
              <a:latin typeface="Arial"/>
              <a:ea typeface="Arial"/>
              <a:cs typeface="Arial"/>
              <a:sym typeface="Arial"/>
            </a:endParaRPr>
          </a:p>
        </p:txBody>
      </p:sp>
      <p:pic>
        <p:nvPicPr>
          <p:cNvPr descr="Icon&#10;&#10;Description automatically generated" id="2527" name="Google Shape;2527;p223"/>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528" name="Google Shape;2528;p223"/>
          <p:cNvSpPr txBox="1"/>
          <p:nvPr/>
        </p:nvSpPr>
        <p:spPr>
          <a:xfrm>
            <a:off x="1058779" y="825532"/>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German respondents aged 55+ over-indexed for a health care professional’s recommendation.</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55+ over-indexed for scientific research (35%), while those aged 18-34 did so for influencers (32%).</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55+ over-indexed for clearer labeling (33%), while those aged 35-54 did so for friends and family (24%).</a:t>
            </a:r>
            <a:endParaRPr/>
          </a:p>
        </p:txBody>
      </p:sp>
      <p:graphicFrame>
        <p:nvGraphicFramePr>
          <p:cNvPr id="2529" name="Google Shape;2529;p223"/>
          <p:cNvGraphicFramePr/>
          <p:nvPr/>
        </p:nvGraphicFramePr>
        <p:xfrm>
          <a:off x="0" y="2340429"/>
          <a:ext cx="12192000" cy="4001756"/>
        </p:xfrm>
        <a:graphic>
          <a:graphicData uri="http://schemas.openxmlformats.org/drawingml/2006/chart">
            <c:chart r:id="rId4"/>
          </a:graphicData>
        </a:graphic>
      </p:graphicFrame>
      <p:sp>
        <p:nvSpPr>
          <p:cNvPr id="2530" name="Google Shape;2530;p223"/>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INFLUENCES ON PREBIOTIC USE: DE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4" name="Shape 2534"/>
        <p:cNvGrpSpPr/>
        <p:nvPr/>
      </p:nvGrpSpPr>
      <p:grpSpPr>
        <a:xfrm>
          <a:off x="0" y="0"/>
          <a:ext cx="0" cy="0"/>
          <a:chOff x="0" y="0"/>
          <a:chExt cx="0" cy="0"/>
        </a:xfrm>
      </p:grpSpPr>
      <p:sp>
        <p:nvSpPr>
          <p:cNvPr id="2535" name="Google Shape;2535;p224"/>
          <p:cNvSpPr txBox="1"/>
          <p:nvPr/>
        </p:nvSpPr>
        <p:spPr>
          <a:xfrm>
            <a:off x="0" y="642926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IT Female 18-34 n=56, 35-54 n=64, 55+ n=35; male 18-34 n=36, 35-54 n=66, 55+ n=32, all prebiotic users n=1711. Question PRE4: “What would encourage you to start using or to increase your use of prebiotics?”</a:t>
            </a:r>
            <a:endParaRPr sz="1000">
              <a:solidFill>
                <a:srgbClr val="7F7F7F"/>
              </a:solidFill>
              <a:latin typeface="Arial"/>
              <a:ea typeface="Arial"/>
              <a:cs typeface="Arial"/>
              <a:sym typeface="Arial"/>
            </a:endParaRPr>
          </a:p>
        </p:txBody>
      </p:sp>
      <p:pic>
        <p:nvPicPr>
          <p:cNvPr descr="Icon&#10;&#10;Description automatically generated" id="2536" name="Google Shape;2536;p224"/>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2537" name="Google Shape;2537;p224"/>
          <p:cNvSpPr txBox="1"/>
          <p:nvPr/>
        </p:nvSpPr>
        <p:spPr>
          <a:xfrm>
            <a:off x="1058779" y="825532"/>
            <a:ext cx="11133221"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respondents were more likely to cite a recommendation from a health care provider the older they got; they also, in general, over-indexed for a provider’s recommendation.</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More information on benefits also generally correlated with age, except for male respondents aged 55+ (22%).</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Males aged 18-34 over-indexed for friend or family recommendation (22%) and media coverage (19%).</a:t>
            </a:r>
            <a:endParaRPr/>
          </a:p>
        </p:txBody>
      </p:sp>
      <p:graphicFrame>
        <p:nvGraphicFramePr>
          <p:cNvPr id="2538" name="Google Shape;2538;p224"/>
          <p:cNvGraphicFramePr/>
          <p:nvPr/>
        </p:nvGraphicFramePr>
        <p:xfrm>
          <a:off x="0" y="2182263"/>
          <a:ext cx="12192000" cy="4121739"/>
        </p:xfrm>
        <a:graphic>
          <a:graphicData uri="http://schemas.openxmlformats.org/drawingml/2006/chart">
            <c:chart r:id="rId4"/>
          </a:graphicData>
        </a:graphic>
      </p:graphicFrame>
      <p:sp>
        <p:nvSpPr>
          <p:cNvPr id="2539" name="Google Shape;2539;p224"/>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INFLUENCES ON PREBIOTIC USE: IT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3" name="Shape 2543"/>
        <p:cNvGrpSpPr/>
        <p:nvPr/>
      </p:nvGrpSpPr>
      <p:grpSpPr>
        <a:xfrm>
          <a:off x="0" y="0"/>
          <a:ext cx="0" cy="0"/>
          <a:chOff x="0" y="0"/>
          <a:chExt cx="0" cy="0"/>
        </a:xfrm>
      </p:grpSpPr>
      <p:sp>
        <p:nvSpPr>
          <p:cNvPr id="2544" name="Google Shape;2544;p225"/>
          <p:cNvSpPr txBox="1"/>
          <p:nvPr/>
        </p:nvSpPr>
        <p:spPr>
          <a:xfrm>
            <a:off x="12526" y="6416736"/>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KR Female 18-34 n=70, 35-54 n=62, 55+ n=25; male 18-34 n=31, 35-54 n=62, 55+ n=45, all prebiotic users n=1711. Question PRE4: “What would encourage you to start using or to increase your use of prebiotics?”</a:t>
            </a:r>
            <a:endParaRPr sz="1000">
              <a:solidFill>
                <a:srgbClr val="7F7F7F"/>
              </a:solidFill>
              <a:latin typeface="Arial"/>
              <a:ea typeface="Arial"/>
              <a:cs typeface="Arial"/>
              <a:sym typeface="Arial"/>
            </a:endParaRPr>
          </a:p>
        </p:txBody>
      </p:sp>
      <p:pic>
        <p:nvPicPr>
          <p:cNvPr descr="Icon&#10;&#10;Description automatically generated" id="2545" name="Google Shape;2545;p225"/>
          <p:cNvPicPr preferRelativeResize="0"/>
          <p:nvPr/>
        </p:nvPicPr>
        <p:blipFill rotWithShape="1">
          <a:blip r:embed="rId3">
            <a:alphaModFix/>
          </a:blip>
          <a:srcRect b="0" l="0" r="0" t="0"/>
          <a:stretch/>
        </p:blipFill>
        <p:spPr>
          <a:xfrm>
            <a:off x="776177" y="790665"/>
            <a:ext cx="457200" cy="457200"/>
          </a:xfrm>
          <a:prstGeom prst="rect">
            <a:avLst/>
          </a:prstGeom>
          <a:noFill/>
          <a:ln>
            <a:noFill/>
          </a:ln>
        </p:spPr>
      </p:pic>
      <p:sp>
        <p:nvSpPr>
          <p:cNvPr id="2546" name="Google Shape;2546;p225"/>
          <p:cNvSpPr txBox="1"/>
          <p:nvPr/>
        </p:nvSpPr>
        <p:spPr>
          <a:xfrm>
            <a:off x="1266652" y="820572"/>
            <a:ext cx="10850192"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South Korean respondents generally over-indexed for recommendations from friends and family, while, with the exception of males aged 35+, under-indexing for a health care provider’s recommendation.</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South Korean male respondents aged 18-34 over-indexed for clearer labeling (26%).</a:t>
            </a:r>
            <a:endParaRPr/>
          </a:p>
        </p:txBody>
      </p:sp>
      <p:graphicFrame>
        <p:nvGraphicFramePr>
          <p:cNvPr id="2547" name="Google Shape;2547;p225"/>
          <p:cNvGraphicFramePr/>
          <p:nvPr/>
        </p:nvGraphicFramePr>
        <p:xfrm>
          <a:off x="0" y="2254685"/>
          <a:ext cx="12192000" cy="4087500"/>
        </p:xfrm>
        <a:graphic>
          <a:graphicData uri="http://schemas.openxmlformats.org/drawingml/2006/chart">
            <c:chart r:id="rId4"/>
          </a:graphicData>
        </a:graphic>
      </p:graphicFrame>
      <p:sp>
        <p:nvSpPr>
          <p:cNvPr id="2548" name="Google Shape;2548;p225"/>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INFLUENCES ON PREBIOTIC USE: KR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2" name="Shape 2552"/>
        <p:cNvGrpSpPr/>
        <p:nvPr/>
      </p:nvGrpSpPr>
      <p:grpSpPr>
        <a:xfrm>
          <a:off x="0" y="0"/>
          <a:ext cx="0" cy="0"/>
          <a:chOff x="0" y="0"/>
          <a:chExt cx="0" cy="0"/>
        </a:xfrm>
      </p:grpSpPr>
      <p:sp>
        <p:nvSpPr>
          <p:cNvPr id="2553" name="Google Shape;2553;p226"/>
          <p:cNvSpPr txBox="1"/>
          <p:nvPr/>
        </p:nvSpPr>
        <p:spPr>
          <a:xfrm>
            <a:off x="0" y="6391090"/>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AU Female 18-34 n=50, 35-54 n=46, 55+ n=19; male 18-34 n=53, 35-54 n=32, 55+ n=18, all prebiotic users n=1711. Question PRE4: “What would encourage you to start using or to increase your use of prebiotics?”</a:t>
            </a:r>
            <a:endParaRPr sz="1000">
              <a:solidFill>
                <a:srgbClr val="7F7F7F"/>
              </a:solidFill>
              <a:latin typeface="Arial"/>
              <a:ea typeface="Arial"/>
              <a:cs typeface="Arial"/>
              <a:sym typeface="Arial"/>
            </a:endParaRPr>
          </a:p>
        </p:txBody>
      </p:sp>
      <p:pic>
        <p:nvPicPr>
          <p:cNvPr descr="Icon&#10;&#10;Description automatically generated" id="2554" name="Google Shape;2554;p226"/>
          <p:cNvPicPr preferRelativeResize="0"/>
          <p:nvPr/>
        </p:nvPicPr>
        <p:blipFill rotWithShape="1">
          <a:blip r:embed="rId3">
            <a:alphaModFix/>
          </a:blip>
          <a:srcRect b="0" l="0" r="0" t="0"/>
          <a:stretch/>
        </p:blipFill>
        <p:spPr>
          <a:xfrm>
            <a:off x="822460" y="888286"/>
            <a:ext cx="457200" cy="457200"/>
          </a:xfrm>
          <a:prstGeom prst="rect">
            <a:avLst/>
          </a:prstGeom>
          <a:noFill/>
          <a:ln>
            <a:noFill/>
          </a:ln>
        </p:spPr>
      </p:pic>
      <p:sp>
        <p:nvSpPr>
          <p:cNvPr id="2555" name="Google Shape;2555;p226"/>
          <p:cNvSpPr txBox="1"/>
          <p:nvPr/>
        </p:nvSpPr>
        <p:spPr>
          <a:xfrm>
            <a:off x="1265608" y="888286"/>
            <a:ext cx="10763107"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Australian male respondents aged 18-34 notably under-indexed for a health care professional’s recommendation (11%).</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18-34 were the only group not to under-index for friend of family recommendation (20%).</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35-54 were most likely to want a clearer understanding of the microbiome (31%), while those aged 18-34 were most likely to want a clear understanding of different types of prebiotic (28%).</a:t>
            </a:r>
            <a:endParaRPr/>
          </a:p>
        </p:txBody>
      </p:sp>
      <p:graphicFrame>
        <p:nvGraphicFramePr>
          <p:cNvPr id="2556" name="Google Shape;2556;p226"/>
          <p:cNvGraphicFramePr/>
          <p:nvPr/>
        </p:nvGraphicFramePr>
        <p:xfrm>
          <a:off x="0" y="2307771"/>
          <a:ext cx="12192000" cy="3996231"/>
        </p:xfrm>
        <a:graphic>
          <a:graphicData uri="http://schemas.openxmlformats.org/drawingml/2006/chart">
            <c:chart r:id="rId4"/>
          </a:graphicData>
        </a:graphic>
      </p:graphicFrame>
      <p:sp>
        <p:nvSpPr>
          <p:cNvPr id="2557" name="Google Shape;2557;p226"/>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INFLUENCES ON PREBIOTIC USE: AU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23"/>
          <p:cNvSpPr txBox="1"/>
          <p:nvPr>
            <p:ph type="title"/>
          </p:nvPr>
        </p:nvSpPr>
        <p:spPr>
          <a:xfrm>
            <a:off x="838199" y="243808"/>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WHY CONSUMERS TAKE SUPPLEMENTS: </a:t>
            </a:r>
            <a:br>
              <a:rPr lang="en-US">
                <a:latin typeface="Arial Black"/>
                <a:ea typeface="Arial Black"/>
                <a:cs typeface="Arial Black"/>
                <a:sym typeface="Arial Black"/>
              </a:rPr>
            </a:br>
            <a:r>
              <a:rPr lang="en-US">
                <a:latin typeface="Arial Black"/>
                <a:ea typeface="Arial Black"/>
                <a:cs typeface="Arial Black"/>
                <a:sym typeface="Arial Black"/>
              </a:rPr>
              <a:t>AGE, GENDER</a:t>
            </a:r>
            <a:endParaRPr/>
          </a:p>
        </p:txBody>
      </p:sp>
      <p:sp>
        <p:nvSpPr>
          <p:cNvPr id="607" name="Google Shape;607;p23"/>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female 18-34 n=355, male 18-34 n=305, female 35-54 n=347, male 35-54 n=372, female 55+ n=161, male 55+ n=168, all male &amp; female prebiotic users n=1708, all supplement users n=3677. Question GS1: “Why do you take dietary supplements?” </a:t>
            </a:r>
            <a:endParaRPr sz="1000">
              <a:solidFill>
                <a:srgbClr val="7F7F7F"/>
              </a:solidFill>
              <a:latin typeface="Arial"/>
              <a:ea typeface="Arial"/>
              <a:cs typeface="Arial"/>
              <a:sym typeface="Arial"/>
            </a:endParaRPr>
          </a:p>
        </p:txBody>
      </p:sp>
      <p:pic>
        <p:nvPicPr>
          <p:cNvPr descr="Icon&#10;&#10;Description automatically generated" id="608" name="Google Shape;608;p23"/>
          <p:cNvPicPr preferRelativeResize="0"/>
          <p:nvPr/>
        </p:nvPicPr>
        <p:blipFill rotWithShape="1">
          <a:blip r:embed="rId3">
            <a:alphaModFix/>
          </a:blip>
          <a:srcRect b="0" l="0" r="0" t="0"/>
          <a:stretch/>
        </p:blipFill>
        <p:spPr>
          <a:xfrm>
            <a:off x="724540" y="826402"/>
            <a:ext cx="457200" cy="457200"/>
          </a:xfrm>
          <a:prstGeom prst="rect">
            <a:avLst/>
          </a:prstGeom>
          <a:noFill/>
          <a:ln>
            <a:noFill/>
          </a:ln>
        </p:spPr>
      </p:pic>
      <p:sp>
        <p:nvSpPr>
          <p:cNvPr id="609" name="Google Shape;609;p23"/>
          <p:cNvSpPr txBox="1"/>
          <p:nvPr/>
        </p:nvSpPr>
        <p:spPr>
          <a:xfrm>
            <a:off x="1158683" y="870575"/>
            <a:ext cx="1071616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35-54 (38% and 35%) and 55+ (34% and 39%) were the most likely to cite a health care professional recommendation and disease prevention as reasons for taking supplements.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Respondents aged 55+ were least likely to cite dietary deficiencies as a reason for taking supplements.</a:t>
            </a:r>
            <a:endParaRPr sz="1400">
              <a:solidFill>
                <a:schemeClr val="dk1"/>
              </a:solidFill>
              <a:latin typeface="Arial"/>
              <a:ea typeface="Arial"/>
              <a:cs typeface="Arial"/>
              <a:sym typeface="Arial"/>
            </a:endParaRPr>
          </a:p>
        </p:txBody>
      </p:sp>
      <p:graphicFrame>
        <p:nvGraphicFramePr>
          <p:cNvPr id="610" name="Google Shape;610;p23"/>
          <p:cNvGraphicFramePr/>
          <p:nvPr/>
        </p:nvGraphicFramePr>
        <p:xfrm>
          <a:off x="136358" y="2140203"/>
          <a:ext cx="11919284" cy="3602369"/>
        </p:xfrm>
        <a:graphic>
          <a:graphicData uri="http://schemas.openxmlformats.org/drawingml/2006/chart">
            <c:chart r:id="rId4"/>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24"/>
          <p:cNvSpPr txBox="1"/>
          <p:nvPr>
            <p:ph type="title"/>
          </p:nvPr>
        </p:nvSpPr>
        <p:spPr>
          <a:xfrm>
            <a:off x="838199" y="243808"/>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WHY CONSUMERS TAKE SUPPLEMENTS: </a:t>
            </a:r>
            <a:br>
              <a:rPr lang="en-US">
                <a:latin typeface="Arial Black"/>
                <a:ea typeface="Arial Black"/>
                <a:cs typeface="Arial Black"/>
                <a:sym typeface="Arial Black"/>
              </a:rPr>
            </a:br>
            <a:r>
              <a:rPr lang="en-US">
                <a:latin typeface="Arial Black"/>
                <a:ea typeface="Arial Black"/>
                <a:cs typeface="Arial Black"/>
                <a:sym typeface="Arial Black"/>
              </a:rPr>
              <a:t>US AGE, GENDER</a:t>
            </a:r>
            <a:endParaRPr/>
          </a:p>
        </p:txBody>
      </p:sp>
      <p:sp>
        <p:nvSpPr>
          <p:cNvPr id="616" name="Google Shape;616;p24"/>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Prebiotic users female 18-34 n=106, male 18-34 n=105, female 35-54 n=97, male 35-54 n=112, female 55+ n=46, male 55+ n=32, all male &amp; female US prebiotic users n=498, all supplement users n=3677. Question GS1: “Why do you take dietary supplements?” </a:t>
            </a:r>
            <a:endParaRPr/>
          </a:p>
        </p:txBody>
      </p:sp>
      <p:pic>
        <p:nvPicPr>
          <p:cNvPr descr="Icon&#10;&#10;Description automatically generated" id="617" name="Google Shape;617;p24"/>
          <p:cNvPicPr preferRelativeResize="0"/>
          <p:nvPr/>
        </p:nvPicPr>
        <p:blipFill rotWithShape="1">
          <a:blip r:embed="rId3">
            <a:alphaModFix/>
          </a:blip>
          <a:srcRect b="0" l="0" r="0" t="0"/>
          <a:stretch/>
        </p:blipFill>
        <p:spPr>
          <a:xfrm>
            <a:off x="838199" y="896914"/>
            <a:ext cx="457200" cy="457200"/>
          </a:xfrm>
          <a:prstGeom prst="rect">
            <a:avLst/>
          </a:prstGeom>
          <a:noFill/>
          <a:ln>
            <a:noFill/>
          </a:ln>
        </p:spPr>
      </p:pic>
      <p:sp>
        <p:nvSpPr>
          <p:cNvPr id="618" name="Google Shape;618;p24"/>
          <p:cNvSpPr txBox="1"/>
          <p:nvPr/>
        </p:nvSpPr>
        <p:spPr>
          <a:xfrm>
            <a:off x="1295399" y="984782"/>
            <a:ext cx="10716160"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female respondents aged 55+ cited disease prevention the least of all US demographics (13%).</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female respondents aged 35-54 (44%) and male respondents aged 55+ (50%) were most likely to cite condition-specific health benefits.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In this category of users, we see those 55+ over-index for general health and wellbeing.</a:t>
            </a:r>
            <a:endParaRPr sz="1400">
              <a:solidFill>
                <a:schemeClr val="dk1"/>
              </a:solidFill>
              <a:latin typeface="Arial"/>
              <a:ea typeface="Arial"/>
              <a:cs typeface="Arial"/>
              <a:sym typeface="Arial"/>
            </a:endParaRPr>
          </a:p>
        </p:txBody>
      </p:sp>
      <p:graphicFrame>
        <p:nvGraphicFramePr>
          <p:cNvPr id="619" name="Google Shape;619;p24"/>
          <p:cNvGraphicFramePr/>
          <p:nvPr/>
        </p:nvGraphicFramePr>
        <p:xfrm>
          <a:off x="136358" y="1973179"/>
          <a:ext cx="11967410" cy="3408446"/>
        </p:xfrm>
        <a:graphic>
          <a:graphicData uri="http://schemas.openxmlformats.org/drawingml/2006/chart">
            <c:chart r:id="rId4"/>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25"/>
          <p:cNvSpPr txBox="1"/>
          <p:nvPr>
            <p:ph type="title"/>
          </p:nvPr>
        </p:nvSpPr>
        <p:spPr>
          <a:xfrm>
            <a:off x="838200" y="296477"/>
            <a:ext cx="9645316"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cap="none">
                <a:latin typeface="Arial Black"/>
                <a:ea typeface="Arial Black"/>
                <a:cs typeface="Arial Black"/>
                <a:sym typeface="Arial Black"/>
              </a:rPr>
              <a:t>DISCUSSION WITH HEALTH CARE PROFESSIONAL: COUNTRY</a:t>
            </a:r>
            <a:endParaRPr/>
          </a:p>
        </p:txBody>
      </p:sp>
      <p:graphicFrame>
        <p:nvGraphicFramePr>
          <p:cNvPr id="625" name="Google Shape;625;p25"/>
          <p:cNvGraphicFramePr/>
          <p:nvPr/>
        </p:nvGraphicFramePr>
        <p:xfrm>
          <a:off x="76200" y="2436514"/>
          <a:ext cx="12039600" cy="3697204"/>
        </p:xfrm>
        <a:graphic>
          <a:graphicData uri="http://schemas.openxmlformats.org/drawingml/2006/chart">
            <c:chart r:id="rId3"/>
          </a:graphicData>
        </a:graphic>
      </p:graphicFrame>
      <p:sp>
        <p:nvSpPr>
          <p:cNvPr id="626" name="Google Shape;626;p25"/>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US N=499, UK n=213, DE n=196, It n=290, KR n=295, AU n=218, all supplement users n=3677. Question GS6: “Under which circumstances would you discuss your dietary supplements with your health care professional?”</a:t>
            </a:r>
            <a:endParaRPr/>
          </a:p>
        </p:txBody>
      </p:sp>
      <p:pic>
        <p:nvPicPr>
          <p:cNvPr descr="Icon&#10;&#10;Description automatically generated" id="627" name="Google Shape;627;p25"/>
          <p:cNvPicPr preferRelativeResize="0"/>
          <p:nvPr/>
        </p:nvPicPr>
        <p:blipFill rotWithShape="1">
          <a:blip r:embed="rId4">
            <a:alphaModFix/>
          </a:blip>
          <a:srcRect b="0" l="0" r="0" t="0"/>
          <a:stretch/>
        </p:blipFill>
        <p:spPr>
          <a:xfrm>
            <a:off x="838200" y="922227"/>
            <a:ext cx="457200" cy="457200"/>
          </a:xfrm>
          <a:prstGeom prst="rect">
            <a:avLst/>
          </a:prstGeom>
          <a:noFill/>
          <a:ln>
            <a:noFill/>
          </a:ln>
        </p:spPr>
      </p:pic>
      <p:sp>
        <p:nvSpPr>
          <p:cNvPr id="628" name="Google Shape;628;p25"/>
          <p:cNvSpPr txBox="1"/>
          <p:nvPr/>
        </p:nvSpPr>
        <p:spPr>
          <a:xfrm>
            <a:off x="1295400" y="1010095"/>
            <a:ext cx="10716160"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prebiotic users are equally likely (28%) to always or situationally discuss supplement use with a health care professional, with users in this category over-indexing significantly compared to all supplement users.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South Korean prebiotic users are least likely to always discuss supplement use (6%), and most likely to situationally (54%) and never (9%) discuss it with a health care professional.</a:t>
            </a:r>
            <a:endParaRPr sz="140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26"/>
          <p:cNvSpPr txBox="1"/>
          <p:nvPr>
            <p:ph type="title"/>
          </p:nvPr>
        </p:nvSpPr>
        <p:spPr>
          <a:xfrm>
            <a:off x="838200" y="296477"/>
            <a:ext cx="9645316"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cap="none">
                <a:latin typeface="Arial Black"/>
                <a:ea typeface="Arial Black"/>
                <a:cs typeface="Arial Black"/>
                <a:sym typeface="Arial Black"/>
              </a:rPr>
              <a:t>DISCUSSION WITH HEALTH CARE PROFESSIONAL: AGE, GENDER</a:t>
            </a:r>
            <a:endParaRPr/>
          </a:p>
        </p:txBody>
      </p:sp>
      <p:graphicFrame>
        <p:nvGraphicFramePr>
          <p:cNvPr id="634" name="Google Shape;634;p26"/>
          <p:cNvGraphicFramePr/>
          <p:nvPr/>
        </p:nvGraphicFramePr>
        <p:xfrm>
          <a:off x="56148" y="2093495"/>
          <a:ext cx="12039600" cy="3697204"/>
        </p:xfrm>
        <a:graphic>
          <a:graphicData uri="http://schemas.openxmlformats.org/drawingml/2006/chart">
            <c:chart r:id="rId3"/>
          </a:graphicData>
        </a:graphic>
      </p:graphicFrame>
      <p:sp>
        <p:nvSpPr>
          <p:cNvPr id="635" name="Google Shape;635;p26"/>
          <p:cNvSpPr txBox="1"/>
          <p:nvPr/>
        </p:nvSpPr>
        <p:spPr>
          <a:xfrm>
            <a:off x="0" y="6304002"/>
            <a:ext cx="8030497"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female 18-34 n=355, male 18-34 n=305, female 35-54 n=347, male 35-54 n=372, female 55+ n=161, male 55+ n=168, all male &amp; female prebiotic users n=1708, all supplement users n=3677. Question GS6: “Under which circumstances would you discuss your dietary supplements with your health care professional?”</a:t>
            </a:r>
            <a:endParaRPr/>
          </a:p>
        </p:txBody>
      </p:sp>
      <p:pic>
        <p:nvPicPr>
          <p:cNvPr descr="Icon&#10;&#10;Description automatically generated" id="636" name="Google Shape;636;p26"/>
          <p:cNvPicPr preferRelativeResize="0"/>
          <p:nvPr/>
        </p:nvPicPr>
        <p:blipFill rotWithShape="1">
          <a:blip r:embed="rId4">
            <a:alphaModFix/>
          </a:blip>
          <a:srcRect b="0" l="0" r="0" t="0"/>
          <a:stretch/>
        </p:blipFill>
        <p:spPr>
          <a:xfrm>
            <a:off x="838200" y="922227"/>
            <a:ext cx="457200" cy="457200"/>
          </a:xfrm>
          <a:prstGeom prst="rect">
            <a:avLst/>
          </a:prstGeom>
          <a:noFill/>
          <a:ln>
            <a:noFill/>
          </a:ln>
        </p:spPr>
      </p:pic>
      <p:sp>
        <p:nvSpPr>
          <p:cNvPr id="637" name="Google Shape;637;p26"/>
          <p:cNvSpPr txBox="1"/>
          <p:nvPr/>
        </p:nvSpPr>
        <p:spPr>
          <a:xfrm>
            <a:off x="1295400" y="1010095"/>
            <a:ext cx="1071616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55+ were most likely to say they never discuss dietary supplements with their health care professionals (11%) and least likely to say they do so at every appointment (16%), while male respondents aged 55+ were most likely to do so at every appointment (23%).</a:t>
            </a:r>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27"/>
          <p:cNvSpPr txBox="1"/>
          <p:nvPr>
            <p:ph type="title"/>
          </p:nvPr>
        </p:nvSpPr>
        <p:spPr>
          <a:xfrm>
            <a:off x="838200" y="296477"/>
            <a:ext cx="9645316"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cap="none">
                <a:latin typeface="Arial Black"/>
                <a:ea typeface="Arial Black"/>
                <a:cs typeface="Arial Black"/>
                <a:sym typeface="Arial Black"/>
              </a:rPr>
              <a:t>DISCUSSION WITH HEALTH CARE PROFESSIONAL: US AGE, GENDER</a:t>
            </a:r>
            <a:endParaRPr/>
          </a:p>
        </p:txBody>
      </p:sp>
      <p:graphicFrame>
        <p:nvGraphicFramePr>
          <p:cNvPr id="643" name="Google Shape;643;p27"/>
          <p:cNvGraphicFramePr/>
          <p:nvPr/>
        </p:nvGraphicFramePr>
        <p:xfrm>
          <a:off x="56148" y="2093495"/>
          <a:ext cx="12039600" cy="3697204"/>
        </p:xfrm>
        <a:graphic>
          <a:graphicData uri="http://schemas.openxmlformats.org/drawingml/2006/chart">
            <c:chart r:id="rId3"/>
          </a:graphicData>
        </a:graphic>
      </p:graphicFrame>
      <p:sp>
        <p:nvSpPr>
          <p:cNvPr id="644" name="Google Shape;644;p27"/>
          <p:cNvSpPr txBox="1"/>
          <p:nvPr/>
        </p:nvSpPr>
        <p:spPr>
          <a:xfrm>
            <a:off x="0" y="6284524"/>
            <a:ext cx="8030497"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Prebiotic users female 18-34 n=106, male 18-34 n=105, female 35-54 n=97, male 35-54 n=112, female 55+ n=46, male 55+ n=32, all male &amp; female US prebiotic users n=498, all US prebiotic users n=499, all supplement users n=3677. Question GS6: “Under which circumstances would you discuss your dietary supplements with your health care professional?”</a:t>
            </a:r>
            <a:endParaRPr/>
          </a:p>
        </p:txBody>
      </p:sp>
      <p:pic>
        <p:nvPicPr>
          <p:cNvPr descr="Icon&#10;&#10;Description automatically generated" id="645" name="Google Shape;645;p27"/>
          <p:cNvPicPr preferRelativeResize="0"/>
          <p:nvPr/>
        </p:nvPicPr>
        <p:blipFill rotWithShape="1">
          <a:blip r:embed="rId4">
            <a:alphaModFix/>
          </a:blip>
          <a:srcRect b="0" l="0" r="0" t="0"/>
          <a:stretch/>
        </p:blipFill>
        <p:spPr>
          <a:xfrm>
            <a:off x="838200" y="922227"/>
            <a:ext cx="457200" cy="457200"/>
          </a:xfrm>
          <a:prstGeom prst="rect">
            <a:avLst/>
          </a:prstGeom>
          <a:noFill/>
          <a:ln>
            <a:noFill/>
          </a:ln>
        </p:spPr>
      </p:pic>
      <p:sp>
        <p:nvSpPr>
          <p:cNvPr id="646" name="Google Shape;646;p27"/>
          <p:cNvSpPr txBox="1"/>
          <p:nvPr/>
        </p:nvSpPr>
        <p:spPr>
          <a:xfrm>
            <a:off x="1295400" y="1010095"/>
            <a:ext cx="1071616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US respondents aged 18-34 (22%) were even less likely than female US respondents aged 55+ (24%) to discuss supplement use at every appointment, while being the most likely to discuss it specifically when discussing diet and lifestyle (30%).</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prebiotic users were much less likely than general supplement users to discuss supplement use situationally.</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28"/>
          <p:cNvSpPr/>
          <p:nvPr/>
        </p:nvSpPr>
        <p:spPr>
          <a:xfrm>
            <a:off x="884451" y="89320"/>
            <a:ext cx="4324157" cy="5964239"/>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picture containing graphical user interface&#10;&#10;Description automatically generated" id="652" name="Google Shape;652;p28"/>
          <p:cNvPicPr preferRelativeResize="0"/>
          <p:nvPr/>
        </p:nvPicPr>
        <p:blipFill rotWithShape="1">
          <a:blip r:embed="rId3">
            <a:alphaModFix/>
          </a:blip>
          <a:srcRect b="0" l="0" r="0" t="0"/>
          <a:stretch/>
        </p:blipFill>
        <p:spPr>
          <a:xfrm>
            <a:off x="9008269" y="124045"/>
            <a:ext cx="3099816" cy="914700"/>
          </a:xfrm>
          <a:prstGeom prst="rect">
            <a:avLst/>
          </a:prstGeom>
          <a:noFill/>
          <a:ln>
            <a:noFill/>
          </a:ln>
        </p:spPr>
      </p:pic>
      <p:sp>
        <p:nvSpPr>
          <p:cNvPr id="653" name="Google Shape;653;p28"/>
          <p:cNvSpPr txBox="1"/>
          <p:nvPr/>
        </p:nvSpPr>
        <p:spPr>
          <a:xfrm>
            <a:off x="5818509" y="1986273"/>
            <a:ext cx="472870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Arial Black"/>
                <a:ea typeface="Arial Black"/>
                <a:cs typeface="Arial Black"/>
                <a:sym typeface="Arial Black"/>
              </a:rPr>
              <a:t>HEALTH CONCERNS</a:t>
            </a:r>
            <a:endParaRPr/>
          </a:p>
        </p:txBody>
      </p:sp>
      <p:pic>
        <p:nvPicPr>
          <p:cNvPr descr="A person with glasses touching her forehead&#10;&#10;Description automatically generated" id="654" name="Google Shape;654;p28"/>
          <p:cNvPicPr preferRelativeResize="0"/>
          <p:nvPr>
            <p:ph idx="2" type="pic"/>
          </p:nvPr>
        </p:nvPicPr>
        <p:blipFill rotWithShape="1">
          <a:blip r:embed="rId4">
            <a:alphaModFix/>
          </a:blip>
          <a:srcRect b="0" l="25940" r="25940" t="0"/>
          <a:stretch/>
        </p:blipFill>
        <p:spPr>
          <a:xfrm>
            <a:off x="717550" y="0"/>
            <a:ext cx="4233863" cy="5865813"/>
          </a:xfrm>
          <a:prstGeom prst="rect">
            <a:avLst/>
          </a:prstGeom>
          <a:solidFill>
            <a:schemeClr val="lt1"/>
          </a:solidFill>
          <a:ln>
            <a:noFill/>
          </a:ln>
        </p:spPr>
      </p:pic>
      <p:sp>
        <p:nvSpPr>
          <p:cNvPr id="655" name="Google Shape;655;p28"/>
          <p:cNvSpPr txBox="1"/>
          <p:nvPr/>
        </p:nvSpPr>
        <p:spPr>
          <a:xfrm>
            <a:off x="5914761" y="3348233"/>
            <a:ext cx="532597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Deep dive into prebiotic user health concerns and which ones they take supplements for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29"/>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HEALTH CONCERNS</a:t>
            </a:r>
            <a:endParaRPr/>
          </a:p>
        </p:txBody>
      </p:sp>
      <p:sp>
        <p:nvSpPr>
          <p:cNvPr id="661" name="Google Shape;661;p29"/>
          <p:cNvSpPr txBox="1"/>
          <p:nvPr/>
        </p:nvSpPr>
        <p:spPr>
          <a:xfrm>
            <a:off x="0" y="6457890"/>
            <a:ext cx="812327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US n=499, UK n=213, DE n=196, IT n=290, KR n=295, AU n=218, all supplement users n=3677. Question D4: “Which of the following health conditions or concerns currently impact or impacted you within the past year?”</a:t>
            </a:r>
            <a:endParaRPr/>
          </a:p>
        </p:txBody>
      </p:sp>
      <p:pic>
        <p:nvPicPr>
          <p:cNvPr descr="Icon&#10;&#10;Description automatically generated" id="662" name="Google Shape;662;p29"/>
          <p:cNvPicPr preferRelativeResize="0"/>
          <p:nvPr/>
        </p:nvPicPr>
        <p:blipFill rotWithShape="1">
          <a:blip r:embed="rId3">
            <a:alphaModFix/>
          </a:blip>
          <a:srcRect b="0" l="0" r="0" t="0"/>
          <a:stretch/>
        </p:blipFill>
        <p:spPr>
          <a:xfrm>
            <a:off x="893212" y="680885"/>
            <a:ext cx="457200" cy="457200"/>
          </a:xfrm>
          <a:prstGeom prst="rect">
            <a:avLst/>
          </a:prstGeom>
          <a:noFill/>
          <a:ln>
            <a:noFill/>
          </a:ln>
        </p:spPr>
      </p:pic>
      <p:sp>
        <p:nvSpPr>
          <p:cNvPr id="663" name="Google Shape;663;p29"/>
          <p:cNvSpPr txBox="1"/>
          <p:nvPr/>
        </p:nvSpPr>
        <p:spPr>
          <a:xfrm>
            <a:off x="1350412" y="680044"/>
            <a:ext cx="10713769" cy="1600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Anxiety or stress (34%) and lack of energy (30%) were the most common health concerns among prebiotic supplement users, highest among Italian (47% and 41%) and Australian (43% and 39%) respondents, both highly over-indexing compared to all supplement users. </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South Korean respondents were most concerned with eye fatigue (54%) and, possibly relatedly, poor/declining vision (35%).</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German prebiotic users generally under-indexed.</a:t>
            </a:r>
            <a:endParaRPr/>
          </a:p>
          <a:p>
            <a:pPr indent="0" lvl="0" marL="0" marR="0" rtl="0" algn="l">
              <a:spcBef>
                <a:spcPts val="0"/>
              </a:spcBef>
              <a:spcAft>
                <a:spcPts val="0"/>
              </a:spcAft>
              <a:buNone/>
            </a:pPr>
            <a:r>
              <a:t/>
            </a:r>
            <a:endParaRPr sz="1400">
              <a:solidFill>
                <a:schemeClr val="dk1"/>
              </a:solidFill>
              <a:latin typeface="Montserrat"/>
              <a:ea typeface="Montserrat"/>
              <a:cs typeface="Montserrat"/>
              <a:sym typeface="Montserrat"/>
            </a:endParaRPr>
          </a:p>
        </p:txBody>
      </p:sp>
      <p:graphicFrame>
        <p:nvGraphicFramePr>
          <p:cNvPr id="664" name="Google Shape;664;p29"/>
          <p:cNvGraphicFramePr/>
          <p:nvPr/>
        </p:nvGraphicFramePr>
        <p:xfrm>
          <a:off x="0" y="2337783"/>
          <a:ext cx="12135853" cy="3839332"/>
        </p:xfrm>
        <a:graphic>
          <a:graphicData uri="http://schemas.openxmlformats.org/drawingml/2006/chart">
            <c:chart r:id="rId4"/>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134" name="Shape 134"/>
        <p:cNvGrpSpPr/>
        <p:nvPr/>
      </p:nvGrpSpPr>
      <p:grpSpPr>
        <a:xfrm>
          <a:off x="0" y="0"/>
          <a:ext cx="0" cy="0"/>
          <a:chOff x="0" y="0"/>
          <a:chExt cx="0" cy="0"/>
        </a:xfrm>
      </p:grpSpPr>
      <p:sp>
        <p:nvSpPr>
          <p:cNvPr id="135" name="Google Shape;135;p3"/>
          <p:cNvSpPr/>
          <p:nvPr/>
        </p:nvSpPr>
        <p:spPr>
          <a:xfrm>
            <a:off x="8494295" y="2564340"/>
            <a:ext cx="2799347" cy="1638692"/>
          </a:xfrm>
          <a:prstGeom prst="rect">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6" name="Google Shape;136;p3"/>
          <p:cNvSpPr/>
          <p:nvPr/>
        </p:nvSpPr>
        <p:spPr>
          <a:xfrm rot="5400000">
            <a:off x="3115177" y="-2858911"/>
            <a:ext cx="627646" cy="6858000"/>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7" name="Google Shape;137;p3"/>
          <p:cNvSpPr/>
          <p:nvPr/>
        </p:nvSpPr>
        <p:spPr>
          <a:xfrm>
            <a:off x="10550769" y="0"/>
            <a:ext cx="815927" cy="1366463"/>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picture containing graphical user interface&#10;&#10;Description automatically generated" id="138" name="Google Shape;138;p3"/>
          <p:cNvPicPr preferRelativeResize="0"/>
          <p:nvPr/>
        </p:nvPicPr>
        <p:blipFill rotWithShape="1">
          <a:blip r:embed="rId3">
            <a:alphaModFix/>
          </a:blip>
          <a:srcRect b="0" l="0" r="0" t="0"/>
          <a:stretch/>
        </p:blipFill>
        <p:spPr>
          <a:xfrm>
            <a:off x="9441951" y="252017"/>
            <a:ext cx="2666134" cy="786728"/>
          </a:xfrm>
          <a:prstGeom prst="rect">
            <a:avLst/>
          </a:prstGeom>
          <a:noFill/>
          <a:ln>
            <a:noFill/>
          </a:ln>
        </p:spPr>
      </p:pic>
      <p:sp>
        <p:nvSpPr>
          <p:cNvPr id="139" name="Google Shape;139;p3"/>
          <p:cNvSpPr txBox="1"/>
          <p:nvPr/>
        </p:nvSpPr>
        <p:spPr>
          <a:xfrm>
            <a:off x="83915" y="376212"/>
            <a:ext cx="551385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chemeClr val="lt1"/>
                </a:solidFill>
                <a:latin typeface="Arial Black"/>
                <a:ea typeface="Arial Black"/>
                <a:cs typeface="Arial Black"/>
                <a:sym typeface="Arial Black"/>
              </a:rPr>
              <a:t>TABLE OF CONTENTS</a:t>
            </a:r>
            <a:endParaRPr/>
          </a:p>
        </p:txBody>
      </p:sp>
      <p:graphicFrame>
        <p:nvGraphicFramePr>
          <p:cNvPr id="140" name="Google Shape;140;p3"/>
          <p:cNvGraphicFramePr/>
          <p:nvPr/>
        </p:nvGraphicFramePr>
        <p:xfrm>
          <a:off x="98926" y="1639681"/>
          <a:ext cx="3000000" cy="3000000"/>
        </p:xfrm>
        <a:graphic>
          <a:graphicData uri="http://schemas.openxmlformats.org/drawingml/2006/table">
            <a:tbl>
              <a:tblPr bandRow="1" firstRow="1">
                <a:noFill/>
                <a:tableStyleId>{86D57FBB-DC63-4C23-A16A-1ECE8D42DC54}</a:tableStyleId>
              </a:tblPr>
              <a:tblGrid>
                <a:gridCol w="6975650"/>
                <a:gridCol w="1152350"/>
              </a:tblGrid>
              <a:tr h="228600">
                <a:tc>
                  <a:txBody>
                    <a:bodyPr/>
                    <a:lstStyle/>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t>Prebiotic Section</a:t>
                      </a:r>
                      <a:endParaRPr/>
                    </a:p>
                  </a:txBody>
                  <a:tcPr marT="45725" marB="45725" marR="91450" marL="91450"/>
                </a:tc>
                <a:tc>
                  <a:txBody>
                    <a:bodyPr/>
                    <a:lstStyle/>
                    <a:p>
                      <a:pPr indent="0" lvl="0" marL="0" marR="0" rtl="0" algn="ctr">
                        <a:spcBef>
                          <a:spcPts val="0"/>
                        </a:spcBef>
                        <a:spcAft>
                          <a:spcPts val="0"/>
                        </a:spcAft>
                        <a:buNone/>
                      </a:pPr>
                      <a:r>
                        <a:rPr lang="en-US" sz="1800"/>
                        <a:t>Page Number</a:t>
                      </a:r>
                      <a:endParaRPr/>
                    </a:p>
                  </a:txBody>
                  <a:tcPr marT="45725" marB="45725" marR="91450" marL="91450"/>
                </a:tc>
              </a:tr>
              <a:tr h="370850">
                <a:tc>
                  <a:txBody>
                    <a:bodyPr/>
                    <a:lstStyle/>
                    <a:p>
                      <a:pPr indent="0" lvl="0" marL="0" marR="0" rtl="0" algn="l">
                        <a:spcBef>
                          <a:spcPts val="0"/>
                        </a:spcBef>
                        <a:spcAft>
                          <a:spcPts val="0"/>
                        </a:spcAft>
                        <a:buNone/>
                      </a:pPr>
                      <a:r>
                        <a:rPr lang="en-US" sz="1800"/>
                        <a:t>Demographics</a:t>
                      </a:r>
                      <a:endParaRPr/>
                    </a:p>
                  </a:txBody>
                  <a:tcPr marT="45725" marB="45725" marR="91450" marL="91450"/>
                </a:tc>
                <a:tc>
                  <a:txBody>
                    <a:bodyPr/>
                    <a:lstStyle/>
                    <a:p>
                      <a:pPr indent="0" lvl="0" marL="0" marR="0" rtl="0" algn="ctr">
                        <a:spcBef>
                          <a:spcPts val="0"/>
                        </a:spcBef>
                        <a:spcAft>
                          <a:spcPts val="0"/>
                        </a:spcAft>
                        <a:buNone/>
                      </a:pPr>
                      <a:r>
                        <a:rPr lang="en-US" sz="1800"/>
                        <a:t>4</a:t>
                      </a:r>
                      <a:endParaRPr/>
                    </a:p>
                  </a:txBody>
                  <a:tcPr marT="45725" marB="45725" marR="91450" marL="91450"/>
                </a:tc>
              </a:tr>
              <a:tr h="370850">
                <a:tc>
                  <a:txBody>
                    <a:bodyPr/>
                    <a:lstStyle/>
                    <a:p>
                      <a:pPr indent="0" lvl="0" marL="0" marR="0" rtl="0" algn="l">
                        <a:spcBef>
                          <a:spcPts val="0"/>
                        </a:spcBef>
                        <a:spcAft>
                          <a:spcPts val="0"/>
                        </a:spcAft>
                        <a:buNone/>
                      </a:pPr>
                      <a:r>
                        <a:rPr lang="en-US" sz="1800"/>
                        <a:t>Health Concerns</a:t>
                      </a:r>
                      <a:endParaRPr/>
                    </a:p>
                  </a:txBody>
                  <a:tcPr marT="45725" marB="45725" marR="91450" marL="91450"/>
                </a:tc>
                <a:tc>
                  <a:txBody>
                    <a:bodyPr/>
                    <a:lstStyle/>
                    <a:p>
                      <a:pPr indent="0" lvl="0" marL="0" marR="0" rtl="0" algn="ctr">
                        <a:spcBef>
                          <a:spcPts val="0"/>
                        </a:spcBef>
                        <a:spcAft>
                          <a:spcPts val="0"/>
                        </a:spcAft>
                        <a:buNone/>
                      </a:pPr>
                      <a:r>
                        <a:rPr lang="en-US" sz="1800"/>
                        <a:t>28</a:t>
                      </a:r>
                      <a:endParaRPr/>
                    </a:p>
                  </a:txBody>
                  <a:tcPr marT="45725" marB="45725" marR="91450" marL="91450"/>
                </a:tc>
              </a:tr>
              <a:tr h="370850">
                <a:tc>
                  <a:txBody>
                    <a:bodyPr/>
                    <a:lstStyle/>
                    <a:p>
                      <a:pPr indent="0" lvl="0" marL="0" marR="0" rtl="0" algn="l">
                        <a:spcBef>
                          <a:spcPts val="0"/>
                        </a:spcBef>
                        <a:spcAft>
                          <a:spcPts val="0"/>
                        </a:spcAft>
                        <a:buNone/>
                      </a:pPr>
                      <a:r>
                        <a:rPr lang="en-US" sz="1800"/>
                        <a:t>Usage</a:t>
                      </a:r>
                      <a:endParaRPr/>
                    </a:p>
                  </a:txBody>
                  <a:tcPr marT="45725" marB="45725" marR="91450" marL="91450"/>
                </a:tc>
                <a:tc>
                  <a:txBody>
                    <a:bodyPr/>
                    <a:lstStyle/>
                    <a:p>
                      <a:pPr indent="0" lvl="0" marL="0" marR="0" rtl="0" algn="ctr">
                        <a:spcBef>
                          <a:spcPts val="0"/>
                        </a:spcBef>
                        <a:spcAft>
                          <a:spcPts val="0"/>
                        </a:spcAft>
                        <a:buNone/>
                      </a:pPr>
                      <a:r>
                        <a:rPr lang="en-US" sz="1800"/>
                        <a:t>44</a:t>
                      </a:r>
                      <a:endParaRPr/>
                    </a:p>
                  </a:txBody>
                  <a:tcPr marT="45725" marB="45725" marR="91450" marL="91450"/>
                </a:tc>
              </a:tr>
              <a:tr h="370850">
                <a:tc>
                  <a:txBody>
                    <a:bodyPr/>
                    <a:lstStyle/>
                    <a:p>
                      <a:pPr indent="0" lvl="0" marL="0" marR="0" rtl="0" algn="l">
                        <a:spcBef>
                          <a:spcPts val="0"/>
                        </a:spcBef>
                        <a:spcAft>
                          <a:spcPts val="0"/>
                        </a:spcAft>
                        <a:buNone/>
                      </a:pPr>
                      <a:r>
                        <a:rPr lang="en-US" sz="1800"/>
                        <a:t>Familiarity &amp; Reasons They Buy</a:t>
                      </a:r>
                      <a:endParaRPr/>
                    </a:p>
                  </a:txBody>
                  <a:tcPr marT="45725" marB="45725" marR="91450" marL="91450"/>
                </a:tc>
                <a:tc>
                  <a:txBody>
                    <a:bodyPr/>
                    <a:lstStyle/>
                    <a:p>
                      <a:pPr indent="0" lvl="0" marL="0" marR="0" rtl="0" algn="ctr">
                        <a:spcBef>
                          <a:spcPts val="0"/>
                        </a:spcBef>
                        <a:spcAft>
                          <a:spcPts val="0"/>
                        </a:spcAft>
                        <a:buNone/>
                      </a:pPr>
                      <a:r>
                        <a:rPr lang="en-US" sz="1800"/>
                        <a:t>70</a:t>
                      </a:r>
                      <a:endParaRPr/>
                    </a:p>
                  </a:txBody>
                  <a:tcPr marT="45725" marB="45725" marR="91450" marL="91450"/>
                </a:tc>
              </a:tr>
              <a:tr h="370850">
                <a:tc>
                  <a:txBody>
                    <a:bodyPr/>
                    <a:lstStyle/>
                    <a:p>
                      <a:pPr indent="0" lvl="0" marL="0" marR="0" rtl="0" algn="l">
                        <a:spcBef>
                          <a:spcPts val="0"/>
                        </a:spcBef>
                        <a:spcAft>
                          <a:spcPts val="0"/>
                        </a:spcAft>
                        <a:buNone/>
                      </a:pPr>
                      <a:r>
                        <a:rPr lang="en-US" sz="1800"/>
                        <a:t>Shopping Behavior</a:t>
                      </a:r>
                      <a:endParaRPr/>
                    </a:p>
                  </a:txBody>
                  <a:tcPr marT="45725" marB="45725" marR="91450" marL="91450"/>
                </a:tc>
                <a:tc>
                  <a:txBody>
                    <a:bodyPr/>
                    <a:lstStyle/>
                    <a:p>
                      <a:pPr indent="0" lvl="0" marL="0" marR="0" rtl="0" algn="ctr">
                        <a:spcBef>
                          <a:spcPts val="0"/>
                        </a:spcBef>
                        <a:spcAft>
                          <a:spcPts val="0"/>
                        </a:spcAft>
                        <a:buNone/>
                      </a:pPr>
                      <a:r>
                        <a:rPr lang="en-US" sz="1800"/>
                        <a:t>95</a:t>
                      </a:r>
                      <a:endParaRPr/>
                    </a:p>
                  </a:txBody>
                  <a:tcPr marT="45725" marB="45725" marR="91450" marL="91450"/>
                </a:tc>
              </a:tr>
              <a:tr h="370850">
                <a:tc>
                  <a:txBody>
                    <a:bodyPr/>
                    <a:lstStyle/>
                    <a:p>
                      <a:pPr indent="0" lvl="0" marL="0" marR="0" rtl="0" algn="l">
                        <a:spcBef>
                          <a:spcPts val="0"/>
                        </a:spcBef>
                        <a:spcAft>
                          <a:spcPts val="0"/>
                        </a:spcAft>
                        <a:buNone/>
                      </a:pPr>
                      <a:r>
                        <a:rPr lang="en-US" sz="1800"/>
                        <a:t>Branded Ingredients</a:t>
                      </a:r>
                      <a:endParaRPr/>
                    </a:p>
                  </a:txBody>
                  <a:tcPr marT="45725" marB="45725" marR="91450" marL="91450"/>
                </a:tc>
                <a:tc>
                  <a:txBody>
                    <a:bodyPr/>
                    <a:lstStyle/>
                    <a:p>
                      <a:pPr indent="0" lvl="0" marL="0" marR="0" rtl="0" algn="ctr">
                        <a:spcBef>
                          <a:spcPts val="0"/>
                        </a:spcBef>
                        <a:spcAft>
                          <a:spcPts val="0"/>
                        </a:spcAft>
                        <a:buNone/>
                      </a:pPr>
                      <a:r>
                        <a:rPr lang="en-US" sz="1800"/>
                        <a:t>109</a:t>
                      </a:r>
                      <a:endParaRPr/>
                    </a:p>
                  </a:txBody>
                  <a:tcPr marT="45725" marB="45725" marR="91450" marL="91450"/>
                </a:tc>
              </a:tr>
              <a:tr h="370850">
                <a:tc>
                  <a:txBody>
                    <a:bodyPr/>
                    <a:lstStyle/>
                    <a:p>
                      <a:pPr indent="0" lvl="0" marL="0" marR="0" rtl="0" algn="l">
                        <a:spcBef>
                          <a:spcPts val="0"/>
                        </a:spcBef>
                        <a:spcAft>
                          <a:spcPts val="0"/>
                        </a:spcAft>
                        <a:buNone/>
                      </a:pPr>
                      <a:r>
                        <a:rPr lang="en-US" sz="1800"/>
                        <a:t>Values</a:t>
                      </a:r>
                      <a:endParaRPr/>
                    </a:p>
                  </a:txBody>
                  <a:tcPr marT="45725" marB="45725" marR="91450" marL="91450"/>
                </a:tc>
                <a:tc>
                  <a:txBody>
                    <a:bodyPr/>
                    <a:lstStyle/>
                    <a:p>
                      <a:pPr indent="0" lvl="0" marL="0" marR="0" rtl="0" algn="ctr">
                        <a:spcBef>
                          <a:spcPts val="0"/>
                        </a:spcBef>
                        <a:spcAft>
                          <a:spcPts val="0"/>
                        </a:spcAft>
                        <a:buNone/>
                      </a:pPr>
                      <a:r>
                        <a:rPr lang="en-US" sz="1800"/>
                        <a:t>133</a:t>
                      </a:r>
                      <a:endParaRPr/>
                    </a:p>
                  </a:txBody>
                  <a:tcPr marT="45725" marB="45725" marR="91450" marL="91450"/>
                </a:tc>
              </a:tr>
              <a:tr h="370850">
                <a:tc>
                  <a:txBody>
                    <a:bodyPr/>
                    <a:lstStyle/>
                    <a:p>
                      <a:pPr indent="0" lvl="0" marL="0" marR="0" rtl="0" algn="l">
                        <a:spcBef>
                          <a:spcPts val="0"/>
                        </a:spcBef>
                        <a:spcAft>
                          <a:spcPts val="0"/>
                        </a:spcAft>
                        <a:buNone/>
                      </a:pPr>
                      <a:r>
                        <a:rPr lang="en-US" sz="1800"/>
                        <a:t>Prebiotics Deep Dive</a:t>
                      </a:r>
                      <a:endParaRPr/>
                    </a:p>
                  </a:txBody>
                  <a:tcPr marT="45725" marB="45725" marR="91450" marL="91450"/>
                </a:tc>
                <a:tc>
                  <a:txBody>
                    <a:bodyPr/>
                    <a:lstStyle/>
                    <a:p>
                      <a:pPr indent="0" lvl="0" marL="0" marR="0" rtl="0" algn="ctr">
                        <a:spcBef>
                          <a:spcPts val="0"/>
                        </a:spcBef>
                        <a:spcAft>
                          <a:spcPts val="0"/>
                        </a:spcAft>
                        <a:buNone/>
                      </a:pPr>
                      <a:r>
                        <a:rPr lang="en-US" sz="1800"/>
                        <a:t>150</a:t>
                      </a:r>
                      <a:endParaRPr/>
                    </a:p>
                  </a:txBody>
                  <a:tcPr marT="45725" marB="45725" marR="91450" marL="91450"/>
                </a:tc>
              </a:tr>
            </a:tbl>
          </a:graphicData>
        </a:graphic>
      </p:graphicFrame>
      <p:sp>
        <p:nvSpPr>
          <p:cNvPr id="141" name="Google Shape;141;p3"/>
          <p:cNvSpPr txBox="1"/>
          <p:nvPr/>
        </p:nvSpPr>
        <p:spPr>
          <a:xfrm>
            <a:off x="100125" y="997625"/>
            <a:ext cx="853974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This table of contents is hyperlinked to the sections. Just click the page number to jump to that section in the deck. </a:t>
            </a:r>
            <a:endParaRPr sz="1800">
              <a:solidFill>
                <a:schemeClr val="dk1"/>
              </a:solidFill>
              <a:latin typeface="Arial"/>
              <a:ea typeface="Arial"/>
              <a:cs typeface="Arial"/>
              <a:sym typeface="Arial"/>
            </a:endParaRPr>
          </a:p>
        </p:txBody>
      </p:sp>
      <p:pic>
        <p:nvPicPr>
          <p:cNvPr descr="Icon&#10;&#10;Description automatically generated" id="142" name="Google Shape;142;p3"/>
          <p:cNvPicPr preferRelativeResize="0"/>
          <p:nvPr/>
        </p:nvPicPr>
        <p:blipFill rotWithShape="1">
          <a:blip r:embed="rId4">
            <a:alphaModFix/>
          </a:blip>
          <a:srcRect b="0" l="0" r="0" t="0"/>
          <a:stretch/>
        </p:blipFill>
        <p:spPr>
          <a:xfrm>
            <a:off x="8644918" y="2940330"/>
            <a:ext cx="457200" cy="457200"/>
          </a:xfrm>
          <a:prstGeom prst="rect">
            <a:avLst/>
          </a:prstGeom>
          <a:noFill/>
          <a:ln>
            <a:noFill/>
          </a:ln>
        </p:spPr>
      </p:pic>
      <p:sp>
        <p:nvSpPr>
          <p:cNvPr id="143" name="Google Shape;143;p3"/>
          <p:cNvSpPr txBox="1"/>
          <p:nvPr/>
        </p:nvSpPr>
        <p:spPr>
          <a:xfrm>
            <a:off x="9102118" y="2940330"/>
            <a:ext cx="210833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The ITC Insights lightbulb indicates there are key takeaways for that slide.</a:t>
            </a:r>
            <a:endParaRPr/>
          </a:p>
        </p:txBody>
      </p:sp>
      <p:sp>
        <p:nvSpPr>
          <p:cNvPr id="144" name="Google Shape;144;p3"/>
          <p:cNvSpPr txBox="1"/>
          <p:nvPr/>
        </p:nvSpPr>
        <p:spPr>
          <a:xfrm>
            <a:off x="65121" y="5411483"/>
            <a:ext cx="11301575"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You can access primary data for charts by right clicking and opening the data in Excel.</a:t>
            </a:r>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a:p>
            <a:pPr indent="0" lvl="0" marL="0" marR="0" rtl="0" algn="l">
              <a:spcBef>
                <a:spcPts val="0"/>
              </a:spcBef>
              <a:spcAft>
                <a:spcPts val="0"/>
              </a:spcAft>
              <a:buNone/>
            </a:pPr>
            <a:r>
              <a:rPr lang="en-US" sz="1400">
                <a:solidFill>
                  <a:schemeClr val="dk1"/>
                </a:solidFill>
                <a:latin typeface="Arial"/>
                <a:ea typeface="Arial"/>
                <a:cs typeface="Arial"/>
                <a:sym typeface="Arial"/>
              </a:rPr>
              <a:t>Country abbreviations in footers:</a:t>
            </a:r>
            <a:endParaRPr/>
          </a:p>
          <a:p>
            <a:pPr indent="0" lvl="0" marL="0" marR="0" rtl="0" algn="l">
              <a:spcBef>
                <a:spcPts val="0"/>
              </a:spcBef>
              <a:spcAft>
                <a:spcPts val="0"/>
              </a:spcAft>
              <a:buNone/>
            </a:pPr>
            <a:r>
              <a:rPr lang="en-US" sz="1400">
                <a:solidFill>
                  <a:schemeClr val="dk1"/>
                </a:solidFill>
                <a:latin typeface="Arial"/>
                <a:ea typeface="Arial"/>
                <a:cs typeface="Arial"/>
                <a:sym typeface="Arial"/>
              </a:rPr>
              <a:t>United States = US, United Kingdom = UK, Germany = DE, Italy = IT, South Korea = KR, Australia = AU</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30"/>
          <p:cNvSpPr txBox="1"/>
          <p:nvPr>
            <p:ph type="title"/>
          </p:nvPr>
        </p:nvSpPr>
        <p:spPr>
          <a:xfrm>
            <a:off x="838200" y="224287"/>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HEALTH CONCERNS: WHAT CONSUMERS </a:t>
            </a:r>
            <a:br>
              <a:rPr lang="en-US">
                <a:latin typeface="Arial Black"/>
                <a:ea typeface="Arial Black"/>
                <a:cs typeface="Arial Black"/>
                <a:sym typeface="Arial Black"/>
              </a:rPr>
            </a:br>
            <a:r>
              <a:rPr lang="en-US">
                <a:latin typeface="Arial Black"/>
                <a:ea typeface="Arial Black"/>
                <a:cs typeface="Arial Black"/>
                <a:sym typeface="Arial Black"/>
              </a:rPr>
              <a:t>TOOK SUPPLEMENTS FOR</a:t>
            </a:r>
            <a:endParaRPr/>
          </a:p>
        </p:txBody>
      </p:sp>
      <p:sp>
        <p:nvSpPr>
          <p:cNvPr id="670" name="Google Shape;670;p30"/>
          <p:cNvSpPr txBox="1"/>
          <p:nvPr/>
        </p:nvSpPr>
        <p:spPr>
          <a:xfrm>
            <a:off x="0" y="6425991"/>
            <a:ext cx="838908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Note: Prebiotic users US n=450, UK n=181, DE n=165, IT n=277, KR n=271, AU n=197, all respondents n=3249. Question D5: “Did you take supplements for any of the following reasons over the past year?” Only asked of respondents indicating they had the health concern. </a:t>
            </a:r>
            <a:endParaRPr/>
          </a:p>
        </p:txBody>
      </p:sp>
      <p:pic>
        <p:nvPicPr>
          <p:cNvPr descr="Icon&#10;&#10;Description automatically generated" id="671" name="Google Shape;671;p30"/>
          <p:cNvPicPr preferRelativeResize="0"/>
          <p:nvPr/>
        </p:nvPicPr>
        <p:blipFill rotWithShape="1">
          <a:blip r:embed="rId3">
            <a:alphaModFix/>
          </a:blip>
          <a:srcRect b="0" l="0" r="0" t="0"/>
          <a:stretch/>
        </p:blipFill>
        <p:spPr>
          <a:xfrm>
            <a:off x="724540" y="826402"/>
            <a:ext cx="457200" cy="457200"/>
          </a:xfrm>
          <a:prstGeom prst="rect">
            <a:avLst/>
          </a:prstGeom>
          <a:noFill/>
          <a:ln>
            <a:noFill/>
          </a:ln>
        </p:spPr>
      </p:pic>
      <p:sp>
        <p:nvSpPr>
          <p:cNvPr id="672" name="Google Shape;672;p30"/>
          <p:cNvSpPr txBox="1"/>
          <p:nvPr/>
        </p:nvSpPr>
        <p:spPr>
          <a:xfrm>
            <a:off x="1186905" y="795316"/>
            <a:ext cx="10827774"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Italy and Australia ranked high for those taking supplements to address lack of energy for users in this category, suggesting a fulfilled market; Australia also ranked high for anxiety and stress. The German response for users in this category was actually higher than those with general health as a concern.</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While Italian respondents were the most likely to list joint or other pain as a health concern (31%), they were the least likely to take supplements for joint or other pain (15%).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While South Korean respondents led in listing athletic performance as a health concern (15%), German and Italian respondents were more likely to actually use supplements to help with athletic performance (both 9%).</a:t>
            </a:r>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aphicFrame>
        <p:nvGraphicFramePr>
          <p:cNvPr id="673" name="Google Shape;673;p30"/>
          <p:cNvGraphicFramePr/>
          <p:nvPr/>
        </p:nvGraphicFramePr>
        <p:xfrm>
          <a:off x="0" y="2517058"/>
          <a:ext cx="12125632" cy="3940832"/>
        </p:xfrm>
        <a:graphic>
          <a:graphicData uri="http://schemas.openxmlformats.org/drawingml/2006/chart">
            <c:chart r:id="rId4"/>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31"/>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HEALTH CONCERNS: AGE</a:t>
            </a:r>
            <a:endParaRPr/>
          </a:p>
        </p:txBody>
      </p:sp>
      <p:sp>
        <p:nvSpPr>
          <p:cNvPr id="679" name="Google Shape;679;p31"/>
          <p:cNvSpPr txBox="1"/>
          <p:nvPr/>
        </p:nvSpPr>
        <p:spPr>
          <a:xfrm>
            <a:off x="0" y="6489789"/>
            <a:ext cx="795315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All supplement users n=3677, prebiotic 18-34 n=663, 35-54 n=719, 55+ n=329.  Question D4: “Which of the following health conditions or concerns currently impact or impacted you within the past year?”</a:t>
            </a:r>
            <a:endParaRPr/>
          </a:p>
        </p:txBody>
      </p:sp>
      <p:pic>
        <p:nvPicPr>
          <p:cNvPr descr="Icon&#10;&#10;Description automatically generated" id="680" name="Google Shape;680;p31"/>
          <p:cNvPicPr preferRelativeResize="0"/>
          <p:nvPr/>
        </p:nvPicPr>
        <p:blipFill rotWithShape="1">
          <a:blip r:embed="rId3">
            <a:alphaModFix/>
          </a:blip>
          <a:srcRect b="0" l="0" r="0" t="0"/>
          <a:stretch/>
        </p:blipFill>
        <p:spPr>
          <a:xfrm>
            <a:off x="893212" y="572597"/>
            <a:ext cx="457200" cy="457200"/>
          </a:xfrm>
          <a:prstGeom prst="rect">
            <a:avLst/>
          </a:prstGeom>
          <a:noFill/>
          <a:ln>
            <a:noFill/>
          </a:ln>
        </p:spPr>
      </p:pic>
      <p:sp>
        <p:nvSpPr>
          <p:cNvPr id="681" name="Google Shape;681;p31"/>
          <p:cNvSpPr txBox="1"/>
          <p:nvPr/>
        </p:nvSpPr>
        <p:spPr>
          <a:xfrm>
            <a:off x="1350412" y="607852"/>
            <a:ext cx="10896600" cy="1600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Respondents aged 18-34 were most concerned with psychological and emotional concerns such as anxiety (41%), mood (29%), and depression (26%), as well as a possibly-related lack of energy (35%). These users over-indexed compared to all users for these concerns.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Respondents aged 35-54 were the demographic most concerned with digestive complaints (28%).</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In addition to expected concerns like pain (41%), blood pressure (39%), and cholesterol (38%), respondents aged 55+ were the most likely group to list insomnia as a health concern (28%).</a:t>
            </a:r>
            <a:endParaRPr/>
          </a:p>
        </p:txBody>
      </p:sp>
      <p:graphicFrame>
        <p:nvGraphicFramePr>
          <p:cNvPr id="682" name="Google Shape;682;p31"/>
          <p:cNvGraphicFramePr/>
          <p:nvPr/>
        </p:nvGraphicFramePr>
        <p:xfrm>
          <a:off x="55012" y="2308812"/>
          <a:ext cx="12192000" cy="4351337"/>
        </p:xfrm>
        <a:graphic>
          <a:graphicData uri="http://schemas.openxmlformats.org/drawingml/2006/chart">
            <c:chart r:id="rId4"/>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32"/>
          <p:cNvSpPr txBox="1"/>
          <p:nvPr>
            <p:ph type="title"/>
          </p:nvPr>
        </p:nvSpPr>
        <p:spPr>
          <a:xfrm>
            <a:off x="724540" y="255726"/>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i="0" lang="en-US" u="none" strike="noStrike">
                <a:latin typeface="Arial Black"/>
                <a:ea typeface="Arial Black"/>
                <a:cs typeface="Arial Black"/>
                <a:sym typeface="Arial Black"/>
              </a:rPr>
              <a:t>HEALTH CONCERNS FOR WHICH CONSUMERS TAKE SUPPLEMENTS</a:t>
            </a:r>
            <a:r>
              <a:rPr b="0" i="0" lang="en-US">
                <a:latin typeface="Arial Black"/>
                <a:ea typeface="Arial Black"/>
                <a:cs typeface="Arial Black"/>
                <a:sym typeface="Arial Black"/>
              </a:rPr>
              <a:t>​: AGE</a:t>
            </a:r>
            <a:endParaRPr>
              <a:latin typeface="Arial Black"/>
              <a:ea typeface="Arial Black"/>
              <a:cs typeface="Arial Black"/>
              <a:sym typeface="Arial Black"/>
            </a:endParaRPr>
          </a:p>
        </p:txBody>
      </p:sp>
      <p:sp>
        <p:nvSpPr>
          <p:cNvPr id="689" name="Google Shape;689;p32"/>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All supplement users n=3249, prebiotic 18-34 n=580, 35-54 n=647, 55+ n=314.  Question D5: “Did you take supplements for any of the following reasons over the past year?” Only asked of respondents indicating they had the health concern. </a:t>
            </a:r>
            <a:endParaRPr/>
          </a:p>
        </p:txBody>
      </p:sp>
      <p:pic>
        <p:nvPicPr>
          <p:cNvPr descr="Icon&#10;&#10;Description automatically generated" id="690" name="Google Shape;690;p32"/>
          <p:cNvPicPr preferRelativeResize="0"/>
          <p:nvPr/>
        </p:nvPicPr>
        <p:blipFill rotWithShape="1">
          <a:blip r:embed="rId3">
            <a:alphaModFix/>
          </a:blip>
          <a:srcRect b="0" l="0" r="0" t="0"/>
          <a:stretch/>
        </p:blipFill>
        <p:spPr>
          <a:xfrm>
            <a:off x="724540" y="826402"/>
            <a:ext cx="457200" cy="457200"/>
          </a:xfrm>
          <a:prstGeom prst="rect">
            <a:avLst/>
          </a:prstGeom>
          <a:noFill/>
          <a:ln>
            <a:noFill/>
          </a:ln>
        </p:spPr>
      </p:pic>
      <p:sp>
        <p:nvSpPr>
          <p:cNvPr id="691" name="Google Shape;691;p32"/>
          <p:cNvSpPr txBox="1"/>
          <p:nvPr/>
        </p:nvSpPr>
        <p:spPr>
          <a:xfrm>
            <a:off x="1158683" y="796144"/>
            <a:ext cx="10827774"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While respondents aged 55+ were the most likely group to list insomnia as a health concern (28%), those aged 18-34 were the most likely to take supplements for insomnia (18%).</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Respondents aged 35-54 were more likely to use supplements to deal with inflammation (11%) than the other two groups (both 7%).</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Respondents aged 55+ were least likely to use supplements for mental acuity (2%) and memory issues (4%).</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 is evident that younger users in this cateogry are seriously feeling the stressors and taking supplements to address them.</a:t>
            </a:r>
            <a:endParaRPr sz="1400">
              <a:solidFill>
                <a:schemeClr val="dk1"/>
              </a:solidFill>
              <a:latin typeface="Arial"/>
              <a:ea typeface="Arial"/>
              <a:cs typeface="Arial"/>
              <a:sym typeface="Arial"/>
            </a:endParaRPr>
          </a:p>
        </p:txBody>
      </p:sp>
      <p:graphicFrame>
        <p:nvGraphicFramePr>
          <p:cNvPr id="692" name="Google Shape;692;p32"/>
          <p:cNvGraphicFramePr/>
          <p:nvPr/>
        </p:nvGraphicFramePr>
        <p:xfrm>
          <a:off x="0" y="2121864"/>
          <a:ext cx="12192000" cy="4336026"/>
        </p:xfrm>
        <a:graphic>
          <a:graphicData uri="http://schemas.openxmlformats.org/drawingml/2006/chart">
            <c:chart r:id="rId4"/>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33"/>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HEALTH CONCERNS: GENDER</a:t>
            </a:r>
            <a:endParaRPr/>
          </a:p>
        </p:txBody>
      </p:sp>
      <p:sp>
        <p:nvSpPr>
          <p:cNvPr id="698" name="Google Shape;698;p33"/>
          <p:cNvSpPr txBox="1"/>
          <p:nvPr/>
        </p:nvSpPr>
        <p:spPr>
          <a:xfrm>
            <a:off x="0" y="6433658"/>
            <a:ext cx="811264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Female prebiotic users n=863, male prebiotic users n=845, all supplement users n=3677. Question D4: “Which of the following health conditions or concerns currently impact or impacted you within the past year?”</a:t>
            </a:r>
            <a:endParaRPr/>
          </a:p>
        </p:txBody>
      </p:sp>
      <p:pic>
        <p:nvPicPr>
          <p:cNvPr descr="Icon&#10;&#10;Description automatically generated" id="699" name="Google Shape;699;p33"/>
          <p:cNvPicPr preferRelativeResize="0"/>
          <p:nvPr/>
        </p:nvPicPr>
        <p:blipFill rotWithShape="1">
          <a:blip r:embed="rId3">
            <a:alphaModFix/>
          </a:blip>
          <a:srcRect b="0" l="0" r="0" t="0"/>
          <a:stretch/>
        </p:blipFill>
        <p:spPr>
          <a:xfrm>
            <a:off x="893212" y="724996"/>
            <a:ext cx="457200" cy="457200"/>
          </a:xfrm>
          <a:prstGeom prst="rect">
            <a:avLst/>
          </a:prstGeom>
          <a:noFill/>
          <a:ln>
            <a:noFill/>
          </a:ln>
        </p:spPr>
      </p:pic>
      <p:sp>
        <p:nvSpPr>
          <p:cNvPr id="700" name="Google Shape;700;p33"/>
          <p:cNvSpPr txBox="1"/>
          <p:nvPr/>
        </p:nvSpPr>
        <p:spPr>
          <a:xfrm>
            <a:off x="1350412" y="760251"/>
            <a:ext cx="10896600"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were much more likely to express concerns about anxiety or stress (41% vs. 27%) and lack of energy (36% vs. 25%) than male respondents.</a:t>
            </a:r>
            <a:endParaRPr sz="1400">
              <a:solidFill>
                <a:srgbClr val="A5A5A5"/>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were notably more likely to express concerns about high blood pressure (23% vs. 13%) and blood sugar management (13% vs. 5%).</a:t>
            </a:r>
            <a:endParaRPr sz="1400">
              <a:solidFill>
                <a:srgbClr val="A5A5A5"/>
              </a:solidFill>
              <a:latin typeface="Arial"/>
              <a:ea typeface="Arial"/>
              <a:cs typeface="Arial"/>
              <a:sym typeface="Arial"/>
            </a:endParaRPr>
          </a:p>
        </p:txBody>
      </p:sp>
      <p:graphicFrame>
        <p:nvGraphicFramePr>
          <p:cNvPr id="701" name="Google Shape;701;p33"/>
          <p:cNvGraphicFramePr/>
          <p:nvPr/>
        </p:nvGraphicFramePr>
        <p:xfrm>
          <a:off x="0" y="2250937"/>
          <a:ext cx="12192000" cy="4182721"/>
        </p:xfrm>
        <a:graphic>
          <a:graphicData uri="http://schemas.openxmlformats.org/drawingml/2006/chart">
            <c:chart r:id="rId4"/>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34"/>
          <p:cNvSpPr txBox="1"/>
          <p:nvPr>
            <p:ph type="title"/>
          </p:nvPr>
        </p:nvSpPr>
        <p:spPr>
          <a:xfrm>
            <a:off x="838200" y="224287"/>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i="0" lang="en-US" u="none" strike="noStrike">
                <a:latin typeface="Arial Black"/>
                <a:ea typeface="Arial Black"/>
                <a:cs typeface="Arial Black"/>
                <a:sym typeface="Arial Black"/>
              </a:rPr>
              <a:t>HEALTH CONCERNS FOR WHICH CONSUMERS TAKE </a:t>
            </a:r>
            <a:r>
              <a:rPr lang="en-US">
                <a:latin typeface="Arial Black"/>
                <a:ea typeface="Arial Black"/>
                <a:cs typeface="Arial Black"/>
                <a:sym typeface="Arial Black"/>
              </a:rPr>
              <a:t>SUPPLEMENT</a:t>
            </a:r>
            <a:r>
              <a:rPr b="1" i="0" lang="en-US" u="none" strike="noStrike">
                <a:latin typeface="Arial Black"/>
                <a:ea typeface="Arial Black"/>
                <a:cs typeface="Arial Black"/>
                <a:sym typeface="Arial Black"/>
              </a:rPr>
              <a:t>S</a:t>
            </a:r>
            <a:r>
              <a:rPr b="0" i="0" lang="en-US">
                <a:latin typeface="Arial Black"/>
                <a:ea typeface="Arial Black"/>
                <a:cs typeface="Arial Black"/>
                <a:sym typeface="Arial Black"/>
              </a:rPr>
              <a:t>​: GENDER</a:t>
            </a:r>
            <a:endParaRPr>
              <a:latin typeface="Arial Black"/>
              <a:ea typeface="Arial Black"/>
              <a:cs typeface="Arial Black"/>
              <a:sym typeface="Arial Black"/>
            </a:endParaRPr>
          </a:p>
        </p:txBody>
      </p:sp>
      <p:sp>
        <p:nvSpPr>
          <p:cNvPr id="707" name="Google Shape;707;p34"/>
          <p:cNvSpPr txBox="1"/>
          <p:nvPr/>
        </p:nvSpPr>
        <p:spPr>
          <a:xfrm>
            <a:off x="0" y="6304002"/>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Female prebiotic users n=780, male prebiotic users n=758, all prebiotic users n=3249. Question D5: “Did you take supplements for any of the following reasons over the past year?” Only asked of respondents indicating they had the health concern. </a:t>
            </a:r>
            <a:endParaRPr/>
          </a:p>
        </p:txBody>
      </p:sp>
      <p:pic>
        <p:nvPicPr>
          <p:cNvPr descr="Icon&#10;&#10;Description automatically generated" id="708" name="Google Shape;708;p34"/>
          <p:cNvPicPr preferRelativeResize="0"/>
          <p:nvPr/>
        </p:nvPicPr>
        <p:blipFill rotWithShape="1">
          <a:blip r:embed="rId3">
            <a:alphaModFix/>
          </a:blip>
          <a:srcRect b="0" l="0" r="0" t="0"/>
          <a:stretch/>
        </p:blipFill>
        <p:spPr>
          <a:xfrm>
            <a:off x="724540" y="826402"/>
            <a:ext cx="457200" cy="457200"/>
          </a:xfrm>
          <a:prstGeom prst="rect">
            <a:avLst/>
          </a:prstGeom>
          <a:noFill/>
          <a:ln>
            <a:noFill/>
          </a:ln>
        </p:spPr>
      </p:pic>
      <p:sp>
        <p:nvSpPr>
          <p:cNvPr id="709" name="Google Shape;709;p34"/>
          <p:cNvSpPr txBox="1"/>
          <p:nvPr/>
        </p:nvSpPr>
        <p:spPr>
          <a:xfrm>
            <a:off x="1158683" y="870575"/>
            <a:ext cx="10827774"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General gender trends regarding concerns about lack of energy and anxiety, as well as cholesterol, blood pressure, and blood sugar management were all reflected in rates of supplement usage.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While female respondents were more likely to list lack of mental acuity as a concern (13% vs. 9%), female and male respondents used supplements for mental acuity at the same rate (6%).</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While anxiety and stress is the top concern overall for prebiotic users, it drops for those taking for the concern, largely due to the male response.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While immunity concerns were in the bottom half of health concerns (17</a:t>
            </a:r>
            <a:r>
              <a:rPr baseline="30000" lang="en-US" sz="1400">
                <a:solidFill>
                  <a:schemeClr val="dk1"/>
                </a:solidFill>
                <a:latin typeface="Arial"/>
                <a:ea typeface="Arial"/>
                <a:cs typeface="Arial"/>
                <a:sym typeface="Arial"/>
              </a:rPr>
              <a:t>th</a:t>
            </a:r>
            <a:r>
              <a:rPr lang="en-US" sz="1400">
                <a:solidFill>
                  <a:schemeClr val="dk1"/>
                </a:solidFill>
                <a:latin typeface="Arial"/>
                <a:ea typeface="Arial"/>
                <a:cs typeface="Arial"/>
                <a:sym typeface="Arial"/>
              </a:rPr>
              <a:t>), they were in the top half of concerns for which respondents took supplements (11</a:t>
            </a:r>
            <a:r>
              <a:rPr baseline="30000" lang="en-US" sz="1400">
                <a:solidFill>
                  <a:schemeClr val="dk1"/>
                </a:solidFill>
                <a:latin typeface="Arial"/>
                <a:ea typeface="Arial"/>
                <a:cs typeface="Arial"/>
                <a:sym typeface="Arial"/>
              </a:rPr>
              <a:t>th</a:t>
            </a:r>
            <a:r>
              <a:rPr lang="en-US" sz="1400">
                <a:solidFill>
                  <a:schemeClr val="dk1"/>
                </a:solidFill>
                <a:latin typeface="Arial"/>
                <a:ea typeface="Arial"/>
                <a:cs typeface="Arial"/>
                <a:sym typeface="Arial"/>
              </a:rPr>
              <a:t>). </a:t>
            </a:r>
            <a:endParaRPr/>
          </a:p>
        </p:txBody>
      </p:sp>
      <p:graphicFrame>
        <p:nvGraphicFramePr>
          <p:cNvPr id="710" name="Google Shape;710;p34"/>
          <p:cNvGraphicFramePr/>
          <p:nvPr/>
        </p:nvGraphicFramePr>
        <p:xfrm>
          <a:off x="33184" y="2901900"/>
          <a:ext cx="12125632" cy="3731813"/>
        </p:xfrm>
        <a:graphic>
          <a:graphicData uri="http://schemas.openxmlformats.org/drawingml/2006/chart">
            <c:chart r:id="rId4"/>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35"/>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HEALTH CONCERNS: AGE &amp; GENDER</a:t>
            </a:r>
            <a:endParaRPr/>
          </a:p>
        </p:txBody>
      </p:sp>
      <p:sp>
        <p:nvSpPr>
          <p:cNvPr id="716" name="Google Shape;716;p35"/>
          <p:cNvSpPr txBox="1"/>
          <p:nvPr/>
        </p:nvSpPr>
        <p:spPr>
          <a:xfrm>
            <a:off x="0" y="6350169"/>
            <a:ext cx="836782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rgbClr val="7F7F7F"/>
                </a:solidFill>
                <a:latin typeface="Arial"/>
                <a:ea typeface="Arial"/>
                <a:cs typeface="Arial"/>
                <a:sym typeface="Arial"/>
              </a:rPr>
              <a:t>Note Prebiotic users female 18-34 n=355, male 18-34 n=305, female 35-54 n=347, male 35-54 n=372, female 55+ n=161, male 55+ n=168, all supplement users n=3677. Question D4: “Which of the following health conditions or concerns currently impact or impacted you within the past year?”</a:t>
            </a:r>
            <a:endParaRPr/>
          </a:p>
        </p:txBody>
      </p:sp>
      <p:pic>
        <p:nvPicPr>
          <p:cNvPr descr="Icon&#10;&#10;Description automatically generated" id="717" name="Google Shape;717;p35"/>
          <p:cNvPicPr preferRelativeResize="0"/>
          <p:nvPr/>
        </p:nvPicPr>
        <p:blipFill rotWithShape="1">
          <a:blip r:embed="rId3">
            <a:alphaModFix/>
          </a:blip>
          <a:srcRect b="0" l="0" r="0" t="0"/>
          <a:stretch/>
        </p:blipFill>
        <p:spPr>
          <a:xfrm>
            <a:off x="584856" y="572597"/>
            <a:ext cx="457200" cy="457200"/>
          </a:xfrm>
          <a:prstGeom prst="rect">
            <a:avLst/>
          </a:prstGeom>
          <a:noFill/>
          <a:ln>
            <a:noFill/>
          </a:ln>
        </p:spPr>
      </p:pic>
      <p:sp>
        <p:nvSpPr>
          <p:cNvPr id="718" name="Google Shape;718;p35"/>
          <p:cNvSpPr txBox="1"/>
          <p:nvPr/>
        </p:nvSpPr>
        <p:spPr>
          <a:xfrm>
            <a:off x="978195" y="607852"/>
            <a:ext cx="10909005"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18-34 were most concerned with anxiety or stress (50%) and lack of energy (40%).</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and male respondents aged 35-54 were the most likely out of any group to list digestive complaints as a concern (29% and 27%).</a:t>
            </a:r>
            <a:r>
              <a:rPr lang="en-US" sz="1400">
                <a:solidFill>
                  <a:srgbClr val="A5A5A5"/>
                </a:solidFill>
                <a:latin typeface="Arial"/>
                <a:ea typeface="Arial"/>
                <a:cs typeface="Arial"/>
                <a:sym typeface="Arial"/>
              </a:rPr>
              <a:t> </a:t>
            </a:r>
            <a:endParaRPr sz="1400">
              <a:solidFill>
                <a:srgbClr val="A5A5A5"/>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55+ were much more likely to list high blood pressure (47%) as a concern than any other group (30% next-highest).</a:t>
            </a:r>
            <a:endParaRPr sz="1400">
              <a:solidFill>
                <a:srgbClr val="A5A5A5"/>
              </a:solidFill>
              <a:latin typeface="Arial"/>
              <a:ea typeface="Arial"/>
              <a:cs typeface="Arial"/>
              <a:sym typeface="Arial"/>
            </a:endParaRPr>
          </a:p>
        </p:txBody>
      </p:sp>
      <p:graphicFrame>
        <p:nvGraphicFramePr>
          <p:cNvPr id="719" name="Google Shape;719;p35"/>
          <p:cNvGraphicFramePr/>
          <p:nvPr/>
        </p:nvGraphicFramePr>
        <p:xfrm>
          <a:off x="0" y="2423734"/>
          <a:ext cx="12127832" cy="3714599"/>
        </p:xfrm>
        <a:graphic>
          <a:graphicData uri="http://schemas.openxmlformats.org/drawingml/2006/chart">
            <c:chart r:id="rId4"/>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36"/>
          <p:cNvSpPr txBox="1"/>
          <p:nvPr>
            <p:ph type="title"/>
          </p:nvPr>
        </p:nvSpPr>
        <p:spPr>
          <a:xfrm>
            <a:off x="838200" y="224287"/>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i="0" lang="en-US" u="none" strike="noStrike">
                <a:latin typeface="Arial Black"/>
                <a:ea typeface="Arial Black"/>
                <a:cs typeface="Arial Black"/>
                <a:sym typeface="Arial Black"/>
              </a:rPr>
              <a:t>HEALTH CONCERNS FOR WHICH CONSUMERS TAKE SUPPLEMENTS</a:t>
            </a:r>
            <a:r>
              <a:rPr b="0" i="0" lang="en-US">
                <a:latin typeface="Arial Black"/>
                <a:ea typeface="Arial Black"/>
                <a:cs typeface="Arial Black"/>
                <a:sym typeface="Arial Black"/>
              </a:rPr>
              <a:t>​: AGE &amp; </a:t>
            </a:r>
            <a:r>
              <a:rPr lang="en-US">
                <a:latin typeface="Arial Black"/>
                <a:ea typeface="Arial Black"/>
                <a:cs typeface="Arial Black"/>
                <a:sym typeface="Arial Black"/>
              </a:rPr>
              <a:t>GENDER</a:t>
            </a:r>
            <a:endParaRPr/>
          </a:p>
        </p:txBody>
      </p:sp>
      <p:sp>
        <p:nvSpPr>
          <p:cNvPr id="725" name="Google Shape;725;p36"/>
          <p:cNvSpPr txBox="1"/>
          <p:nvPr/>
        </p:nvSpPr>
        <p:spPr>
          <a:xfrm>
            <a:off x="-1" y="6351560"/>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Female 18-34 n=314, 35-54 n=314, 55+ n=152; male 18-34 n=263, 35-54 n=33, 55+ n=162, all respondents n=3249.  Question D5: “Did you take supplements for any of the following reasons over the past year?” Only asked of respondents indicating they had the health concern. </a:t>
            </a:r>
            <a:endParaRPr/>
          </a:p>
        </p:txBody>
      </p:sp>
      <p:pic>
        <p:nvPicPr>
          <p:cNvPr descr="Icon&#10;&#10;Description automatically generated" id="726" name="Google Shape;726;p36"/>
          <p:cNvPicPr preferRelativeResize="0"/>
          <p:nvPr/>
        </p:nvPicPr>
        <p:blipFill rotWithShape="1">
          <a:blip r:embed="rId3">
            <a:alphaModFix/>
          </a:blip>
          <a:srcRect b="0" l="0" r="0" t="0"/>
          <a:stretch/>
        </p:blipFill>
        <p:spPr>
          <a:xfrm>
            <a:off x="575678" y="826402"/>
            <a:ext cx="457200" cy="457200"/>
          </a:xfrm>
          <a:prstGeom prst="rect">
            <a:avLst/>
          </a:prstGeom>
          <a:noFill/>
          <a:ln>
            <a:noFill/>
          </a:ln>
        </p:spPr>
      </p:pic>
      <p:sp>
        <p:nvSpPr>
          <p:cNvPr id="727" name="Google Shape;727;p36"/>
          <p:cNvSpPr txBox="1"/>
          <p:nvPr/>
        </p:nvSpPr>
        <p:spPr>
          <a:xfrm>
            <a:off x="956930" y="742979"/>
            <a:ext cx="11235070" cy="1600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18-34 were most likely to take supplements for lack of energy and anxiety or stress (both 32%), while males in the same age range were most likely out of anyone to take supplements for general health (22%). (note that 50% of females 18-34 expressed anxiety and stress as a concern).</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35-54 also took supplements for lack of energy (29%).</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Both female and male respondents aged 55+ were most likely to take supplements for joint or other pain (30 &amp; 23%), high cholesterol (27 &amp; 23%), and high blood pressure (19% &amp; 26%). </a:t>
            </a:r>
            <a:endParaRPr sz="1400">
              <a:solidFill>
                <a:srgbClr val="A5A5A5"/>
              </a:solidFill>
              <a:latin typeface="Arial"/>
              <a:ea typeface="Arial"/>
              <a:cs typeface="Arial"/>
              <a:sym typeface="Arial"/>
            </a:endParaRPr>
          </a:p>
        </p:txBody>
      </p:sp>
      <p:graphicFrame>
        <p:nvGraphicFramePr>
          <p:cNvPr id="728" name="Google Shape;728;p36"/>
          <p:cNvGraphicFramePr/>
          <p:nvPr/>
        </p:nvGraphicFramePr>
        <p:xfrm>
          <a:off x="0" y="2545388"/>
          <a:ext cx="12192000" cy="3806172"/>
        </p:xfrm>
        <a:graphic>
          <a:graphicData uri="http://schemas.openxmlformats.org/drawingml/2006/chart">
            <c:chart r:id="rId4"/>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37"/>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HEALTH CONCERNS: US, AGE</a:t>
            </a:r>
            <a:endParaRPr/>
          </a:p>
        </p:txBody>
      </p:sp>
      <p:sp>
        <p:nvSpPr>
          <p:cNvPr id="734" name="Google Shape;734;p37"/>
          <p:cNvSpPr txBox="1"/>
          <p:nvPr/>
        </p:nvSpPr>
        <p:spPr>
          <a:xfrm>
            <a:off x="0" y="6489789"/>
            <a:ext cx="821896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Prebiotic 18-34 n=212, 35-54 n=209, 55+ n=78, all supplement users n=3677. Question D4: “Which of the following health conditions or concerns currently impact or impacted you within the past year?”</a:t>
            </a:r>
            <a:endParaRPr/>
          </a:p>
        </p:txBody>
      </p:sp>
      <p:pic>
        <p:nvPicPr>
          <p:cNvPr descr="Icon&#10;&#10;Description automatically generated" id="735" name="Google Shape;735;p37"/>
          <p:cNvPicPr preferRelativeResize="0"/>
          <p:nvPr/>
        </p:nvPicPr>
        <p:blipFill rotWithShape="1">
          <a:blip r:embed="rId3">
            <a:alphaModFix/>
          </a:blip>
          <a:srcRect b="0" l="0" r="0" t="0"/>
          <a:stretch/>
        </p:blipFill>
        <p:spPr>
          <a:xfrm>
            <a:off x="893212" y="572597"/>
            <a:ext cx="457200" cy="457200"/>
          </a:xfrm>
          <a:prstGeom prst="rect">
            <a:avLst/>
          </a:prstGeom>
          <a:noFill/>
          <a:ln>
            <a:noFill/>
          </a:ln>
        </p:spPr>
      </p:pic>
      <p:sp>
        <p:nvSpPr>
          <p:cNvPr id="736" name="Google Shape;736;p37"/>
          <p:cNvSpPr txBox="1"/>
          <p:nvPr/>
        </p:nvSpPr>
        <p:spPr>
          <a:xfrm>
            <a:off x="1350412" y="607852"/>
            <a:ext cx="10896600" cy="1600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respondents aged 18-34 were most likely to list anxiety or stress (44%), lack of energy (32%), mood (31%), and depression (36%) as health concerns.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respondents aged 35-54 were, again, most likely to list digestive complaints as a concern (23%). Interestingly, whereas overall respondents aged 18-34 were second-most likely to list digestive complaints as a concern, in the US they were least likely (15%).</a:t>
            </a:r>
            <a:endParaRPr sz="1400">
              <a:solidFill>
                <a:srgbClr val="A5A5A5"/>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High cholesterol was the primary concern of US respondents aged 55+ (53%), followed by pain (46%) and high blood pressure (45%).</a:t>
            </a:r>
            <a:endParaRPr sz="1400">
              <a:solidFill>
                <a:srgbClr val="A5A5A5"/>
              </a:solidFill>
              <a:latin typeface="Arial"/>
              <a:ea typeface="Arial"/>
              <a:cs typeface="Arial"/>
              <a:sym typeface="Arial"/>
            </a:endParaRPr>
          </a:p>
        </p:txBody>
      </p:sp>
      <p:graphicFrame>
        <p:nvGraphicFramePr>
          <p:cNvPr id="737" name="Google Shape;737;p37"/>
          <p:cNvGraphicFramePr/>
          <p:nvPr/>
        </p:nvGraphicFramePr>
        <p:xfrm>
          <a:off x="0" y="2471172"/>
          <a:ext cx="12192000" cy="3971178"/>
        </p:xfrm>
        <a:graphic>
          <a:graphicData uri="http://schemas.openxmlformats.org/drawingml/2006/chart">
            <c:chart r:id="rId4"/>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38"/>
          <p:cNvSpPr txBox="1"/>
          <p:nvPr>
            <p:ph type="title"/>
          </p:nvPr>
        </p:nvSpPr>
        <p:spPr>
          <a:xfrm>
            <a:off x="838200" y="224287"/>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i="0" lang="en-US" u="none" strike="noStrike">
                <a:latin typeface="Arial Black"/>
                <a:ea typeface="Arial Black"/>
                <a:cs typeface="Arial Black"/>
                <a:sym typeface="Arial Black"/>
              </a:rPr>
              <a:t>HEALTH CONCERNS FOR WHICH CONSUMERS TAKE SUPPLEMENTS</a:t>
            </a:r>
            <a:r>
              <a:rPr b="0" i="0" lang="en-US">
                <a:latin typeface="Arial Black"/>
                <a:ea typeface="Arial Black"/>
                <a:cs typeface="Arial Black"/>
                <a:sym typeface="Arial Black"/>
              </a:rPr>
              <a:t>​: US, AGE</a:t>
            </a:r>
            <a:endParaRPr>
              <a:latin typeface="Arial Black"/>
              <a:ea typeface="Arial Black"/>
              <a:cs typeface="Arial Black"/>
              <a:sym typeface="Arial Black"/>
            </a:endParaRPr>
          </a:p>
        </p:txBody>
      </p:sp>
      <p:sp>
        <p:nvSpPr>
          <p:cNvPr id="743" name="Google Shape;743;p38"/>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prebiotic users18-34 n=189, 35-54 n=186, 55+ n=75, all supplement users n=3249.  Question D5: “Did you take supplements for any of the following reasons over the past year?” Only asked of respondents indicating they had the health concern. </a:t>
            </a:r>
            <a:endParaRPr/>
          </a:p>
        </p:txBody>
      </p:sp>
      <p:pic>
        <p:nvPicPr>
          <p:cNvPr descr="Icon&#10;&#10;Description automatically generated" id="744" name="Google Shape;744;p38"/>
          <p:cNvPicPr preferRelativeResize="0"/>
          <p:nvPr/>
        </p:nvPicPr>
        <p:blipFill rotWithShape="1">
          <a:blip r:embed="rId3">
            <a:alphaModFix/>
          </a:blip>
          <a:srcRect b="0" l="0" r="0" t="0"/>
          <a:stretch/>
        </p:blipFill>
        <p:spPr>
          <a:xfrm>
            <a:off x="724540" y="826402"/>
            <a:ext cx="457200" cy="457200"/>
          </a:xfrm>
          <a:prstGeom prst="rect">
            <a:avLst/>
          </a:prstGeom>
          <a:noFill/>
          <a:ln>
            <a:noFill/>
          </a:ln>
        </p:spPr>
      </p:pic>
      <p:sp>
        <p:nvSpPr>
          <p:cNvPr id="745" name="Google Shape;745;p38"/>
          <p:cNvSpPr txBox="1"/>
          <p:nvPr/>
        </p:nvSpPr>
        <p:spPr>
          <a:xfrm>
            <a:off x="1158683" y="796144"/>
            <a:ext cx="10827774"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Respondents aged 18-34 again primarily listed anxiety or stress (34%), depression (25%), and lack of energy (24%) as reasons for taking supplements. They also tied with those 55+ in taking supplements for general health (20%).  </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Respondents aged 35-54 were most likely to list anxiety or stress (20%), cholesterol and digestive complaints (both 19%), and nutrition concerns (23%) as reasons for taking supplements.</a:t>
            </a:r>
            <a:endParaRPr sz="1400">
              <a:solidFill>
                <a:srgbClr val="A5A5A5"/>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Interestingly, respondents aged 55+ were dramatically less likely to take supplements for nutrition concerns (5% vs. 19% &amp; 18%).</a:t>
            </a:r>
            <a:endParaRPr sz="1400">
              <a:solidFill>
                <a:srgbClr val="A5A5A5"/>
              </a:solidFill>
              <a:latin typeface="Arial"/>
              <a:ea typeface="Arial"/>
              <a:cs typeface="Arial"/>
              <a:sym typeface="Arial"/>
            </a:endParaRPr>
          </a:p>
        </p:txBody>
      </p:sp>
      <p:graphicFrame>
        <p:nvGraphicFramePr>
          <p:cNvPr id="746" name="Google Shape;746;p38"/>
          <p:cNvGraphicFramePr/>
          <p:nvPr/>
        </p:nvGraphicFramePr>
        <p:xfrm>
          <a:off x="0" y="2642284"/>
          <a:ext cx="12192000" cy="3526132"/>
        </p:xfrm>
        <a:graphic>
          <a:graphicData uri="http://schemas.openxmlformats.org/drawingml/2006/chart">
            <c:chart r:id="rId4"/>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39"/>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HEALTH CONCERNS: US, GENDER</a:t>
            </a:r>
            <a:endParaRPr/>
          </a:p>
        </p:txBody>
      </p:sp>
      <p:sp>
        <p:nvSpPr>
          <p:cNvPr id="752" name="Google Shape;752;p39"/>
          <p:cNvSpPr txBox="1"/>
          <p:nvPr/>
        </p:nvSpPr>
        <p:spPr>
          <a:xfrm>
            <a:off x="0" y="6489789"/>
            <a:ext cx="811264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Prebiotic female n=249, US male n=249, all supplement users n=3677.  Question D4: “Which of the following health conditions or concerns currently impact or impacted you within the past year?”</a:t>
            </a:r>
            <a:endParaRPr/>
          </a:p>
        </p:txBody>
      </p:sp>
      <p:pic>
        <p:nvPicPr>
          <p:cNvPr descr="Icon&#10;&#10;Description automatically generated" id="753" name="Google Shape;753;p39"/>
          <p:cNvPicPr preferRelativeResize="0"/>
          <p:nvPr/>
        </p:nvPicPr>
        <p:blipFill rotWithShape="1">
          <a:blip r:embed="rId3">
            <a:alphaModFix/>
          </a:blip>
          <a:srcRect b="0" l="0" r="0" t="0"/>
          <a:stretch/>
        </p:blipFill>
        <p:spPr>
          <a:xfrm>
            <a:off x="893212" y="680587"/>
            <a:ext cx="457200" cy="457200"/>
          </a:xfrm>
          <a:prstGeom prst="rect">
            <a:avLst/>
          </a:prstGeom>
          <a:noFill/>
          <a:ln>
            <a:noFill/>
          </a:ln>
        </p:spPr>
      </p:pic>
      <p:sp>
        <p:nvSpPr>
          <p:cNvPr id="754" name="Google Shape;754;p39"/>
          <p:cNvSpPr txBox="1"/>
          <p:nvPr/>
        </p:nvSpPr>
        <p:spPr>
          <a:xfrm>
            <a:off x="1350412" y="681037"/>
            <a:ext cx="108966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were much more likely to cite anxiety or stress (43% vs. 29%) and insomnia (27% vs. 15%) as health concerns compared to male respondents, strongly over-indexing compared to all supplement users; depression also over-indexed for females.</a:t>
            </a:r>
            <a:endParaRPr sz="1400">
              <a:solidFill>
                <a:srgbClr val="A5A5A5"/>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male respondents were more likely to cite healthy aging as a health concern than female respondents (15% vs. 10%).</a:t>
            </a:r>
            <a:endParaRPr sz="1400">
              <a:solidFill>
                <a:srgbClr val="A5A5A5"/>
              </a:solidFill>
              <a:latin typeface="Arial"/>
              <a:ea typeface="Arial"/>
              <a:cs typeface="Arial"/>
              <a:sym typeface="Arial"/>
            </a:endParaRPr>
          </a:p>
        </p:txBody>
      </p:sp>
      <p:graphicFrame>
        <p:nvGraphicFramePr>
          <p:cNvPr id="755" name="Google Shape;755;p39"/>
          <p:cNvGraphicFramePr/>
          <p:nvPr/>
        </p:nvGraphicFramePr>
        <p:xfrm>
          <a:off x="0" y="2250937"/>
          <a:ext cx="12192000" cy="4351337"/>
        </p:xfrm>
        <a:graphic>
          <a:graphicData uri="http://schemas.openxmlformats.org/drawingml/2006/chart">
            <c:chart r:id="rId4"/>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4"/>
          <p:cNvSpPr/>
          <p:nvPr/>
        </p:nvSpPr>
        <p:spPr>
          <a:xfrm>
            <a:off x="884451" y="89320"/>
            <a:ext cx="4324157" cy="5964239"/>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0" name="Google Shape;150;p4"/>
          <p:cNvSpPr/>
          <p:nvPr/>
        </p:nvSpPr>
        <p:spPr>
          <a:xfrm>
            <a:off x="11013757" y="6160671"/>
            <a:ext cx="815927" cy="732054"/>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picture containing graphical user interface&#10;&#10;Description automatically generated" id="151" name="Google Shape;151;p4"/>
          <p:cNvPicPr preferRelativeResize="0"/>
          <p:nvPr/>
        </p:nvPicPr>
        <p:blipFill rotWithShape="1">
          <a:blip r:embed="rId3">
            <a:alphaModFix/>
          </a:blip>
          <a:srcRect b="0" l="0" r="0" t="0"/>
          <a:stretch/>
        </p:blipFill>
        <p:spPr>
          <a:xfrm>
            <a:off x="9008269" y="124045"/>
            <a:ext cx="3099816" cy="914700"/>
          </a:xfrm>
          <a:prstGeom prst="rect">
            <a:avLst/>
          </a:prstGeom>
          <a:noFill/>
          <a:ln>
            <a:noFill/>
          </a:ln>
        </p:spPr>
      </p:pic>
      <p:sp>
        <p:nvSpPr>
          <p:cNvPr id="152" name="Google Shape;152;p4"/>
          <p:cNvSpPr txBox="1"/>
          <p:nvPr/>
        </p:nvSpPr>
        <p:spPr>
          <a:xfrm>
            <a:off x="5871411" y="2748273"/>
            <a:ext cx="472870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Arial Black"/>
                <a:ea typeface="Arial Black"/>
                <a:cs typeface="Arial Black"/>
                <a:sym typeface="Arial Black"/>
              </a:rPr>
              <a:t>DEMOGRAPHICS</a:t>
            </a:r>
            <a:endParaRPr/>
          </a:p>
        </p:txBody>
      </p:sp>
      <p:pic>
        <p:nvPicPr>
          <p:cNvPr descr="A hand holding a handful of pills&#10;&#10;Description automatically generated" id="153" name="Google Shape;153;p4"/>
          <p:cNvPicPr preferRelativeResize="0"/>
          <p:nvPr>
            <p:ph idx="2" type="pic"/>
          </p:nvPr>
        </p:nvPicPr>
        <p:blipFill rotWithShape="1">
          <a:blip r:embed="rId4">
            <a:alphaModFix/>
          </a:blip>
          <a:srcRect b="0" l="25952" r="25952" t="0"/>
          <a:stretch/>
        </p:blipFill>
        <p:spPr>
          <a:xfrm>
            <a:off x="717550" y="9525"/>
            <a:ext cx="4233863" cy="5865813"/>
          </a:xfrm>
          <a:prstGeom prst="rect">
            <a:avLst/>
          </a:prstGeom>
          <a:solidFill>
            <a:schemeClr val="lt1"/>
          </a:solidFill>
          <a:ln>
            <a:noFill/>
          </a:ln>
        </p:spPr>
      </p:pic>
      <p:sp>
        <p:nvSpPr>
          <p:cNvPr id="154" name="Google Shape;154;p4"/>
          <p:cNvSpPr txBox="1"/>
          <p:nvPr/>
        </p:nvSpPr>
        <p:spPr>
          <a:xfrm>
            <a:off x="5871411" y="3296653"/>
            <a:ext cx="532597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Age, gender and income for all respondents and by individual countries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40"/>
          <p:cNvSpPr txBox="1"/>
          <p:nvPr>
            <p:ph type="title"/>
          </p:nvPr>
        </p:nvSpPr>
        <p:spPr>
          <a:xfrm>
            <a:off x="813456" y="125152"/>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HEALTH CONCERNS: US, AGE &amp; GENDER</a:t>
            </a:r>
            <a:endParaRPr/>
          </a:p>
        </p:txBody>
      </p:sp>
      <p:sp>
        <p:nvSpPr>
          <p:cNvPr id="761" name="Google Shape;761;p40"/>
          <p:cNvSpPr txBox="1"/>
          <p:nvPr/>
        </p:nvSpPr>
        <p:spPr>
          <a:xfrm>
            <a:off x="-1" y="6447257"/>
            <a:ext cx="836782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prebiotic users female 18-34 n=106, 35-54 n=97, 55+ n=46; US male 18-34 n=105, 35-54 n=112, 55+ n=32, all supplement users n=3677.  Question D4: “Which of the following health conditions or concerns currently impact or impacted you within the past year?”</a:t>
            </a:r>
            <a:endParaRPr/>
          </a:p>
        </p:txBody>
      </p:sp>
      <p:pic>
        <p:nvPicPr>
          <p:cNvPr descr="Icon&#10;&#10;Description automatically generated" id="762" name="Google Shape;762;p40"/>
          <p:cNvPicPr preferRelativeResize="0"/>
          <p:nvPr/>
        </p:nvPicPr>
        <p:blipFill rotWithShape="1">
          <a:blip r:embed="rId3">
            <a:alphaModFix/>
          </a:blip>
          <a:srcRect b="0" l="0" r="0" t="0"/>
          <a:stretch/>
        </p:blipFill>
        <p:spPr>
          <a:xfrm>
            <a:off x="820593" y="692037"/>
            <a:ext cx="457200" cy="457200"/>
          </a:xfrm>
          <a:prstGeom prst="rect">
            <a:avLst/>
          </a:prstGeom>
          <a:noFill/>
          <a:ln>
            <a:noFill/>
          </a:ln>
        </p:spPr>
      </p:pic>
      <p:sp>
        <p:nvSpPr>
          <p:cNvPr id="763" name="Google Shape;763;p40"/>
          <p:cNvSpPr txBox="1"/>
          <p:nvPr/>
        </p:nvSpPr>
        <p:spPr>
          <a:xfrm>
            <a:off x="1318579" y="692037"/>
            <a:ext cx="10637447"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18-34 were most likely to cite anxiety or stress (55%) and depression (41%) as health concerns.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35-54 were more likely to cite digestive complaints as a health concern than any other group (32% vs. 22%).</a:t>
            </a:r>
            <a:endParaRPr sz="1400">
              <a:solidFill>
                <a:srgbClr val="A5A5A5"/>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55+ were more likely to cite joint or other pain as a health concern than any other group (52% vs. 38%), while male respondents aged 55+ were more likely to cite healthy aging than any other group (38% vs. 15%).</a:t>
            </a:r>
            <a:endParaRPr sz="1400">
              <a:solidFill>
                <a:schemeClr val="dk1"/>
              </a:solidFill>
              <a:latin typeface="Montserrat"/>
              <a:ea typeface="Montserrat"/>
              <a:cs typeface="Montserrat"/>
              <a:sym typeface="Montserrat"/>
            </a:endParaRPr>
          </a:p>
        </p:txBody>
      </p:sp>
      <p:graphicFrame>
        <p:nvGraphicFramePr>
          <p:cNvPr id="764" name="Google Shape;764;p40"/>
          <p:cNvGraphicFramePr/>
          <p:nvPr/>
        </p:nvGraphicFramePr>
        <p:xfrm>
          <a:off x="-1" y="2943725"/>
          <a:ext cx="12192000" cy="3513641"/>
        </p:xfrm>
        <a:graphic>
          <a:graphicData uri="http://schemas.openxmlformats.org/drawingml/2006/chart">
            <c:chart r:id="rId4"/>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41"/>
          <p:cNvSpPr txBox="1"/>
          <p:nvPr>
            <p:ph type="title"/>
          </p:nvPr>
        </p:nvSpPr>
        <p:spPr>
          <a:xfrm>
            <a:off x="838200" y="224287"/>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i="0" lang="en-US" u="none" strike="noStrike">
                <a:latin typeface="Arial Black"/>
                <a:ea typeface="Arial Black"/>
                <a:cs typeface="Arial Black"/>
                <a:sym typeface="Arial Black"/>
              </a:rPr>
              <a:t>HEALTH CONCERNS FOR WHICH CONSUMERS TAKE SUPPLEMENTS</a:t>
            </a:r>
            <a:r>
              <a:rPr b="0" i="0" lang="en-US">
                <a:latin typeface="Arial Black"/>
                <a:ea typeface="Arial Black"/>
                <a:cs typeface="Arial Black"/>
                <a:sym typeface="Arial Black"/>
              </a:rPr>
              <a:t>​: US, GENDER</a:t>
            </a:r>
            <a:endParaRPr>
              <a:latin typeface="Arial Black"/>
              <a:ea typeface="Arial Black"/>
              <a:cs typeface="Arial Black"/>
              <a:sym typeface="Arial Black"/>
            </a:endParaRPr>
          </a:p>
        </p:txBody>
      </p:sp>
      <p:sp>
        <p:nvSpPr>
          <p:cNvPr id="770" name="Google Shape;770;p41"/>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Prebiotic users female n=221, US male n=228, all supplement users n=3249. Question D5: “Did you take supplements for any of the following reasons over the past year?” Only asked of respondents indicating they had the health concern. </a:t>
            </a:r>
            <a:endParaRPr/>
          </a:p>
        </p:txBody>
      </p:sp>
      <p:pic>
        <p:nvPicPr>
          <p:cNvPr descr="Icon&#10;&#10;Description automatically generated" id="771" name="Google Shape;771;p41"/>
          <p:cNvPicPr preferRelativeResize="0"/>
          <p:nvPr/>
        </p:nvPicPr>
        <p:blipFill rotWithShape="1">
          <a:blip r:embed="rId3">
            <a:alphaModFix/>
          </a:blip>
          <a:srcRect b="0" l="0" r="0" t="0"/>
          <a:stretch/>
        </p:blipFill>
        <p:spPr>
          <a:xfrm>
            <a:off x="724540" y="826402"/>
            <a:ext cx="457200" cy="457200"/>
          </a:xfrm>
          <a:prstGeom prst="rect">
            <a:avLst/>
          </a:prstGeom>
          <a:noFill/>
          <a:ln>
            <a:noFill/>
          </a:ln>
        </p:spPr>
      </p:pic>
      <p:sp>
        <p:nvSpPr>
          <p:cNvPr id="772" name="Google Shape;772;p41"/>
          <p:cNvSpPr txBox="1"/>
          <p:nvPr/>
        </p:nvSpPr>
        <p:spPr>
          <a:xfrm>
            <a:off x="1158683" y="870575"/>
            <a:ext cx="10827774"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female respondents were more than twice as likely as male respondents to cite insomnia as a reason for taking supplements for this category of users (20% vs. 9%).</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male respondents were more than twice as likely as female respondents to cite blood sugar management as a reason for taking supplements (15% vs. 6%) matching. the number of prebiotic users with that concern.</a:t>
            </a:r>
            <a:endParaRPr sz="1400">
              <a:solidFill>
                <a:srgbClr val="A5A5A5"/>
              </a:solidFill>
              <a:latin typeface="Arial"/>
              <a:ea typeface="Arial"/>
              <a:cs typeface="Arial"/>
              <a:sym typeface="Arial"/>
            </a:endParaRPr>
          </a:p>
        </p:txBody>
      </p:sp>
      <p:graphicFrame>
        <p:nvGraphicFramePr>
          <p:cNvPr id="773" name="Google Shape;773;p41"/>
          <p:cNvGraphicFramePr/>
          <p:nvPr/>
        </p:nvGraphicFramePr>
        <p:xfrm>
          <a:off x="0" y="2106553"/>
          <a:ext cx="12125632" cy="4351337"/>
        </p:xfrm>
        <a:graphic>
          <a:graphicData uri="http://schemas.openxmlformats.org/drawingml/2006/chart">
            <c:chart r:id="rId4"/>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42"/>
          <p:cNvSpPr txBox="1"/>
          <p:nvPr/>
        </p:nvSpPr>
        <p:spPr>
          <a:xfrm>
            <a:off x="0" y="6304002"/>
            <a:ext cx="8665535"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prebiotic users female 18-34 n=95, 35-54 n=82, 55+ n=44; US male 18-34 n=93, 35-54 n=104, male n=31, all supplement users=3249.  Question D5: “Did you take supplements for any of the following reasons over the past year?” Only asked of respondents indicating they had the health concern. </a:t>
            </a:r>
            <a:endParaRPr/>
          </a:p>
        </p:txBody>
      </p:sp>
      <p:pic>
        <p:nvPicPr>
          <p:cNvPr descr="Icon&#10;&#10;Description automatically generated" id="779" name="Google Shape;779;p42"/>
          <p:cNvPicPr preferRelativeResize="0"/>
          <p:nvPr/>
        </p:nvPicPr>
        <p:blipFill rotWithShape="1">
          <a:blip r:embed="rId3">
            <a:alphaModFix/>
          </a:blip>
          <a:srcRect b="0" l="0" r="0" t="0"/>
          <a:stretch/>
        </p:blipFill>
        <p:spPr>
          <a:xfrm>
            <a:off x="678082" y="938801"/>
            <a:ext cx="457200" cy="457200"/>
          </a:xfrm>
          <a:prstGeom prst="rect">
            <a:avLst/>
          </a:prstGeom>
          <a:noFill/>
          <a:ln>
            <a:noFill/>
          </a:ln>
        </p:spPr>
      </p:pic>
      <p:sp>
        <p:nvSpPr>
          <p:cNvPr id="780" name="Google Shape;780;p42"/>
          <p:cNvSpPr txBox="1"/>
          <p:nvPr/>
        </p:nvSpPr>
        <p:spPr>
          <a:xfrm>
            <a:off x="1135282" y="938801"/>
            <a:ext cx="10846922"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female respondents aged 18-34 again cited anxiety or stress as a primary reason for taking supplements (43%), slightly less than the 51% with this as a concern, while males 18-34 mostly cited lack of energy (26%).</a:t>
            </a:r>
            <a:endParaRPr sz="1400">
              <a:solidFill>
                <a:srgbClr val="A5A5A5"/>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Interestingly, while respondents aged 18-34 (25%F &amp; 22%M) and male respondents aged 35-54 (21%) were more likely to cite nutrition as a concern, female respondents aged 35-54 were slightly more likely to cite it as a reason for taking supplements (20% vs. 19%).</a:t>
            </a:r>
            <a:endParaRPr sz="1400">
              <a:solidFill>
                <a:srgbClr val="A5A5A5"/>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While female respondents 55+ were much more likely to cite pain as a health concern (52% vs. 38%), they were only slightly more likely to take supplements for it than male respondents in the same age range (36% vs. 35%).</a:t>
            </a:r>
            <a:endParaRPr sz="1400">
              <a:solidFill>
                <a:srgbClr val="A5A5A5"/>
              </a:solidFill>
              <a:latin typeface="Arial"/>
              <a:ea typeface="Arial"/>
              <a:cs typeface="Arial"/>
              <a:sym typeface="Arial"/>
            </a:endParaRPr>
          </a:p>
        </p:txBody>
      </p:sp>
      <p:graphicFrame>
        <p:nvGraphicFramePr>
          <p:cNvPr id="781" name="Google Shape;781;p42"/>
          <p:cNvGraphicFramePr/>
          <p:nvPr/>
        </p:nvGraphicFramePr>
        <p:xfrm>
          <a:off x="0" y="2678317"/>
          <a:ext cx="12192000" cy="3486607"/>
        </p:xfrm>
        <a:graphic>
          <a:graphicData uri="http://schemas.openxmlformats.org/drawingml/2006/chart">
            <c:chart r:id="rId4"/>
          </a:graphicData>
        </a:graphic>
      </p:graphicFrame>
      <p:sp>
        <p:nvSpPr>
          <p:cNvPr id="782" name="Google Shape;782;p42"/>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HEALTH CONCERNS FOR WHICH CONSUMERS TAKE SUPPLEMENTS</a:t>
            </a:r>
            <a:r>
              <a:rPr b="0" i="0" lang="en-US" sz="2800" cap="none">
                <a:solidFill>
                  <a:schemeClr val="dk1"/>
                </a:solidFill>
                <a:latin typeface="Arial Black"/>
                <a:ea typeface="Arial Black"/>
                <a:cs typeface="Arial Black"/>
                <a:sym typeface="Arial Black"/>
              </a:rPr>
              <a:t>​: US, AGE &amp; </a:t>
            </a: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43"/>
          <p:cNvSpPr txBox="1"/>
          <p:nvPr>
            <p:ph type="title"/>
          </p:nvPr>
        </p:nvSpPr>
        <p:spPr>
          <a:xfrm>
            <a:off x="948721" y="181741"/>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TOP 5 HEALTH CONCERNS: </a:t>
            </a:r>
            <a:br>
              <a:rPr lang="en-US"/>
            </a:br>
            <a:r>
              <a:rPr lang="en-US">
                <a:latin typeface="Arial Black"/>
                <a:ea typeface="Arial Black"/>
                <a:cs typeface="Arial Black"/>
                <a:sym typeface="Arial Black"/>
              </a:rPr>
              <a:t>US, 2022-2023</a:t>
            </a:r>
            <a:endParaRPr/>
          </a:p>
        </p:txBody>
      </p:sp>
      <p:graphicFrame>
        <p:nvGraphicFramePr>
          <p:cNvPr id="788" name="Google Shape;788;p43"/>
          <p:cNvGraphicFramePr/>
          <p:nvPr/>
        </p:nvGraphicFramePr>
        <p:xfrm>
          <a:off x="4495800" y="2161512"/>
          <a:ext cx="3000000" cy="3000000"/>
        </p:xfrm>
        <a:graphic>
          <a:graphicData uri="http://schemas.openxmlformats.org/drawingml/2006/table">
            <a:tbl>
              <a:tblPr bandRow="1" firstRow="1">
                <a:noFill/>
                <a:tableStyleId>{3E32864E-059A-49CB-92E2-56B1A9A3CE25}</a:tableStyleId>
              </a:tblPr>
              <a:tblGrid>
                <a:gridCol w="2489925"/>
                <a:gridCol w="710475"/>
              </a:tblGrid>
              <a:tr h="339850">
                <a:tc gridSpan="2">
                  <a:txBody>
                    <a:bodyPr/>
                    <a:lstStyle/>
                    <a:p>
                      <a:pPr indent="0" lvl="0" marL="0" marR="0" rtl="0" algn="ctr">
                        <a:spcBef>
                          <a:spcPts val="0"/>
                        </a:spcBef>
                        <a:spcAft>
                          <a:spcPts val="0"/>
                        </a:spcAft>
                        <a:buNone/>
                      </a:pPr>
                      <a:r>
                        <a:rPr b="1" lang="en-US" sz="1400" u="none" cap="none" strike="noStrike">
                          <a:solidFill>
                            <a:schemeClr val="lt1"/>
                          </a:solidFill>
                          <a:latin typeface="Arial"/>
                          <a:ea typeface="Arial"/>
                          <a:cs typeface="Arial"/>
                          <a:sym typeface="Arial"/>
                        </a:rPr>
                        <a:t>2022 US TOP 5</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09999"/>
                    </a:solidFill>
                  </a:tcPr>
                </a:tc>
                <a:tc hMerge="1"/>
              </a:tr>
              <a:tr h="339850">
                <a:tc>
                  <a:txBody>
                    <a:bodyPr/>
                    <a:lstStyle/>
                    <a:p>
                      <a:pPr indent="0" lvl="0" marL="0" marR="0" rtl="0" algn="l">
                        <a:spcBef>
                          <a:spcPts val="0"/>
                        </a:spcBef>
                        <a:spcAft>
                          <a:spcPts val="0"/>
                        </a:spcAft>
                        <a:buNone/>
                      </a:pPr>
                      <a:r>
                        <a:rPr lang="en-US" sz="1400" u="none" cap="none" strike="noStrike">
                          <a:latin typeface="Arial"/>
                          <a:ea typeface="Arial"/>
                          <a:cs typeface="Arial"/>
                          <a:sym typeface="Arial"/>
                        </a:rPr>
                        <a:t>Anxiety or stress</a:t>
                      </a:r>
                      <a:endParaRPr/>
                    </a:p>
                  </a:txBody>
                  <a:tcPr marT="45725" marB="45725" marR="91450" marL="91450">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400">
                          <a:latin typeface="Arial"/>
                          <a:ea typeface="Arial"/>
                          <a:cs typeface="Arial"/>
                          <a:sym typeface="Arial"/>
                        </a:rPr>
                        <a:t>29%</a:t>
                      </a:r>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lang="en-US" sz="1400">
                          <a:latin typeface="Arial"/>
                          <a:ea typeface="Arial"/>
                          <a:cs typeface="Arial"/>
                          <a:sym typeface="Arial"/>
                        </a:rPr>
                        <a:t>Lack of energy</a:t>
                      </a:r>
                      <a:endParaRPr/>
                    </a:p>
                  </a:txBody>
                  <a:tcPr marT="45725" marB="45725" marR="91450" marL="91450">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400">
                          <a:latin typeface="Arial"/>
                          <a:ea typeface="Arial"/>
                          <a:cs typeface="Arial"/>
                          <a:sym typeface="Arial"/>
                        </a:rPr>
                        <a:t>24%</a:t>
                      </a:r>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lang="en-US" sz="1400">
                          <a:latin typeface="Arial"/>
                          <a:ea typeface="Arial"/>
                          <a:cs typeface="Arial"/>
                          <a:sym typeface="Arial"/>
                        </a:rPr>
                        <a:t>Joint or other pain</a:t>
                      </a:r>
                      <a:endParaRPr/>
                    </a:p>
                  </a:txBody>
                  <a:tcPr marT="45725" marB="45725" marR="91450" marL="91450">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400">
                          <a:latin typeface="Arial"/>
                          <a:ea typeface="Arial"/>
                          <a:cs typeface="Arial"/>
                          <a:sym typeface="Arial"/>
                        </a:rPr>
                        <a:t>23%</a:t>
                      </a:r>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lang="en-US" sz="1400">
                          <a:latin typeface="Arial"/>
                          <a:ea typeface="Arial"/>
                          <a:cs typeface="Arial"/>
                          <a:sym typeface="Arial"/>
                        </a:rPr>
                        <a:t>Depression</a:t>
                      </a:r>
                      <a:endParaRPr/>
                    </a:p>
                  </a:txBody>
                  <a:tcPr marT="45725" marB="45725" marR="91450" marL="91450">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1400">
                          <a:latin typeface="Arial"/>
                          <a:ea typeface="Arial"/>
                          <a:cs typeface="Arial"/>
                          <a:sym typeface="Arial"/>
                        </a:rPr>
                        <a:t>23%</a:t>
                      </a:r>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9850">
                <a:tc>
                  <a:txBody>
                    <a:bodyPr/>
                    <a:lstStyle/>
                    <a:p>
                      <a:pPr indent="0" lvl="0" marL="0" marR="0" rtl="0" algn="l">
                        <a:spcBef>
                          <a:spcPts val="0"/>
                        </a:spcBef>
                        <a:spcAft>
                          <a:spcPts val="0"/>
                        </a:spcAft>
                        <a:buNone/>
                      </a:pPr>
                      <a:r>
                        <a:rPr lang="en-US" sz="1400">
                          <a:latin typeface="Arial"/>
                          <a:ea typeface="Arial"/>
                          <a:cs typeface="Arial"/>
                          <a:sym typeface="Arial"/>
                        </a:rPr>
                        <a:t>High blood pressure</a:t>
                      </a:r>
                      <a:endParaRPr/>
                    </a:p>
                  </a:txBody>
                  <a:tcPr marT="45725" marB="45725" marR="91450" marL="91450">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400">
                          <a:latin typeface="Arial"/>
                          <a:ea typeface="Arial"/>
                          <a:cs typeface="Arial"/>
                          <a:sym typeface="Arial"/>
                        </a:rPr>
                        <a:t>22%</a:t>
                      </a:r>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graphicFrame>
        <p:nvGraphicFramePr>
          <p:cNvPr id="789" name="Google Shape;789;p43"/>
          <p:cNvGraphicFramePr/>
          <p:nvPr/>
        </p:nvGraphicFramePr>
        <p:xfrm>
          <a:off x="4495800" y="4390709"/>
          <a:ext cx="3000000" cy="3000000"/>
        </p:xfrm>
        <a:graphic>
          <a:graphicData uri="http://schemas.openxmlformats.org/drawingml/2006/table">
            <a:tbl>
              <a:tblPr>
                <a:noFill/>
                <a:tableStyleId>{51531F0C-9A76-4585-80BB-96DC6D4CD6C5}</a:tableStyleId>
              </a:tblPr>
              <a:tblGrid>
                <a:gridCol w="2458075"/>
                <a:gridCol w="742325"/>
              </a:tblGrid>
              <a:tr h="304800">
                <a:tc gridSpan="2">
                  <a:txBody>
                    <a:bodyPr/>
                    <a:lstStyle/>
                    <a:p>
                      <a:pPr indent="0" lvl="0" marL="0" marR="0" rtl="0" algn="ctr">
                        <a:spcBef>
                          <a:spcPts val="0"/>
                        </a:spcBef>
                        <a:spcAft>
                          <a:spcPts val="0"/>
                        </a:spcAft>
                        <a:buNone/>
                      </a:pPr>
                      <a:r>
                        <a:rPr b="1" i="0" lang="en-US" sz="1400" u="none" strike="noStrike">
                          <a:solidFill>
                            <a:srgbClr val="000000"/>
                          </a:solidFill>
                          <a:latin typeface="Arial"/>
                          <a:ea typeface="Arial"/>
                          <a:cs typeface="Arial"/>
                          <a:sym typeface="Arial"/>
                        </a:rPr>
                        <a:t>2023 US TOP 5</a:t>
                      </a:r>
                      <a:endParaRPr/>
                    </a:p>
                  </a:txBody>
                  <a:tcPr marT="9525" marB="0" marR="9525" marL="9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CF0F7"/>
                    </a:solidFill>
                  </a:tcPr>
                </a:tc>
                <a:tc hMerge="1"/>
              </a:tr>
              <a:tr h="3048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Anxiety or stress</a:t>
                      </a:r>
                      <a:endParaRPr/>
                    </a:p>
                  </a:txBody>
                  <a:tcPr marT="9525" marB="0" marR="9525" marL="95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25% ↓</a:t>
                      </a:r>
                      <a:endParaRPr/>
                    </a:p>
                  </a:txBody>
                  <a:tcPr marT="9525" marB="0" marR="9525" marL="95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Lack of energy</a:t>
                      </a:r>
                      <a:endParaRPr/>
                    </a:p>
                  </a:txBody>
                  <a:tcPr marT="9525" marB="0" marR="9525" marL="95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19% ↓</a:t>
                      </a:r>
                      <a:endParaRPr/>
                    </a:p>
                  </a:txBody>
                  <a:tcPr marT="9525" marB="0" marR="9525" marL="95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General health*</a:t>
                      </a:r>
                      <a:endParaRPr/>
                    </a:p>
                  </a:txBody>
                  <a:tcPr marT="9525" marB="0" marR="9525" marL="95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18% </a:t>
                      </a:r>
                      <a:endParaRPr/>
                    </a:p>
                  </a:txBody>
                  <a:tcPr marT="9525" marB="0" marR="9525" marL="95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High cholesterol</a:t>
                      </a:r>
                      <a:endParaRPr/>
                    </a:p>
                  </a:txBody>
                  <a:tcPr marT="9525" marB="0" marR="9525" marL="95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18% </a:t>
                      </a:r>
                      <a:endParaRPr/>
                    </a:p>
                  </a:txBody>
                  <a:tcPr marT="9525" marB="0" marR="9525" marL="95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048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Joint or other pain</a:t>
                      </a:r>
                      <a:endParaRPr/>
                    </a:p>
                  </a:txBody>
                  <a:tcPr marT="9525" marB="0" marR="9525" marL="9525" anchor="b">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18% ↓</a:t>
                      </a:r>
                      <a:endParaRPr/>
                    </a:p>
                  </a:txBody>
                  <a:tcPr marT="9525" marB="0" marR="9525" marL="9525" anchor="b">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790" name="Google Shape;790;p43"/>
          <p:cNvSpPr txBox="1"/>
          <p:nvPr/>
        </p:nvSpPr>
        <p:spPr>
          <a:xfrm>
            <a:off x="0" y="6409594"/>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2022 n=532, US 2023 n=499. Question D4: “Which of the following health conditions or concerns currently impact or impacted you within the past year?” *General health was not asked in 2022.</a:t>
            </a:r>
            <a:endParaRPr/>
          </a:p>
        </p:txBody>
      </p:sp>
      <p:pic>
        <p:nvPicPr>
          <p:cNvPr descr="Icon&#10;&#10;Description automatically generated" id="791" name="Google Shape;791;p43"/>
          <p:cNvPicPr preferRelativeResize="0"/>
          <p:nvPr/>
        </p:nvPicPr>
        <p:blipFill rotWithShape="1">
          <a:blip r:embed="rId3">
            <a:alphaModFix/>
          </a:blip>
          <a:srcRect b="0" l="0" r="0" t="0"/>
          <a:stretch/>
        </p:blipFill>
        <p:spPr>
          <a:xfrm>
            <a:off x="948721" y="847986"/>
            <a:ext cx="457200" cy="457200"/>
          </a:xfrm>
          <a:prstGeom prst="rect">
            <a:avLst/>
          </a:prstGeom>
          <a:noFill/>
          <a:ln>
            <a:noFill/>
          </a:ln>
        </p:spPr>
      </p:pic>
      <p:sp>
        <p:nvSpPr>
          <p:cNvPr id="792" name="Google Shape;792;p43"/>
          <p:cNvSpPr txBox="1"/>
          <p:nvPr/>
        </p:nvSpPr>
        <p:spPr>
          <a:xfrm>
            <a:off x="1478111" y="898811"/>
            <a:ext cx="105156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All of the top five health concerns among US prebiotic users in 2022 were cited less often in 2023.</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High cholesterol, which hadn’t been in the 2022 top five, had the same response percentage in 2023 that it had in 2022. (General health was not a cited answer in the 2022 survey data).</a:t>
            </a:r>
            <a:endParaRPr sz="1400">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44"/>
          <p:cNvSpPr/>
          <p:nvPr/>
        </p:nvSpPr>
        <p:spPr>
          <a:xfrm>
            <a:off x="884451" y="89320"/>
            <a:ext cx="4324157" cy="5964239"/>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8" name="Google Shape;798;p44"/>
          <p:cNvSpPr/>
          <p:nvPr/>
        </p:nvSpPr>
        <p:spPr>
          <a:xfrm>
            <a:off x="11013757" y="6160671"/>
            <a:ext cx="815927" cy="732054"/>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picture containing graphical user interface&#10;&#10;Description automatically generated" id="799" name="Google Shape;799;p44"/>
          <p:cNvPicPr preferRelativeResize="0"/>
          <p:nvPr/>
        </p:nvPicPr>
        <p:blipFill rotWithShape="1">
          <a:blip r:embed="rId3">
            <a:alphaModFix/>
          </a:blip>
          <a:srcRect b="0" l="0" r="0" t="0"/>
          <a:stretch/>
        </p:blipFill>
        <p:spPr>
          <a:xfrm>
            <a:off x="9008269" y="124045"/>
            <a:ext cx="3099816" cy="914700"/>
          </a:xfrm>
          <a:prstGeom prst="rect">
            <a:avLst/>
          </a:prstGeom>
          <a:noFill/>
          <a:ln>
            <a:noFill/>
          </a:ln>
        </p:spPr>
      </p:pic>
      <p:sp>
        <p:nvSpPr>
          <p:cNvPr id="800" name="Google Shape;800;p44"/>
          <p:cNvSpPr txBox="1"/>
          <p:nvPr/>
        </p:nvSpPr>
        <p:spPr>
          <a:xfrm>
            <a:off x="6356972" y="2748273"/>
            <a:ext cx="472870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Montserrat Black"/>
                <a:ea typeface="Montserrat Black"/>
                <a:cs typeface="Montserrat Black"/>
                <a:sym typeface="Montserrat Black"/>
              </a:rPr>
              <a:t>USAGE</a:t>
            </a:r>
            <a:endParaRPr/>
          </a:p>
        </p:txBody>
      </p:sp>
      <p:pic>
        <p:nvPicPr>
          <p:cNvPr descr="A person holding a glass of water&#10;&#10;Description automatically generated" id="801" name="Google Shape;801;p44"/>
          <p:cNvPicPr preferRelativeResize="0"/>
          <p:nvPr>
            <p:ph idx="2" type="pic"/>
          </p:nvPr>
        </p:nvPicPr>
        <p:blipFill rotWithShape="1">
          <a:blip r:embed="rId4">
            <a:alphaModFix/>
          </a:blip>
          <a:srcRect b="3842" l="0" r="0" t="3842"/>
          <a:stretch/>
        </p:blipFill>
        <p:spPr>
          <a:xfrm>
            <a:off x="717550" y="0"/>
            <a:ext cx="4233863" cy="5865813"/>
          </a:xfrm>
          <a:prstGeom prst="rect">
            <a:avLst/>
          </a:prstGeom>
          <a:solidFill>
            <a:schemeClr val="lt1"/>
          </a:solid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45"/>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PREBIOTIC USAGE</a:t>
            </a:r>
            <a:endParaRPr/>
          </a:p>
        </p:txBody>
      </p:sp>
      <p:grpSp>
        <p:nvGrpSpPr>
          <p:cNvPr id="807" name="Google Shape;807;p45"/>
          <p:cNvGrpSpPr/>
          <p:nvPr/>
        </p:nvGrpSpPr>
        <p:grpSpPr>
          <a:xfrm>
            <a:off x="1733505" y="2436292"/>
            <a:ext cx="8698504" cy="3476018"/>
            <a:chOff x="1846313" y="2062237"/>
            <a:chExt cx="8550266" cy="3838020"/>
          </a:xfrm>
        </p:grpSpPr>
        <p:grpSp>
          <p:nvGrpSpPr>
            <p:cNvPr id="808" name="Google Shape;808;p45"/>
            <p:cNvGrpSpPr/>
            <p:nvPr/>
          </p:nvGrpSpPr>
          <p:grpSpPr>
            <a:xfrm>
              <a:off x="1846313" y="2062237"/>
              <a:ext cx="8550266" cy="3838020"/>
              <a:chOff x="1003381" y="212"/>
              <a:chExt cx="8550266" cy="3838020"/>
            </a:xfrm>
          </p:grpSpPr>
          <p:sp>
            <p:nvSpPr>
              <p:cNvPr id="809" name="Google Shape;809;p45"/>
              <p:cNvSpPr/>
              <p:nvPr/>
            </p:nvSpPr>
            <p:spPr>
              <a:xfrm>
                <a:off x="5675176" y="732811"/>
                <a:ext cx="2908853" cy="461449"/>
              </a:xfrm>
              <a:custGeom>
                <a:rect b="b" l="l" r="r" t="t"/>
                <a:pathLst>
                  <a:path extrusionOk="0" h="120000" w="120000">
                    <a:moveTo>
                      <a:pt x="0" y="0"/>
                    </a:moveTo>
                    <a:lnTo>
                      <a:pt x="0" y="81776"/>
                    </a:lnTo>
                    <a:lnTo>
                      <a:pt x="120000" y="81776"/>
                    </a:lnTo>
                    <a:lnTo>
                      <a:pt x="120000" y="120000"/>
                    </a:lnTo>
                  </a:path>
                </a:pathLst>
              </a:custGeom>
              <a:noFill/>
              <a:ln cap="flat" cmpd="sng" w="12700">
                <a:solidFill>
                  <a:srgbClr val="08579C"/>
                </a:solidFill>
                <a:prstDash val="solid"/>
                <a:miter lim="800000"/>
                <a:headEnd len="sm" w="sm" type="none"/>
                <a:tailEnd len="sm" w="sm" type="none"/>
              </a:ln>
            </p:spPr>
          </p:sp>
          <p:sp>
            <p:nvSpPr>
              <p:cNvPr id="810" name="Google Shape;810;p45"/>
              <p:cNvSpPr/>
              <p:nvPr/>
            </p:nvSpPr>
            <p:spPr>
              <a:xfrm>
                <a:off x="6644794" y="2201782"/>
                <a:ext cx="969617" cy="461449"/>
              </a:xfrm>
              <a:custGeom>
                <a:rect b="b" l="l" r="r" t="t"/>
                <a:pathLst>
                  <a:path extrusionOk="0" h="120000" w="120000">
                    <a:moveTo>
                      <a:pt x="0" y="0"/>
                    </a:moveTo>
                    <a:lnTo>
                      <a:pt x="0" y="81776"/>
                    </a:lnTo>
                    <a:lnTo>
                      <a:pt x="120000" y="81776"/>
                    </a:lnTo>
                    <a:lnTo>
                      <a:pt x="120000" y="120000"/>
                    </a:lnTo>
                  </a:path>
                </a:pathLst>
              </a:custGeom>
              <a:noFill/>
              <a:ln cap="flat" cmpd="sng" w="12700">
                <a:solidFill>
                  <a:srgbClr val="0A62B2"/>
                </a:solidFill>
                <a:prstDash val="solid"/>
                <a:miter lim="800000"/>
                <a:headEnd len="sm" w="sm" type="none"/>
                <a:tailEnd len="sm" w="sm" type="none"/>
              </a:ln>
            </p:spPr>
          </p:sp>
          <p:sp>
            <p:nvSpPr>
              <p:cNvPr id="811" name="Google Shape;811;p45"/>
              <p:cNvSpPr/>
              <p:nvPr/>
            </p:nvSpPr>
            <p:spPr>
              <a:xfrm>
                <a:off x="5675176" y="2201782"/>
                <a:ext cx="969617" cy="461449"/>
              </a:xfrm>
              <a:custGeom>
                <a:rect b="b" l="l" r="r" t="t"/>
                <a:pathLst>
                  <a:path extrusionOk="0" h="120000" w="120000">
                    <a:moveTo>
                      <a:pt x="120000" y="0"/>
                    </a:moveTo>
                    <a:lnTo>
                      <a:pt x="120000" y="81776"/>
                    </a:lnTo>
                    <a:lnTo>
                      <a:pt x="0" y="81776"/>
                    </a:lnTo>
                    <a:lnTo>
                      <a:pt x="0" y="120000"/>
                    </a:lnTo>
                  </a:path>
                </a:pathLst>
              </a:custGeom>
              <a:noFill/>
              <a:ln cap="flat" cmpd="sng" w="12700">
                <a:solidFill>
                  <a:srgbClr val="0A62B2"/>
                </a:solidFill>
                <a:prstDash val="solid"/>
                <a:miter lim="800000"/>
                <a:headEnd len="sm" w="sm" type="none"/>
                <a:tailEnd len="sm" w="sm" type="none"/>
              </a:ln>
            </p:spPr>
          </p:sp>
          <p:sp>
            <p:nvSpPr>
              <p:cNvPr id="812" name="Google Shape;812;p45"/>
              <p:cNvSpPr/>
              <p:nvPr/>
            </p:nvSpPr>
            <p:spPr>
              <a:xfrm>
                <a:off x="5675176" y="732811"/>
                <a:ext cx="969617" cy="461449"/>
              </a:xfrm>
              <a:custGeom>
                <a:rect b="b" l="l" r="r" t="t"/>
                <a:pathLst>
                  <a:path extrusionOk="0" h="120000" w="120000">
                    <a:moveTo>
                      <a:pt x="0" y="0"/>
                    </a:moveTo>
                    <a:lnTo>
                      <a:pt x="0" y="81776"/>
                    </a:lnTo>
                    <a:lnTo>
                      <a:pt x="120000" y="81776"/>
                    </a:lnTo>
                    <a:lnTo>
                      <a:pt x="120000" y="120000"/>
                    </a:lnTo>
                  </a:path>
                </a:pathLst>
              </a:custGeom>
              <a:noFill/>
              <a:ln cap="flat" cmpd="sng" w="12700">
                <a:solidFill>
                  <a:srgbClr val="08579C"/>
                </a:solidFill>
                <a:prstDash val="solid"/>
                <a:miter lim="800000"/>
                <a:headEnd len="sm" w="sm" type="none"/>
                <a:tailEnd len="sm" w="sm" type="none"/>
              </a:ln>
            </p:spPr>
          </p:sp>
          <p:sp>
            <p:nvSpPr>
              <p:cNvPr id="813" name="Google Shape;813;p45"/>
              <p:cNvSpPr/>
              <p:nvPr/>
            </p:nvSpPr>
            <p:spPr>
              <a:xfrm>
                <a:off x="2766323" y="2201782"/>
                <a:ext cx="969617" cy="461449"/>
              </a:xfrm>
              <a:custGeom>
                <a:rect b="b" l="l" r="r" t="t"/>
                <a:pathLst>
                  <a:path extrusionOk="0" h="120000" w="120000">
                    <a:moveTo>
                      <a:pt x="0" y="0"/>
                    </a:moveTo>
                    <a:lnTo>
                      <a:pt x="0" y="81776"/>
                    </a:lnTo>
                    <a:lnTo>
                      <a:pt x="120000" y="81776"/>
                    </a:lnTo>
                    <a:lnTo>
                      <a:pt x="120000" y="120000"/>
                    </a:lnTo>
                  </a:path>
                </a:pathLst>
              </a:custGeom>
              <a:noFill/>
              <a:ln cap="flat" cmpd="sng" w="12700">
                <a:solidFill>
                  <a:srgbClr val="0A62B2"/>
                </a:solidFill>
                <a:prstDash val="solid"/>
                <a:miter lim="800000"/>
                <a:headEnd len="sm" w="sm" type="none"/>
                <a:tailEnd len="sm" w="sm" type="none"/>
              </a:ln>
            </p:spPr>
          </p:sp>
          <p:sp>
            <p:nvSpPr>
              <p:cNvPr id="814" name="Google Shape;814;p45"/>
              <p:cNvSpPr/>
              <p:nvPr/>
            </p:nvSpPr>
            <p:spPr>
              <a:xfrm>
                <a:off x="1796705" y="2201782"/>
                <a:ext cx="969617" cy="461449"/>
              </a:xfrm>
              <a:custGeom>
                <a:rect b="b" l="l" r="r" t="t"/>
                <a:pathLst>
                  <a:path extrusionOk="0" h="120000" w="120000">
                    <a:moveTo>
                      <a:pt x="120000" y="0"/>
                    </a:moveTo>
                    <a:lnTo>
                      <a:pt x="120000" y="81776"/>
                    </a:lnTo>
                    <a:lnTo>
                      <a:pt x="0" y="81776"/>
                    </a:lnTo>
                    <a:lnTo>
                      <a:pt x="0" y="120000"/>
                    </a:lnTo>
                  </a:path>
                </a:pathLst>
              </a:custGeom>
              <a:noFill/>
              <a:ln cap="flat" cmpd="sng" w="12700">
                <a:solidFill>
                  <a:srgbClr val="0A62B2"/>
                </a:solidFill>
                <a:prstDash val="solid"/>
                <a:miter lim="800000"/>
                <a:headEnd len="sm" w="sm" type="none"/>
                <a:tailEnd len="sm" w="sm" type="none"/>
              </a:ln>
            </p:spPr>
          </p:sp>
          <p:sp>
            <p:nvSpPr>
              <p:cNvPr id="815" name="Google Shape;815;p45"/>
              <p:cNvSpPr/>
              <p:nvPr/>
            </p:nvSpPr>
            <p:spPr>
              <a:xfrm>
                <a:off x="2766323" y="732811"/>
                <a:ext cx="2908853" cy="461449"/>
              </a:xfrm>
              <a:custGeom>
                <a:rect b="b" l="l" r="r" t="t"/>
                <a:pathLst>
                  <a:path extrusionOk="0" h="120000" w="120000">
                    <a:moveTo>
                      <a:pt x="120000" y="0"/>
                    </a:moveTo>
                    <a:lnTo>
                      <a:pt x="120000" y="81776"/>
                    </a:lnTo>
                    <a:lnTo>
                      <a:pt x="0" y="81776"/>
                    </a:lnTo>
                    <a:lnTo>
                      <a:pt x="0" y="120000"/>
                    </a:lnTo>
                  </a:path>
                </a:pathLst>
              </a:custGeom>
              <a:noFill/>
              <a:ln cap="flat" cmpd="sng" w="12700">
                <a:solidFill>
                  <a:srgbClr val="08579C"/>
                </a:solidFill>
                <a:prstDash val="solid"/>
                <a:miter lim="800000"/>
                <a:headEnd len="sm" w="sm" type="none"/>
                <a:tailEnd len="sm" w="sm" type="none"/>
              </a:ln>
            </p:spPr>
          </p:sp>
          <p:sp>
            <p:nvSpPr>
              <p:cNvPr id="816" name="Google Shape;816;p45"/>
              <p:cNvSpPr/>
              <p:nvPr/>
            </p:nvSpPr>
            <p:spPr>
              <a:xfrm>
                <a:off x="4881853" y="212"/>
                <a:ext cx="1586647" cy="732598"/>
              </a:xfrm>
              <a:prstGeom prst="roundRect">
                <a:avLst>
                  <a:gd fmla="val 10000" name="adj"/>
                </a:avLst>
              </a:prstGeom>
              <a:solidFill>
                <a:srgbClr val="0D6DC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45"/>
              <p:cNvSpPr/>
              <p:nvPr/>
            </p:nvSpPr>
            <p:spPr>
              <a:xfrm>
                <a:off x="5058147" y="167691"/>
                <a:ext cx="1586647" cy="732598"/>
              </a:xfrm>
              <a:prstGeom prst="roundRect">
                <a:avLst>
                  <a:gd fmla="val 10000" name="adj"/>
                </a:avLst>
              </a:prstGeom>
              <a:solidFill>
                <a:schemeClr val="lt1">
                  <a:alpha val="89803"/>
                </a:schemeClr>
              </a:solidFill>
              <a:ln cap="flat" cmpd="sng" w="12700">
                <a:solidFill>
                  <a:srgbClr val="0D6DC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45"/>
              <p:cNvSpPr txBox="1"/>
              <p:nvPr/>
            </p:nvSpPr>
            <p:spPr>
              <a:xfrm>
                <a:off x="5079604" y="189148"/>
                <a:ext cx="1543733" cy="689684"/>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19" name="Google Shape;819;p45"/>
              <p:cNvSpPr/>
              <p:nvPr/>
            </p:nvSpPr>
            <p:spPr>
              <a:xfrm>
                <a:off x="1972999" y="1194261"/>
                <a:ext cx="1586647" cy="1007521"/>
              </a:xfrm>
              <a:prstGeom prst="roundRect">
                <a:avLst>
                  <a:gd fmla="val 10000" name="adj"/>
                </a:avLst>
              </a:prstGeom>
              <a:solidFill>
                <a:srgbClr val="0D6DC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45"/>
              <p:cNvSpPr/>
              <p:nvPr/>
            </p:nvSpPr>
            <p:spPr>
              <a:xfrm>
                <a:off x="2149293" y="1361740"/>
                <a:ext cx="1586647" cy="1007521"/>
              </a:xfrm>
              <a:prstGeom prst="roundRect">
                <a:avLst>
                  <a:gd fmla="val 10000" name="adj"/>
                </a:avLst>
              </a:prstGeom>
              <a:solidFill>
                <a:schemeClr val="lt1">
                  <a:alpha val="89803"/>
                </a:schemeClr>
              </a:solidFill>
              <a:ln cap="flat" cmpd="sng" w="12700">
                <a:solidFill>
                  <a:srgbClr val="0D6DC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45"/>
              <p:cNvSpPr txBox="1"/>
              <p:nvPr/>
            </p:nvSpPr>
            <p:spPr>
              <a:xfrm>
                <a:off x="2178802" y="1391249"/>
                <a:ext cx="1527629" cy="948503"/>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Regular Users </a:t>
                </a:r>
                <a:endParaRPr/>
              </a:p>
              <a:p>
                <a:pPr indent="0" lvl="0" marL="0" marR="0" rtl="0" algn="ctr">
                  <a:lnSpc>
                    <a:spcPct val="90000"/>
                  </a:lnSpc>
                  <a:spcBef>
                    <a:spcPts val="630"/>
                  </a:spcBef>
                  <a:spcAft>
                    <a:spcPts val="0"/>
                  </a:spcAft>
                  <a:buClr>
                    <a:schemeClr val="dk1"/>
                  </a:buClr>
                  <a:buSzPts val="1800"/>
                  <a:buFont typeface="Arial"/>
                  <a:buNone/>
                </a:pPr>
                <a:r>
                  <a:rPr lang="en-US" sz="1800">
                    <a:solidFill>
                      <a:schemeClr val="dk1"/>
                    </a:solidFill>
                    <a:latin typeface="Arial"/>
                    <a:ea typeface="Arial"/>
                    <a:cs typeface="Arial"/>
                    <a:sym typeface="Arial"/>
                  </a:rPr>
                  <a:t>33%↑</a:t>
                </a:r>
                <a:endParaRPr/>
              </a:p>
            </p:txBody>
          </p:sp>
          <p:sp>
            <p:nvSpPr>
              <p:cNvPr id="822" name="Google Shape;822;p45"/>
              <p:cNvSpPr/>
              <p:nvPr/>
            </p:nvSpPr>
            <p:spPr>
              <a:xfrm>
                <a:off x="1003381" y="2663232"/>
                <a:ext cx="1586647" cy="1007521"/>
              </a:xfrm>
              <a:prstGeom prst="roundRect">
                <a:avLst>
                  <a:gd fmla="val 10000" name="adj"/>
                </a:avLst>
              </a:prstGeom>
              <a:solidFill>
                <a:srgbClr val="0D6DC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45"/>
              <p:cNvSpPr/>
              <p:nvPr/>
            </p:nvSpPr>
            <p:spPr>
              <a:xfrm>
                <a:off x="1179675" y="2830711"/>
                <a:ext cx="1586647" cy="1007521"/>
              </a:xfrm>
              <a:prstGeom prst="roundRect">
                <a:avLst>
                  <a:gd fmla="val 10000" name="adj"/>
                </a:avLst>
              </a:prstGeom>
              <a:solidFill>
                <a:schemeClr val="lt1">
                  <a:alpha val="89803"/>
                </a:schemeClr>
              </a:solidFill>
              <a:ln cap="flat" cmpd="sng" w="12700">
                <a:solidFill>
                  <a:srgbClr val="0D6DC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45"/>
              <p:cNvSpPr txBox="1"/>
              <p:nvPr/>
            </p:nvSpPr>
            <p:spPr>
              <a:xfrm>
                <a:off x="1209184" y="2860220"/>
                <a:ext cx="1527629" cy="948503"/>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Daily </a:t>
                </a:r>
                <a:endParaRPr/>
              </a:p>
              <a:p>
                <a:pPr indent="0" lvl="0" marL="0" marR="0" rtl="0" algn="ctr">
                  <a:lnSpc>
                    <a:spcPct val="90000"/>
                  </a:lnSpc>
                  <a:spcBef>
                    <a:spcPts val="630"/>
                  </a:spcBef>
                  <a:spcAft>
                    <a:spcPts val="0"/>
                  </a:spcAft>
                  <a:buClr>
                    <a:schemeClr val="dk1"/>
                  </a:buClr>
                  <a:buSzPts val="1800"/>
                  <a:buFont typeface="Arial"/>
                  <a:buNone/>
                </a:pPr>
                <a:r>
                  <a:rPr lang="en-US" sz="1800">
                    <a:solidFill>
                      <a:schemeClr val="dk1"/>
                    </a:solidFill>
                    <a:latin typeface="Arial"/>
                    <a:ea typeface="Arial"/>
                    <a:cs typeface="Arial"/>
                    <a:sym typeface="Arial"/>
                  </a:rPr>
                  <a:t>17%↑</a:t>
                </a:r>
                <a:endParaRPr/>
              </a:p>
            </p:txBody>
          </p:sp>
          <p:sp>
            <p:nvSpPr>
              <p:cNvPr id="825" name="Google Shape;825;p45"/>
              <p:cNvSpPr/>
              <p:nvPr/>
            </p:nvSpPr>
            <p:spPr>
              <a:xfrm>
                <a:off x="2942617" y="2663232"/>
                <a:ext cx="1586647" cy="1007521"/>
              </a:xfrm>
              <a:prstGeom prst="roundRect">
                <a:avLst>
                  <a:gd fmla="val 10000" name="adj"/>
                </a:avLst>
              </a:prstGeom>
              <a:solidFill>
                <a:srgbClr val="0D6DC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45"/>
              <p:cNvSpPr/>
              <p:nvPr/>
            </p:nvSpPr>
            <p:spPr>
              <a:xfrm>
                <a:off x="3118911" y="2830711"/>
                <a:ext cx="1586647" cy="1007521"/>
              </a:xfrm>
              <a:prstGeom prst="roundRect">
                <a:avLst>
                  <a:gd fmla="val 10000" name="adj"/>
                </a:avLst>
              </a:prstGeom>
              <a:solidFill>
                <a:schemeClr val="lt1">
                  <a:alpha val="89803"/>
                </a:schemeClr>
              </a:solidFill>
              <a:ln cap="flat" cmpd="sng" w="12700">
                <a:solidFill>
                  <a:srgbClr val="0D6DC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45"/>
              <p:cNvSpPr txBox="1"/>
              <p:nvPr/>
            </p:nvSpPr>
            <p:spPr>
              <a:xfrm>
                <a:off x="3148420" y="2860220"/>
                <a:ext cx="1527629" cy="948503"/>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4-6 times a week </a:t>
                </a:r>
                <a:endParaRPr/>
              </a:p>
              <a:p>
                <a:pPr indent="0" lvl="0" marL="0" marR="0" rtl="0" algn="ctr">
                  <a:lnSpc>
                    <a:spcPct val="90000"/>
                  </a:lnSpc>
                  <a:spcBef>
                    <a:spcPts val="630"/>
                  </a:spcBef>
                  <a:spcAft>
                    <a:spcPts val="0"/>
                  </a:spcAft>
                  <a:buClr>
                    <a:schemeClr val="dk1"/>
                  </a:buClr>
                  <a:buSzPts val="1800"/>
                  <a:buFont typeface="Arial"/>
                  <a:buNone/>
                </a:pPr>
                <a:r>
                  <a:rPr lang="en-US" sz="1800">
                    <a:solidFill>
                      <a:schemeClr val="dk1"/>
                    </a:solidFill>
                    <a:latin typeface="Arial"/>
                    <a:ea typeface="Arial"/>
                    <a:cs typeface="Arial"/>
                    <a:sym typeface="Arial"/>
                  </a:rPr>
                  <a:t>16%↑</a:t>
                </a:r>
                <a:endParaRPr/>
              </a:p>
            </p:txBody>
          </p:sp>
          <p:sp>
            <p:nvSpPr>
              <p:cNvPr id="828" name="Google Shape;828;p45"/>
              <p:cNvSpPr/>
              <p:nvPr/>
            </p:nvSpPr>
            <p:spPr>
              <a:xfrm>
                <a:off x="5851470" y="1194261"/>
                <a:ext cx="1586647" cy="1007521"/>
              </a:xfrm>
              <a:prstGeom prst="roundRect">
                <a:avLst>
                  <a:gd fmla="val 10000" name="adj"/>
                </a:avLst>
              </a:prstGeom>
              <a:solidFill>
                <a:srgbClr val="0D6DC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45"/>
              <p:cNvSpPr/>
              <p:nvPr/>
            </p:nvSpPr>
            <p:spPr>
              <a:xfrm>
                <a:off x="6027765" y="1361740"/>
                <a:ext cx="1586647" cy="1007521"/>
              </a:xfrm>
              <a:prstGeom prst="roundRect">
                <a:avLst>
                  <a:gd fmla="val 10000" name="adj"/>
                </a:avLst>
              </a:prstGeom>
              <a:solidFill>
                <a:schemeClr val="lt1">
                  <a:alpha val="89803"/>
                </a:schemeClr>
              </a:solidFill>
              <a:ln cap="flat" cmpd="sng" w="12700">
                <a:solidFill>
                  <a:srgbClr val="0D6DC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45"/>
              <p:cNvSpPr txBox="1"/>
              <p:nvPr/>
            </p:nvSpPr>
            <p:spPr>
              <a:xfrm>
                <a:off x="6057274" y="1391249"/>
                <a:ext cx="1527629" cy="948503"/>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Irregular Users </a:t>
                </a:r>
                <a:endParaRPr/>
              </a:p>
              <a:p>
                <a:pPr indent="0" lvl="0" marL="0" marR="0" rtl="0" algn="ctr">
                  <a:lnSpc>
                    <a:spcPct val="90000"/>
                  </a:lnSpc>
                  <a:spcBef>
                    <a:spcPts val="630"/>
                  </a:spcBef>
                  <a:spcAft>
                    <a:spcPts val="0"/>
                  </a:spcAft>
                  <a:buClr>
                    <a:schemeClr val="dk1"/>
                  </a:buClr>
                  <a:buSzPts val="1800"/>
                  <a:buFont typeface="Arial"/>
                  <a:buNone/>
                </a:pPr>
                <a:r>
                  <a:rPr lang="en-US" sz="1800">
                    <a:solidFill>
                      <a:schemeClr val="dk1"/>
                    </a:solidFill>
                    <a:latin typeface="Arial"/>
                    <a:ea typeface="Arial"/>
                    <a:cs typeface="Arial"/>
                    <a:sym typeface="Arial"/>
                  </a:rPr>
                  <a:t>61%↓</a:t>
                </a:r>
                <a:endParaRPr/>
              </a:p>
            </p:txBody>
          </p:sp>
          <p:sp>
            <p:nvSpPr>
              <p:cNvPr id="831" name="Google Shape;831;p45"/>
              <p:cNvSpPr/>
              <p:nvPr/>
            </p:nvSpPr>
            <p:spPr>
              <a:xfrm>
                <a:off x="4881853" y="2663232"/>
                <a:ext cx="1586647" cy="1007521"/>
              </a:xfrm>
              <a:prstGeom prst="roundRect">
                <a:avLst>
                  <a:gd fmla="val 10000" name="adj"/>
                </a:avLst>
              </a:prstGeom>
              <a:solidFill>
                <a:srgbClr val="0D6DC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45"/>
              <p:cNvSpPr/>
              <p:nvPr/>
            </p:nvSpPr>
            <p:spPr>
              <a:xfrm>
                <a:off x="5058147" y="2830711"/>
                <a:ext cx="1586647" cy="1007521"/>
              </a:xfrm>
              <a:prstGeom prst="roundRect">
                <a:avLst>
                  <a:gd fmla="val 10000" name="adj"/>
                </a:avLst>
              </a:prstGeom>
              <a:solidFill>
                <a:schemeClr val="lt1">
                  <a:alpha val="89803"/>
                </a:schemeClr>
              </a:solidFill>
              <a:ln cap="flat" cmpd="sng" w="12700">
                <a:solidFill>
                  <a:srgbClr val="0D6DC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5"/>
              <p:cNvSpPr txBox="1"/>
              <p:nvPr/>
            </p:nvSpPr>
            <p:spPr>
              <a:xfrm>
                <a:off x="5087656" y="2860220"/>
                <a:ext cx="1527629" cy="948503"/>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1-3 times a week </a:t>
                </a:r>
                <a:endParaRPr/>
              </a:p>
              <a:p>
                <a:pPr indent="0" lvl="0" marL="0" marR="0" rtl="0" algn="ctr">
                  <a:lnSpc>
                    <a:spcPct val="90000"/>
                  </a:lnSpc>
                  <a:spcBef>
                    <a:spcPts val="630"/>
                  </a:spcBef>
                  <a:spcAft>
                    <a:spcPts val="0"/>
                  </a:spcAft>
                  <a:buClr>
                    <a:schemeClr val="dk1"/>
                  </a:buClr>
                  <a:buSzPts val="1800"/>
                  <a:buFont typeface="Arial"/>
                  <a:buNone/>
                </a:pPr>
                <a:r>
                  <a:rPr lang="en-US" sz="1800">
                    <a:solidFill>
                      <a:schemeClr val="dk1"/>
                    </a:solidFill>
                    <a:latin typeface="Arial"/>
                    <a:ea typeface="Arial"/>
                    <a:cs typeface="Arial"/>
                    <a:sym typeface="Arial"/>
                  </a:rPr>
                  <a:t>20%↓</a:t>
                </a:r>
                <a:endParaRPr/>
              </a:p>
            </p:txBody>
          </p:sp>
          <p:sp>
            <p:nvSpPr>
              <p:cNvPr id="834" name="Google Shape;834;p45"/>
              <p:cNvSpPr/>
              <p:nvPr/>
            </p:nvSpPr>
            <p:spPr>
              <a:xfrm>
                <a:off x="6821088" y="2663232"/>
                <a:ext cx="1586647" cy="1007521"/>
              </a:xfrm>
              <a:prstGeom prst="roundRect">
                <a:avLst>
                  <a:gd fmla="val 10000" name="adj"/>
                </a:avLst>
              </a:prstGeom>
              <a:solidFill>
                <a:srgbClr val="0D6DC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45"/>
              <p:cNvSpPr/>
              <p:nvPr/>
            </p:nvSpPr>
            <p:spPr>
              <a:xfrm>
                <a:off x="6997382" y="2830711"/>
                <a:ext cx="1586647" cy="1007521"/>
              </a:xfrm>
              <a:prstGeom prst="roundRect">
                <a:avLst>
                  <a:gd fmla="val 10000" name="adj"/>
                </a:avLst>
              </a:prstGeom>
              <a:solidFill>
                <a:schemeClr val="lt1">
                  <a:alpha val="89803"/>
                </a:schemeClr>
              </a:solidFill>
              <a:ln cap="flat" cmpd="sng" w="12700">
                <a:solidFill>
                  <a:srgbClr val="0D6DC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45"/>
              <p:cNvSpPr txBox="1"/>
              <p:nvPr/>
            </p:nvSpPr>
            <p:spPr>
              <a:xfrm>
                <a:off x="7026891" y="2860220"/>
                <a:ext cx="1527629" cy="948503"/>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Seasonally/ As needed 41%↑</a:t>
                </a:r>
                <a:endParaRPr/>
              </a:p>
            </p:txBody>
          </p:sp>
          <p:sp>
            <p:nvSpPr>
              <p:cNvPr id="837" name="Google Shape;837;p45"/>
              <p:cNvSpPr/>
              <p:nvPr/>
            </p:nvSpPr>
            <p:spPr>
              <a:xfrm>
                <a:off x="7790706" y="1194261"/>
                <a:ext cx="1586647" cy="1007521"/>
              </a:xfrm>
              <a:prstGeom prst="roundRect">
                <a:avLst>
                  <a:gd fmla="val 10000" name="adj"/>
                </a:avLst>
              </a:prstGeom>
              <a:solidFill>
                <a:srgbClr val="0D6DC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45"/>
              <p:cNvSpPr/>
              <p:nvPr/>
            </p:nvSpPr>
            <p:spPr>
              <a:xfrm>
                <a:off x="7967000" y="1361740"/>
                <a:ext cx="1586647" cy="1007521"/>
              </a:xfrm>
              <a:prstGeom prst="roundRect">
                <a:avLst>
                  <a:gd fmla="val 10000" name="adj"/>
                </a:avLst>
              </a:prstGeom>
              <a:solidFill>
                <a:schemeClr val="lt1">
                  <a:alpha val="89803"/>
                </a:schemeClr>
              </a:solidFill>
              <a:ln cap="flat" cmpd="sng" w="12700">
                <a:solidFill>
                  <a:srgbClr val="0D6DC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45"/>
              <p:cNvSpPr txBox="1"/>
              <p:nvPr/>
            </p:nvSpPr>
            <p:spPr>
              <a:xfrm>
                <a:off x="7996509" y="1391249"/>
                <a:ext cx="1527629" cy="948503"/>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In another supplement 6%↓</a:t>
                </a:r>
                <a:endParaRPr/>
              </a:p>
            </p:txBody>
          </p:sp>
        </p:grpSp>
        <p:sp>
          <p:nvSpPr>
            <p:cNvPr id="840" name="Google Shape;840;p45"/>
            <p:cNvSpPr txBox="1"/>
            <p:nvPr/>
          </p:nvSpPr>
          <p:spPr>
            <a:xfrm>
              <a:off x="4265115" y="2241690"/>
              <a:ext cx="4648628" cy="781607"/>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Arial"/>
                  <a:ea typeface="Arial"/>
                  <a:cs typeface="Arial"/>
                  <a:sym typeface="Arial"/>
                </a:rPr>
                <a:t>All Prebiotic</a:t>
              </a:r>
              <a:br>
                <a:rPr b="1" lang="en-US" sz="2000">
                  <a:solidFill>
                    <a:schemeClr val="dk1"/>
                  </a:solidFill>
                  <a:latin typeface="Arial"/>
                  <a:ea typeface="Arial"/>
                  <a:cs typeface="Arial"/>
                  <a:sym typeface="Arial"/>
                </a:rPr>
              </a:br>
              <a:r>
                <a:rPr b="1" lang="en-US" sz="2000">
                  <a:solidFill>
                    <a:schemeClr val="dk1"/>
                  </a:solidFill>
                  <a:latin typeface="Arial"/>
                  <a:ea typeface="Arial"/>
                  <a:cs typeface="Arial"/>
                  <a:sym typeface="Arial"/>
                </a:rPr>
                <a:t> Users</a:t>
              </a:r>
              <a:endParaRPr/>
            </a:p>
          </p:txBody>
        </p:sp>
      </p:grpSp>
      <p:pic>
        <p:nvPicPr>
          <p:cNvPr descr="Icon&#10;&#10;Description automatically generated" id="841" name="Google Shape;841;p45"/>
          <p:cNvPicPr preferRelativeResize="0"/>
          <p:nvPr/>
        </p:nvPicPr>
        <p:blipFill rotWithShape="1">
          <a:blip r:embed="rId3">
            <a:alphaModFix/>
          </a:blip>
          <a:srcRect b="0" l="0" r="0" t="0"/>
          <a:stretch/>
        </p:blipFill>
        <p:spPr>
          <a:xfrm>
            <a:off x="989053" y="687449"/>
            <a:ext cx="548640" cy="548640"/>
          </a:xfrm>
          <a:prstGeom prst="rect">
            <a:avLst/>
          </a:prstGeom>
          <a:noFill/>
          <a:ln>
            <a:noFill/>
          </a:ln>
        </p:spPr>
      </p:pic>
      <p:sp>
        <p:nvSpPr>
          <p:cNvPr id="842" name="Google Shape;842;p45"/>
          <p:cNvSpPr txBox="1"/>
          <p:nvPr/>
        </p:nvSpPr>
        <p:spPr>
          <a:xfrm>
            <a:off x="35850" y="6551782"/>
            <a:ext cx="8494740"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rgbClr val="7F7F7F"/>
                </a:solidFill>
                <a:latin typeface="Arial"/>
                <a:ea typeface="Arial"/>
                <a:cs typeface="Arial"/>
                <a:sym typeface="Arial"/>
              </a:rPr>
              <a:t>Note: Prebiotic users n=1711. Question: “Which of the following best describes how frequently you are taking prebiotics?”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46"/>
          <p:cNvSpPr txBox="1"/>
          <p:nvPr/>
        </p:nvSpPr>
        <p:spPr>
          <a:xfrm>
            <a:off x="0" y="6420337"/>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n=499, UK n=213, DE n=196, IT n=290, KR n=295, AU n=213, all prebiotic users n=1711. Question GI3_1: “Which of the following best describes how often you are taking prebiotics?”</a:t>
            </a:r>
            <a:endParaRPr sz="1000">
              <a:solidFill>
                <a:srgbClr val="7F7F7F"/>
              </a:solidFill>
              <a:latin typeface="Arial"/>
              <a:ea typeface="Arial"/>
              <a:cs typeface="Arial"/>
              <a:sym typeface="Arial"/>
            </a:endParaRPr>
          </a:p>
        </p:txBody>
      </p:sp>
      <p:pic>
        <p:nvPicPr>
          <p:cNvPr descr="Icon&#10;&#10;Description automatically generated" id="848" name="Google Shape;848;p46"/>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849" name="Google Shape;849;p46"/>
          <p:cNvSpPr txBox="1"/>
          <p:nvPr/>
        </p:nvSpPr>
        <p:spPr>
          <a:xfrm>
            <a:off x="1058779" y="742979"/>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South Korean and US respondents were the most likely groups to use supplements daily.</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Respondents from all countries were most likely to use prebiotics seasonally/as needed, although US users were only slightly more likely to do so (26%) than daily (24%).</a:t>
            </a:r>
            <a:endParaRPr sz="1400">
              <a:solidFill>
                <a:schemeClr val="dk1"/>
              </a:solidFill>
              <a:latin typeface="Arial"/>
              <a:ea typeface="Arial"/>
              <a:cs typeface="Arial"/>
              <a:sym typeface="Arial"/>
            </a:endParaRPr>
          </a:p>
        </p:txBody>
      </p:sp>
      <p:graphicFrame>
        <p:nvGraphicFramePr>
          <p:cNvPr id="850" name="Google Shape;850;p46"/>
          <p:cNvGraphicFramePr/>
          <p:nvPr/>
        </p:nvGraphicFramePr>
        <p:xfrm>
          <a:off x="0" y="2091847"/>
          <a:ext cx="12192000" cy="4073078"/>
        </p:xfrm>
        <a:graphic>
          <a:graphicData uri="http://schemas.openxmlformats.org/drawingml/2006/chart">
            <c:chart r:id="rId4"/>
          </a:graphicData>
        </a:graphic>
      </p:graphicFrame>
      <p:sp>
        <p:nvSpPr>
          <p:cNvPr id="851" name="Google Shape;851;p46"/>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OVERALL PREBIOTIC USAGE: COUNTRY</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47"/>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Female 18-34 n=355, 35-54 n=347, 55+ n=161; male 18-34 n=305, 35-54 n=372, 55+ n=168, all prebiotic users n=1711. Question GI3_1: “Which of the following best describes how often you are taking prebiotics?”</a:t>
            </a:r>
            <a:endParaRPr sz="1000">
              <a:solidFill>
                <a:srgbClr val="7F7F7F"/>
              </a:solidFill>
              <a:latin typeface="Arial"/>
              <a:ea typeface="Arial"/>
              <a:cs typeface="Arial"/>
              <a:sym typeface="Arial"/>
            </a:endParaRPr>
          </a:p>
        </p:txBody>
      </p:sp>
      <p:pic>
        <p:nvPicPr>
          <p:cNvPr descr="Icon&#10;&#10;Description automatically generated" id="857" name="Google Shape;857;p47"/>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858" name="Google Shape;858;p47"/>
          <p:cNvSpPr txBox="1"/>
          <p:nvPr/>
        </p:nvSpPr>
        <p:spPr>
          <a:xfrm>
            <a:off x="1058779" y="742979"/>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55+ were the group most likely to take prebiotics daily (22%).</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18-34 were most likely to take prebiotics 1-6 times per week.</a:t>
            </a:r>
            <a:endParaRPr sz="14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aphicFrame>
        <p:nvGraphicFramePr>
          <p:cNvPr id="859" name="Google Shape;859;p47"/>
          <p:cNvGraphicFramePr/>
          <p:nvPr/>
        </p:nvGraphicFramePr>
        <p:xfrm>
          <a:off x="0" y="1779639"/>
          <a:ext cx="12192000" cy="4385285"/>
        </p:xfrm>
        <a:graphic>
          <a:graphicData uri="http://schemas.openxmlformats.org/drawingml/2006/chart">
            <c:chart r:id="rId4"/>
          </a:graphicData>
        </a:graphic>
      </p:graphicFrame>
      <p:sp>
        <p:nvSpPr>
          <p:cNvPr id="860" name="Google Shape;860;p47"/>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OVERALL PREBIOTIC USAGE: AGE &amp; GENDER</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48"/>
          <p:cNvSpPr txBox="1"/>
          <p:nvPr/>
        </p:nvSpPr>
        <p:spPr>
          <a:xfrm>
            <a:off x="0" y="6420337"/>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prebiotic users female 18-34 n=106, 35-54 n=97, 55+ n=46; male 18-34 n=105, 35-54 n=112, 55+ n=32, all prebiotic users n=1711. Question GI3_1: “Which of the following best describes how often you are taking prebiotics?”</a:t>
            </a:r>
            <a:endParaRPr sz="1000">
              <a:solidFill>
                <a:srgbClr val="7F7F7F"/>
              </a:solidFill>
              <a:latin typeface="Arial"/>
              <a:ea typeface="Arial"/>
              <a:cs typeface="Arial"/>
              <a:sym typeface="Arial"/>
            </a:endParaRPr>
          </a:p>
        </p:txBody>
      </p:sp>
      <p:pic>
        <p:nvPicPr>
          <p:cNvPr descr="Icon&#10;&#10;Description automatically generated" id="866" name="Google Shape;866;p48"/>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867" name="Google Shape;867;p48"/>
          <p:cNvSpPr txBox="1"/>
          <p:nvPr/>
        </p:nvSpPr>
        <p:spPr>
          <a:xfrm>
            <a:off x="1058779" y="825532"/>
            <a:ext cx="11133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Daily prebiotic use increased with age in the US. US respondents universally under-indexed for seasonal use.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18+ were least likely to use prebiotics daily (17%) while being most likely to use them 4-6 times per week (33%).</a:t>
            </a:r>
            <a:endParaRPr/>
          </a:p>
        </p:txBody>
      </p:sp>
      <p:graphicFrame>
        <p:nvGraphicFramePr>
          <p:cNvPr id="868" name="Google Shape;868;p48"/>
          <p:cNvGraphicFramePr/>
          <p:nvPr/>
        </p:nvGraphicFramePr>
        <p:xfrm>
          <a:off x="0" y="1779639"/>
          <a:ext cx="12192000" cy="4385285"/>
        </p:xfrm>
        <a:graphic>
          <a:graphicData uri="http://schemas.openxmlformats.org/drawingml/2006/chart">
            <c:chart r:id="rId4"/>
          </a:graphicData>
        </a:graphic>
      </p:graphicFrame>
      <p:sp>
        <p:nvSpPr>
          <p:cNvPr id="869" name="Google Shape;869;p48"/>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OVERALL PREBIOTIC USAGE: US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49"/>
          <p:cNvSpPr txBox="1"/>
          <p:nvPr/>
        </p:nvSpPr>
        <p:spPr>
          <a:xfrm>
            <a:off x="0" y="6352594"/>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UK prebiotic users female 18-34 n=35, 35-54 n=32, 55+ n=24; male 18-34 n=43, 35-54 n=55, 55+ n=24, all prebiotic users n=1711. Question GI3_1: “Which of the following best describes how often you are taking prebiotics?”</a:t>
            </a:r>
            <a:endParaRPr sz="1000">
              <a:solidFill>
                <a:srgbClr val="7F7F7F"/>
              </a:solidFill>
              <a:latin typeface="Arial"/>
              <a:ea typeface="Arial"/>
              <a:cs typeface="Arial"/>
              <a:sym typeface="Arial"/>
            </a:endParaRPr>
          </a:p>
        </p:txBody>
      </p:sp>
      <p:pic>
        <p:nvPicPr>
          <p:cNvPr descr="Icon&#10;&#10;Description automatically generated" id="875" name="Google Shape;875;p49"/>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876" name="Google Shape;876;p49"/>
          <p:cNvSpPr txBox="1"/>
          <p:nvPr/>
        </p:nvSpPr>
        <p:spPr>
          <a:xfrm>
            <a:off x="1058779" y="825532"/>
            <a:ext cx="1113322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UK respondents were dramatically more likely to use prebiotics seasonally or as needed than their American counterparts.</a:t>
            </a:r>
            <a:endParaRPr sz="1400">
              <a:solidFill>
                <a:schemeClr val="dk1"/>
              </a:solidFill>
              <a:latin typeface="Arial"/>
              <a:ea typeface="Arial"/>
              <a:cs typeface="Arial"/>
              <a:sym typeface="Arial"/>
            </a:endParaRPr>
          </a:p>
        </p:txBody>
      </p:sp>
      <p:graphicFrame>
        <p:nvGraphicFramePr>
          <p:cNvPr id="877" name="Google Shape;877;p49"/>
          <p:cNvGraphicFramePr/>
          <p:nvPr/>
        </p:nvGraphicFramePr>
        <p:xfrm>
          <a:off x="0" y="1966819"/>
          <a:ext cx="12192000" cy="4198105"/>
        </p:xfrm>
        <a:graphic>
          <a:graphicData uri="http://schemas.openxmlformats.org/drawingml/2006/chart">
            <c:chart r:id="rId4"/>
          </a:graphicData>
        </a:graphic>
      </p:graphicFrame>
      <p:sp>
        <p:nvSpPr>
          <p:cNvPr id="878" name="Google Shape;878;p49"/>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OVERALL PREBIOTIC USAGE: UK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5"/>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DEMOGRAPHIC OVERVIEW</a:t>
            </a:r>
            <a:endParaRPr/>
          </a:p>
        </p:txBody>
      </p:sp>
      <p:graphicFrame>
        <p:nvGraphicFramePr>
          <p:cNvPr id="160" name="Google Shape;160;p5"/>
          <p:cNvGraphicFramePr/>
          <p:nvPr/>
        </p:nvGraphicFramePr>
        <p:xfrm>
          <a:off x="469900" y="2686279"/>
          <a:ext cx="3000000" cy="3000000"/>
        </p:xfrm>
        <a:graphic>
          <a:graphicData uri="http://schemas.openxmlformats.org/drawingml/2006/table">
            <a:tbl>
              <a:tblPr bandRow="1">
                <a:noFill/>
                <a:tableStyleId>{AF03CD8A-E898-4B45-9AAD-DB2BAB28C731}</a:tableStyleId>
              </a:tblPr>
              <a:tblGrid>
                <a:gridCol w="1828800"/>
                <a:gridCol w="673100"/>
                <a:gridCol w="673100"/>
                <a:gridCol w="673100"/>
                <a:gridCol w="673100"/>
                <a:gridCol w="673100"/>
                <a:gridCol w="673100"/>
                <a:gridCol w="673100"/>
                <a:gridCol w="673100"/>
                <a:gridCol w="673100"/>
                <a:gridCol w="673100"/>
                <a:gridCol w="673100"/>
                <a:gridCol w="673100"/>
                <a:gridCol w="673100"/>
                <a:gridCol w="673100"/>
              </a:tblGrid>
              <a:tr h="203200">
                <a:tc>
                  <a:txBody>
                    <a:bodyPr/>
                    <a:lstStyle/>
                    <a:p>
                      <a:pPr indent="0" lvl="0" marL="0" marR="0" rtl="0" algn="l">
                        <a:spcBef>
                          <a:spcPts val="0"/>
                        </a:spcBef>
                        <a:spcAft>
                          <a:spcPts val="0"/>
                        </a:spcAft>
                        <a:buNone/>
                      </a:pPr>
                      <a:r>
                        <a:t/>
                      </a:r>
                      <a:endParaRPr b="0" i="0" sz="1200" u="none" cap="none" strike="noStrike">
                        <a:solidFill>
                          <a:srgbClr val="000000"/>
                        </a:solidFill>
                        <a:latin typeface="Arial"/>
                        <a:ea typeface="Arial"/>
                        <a:cs typeface="Arial"/>
                        <a:sym typeface="Arial"/>
                      </a:endParaRPr>
                    </a:p>
                  </a:txBody>
                  <a:tcPr marT="9525" marB="0" marR="9525" marL="9525" anchor="b">
                    <a:lnR cap="flat" cmpd="sng" w="12700">
                      <a:solidFill>
                        <a:schemeClr val="dk1"/>
                      </a:solidFill>
                      <a:prstDash val="solid"/>
                      <a:round/>
                      <a:headEnd len="sm" w="sm" type="none"/>
                      <a:tailEnd len="sm" w="sm" type="none"/>
                    </a:lnR>
                  </a:tcPr>
                </a:tc>
                <a:tc gridSpan="2">
                  <a:txBody>
                    <a:bodyPr/>
                    <a:lstStyle/>
                    <a:p>
                      <a:pPr indent="0" lvl="0" marL="0" marR="0" rtl="0" algn="ctr">
                        <a:spcBef>
                          <a:spcPts val="0"/>
                        </a:spcBef>
                        <a:spcAft>
                          <a:spcPts val="0"/>
                        </a:spcAft>
                        <a:buNone/>
                      </a:pPr>
                      <a:r>
                        <a:rPr b="1" lang="en-US" sz="1200" u="none" cap="none" strike="noStrike">
                          <a:latin typeface="Arial"/>
                          <a:ea typeface="Arial"/>
                          <a:cs typeface="Arial"/>
                          <a:sym typeface="Arial"/>
                        </a:rPr>
                        <a:t>All Prebiotic Users</a:t>
                      </a:r>
                      <a:endParaRPr b="1"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gridSpan="2">
                  <a:txBody>
                    <a:bodyPr/>
                    <a:lstStyle/>
                    <a:p>
                      <a:pPr indent="0" lvl="0" marL="0" marR="0" rtl="0" algn="ctr">
                        <a:spcBef>
                          <a:spcPts val="0"/>
                        </a:spcBef>
                        <a:spcAft>
                          <a:spcPts val="0"/>
                        </a:spcAft>
                        <a:buNone/>
                      </a:pPr>
                      <a:r>
                        <a:rPr b="1" lang="en-US" sz="1200" u="none" cap="none" strike="noStrike">
                          <a:latin typeface="Arial"/>
                          <a:ea typeface="Arial"/>
                          <a:cs typeface="Arial"/>
                          <a:sym typeface="Arial"/>
                        </a:rPr>
                        <a:t>US Prebiotic Users</a:t>
                      </a:r>
                      <a:endParaRPr b="1"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gridSpan="2">
                  <a:txBody>
                    <a:bodyPr/>
                    <a:lstStyle/>
                    <a:p>
                      <a:pPr indent="0" lvl="0" marL="0" marR="0" rtl="0" algn="ctr">
                        <a:spcBef>
                          <a:spcPts val="0"/>
                        </a:spcBef>
                        <a:spcAft>
                          <a:spcPts val="0"/>
                        </a:spcAft>
                        <a:buNone/>
                      </a:pPr>
                      <a:r>
                        <a:rPr b="1" lang="en-US" sz="1200" u="none" cap="none" strike="noStrike">
                          <a:latin typeface="Arial"/>
                          <a:ea typeface="Arial"/>
                          <a:cs typeface="Arial"/>
                          <a:sym typeface="Arial"/>
                        </a:rPr>
                        <a:t>UK Prebiotic Users</a:t>
                      </a:r>
                      <a:endParaRPr b="1"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gridSpan="2">
                  <a:txBody>
                    <a:bodyPr/>
                    <a:lstStyle/>
                    <a:p>
                      <a:pPr indent="0" lvl="0" marL="0" marR="0" rtl="0" algn="ctr">
                        <a:spcBef>
                          <a:spcPts val="0"/>
                        </a:spcBef>
                        <a:spcAft>
                          <a:spcPts val="0"/>
                        </a:spcAft>
                        <a:buNone/>
                      </a:pPr>
                      <a:r>
                        <a:rPr b="1" lang="en-US" sz="1200" u="none" cap="none" strike="noStrike">
                          <a:latin typeface="Arial"/>
                          <a:ea typeface="Arial"/>
                          <a:cs typeface="Arial"/>
                          <a:sym typeface="Arial"/>
                        </a:rPr>
                        <a:t>DE Prebiotic Users</a:t>
                      </a:r>
                      <a:endParaRPr b="1"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gridSpan="2">
                  <a:txBody>
                    <a:bodyPr/>
                    <a:lstStyle/>
                    <a:p>
                      <a:pPr indent="0" lvl="0" marL="0" marR="0" rtl="0" algn="ctr">
                        <a:spcBef>
                          <a:spcPts val="0"/>
                        </a:spcBef>
                        <a:spcAft>
                          <a:spcPts val="0"/>
                        </a:spcAft>
                        <a:buNone/>
                      </a:pPr>
                      <a:r>
                        <a:rPr b="1" lang="en-US" sz="1200" u="none" cap="none" strike="noStrike">
                          <a:latin typeface="Arial"/>
                          <a:ea typeface="Arial"/>
                          <a:cs typeface="Arial"/>
                          <a:sym typeface="Arial"/>
                        </a:rPr>
                        <a:t>IT Prebiotic Users</a:t>
                      </a:r>
                      <a:endParaRPr b="1"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gridSpan="2">
                  <a:txBody>
                    <a:bodyPr/>
                    <a:lstStyle/>
                    <a:p>
                      <a:pPr indent="0" lvl="0" marL="0" marR="0" rtl="0" algn="ctr">
                        <a:spcBef>
                          <a:spcPts val="0"/>
                        </a:spcBef>
                        <a:spcAft>
                          <a:spcPts val="0"/>
                        </a:spcAft>
                        <a:buNone/>
                      </a:pPr>
                      <a:r>
                        <a:rPr b="1" lang="en-US" sz="1200" u="none" cap="none" strike="noStrike">
                          <a:latin typeface="Arial"/>
                          <a:ea typeface="Arial"/>
                          <a:cs typeface="Arial"/>
                          <a:sym typeface="Arial"/>
                        </a:rPr>
                        <a:t>KR Prebiotic Users</a:t>
                      </a:r>
                      <a:endParaRPr b="1"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gridSpan="2">
                  <a:txBody>
                    <a:bodyPr/>
                    <a:lstStyle/>
                    <a:p>
                      <a:pPr indent="0" lvl="0" marL="0" marR="0" rtl="0" algn="ctr">
                        <a:spcBef>
                          <a:spcPts val="0"/>
                        </a:spcBef>
                        <a:spcAft>
                          <a:spcPts val="0"/>
                        </a:spcAft>
                        <a:buNone/>
                      </a:pPr>
                      <a:r>
                        <a:rPr b="1" lang="en-US" sz="1200" u="none" cap="none" strike="noStrike">
                          <a:latin typeface="Arial"/>
                          <a:ea typeface="Arial"/>
                          <a:cs typeface="Arial"/>
                          <a:sym typeface="Arial"/>
                        </a:rPr>
                        <a:t>AU Prebiotic Users</a:t>
                      </a:r>
                      <a:endParaRPr b="1"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r>
              <a:tr h="203200">
                <a:tc>
                  <a:txBody>
                    <a:bodyPr/>
                    <a:lstStyle/>
                    <a:p>
                      <a:pPr indent="0" lvl="0" marL="0" marR="0" rtl="0" algn="l">
                        <a:spcBef>
                          <a:spcPts val="0"/>
                        </a:spcBef>
                        <a:spcAft>
                          <a:spcPts val="0"/>
                        </a:spcAft>
                        <a:buNone/>
                      </a:pPr>
                      <a:r>
                        <a:t/>
                      </a:r>
                      <a:endParaRPr b="0" i="0" sz="1200" u="none" cap="none" strike="noStrike">
                        <a:solidFill>
                          <a:srgbClr val="000000"/>
                        </a:solidFill>
                        <a:latin typeface="Arial"/>
                        <a:ea typeface="Arial"/>
                        <a:cs typeface="Arial"/>
                        <a:sym typeface="Arial"/>
                      </a:endParaRPr>
                    </a:p>
                  </a:txBody>
                  <a:tcPr marT="9525" marB="0" marR="9525" marL="95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gridSpan="2">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n=1711</a:t>
                      </a:r>
                      <a:endParaRPr b="0"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hMerge="1"/>
                <a:tc gridSpan="2">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n=499</a:t>
                      </a:r>
                      <a:endParaRPr b="0"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hMerge="1"/>
                <a:tc gridSpan="2">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n=213</a:t>
                      </a:r>
                      <a:endParaRPr b="0"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hMerge="1"/>
                <a:tc gridSpan="2">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n=196</a:t>
                      </a:r>
                      <a:endParaRPr b="0"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hMerge="1"/>
                <a:tc gridSpan="2">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n=290</a:t>
                      </a:r>
                      <a:endParaRPr b="0"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hMerge="1"/>
                <a:tc gridSpan="2">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n=295</a:t>
                      </a:r>
                      <a:endParaRPr b="0"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hMerge="1"/>
                <a:tc gridSpan="2">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n=218</a:t>
                      </a:r>
                      <a:endParaRPr b="0" i="0" sz="1200" u="none" cap="none" strike="noStrike">
                        <a:solidFill>
                          <a:srgbClr val="000000"/>
                        </a:solidFill>
                        <a:latin typeface="Arial"/>
                        <a:ea typeface="Arial"/>
                        <a:cs typeface="Arial"/>
                        <a:sym typeface="Arial"/>
                      </a:endParaRPr>
                    </a:p>
                  </a:txBody>
                  <a:tcPr marT="9525" marB="0" marR="9525" marL="95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hMerge="1"/>
              </a:tr>
              <a:tr h="457200">
                <a:tc>
                  <a:txBody>
                    <a:bodyPr/>
                    <a:lstStyle/>
                    <a:p>
                      <a:pPr indent="0" lvl="0" marL="0" marR="0" rtl="0" algn="r">
                        <a:spcBef>
                          <a:spcPts val="0"/>
                        </a:spcBef>
                        <a:spcAft>
                          <a:spcPts val="0"/>
                        </a:spcAft>
                        <a:buNone/>
                      </a:pPr>
                      <a:r>
                        <a:rPr lang="en-US" sz="1200" u="none" cap="none" strike="noStrike">
                          <a:latin typeface="Arial"/>
                          <a:ea typeface="Arial"/>
                          <a:cs typeface="Arial"/>
                          <a:sym typeface="Arial"/>
                        </a:rPr>
                        <a:t>Female</a:t>
                      </a:r>
                      <a:endParaRPr b="0" i="0" sz="1200" u="none" cap="none" strike="noStrike">
                        <a:solidFill>
                          <a:srgbClr val="00000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n=863</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50%</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n=249</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50%</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n=91</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43%</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n=96</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49%</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n=155</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53%</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n=157</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53%</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n=115</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53%</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r>
              <a:tr h="457200">
                <a:tc>
                  <a:txBody>
                    <a:bodyPr/>
                    <a:lstStyle/>
                    <a:p>
                      <a:pPr indent="0" lvl="0" marL="0" marR="0" rtl="0" algn="r">
                        <a:spcBef>
                          <a:spcPts val="0"/>
                        </a:spcBef>
                        <a:spcAft>
                          <a:spcPts val="0"/>
                        </a:spcAft>
                        <a:buNone/>
                      </a:pPr>
                      <a:r>
                        <a:rPr lang="en-US" sz="1200" u="none" cap="none" strike="noStrike">
                          <a:latin typeface="Arial"/>
                          <a:ea typeface="Arial"/>
                          <a:cs typeface="Arial"/>
                          <a:sym typeface="Arial"/>
                        </a:rPr>
                        <a:t>Male</a:t>
                      </a:r>
                      <a:endParaRPr b="0" i="0" sz="1200" u="none" cap="none" strike="noStrike">
                        <a:solidFill>
                          <a:srgbClr val="00000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n=845</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49%</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n=249</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50%</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n=122</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57%</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n=99</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51%</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n=134</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46%</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n=138</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47%</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n=103</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47%</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r>
              <a:tr h="457200">
                <a:tc>
                  <a:txBody>
                    <a:bodyPr/>
                    <a:lstStyle/>
                    <a:p>
                      <a:pPr indent="0" lvl="0" marL="0" marR="0" rtl="0" algn="r">
                        <a:spcBef>
                          <a:spcPts val="0"/>
                        </a:spcBef>
                        <a:spcAft>
                          <a:spcPts val="0"/>
                        </a:spcAft>
                        <a:buNone/>
                      </a:pPr>
                      <a:r>
                        <a:rPr lang="en-US" sz="1200" u="none" cap="none" strike="noStrike">
                          <a:latin typeface="Arial"/>
                          <a:ea typeface="Arial"/>
                          <a:cs typeface="Arial"/>
                          <a:sym typeface="Arial"/>
                        </a:rPr>
                        <a:t>Non-binary/prefer </a:t>
                      </a:r>
                      <a:endParaRPr sz="1200" u="none" cap="none" strike="noStrike">
                        <a:latin typeface="Arial"/>
                        <a:ea typeface="Arial"/>
                        <a:cs typeface="Arial"/>
                        <a:sym typeface="Arial"/>
                      </a:endParaRPr>
                    </a:p>
                    <a:p>
                      <a:pPr indent="0" lvl="0" marL="0" marR="0" rtl="0" algn="r">
                        <a:spcBef>
                          <a:spcPts val="0"/>
                        </a:spcBef>
                        <a:spcAft>
                          <a:spcPts val="0"/>
                        </a:spcAft>
                        <a:buNone/>
                      </a:pPr>
                      <a:r>
                        <a:rPr lang="en-US" sz="1200" u="none" cap="none" strike="noStrike">
                          <a:latin typeface="Arial"/>
                          <a:ea typeface="Arial"/>
                          <a:cs typeface="Arial"/>
                          <a:sym typeface="Arial"/>
                        </a:rPr>
                        <a:t>to self-describe</a:t>
                      </a:r>
                      <a:endParaRPr b="0" i="0" sz="1200" u="none" cap="none" strike="noStrike">
                        <a:solidFill>
                          <a:srgbClr val="00000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n=3</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&lt;1%</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n=1</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&lt;1%</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n=0</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n/a</a:t>
                      </a:r>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n=1</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&lt;1%</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n=1</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&lt;1%</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n=0</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n/a</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n=0</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n/a</a:t>
                      </a:r>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r h="457200">
                <a:tc>
                  <a:txBody>
                    <a:bodyPr/>
                    <a:lstStyle/>
                    <a:p>
                      <a:pPr indent="0" lvl="0" marL="0" marR="0" rtl="0" algn="r">
                        <a:spcBef>
                          <a:spcPts val="0"/>
                        </a:spcBef>
                        <a:spcAft>
                          <a:spcPts val="0"/>
                        </a:spcAft>
                        <a:buNone/>
                      </a:pPr>
                      <a:r>
                        <a:rPr lang="en-US" sz="1200" u="none" cap="none" strike="noStrike">
                          <a:latin typeface="Arial"/>
                          <a:ea typeface="Arial"/>
                          <a:cs typeface="Arial"/>
                          <a:sym typeface="Arial"/>
                        </a:rPr>
                        <a:t>18-34</a:t>
                      </a:r>
                      <a:endParaRPr b="0" i="0" sz="1200" u="none" cap="none" strike="noStrike">
                        <a:solidFill>
                          <a:srgbClr val="00000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n=663</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39%</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n=212</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42%</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n=78</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37%</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n=76</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39%</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n=93</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32%</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n=101</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34%</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n=103</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47%</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r>
              <a:tr h="457200">
                <a:tc>
                  <a:txBody>
                    <a:bodyPr/>
                    <a:lstStyle/>
                    <a:p>
                      <a:pPr indent="0" lvl="0" marL="0" marR="0" rtl="0" algn="r">
                        <a:spcBef>
                          <a:spcPts val="0"/>
                        </a:spcBef>
                        <a:spcAft>
                          <a:spcPts val="0"/>
                        </a:spcAft>
                        <a:buNone/>
                      </a:pPr>
                      <a:r>
                        <a:rPr lang="en-US" sz="1200" u="none" cap="none" strike="noStrike">
                          <a:latin typeface="Arial"/>
                          <a:ea typeface="Arial"/>
                          <a:cs typeface="Arial"/>
                          <a:sym typeface="Arial"/>
                        </a:rPr>
                        <a:t>35--54</a:t>
                      </a:r>
                      <a:endParaRPr b="0" i="0" sz="1200" u="none" cap="none" strike="noStrike">
                        <a:solidFill>
                          <a:srgbClr val="00000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n=719</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42%</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n=209</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42%</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n=87</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41%</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n=91</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46%</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n=130</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45%</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n=124</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42%</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n=78</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36%</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tcPr>
                </a:tc>
              </a:tr>
              <a:tr h="457200">
                <a:tc>
                  <a:txBody>
                    <a:bodyPr/>
                    <a:lstStyle/>
                    <a:p>
                      <a:pPr indent="0" lvl="0" marL="0" marR="0" rtl="0" algn="r">
                        <a:spcBef>
                          <a:spcPts val="0"/>
                        </a:spcBef>
                        <a:spcAft>
                          <a:spcPts val="0"/>
                        </a:spcAft>
                        <a:buNone/>
                      </a:pPr>
                      <a:r>
                        <a:rPr lang="en-US" sz="1200" u="none" cap="none" strike="noStrike">
                          <a:latin typeface="Arial"/>
                          <a:ea typeface="Arial"/>
                          <a:cs typeface="Arial"/>
                          <a:sym typeface="Arial"/>
                        </a:rPr>
                        <a:t>55+</a:t>
                      </a:r>
                      <a:endParaRPr b="0" i="0" sz="1200" u="none" cap="none" strike="noStrike">
                        <a:solidFill>
                          <a:srgbClr val="000000"/>
                        </a:solidFill>
                        <a:latin typeface="Arial"/>
                        <a:ea typeface="Arial"/>
                        <a:cs typeface="Arial"/>
                        <a:sym typeface="Aria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n=329</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19%</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n=78</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16%</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n=48</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23%</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n=29</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15%</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n=67</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23%</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n=70</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24%</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n=37</a:t>
                      </a:r>
                      <a:endParaRPr b="0" i="0" sz="1200" u="none" cap="none" strike="noStrike">
                        <a:solidFill>
                          <a:srgbClr val="000000"/>
                        </a:solidFill>
                        <a:latin typeface="Arial"/>
                        <a:ea typeface="Arial"/>
                        <a:cs typeface="Arial"/>
                        <a:sym typeface="Arial"/>
                      </a:endParaRPr>
                    </a:p>
                  </a:txBody>
                  <a:tcPr marT="9525" marB="0" marR="9525" marL="9525" anchor="ctr">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200" u="none" cap="none" strike="noStrike">
                          <a:latin typeface="Arial"/>
                          <a:ea typeface="Arial"/>
                          <a:cs typeface="Arial"/>
                          <a:sym typeface="Arial"/>
                        </a:rPr>
                        <a:t>17%</a:t>
                      </a:r>
                      <a:endParaRPr b="0" i="0" sz="1200" u="none" cap="none" strike="noStrike">
                        <a:solidFill>
                          <a:srgbClr val="000000"/>
                        </a:solidFill>
                        <a:latin typeface="Arial"/>
                        <a:ea typeface="Arial"/>
                        <a:cs typeface="Arial"/>
                        <a:sym typeface="Arial"/>
                      </a:endParaRPr>
                    </a:p>
                  </a:txBody>
                  <a:tcPr marT="9525" marB="0" marR="9525" marL="9525" anchor="ctr">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bl>
          </a:graphicData>
        </a:graphic>
      </p:graphicFrame>
      <p:pic>
        <p:nvPicPr>
          <p:cNvPr descr="Icon&#10;&#10;Description automatically generated" id="161" name="Google Shape;161;p5"/>
          <p:cNvPicPr preferRelativeResize="0"/>
          <p:nvPr/>
        </p:nvPicPr>
        <p:blipFill rotWithShape="1">
          <a:blip r:embed="rId3">
            <a:alphaModFix/>
          </a:blip>
          <a:srcRect b="0" l="0" r="0" t="0"/>
          <a:stretch/>
        </p:blipFill>
        <p:spPr>
          <a:xfrm>
            <a:off x="893212" y="680885"/>
            <a:ext cx="457200" cy="457200"/>
          </a:xfrm>
          <a:prstGeom prst="rect">
            <a:avLst/>
          </a:prstGeom>
          <a:noFill/>
          <a:ln>
            <a:noFill/>
          </a:ln>
        </p:spPr>
      </p:pic>
      <p:sp>
        <p:nvSpPr>
          <p:cNvPr id="162" name="Google Shape;162;p5"/>
          <p:cNvSpPr txBox="1"/>
          <p:nvPr/>
        </p:nvSpPr>
        <p:spPr>
          <a:xfrm>
            <a:off x="1350412" y="755458"/>
            <a:ext cx="10713769"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While overall respondents were fairly split between male and female, UK respondents notably skewed male while Italian, South Korean, and Australian respondents notably skewed female.</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There were notably fewer respondents aged 55+ in all countries; the US and Australia were the only countries where respondents aged 18-34 outnumbered respondents aged 35-54.</a:t>
            </a:r>
            <a:endParaRPr sz="14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sz="1400">
              <a:solidFill>
                <a:schemeClr val="dk1"/>
              </a:solidFill>
              <a:latin typeface="Montserrat"/>
              <a:ea typeface="Montserrat"/>
              <a:cs typeface="Montserrat"/>
              <a:sym typeface="Montserrat"/>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50"/>
          <p:cNvSpPr txBox="1"/>
          <p:nvPr/>
        </p:nvSpPr>
        <p:spPr>
          <a:xfrm>
            <a:off x="0" y="6356825"/>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DE prebiotic users female 18-34 n=38, 35-54 n=46, 55+ n=12; male 18-34 n=37, 35-54 n=45, 55+ n=17, all prebiotic users n=1711. Question GI3_1: “Which of the following best describes how often you are taking prebiotics?”</a:t>
            </a:r>
            <a:endParaRPr sz="1000">
              <a:solidFill>
                <a:srgbClr val="7F7F7F"/>
              </a:solidFill>
              <a:latin typeface="Arial"/>
              <a:ea typeface="Arial"/>
              <a:cs typeface="Arial"/>
              <a:sym typeface="Arial"/>
            </a:endParaRPr>
          </a:p>
        </p:txBody>
      </p:sp>
      <p:pic>
        <p:nvPicPr>
          <p:cNvPr descr="Icon&#10;&#10;Description automatically generated" id="884" name="Google Shape;884;p50"/>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885" name="Google Shape;885;p50"/>
          <p:cNvSpPr txBox="1"/>
          <p:nvPr/>
        </p:nvSpPr>
        <p:spPr>
          <a:xfrm>
            <a:off x="1058779" y="740865"/>
            <a:ext cx="1113322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In Germany, female respondents aged 55+ were the most likely to take prebiotics daily (25%).</a:t>
            </a:r>
            <a:endParaRPr sz="1400">
              <a:solidFill>
                <a:schemeClr val="dk1"/>
              </a:solidFill>
              <a:latin typeface="Arial"/>
              <a:ea typeface="Arial"/>
              <a:cs typeface="Arial"/>
              <a:sym typeface="Arial"/>
            </a:endParaRPr>
          </a:p>
        </p:txBody>
      </p:sp>
      <p:graphicFrame>
        <p:nvGraphicFramePr>
          <p:cNvPr id="886" name="Google Shape;886;p50"/>
          <p:cNvGraphicFramePr/>
          <p:nvPr/>
        </p:nvGraphicFramePr>
        <p:xfrm>
          <a:off x="0" y="2228373"/>
          <a:ext cx="12192000" cy="3936551"/>
        </p:xfrm>
        <a:graphic>
          <a:graphicData uri="http://schemas.openxmlformats.org/drawingml/2006/chart">
            <c:chart r:id="rId4"/>
          </a:graphicData>
        </a:graphic>
      </p:graphicFrame>
      <p:sp>
        <p:nvSpPr>
          <p:cNvPr id="887" name="Google Shape;887;p50"/>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OVERALL PREBIOTIC USAGE: DE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51"/>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IT prebiotic users female 18-34 n=56, 35-54 n=64, 55+ n=35; male 18-34 n=36, 35-54 n=66, 55+ n=32, all prebiotic users n=1711. Question GI3_1: “Which of the following best describes how often you are taking prebiotics?”</a:t>
            </a:r>
            <a:endParaRPr sz="1000">
              <a:solidFill>
                <a:srgbClr val="7F7F7F"/>
              </a:solidFill>
              <a:latin typeface="Arial"/>
              <a:ea typeface="Arial"/>
              <a:cs typeface="Arial"/>
              <a:sym typeface="Arial"/>
            </a:endParaRPr>
          </a:p>
        </p:txBody>
      </p:sp>
      <p:pic>
        <p:nvPicPr>
          <p:cNvPr descr="Icon&#10;&#10;Description automatically generated" id="893" name="Google Shape;893;p51"/>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894" name="Google Shape;894;p51"/>
          <p:cNvSpPr txBox="1"/>
          <p:nvPr/>
        </p:nvSpPr>
        <p:spPr>
          <a:xfrm>
            <a:off x="1058779" y="825532"/>
            <a:ext cx="1113322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female respondents aged 35-54 were the only group more than 10% likely to take prebiotics daily.</a:t>
            </a:r>
            <a:endParaRPr/>
          </a:p>
        </p:txBody>
      </p:sp>
      <p:graphicFrame>
        <p:nvGraphicFramePr>
          <p:cNvPr id="895" name="Google Shape;895;p51"/>
          <p:cNvGraphicFramePr/>
          <p:nvPr/>
        </p:nvGraphicFramePr>
        <p:xfrm>
          <a:off x="0" y="2167003"/>
          <a:ext cx="12192000" cy="3997921"/>
        </p:xfrm>
        <a:graphic>
          <a:graphicData uri="http://schemas.openxmlformats.org/drawingml/2006/chart">
            <c:chart r:id="rId4"/>
          </a:graphicData>
        </a:graphic>
      </p:graphicFrame>
      <p:sp>
        <p:nvSpPr>
          <p:cNvPr id="896" name="Google Shape;896;p51"/>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OVERALL PREBIOTIC USAGE: IT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52"/>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KR prebiotic users female 18-34 n=70, 35-54 n=62, 55+ n=25; male 18-34 n=31, 35-54 n=62, 55+ n=45, all prebiotic users n=1711. Question GI3_1: “Which of the following best describes how often you are taking prebiotics?”</a:t>
            </a:r>
            <a:endParaRPr sz="1000">
              <a:solidFill>
                <a:srgbClr val="7F7F7F"/>
              </a:solidFill>
              <a:latin typeface="Arial"/>
              <a:ea typeface="Arial"/>
              <a:cs typeface="Arial"/>
              <a:sym typeface="Arial"/>
            </a:endParaRPr>
          </a:p>
        </p:txBody>
      </p:sp>
      <p:pic>
        <p:nvPicPr>
          <p:cNvPr descr="Icon&#10;&#10;Description automatically generated" id="902" name="Google Shape;902;p52"/>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903" name="Google Shape;903;p52"/>
          <p:cNvSpPr txBox="1"/>
          <p:nvPr/>
        </p:nvSpPr>
        <p:spPr>
          <a:xfrm>
            <a:off x="1058779" y="825532"/>
            <a:ext cx="1113322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South Korean female respondents were the most likely group of from all countries, ages, and genders to use prebiotics daily (44%).</a:t>
            </a:r>
            <a:endParaRPr/>
          </a:p>
        </p:txBody>
      </p:sp>
      <p:graphicFrame>
        <p:nvGraphicFramePr>
          <p:cNvPr id="904" name="Google Shape;904;p52"/>
          <p:cNvGraphicFramePr/>
          <p:nvPr/>
        </p:nvGraphicFramePr>
        <p:xfrm>
          <a:off x="0" y="1779639"/>
          <a:ext cx="12192000" cy="4385285"/>
        </p:xfrm>
        <a:graphic>
          <a:graphicData uri="http://schemas.openxmlformats.org/drawingml/2006/chart">
            <c:chart r:id="rId4"/>
          </a:graphicData>
        </a:graphic>
      </p:graphicFrame>
      <p:sp>
        <p:nvSpPr>
          <p:cNvPr id="905" name="Google Shape;905;p52"/>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OVERALL PREBIOTIC USAGE: KR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53"/>
          <p:cNvSpPr txBox="1"/>
          <p:nvPr/>
        </p:nvSpPr>
        <p:spPr>
          <a:xfrm>
            <a:off x="0" y="6304002"/>
            <a:ext cx="866553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AU prebiotic users female 18-34 n=50, 35-54 n=46, 55+ n=19; male 18-34 n=53, 35-54 n=32, 55+ n=18, all prebiotic users n=1711. Question GI3_1: “Which of the following best describes how often you are taking prebiotics?”</a:t>
            </a:r>
            <a:endParaRPr sz="1000">
              <a:solidFill>
                <a:srgbClr val="7F7F7F"/>
              </a:solidFill>
              <a:latin typeface="Arial"/>
              <a:ea typeface="Arial"/>
              <a:cs typeface="Arial"/>
              <a:sym typeface="Arial"/>
            </a:endParaRPr>
          </a:p>
        </p:txBody>
      </p:sp>
      <p:pic>
        <p:nvPicPr>
          <p:cNvPr descr="Icon&#10;&#10;Description automatically generated" id="911" name="Google Shape;911;p53"/>
          <p:cNvPicPr preferRelativeResize="0"/>
          <p:nvPr/>
        </p:nvPicPr>
        <p:blipFill rotWithShape="1">
          <a:blip r:embed="rId3">
            <a:alphaModFix/>
          </a:blip>
          <a:srcRect b="0" l="0" r="0" t="0"/>
          <a:stretch/>
        </p:blipFill>
        <p:spPr>
          <a:xfrm>
            <a:off x="678081" y="742979"/>
            <a:ext cx="457200" cy="457200"/>
          </a:xfrm>
          <a:prstGeom prst="rect">
            <a:avLst/>
          </a:prstGeom>
          <a:noFill/>
          <a:ln>
            <a:noFill/>
          </a:ln>
        </p:spPr>
      </p:pic>
      <p:sp>
        <p:nvSpPr>
          <p:cNvPr id="912" name="Google Shape;912;p53"/>
          <p:cNvSpPr txBox="1"/>
          <p:nvPr/>
        </p:nvSpPr>
        <p:spPr>
          <a:xfrm>
            <a:off x="1058779" y="825532"/>
            <a:ext cx="11133221"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Males 35-54 saw daily use at 19% with a further 12% 4-6 times per week.</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Australian female respondents aged 55+ did not use supplements 4-6 times per week.</a:t>
            </a:r>
            <a:endParaRPr sz="1400">
              <a:solidFill>
                <a:schemeClr val="dk1"/>
              </a:solidFill>
              <a:latin typeface="Arial"/>
              <a:ea typeface="Arial"/>
              <a:cs typeface="Arial"/>
              <a:sym typeface="Arial"/>
            </a:endParaRPr>
          </a:p>
        </p:txBody>
      </p:sp>
      <p:graphicFrame>
        <p:nvGraphicFramePr>
          <p:cNvPr id="913" name="Google Shape;913;p53"/>
          <p:cNvGraphicFramePr/>
          <p:nvPr/>
        </p:nvGraphicFramePr>
        <p:xfrm>
          <a:off x="0" y="1779639"/>
          <a:ext cx="12192000" cy="4385285"/>
        </p:xfrm>
        <a:graphic>
          <a:graphicData uri="http://schemas.openxmlformats.org/drawingml/2006/chart">
            <c:chart r:id="rId4"/>
          </a:graphicData>
        </a:graphic>
      </p:graphicFrame>
      <p:sp>
        <p:nvSpPr>
          <p:cNvPr id="914" name="Google Shape;914;p53"/>
          <p:cNvSpPr txBox="1"/>
          <p:nvPr/>
        </p:nvSpPr>
        <p:spPr>
          <a:xfrm>
            <a:off x="776177" y="181602"/>
            <a:ext cx="10200968"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OVERALL PREBIOTIC USAGE: AU AGE &amp; </a:t>
            </a:r>
            <a:endParaRPr/>
          </a:p>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GENDER</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54"/>
          <p:cNvSpPr txBox="1"/>
          <p:nvPr>
            <p:ph type="title"/>
          </p:nvPr>
        </p:nvSpPr>
        <p:spPr>
          <a:xfrm>
            <a:off x="838200" y="287201"/>
            <a:ext cx="8561439" cy="39383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OVERALL PREBIOTIC USE: COUNTRY, AGE, GENDER, 2022-2023</a:t>
            </a:r>
            <a:endParaRPr/>
          </a:p>
        </p:txBody>
      </p:sp>
      <p:graphicFrame>
        <p:nvGraphicFramePr>
          <p:cNvPr id="920" name="Google Shape;920;p54"/>
          <p:cNvGraphicFramePr/>
          <p:nvPr/>
        </p:nvGraphicFramePr>
        <p:xfrm>
          <a:off x="4636918" y="1216024"/>
          <a:ext cx="3000000" cy="3000000"/>
        </p:xfrm>
        <a:graphic>
          <a:graphicData uri="http://schemas.openxmlformats.org/drawingml/2006/table">
            <a:tbl>
              <a:tblPr bandRow="1" firstRow="1">
                <a:noFill/>
                <a:tableStyleId>{86D57FBB-DC63-4C23-A16A-1ECE8D42DC54}</a:tableStyleId>
              </a:tblPr>
              <a:tblGrid>
                <a:gridCol w="1280150"/>
                <a:gridCol w="731525"/>
                <a:gridCol w="731525"/>
                <a:gridCol w="731525"/>
                <a:gridCol w="731525"/>
                <a:gridCol w="731525"/>
                <a:gridCol w="731525"/>
                <a:gridCol w="731525"/>
                <a:gridCol w="731525"/>
              </a:tblGrid>
              <a:tr h="2430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gridSpan="8">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Prebiotic Use: Country</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hMerge="1"/>
                <a:tc hMerge="1"/>
                <a:tc hMerge="1"/>
                <a:tc hMerge="1"/>
                <a:tc hMerge="1"/>
                <a:tc hMerge="1"/>
              </a:tr>
              <a:tr h="2430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US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US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UK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UK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Germany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Germany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IT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IT 2023</a:t>
                      </a:r>
                      <a:endParaRPr/>
                    </a:p>
                  </a:txBody>
                  <a:tcPr marT="7625" marB="0" marR="7625" marL="7625" anchor="b">
                    <a:lnR cap="flat" cmpd="sng" w="12700">
                      <a:solidFill>
                        <a:schemeClr val="dk1"/>
                      </a:solidFill>
                      <a:prstDash val="solid"/>
                      <a:round/>
                      <a:headEnd len="sm" w="sm" type="none"/>
                      <a:tailEnd len="sm" w="sm" type="none"/>
                    </a:lnR>
                  </a:tcPr>
                </a:tc>
              </a:tr>
              <a:tr h="966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Daily</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24%</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10%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4-6 times per week</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22%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1-3 times per week</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22%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Seasonally/As needed</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26%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40%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49%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59%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It's in another supplement I take (combination formula)</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6%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6%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bl>
          </a:graphicData>
        </a:graphic>
      </p:graphicFrame>
      <p:pic>
        <p:nvPicPr>
          <p:cNvPr descr="Icon&#10;&#10;Description automatically generated" id="921" name="Google Shape;921;p54"/>
          <p:cNvPicPr preferRelativeResize="0"/>
          <p:nvPr/>
        </p:nvPicPr>
        <p:blipFill rotWithShape="1">
          <a:blip r:embed="rId3">
            <a:alphaModFix/>
          </a:blip>
          <a:srcRect b="0" l="0" r="0" t="0"/>
          <a:stretch/>
        </p:blipFill>
        <p:spPr>
          <a:xfrm>
            <a:off x="838200" y="907012"/>
            <a:ext cx="548640" cy="548640"/>
          </a:xfrm>
          <a:prstGeom prst="rect">
            <a:avLst/>
          </a:prstGeom>
          <a:noFill/>
          <a:ln>
            <a:noFill/>
          </a:ln>
        </p:spPr>
      </p:pic>
      <p:sp>
        <p:nvSpPr>
          <p:cNvPr id="922" name="Google Shape;922;p54"/>
          <p:cNvSpPr txBox="1"/>
          <p:nvPr/>
        </p:nvSpPr>
        <p:spPr>
          <a:xfrm>
            <a:off x="1338613" y="987881"/>
            <a:ext cx="3115949" cy="50230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prebiotic users were the only country whose daily prebiotic use did not decrease in 2023.</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and those 55+ had increased daily prebiotic use in 2023.</a:t>
            </a:r>
            <a:endParaRPr/>
          </a:p>
        </p:txBody>
      </p:sp>
      <p:sp>
        <p:nvSpPr>
          <p:cNvPr id="923" name="Google Shape;923;p54"/>
          <p:cNvSpPr txBox="1"/>
          <p:nvPr/>
        </p:nvSpPr>
        <p:spPr>
          <a:xfrm>
            <a:off x="0" y="5996226"/>
            <a:ext cx="4704476"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2023 n=499, 2022 n=532; UK 2023 n=213, 2022 n=263; DE 2023 n=196, 2022 n=302; IT 2023 n=290, 2022 n=339; Female 2023 n=863, 2022 n=917; Male 2023 n=845, 2022 n= 924; 18-34 2023 n=663, 2022 n=504; 35-54 2023 n=719, 2022 n=574; 55+ 2023 n= 329, 2022 n= 358. GI3_1: “Which of the following best describes how often you are taking prebiotics?”</a:t>
            </a:r>
            <a:endParaRPr sz="1000">
              <a:solidFill>
                <a:srgbClr val="7F7F7F"/>
              </a:solidFill>
              <a:latin typeface="Arial"/>
              <a:ea typeface="Arial"/>
              <a:cs typeface="Arial"/>
              <a:sym typeface="Arial"/>
            </a:endParaRPr>
          </a:p>
        </p:txBody>
      </p:sp>
      <p:graphicFrame>
        <p:nvGraphicFramePr>
          <p:cNvPr id="924" name="Google Shape;924;p54"/>
          <p:cNvGraphicFramePr/>
          <p:nvPr/>
        </p:nvGraphicFramePr>
        <p:xfrm>
          <a:off x="1338613" y="3913029"/>
          <a:ext cx="3000000" cy="3000000"/>
        </p:xfrm>
        <a:graphic>
          <a:graphicData uri="http://schemas.openxmlformats.org/drawingml/2006/table">
            <a:tbl>
              <a:tblPr bandRow="1" firstRow="1">
                <a:noFill/>
                <a:tableStyleId>{86D57FBB-DC63-4C23-A16A-1ECE8D42DC54}</a:tableStyleId>
              </a:tblPr>
              <a:tblGrid>
                <a:gridCol w="1280150"/>
                <a:gridCol w="731525"/>
                <a:gridCol w="731525"/>
                <a:gridCol w="731525"/>
                <a:gridCol w="731525"/>
              </a:tblGrid>
              <a:tr h="2430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gridSpan="4">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Prebiotic Use: Gender</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hMerge="1"/>
                <a:tc hMerge="1"/>
              </a:tr>
              <a:tr h="2430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F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F2023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M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M 2023</a:t>
                      </a:r>
                      <a:endParaRPr/>
                    </a:p>
                  </a:txBody>
                  <a:tcPr marT="7625" marB="0" marR="7625" marL="7625" anchor="b">
                    <a:lnR cap="flat" cmpd="sng" w="12700">
                      <a:solidFill>
                        <a:schemeClr val="dk1"/>
                      </a:solidFill>
                      <a:prstDash val="solid"/>
                      <a:round/>
                      <a:headEnd len="sm" w="sm" type="none"/>
                      <a:tailEnd len="sm" w="sm" type="none"/>
                    </a:lnR>
                  </a:tcPr>
                </a:tc>
              </a:tr>
              <a:tr h="966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Daily</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4-6 times per week</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1-3 times per week</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23%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Seasonally/As needed</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44%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38%</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It's in another supplement I take (combination formula)</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bl>
          </a:graphicData>
        </a:graphic>
      </p:graphicFrame>
      <p:graphicFrame>
        <p:nvGraphicFramePr>
          <p:cNvPr id="925" name="Google Shape;925;p54"/>
          <p:cNvGraphicFramePr/>
          <p:nvPr/>
        </p:nvGraphicFramePr>
        <p:xfrm>
          <a:off x="6099958" y="3913029"/>
          <a:ext cx="3000000" cy="3000000"/>
        </p:xfrm>
        <a:graphic>
          <a:graphicData uri="http://schemas.openxmlformats.org/drawingml/2006/table">
            <a:tbl>
              <a:tblPr bandRow="1" firstRow="1">
                <a:noFill/>
                <a:tableStyleId>{86D57FBB-DC63-4C23-A16A-1ECE8D42DC54}</a:tableStyleId>
              </a:tblPr>
              <a:tblGrid>
                <a:gridCol w="1280150"/>
                <a:gridCol w="731525"/>
                <a:gridCol w="731525"/>
                <a:gridCol w="731525"/>
                <a:gridCol w="731525"/>
                <a:gridCol w="731525"/>
                <a:gridCol w="731525"/>
              </a:tblGrid>
              <a:tr h="2430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gridSpan="6">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Prebiotic Use: Age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hMerge="1"/>
                <a:tc hMerge="1"/>
                <a:tc hMerge="1"/>
                <a:tc hMerge="1"/>
              </a:tr>
              <a:tr h="24305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18-34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18-34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35-54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35-54 2023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55+ 2022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55+ 2023</a:t>
                      </a:r>
                      <a:endParaRPr/>
                    </a:p>
                  </a:txBody>
                  <a:tcPr marT="7625" marB="0" marR="7625" marL="7625" anchor="b">
                    <a:lnR cap="flat" cmpd="sng" w="12700">
                      <a:solidFill>
                        <a:schemeClr val="dk1"/>
                      </a:solidFill>
                      <a:prstDash val="solid"/>
                      <a:round/>
                      <a:headEnd len="sm" w="sm" type="none"/>
                      <a:tailEnd len="sm" w="sm" type="none"/>
                    </a:lnR>
                  </a:tcPr>
                </a:tc>
              </a:tr>
              <a:tr h="966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Daily</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18% </a:t>
                      </a:r>
                      <a:r>
                        <a:rPr b="1"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4-6 times per week</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21%</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1-3 times per week</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21%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22%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Seasonally/As needed</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38%</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39%</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52%</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It's in another supplement I take (combination formula)</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6%</a:t>
                      </a:r>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8%</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7% </a:t>
                      </a:r>
                      <a:r>
                        <a:rPr b="0" lang="en-US" sz="1000" u="none" strike="noStrike">
                          <a:solidFill>
                            <a:srgbClr val="000000"/>
                          </a:solidFill>
                          <a:latin typeface="Arial"/>
                          <a:ea typeface="Arial"/>
                          <a:cs typeface="Arial"/>
                          <a:sym typeface="Arial"/>
                        </a:rPr>
                        <a:t>↓</a:t>
                      </a:r>
                      <a:endParaRPr b="0" i="0" sz="1000" u="none" strike="noStrike">
                        <a:solidFill>
                          <a:srgbClr val="000000"/>
                        </a:solidFill>
                        <a:latin typeface="Arial"/>
                        <a:ea typeface="Arial"/>
                        <a:cs typeface="Arial"/>
                        <a:sym typeface="Arial"/>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55"/>
          <p:cNvSpPr txBox="1"/>
          <p:nvPr>
            <p:ph type="title"/>
          </p:nvPr>
        </p:nvSpPr>
        <p:spPr>
          <a:xfrm>
            <a:off x="974558"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PREBIOTIC USAGE FREQUENCY: </a:t>
            </a:r>
            <a:br>
              <a:rPr b="1" lang="en-US" sz="2800">
                <a:latin typeface="Arial Black"/>
                <a:ea typeface="Arial Black"/>
                <a:cs typeface="Arial Black"/>
                <a:sym typeface="Arial Black"/>
              </a:rPr>
            </a:br>
            <a:r>
              <a:rPr b="1" lang="en-US" sz="2800">
                <a:latin typeface="Arial Black"/>
                <a:ea typeface="Arial Black"/>
                <a:cs typeface="Arial Black"/>
                <a:sym typeface="Arial Black"/>
              </a:rPr>
              <a:t>US 2019-2023</a:t>
            </a:r>
            <a:endParaRPr/>
          </a:p>
        </p:txBody>
      </p:sp>
      <p:graphicFrame>
        <p:nvGraphicFramePr>
          <p:cNvPr id="931" name="Google Shape;931;p55"/>
          <p:cNvGraphicFramePr/>
          <p:nvPr/>
        </p:nvGraphicFramePr>
        <p:xfrm>
          <a:off x="192986" y="2315521"/>
          <a:ext cx="11507665" cy="3652892"/>
        </p:xfrm>
        <a:graphic>
          <a:graphicData uri="http://schemas.openxmlformats.org/drawingml/2006/chart">
            <c:chart r:id="rId3"/>
          </a:graphicData>
        </a:graphic>
      </p:graphicFrame>
      <p:sp>
        <p:nvSpPr>
          <p:cNvPr id="932" name="Google Shape;932;p55"/>
          <p:cNvSpPr txBox="1"/>
          <p:nvPr/>
        </p:nvSpPr>
        <p:spPr>
          <a:xfrm>
            <a:off x="0" y="6603407"/>
            <a:ext cx="1111261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rgbClr val="7F7F7F"/>
                </a:solidFill>
                <a:latin typeface="Arial"/>
                <a:ea typeface="Arial"/>
                <a:cs typeface="Arial"/>
                <a:sym typeface="Arial"/>
              </a:rPr>
              <a:t>Note: 2019 n=332, 2020 n=297, 2021 n=342, 2022 n=503, 2023 n=499. Question GI3_1: “Which of the following best describes how frequently you are taking prebiotics?”</a:t>
            </a:r>
            <a:endParaRPr/>
          </a:p>
        </p:txBody>
      </p:sp>
      <p:sp>
        <p:nvSpPr>
          <p:cNvPr id="933" name="Google Shape;933;p55"/>
          <p:cNvSpPr txBox="1"/>
          <p:nvPr/>
        </p:nvSpPr>
        <p:spPr>
          <a:xfrm>
            <a:off x="1587634" y="935860"/>
            <a:ext cx="10171421" cy="1062164"/>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ITC INSIGHT:</a:t>
            </a:r>
            <a:endParaRPr sz="1400">
              <a:solidFill>
                <a:schemeClr val="dk1"/>
              </a:solidFill>
              <a:latin typeface="Arial"/>
              <a:ea typeface="Arial"/>
              <a:cs typeface="Arial"/>
              <a:sym typeface="Arial"/>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Regular users, especially those using supplements 4-6 times per week usage group has consistently grown since 2019.</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1-3 times per week usage group has shrunk since 2021.</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seasonally/as needed group rebounded in 2023 after decreasing dramatically in 2021 and 2022.</a:t>
            </a:r>
            <a:endParaRPr/>
          </a:p>
        </p:txBody>
      </p:sp>
      <p:pic>
        <p:nvPicPr>
          <p:cNvPr descr="Icon&#10;&#10;Description automatically generated" id="934" name="Google Shape;934;p55"/>
          <p:cNvPicPr preferRelativeResize="0"/>
          <p:nvPr/>
        </p:nvPicPr>
        <p:blipFill rotWithShape="1">
          <a:blip r:embed="rId4">
            <a:alphaModFix/>
          </a:blip>
          <a:srcRect b="0" l="0" r="0" t="0"/>
          <a:stretch/>
        </p:blipFill>
        <p:spPr>
          <a:xfrm>
            <a:off x="974558" y="842927"/>
            <a:ext cx="548640" cy="54864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pic>
        <p:nvPicPr>
          <p:cNvPr descr="Icon&#10;&#10;Description automatically generated" id="939" name="Google Shape;939;p56"/>
          <p:cNvPicPr preferRelativeResize="0"/>
          <p:nvPr/>
        </p:nvPicPr>
        <p:blipFill rotWithShape="1">
          <a:blip r:embed="rId3">
            <a:alphaModFix/>
          </a:blip>
          <a:srcRect b="0" l="0" r="0" t="0"/>
          <a:stretch/>
        </p:blipFill>
        <p:spPr>
          <a:xfrm>
            <a:off x="1016554" y="977774"/>
            <a:ext cx="548640" cy="548640"/>
          </a:xfrm>
          <a:prstGeom prst="rect">
            <a:avLst/>
          </a:prstGeom>
          <a:noFill/>
          <a:ln>
            <a:noFill/>
          </a:ln>
        </p:spPr>
      </p:pic>
      <p:graphicFrame>
        <p:nvGraphicFramePr>
          <p:cNvPr id="940" name="Google Shape;940;p56"/>
          <p:cNvGraphicFramePr/>
          <p:nvPr/>
        </p:nvGraphicFramePr>
        <p:xfrm>
          <a:off x="5629104" y="1142387"/>
          <a:ext cx="6468693" cy="3970690"/>
        </p:xfrm>
        <a:graphic>
          <a:graphicData uri="http://schemas.openxmlformats.org/drawingml/2006/chart">
            <c:chart r:id="rId4"/>
          </a:graphicData>
        </a:graphic>
      </p:graphicFrame>
      <p:sp>
        <p:nvSpPr>
          <p:cNvPr id="941" name="Google Shape;941;p56"/>
          <p:cNvSpPr txBox="1"/>
          <p:nvPr>
            <p:ph type="title"/>
          </p:nvPr>
        </p:nvSpPr>
        <p:spPr>
          <a:xfrm>
            <a:off x="838200" y="362363"/>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SUPPLEMENT USAGE FREQUENCY </a:t>
            </a:r>
            <a:br>
              <a:rPr b="1" lang="en-US" sz="2800">
                <a:latin typeface="Arial Black"/>
                <a:ea typeface="Arial Black"/>
                <a:cs typeface="Arial Black"/>
                <a:sym typeface="Arial Black"/>
              </a:rPr>
            </a:br>
            <a:endParaRPr>
              <a:solidFill>
                <a:schemeClr val="accent3"/>
              </a:solidFill>
            </a:endParaRPr>
          </a:p>
        </p:txBody>
      </p:sp>
      <p:sp>
        <p:nvSpPr>
          <p:cNvPr id="942" name="Google Shape;942;p56"/>
          <p:cNvSpPr txBox="1"/>
          <p:nvPr/>
        </p:nvSpPr>
        <p:spPr>
          <a:xfrm>
            <a:off x="144560" y="6466131"/>
            <a:ext cx="615107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All prebiotic users n=1711. Question S1: “How often do you take vitamins, minerals, herbs or other dietary supplements (e.g., fish oil, protein powder, probiotics, melatonin, etc.)?”</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pic>
        <p:nvPicPr>
          <p:cNvPr descr="Icon&#10;&#10;Description automatically generated" id="947" name="Google Shape;947;p57"/>
          <p:cNvPicPr preferRelativeResize="0"/>
          <p:nvPr/>
        </p:nvPicPr>
        <p:blipFill rotWithShape="1">
          <a:blip r:embed="rId3">
            <a:alphaModFix/>
          </a:blip>
          <a:srcRect b="0" l="0" r="0" t="0"/>
          <a:stretch/>
        </p:blipFill>
        <p:spPr>
          <a:xfrm>
            <a:off x="195635" y="798407"/>
            <a:ext cx="548640" cy="548640"/>
          </a:xfrm>
          <a:prstGeom prst="rect">
            <a:avLst/>
          </a:prstGeom>
          <a:noFill/>
          <a:ln>
            <a:noFill/>
          </a:ln>
        </p:spPr>
      </p:pic>
      <p:sp>
        <p:nvSpPr>
          <p:cNvPr id="948" name="Google Shape;948;p57"/>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SUPPLEMENT USAGE FREQUENCY: AGE</a:t>
            </a:r>
            <a:br>
              <a:rPr b="1" lang="en-US" sz="2800">
                <a:latin typeface="Arial Black"/>
                <a:ea typeface="Arial Black"/>
                <a:cs typeface="Arial Black"/>
                <a:sym typeface="Arial Black"/>
              </a:rPr>
            </a:br>
            <a:endParaRPr>
              <a:solidFill>
                <a:schemeClr val="accent3"/>
              </a:solidFill>
            </a:endParaRPr>
          </a:p>
        </p:txBody>
      </p:sp>
      <p:sp>
        <p:nvSpPr>
          <p:cNvPr id="949" name="Google Shape;949;p57"/>
          <p:cNvSpPr txBox="1"/>
          <p:nvPr/>
        </p:nvSpPr>
        <p:spPr>
          <a:xfrm>
            <a:off x="146303" y="6464808"/>
            <a:ext cx="690420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18-34 n=663, 35-54 n=719, 55+ n=329. Question S1: “How often do you take vitamins, minerals, herbs or other dietary supplements (e.g., fish oil, protein powder, probiotics, melatonin, etc.)?”</a:t>
            </a:r>
            <a:endParaRPr/>
          </a:p>
        </p:txBody>
      </p:sp>
      <p:sp>
        <p:nvSpPr>
          <p:cNvPr id="950" name="Google Shape;950;p57"/>
          <p:cNvSpPr txBox="1"/>
          <p:nvPr/>
        </p:nvSpPr>
        <p:spPr>
          <a:xfrm>
            <a:off x="908039" y="850182"/>
            <a:ext cx="11112617" cy="168340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While prebiotic users aged 55+ were much more likely to use supplements daily than any other group (55%), users aged 18-34 were more likely to use supplements multiple times per day than any other group (7%).</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Prebiotic users of all age ranges were more likely to use supplements daily than any other time frame. Interestingly, all users were also more likely to use them 1-3 times per week than 4-6 times per week.</a:t>
            </a:r>
            <a:endParaRPr/>
          </a:p>
        </p:txBody>
      </p:sp>
      <p:graphicFrame>
        <p:nvGraphicFramePr>
          <p:cNvPr id="951" name="Google Shape;951;p57"/>
          <p:cNvGraphicFramePr/>
          <p:nvPr/>
        </p:nvGraphicFramePr>
        <p:xfrm>
          <a:off x="838200" y="2272301"/>
          <a:ext cx="10123440" cy="3897617"/>
        </p:xfrm>
        <a:graphic>
          <a:graphicData uri="http://schemas.openxmlformats.org/drawingml/2006/chart">
            <c:chart r:id="rId4"/>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pic>
        <p:nvPicPr>
          <p:cNvPr descr="Icon&#10;&#10;Description automatically generated" id="956" name="Google Shape;956;p58"/>
          <p:cNvPicPr preferRelativeResize="0"/>
          <p:nvPr/>
        </p:nvPicPr>
        <p:blipFill rotWithShape="1">
          <a:blip r:embed="rId3">
            <a:alphaModFix/>
          </a:blip>
          <a:srcRect b="0" l="0" r="0" t="0"/>
          <a:stretch/>
        </p:blipFill>
        <p:spPr>
          <a:xfrm>
            <a:off x="195635" y="798407"/>
            <a:ext cx="548640" cy="548640"/>
          </a:xfrm>
          <a:prstGeom prst="rect">
            <a:avLst/>
          </a:prstGeom>
          <a:noFill/>
          <a:ln>
            <a:noFill/>
          </a:ln>
        </p:spPr>
      </p:pic>
      <p:sp>
        <p:nvSpPr>
          <p:cNvPr id="957" name="Google Shape;957;p58"/>
          <p:cNvSpPr txBox="1"/>
          <p:nvPr>
            <p:ph type="title"/>
          </p:nvPr>
        </p:nvSpPr>
        <p:spPr>
          <a:xfrm>
            <a:off x="838200" y="34165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SUPPLEMENT</a:t>
            </a:r>
            <a:r>
              <a:rPr b="1" lang="en-US" sz="2800">
                <a:latin typeface="Arial Black"/>
                <a:ea typeface="Arial Black"/>
                <a:cs typeface="Arial Black"/>
                <a:sym typeface="Arial Black"/>
              </a:rPr>
              <a:t> USAGE FREQUENCY: GENDER</a:t>
            </a:r>
            <a:br>
              <a:rPr b="1" lang="en-US" sz="2800">
                <a:latin typeface="Arial Black"/>
                <a:ea typeface="Arial Black"/>
                <a:cs typeface="Arial Black"/>
                <a:sym typeface="Arial Black"/>
              </a:rPr>
            </a:br>
            <a:endParaRPr>
              <a:solidFill>
                <a:schemeClr val="accent3"/>
              </a:solidFill>
            </a:endParaRPr>
          </a:p>
        </p:txBody>
      </p:sp>
      <p:sp>
        <p:nvSpPr>
          <p:cNvPr id="958" name="Google Shape;958;p58"/>
          <p:cNvSpPr txBox="1"/>
          <p:nvPr/>
        </p:nvSpPr>
        <p:spPr>
          <a:xfrm>
            <a:off x="146304" y="6464808"/>
            <a:ext cx="615107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Female n=863, Male n=845. Question S1: “How often do you take vitamins, minerals, herbs or other dietary supplements (e.g., fish oil, protein powder, probiotics, melatonin, etc.)?”</a:t>
            </a:r>
            <a:endParaRPr/>
          </a:p>
        </p:txBody>
      </p:sp>
      <p:sp>
        <p:nvSpPr>
          <p:cNvPr id="959" name="Google Shape;959;p58"/>
          <p:cNvSpPr txBox="1"/>
          <p:nvPr/>
        </p:nvSpPr>
        <p:spPr>
          <a:xfrm>
            <a:off x="908039" y="850182"/>
            <a:ext cx="11112617" cy="168340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prebiotic users were more likely to use supplements daily than male users (42% vs. 35%), but both were more likely to use them daily than in any other timeframe.</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and male prebiotic users were equally likely to take supplements multiple times a day and less than one time per week (6%).</a:t>
            </a:r>
            <a:endParaRPr/>
          </a:p>
        </p:txBody>
      </p:sp>
      <p:graphicFrame>
        <p:nvGraphicFramePr>
          <p:cNvPr id="960" name="Google Shape;960;p58"/>
          <p:cNvGraphicFramePr/>
          <p:nvPr/>
        </p:nvGraphicFramePr>
        <p:xfrm>
          <a:off x="838200" y="2272301"/>
          <a:ext cx="10123440" cy="3897617"/>
        </p:xfrm>
        <a:graphic>
          <a:graphicData uri="http://schemas.openxmlformats.org/drawingml/2006/chart">
            <c:chart r:id="rId4"/>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pic>
        <p:nvPicPr>
          <p:cNvPr descr="Icon&#10;&#10;Description automatically generated" id="965" name="Google Shape;965;p59"/>
          <p:cNvPicPr preferRelativeResize="0"/>
          <p:nvPr/>
        </p:nvPicPr>
        <p:blipFill rotWithShape="1">
          <a:blip r:embed="rId3">
            <a:alphaModFix/>
          </a:blip>
          <a:srcRect b="0" l="0" r="0" t="0"/>
          <a:stretch/>
        </p:blipFill>
        <p:spPr>
          <a:xfrm>
            <a:off x="838200" y="871571"/>
            <a:ext cx="548640" cy="548640"/>
          </a:xfrm>
          <a:prstGeom prst="rect">
            <a:avLst/>
          </a:prstGeom>
          <a:noFill/>
          <a:ln>
            <a:noFill/>
          </a:ln>
        </p:spPr>
      </p:pic>
      <p:sp>
        <p:nvSpPr>
          <p:cNvPr id="966" name="Google Shape;966;p59"/>
          <p:cNvSpPr txBox="1"/>
          <p:nvPr>
            <p:ph type="title"/>
          </p:nvPr>
        </p:nvSpPr>
        <p:spPr>
          <a:xfrm>
            <a:off x="838200" y="598284"/>
            <a:ext cx="10515600" cy="11808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SUPPLEMENTS USAGE FREQUENCY: AGE &amp; </a:t>
            </a:r>
            <a:br>
              <a:rPr b="1" lang="en-US" sz="2800">
                <a:latin typeface="Arial Black"/>
                <a:ea typeface="Arial Black"/>
                <a:cs typeface="Arial Black"/>
                <a:sym typeface="Arial Black"/>
              </a:rPr>
            </a:br>
            <a:r>
              <a:rPr b="1" lang="en-US" sz="2800">
                <a:latin typeface="Arial Black"/>
                <a:ea typeface="Arial Black"/>
                <a:cs typeface="Arial Black"/>
                <a:sym typeface="Arial Black"/>
              </a:rPr>
              <a:t>GENDER</a:t>
            </a:r>
            <a:br>
              <a:rPr b="1" lang="en-US" sz="2800">
                <a:latin typeface="Arial Black"/>
                <a:ea typeface="Arial Black"/>
                <a:cs typeface="Arial Black"/>
                <a:sym typeface="Arial Black"/>
              </a:rPr>
            </a:br>
            <a:endParaRPr>
              <a:solidFill>
                <a:schemeClr val="accent3"/>
              </a:solidFill>
            </a:endParaRPr>
          </a:p>
        </p:txBody>
      </p:sp>
      <p:sp>
        <p:nvSpPr>
          <p:cNvPr id="967" name="Google Shape;967;p59"/>
          <p:cNvSpPr txBox="1"/>
          <p:nvPr/>
        </p:nvSpPr>
        <p:spPr>
          <a:xfrm>
            <a:off x="58072" y="6457890"/>
            <a:ext cx="732838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Female 18-34 n=355, 35-54 n=347, 55+ n=161; male 18-34 n=305, 35-54 n=372, 55+ n=168. Question S1: “How often do you take vitamins, minerals, herbs or other dietary supplements (e.g., fish oil, protein powder, probiotics, melatonin, etc.)?”</a:t>
            </a:r>
            <a:endParaRPr/>
          </a:p>
        </p:txBody>
      </p:sp>
      <p:sp>
        <p:nvSpPr>
          <p:cNvPr id="968" name="Google Shape;968;p59"/>
          <p:cNvSpPr txBox="1"/>
          <p:nvPr/>
        </p:nvSpPr>
        <p:spPr>
          <a:xfrm>
            <a:off x="1505056" y="850182"/>
            <a:ext cx="10515600" cy="168340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While generally female prebiotic users were more likely to uses supplements daily than males of their respective age ranges, those aged 35-54 had the greatest discrepancy (45% vs. 31%).</a:t>
            </a:r>
            <a:endParaRPr/>
          </a:p>
          <a:p>
            <a:pPr indent="-139700" lvl="0" marL="228600" marR="0" rtl="0" algn="l">
              <a:lnSpc>
                <a:spcPct val="100000"/>
              </a:lnSpc>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graphicFrame>
        <p:nvGraphicFramePr>
          <p:cNvPr id="969" name="Google Shape;969;p59"/>
          <p:cNvGraphicFramePr/>
          <p:nvPr/>
        </p:nvGraphicFramePr>
        <p:xfrm>
          <a:off x="838200" y="1848702"/>
          <a:ext cx="10123440" cy="4180697"/>
        </p:xfrm>
        <a:graphic>
          <a:graphicData uri="http://schemas.openxmlformats.org/drawingml/2006/chart">
            <c:chart r:id="rId4"/>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6"/>
          <p:cNvSpPr txBox="1"/>
          <p:nvPr/>
        </p:nvSpPr>
        <p:spPr>
          <a:xfrm>
            <a:off x="179112" y="6526738"/>
            <a:ext cx="497734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All Prebiotic users n=1711.</a:t>
            </a:r>
            <a:endParaRPr/>
          </a:p>
        </p:txBody>
      </p:sp>
      <p:sp>
        <p:nvSpPr>
          <p:cNvPr id="168" name="Google Shape;168;p6"/>
          <p:cNvSpPr txBox="1"/>
          <p:nvPr/>
        </p:nvSpPr>
        <p:spPr>
          <a:xfrm>
            <a:off x="406688" y="278298"/>
            <a:ext cx="11031728" cy="5926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t/>
            </a:r>
            <a:endParaRPr b="1" i="0" sz="2800" cap="none">
              <a:solidFill>
                <a:schemeClr val="dk1"/>
              </a:solidFill>
              <a:latin typeface="Arial Black"/>
              <a:ea typeface="Arial Black"/>
              <a:cs typeface="Arial Black"/>
              <a:sym typeface="Arial Black"/>
            </a:endParaRPr>
          </a:p>
        </p:txBody>
      </p:sp>
      <p:sp>
        <p:nvSpPr>
          <p:cNvPr id="169" name="Google Shape;169;p6"/>
          <p:cNvSpPr txBox="1"/>
          <p:nvPr/>
        </p:nvSpPr>
        <p:spPr>
          <a:xfrm>
            <a:off x="2773529" y="3087384"/>
            <a:ext cx="95174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49%</a:t>
            </a:r>
            <a:endParaRPr/>
          </a:p>
        </p:txBody>
      </p:sp>
      <p:sp>
        <p:nvSpPr>
          <p:cNvPr id="170" name="Google Shape;170;p6"/>
          <p:cNvSpPr txBox="1"/>
          <p:nvPr/>
        </p:nvSpPr>
        <p:spPr>
          <a:xfrm>
            <a:off x="1199320" y="3124201"/>
            <a:ext cx="95174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50%</a:t>
            </a:r>
            <a:endParaRPr/>
          </a:p>
        </p:txBody>
      </p:sp>
      <p:sp>
        <p:nvSpPr>
          <p:cNvPr id="171" name="Google Shape;171;p6"/>
          <p:cNvSpPr txBox="1"/>
          <p:nvPr/>
        </p:nvSpPr>
        <p:spPr>
          <a:xfrm>
            <a:off x="5386262" y="2894456"/>
            <a:ext cx="87763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Black"/>
                <a:ea typeface="Arial Black"/>
                <a:cs typeface="Arial Black"/>
                <a:sym typeface="Arial Black"/>
              </a:rPr>
              <a:t>AGE</a:t>
            </a:r>
            <a:endParaRPr/>
          </a:p>
        </p:txBody>
      </p:sp>
      <p:sp>
        <p:nvSpPr>
          <p:cNvPr id="172" name="Google Shape;172;p6"/>
          <p:cNvSpPr txBox="1"/>
          <p:nvPr/>
        </p:nvSpPr>
        <p:spPr>
          <a:xfrm>
            <a:off x="9421987" y="2902718"/>
            <a:ext cx="130402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Black"/>
                <a:ea typeface="Arial Black"/>
                <a:cs typeface="Arial Black"/>
                <a:sym typeface="Arial Black"/>
              </a:rPr>
              <a:t>INCOME</a:t>
            </a:r>
            <a:endParaRPr/>
          </a:p>
        </p:txBody>
      </p:sp>
      <p:sp>
        <p:nvSpPr>
          <p:cNvPr id="173" name="Google Shape;173;p6"/>
          <p:cNvSpPr/>
          <p:nvPr/>
        </p:nvSpPr>
        <p:spPr>
          <a:xfrm flipH="1" rot="-5400000">
            <a:off x="3098387" y="3161077"/>
            <a:ext cx="204543" cy="914400"/>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174" name="Google Shape;174;p6"/>
          <p:cNvSpPr/>
          <p:nvPr/>
        </p:nvSpPr>
        <p:spPr>
          <a:xfrm flipH="1" rot="-5400000">
            <a:off x="1566353" y="3162765"/>
            <a:ext cx="201168" cy="914400"/>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175" name="Google Shape;175;p6"/>
          <p:cNvSpPr txBox="1"/>
          <p:nvPr/>
        </p:nvSpPr>
        <p:spPr>
          <a:xfrm>
            <a:off x="455784" y="4583205"/>
            <a:ext cx="3052763" cy="1159733"/>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Even mix of men and women. </a:t>
            </a:r>
            <a:endParaRPr sz="1600">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Female n=863</a:t>
            </a:r>
            <a:endParaRPr/>
          </a:p>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Male n=845</a:t>
            </a:r>
            <a:endParaRPr/>
          </a:p>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Non-Binary n=3</a:t>
            </a:r>
            <a:endParaRPr sz="1600">
              <a:solidFill>
                <a:schemeClr val="dk1"/>
              </a:solidFill>
              <a:latin typeface="Arial"/>
              <a:ea typeface="Arial"/>
              <a:cs typeface="Arial"/>
              <a:sym typeface="Arial"/>
            </a:endParaRPr>
          </a:p>
        </p:txBody>
      </p:sp>
      <p:sp>
        <p:nvSpPr>
          <p:cNvPr id="176" name="Google Shape;176;p6"/>
          <p:cNvSpPr txBox="1"/>
          <p:nvPr/>
        </p:nvSpPr>
        <p:spPr>
          <a:xfrm>
            <a:off x="8267704" y="4583205"/>
            <a:ext cx="361483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A diverse balance of all income groups was achieved, via individualized country quotas. </a:t>
            </a:r>
            <a:endParaRPr sz="1600">
              <a:solidFill>
                <a:schemeClr val="dk1"/>
              </a:solidFill>
              <a:latin typeface="Arial"/>
              <a:ea typeface="Arial"/>
              <a:cs typeface="Arial"/>
              <a:sym typeface="Arial"/>
            </a:endParaRPr>
          </a:p>
        </p:txBody>
      </p:sp>
      <p:sp>
        <p:nvSpPr>
          <p:cNvPr id="177" name="Google Shape;177;p6"/>
          <p:cNvSpPr txBox="1"/>
          <p:nvPr/>
        </p:nvSpPr>
        <p:spPr>
          <a:xfrm>
            <a:off x="4194106" y="4583205"/>
            <a:ext cx="3666053"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We surveyed a well-diversified set of age brackets, in this survey, across all countries/markets.</a:t>
            </a:r>
            <a:endParaRPr/>
          </a:p>
        </p:txBody>
      </p:sp>
      <p:cxnSp>
        <p:nvCxnSpPr>
          <p:cNvPr id="178" name="Google Shape;178;p6"/>
          <p:cNvCxnSpPr/>
          <p:nvPr/>
        </p:nvCxnSpPr>
        <p:spPr>
          <a:xfrm>
            <a:off x="3929743" y="1618424"/>
            <a:ext cx="0" cy="4403792"/>
          </a:xfrm>
          <a:prstGeom prst="straightConnector1">
            <a:avLst/>
          </a:prstGeom>
          <a:noFill/>
          <a:ln cap="flat" cmpd="sng" w="9525">
            <a:solidFill>
              <a:schemeClr val="accent1"/>
            </a:solidFill>
            <a:prstDash val="solid"/>
            <a:miter lim="800000"/>
            <a:headEnd len="sm" w="sm" type="none"/>
            <a:tailEnd len="sm" w="sm" type="none"/>
          </a:ln>
        </p:spPr>
      </p:cxnSp>
      <p:cxnSp>
        <p:nvCxnSpPr>
          <p:cNvPr id="179" name="Google Shape;179;p6"/>
          <p:cNvCxnSpPr/>
          <p:nvPr/>
        </p:nvCxnSpPr>
        <p:spPr>
          <a:xfrm>
            <a:off x="8010939" y="1618424"/>
            <a:ext cx="0" cy="4403792"/>
          </a:xfrm>
          <a:prstGeom prst="straightConnector1">
            <a:avLst/>
          </a:prstGeom>
          <a:noFill/>
          <a:ln cap="flat" cmpd="sng" w="9525">
            <a:solidFill>
              <a:schemeClr val="accent1"/>
            </a:solidFill>
            <a:prstDash val="solid"/>
            <a:miter lim="800000"/>
            <a:headEnd len="sm" w="sm" type="none"/>
            <a:tailEnd len="sm" w="sm" type="none"/>
          </a:ln>
        </p:spPr>
      </p:cxnSp>
      <p:sp>
        <p:nvSpPr>
          <p:cNvPr id="180" name="Google Shape;180;p6"/>
          <p:cNvSpPr/>
          <p:nvPr/>
        </p:nvSpPr>
        <p:spPr>
          <a:xfrm>
            <a:off x="267404" y="2030184"/>
            <a:ext cx="887977" cy="1685473"/>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Montserrat"/>
              <a:ea typeface="Montserrat"/>
              <a:cs typeface="Montserrat"/>
              <a:sym typeface="Montserrat"/>
            </a:endParaRPr>
          </a:p>
        </p:txBody>
      </p:sp>
      <p:sp>
        <p:nvSpPr>
          <p:cNvPr id="181" name="Google Shape;181;p6"/>
          <p:cNvSpPr/>
          <p:nvPr/>
        </p:nvSpPr>
        <p:spPr>
          <a:xfrm>
            <a:off x="2085672" y="2038076"/>
            <a:ext cx="748969" cy="166968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Montserrat"/>
              <a:ea typeface="Montserrat"/>
              <a:cs typeface="Montserrat"/>
              <a:sym typeface="Montserrat"/>
            </a:endParaRPr>
          </a:p>
        </p:txBody>
      </p:sp>
      <p:sp>
        <p:nvSpPr>
          <p:cNvPr id="182" name="Google Shape;182;p6"/>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DEMOGRAPHICS</a:t>
            </a:r>
            <a:endParaRPr/>
          </a:p>
        </p:txBody>
      </p:sp>
      <p:graphicFrame>
        <p:nvGraphicFramePr>
          <p:cNvPr id="183" name="Google Shape;183;p6"/>
          <p:cNvGraphicFramePr/>
          <p:nvPr/>
        </p:nvGraphicFramePr>
        <p:xfrm>
          <a:off x="3091405" y="1241177"/>
          <a:ext cx="5484504" cy="3656337"/>
        </p:xfrm>
        <a:graphic>
          <a:graphicData uri="http://schemas.openxmlformats.org/drawingml/2006/chart">
            <c:chart r:id="rId3"/>
          </a:graphicData>
        </a:graphic>
      </p:graphicFrame>
      <p:graphicFrame>
        <p:nvGraphicFramePr>
          <p:cNvPr id="184" name="Google Shape;184;p6"/>
          <p:cNvGraphicFramePr/>
          <p:nvPr/>
        </p:nvGraphicFramePr>
        <p:xfrm>
          <a:off x="7289276" y="1241182"/>
          <a:ext cx="5484498" cy="3656332"/>
        </p:xfrm>
        <a:graphic>
          <a:graphicData uri="http://schemas.openxmlformats.org/drawingml/2006/chart">
            <c:chart r:id="rId4"/>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60"/>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SUPPLEMENT USE FREQUENCY: COUNTRY</a:t>
            </a:r>
            <a:endParaRPr/>
          </a:p>
        </p:txBody>
      </p:sp>
      <p:graphicFrame>
        <p:nvGraphicFramePr>
          <p:cNvPr id="975" name="Google Shape;975;p60"/>
          <p:cNvGraphicFramePr/>
          <p:nvPr/>
        </p:nvGraphicFramePr>
        <p:xfrm>
          <a:off x="0" y="2441525"/>
          <a:ext cx="11903242" cy="3915047"/>
        </p:xfrm>
        <a:graphic>
          <a:graphicData uri="http://schemas.openxmlformats.org/drawingml/2006/chart">
            <c:chart r:id="rId3"/>
          </a:graphicData>
        </a:graphic>
      </p:graphicFrame>
      <p:sp>
        <p:nvSpPr>
          <p:cNvPr id="976" name="Google Shape;976;p60"/>
          <p:cNvSpPr txBox="1"/>
          <p:nvPr/>
        </p:nvSpPr>
        <p:spPr>
          <a:xfrm>
            <a:off x="0" y="6433658"/>
            <a:ext cx="812582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prebiotic n=499, UK n=213, DE n=196, IT n=290, KR n=295, AU n=218, all supplement users n=3677. Question S1: “How often do you take vitamins, minerals, herbs or other dietary supplements (e.g., fish oil, protein powder, probiotics, melatonin, etc.)?”</a:t>
            </a:r>
            <a:endParaRPr/>
          </a:p>
        </p:txBody>
      </p:sp>
      <p:pic>
        <p:nvPicPr>
          <p:cNvPr descr="Icon&#10;&#10;Description automatically generated" id="977" name="Google Shape;977;p60"/>
          <p:cNvPicPr preferRelativeResize="0"/>
          <p:nvPr/>
        </p:nvPicPr>
        <p:blipFill rotWithShape="1">
          <a:blip r:embed="rId4">
            <a:alphaModFix/>
          </a:blip>
          <a:srcRect b="0" l="0" r="0" t="0"/>
          <a:stretch/>
        </p:blipFill>
        <p:spPr>
          <a:xfrm>
            <a:off x="838200" y="885934"/>
            <a:ext cx="548640" cy="548640"/>
          </a:xfrm>
          <a:prstGeom prst="rect">
            <a:avLst/>
          </a:prstGeom>
          <a:noFill/>
          <a:ln>
            <a:noFill/>
          </a:ln>
        </p:spPr>
      </p:pic>
      <p:sp>
        <p:nvSpPr>
          <p:cNvPr id="978" name="Google Shape;978;p60"/>
          <p:cNvSpPr txBox="1"/>
          <p:nvPr/>
        </p:nvSpPr>
        <p:spPr>
          <a:xfrm>
            <a:off x="1386841" y="937709"/>
            <a:ext cx="10515600" cy="168340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respondents were most likely to use supplements multiple times per day (10%) and, aside from Australia (7%), no other country’s respondents amounted to even half that. Altogether, 72% of US prebiotic users are regular users.</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German respondents were least likely to use supplements at least four times per week (37%); even the next-lowest, the Italian respondents, were 10% more likely (47%).</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German respondents were most likely to say they used supplements “as the need [arose]” (33%).</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pic>
        <p:nvPicPr>
          <p:cNvPr descr="Icon&#10;&#10;Description automatically generated" id="983" name="Google Shape;983;p61"/>
          <p:cNvPicPr preferRelativeResize="0"/>
          <p:nvPr/>
        </p:nvPicPr>
        <p:blipFill rotWithShape="1">
          <a:blip r:embed="rId3">
            <a:alphaModFix/>
          </a:blip>
          <a:srcRect b="0" l="0" r="0" t="0"/>
          <a:stretch/>
        </p:blipFill>
        <p:spPr>
          <a:xfrm>
            <a:off x="730495" y="694689"/>
            <a:ext cx="548640" cy="548640"/>
          </a:xfrm>
          <a:prstGeom prst="rect">
            <a:avLst/>
          </a:prstGeom>
          <a:noFill/>
          <a:ln>
            <a:noFill/>
          </a:ln>
        </p:spPr>
      </p:pic>
      <p:sp>
        <p:nvSpPr>
          <p:cNvPr id="984" name="Google Shape;984;p61"/>
          <p:cNvSpPr txBox="1"/>
          <p:nvPr>
            <p:ph type="title"/>
          </p:nvPr>
        </p:nvSpPr>
        <p:spPr>
          <a:xfrm>
            <a:off x="838200" y="322328"/>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SUPPLEMENT USAGE FREQUENCY: US, AGE</a:t>
            </a:r>
            <a:br>
              <a:rPr b="1" lang="en-US" sz="2800">
                <a:latin typeface="Arial Black"/>
                <a:ea typeface="Arial Black"/>
                <a:cs typeface="Arial Black"/>
                <a:sym typeface="Arial Black"/>
              </a:rPr>
            </a:br>
            <a:endParaRPr>
              <a:solidFill>
                <a:schemeClr val="accent3"/>
              </a:solidFill>
            </a:endParaRPr>
          </a:p>
        </p:txBody>
      </p:sp>
      <p:sp>
        <p:nvSpPr>
          <p:cNvPr id="985" name="Google Shape;985;p61"/>
          <p:cNvSpPr txBox="1"/>
          <p:nvPr/>
        </p:nvSpPr>
        <p:spPr>
          <a:xfrm>
            <a:off x="0" y="6457890"/>
            <a:ext cx="672773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18-34 n=212, 35-54 n=209, 55+ n=78. Question S1: “How often do you take vitamins, minerals, herbs or other dietary supplements (e.g., fish oil, protein powder, probiotics, melatonin, etc.)?”</a:t>
            </a:r>
            <a:endParaRPr/>
          </a:p>
        </p:txBody>
      </p:sp>
      <p:sp>
        <p:nvSpPr>
          <p:cNvPr id="986" name="Google Shape;986;p61"/>
          <p:cNvSpPr txBox="1"/>
          <p:nvPr/>
        </p:nvSpPr>
        <p:spPr>
          <a:xfrm>
            <a:off x="1279135" y="763213"/>
            <a:ext cx="10515601" cy="168340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respondents aged 55+ were overwhelmingly likely to use supplements daily (73%).</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respondents aged 35-54 were the both the most likely group to use supplements 4-6 times per week (19%) and the most likely group to use them multiple times per day (11%). They were also the only group less likely to use supplements 1-3 times per week (18%) than 4-6 times per week.</a:t>
            </a:r>
            <a:endParaRPr/>
          </a:p>
        </p:txBody>
      </p:sp>
      <p:graphicFrame>
        <p:nvGraphicFramePr>
          <p:cNvPr id="987" name="Google Shape;987;p61"/>
          <p:cNvGraphicFramePr/>
          <p:nvPr/>
        </p:nvGraphicFramePr>
        <p:xfrm>
          <a:off x="838200" y="2272301"/>
          <a:ext cx="10606548" cy="3897617"/>
        </p:xfrm>
        <a:graphic>
          <a:graphicData uri="http://schemas.openxmlformats.org/drawingml/2006/chart">
            <c:chart r:id="rId4"/>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pic>
        <p:nvPicPr>
          <p:cNvPr descr="Icon&#10;&#10;Description automatically generated" id="992" name="Google Shape;992;p62"/>
          <p:cNvPicPr preferRelativeResize="0"/>
          <p:nvPr/>
        </p:nvPicPr>
        <p:blipFill rotWithShape="1">
          <a:blip r:embed="rId3">
            <a:alphaModFix/>
          </a:blip>
          <a:srcRect b="0" l="0" r="0" t="0"/>
          <a:stretch/>
        </p:blipFill>
        <p:spPr>
          <a:xfrm>
            <a:off x="838200" y="840532"/>
            <a:ext cx="548640" cy="548640"/>
          </a:xfrm>
          <a:prstGeom prst="rect">
            <a:avLst/>
          </a:prstGeom>
          <a:noFill/>
          <a:ln>
            <a:noFill/>
          </a:ln>
        </p:spPr>
      </p:pic>
      <p:sp>
        <p:nvSpPr>
          <p:cNvPr id="993" name="Google Shape;993;p62"/>
          <p:cNvSpPr txBox="1"/>
          <p:nvPr>
            <p:ph type="title"/>
          </p:nvPr>
        </p:nvSpPr>
        <p:spPr>
          <a:xfrm>
            <a:off x="838200" y="383782"/>
            <a:ext cx="7615989"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SUPPLEMENT</a:t>
            </a:r>
            <a:r>
              <a:rPr b="1" lang="en-US" sz="2800">
                <a:latin typeface="Arial Black"/>
                <a:ea typeface="Arial Black"/>
                <a:cs typeface="Arial Black"/>
                <a:sym typeface="Arial Black"/>
              </a:rPr>
              <a:t> USAGE FREQUENCY: </a:t>
            </a:r>
            <a:br>
              <a:rPr b="1" lang="en-US" sz="2800">
                <a:latin typeface="Arial Black"/>
                <a:ea typeface="Arial Black"/>
                <a:cs typeface="Arial Black"/>
                <a:sym typeface="Arial Black"/>
              </a:rPr>
            </a:br>
            <a:r>
              <a:rPr b="1" lang="en-US" sz="2800">
                <a:latin typeface="Arial Black"/>
                <a:ea typeface="Arial Black"/>
                <a:cs typeface="Arial Black"/>
                <a:sym typeface="Arial Black"/>
              </a:rPr>
              <a:t>US, GENDER</a:t>
            </a:r>
            <a:br>
              <a:rPr b="1" lang="en-US" sz="2800">
                <a:latin typeface="Arial Black"/>
                <a:ea typeface="Arial Black"/>
                <a:cs typeface="Arial Black"/>
                <a:sym typeface="Arial Black"/>
              </a:rPr>
            </a:br>
            <a:endParaRPr>
              <a:solidFill>
                <a:schemeClr val="accent3"/>
              </a:solidFill>
            </a:endParaRPr>
          </a:p>
        </p:txBody>
      </p:sp>
      <p:sp>
        <p:nvSpPr>
          <p:cNvPr id="994" name="Google Shape;994;p62"/>
          <p:cNvSpPr txBox="1"/>
          <p:nvPr/>
        </p:nvSpPr>
        <p:spPr>
          <a:xfrm>
            <a:off x="146304" y="6464808"/>
            <a:ext cx="615107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female n=249, US male n=249. Question S1: “How often do you take vitamins, minerals, herbs or other dietary supplements (e.g., fish oil, protein powder, probiotics, melatonin, etc.)?”</a:t>
            </a:r>
            <a:endParaRPr/>
          </a:p>
        </p:txBody>
      </p:sp>
      <p:sp>
        <p:nvSpPr>
          <p:cNvPr id="995" name="Google Shape;995;p62"/>
          <p:cNvSpPr txBox="1"/>
          <p:nvPr/>
        </p:nvSpPr>
        <p:spPr>
          <a:xfrm>
            <a:off x="1536269" y="814790"/>
            <a:ext cx="10123440" cy="168340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While female US respondents were more likely to use supplements daily than male respondents (49% vs. 41%), the male respondents were more likely to use them 1-3 times per week (22% vs. 13%), 4-6 times per week (20% vs. 14%), and multiple times per day (10% vs. 9%).</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This means that there is little difference in the level of 'regular users between males and females.</a:t>
            </a:r>
            <a:endParaRPr sz="1400">
              <a:solidFill>
                <a:schemeClr val="dk1"/>
              </a:solidFill>
              <a:latin typeface="Arial"/>
              <a:ea typeface="Arial"/>
              <a:cs typeface="Arial"/>
              <a:sym typeface="Arial"/>
            </a:endParaRPr>
          </a:p>
        </p:txBody>
      </p:sp>
      <p:graphicFrame>
        <p:nvGraphicFramePr>
          <p:cNvPr id="996" name="Google Shape;996;p62"/>
          <p:cNvGraphicFramePr/>
          <p:nvPr/>
        </p:nvGraphicFramePr>
        <p:xfrm>
          <a:off x="926432" y="2410999"/>
          <a:ext cx="10123440" cy="3897617"/>
        </p:xfrm>
        <a:graphic>
          <a:graphicData uri="http://schemas.openxmlformats.org/drawingml/2006/chart">
            <c:chart r:id="rId4"/>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pic>
        <p:nvPicPr>
          <p:cNvPr descr="Icon&#10;&#10;Description automatically generated" id="1001" name="Google Shape;1001;p63"/>
          <p:cNvPicPr preferRelativeResize="0"/>
          <p:nvPr/>
        </p:nvPicPr>
        <p:blipFill rotWithShape="1">
          <a:blip r:embed="rId3">
            <a:alphaModFix/>
          </a:blip>
          <a:srcRect b="0" l="0" r="0" t="0"/>
          <a:stretch/>
        </p:blipFill>
        <p:spPr>
          <a:xfrm>
            <a:off x="826892" y="965294"/>
            <a:ext cx="548640" cy="548640"/>
          </a:xfrm>
          <a:prstGeom prst="rect">
            <a:avLst/>
          </a:prstGeom>
          <a:noFill/>
          <a:ln>
            <a:noFill/>
          </a:ln>
        </p:spPr>
      </p:pic>
      <p:sp>
        <p:nvSpPr>
          <p:cNvPr id="1002" name="Google Shape;1002;p63"/>
          <p:cNvSpPr txBox="1"/>
          <p:nvPr>
            <p:ph type="title"/>
          </p:nvPr>
        </p:nvSpPr>
        <p:spPr>
          <a:xfrm>
            <a:off x="838200" y="239735"/>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SUPPLEMENT USAGE FREQUENCY: </a:t>
            </a:r>
            <a:br>
              <a:rPr b="1" lang="en-US" sz="2800">
                <a:latin typeface="Arial Black"/>
                <a:ea typeface="Arial Black"/>
                <a:cs typeface="Arial Black"/>
                <a:sym typeface="Arial Black"/>
              </a:rPr>
            </a:br>
            <a:r>
              <a:rPr b="1" lang="en-US" sz="2800">
                <a:latin typeface="Arial Black"/>
                <a:ea typeface="Arial Black"/>
                <a:cs typeface="Arial Black"/>
                <a:sym typeface="Arial Black"/>
              </a:rPr>
              <a:t>US, AGE &amp; GENDER</a:t>
            </a:r>
            <a:endParaRPr/>
          </a:p>
        </p:txBody>
      </p:sp>
      <p:sp>
        <p:nvSpPr>
          <p:cNvPr id="1003" name="Google Shape;1003;p63"/>
          <p:cNvSpPr txBox="1"/>
          <p:nvPr/>
        </p:nvSpPr>
        <p:spPr>
          <a:xfrm>
            <a:off x="0" y="6418210"/>
            <a:ext cx="812582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female 18-34 n=106, 35-54 n=97, 55+ n=46; US male 18-34 n=105, 35-54 n=112, 55+ n=32. Question S1: “How often do you take vitamins, minerals, herbs or other dietary supplements (e.g., fish oil, protein powder, probiotics, melatonin, etc.)?”</a:t>
            </a:r>
            <a:endParaRPr/>
          </a:p>
        </p:txBody>
      </p:sp>
      <p:sp>
        <p:nvSpPr>
          <p:cNvPr id="1004" name="Google Shape;1004;p63"/>
          <p:cNvSpPr txBox="1"/>
          <p:nvPr/>
        </p:nvSpPr>
        <p:spPr>
          <a:xfrm>
            <a:off x="1375532" y="1046163"/>
            <a:ext cx="10916982" cy="168340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users aged 55+ were the only male US group more likely to use supplements daily than female respondents in the same age range (78% vs. 70%).</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users aged 18-34 were the only female US group more likely to use supplements multiple times per day than male respondents in the same age range (10% vs. 9%).</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users aged 35-54 were the only group more likely to use supplements 4-6 times per week than 1-3 times per week (14% vs. 11%).</a:t>
            </a:r>
            <a:endParaRPr/>
          </a:p>
        </p:txBody>
      </p:sp>
      <p:graphicFrame>
        <p:nvGraphicFramePr>
          <p:cNvPr id="1005" name="Google Shape;1005;p63"/>
          <p:cNvGraphicFramePr/>
          <p:nvPr/>
        </p:nvGraphicFramePr>
        <p:xfrm>
          <a:off x="838200" y="2436320"/>
          <a:ext cx="10123440" cy="3897617"/>
        </p:xfrm>
        <a:graphic>
          <a:graphicData uri="http://schemas.openxmlformats.org/drawingml/2006/chart">
            <c:chart r:id="rId4"/>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64"/>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SUPPLEMENT USAGE</a:t>
            </a:r>
            <a:endParaRPr/>
          </a:p>
        </p:txBody>
      </p:sp>
      <p:graphicFrame>
        <p:nvGraphicFramePr>
          <p:cNvPr id="1011" name="Google Shape;1011;p64"/>
          <p:cNvGraphicFramePr/>
          <p:nvPr/>
        </p:nvGraphicFramePr>
        <p:xfrm>
          <a:off x="2728541" y="807954"/>
          <a:ext cx="3000000" cy="3000000"/>
        </p:xfrm>
        <a:graphic>
          <a:graphicData uri="http://schemas.openxmlformats.org/drawingml/2006/table">
            <a:tbl>
              <a:tblPr bandRow="1" firstRow="1">
                <a:noFill/>
                <a:tableStyleId>{86D57FBB-DC63-4C23-A16A-1ECE8D42DC54}</a:tableStyleId>
              </a:tblPr>
              <a:tblGrid>
                <a:gridCol w="2329275"/>
                <a:gridCol w="1012725"/>
                <a:gridCol w="1012725"/>
                <a:gridCol w="1012725"/>
                <a:gridCol w="1012725"/>
                <a:gridCol w="1012725"/>
                <a:gridCol w="1012725"/>
                <a:gridCol w="1012725"/>
              </a:tblGrid>
              <a:tr h="467625">
                <a:tc>
                  <a:txBody>
                    <a:bodyPr/>
                    <a:lstStyle/>
                    <a:p>
                      <a:pPr indent="0" lvl="0" marL="0" marR="0" rtl="0" algn="ctr">
                        <a:spcBef>
                          <a:spcPts val="0"/>
                        </a:spcBef>
                        <a:spcAft>
                          <a:spcPts val="0"/>
                        </a:spcAft>
                        <a:buNone/>
                      </a:pPr>
                      <a:r>
                        <a:rPr b="0" i="0" lang="en-US" sz="1800" u="none" strike="noStrike">
                          <a:solidFill>
                            <a:srgbClr val="000000"/>
                          </a:solidFill>
                          <a:latin typeface="Arial"/>
                          <a:ea typeface="Arial"/>
                          <a:cs typeface="Arial"/>
                          <a:sym typeface="Arial"/>
                        </a:rPr>
                        <a:t> </a:t>
                      </a:r>
                      <a:endParaRPr/>
                    </a:p>
                  </a:txBody>
                  <a:tcPr marT="7625" marB="0" marR="7625" marL="7625" anchor="b"/>
                </a:tc>
                <a:tc>
                  <a:txBody>
                    <a:bodyPr/>
                    <a:lstStyle/>
                    <a:p>
                      <a:pPr indent="0" lvl="0" marL="0" marR="0" rtl="0" algn="ctr">
                        <a:spcBef>
                          <a:spcPts val="0"/>
                        </a:spcBef>
                        <a:spcAft>
                          <a:spcPts val="0"/>
                        </a:spcAft>
                        <a:buNone/>
                      </a:pPr>
                      <a:r>
                        <a:rPr b="1" i="0" lang="en-US" sz="1200" u="none" strike="noStrike">
                          <a:solidFill>
                            <a:srgbClr val="000000"/>
                          </a:solidFill>
                          <a:latin typeface="Arial"/>
                          <a:ea typeface="Arial"/>
                          <a:cs typeface="Arial"/>
                          <a:sym typeface="Arial"/>
                        </a:rPr>
                        <a:t>All Usage by Those familiar</a:t>
                      </a:r>
                      <a:endParaRPr/>
                    </a:p>
                  </a:txBody>
                  <a:tcPr marT="7625" marB="0" marR="7625" marL="7625" anchor="b"/>
                </a:tc>
                <a:tc>
                  <a:txBody>
                    <a:bodyPr/>
                    <a:lstStyle/>
                    <a:p>
                      <a:pPr indent="0" lvl="0" marL="0" marR="0" rtl="0" algn="ctr">
                        <a:spcBef>
                          <a:spcPts val="0"/>
                        </a:spcBef>
                        <a:spcAft>
                          <a:spcPts val="0"/>
                        </a:spcAft>
                        <a:buNone/>
                      </a:pPr>
                      <a:r>
                        <a:rPr b="1" i="0" lang="en-US" sz="1200" u="none" strike="noStrike">
                          <a:solidFill>
                            <a:srgbClr val="000000"/>
                          </a:solidFill>
                          <a:latin typeface="Arial"/>
                          <a:ea typeface="Arial"/>
                          <a:cs typeface="Arial"/>
                          <a:sym typeface="Arial"/>
                        </a:rPr>
                        <a:t>Daily</a:t>
                      </a:r>
                      <a:endParaRPr/>
                    </a:p>
                  </a:txBody>
                  <a:tcPr marT="7625" marB="0" marR="7625" marL="7625" anchor="b"/>
                </a:tc>
                <a:tc>
                  <a:txBody>
                    <a:bodyPr/>
                    <a:lstStyle/>
                    <a:p>
                      <a:pPr indent="0" lvl="0" marL="0" marR="0" rtl="0" algn="ctr">
                        <a:spcBef>
                          <a:spcPts val="0"/>
                        </a:spcBef>
                        <a:spcAft>
                          <a:spcPts val="0"/>
                        </a:spcAft>
                        <a:buNone/>
                      </a:pPr>
                      <a:r>
                        <a:rPr b="1" i="0" lang="en-US" sz="1200" u="none" strike="noStrike">
                          <a:solidFill>
                            <a:srgbClr val="000000"/>
                          </a:solidFill>
                          <a:latin typeface="Arial"/>
                          <a:ea typeface="Arial"/>
                          <a:cs typeface="Arial"/>
                          <a:sym typeface="Arial"/>
                        </a:rPr>
                        <a:t>4-6x/week</a:t>
                      </a:r>
                      <a:endParaRPr/>
                    </a:p>
                  </a:txBody>
                  <a:tcPr marT="7625" marB="0" marR="7625" marL="7625" anchor="b"/>
                </a:tc>
                <a:tc>
                  <a:txBody>
                    <a:bodyPr/>
                    <a:lstStyle/>
                    <a:p>
                      <a:pPr indent="0" lvl="0" marL="0" marR="0" rtl="0" algn="ctr">
                        <a:spcBef>
                          <a:spcPts val="0"/>
                        </a:spcBef>
                        <a:spcAft>
                          <a:spcPts val="0"/>
                        </a:spcAft>
                        <a:buNone/>
                      </a:pPr>
                      <a:r>
                        <a:rPr b="1" i="0" lang="en-US" sz="1200" u="none" strike="noStrike">
                          <a:solidFill>
                            <a:srgbClr val="000000"/>
                          </a:solidFill>
                          <a:latin typeface="Arial"/>
                          <a:ea typeface="Arial"/>
                          <a:cs typeface="Arial"/>
                          <a:sym typeface="Arial"/>
                        </a:rPr>
                        <a:t>1-3x/week</a:t>
                      </a:r>
                      <a:endParaRPr/>
                    </a:p>
                  </a:txBody>
                  <a:tcPr marT="7625" marB="0" marR="7625" marL="7625" anchor="b"/>
                </a:tc>
                <a:tc>
                  <a:txBody>
                    <a:bodyPr/>
                    <a:lstStyle/>
                    <a:p>
                      <a:pPr indent="0" lvl="0" marL="0" marR="0" rtl="0" algn="ctr">
                        <a:spcBef>
                          <a:spcPts val="0"/>
                        </a:spcBef>
                        <a:spcAft>
                          <a:spcPts val="0"/>
                        </a:spcAft>
                        <a:buNone/>
                      </a:pPr>
                      <a:r>
                        <a:rPr b="1" i="0" lang="en-US" sz="1200" u="none" strike="noStrike">
                          <a:solidFill>
                            <a:srgbClr val="000000"/>
                          </a:solidFill>
                          <a:latin typeface="Arial"/>
                          <a:ea typeface="Arial"/>
                          <a:cs typeface="Arial"/>
                          <a:sym typeface="Arial"/>
                        </a:rPr>
                        <a:t>Seasonally/As Needed</a:t>
                      </a:r>
                      <a:endParaRPr/>
                    </a:p>
                  </a:txBody>
                  <a:tcPr marT="7625" marB="0" marR="7625" marL="7625" anchor="b"/>
                </a:tc>
                <a:tc>
                  <a:txBody>
                    <a:bodyPr/>
                    <a:lstStyle/>
                    <a:p>
                      <a:pPr indent="0" lvl="0" marL="0" marR="0" rtl="0" algn="ctr">
                        <a:spcBef>
                          <a:spcPts val="0"/>
                        </a:spcBef>
                        <a:spcAft>
                          <a:spcPts val="0"/>
                        </a:spcAft>
                        <a:buNone/>
                      </a:pPr>
                      <a:r>
                        <a:rPr b="1" i="0" lang="en-US" sz="1200" u="none" strike="noStrike">
                          <a:solidFill>
                            <a:srgbClr val="000000"/>
                          </a:solidFill>
                          <a:latin typeface="Arial"/>
                          <a:ea typeface="Arial"/>
                          <a:cs typeface="Arial"/>
                          <a:sym typeface="Arial"/>
                        </a:rPr>
                        <a:t>It's in another supplement I take</a:t>
                      </a:r>
                      <a:endParaRPr/>
                    </a:p>
                  </a:txBody>
                  <a:tcPr marT="7625" marB="0" marR="7625" marL="7625" anchor="b"/>
                </a:tc>
                <a:tc>
                  <a:txBody>
                    <a:bodyPr/>
                    <a:lstStyle/>
                    <a:p>
                      <a:pPr indent="0" lvl="0" marL="0" marR="0" rtl="0" algn="ctr">
                        <a:spcBef>
                          <a:spcPts val="0"/>
                        </a:spcBef>
                        <a:spcAft>
                          <a:spcPts val="0"/>
                        </a:spcAft>
                        <a:buNone/>
                      </a:pPr>
                      <a:r>
                        <a:rPr b="1" i="0" lang="en-US" sz="1200" u="none" strike="noStrike">
                          <a:solidFill>
                            <a:srgbClr val="000000"/>
                          </a:solidFill>
                          <a:latin typeface="Arial"/>
                          <a:ea typeface="Arial"/>
                          <a:cs typeface="Arial"/>
                          <a:sym typeface="Arial"/>
                        </a:rPr>
                        <a:t>Never</a:t>
                      </a:r>
                      <a:endParaRPr/>
                    </a:p>
                  </a:txBody>
                  <a:tcPr marT="7625" marB="0" marR="7625" marL="7625" anchor="b"/>
                </a:tc>
              </a:tr>
              <a:tr h="94450">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Prebiotics</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100%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41%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0%</a:t>
                      </a:r>
                      <a:endParaRPr/>
                    </a:p>
                  </a:txBody>
                  <a:tcPr marT="7625" marB="0" marR="7625" marL="7625" anchor="b"/>
                </a:tc>
              </a:tr>
              <a:tr h="94450">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Multivitamin</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96%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34%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3%</a:t>
                      </a:r>
                      <a:endParaRPr/>
                    </a:p>
                  </a:txBody>
                  <a:tcPr marT="7625" marB="0" marR="7625" marL="7625" anchor="b"/>
                </a:tc>
              </a:tr>
              <a:tr h="152400">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Probiotics</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96%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31%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5%</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Vitamin D</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94%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Magnesium</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91%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10%</a:t>
                      </a:r>
                      <a:endParaRPr/>
                    </a:p>
                  </a:txBody>
                  <a:tcPr marT="7625" marB="0" marR="7625" marL="7625" anchor="b"/>
                </a:tc>
              </a:tr>
              <a:tr h="94450">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Antioxidants</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12%</a:t>
                      </a:r>
                      <a:endParaRPr/>
                    </a:p>
                  </a:txBody>
                  <a:tcPr marT="7625" marB="0" marR="7625" marL="7625" anchor="b"/>
                </a:tc>
              </a:tr>
              <a:tr h="152400">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Omega-3s</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10%</a:t>
                      </a:r>
                      <a:endParaRPr/>
                    </a:p>
                  </a:txBody>
                  <a:tcPr marT="7625" marB="0" marR="7625" marL="7625" anchor="b"/>
                </a:tc>
              </a:tr>
              <a:tr h="94450">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Calcium</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11%</a:t>
                      </a:r>
                      <a:endParaRPr/>
                    </a:p>
                  </a:txBody>
                  <a:tcPr marT="7625" marB="0" marR="7625" marL="7625" anchor="b"/>
                </a:tc>
              </a:tr>
              <a:tr h="152400">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Postbiotics</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r>
              <a:tr h="152400">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Protein Powder</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23%</a:t>
                      </a:r>
                      <a:endParaRPr/>
                    </a:p>
                  </a:txBody>
                  <a:tcPr marT="7625" marB="0" marR="7625" marL="7625" anchor="b"/>
                </a:tc>
              </a:tr>
              <a:tr h="629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Nootropics</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23%</a:t>
                      </a:r>
                      <a:endParaRPr/>
                    </a:p>
                  </a:txBody>
                  <a:tcPr marT="7625" marB="0" marR="7625" marL="7625" anchor="b"/>
                </a:tc>
              </a:tr>
              <a:tr h="12592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Vitamin K2</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23%</a:t>
                      </a:r>
                      <a:endParaRPr/>
                    </a:p>
                  </a:txBody>
                  <a:tcPr marT="7625" marB="0" marR="7625" marL="7625" anchor="b"/>
                </a:tc>
              </a:tr>
              <a:tr h="152400">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Alpha-GPC</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23%</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Lutein</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23%</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Citicoline</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24%</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Curcumin/Turmeric</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24%</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Synbiotics</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24%</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CoQ10</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26%</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Collagen</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26%</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Astaxanthin</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27%</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Glutathione</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27%</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Ashwagandha</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27%</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Choline</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28%</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Glucosamine</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29%</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CBD</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66%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34%</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Mushrooms (non-psychedelic)</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63%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37%</a:t>
                      </a:r>
                      <a:endParaRPr/>
                    </a:p>
                  </a:txBody>
                  <a:tcPr marT="7625" marB="0" marR="7625" marL="7625" anchor="b"/>
                </a:tc>
              </a:tr>
            </a:tbl>
          </a:graphicData>
        </a:graphic>
      </p:graphicFrame>
      <p:sp>
        <p:nvSpPr>
          <p:cNvPr id="1012" name="Google Shape;1012;p64"/>
          <p:cNvSpPr txBox="1"/>
          <p:nvPr/>
        </p:nvSpPr>
        <p:spPr>
          <a:xfrm>
            <a:off x="80211" y="6457890"/>
            <a:ext cx="672164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n varies by supplement. Only those familiar with the ingredient were asked about usage. Question GI3: “Which of the following best describes how frequently you are taking the following supplements?”</a:t>
            </a:r>
            <a:endParaRPr/>
          </a:p>
        </p:txBody>
      </p:sp>
      <p:pic>
        <p:nvPicPr>
          <p:cNvPr descr="Icon&#10;&#10;Description automatically generated" id="1013" name="Google Shape;1013;p64"/>
          <p:cNvPicPr preferRelativeResize="0"/>
          <p:nvPr/>
        </p:nvPicPr>
        <p:blipFill rotWithShape="1">
          <a:blip r:embed="rId3">
            <a:alphaModFix/>
          </a:blip>
          <a:srcRect b="0" l="0" r="0" t="0"/>
          <a:stretch/>
        </p:blipFill>
        <p:spPr>
          <a:xfrm>
            <a:off x="101585" y="923055"/>
            <a:ext cx="548640" cy="548640"/>
          </a:xfrm>
          <a:prstGeom prst="rect">
            <a:avLst/>
          </a:prstGeom>
          <a:noFill/>
          <a:ln>
            <a:noFill/>
          </a:ln>
        </p:spPr>
      </p:pic>
      <p:sp>
        <p:nvSpPr>
          <p:cNvPr id="1014" name="Google Shape;1014;p64"/>
          <p:cNvSpPr txBox="1"/>
          <p:nvPr/>
        </p:nvSpPr>
        <p:spPr>
          <a:xfrm>
            <a:off x="650225" y="1003924"/>
            <a:ext cx="2030291" cy="52111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More prebiotic users are seasonal/”as needed” users than are regular (4+ times per week) users (41% vs. 33%).</a:t>
            </a:r>
            <a:endParaRPr/>
          </a:p>
          <a:p>
            <a:pPr indent="0" lvl="0" marL="0" marR="0" rtl="0" algn="l">
              <a:lnSpc>
                <a:spcPct val="100000"/>
              </a:lnSpc>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65"/>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SUPPLEMENT USAGE: US</a:t>
            </a:r>
            <a:endParaRPr/>
          </a:p>
        </p:txBody>
      </p:sp>
      <p:graphicFrame>
        <p:nvGraphicFramePr>
          <p:cNvPr id="1020" name="Google Shape;1020;p65"/>
          <p:cNvGraphicFramePr/>
          <p:nvPr/>
        </p:nvGraphicFramePr>
        <p:xfrm>
          <a:off x="2728541" y="807954"/>
          <a:ext cx="3000000" cy="3000000"/>
        </p:xfrm>
        <a:graphic>
          <a:graphicData uri="http://schemas.openxmlformats.org/drawingml/2006/table">
            <a:tbl>
              <a:tblPr bandRow="1" firstRow="1">
                <a:noFill/>
                <a:tableStyleId>{86D57FBB-DC63-4C23-A16A-1ECE8D42DC54}</a:tableStyleId>
              </a:tblPr>
              <a:tblGrid>
                <a:gridCol w="2329275"/>
                <a:gridCol w="1012725"/>
                <a:gridCol w="1012725"/>
                <a:gridCol w="1012725"/>
                <a:gridCol w="1012725"/>
                <a:gridCol w="1012725"/>
                <a:gridCol w="1012725"/>
                <a:gridCol w="1012725"/>
              </a:tblGrid>
              <a:tr h="467625">
                <a:tc>
                  <a:txBody>
                    <a:bodyPr/>
                    <a:lstStyle/>
                    <a:p>
                      <a:pPr indent="0" lvl="0" marL="0" marR="0" rtl="0" algn="ctr">
                        <a:spcBef>
                          <a:spcPts val="0"/>
                        </a:spcBef>
                        <a:spcAft>
                          <a:spcPts val="0"/>
                        </a:spcAft>
                        <a:buNone/>
                      </a:pPr>
                      <a:r>
                        <a:rPr b="0" i="0" lang="en-US" sz="1800" u="none" strike="noStrike">
                          <a:solidFill>
                            <a:srgbClr val="000000"/>
                          </a:solidFill>
                          <a:latin typeface="Arial"/>
                          <a:ea typeface="Arial"/>
                          <a:cs typeface="Arial"/>
                          <a:sym typeface="Arial"/>
                        </a:rPr>
                        <a:t> </a:t>
                      </a:r>
                      <a:endParaRPr/>
                    </a:p>
                  </a:txBody>
                  <a:tcPr marT="7625" marB="0" marR="7625" marL="7625" anchor="b"/>
                </a:tc>
                <a:tc>
                  <a:txBody>
                    <a:bodyPr/>
                    <a:lstStyle/>
                    <a:p>
                      <a:pPr indent="0" lvl="0" marL="0" marR="0" rtl="0" algn="ctr">
                        <a:spcBef>
                          <a:spcPts val="0"/>
                        </a:spcBef>
                        <a:spcAft>
                          <a:spcPts val="0"/>
                        </a:spcAft>
                        <a:buNone/>
                      </a:pPr>
                      <a:r>
                        <a:rPr b="1" i="0" lang="en-US" sz="1200" u="none" strike="noStrike">
                          <a:solidFill>
                            <a:srgbClr val="000000"/>
                          </a:solidFill>
                          <a:latin typeface="Arial"/>
                          <a:ea typeface="Arial"/>
                          <a:cs typeface="Arial"/>
                          <a:sym typeface="Arial"/>
                        </a:rPr>
                        <a:t>All Usage by Those familiar</a:t>
                      </a:r>
                      <a:endParaRPr/>
                    </a:p>
                  </a:txBody>
                  <a:tcPr marT="7625" marB="0" marR="7625" marL="7625" anchor="b"/>
                </a:tc>
                <a:tc>
                  <a:txBody>
                    <a:bodyPr/>
                    <a:lstStyle/>
                    <a:p>
                      <a:pPr indent="0" lvl="0" marL="0" marR="0" rtl="0" algn="ctr">
                        <a:spcBef>
                          <a:spcPts val="0"/>
                        </a:spcBef>
                        <a:spcAft>
                          <a:spcPts val="0"/>
                        </a:spcAft>
                        <a:buNone/>
                      </a:pPr>
                      <a:r>
                        <a:rPr b="1" i="0" lang="en-US" sz="1200" u="none" strike="noStrike">
                          <a:solidFill>
                            <a:srgbClr val="000000"/>
                          </a:solidFill>
                          <a:latin typeface="Arial"/>
                          <a:ea typeface="Arial"/>
                          <a:cs typeface="Arial"/>
                          <a:sym typeface="Arial"/>
                        </a:rPr>
                        <a:t>Daily</a:t>
                      </a:r>
                      <a:endParaRPr/>
                    </a:p>
                  </a:txBody>
                  <a:tcPr marT="7625" marB="0" marR="7625" marL="7625" anchor="b"/>
                </a:tc>
                <a:tc>
                  <a:txBody>
                    <a:bodyPr/>
                    <a:lstStyle/>
                    <a:p>
                      <a:pPr indent="0" lvl="0" marL="0" marR="0" rtl="0" algn="ctr">
                        <a:spcBef>
                          <a:spcPts val="0"/>
                        </a:spcBef>
                        <a:spcAft>
                          <a:spcPts val="0"/>
                        </a:spcAft>
                        <a:buNone/>
                      </a:pPr>
                      <a:r>
                        <a:rPr b="1" i="0" lang="en-US" sz="1200" u="none" strike="noStrike">
                          <a:solidFill>
                            <a:srgbClr val="000000"/>
                          </a:solidFill>
                          <a:latin typeface="Arial"/>
                          <a:ea typeface="Arial"/>
                          <a:cs typeface="Arial"/>
                          <a:sym typeface="Arial"/>
                        </a:rPr>
                        <a:t>4-6x/week</a:t>
                      </a:r>
                      <a:endParaRPr/>
                    </a:p>
                  </a:txBody>
                  <a:tcPr marT="7625" marB="0" marR="7625" marL="7625" anchor="b"/>
                </a:tc>
                <a:tc>
                  <a:txBody>
                    <a:bodyPr/>
                    <a:lstStyle/>
                    <a:p>
                      <a:pPr indent="0" lvl="0" marL="0" marR="0" rtl="0" algn="ctr">
                        <a:spcBef>
                          <a:spcPts val="0"/>
                        </a:spcBef>
                        <a:spcAft>
                          <a:spcPts val="0"/>
                        </a:spcAft>
                        <a:buNone/>
                      </a:pPr>
                      <a:r>
                        <a:rPr b="1" i="0" lang="en-US" sz="1200" u="none" strike="noStrike">
                          <a:solidFill>
                            <a:srgbClr val="000000"/>
                          </a:solidFill>
                          <a:latin typeface="Arial"/>
                          <a:ea typeface="Arial"/>
                          <a:cs typeface="Arial"/>
                          <a:sym typeface="Arial"/>
                        </a:rPr>
                        <a:t>1-3x/week</a:t>
                      </a:r>
                      <a:endParaRPr/>
                    </a:p>
                  </a:txBody>
                  <a:tcPr marT="7625" marB="0" marR="7625" marL="7625" anchor="b"/>
                </a:tc>
                <a:tc>
                  <a:txBody>
                    <a:bodyPr/>
                    <a:lstStyle/>
                    <a:p>
                      <a:pPr indent="0" lvl="0" marL="0" marR="0" rtl="0" algn="ctr">
                        <a:spcBef>
                          <a:spcPts val="0"/>
                        </a:spcBef>
                        <a:spcAft>
                          <a:spcPts val="0"/>
                        </a:spcAft>
                        <a:buNone/>
                      </a:pPr>
                      <a:r>
                        <a:rPr b="1" i="0" lang="en-US" sz="1200" u="none" strike="noStrike">
                          <a:solidFill>
                            <a:srgbClr val="000000"/>
                          </a:solidFill>
                          <a:latin typeface="Arial"/>
                          <a:ea typeface="Arial"/>
                          <a:cs typeface="Arial"/>
                          <a:sym typeface="Arial"/>
                        </a:rPr>
                        <a:t>Seasonally/As Needed</a:t>
                      </a:r>
                      <a:endParaRPr/>
                    </a:p>
                  </a:txBody>
                  <a:tcPr marT="7625" marB="0" marR="7625" marL="7625" anchor="b"/>
                </a:tc>
                <a:tc>
                  <a:txBody>
                    <a:bodyPr/>
                    <a:lstStyle/>
                    <a:p>
                      <a:pPr indent="0" lvl="0" marL="0" marR="0" rtl="0" algn="ctr">
                        <a:spcBef>
                          <a:spcPts val="0"/>
                        </a:spcBef>
                        <a:spcAft>
                          <a:spcPts val="0"/>
                        </a:spcAft>
                        <a:buNone/>
                      </a:pPr>
                      <a:r>
                        <a:rPr b="1" i="0" lang="en-US" sz="1200" u="none" strike="noStrike">
                          <a:solidFill>
                            <a:srgbClr val="000000"/>
                          </a:solidFill>
                          <a:latin typeface="Arial"/>
                          <a:ea typeface="Arial"/>
                          <a:cs typeface="Arial"/>
                          <a:sym typeface="Arial"/>
                        </a:rPr>
                        <a:t>It's in another supplement I take</a:t>
                      </a:r>
                      <a:endParaRPr/>
                    </a:p>
                  </a:txBody>
                  <a:tcPr marT="7625" marB="0" marR="7625" marL="7625" anchor="b"/>
                </a:tc>
                <a:tc>
                  <a:txBody>
                    <a:bodyPr/>
                    <a:lstStyle/>
                    <a:p>
                      <a:pPr indent="0" lvl="0" marL="0" marR="0" rtl="0" algn="ctr">
                        <a:spcBef>
                          <a:spcPts val="0"/>
                        </a:spcBef>
                        <a:spcAft>
                          <a:spcPts val="0"/>
                        </a:spcAft>
                        <a:buNone/>
                      </a:pPr>
                      <a:r>
                        <a:rPr b="1" i="0" lang="en-US" sz="1200" u="none" strike="noStrike">
                          <a:solidFill>
                            <a:srgbClr val="000000"/>
                          </a:solidFill>
                          <a:latin typeface="Arial"/>
                          <a:ea typeface="Arial"/>
                          <a:cs typeface="Arial"/>
                          <a:sym typeface="Arial"/>
                        </a:rPr>
                        <a:t>Never</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Prebiotics</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100%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0%</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Multivitamin</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96%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45%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3%</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Vitamin D</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96%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36%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4%</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Probiotics</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96%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30%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4%</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Antioxidants</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93%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Calcium</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92%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31%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Omega-3s</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90%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31%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11%</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Magnesium</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13%</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Postbiotics</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Citicoline</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16%</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Nootropics</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15%</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Synbiotics</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16%</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Astaxanthin</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Alpha-GPC</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Vitamin K2</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Protein Powder</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Glutathione</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16%</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Curcumin/Turmeric</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20%</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CoQ10</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20%</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Lutein</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21%</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Choline</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21%</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Collagen</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22%</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Ashwagandha</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23%</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Glucosamine</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24%</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CBD</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74%</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26%</a:t>
                      </a:r>
                      <a:endParaRPr/>
                    </a:p>
                  </a:txBody>
                  <a:tcPr marT="7625" marB="0" marR="7625" marL="7625" anchor="b"/>
                </a:tc>
              </a:tr>
              <a:tr h="149375">
                <a:tc>
                  <a:txBody>
                    <a:bodyPr/>
                    <a:lstStyle/>
                    <a:p>
                      <a:pPr indent="0" lvl="0" marL="0" marR="0" rtl="0" algn="l">
                        <a:spcBef>
                          <a:spcPts val="0"/>
                        </a:spcBef>
                        <a:spcAft>
                          <a:spcPts val="0"/>
                        </a:spcAft>
                        <a:buNone/>
                      </a:pPr>
                      <a:r>
                        <a:rPr b="0" i="0" lang="en-US" sz="1200" u="none" strike="noStrike">
                          <a:solidFill>
                            <a:srgbClr val="000000"/>
                          </a:solidFill>
                          <a:latin typeface="Arial"/>
                          <a:ea typeface="Arial"/>
                          <a:cs typeface="Arial"/>
                          <a:sym typeface="Arial"/>
                        </a:rPr>
                        <a:t>Mushrooms (non-psychedelic)</a:t>
                      </a:r>
                      <a:endParaRPr/>
                    </a:p>
                  </a:txBody>
                  <a:tcPr marT="7625" marB="0" marR="7625" marL="91450"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68%</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2%</a:t>
                      </a:r>
                      <a:endParaRPr/>
                    </a:p>
                  </a:txBody>
                  <a:tcPr marT="7625" marB="0" marR="7625" marL="7625" anchor="b"/>
                </a:tc>
                <a:tc>
                  <a:txBody>
                    <a:bodyPr/>
                    <a:lstStyle/>
                    <a:p>
                      <a:pPr indent="0" lvl="0" marL="0" marR="0" rtl="0" algn="ctr">
                        <a:spcBef>
                          <a:spcPts val="0"/>
                        </a:spcBef>
                        <a:spcAft>
                          <a:spcPts val="0"/>
                        </a:spcAft>
                        <a:buNone/>
                      </a:pPr>
                      <a:r>
                        <a:rPr b="0" i="0" lang="en-US" sz="1200" u="none" strike="noStrike">
                          <a:solidFill>
                            <a:srgbClr val="000000"/>
                          </a:solidFill>
                          <a:latin typeface="Arial"/>
                          <a:ea typeface="Arial"/>
                          <a:cs typeface="Arial"/>
                          <a:sym typeface="Arial"/>
                        </a:rPr>
                        <a:t>32%</a:t>
                      </a:r>
                      <a:endParaRPr/>
                    </a:p>
                  </a:txBody>
                  <a:tcPr marT="7625" marB="0" marR="7625" marL="7625" anchor="b"/>
                </a:tc>
              </a:tr>
            </a:tbl>
          </a:graphicData>
        </a:graphic>
      </p:graphicFrame>
      <p:sp>
        <p:nvSpPr>
          <p:cNvPr id="1021" name="Google Shape;1021;p65"/>
          <p:cNvSpPr txBox="1"/>
          <p:nvPr/>
        </p:nvSpPr>
        <p:spPr>
          <a:xfrm>
            <a:off x="80211" y="6457890"/>
            <a:ext cx="689086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n varies by supplement among US prebiotic users. Only those familiar with the ingredient were asked about usage. Question GI3: “Which of the following best describes how frequently you are taking the following supplements?”</a:t>
            </a:r>
            <a:endParaRPr/>
          </a:p>
        </p:txBody>
      </p:sp>
      <p:pic>
        <p:nvPicPr>
          <p:cNvPr descr="Icon&#10;&#10;Description automatically generated" id="1022" name="Google Shape;1022;p65"/>
          <p:cNvPicPr preferRelativeResize="0"/>
          <p:nvPr/>
        </p:nvPicPr>
        <p:blipFill rotWithShape="1">
          <a:blip r:embed="rId3">
            <a:alphaModFix/>
          </a:blip>
          <a:srcRect b="0" l="0" r="0" t="0"/>
          <a:stretch/>
        </p:blipFill>
        <p:spPr>
          <a:xfrm>
            <a:off x="101585" y="923055"/>
            <a:ext cx="548640" cy="548640"/>
          </a:xfrm>
          <a:prstGeom prst="rect">
            <a:avLst/>
          </a:prstGeom>
          <a:noFill/>
          <a:ln>
            <a:noFill/>
          </a:ln>
        </p:spPr>
      </p:pic>
      <p:sp>
        <p:nvSpPr>
          <p:cNvPr id="1023" name="Google Shape;1023;p65"/>
          <p:cNvSpPr txBox="1"/>
          <p:nvPr/>
        </p:nvSpPr>
        <p:spPr>
          <a:xfrm>
            <a:off x="603188" y="1003924"/>
            <a:ext cx="2077329" cy="48536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US prebiotic users were equally likely to use prebiotics 4+ times per week and 3 or fewer times per week; US prebiotic users are much more regular than those globally, not only for prebiotics, but for many supplements categories, suggesting significant co-formulating opportunities.</a:t>
            </a:r>
            <a:endParaRPr/>
          </a:p>
          <a:p>
            <a:pPr indent="-228600" lvl="0" marL="228600" marR="0" rtl="0" algn="l">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While generally US prebiotic users were as likely or more likely to use supplements they had heard of than all prebiotic users, US users who had heard of magnesium were less likely to use it than prebiotic users as a whole.</a:t>
            </a:r>
            <a:endParaRPr/>
          </a:p>
          <a:p>
            <a:pPr indent="0" lvl="0" marL="0" marR="0" rtl="0" algn="l">
              <a:lnSpc>
                <a:spcPct val="100000"/>
              </a:lnSpc>
              <a:spcBef>
                <a:spcPts val="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a:p>
            <a:pPr indent="-152400" lvl="0" marL="228600" marR="0" rtl="0" algn="l">
              <a:lnSpc>
                <a:spcPct val="100000"/>
              </a:lnSpc>
              <a:spcBef>
                <a:spcPts val="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66"/>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USAGE LEVELS 2022-2023</a:t>
            </a:r>
            <a:endParaRPr/>
          </a:p>
        </p:txBody>
      </p:sp>
      <p:graphicFrame>
        <p:nvGraphicFramePr>
          <p:cNvPr id="1029" name="Google Shape;1029;p66"/>
          <p:cNvGraphicFramePr/>
          <p:nvPr/>
        </p:nvGraphicFramePr>
        <p:xfrm>
          <a:off x="4636918" y="1216024"/>
          <a:ext cx="3000000" cy="3000000"/>
        </p:xfrm>
        <a:graphic>
          <a:graphicData uri="http://schemas.openxmlformats.org/drawingml/2006/table">
            <a:tbl>
              <a:tblPr bandRow="1" firstRow="1">
                <a:noFill/>
                <a:tableStyleId>{86D57FBB-DC63-4C23-A16A-1ECE8D42DC54}</a:tableStyleId>
              </a:tblPr>
              <a:tblGrid>
                <a:gridCol w="1280150"/>
                <a:gridCol w="731525"/>
                <a:gridCol w="731525"/>
                <a:gridCol w="731525"/>
                <a:gridCol w="731525"/>
                <a:gridCol w="731525"/>
                <a:gridCol w="731525"/>
                <a:gridCol w="731525"/>
                <a:gridCol w="731525"/>
              </a:tblGrid>
              <a:tr h="243050">
                <a:tc>
                  <a:txBody>
                    <a:bodyPr/>
                    <a:lstStyle/>
                    <a:p>
                      <a:pPr indent="0" lvl="0" marL="0" marR="0" rtl="0" algn="l">
                        <a:spcBef>
                          <a:spcPts val="0"/>
                        </a:spcBef>
                        <a:spcAft>
                          <a:spcPts val="0"/>
                        </a:spcAft>
                        <a:buNone/>
                      </a:pPr>
                      <a:r>
                        <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gridSpan="8">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Usage by those familiar</a:t>
                      </a:r>
                      <a:endParaRPr/>
                    </a:p>
                  </a:txBody>
                  <a:tcPr marT="5875" marB="0" marR="5875" marL="58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hMerge="1"/>
                <a:tc hMerge="1"/>
                <a:tc hMerge="1"/>
                <a:tc hMerge="1"/>
                <a:tc hMerge="1"/>
                <a:tc hMerge="1"/>
              </a:tr>
              <a:tr h="243050">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 </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lang="en-US" sz="1000" u="none" strike="noStrike">
                          <a:solidFill>
                            <a:srgbClr val="000000"/>
                          </a:solidFill>
                          <a:latin typeface="Arial"/>
                          <a:ea typeface="Arial"/>
                          <a:cs typeface="Arial"/>
                          <a:sym typeface="Arial"/>
                        </a:rPr>
                        <a:t>US 2022</a:t>
                      </a:r>
                      <a:endParaRPr b="1"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lang="en-US" sz="1000" u="none" strike="noStrike">
                          <a:solidFill>
                            <a:srgbClr val="000000"/>
                          </a:solidFill>
                          <a:latin typeface="Arial"/>
                          <a:ea typeface="Arial"/>
                          <a:cs typeface="Arial"/>
                          <a:sym typeface="Arial"/>
                        </a:rPr>
                        <a:t>US 2023</a:t>
                      </a:r>
                      <a:endParaRPr b="1"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lang="en-US" sz="1000" u="none" strike="noStrike">
                          <a:solidFill>
                            <a:srgbClr val="000000"/>
                          </a:solidFill>
                          <a:latin typeface="Arial"/>
                          <a:ea typeface="Arial"/>
                          <a:cs typeface="Arial"/>
                          <a:sym typeface="Arial"/>
                        </a:rPr>
                        <a:t>UK 2022</a:t>
                      </a:r>
                      <a:endParaRPr b="1"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lang="en-US" sz="1000" u="none" strike="noStrike">
                          <a:solidFill>
                            <a:srgbClr val="000000"/>
                          </a:solidFill>
                          <a:latin typeface="Arial"/>
                          <a:ea typeface="Arial"/>
                          <a:cs typeface="Arial"/>
                          <a:sym typeface="Arial"/>
                        </a:rPr>
                        <a:t>UK 2023</a:t>
                      </a:r>
                      <a:endParaRPr b="1"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lang="en-US" sz="1000" u="none" strike="noStrike">
                          <a:solidFill>
                            <a:srgbClr val="000000"/>
                          </a:solidFill>
                          <a:latin typeface="Arial"/>
                          <a:ea typeface="Arial"/>
                          <a:cs typeface="Arial"/>
                          <a:sym typeface="Arial"/>
                        </a:rPr>
                        <a:t>Germany 2022</a:t>
                      </a:r>
                      <a:endParaRPr b="1"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lang="en-US" sz="1000" u="none" strike="noStrike">
                          <a:solidFill>
                            <a:srgbClr val="000000"/>
                          </a:solidFill>
                          <a:latin typeface="Arial"/>
                          <a:ea typeface="Arial"/>
                          <a:cs typeface="Arial"/>
                          <a:sym typeface="Arial"/>
                        </a:rPr>
                        <a:t>Germany 2023</a:t>
                      </a:r>
                      <a:endParaRPr b="1"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lang="en-US" sz="1000" u="none" strike="noStrike">
                          <a:solidFill>
                            <a:srgbClr val="000000"/>
                          </a:solidFill>
                          <a:latin typeface="Arial"/>
                          <a:ea typeface="Arial"/>
                          <a:cs typeface="Arial"/>
                          <a:sym typeface="Arial"/>
                        </a:rPr>
                        <a:t>IT 2022</a:t>
                      </a:r>
                      <a:endParaRPr b="1"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lang="en-US" sz="1000" u="none" strike="noStrike">
                          <a:solidFill>
                            <a:srgbClr val="000000"/>
                          </a:solidFill>
                          <a:latin typeface="Arial"/>
                          <a:ea typeface="Arial"/>
                          <a:cs typeface="Arial"/>
                          <a:sym typeface="Arial"/>
                        </a:rPr>
                        <a:t>IT 2023</a:t>
                      </a:r>
                      <a:endParaRPr b="1"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Multivitamin</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88%</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lang="en-US" sz="1000" u="none" strike="noStrike">
                          <a:solidFill>
                            <a:srgbClr val="000000"/>
                          </a:solidFill>
                          <a:latin typeface="Arial"/>
                          <a:ea typeface="Arial"/>
                          <a:cs typeface="Arial"/>
                          <a:sym typeface="Arial"/>
                        </a:rPr>
                        <a:t>89% ↑</a:t>
                      </a:r>
                      <a:endParaRPr b="1"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80%</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lang="en-US" sz="1000" u="none" strike="noStrike">
                          <a:solidFill>
                            <a:srgbClr val="000000"/>
                          </a:solidFill>
                          <a:latin typeface="Arial"/>
                          <a:ea typeface="Arial"/>
                          <a:cs typeface="Arial"/>
                          <a:sym typeface="Arial"/>
                        </a:rPr>
                        <a:t>86% ↑</a:t>
                      </a:r>
                      <a:endParaRPr b="1"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91%</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86%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93%</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lang="en-US" sz="1000" u="none" strike="noStrike">
                          <a:solidFill>
                            <a:srgbClr val="000000"/>
                          </a:solidFill>
                          <a:latin typeface="Arial"/>
                          <a:ea typeface="Arial"/>
                          <a:cs typeface="Arial"/>
                          <a:sym typeface="Arial"/>
                        </a:rPr>
                        <a:t>94% ↑</a:t>
                      </a:r>
                      <a:endParaRPr b="1"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Vitamin D</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90%</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86%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93%</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88%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94%</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90%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90%</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88%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Calcium</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77%</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75%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68%</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lang="en-US" sz="1000" u="none" strike="noStrike">
                          <a:solidFill>
                            <a:srgbClr val="000000"/>
                          </a:solidFill>
                          <a:latin typeface="Arial"/>
                          <a:ea typeface="Arial"/>
                          <a:cs typeface="Arial"/>
                          <a:sym typeface="Arial"/>
                        </a:rPr>
                        <a:t>69% ↑</a:t>
                      </a:r>
                      <a:endParaRPr b="1"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87%</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75%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82%</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80%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Omega-3s</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77%</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72%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83%</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77%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86%</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72%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84%</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80%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Astaxanthin</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78%</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70%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78%</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62%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76%</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57%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60%</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50%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Citicoline</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78%</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70%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80%</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66%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75%</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56%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58%</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52%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Nootropics</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72%</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69%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69%</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58%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74%</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62%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56%</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55%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Prebiotics</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73%</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68%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69%</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61%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73%</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61%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83%</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80%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Antioxidants</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71%</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68%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63%</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58%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71%</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58%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80%</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76%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Alpha-GPC</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71%</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68%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79%</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61%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78%</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61%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58%</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59%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Magnesium</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73%</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65%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63%</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63%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95%</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92%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89%</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lang="en-US" sz="1000" u="none" strike="noStrike">
                          <a:solidFill>
                            <a:srgbClr val="000000"/>
                          </a:solidFill>
                          <a:latin typeface="Arial"/>
                          <a:ea typeface="Arial"/>
                          <a:cs typeface="Arial"/>
                          <a:sym typeface="Arial"/>
                        </a:rPr>
                        <a:t>91% ↑</a:t>
                      </a:r>
                      <a:endParaRPr b="1"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Glutathione</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72%</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64%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75%</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56%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71%</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55%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56%</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47%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Synbiotics</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n/a</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62%</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n/a</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52%</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n/a</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54%</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n/a</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49%</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Vitamin K (K2, MK-7)</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67%</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61%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70%</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57%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82%</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66%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69%</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63%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Protein Powder</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61%</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59%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55%</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45%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71%</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61%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62%</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lang="en-US" sz="1000" u="none" strike="noStrike">
                          <a:solidFill>
                            <a:srgbClr val="000000"/>
                          </a:solidFill>
                          <a:latin typeface="Arial"/>
                          <a:ea typeface="Arial"/>
                          <a:cs typeface="Arial"/>
                          <a:sym typeface="Arial"/>
                        </a:rPr>
                        <a:t>65% ↑</a:t>
                      </a:r>
                      <a:endParaRPr b="1"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Choline</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66%</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58%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69%</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52%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68%</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52%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57%</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50%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Ashwagandha</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n/a</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58%</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n/a</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62%</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n/a</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58%</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n/a</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58%</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CoQ10</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64%</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56%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66%</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58%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74%</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54%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62%</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57%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Postbiotic</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66%</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56%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68%</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57%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70%</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54%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63%</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58%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Curcumin/Turmeric</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62%</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55%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62%</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55%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76%</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62%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67%</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63%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Lutein</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65%</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55%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69%</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54%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74%</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54%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55%</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54%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Prebiotics</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62%</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54%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63%</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52%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69%</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54%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70%</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70%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Collagen</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57%</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51%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49%</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42%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59%</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47%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60%</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53%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Glucosamine</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60%</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50%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63%</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55%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67%</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46%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53%</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49% ↓</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CBD</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n/a</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48%</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n/a</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37%</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n/a</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46%</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n/a</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39%</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lang="en-US" sz="1000" u="none" strike="noStrike">
                          <a:solidFill>
                            <a:srgbClr val="000000"/>
                          </a:solidFill>
                          <a:latin typeface="Arial"/>
                          <a:ea typeface="Arial"/>
                          <a:cs typeface="Arial"/>
                          <a:sym typeface="Arial"/>
                        </a:rPr>
                        <a:t>Mushrooms</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n/a</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41%</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n/a</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38%</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n/a</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45%</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n/a</a:t>
                      </a:r>
                      <a:endParaRPr b="0" i="0" sz="1000" u="none" strike="noStrike">
                        <a:solidFill>
                          <a:srgbClr val="000000"/>
                        </a:solidFill>
                        <a:latin typeface="Arial"/>
                        <a:ea typeface="Arial"/>
                        <a:cs typeface="Arial"/>
                        <a:sym typeface="Arial"/>
                      </a:endParaRPr>
                    </a:p>
                  </a:txBody>
                  <a:tcPr marT="5875" marB="0" marR="5875" marL="587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000" u="none" strike="noStrike">
                          <a:solidFill>
                            <a:srgbClr val="000000"/>
                          </a:solidFill>
                          <a:latin typeface="Arial"/>
                          <a:ea typeface="Arial"/>
                          <a:cs typeface="Arial"/>
                          <a:sym typeface="Arial"/>
                        </a:rPr>
                        <a:t>40%</a:t>
                      </a:r>
                      <a:endParaRPr b="0" i="0" sz="1000" u="none" strike="noStrike">
                        <a:solidFill>
                          <a:srgbClr val="000000"/>
                        </a:solidFill>
                        <a:latin typeface="Arial"/>
                        <a:ea typeface="Arial"/>
                        <a:cs typeface="Arial"/>
                        <a:sym typeface="Arial"/>
                      </a:endParaRPr>
                    </a:p>
                  </a:txBody>
                  <a:tcPr marT="5875" marB="0" marR="5875" marL="587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bl>
          </a:graphicData>
        </a:graphic>
      </p:graphicFrame>
      <p:pic>
        <p:nvPicPr>
          <p:cNvPr descr="Icon&#10;&#10;Description automatically generated" id="1030" name="Google Shape;1030;p66"/>
          <p:cNvPicPr preferRelativeResize="0"/>
          <p:nvPr/>
        </p:nvPicPr>
        <p:blipFill rotWithShape="1">
          <a:blip r:embed="rId3">
            <a:alphaModFix/>
          </a:blip>
          <a:srcRect b="0" l="0" r="0" t="0"/>
          <a:stretch/>
        </p:blipFill>
        <p:spPr>
          <a:xfrm>
            <a:off x="838200" y="907012"/>
            <a:ext cx="548640" cy="548640"/>
          </a:xfrm>
          <a:prstGeom prst="rect">
            <a:avLst/>
          </a:prstGeom>
          <a:noFill/>
          <a:ln>
            <a:noFill/>
          </a:ln>
        </p:spPr>
      </p:pic>
      <p:sp>
        <p:nvSpPr>
          <p:cNvPr id="1031" name="Google Shape;1031;p66"/>
          <p:cNvSpPr txBox="1"/>
          <p:nvPr/>
        </p:nvSpPr>
        <p:spPr>
          <a:xfrm>
            <a:off x="1338613" y="987881"/>
            <a:ext cx="3212293" cy="50230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Usage of most categories has fallen for prebiotic users with the exception of multivitamins with several in significant amounts across countries such as astaxanthin (-8%/-16%/-19%/-10%), omega-3s (-5%/-6%/-14%/-4%), postbiotics (-10%/-11%/-16%/-5%) among a few notables.</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Magnesium is an outlier, neutral in the UK, and slightly up in Italy, as is protein powder, also up in Italy.</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Vitamin D reported usage has fallen slightly, likely in the post-pandemic rebound.</a:t>
            </a:r>
            <a:endParaRPr sz="1400">
              <a:solidFill>
                <a:schemeClr val="dk1"/>
              </a:solidFill>
              <a:latin typeface="Arial"/>
              <a:ea typeface="Arial"/>
              <a:cs typeface="Arial"/>
              <a:sym typeface="Arial"/>
            </a:endParaRPr>
          </a:p>
        </p:txBody>
      </p:sp>
      <p:sp>
        <p:nvSpPr>
          <p:cNvPr id="1032" name="Google Shape;1032;p66"/>
          <p:cNvSpPr txBox="1"/>
          <p:nvPr/>
        </p:nvSpPr>
        <p:spPr>
          <a:xfrm>
            <a:off x="64169" y="6170689"/>
            <a:ext cx="389823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n varies by supplement. Only those familiar with the ingredient were asked about usage. Question GI3: “Which of the following best describes how frequently you are taking the following supplements?”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67"/>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USAGE CHANGE</a:t>
            </a:r>
            <a:endParaRPr/>
          </a:p>
        </p:txBody>
      </p:sp>
      <p:pic>
        <p:nvPicPr>
          <p:cNvPr descr="Icon&#10;&#10;Description automatically generated" id="1038" name="Google Shape;1038;p67"/>
          <p:cNvPicPr preferRelativeResize="0"/>
          <p:nvPr/>
        </p:nvPicPr>
        <p:blipFill rotWithShape="1">
          <a:blip r:embed="rId3">
            <a:alphaModFix/>
          </a:blip>
          <a:srcRect b="0" l="0" r="0" t="0"/>
          <a:stretch/>
        </p:blipFill>
        <p:spPr>
          <a:xfrm>
            <a:off x="838200" y="742821"/>
            <a:ext cx="548640" cy="548640"/>
          </a:xfrm>
          <a:prstGeom prst="rect">
            <a:avLst/>
          </a:prstGeom>
          <a:noFill/>
          <a:ln>
            <a:noFill/>
          </a:ln>
        </p:spPr>
      </p:pic>
      <p:sp>
        <p:nvSpPr>
          <p:cNvPr id="1039" name="Google Shape;1039;p67"/>
          <p:cNvSpPr txBox="1"/>
          <p:nvPr/>
        </p:nvSpPr>
        <p:spPr>
          <a:xfrm>
            <a:off x="1386839" y="823690"/>
            <a:ext cx="2991420" cy="168340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Prebiotic users are reporting a drop in how often they are taking prebiotics (net –7%); only ashwagandha had a higher drop-off.</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Prebiotic users are reporting a large increase in Vitamin D usage and to a lesser extent multivitamins.</a:t>
            </a:r>
            <a:endParaRPr/>
          </a:p>
        </p:txBody>
      </p:sp>
      <p:sp>
        <p:nvSpPr>
          <p:cNvPr id="1040" name="Google Shape;1040;p67"/>
          <p:cNvSpPr txBox="1"/>
          <p:nvPr/>
        </p:nvSpPr>
        <p:spPr>
          <a:xfrm>
            <a:off x="80211" y="6457890"/>
            <a:ext cx="672164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n varies by supplement. Only those familiar with the ingredient were asked about usage. Question GI4: “Which of the following best describes how your use of each of these supplements compares to your usage 1 year ago?”</a:t>
            </a:r>
            <a:endParaRPr/>
          </a:p>
        </p:txBody>
      </p:sp>
      <p:graphicFrame>
        <p:nvGraphicFramePr>
          <p:cNvPr id="1041" name="Google Shape;1041;p67"/>
          <p:cNvGraphicFramePr/>
          <p:nvPr/>
        </p:nvGraphicFramePr>
        <p:xfrm>
          <a:off x="4529909" y="90542"/>
          <a:ext cx="3000000" cy="3000000"/>
        </p:xfrm>
        <a:graphic>
          <a:graphicData uri="http://schemas.openxmlformats.org/drawingml/2006/table">
            <a:tbl>
              <a:tblPr bandRow="1" firstRow="1">
                <a:noFill/>
                <a:tableStyleId>{86D57FBB-DC63-4C23-A16A-1ECE8D42DC54}</a:tableStyleId>
              </a:tblPr>
              <a:tblGrid>
                <a:gridCol w="1645925"/>
                <a:gridCol w="927275"/>
                <a:gridCol w="927275"/>
                <a:gridCol w="927275"/>
                <a:gridCol w="927275"/>
              </a:tblGrid>
              <a:tr h="455650">
                <a:tc>
                  <a:txBody>
                    <a:bodyPr/>
                    <a:lstStyle/>
                    <a:p>
                      <a:pPr indent="0" lvl="0" marL="0" marR="0" rtl="0" algn="ctr">
                        <a:spcBef>
                          <a:spcPts val="0"/>
                        </a:spcBef>
                        <a:spcAft>
                          <a:spcPts val="0"/>
                        </a:spcAft>
                        <a:buNone/>
                      </a:pPr>
                      <a:r>
                        <a:rPr b="0" i="0" lang="en-US" sz="1800" u="none" strike="noStrike">
                          <a:solidFill>
                            <a:srgbClr val="000000"/>
                          </a:solidFill>
                          <a:latin typeface="Arial"/>
                          <a:ea typeface="Arial"/>
                          <a:cs typeface="Arial"/>
                          <a:sym typeface="Arial"/>
                        </a:rPr>
                        <a:t> </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FFFF"/>
                          </a:solidFill>
                          <a:latin typeface="Arial"/>
                          <a:ea typeface="Arial"/>
                          <a:cs typeface="Arial"/>
                          <a:sym typeface="Arial"/>
                        </a:rPr>
                        <a:t>Taking Less</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FFFF"/>
                          </a:solidFill>
                          <a:latin typeface="Arial"/>
                          <a:ea typeface="Arial"/>
                          <a:cs typeface="Arial"/>
                          <a:sym typeface="Arial"/>
                        </a:rPr>
                        <a:t>Taking the Same</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FFFF"/>
                          </a:solidFill>
                          <a:latin typeface="Arial"/>
                          <a:ea typeface="Arial"/>
                          <a:cs typeface="Arial"/>
                          <a:sym typeface="Arial"/>
                        </a:rPr>
                        <a:t>Taking More</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FFFF"/>
                          </a:solidFill>
                          <a:latin typeface="Arial"/>
                          <a:ea typeface="Arial"/>
                          <a:cs typeface="Arial"/>
                          <a:sym typeface="Arial"/>
                        </a:rPr>
                        <a:t>Net change</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Vitamin D</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54%</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28%</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387026"/>
                          </a:solidFill>
                          <a:latin typeface="Arial"/>
                          <a:ea typeface="Arial"/>
                          <a:cs typeface="Arial"/>
                          <a:sym typeface="Arial"/>
                        </a:rPr>
                        <a:t>12%</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Multivitamin</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55%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25%</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387026"/>
                          </a:solidFill>
                          <a:latin typeface="Arial"/>
                          <a:ea typeface="Arial"/>
                          <a:cs typeface="Arial"/>
                          <a:sym typeface="Arial"/>
                        </a:rPr>
                        <a:t>6%</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Collagen</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44%</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26%</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387026"/>
                          </a:solidFill>
                          <a:latin typeface="Arial"/>
                          <a:ea typeface="Arial"/>
                          <a:cs typeface="Arial"/>
                          <a:sym typeface="Arial"/>
                        </a:rPr>
                        <a:t>3%</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Calcium</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52%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387026"/>
                          </a:solidFill>
                          <a:latin typeface="Arial"/>
                          <a:ea typeface="Arial"/>
                          <a:cs typeface="Arial"/>
                          <a:sym typeface="Arial"/>
                        </a:rPr>
                        <a:t>3%</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Astaxanthin</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39%</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26%</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387026"/>
                          </a:solidFill>
                          <a:latin typeface="Arial"/>
                          <a:ea typeface="Arial"/>
                          <a:cs typeface="Arial"/>
                          <a:sym typeface="Arial"/>
                        </a:rPr>
                        <a:t>1%</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Omega-3s</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51%</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387026"/>
                          </a:solidFill>
                          <a:latin typeface="Arial"/>
                          <a:ea typeface="Arial"/>
                          <a:cs typeface="Arial"/>
                          <a:sym typeface="Arial"/>
                        </a:rPr>
                        <a:t>1%</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Vitamin K2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44%</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25%</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387026"/>
                          </a:solidFill>
                          <a:latin typeface="Arial"/>
                          <a:ea typeface="Arial"/>
                          <a:cs typeface="Arial"/>
                          <a:sym typeface="Arial"/>
                        </a:rPr>
                        <a:t>0%</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Protein Powder</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47%</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387026"/>
                          </a:solidFill>
                          <a:latin typeface="Arial"/>
                          <a:ea typeface="Arial"/>
                          <a:cs typeface="Arial"/>
                          <a:sym typeface="Arial"/>
                        </a:rPr>
                        <a:t>0%</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Magnesium</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51%</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387026"/>
                          </a:solidFill>
                          <a:latin typeface="Arial"/>
                          <a:ea typeface="Arial"/>
                          <a:cs typeface="Arial"/>
                          <a:sym typeface="Arial"/>
                        </a:rPr>
                        <a:t>0%</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Probiotics</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52%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387026"/>
                          </a:solidFill>
                          <a:latin typeface="Arial"/>
                          <a:ea typeface="Arial"/>
                          <a:cs typeface="Arial"/>
                          <a:sym typeface="Arial"/>
                        </a:rPr>
                        <a:t>0%</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Lutein</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27%</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26%</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0000"/>
                          </a:solidFill>
                          <a:latin typeface="Arial"/>
                          <a:ea typeface="Arial"/>
                          <a:cs typeface="Arial"/>
                          <a:sym typeface="Arial"/>
                        </a:rPr>
                        <a:t>-1%</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CoQ10</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27%</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40%</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26%</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0000"/>
                          </a:solidFill>
                          <a:latin typeface="Arial"/>
                          <a:ea typeface="Arial"/>
                          <a:cs typeface="Arial"/>
                          <a:sym typeface="Arial"/>
                        </a:rPr>
                        <a:t>-1%</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CBD</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29%</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36%</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27%</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0000"/>
                          </a:solidFill>
                          <a:latin typeface="Arial"/>
                          <a:ea typeface="Arial"/>
                          <a:cs typeface="Arial"/>
                          <a:sym typeface="Arial"/>
                        </a:rPr>
                        <a:t>-2%</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Mushrooms</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37%</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26%</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0000"/>
                          </a:solidFill>
                          <a:latin typeface="Arial"/>
                          <a:ea typeface="Arial"/>
                          <a:cs typeface="Arial"/>
                          <a:sym typeface="Arial"/>
                        </a:rPr>
                        <a:t>-2%</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Curcumin/Turmeric</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26%</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44%</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0000"/>
                          </a:solidFill>
                          <a:latin typeface="Arial"/>
                          <a:ea typeface="Arial"/>
                          <a:cs typeface="Arial"/>
                          <a:sym typeface="Arial"/>
                        </a:rPr>
                        <a:t>-2%</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Antioxidants</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50%</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0000"/>
                          </a:solidFill>
                          <a:latin typeface="Arial"/>
                          <a:ea typeface="Arial"/>
                          <a:cs typeface="Arial"/>
                          <a:sym typeface="Arial"/>
                        </a:rPr>
                        <a:t>-2%</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Citicoline</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29%</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36%</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25%</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0000"/>
                          </a:solidFill>
                          <a:latin typeface="Arial"/>
                          <a:ea typeface="Arial"/>
                          <a:cs typeface="Arial"/>
                          <a:sym typeface="Arial"/>
                        </a:rPr>
                        <a:t>-4%</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Glucosamine</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26%</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44%</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0000"/>
                          </a:solidFill>
                          <a:latin typeface="Arial"/>
                          <a:ea typeface="Arial"/>
                          <a:cs typeface="Arial"/>
                          <a:sym typeface="Arial"/>
                        </a:rPr>
                        <a:t>-4%</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Choline</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36%</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0000"/>
                          </a:solidFill>
                          <a:latin typeface="Arial"/>
                          <a:ea typeface="Arial"/>
                          <a:cs typeface="Arial"/>
                          <a:sym typeface="Arial"/>
                        </a:rPr>
                        <a:t>-4%</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Synbiotics</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39%</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0000"/>
                          </a:solidFill>
                          <a:latin typeface="Arial"/>
                          <a:ea typeface="Arial"/>
                          <a:cs typeface="Arial"/>
                          <a:sym typeface="Arial"/>
                        </a:rPr>
                        <a:t>-4%</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Nootropics</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30%</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36%</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25%</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0000"/>
                          </a:solidFill>
                          <a:latin typeface="Arial"/>
                          <a:ea typeface="Arial"/>
                          <a:cs typeface="Arial"/>
                          <a:sym typeface="Arial"/>
                        </a:rPr>
                        <a:t>-5%</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Glutathione</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30%</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25%</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0000"/>
                          </a:solidFill>
                          <a:latin typeface="Arial"/>
                          <a:ea typeface="Arial"/>
                          <a:cs typeface="Arial"/>
                          <a:sym typeface="Arial"/>
                        </a:rPr>
                        <a:t>-5%</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Alpha-GPC</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29%</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37%</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0000"/>
                          </a:solidFill>
                          <a:latin typeface="Arial"/>
                          <a:ea typeface="Arial"/>
                          <a:cs typeface="Arial"/>
                          <a:sym typeface="Arial"/>
                        </a:rPr>
                        <a:t>-5%</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Postbiotics</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27%</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0000"/>
                          </a:solidFill>
                          <a:latin typeface="Arial"/>
                          <a:ea typeface="Arial"/>
                          <a:cs typeface="Arial"/>
                          <a:sym typeface="Arial"/>
                        </a:rPr>
                        <a:t>-5%</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Prebiotics</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0000"/>
                          </a:solidFill>
                          <a:latin typeface="Arial"/>
                          <a:ea typeface="Arial"/>
                          <a:cs typeface="Arial"/>
                          <a:sym typeface="Arial"/>
                        </a:rPr>
                        <a:t>-6%</a:t>
                      </a:r>
                      <a:endParaRPr/>
                    </a:p>
                  </a:txBody>
                  <a:tcPr marT="7625" marB="0" marR="7625" marL="7625" anchor="b"/>
                </a:tc>
              </a:tr>
              <a:tr h="2273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Ashwagandha</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34%</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26%</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0000"/>
                          </a:solidFill>
                          <a:latin typeface="Arial"/>
                          <a:ea typeface="Arial"/>
                          <a:cs typeface="Arial"/>
                          <a:sym typeface="Arial"/>
                        </a:rPr>
                        <a:t>-7%</a:t>
                      </a:r>
                      <a:endParaRPr/>
                    </a:p>
                  </a:txBody>
                  <a:tcPr marT="7625" marB="0" marR="7625" marL="7625" anchor="b"/>
                </a:tc>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68"/>
          <p:cNvSpPr txBox="1"/>
          <p:nvPr/>
        </p:nvSpPr>
        <p:spPr>
          <a:xfrm>
            <a:off x="838200" y="178979"/>
            <a:ext cx="8565292"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Black"/>
              <a:buNone/>
            </a:pPr>
            <a:r>
              <a:rPr b="1" i="0" lang="en-US" sz="2800" cap="none">
                <a:solidFill>
                  <a:schemeClr val="dk1"/>
                </a:solidFill>
                <a:latin typeface="Arial Black"/>
                <a:ea typeface="Arial Black"/>
                <a:cs typeface="Arial Black"/>
                <a:sym typeface="Arial Black"/>
              </a:rPr>
              <a:t>USAGE CHANGE: UK, DE, IT, KR, AU</a:t>
            </a:r>
            <a:endParaRPr/>
          </a:p>
        </p:txBody>
      </p:sp>
      <p:pic>
        <p:nvPicPr>
          <p:cNvPr descr="Icon&#10;&#10;Description automatically generated" id="1047" name="Google Shape;1047;p68"/>
          <p:cNvPicPr preferRelativeResize="0"/>
          <p:nvPr/>
        </p:nvPicPr>
        <p:blipFill rotWithShape="1">
          <a:blip r:embed="rId3">
            <a:alphaModFix/>
          </a:blip>
          <a:srcRect b="0" l="0" r="0" t="0"/>
          <a:stretch/>
        </p:blipFill>
        <p:spPr>
          <a:xfrm>
            <a:off x="47811" y="774263"/>
            <a:ext cx="548640" cy="548640"/>
          </a:xfrm>
          <a:prstGeom prst="rect">
            <a:avLst/>
          </a:prstGeom>
          <a:noFill/>
          <a:ln>
            <a:noFill/>
          </a:ln>
        </p:spPr>
      </p:pic>
      <p:sp>
        <p:nvSpPr>
          <p:cNvPr id="1048" name="Google Shape;1048;p68"/>
          <p:cNvSpPr txBox="1"/>
          <p:nvPr/>
        </p:nvSpPr>
        <p:spPr>
          <a:xfrm>
            <a:off x="596451" y="844730"/>
            <a:ext cx="1809456" cy="517355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Only Vitamin D had a net-positive change in non-US countries.</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Mushrooms had a much higher drop in use among non-US respondents than they had in general.</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changes in prebiotic use were middle of the road in non-US countries compared to being near the bottom overall.</a:t>
            </a:r>
            <a:endParaRPr/>
          </a:p>
        </p:txBody>
      </p:sp>
      <p:graphicFrame>
        <p:nvGraphicFramePr>
          <p:cNvPr id="1049" name="Google Shape;1049;p68"/>
          <p:cNvGraphicFramePr/>
          <p:nvPr/>
        </p:nvGraphicFramePr>
        <p:xfrm>
          <a:off x="2429309" y="961272"/>
          <a:ext cx="3000000" cy="3000000"/>
        </p:xfrm>
        <a:graphic>
          <a:graphicData uri="http://schemas.openxmlformats.org/drawingml/2006/table">
            <a:tbl>
              <a:tblPr bandRow="1" firstRow="1">
                <a:noFill/>
                <a:tableStyleId>{4DC889B9-62C1-4689-ACBD-D6311FA2352D}</a:tableStyleId>
              </a:tblPr>
              <a:tblGrid>
                <a:gridCol w="1280150"/>
                <a:gridCol w="418575"/>
                <a:gridCol w="418575"/>
                <a:gridCol w="418575"/>
                <a:gridCol w="418575"/>
                <a:gridCol w="418575"/>
                <a:gridCol w="418575"/>
                <a:gridCol w="418575"/>
                <a:gridCol w="418575"/>
                <a:gridCol w="418575"/>
                <a:gridCol w="418575"/>
                <a:gridCol w="418575"/>
                <a:gridCol w="418575"/>
                <a:gridCol w="418575"/>
                <a:gridCol w="418575"/>
                <a:gridCol w="418575"/>
                <a:gridCol w="418575"/>
                <a:gridCol w="418575"/>
                <a:gridCol w="418575"/>
                <a:gridCol w="418575"/>
                <a:gridCol w="418575"/>
              </a:tblGrid>
              <a:tr h="142475">
                <a:tc>
                  <a:txBody>
                    <a:bodyPr/>
                    <a:lstStyle/>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gridSpan="5">
                  <a:txBody>
                    <a:bodyPr/>
                    <a:lstStyle/>
                    <a:p>
                      <a:pPr indent="0" lvl="0" marL="0" marR="0" rtl="0" algn="ctr">
                        <a:spcBef>
                          <a:spcPts val="0"/>
                        </a:spcBef>
                        <a:spcAft>
                          <a:spcPts val="0"/>
                        </a:spcAft>
                        <a:buNone/>
                      </a:pPr>
                      <a:r>
                        <a:rPr b="1" i="0" lang="en-US" sz="1100" u="none" strike="noStrike">
                          <a:solidFill>
                            <a:srgbClr val="FFFFFF"/>
                          </a:solidFill>
                          <a:latin typeface="Arial"/>
                          <a:ea typeface="Arial"/>
                          <a:cs typeface="Arial"/>
                          <a:sym typeface="Arial"/>
                        </a:rPr>
                        <a:t>Taking Less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hMerge="1"/>
                <a:tc hMerge="1"/>
                <a:tc hMerge="1"/>
                <a:tc gridSpan="5">
                  <a:txBody>
                    <a:bodyPr/>
                    <a:lstStyle/>
                    <a:p>
                      <a:pPr indent="0" lvl="0" marL="0" marR="0" rtl="0" algn="ctr">
                        <a:spcBef>
                          <a:spcPts val="0"/>
                        </a:spcBef>
                        <a:spcAft>
                          <a:spcPts val="0"/>
                        </a:spcAft>
                        <a:buNone/>
                      </a:pPr>
                      <a:r>
                        <a:rPr b="1" i="0" lang="en-US" sz="1100" u="none" strike="noStrike">
                          <a:solidFill>
                            <a:srgbClr val="FFFFFF"/>
                          </a:solidFill>
                          <a:latin typeface="Arial"/>
                          <a:ea typeface="Arial"/>
                          <a:cs typeface="Arial"/>
                          <a:sym typeface="Arial"/>
                        </a:rPr>
                        <a:t>Taking the Same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hMerge="1"/>
                <a:tc hMerge="1"/>
                <a:tc hMerge="1"/>
                <a:tc gridSpan="5">
                  <a:txBody>
                    <a:bodyPr/>
                    <a:lstStyle/>
                    <a:p>
                      <a:pPr indent="0" lvl="0" marL="0" marR="0" rtl="0" algn="ctr">
                        <a:spcBef>
                          <a:spcPts val="0"/>
                        </a:spcBef>
                        <a:spcAft>
                          <a:spcPts val="0"/>
                        </a:spcAft>
                        <a:buNone/>
                      </a:pPr>
                      <a:r>
                        <a:rPr b="1" i="0" lang="en-US" sz="1100" u="none" strike="noStrike">
                          <a:solidFill>
                            <a:srgbClr val="FFFFFF"/>
                          </a:solidFill>
                          <a:latin typeface="Arial"/>
                          <a:ea typeface="Arial"/>
                          <a:cs typeface="Arial"/>
                          <a:sym typeface="Arial"/>
                        </a:rPr>
                        <a:t>Taking More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hMerge="1"/>
                <a:tc hMerge="1"/>
                <a:tc hMerge="1"/>
                <a:tc gridSpan="5">
                  <a:txBody>
                    <a:bodyPr/>
                    <a:lstStyle/>
                    <a:p>
                      <a:pPr indent="0" lvl="0" marL="0" marR="0" rtl="0" algn="ctr">
                        <a:spcBef>
                          <a:spcPts val="0"/>
                        </a:spcBef>
                        <a:spcAft>
                          <a:spcPts val="0"/>
                        </a:spcAft>
                        <a:buNone/>
                      </a:pPr>
                      <a:r>
                        <a:rPr b="1" i="0" lang="en-US" sz="1100" u="none" strike="noStrike">
                          <a:solidFill>
                            <a:srgbClr val="FFFFFF"/>
                          </a:solidFill>
                          <a:latin typeface="Arial"/>
                          <a:ea typeface="Arial"/>
                          <a:cs typeface="Arial"/>
                          <a:sym typeface="Arial"/>
                        </a:rPr>
                        <a:t>Net Change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tcPr>
                </a:tc>
                <a:tc hMerge="1"/>
                <a:tc hMerge="1"/>
                <a:tc hMerge="1"/>
                <a:tc hMerge="1"/>
              </a:tr>
              <a:tr h="142475">
                <a:tc>
                  <a:txBody>
                    <a:bodyPr/>
                    <a:lstStyle/>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UK</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DE</a:t>
                      </a:r>
                      <a:endParaRPr/>
                    </a:p>
                  </a:txBody>
                  <a:tcPr marT="7625" marB="0" marR="7625" marL="7625" anchor="b"/>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IT</a:t>
                      </a:r>
                      <a:endParaRPr/>
                    </a:p>
                  </a:txBody>
                  <a:tcPr marT="7625" marB="0" marR="7625" marL="7625" anchor="b"/>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KR</a:t>
                      </a:r>
                      <a:endParaRPr/>
                    </a:p>
                  </a:txBody>
                  <a:tcPr marT="7625" marB="0" marR="7625" marL="7625" anchor="b"/>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AU</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UK</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DE</a:t>
                      </a:r>
                      <a:endParaRPr/>
                    </a:p>
                  </a:txBody>
                  <a:tcPr marT="7625" marB="0" marR="7625" marL="7625" anchor="b"/>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IT</a:t>
                      </a:r>
                      <a:endParaRPr/>
                    </a:p>
                  </a:txBody>
                  <a:tcPr marT="7625" marB="0" marR="7625" marL="7625" anchor="b"/>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KR</a:t>
                      </a:r>
                      <a:endParaRPr/>
                    </a:p>
                  </a:txBody>
                  <a:tcPr marT="7625" marB="0" marR="7625" marL="7625" anchor="b"/>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AU</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UK</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DE</a:t>
                      </a:r>
                      <a:endParaRPr/>
                    </a:p>
                  </a:txBody>
                  <a:tcPr marT="7625" marB="0" marR="7625" marL="7625" anchor="b"/>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IT</a:t>
                      </a:r>
                      <a:endParaRPr/>
                    </a:p>
                  </a:txBody>
                  <a:tcPr marT="7625" marB="0" marR="7625" marL="7625" anchor="b"/>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KR</a:t>
                      </a:r>
                      <a:endParaRPr/>
                    </a:p>
                  </a:txBody>
                  <a:tcPr marT="7625" marB="0" marR="7625" marL="7625" anchor="b"/>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AU</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UK</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DE</a:t>
                      </a:r>
                      <a:endParaRPr/>
                    </a:p>
                  </a:txBody>
                  <a:tcPr marT="7625" marB="0" marR="7625" marL="7625" anchor="b"/>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IT</a:t>
                      </a:r>
                      <a:endParaRPr/>
                    </a:p>
                  </a:txBody>
                  <a:tcPr marT="7625" marB="0" marR="7625" marL="7625" anchor="b"/>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KR</a:t>
                      </a:r>
                      <a:endParaRPr/>
                    </a:p>
                  </a:txBody>
                  <a:tcPr marT="7625" marB="0" marR="7625" marL="7625" anchor="b"/>
                </a:tc>
                <a:tc>
                  <a:txBody>
                    <a:bodyPr/>
                    <a:lstStyle/>
                    <a:p>
                      <a:pPr indent="0" lvl="0" marL="0" marR="0" rtl="0" algn="ctr">
                        <a:spcBef>
                          <a:spcPts val="0"/>
                        </a:spcBef>
                        <a:spcAft>
                          <a:spcPts val="0"/>
                        </a:spcAft>
                        <a:buNone/>
                      </a:pPr>
                      <a:r>
                        <a:rPr b="1" i="0" lang="en-US" sz="1000" u="none" strike="noStrike">
                          <a:solidFill>
                            <a:srgbClr val="000000"/>
                          </a:solidFill>
                          <a:latin typeface="Arial"/>
                          <a:ea typeface="Arial"/>
                          <a:cs typeface="Arial"/>
                          <a:sym typeface="Arial"/>
                        </a:rPr>
                        <a:t>AU</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Vitamin D</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19%</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57%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22%</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3EB750"/>
                          </a:solidFill>
                          <a:latin typeface="Arial"/>
                          <a:ea typeface="Arial"/>
                          <a:cs typeface="Arial"/>
                          <a:sym typeface="Arial"/>
                        </a:rPr>
                        <a:t>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3EB750"/>
                          </a:solidFill>
                          <a:latin typeface="Arial"/>
                          <a:ea typeface="Arial"/>
                          <a:cs typeface="Arial"/>
                          <a:sym typeface="Arial"/>
                        </a:rPr>
                        <a:t>4%</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3EB750"/>
                          </a:solidFill>
                          <a:latin typeface="Arial"/>
                          <a:ea typeface="Arial"/>
                          <a:cs typeface="Arial"/>
                          <a:sym typeface="Arial"/>
                        </a:rPr>
                        <a:t>11%</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3EB750"/>
                          </a:solidFill>
                          <a:latin typeface="Arial"/>
                          <a:ea typeface="Arial"/>
                          <a:cs typeface="Arial"/>
                          <a:sym typeface="Arial"/>
                        </a:rPr>
                        <a:t>3%</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Multivitamin</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54%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20%</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3EB750"/>
                          </a:solidFill>
                          <a:latin typeface="Arial"/>
                          <a:ea typeface="Arial"/>
                          <a:cs typeface="Arial"/>
                          <a:sym typeface="Arial"/>
                        </a:rPr>
                        <a:t>7%</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3EB750"/>
                          </a:solidFill>
                          <a:latin typeface="Arial"/>
                          <a:ea typeface="Arial"/>
                          <a:cs typeface="Arial"/>
                          <a:sym typeface="Arial"/>
                        </a:rPr>
                        <a:t>1%</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-3%</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Magnesium</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25%</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49%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22%</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-9%</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-3%</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Calcium</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27%</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25%</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60%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56%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17%</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-5%</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3EB750"/>
                          </a:solidFill>
                          <a:latin typeface="Arial"/>
                          <a:ea typeface="Arial"/>
                          <a:cs typeface="Arial"/>
                          <a:sym typeface="Arial"/>
                        </a:rPr>
                        <a:t>3%</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-9%</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-8%</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Collagen</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29%</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22%</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44%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26%</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3EB750"/>
                          </a:solidFill>
                          <a:latin typeface="Arial"/>
                          <a:ea typeface="Arial"/>
                          <a:cs typeface="Arial"/>
                          <a:sym typeface="Arial"/>
                        </a:rPr>
                        <a:t>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-13%</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-9%</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3EB750"/>
                          </a:solidFill>
                          <a:latin typeface="Arial"/>
                          <a:ea typeface="Arial"/>
                          <a:cs typeface="Arial"/>
                          <a:sym typeface="Arial"/>
                        </a:rPr>
                        <a:t>4%</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Probiotics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24%</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49%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24%</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-13%</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-5%</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3EB750"/>
                          </a:solidFill>
                          <a:latin typeface="Arial"/>
                          <a:ea typeface="Arial"/>
                          <a:cs typeface="Arial"/>
                          <a:sym typeface="Arial"/>
                        </a:rPr>
                        <a:t>0%</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Omega-3s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27%</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27%</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49%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19%</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-9%</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-10%</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3EB750"/>
                          </a:solidFill>
                          <a:latin typeface="Arial"/>
                          <a:ea typeface="Arial"/>
                          <a:cs typeface="Arial"/>
                          <a:sym typeface="Arial"/>
                        </a:rPr>
                        <a:t>1%</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-8%</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Vitamin K2</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31%</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37%</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57%</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39%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25%</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-5%</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-9%</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3EB750"/>
                          </a:solidFill>
                          <a:latin typeface="Arial"/>
                          <a:ea typeface="Arial"/>
                          <a:cs typeface="Arial"/>
                          <a:sym typeface="Arial"/>
                        </a:rPr>
                        <a:t>0%</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-6%</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Astaxanthin</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19%</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37%</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44%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27%</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3EB750"/>
                          </a:solidFill>
                          <a:latin typeface="Arial"/>
                          <a:ea typeface="Arial"/>
                          <a:cs typeface="Arial"/>
                          <a:sym typeface="Arial"/>
                        </a:rPr>
                        <a:t>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-7%</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3EB750"/>
                          </a:solidFill>
                          <a:latin typeface="Arial"/>
                          <a:ea typeface="Arial"/>
                          <a:cs typeface="Arial"/>
                          <a:sym typeface="Arial"/>
                        </a:rPr>
                        <a:t>8%</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Protein Powder</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28%</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42%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22%</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-9%</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-11%</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-10%</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-6%</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Antioxidants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22%</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54%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16%</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-4%</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-6%</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Lutein</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26%</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39%</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38%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25%</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3EB750"/>
                          </a:solidFill>
                          <a:latin typeface="Arial"/>
                          <a:ea typeface="Arial"/>
                          <a:cs typeface="Arial"/>
                          <a:sym typeface="Arial"/>
                        </a:rPr>
                        <a:t>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CoQ10</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32%</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39%</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36%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3EB750"/>
                          </a:solidFill>
                          <a:latin typeface="Arial"/>
                          <a:ea typeface="Arial"/>
                          <a:cs typeface="Arial"/>
                          <a:sym typeface="Arial"/>
                        </a:rPr>
                        <a:t>0%</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-25%</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-9%</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Prebiotics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25%</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49%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17%</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-13%</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-8%</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Alpha-GPC</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39%</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39%</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33%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25%</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-27%</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-5%</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CBD</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29%</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32%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25%</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-4%</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Choline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28%</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37%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20%</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-13%</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-8%</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Glutathione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32%</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39%</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33%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25%</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-14%</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-7%</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Synbiotics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37%</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37%</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33%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25%</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-5%</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Glucosamine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29%</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47%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14%</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-15%</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Curcumin/Turmeric</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37%</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33%</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48%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21%</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-4%</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-27%</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-12%</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Nootropics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28%</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39%</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36%</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33%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18%</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3EB750"/>
                          </a:solidFill>
                          <a:latin typeface="Arial"/>
                          <a:ea typeface="Arial"/>
                          <a:cs typeface="Arial"/>
                          <a:sym typeface="Arial"/>
                        </a:rPr>
                        <a:t>2%</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-8%</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-27%</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-18%</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Postbiotics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32%</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45%</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36%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20%</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-11%</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-23%</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-12%</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Mushrooms</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26%</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36%</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34%</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46%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13%</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21%</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3EB750"/>
                          </a:solidFill>
                          <a:latin typeface="Arial"/>
                          <a:ea typeface="Arial"/>
                          <a:cs typeface="Arial"/>
                          <a:sym typeface="Arial"/>
                        </a:rPr>
                        <a:t>0%</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-32%</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-5%</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Citicoline</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31%</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37%</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29%</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35%</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33%</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37%</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37%</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41% </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27%</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14%</a:t>
                      </a:r>
                      <a:endParaRPr/>
                    </a:p>
                  </a:txBody>
                  <a:tcPr marT="7625" marB="0" marR="7625" marL="7625" anchor="b">
                    <a:lnR cap="flat" cmpd="sng" w="12700">
                      <a:solidFill>
                        <a:schemeClr val="dk1"/>
                      </a:solidFill>
                      <a:prstDash val="solid"/>
                      <a:round/>
                      <a:headEnd len="sm" w="sm" type="none"/>
                      <a:tailEnd len="sm" w="sm" type="none"/>
                    </a:lnR>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-4%</a:t>
                      </a:r>
                      <a:endParaRPr/>
                    </a:p>
                  </a:txBody>
                  <a:tcPr marT="7625" marB="0" marR="7625" marL="7625" anchor="b">
                    <a:lnL cap="flat" cmpd="sng" w="1270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-25%</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-21%</a:t>
                      </a:r>
                      <a:endParaRPr/>
                    </a:p>
                  </a:txBody>
                  <a:tcPr marT="7625" marB="0" marR="7625" marL="7625" anchor="b">
                    <a:lnR cap="flat" cmpd="sng" w="12700">
                      <a:solidFill>
                        <a:schemeClr val="dk1"/>
                      </a:solidFill>
                      <a:prstDash val="solid"/>
                      <a:round/>
                      <a:headEnd len="sm" w="sm" type="none"/>
                      <a:tailEnd len="sm" w="sm" type="none"/>
                    </a:lnR>
                  </a:tcPr>
                </a:tc>
              </a:tr>
              <a:tr h="1828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Ashwagandha</a:t>
                      </a:r>
                      <a:endParaRPr/>
                    </a:p>
                  </a:txBody>
                  <a:tcPr marT="7625" marB="0" marR="7625" marL="762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27%</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38%</a:t>
                      </a:r>
                      <a:endParaRPr/>
                    </a:p>
                  </a:txBody>
                  <a:tcPr marT="7625" marB="0" marR="7625" marL="7625" anchor="b">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50%</a:t>
                      </a:r>
                      <a:endParaRPr/>
                    </a:p>
                  </a:txBody>
                  <a:tcPr marT="7625" marB="0" marR="7625" marL="7625" anchor="b">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31%</a:t>
                      </a:r>
                      <a:endParaRPr/>
                    </a:p>
                  </a:txBody>
                  <a:tcPr marT="7625" marB="0" marR="7625" marL="7625" anchor="b">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42%</a:t>
                      </a:r>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40%</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37%</a:t>
                      </a:r>
                      <a:endParaRPr/>
                    </a:p>
                  </a:txBody>
                  <a:tcPr marT="7625" marB="0" marR="7625" marL="7625" anchor="b">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23%</a:t>
                      </a:r>
                      <a:endParaRPr/>
                    </a:p>
                  </a:txBody>
                  <a:tcPr marT="7625" marB="0" marR="7625" marL="7625" anchor="b">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46%</a:t>
                      </a:r>
                      <a:endParaRPr/>
                    </a:p>
                  </a:txBody>
                  <a:tcPr marT="7625" marB="0" marR="7625" marL="7625" anchor="b">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32% </a:t>
                      </a:r>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27%</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17%</a:t>
                      </a:r>
                      <a:endParaRPr/>
                    </a:p>
                  </a:txBody>
                  <a:tcPr marT="7625" marB="0" marR="7625" marL="7625" anchor="b">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18%</a:t>
                      </a:r>
                      <a:endParaRPr/>
                    </a:p>
                  </a:txBody>
                  <a:tcPr marT="7625" marB="0" marR="7625" marL="7625" anchor="b">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11%</a:t>
                      </a:r>
                      <a:endParaRPr/>
                    </a:p>
                  </a:txBody>
                  <a:tcPr marT="7625" marB="0" marR="7625" marL="7625" anchor="b">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Arial"/>
                          <a:ea typeface="Arial"/>
                          <a:cs typeface="Arial"/>
                          <a:sym typeface="Arial"/>
                        </a:rPr>
                        <a:t>21%</a:t>
                      </a:r>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100" u="none" strike="noStrike">
                          <a:solidFill>
                            <a:srgbClr val="3EB750"/>
                          </a:solidFill>
                          <a:latin typeface="Arial"/>
                          <a:ea typeface="Arial"/>
                          <a:cs typeface="Arial"/>
                          <a:sym typeface="Arial"/>
                        </a:rPr>
                        <a:t>0%</a:t>
                      </a:r>
                      <a:endParaRPr/>
                    </a:p>
                  </a:txBody>
                  <a:tcPr marT="7625" marB="0" marR="7625" marL="7625" anchor="b">
                    <a:lnL cap="flat" cmpd="sng" w="12700">
                      <a:solidFill>
                        <a:schemeClr val="dk1"/>
                      </a:solidFill>
                      <a:prstDash val="solid"/>
                      <a:round/>
                      <a:headEnd len="sm" w="sm" type="none"/>
                      <a:tailEnd len="sm" w="sm" type="none"/>
                    </a:lnL>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-21%</a:t>
                      </a:r>
                      <a:endParaRPr/>
                    </a:p>
                  </a:txBody>
                  <a:tcPr marT="7625" marB="0" marR="7625" marL="7625" anchor="b">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-32%</a:t>
                      </a:r>
                      <a:endParaRPr/>
                    </a:p>
                  </a:txBody>
                  <a:tcPr marT="7625" marB="0" marR="7625" marL="7625" anchor="b">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-20%</a:t>
                      </a:r>
                      <a:endParaRPr/>
                    </a:p>
                  </a:txBody>
                  <a:tcPr marT="7625" marB="0" marR="7625" marL="7625" anchor="b">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100" u="none" strike="noStrike">
                          <a:solidFill>
                            <a:srgbClr val="FF0000"/>
                          </a:solidFill>
                          <a:latin typeface="Arial"/>
                          <a:ea typeface="Arial"/>
                          <a:cs typeface="Arial"/>
                          <a:sym typeface="Arial"/>
                        </a:rPr>
                        <a:t>-21%</a:t>
                      </a:r>
                      <a:endParaRPr/>
                    </a:p>
                  </a:txBody>
                  <a:tcPr marT="7625" marB="0" marR="7625" marL="7625" anchor="b">
                    <a:lnR cap="flat" cmpd="sng" w="12700">
                      <a:solidFill>
                        <a:schemeClr val="dk1"/>
                      </a:solidFill>
                      <a:prstDash val="solid"/>
                      <a:round/>
                      <a:headEnd len="sm" w="sm" type="none"/>
                      <a:tailEnd len="sm" w="sm" type="none"/>
                    </a:lnR>
                    <a:lnB cap="flat" cmpd="sng" w="12700">
                      <a:solidFill>
                        <a:schemeClr val="dk1"/>
                      </a:solidFill>
                      <a:prstDash val="solid"/>
                      <a:round/>
                      <a:headEnd len="sm" w="sm" type="none"/>
                      <a:tailEnd len="sm" w="sm" type="none"/>
                    </a:lnB>
                  </a:tcPr>
                </a:tc>
              </a:tr>
            </a:tbl>
          </a:graphicData>
        </a:graphic>
      </p:graphicFrame>
      <p:sp>
        <p:nvSpPr>
          <p:cNvPr id="1050" name="Google Shape;1050;p68"/>
          <p:cNvSpPr txBox="1"/>
          <p:nvPr/>
        </p:nvSpPr>
        <p:spPr>
          <a:xfrm>
            <a:off x="80211" y="6457890"/>
            <a:ext cx="672164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n varies by supplement. Only those familiar with the ingredient were asked about usage. Question GI4: “Which of the following best describes how your use of each of these supplements compares to your usage 1 year ago?”</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69"/>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USAGE CHANGE: US</a:t>
            </a:r>
            <a:endParaRPr/>
          </a:p>
        </p:txBody>
      </p:sp>
      <p:sp>
        <p:nvSpPr>
          <p:cNvPr id="1056" name="Google Shape;1056;p69"/>
          <p:cNvSpPr txBox="1"/>
          <p:nvPr/>
        </p:nvSpPr>
        <p:spPr>
          <a:xfrm>
            <a:off x="80211" y="6457890"/>
            <a:ext cx="705090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n varies by supplement (US). Only those familiar with the ingredient were asked about usage. Question GI4: “Which of the following best describes how your use of each of these supplements compares to your usage 1 year ago?”</a:t>
            </a:r>
            <a:endParaRPr/>
          </a:p>
        </p:txBody>
      </p:sp>
      <p:pic>
        <p:nvPicPr>
          <p:cNvPr descr="Icon&#10;&#10;Description automatically generated" id="1057" name="Google Shape;1057;p69"/>
          <p:cNvPicPr preferRelativeResize="0"/>
          <p:nvPr/>
        </p:nvPicPr>
        <p:blipFill rotWithShape="1">
          <a:blip r:embed="rId3">
            <a:alphaModFix/>
          </a:blip>
          <a:srcRect b="0" l="0" r="0" t="0"/>
          <a:stretch/>
        </p:blipFill>
        <p:spPr>
          <a:xfrm>
            <a:off x="838200" y="742821"/>
            <a:ext cx="548640" cy="548640"/>
          </a:xfrm>
          <a:prstGeom prst="rect">
            <a:avLst/>
          </a:prstGeom>
          <a:noFill/>
          <a:ln>
            <a:noFill/>
          </a:ln>
        </p:spPr>
      </p:pic>
      <p:sp>
        <p:nvSpPr>
          <p:cNvPr id="1058" name="Google Shape;1058;p69"/>
          <p:cNvSpPr txBox="1"/>
          <p:nvPr/>
        </p:nvSpPr>
        <p:spPr>
          <a:xfrm>
            <a:off x="1378081" y="823690"/>
            <a:ext cx="3042998" cy="168340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In contrast to the other countries surveyed, US prebiotic users’ usage of all supplements has risen (when measuring those taking more minus those taking less) compared to one year ago.</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Mushroom usage greatly increased in the US, especially compared to the drop-off it had in non-US countries. In contrast, prebiotic usage increased the least in the US, but was still at +10%, thus explaining its relatively low position overall.</a:t>
            </a:r>
            <a:endParaRPr/>
          </a:p>
        </p:txBody>
      </p:sp>
      <p:graphicFrame>
        <p:nvGraphicFramePr>
          <p:cNvPr id="1059" name="Google Shape;1059;p69"/>
          <p:cNvGraphicFramePr/>
          <p:nvPr/>
        </p:nvGraphicFramePr>
        <p:xfrm>
          <a:off x="5106166" y="178071"/>
          <a:ext cx="3000000" cy="3000000"/>
        </p:xfrm>
        <a:graphic>
          <a:graphicData uri="http://schemas.openxmlformats.org/drawingml/2006/table">
            <a:tbl>
              <a:tblPr bandRow="1" firstRow="1">
                <a:noFill/>
                <a:tableStyleId>{86D57FBB-DC63-4C23-A16A-1ECE8D42DC54}</a:tableStyleId>
              </a:tblPr>
              <a:tblGrid>
                <a:gridCol w="1554475"/>
                <a:gridCol w="822950"/>
                <a:gridCol w="822950"/>
                <a:gridCol w="822950"/>
                <a:gridCol w="822950"/>
              </a:tblGrid>
              <a:tr h="358725">
                <a:tc>
                  <a:txBody>
                    <a:bodyPr/>
                    <a:lstStyle/>
                    <a:p>
                      <a:pPr indent="0" lvl="0" marL="0" marR="0" rtl="0" algn="ctr">
                        <a:spcBef>
                          <a:spcPts val="0"/>
                        </a:spcBef>
                        <a:spcAft>
                          <a:spcPts val="0"/>
                        </a:spcAft>
                        <a:buNone/>
                      </a:pPr>
                      <a:r>
                        <a:rPr b="0" i="0" lang="en-US" sz="1800" u="none" strike="noStrike">
                          <a:solidFill>
                            <a:srgbClr val="000000"/>
                          </a:solidFill>
                          <a:latin typeface="Arial"/>
                          <a:ea typeface="Arial"/>
                          <a:cs typeface="Arial"/>
                          <a:sym typeface="Arial"/>
                        </a:rPr>
                        <a:t> </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FFFF"/>
                          </a:solidFill>
                          <a:latin typeface="Arial"/>
                          <a:ea typeface="Arial"/>
                          <a:cs typeface="Arial"/>
                          <a:sym typeface="Arial"/>
                        </a:rPr>
                        <a:t>Taking Less</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FFFF"/>
                          </a:solidFill>
                          <a:latin typeface="Arial"/>
                          <a:ea typeface="Arial"/>
                          <a:cs typeface="Arial"/>
                          <a:sym typeface="Arial"/>
                        </a:rPr>
                        <a:t>Taking the Same</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FFFF"/>
                          </a:solidFill>
                          <a:latin typeface="Arial"/>
                          <a:ea typeface="Arial"/>
                          <a:cs typeface="Arial"/>
                          <a:sym typeface="Arial"/>
                        </a:rPr>
                        <a:t>Taking More</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FFFF"/>
                          </a:solidFill>
                          <a:latin typeface="Arial"/>
                          <a:ea typeface="Arial"/>
                          <a:cs typeface="Arial"/>
                          <a:sym typeface="Arial"/>
                        </a:rPr>
                        <a:t>Net change</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Astaxanthin</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41%</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25%</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Mushrooms</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40%</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24%</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Vitamin D</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51%</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36%</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24%</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Collagen</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22%</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Multivitamin</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54%</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20%</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Postbiotics</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37%</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19%</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Omega-3s</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14%</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49%</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19%</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Alpha-GPC</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36%</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19%</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Glucosamine</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18%</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Calcium</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50%</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18%</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Synbiotics</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37%</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18%</a:t>
                      </a:r>
                      <a:endParaRPr/>
                    </a:p>
                  </a:txBody>
                  <a:tcPr marT="7625" marB="0" marR="7625" marL="7625" anchor="b"/>
                </a:tc>
              </a:tr>
              <a:tr h="2620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Vitamin K2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18%</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Citicoline</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39%</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17%</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Glutathione</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17%</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Choline</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37%</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16%</a:t>
                      </a:r>
                      <a:endParaRPr/>
                    </a:p>
                  </a:txBody>
                  <a:tcPr marT="7625" marB="0" marR="7625" marL="7625" anchor="b"/>
                </a:tc>
              </a:tr>
              <a:tr h="2620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Curcumin/Turmeric</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34%</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15%</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CBD</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39%</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36%</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15%</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Lutein</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15%</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Ashwagandha</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39%</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14%</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Probiotics</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53%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30%</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14%</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Protein Powder</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14%</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CoQ10</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13%</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Nootropics</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37%</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34%</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12%</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Antioxidants</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53%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12%</a:t>
                      </a:r>
                      <a:endParaRPr/>
                    </a:p>
                  </a:txBody>
                  <a:tcPr marT="7625" marB="0" marR="7625" marL="7625" anchor="b"/>
                </a:tc>
              </a:tr>
              <a:tr h="1419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Magnesium</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12%</a:t>
                      </a:r>
                      <a:endParaRPr/>
                    </a:p>
                  </a:txBody>
                  <a:tcPr marT="7625" marB="0" marR="7625" marL="7625" anchor="b"/>
                </a:tc>
              </a:tr>
              <a:tr h="26207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Prebiotics</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10%</a:t>
                      </a:r>
                      <a:endParaRPr/>
                    </a:p>
                  </a:txBody>
                  <a:tcPr marT="7625" marB="0" marR="7625" marL="7625" anchor="b"/>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7"/>
          <p:cNvSpPr/>
          <p:nvPr/>
        </p:nvSpPr>
        <p:spPr>
          <a:xfrm flipH="1" rot="-5400000">
            <a:off x="2101529" y="1768409"/>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190" name="Google Shape;190;p7"/>
          <p:cNvSpPr/>
          <p:nvPr/>
        </p:nvSpPr>
        <p:spPr>
          <a:xfrm flipH="1" rot="-5400000">
            <a:off x="1310824" y="1772013"/>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191" name="Google Shape;191;p7"/>
          <p:cNvSpPr txBox="1"/>
          <p:nvPr/>
        </p:nvSpPr>
        <p:spPr>
          <a:xfrm>
            <a:off x="1907695"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44%</a:t>
            </a:r>
            <a:endParaRPr/>
          </a:p>
        </p:txBody>
      </p:sp>
      <p:sp>
        <p:nvSpPr>
          <p:cNvPr id="192" name="Google Shape;192;p7"/>
          <p:cNvSpPr txBox="1"/>
          <p:nvPr/>
        </p:nvSpPr>
        <p:spPr>
          <a:xfrm>
            <a:off x="1110338" y="1889461"/>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56%</a:t>
            </a:r>
            <a:endParaRPr/>
          </a:p>
        </p:txBody>
      </p:sp>
      <p:sp>
        <p:nvSpPr>
          <p:cNvPr id="193" name="Google Shape;193;p7"/>
          <p:cNvSpPr/>
          <p:nvPr/>
        </p:nvSpPr>
        <p:spPr>
          <a:xfrm flipH="1" rot="-5400000">
            <a:off x="6259704" y="1768408"/>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194" name="Google Shape;194;p7"/>
          <p:cNvSpPr/>
          <p:nvPr/>
        </p:nvSpPr>
        <p:spPr>
          <a:xfrm flipH="1" rot="-5400000">
            <a:off x="5468999" y="1772012"/>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195" name="Google Shape;195;p7"/>
          <p:cNvSpPr txBox="1"/>
          <p:nvPr/>
        </p:nvSpPr>
        <p:spPr>
          <a:xfrm>
            <a:off x="6040470"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51%</a:t>
            </a:r>
            <a:endParaRPr/>
          </a:p>
        </p:txBody>
      </p:sp>
      <p:sp>
        <p:nvSpPr>
          <p:cNvPr id="196" name="Google Shape;196;p7"/>
          <p:cNvSpPr txBox="1"/>
          <p:nvPr/>
        </p:nvSpPr>
        <p:spPr>
          <a:xfrm>
            <a:off x="5232847" y="1889461"/>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49%</a:t>
            </a:r>
            <a:endParaRPr/>
          </a:p>
        </p:txBody>
      </p:sp>
      <p:sp>
        <p:nvSpPr>
          <p:cNvPr id="197" name="Google Shape;197;p7"/>
          <p:cNvSpPr/>
          <p:nvPr/>
        </p:nvSpPr>
        <p:spPr>
          <a:xfrm flipH="1" rot="-5400000">
            <a:off x="10323747" y="1792520"/>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198" name="Google Shape;198;p7"/>
          <p:cNvSpPr/>
          <p:nvPr/>
        </p:nvSpPr>
        <p:spPr>
          <a:xfrm flipH="1" rot="-5400000">
            <a:off x="9533042" y="1796124"/>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199" name="Google Shape;199;p7"/>
          <p:cNvSpPr txBox="1"/>
          <p:nvPr/>
        </p:nvSpPr>
        <p:spPr>
          <a:xfrm>
            <a:off x="10129913" y="1897949"/>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52%</a:t>
            </a:r>
            <a:endParaRPr/>
          </a:p>
        </p:txBody>
      </p:sp>
      <p:sp>
        <p:nvSpPr>
          <p:cNvPr id="200" name="Google Shape;200;p7"/>
          <p:cNvSpPr txBox="1"/>
          <p:nvPr/>
        </p:nvSpPr>
        <p:spPr>
          <a:xfrm>
            <a:off x="9328337" y="1907749"/>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48%</a:t>
            </a:r>
            <a:endParaRPr/>
          </a:p>
        </p:txBody>
      </p:sp>
      <p:sp>
        <p:nvSpPr>
          <p:cNvPr id="201" name="Google Shape;201;p7"/>
          <p:cNvSpPr/>
          <p:nvPr/>
        </p:nvSpPr>
        <p:spPr>
          <a:xfrm>
            <a:off x="942480" y="1181100"/>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18-34</a:t>
            </a:r>
            <a:endParaRPr/>
          </a:p>
        </p:txBody>
      </p:sp>
      <p:sp>
        <p:nvSpPr>
          <p:cNvPr id="202" name="Google Shape;202;p7"/>
          <p:cNvSpPr/>
          <p:nvPr/>
        </p:nvSpPr>
        <p:spPr>
          <a:xfrm>
            <a:off x="5066050" y="1181100"/>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35-54</a:t>
            </a:r>
            <a:endParaRPr/>
          </a:p>
        </p:txBody>
      </p:sp>
      <p:sp>
        <p:nvSpPr>
          <p:cNvPr id="203" name="Google Shape;203;p7"/>
          <p:cNvSpPr/>
          <p:nvPr/>
        </p:nvSpPr>
        <p:spPr>
          <a:xfrm>
            <a:off x="9097188" y="1181100"/>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55+</a:t>
            </a:r>
            <a:endParaRPr/>
          </a:p>
        </p:txBody>
      </p:sp>
      <p:graphicFrame>
        <p:nvGraphicFramePr>
          <p:cNvPr id="204" name="Google Shape;204;p7"/>
          <p:cNvGraphicFramePr/>
          <p:nvPr/>
        </p:nvGraphicFramePr>
        <p:xfrm>
          <a:off x="4594180" y="3657761"/>
          <a:ext cx="2826800" cy="2698947"/>
        </p:xfrm>
        <a:graphic>
          <a:graphicData uri="http://schemas.openxmlformats.org/drawingml/2006/chart">
            <c:chart r:id="rId3"/>
          </a:graphicData>
        </a:graphic>
      </p:graphicFrame>
      <p:cxnSp>
        <p:nvCxnSpPr>
          <p:cNvPr id="205" name="Google Shape;205;p7"/>
          <p:cNvCxnSpPr/>
          <p:nvPr/>
        </p:nvCxnSpPr>
        <p:spPr>
          <a:xfrm>
            <a:off x="3846440" y="1171489"/>
            <a:ext cx="0" cy="4972543"/>
          </a:xfrm>
          <a:prstGeom prst="straightConnector1">
            <a:avLst/>
          </a:prstGeom>
          <a:noFill/>
          <a:ln cap="flat" cmpd="sng" w="9525">
            <a:solidFill>
              <a:schemeClr val="accent1"/>
            </a:solidFill>
            <a:prstDash val="solid"/>
            <a:miter lim="800000"/>
            <a:headEnd len="sm" w="sm" type="none"/>
            <a:tailEnd len="sm" w="sm" type="none"/>
          </a:ln>
        </p:spPr>
      </p:cxnSp>
      <p:cxnSp>
        <p:nvCxnSpPr>
          <p:cNvPr id="206" name="Google Shape;206;p7"/>
          <p:cNvCxnSpPr/>
          <p:nvPr/>
        </p:nvCxnSpPr>
        <p:spPr>
          <a:xfrm>
            <a:off x="8355760" y="1181100"/>
            <a:ext cx="0" cy="4972543"/>
          </a:xfrm>
          <a:prstGeom prst="straightConnector1">
            <a:avLst/>
          </a:prstGeom>
          <a:noFill/>
          <a:ln cap="flat" cmpd="sng" w="9525">
            <a:solidFill>
              <a:schemeClr val="accent1"/>
            </a:solidFill>
            <a:prstDash val="solid"/>
            <a:miter lim="800000"/>
            <a:headEnd len="sm" w="sm" type="none"/>
            <a:tailEnd len="sm" w="sm" type="none"/>
          </a:ln>
        </p:spPr>
      </p:cxnSp>
      <p:sp>
        <p:nvSpPr>
          <p:cNvPr id="207" name="Google Shape;207;p7"/>
          <p:cNvSpPr/>
          <p:nvPr/>
        </p:nvSpPr>
        <p:spPr>
          <a:xfrm>
            <a:off x="5379618" y="2442174"/>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Montserrat"/>
              <a:ea typeface="Montserrat"/>
              <a:cs typeface="Montserrat"/>
              <a:sym typeface="Montserrat"/>
            </a:endParaRPr>
          </a:p>
        </p:txBody>
      </p:sp>
      <p:sp>
        <p:nvSpPr>
          <p:cNvPr id="208" name="Google Shape;208;p7"/>
          <p:cNvSpPr/>
          <p:nvPr/>
        </p:nvSpPr>
        <p:spPr>
          <a:xfrm>
            <a:off x="1211923" y="2533693"/>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Montserrat"/>
              <a:ea typeface="Montserrat"/>
              <a:cs typeface="Montserrat"/>
              <a:sym typeface="Montserrat"/>
            </a:endParaRPr>
          </a:p>
        </p:txBody>
      </p:sp>
      <p:sp>
        <p:nvSpPr>
          <p:cNvPr id="209" name="Google Shape;209;p7"/>
          <p:cNvSpPr/>
          <p:nvPr/>
        </p:nvSpPr>
        <p:spPr>
          <a:xfrm>
            <a:off x="9463657" y="2465508"/>
            <a:ext cx="640421" cy="1215586"/>
          </a:xfrm>
          <a:custGeom>
            <a:rect b="b" l="l" r="r" t="t"/>
            <a:pathLst>
              <a:path extrusionOk="0" h="21600" w="2160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anchorCtr="0" anchor="ctr" bIns="19050" lIns="19050" spcFirstLastPara="1" rIns="19050" wrap="square" tIns="19050">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Montserrat"/>
              <a:ea typeface="Montserrat"/>
              <a:cs typeface="Montserrat"/>
              <a:sym typeface="Montserrat"/>
            </a:endParaRPr>
          </a:p>
        </p:txBody>
      </p:sp>
      <p:sp>
        <p:nvSpPr>
          <p:cNvPr id="210" name="Google Shape;210;p7"/>
          <p:cNvSpPr/>
          <p:nvPr/>
        </p:nvSpPr>
        <p:spPr>
          <a:xfrm>
            <a:off x="2037888" y="2504132"/>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Montserrat"/>
              <a:ea typeface="Montserrat"/>
              <a:cs typeface="Montserrat"/>
              <a:sym typeface="Montserrat"/>
            </a:endParaRPr>
          </a:p>
        </p:txBody>
      </p:sp>
      <p:sp>
        <p:nvSpPr>
          <p:cNvPr id="211" name="Google Shape;211;p7"/>
          <p:cNvSpPr/>
          <p:nvPr/>
        </p:nvSpPr>
        <p:spPr>
          <a:xfrm>
            <a:off x="6194763" y="2442174"/>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Montserrat"/>
              <a:ea typeface="Montserrat"/>
              <a:cs typeface="Montserrat"/>
              <a:sym typeface="Montserrat"/>
            </a:endParaRPr>
          </a:p>
        </p:txBody>
      </p:sp>
      <p:sp>
        <p:nvSpPr>
          <p:cNvPr id="212" name="Google Shape;212;p7"/>
          <p:cNvSpPr/>
          <p:nvPr/>
        </p:nvSpPr>
        <p:spPr>
          <a:xfrm>
            <a:off x="10293121" y="2459251"/>
            <a:ext cx="571793" cy="1274707"/>
          </a:xfrm>
          <a:custGeom>
            <a:rect b="b" l="l" r="r" t="t"/>
            <a:pathLst>
              <a:path extrusionOk="0" h="21600" w="2160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anchorCtr="0" anchor="ctr" bIns="19050" lIns="19050" spcFirstLastPara="1" rIns="19050" wrap="square" tIns="19050">
            <a:noAutofit/>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Montserrat"/>
              <a:ea typeface="Montserrat"/>
              <a:cs typeface="Montserrat"/>
              <a:sym typeface="Montserrat"/>
            </a:endParaRPr>
          </a:p>
        </p:txBody>
      </p:sp>
      <p:sp>
        <p:nvSpPr>
          <p:cNvPr id="213" name="Google Shape;213;p7"/>
          <p:cNvSpPr txBox="1"/>
          <p:nvPr/>
        </p:nvSpPr>
        <p:spPr>
          <a:xfrm>
            <a:off x="122042" y="6625505"/>
            <a:ext cx="615107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18-34 n=663, 35-54 n=719, 55+ n=229. </a:t>
            </a:r>
            <a:endParaRPr/>
          </a:p>
        </p:txBody>
      </p:sp>
      <p:sp>
        <p:nvSpPr>
          <p:cNvPr id="214" name="Google Shape;214;p7"/>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DEMOGRAPHICS: AGE</a:t>
            </a:r>
            <a:endParaRPr>
              <a:latin typeface="Arial Black"/>
              <a:ea typeface="Arial Black"/>
              <a:cs typeface="Arial Black"/>
              <a:sym typeface="Arial Black"/>
            </a:endParaRPr>
          </a:p>
        </p:txBody>
      </p:sp>
      <p:graphicFrame>
        <p:nvGraphicFramePr>
          <p:cNvPr id="215" name="Google Shape;215;p7"/>
          <p:cNvGraphicFramePr/>
          <p:nvPr/>
        </p:nvGraphicFramePr>
        <p:xfrm>
          <a:off x="-341982" y="3574649"/>
          <a:ext cx="4639023" cy="3092682"/>
        </p:xfrm>
        <a:graphic>
          <a:graphicData uri="http://schemas.openxmlformats.org/drawingml/2006/chart">
            <c:chart r:id="rId4"/>
          </a:graphicData>
        </a:graphic>
      </p:graphicFrame>
      <p:graphicFrame>
        <p:nvGraphicFramePr>
          <p:cNvPr id="216" name="Google Shape;216;p7"/>
          <p:cNvGraphicFramePr/>
          <p:nvPr/>
        </p:nvGraphicFramePr>
        <p:xfrm>
          <a:off x="3776488" y="3544769"/>
          <a:ext cx="4639023" cy="3092682"/>
        </p:xfrm>
        <a:graphic>
          <a:graphicData uri="http://schemas.openxmlformats.org/drawingml/2006/chart">
            <c:chart r:id="rId5"/>
          </a:graphicData>
        </a:graphic>
      </p:graphicFrame>
      <p:graphicFrame>
        <p:nvGraphicFramePr>
          <p:cNvPr id="217" name="Google Shape;217;p7"/>
          <p:cNvGraphicFramePr/>
          <p:nvPr/>
        </p:nvGraphicFramePr>
        <p:xfrm>
          <a:off x="7914854" y="3558413"/>
          <a:ext cx="4639023" cy="3092682"/>
        </p:xfrm>
        <a:graphic>
          <a:graphicData uri="http://schemas.openxmlformats.org/drawingml/2006/chart">
            <c:chart r:id="rId6"/>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70"/>
          <p:cNvSpPr/>
          <p:nvPr/>
        </p:nvSpPr>
        <p:spPr>
          <a:xfrm>
            <a:off x="884451" y="89320"/>
            <a:ext cx="4324157" cy="5964239"/>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5" name="Google Shape;1065;p70"/>
          <p:cNvSpPr/>
          <p:nvPr/>
        </p:nvSpPr>
        <p:spPr>
          <a:xfrm>
            <a:off x="11013757" y="6160671"/>
            <a:ext cx="815927" cy="732054"/>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picture containing graphical user interface&#10;&#10;Description automatically generated" id="1066" name="Google Shape;1066;p70"/>
          <p:cNvPicPr preferRelativeResize="0"/>
          <p:nvPr/>
        </p:nvPicPr>
        <p:blipFill rotWithShape="1">
          <a:blip r:embed="rId3">
            <a:alphaModFix/>
          </a:blip>
          <a:srcRect b="0" l="0" r="0" t="0"/>
          <a:stretch/>
        </p:blipFill>
        <p:spPr>
          <a:xfrm>
            <a:off x="9008269" y="124045"/>
            <a:ext cx="3099816" cy="914700"/>
          </a:xfrm>
          <a:prstGeom prst="rect">
            <a:avLst/>
          </a:prstGeom>
          <a:noFill/>
          <a:ln>
            <a:noFill/>
          </a:ln>
        </p:spPr>
      </p:pic>
      <p:sp>
        <p:nvSpPr>
          <p:cNvPr id="1067" name="Google Shape;1067;p70"/>
          <p:cNvSpPr txBox="1"/>
          <p:nvPr/>
        </p:nvSpPr>
        <p:spPr>
          <a:xfrm>
            <a:off x="6356972" y="2748273"/>
            <a:ext cx="4728704"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Arial Black"/>
                <a:ea typeface="Arial Black"/>
                <a:cs typeface="Arial Black"/>
                <a:sym typeface="Arial Black"/>
              </a:rPr>
              <a:t>FAMILIARITY &amp; REASONS THEY BUY</a:t>
            </a:r>
            <a:endParaRPr/>
          </a:p>
        </p:txBody>
      </p:sp>
      <p:pic>
        <p:nvPicPr>
          <p:cNvPr descr="A hand holding a pile of pills&#10;&#10;Description automatically generated" id="1068" name="Google Shape;1068;p70"/>
          <p:cNvPicPr preferRelativeResize="0"/>
          <p:nvPr>
            <p:ph idx="2" type="pic"/>
          </p:nvPr>
        </p:nvPicPr>
        <p:blipFill rotWithShape="1">
          <a:blip r:embed="rId4">
            <a:alphaModFix/>
          </a:blip>
          <a:srcRect b="0" l="27702" r="27701" t="0"/>
          <a:stretch/>
        </p:blipFill>
        <p:spPr>
          <a:xfrm>
            <a:off x="717550" y="0"/>
            <a:ext cx="4233863" cy="5865813"/>
          </a:xfrm>
          <a:prstGeom prst="rect">
            <a:avLst/>
          </a:prstGeom>
          <a:solidFill>
            <a:schemeClr val="lt1"/>
          </a:solid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71"/>
          <p:cNvSpPr txBox="1"/>
          <p:nvPr>
            <p:ph type="title"/>
          </p:nvPr>
        </p:nvSpPr>
        <p:spPr>
          <a:xfrm>
            <a:off x="838200" y="224287"/>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OVERALL FAMILIARITY WITH INGREDIENT CATEGORIES</a:t>
            </a:r>
            <a:endParaRPr/>
          </a:p>
        </p:txBody>
      </p:sp>
      <p:sp>
        <p:nvSpPr>
          <p:cNvPr id="1074" name="Google Shape;1074;p71"/>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All Prebiotic users n=1711, US n=499, UK n=213, DE n=195, IT n=290, KR n=295, AU n=218, all supplement users n=3677. Question GI1: “How familiar would you consider yourself regarding the use of these supplements?” All responses except ‘never heard of it’.</a:t>
            </a:r>
            <a:endParaRPr/>
          </a:p>
        </p:txBody>
      </p:sp>
      <p:pic>
        <p:nvPicPr>
          <p:cNvPr descr="Icon&#10;&#10;Description automatically generated" id="1075" name="Google Shape;1075;p71"/>
          <p:cNvPicPr preferRelativeResize="0"/>
          <p:nvPr/>
        </p:nvPicPr>
        <p:blipFill rotWithShape="1">
          <a:blip r:embed="rId3">
            <a:alphaModFix/>
          </a:blip>
          <a:srcRect b="0" l="0" r="0" t="0"/>
          <a:stretch/>
        </p:blipFill>
        <p:spPr>
          <a:xfrm>
            <a:off x="724540" y="826402"/>
            <a:ext cx="457200" cy="457200"/>
          </a:xfrm>
          <a:prstGeom prst="rect">
            <a:avLst/>
          </a:prstGeom>
          <a:noFill/>
          <a:ln>
            <a:noFill/>
          </a:ln>
        </p:spPr>
      </p:pic>
      <p:sp>
        <p:nvSpPr>
          <p:cNvPr id="1076" name="Google Shape;1076;p71"/>
          <p:cNvSpPr txBox="1"/>
          <p:nvPr/>
        </p:nvSpPr>
        <p:spPr>
          <a:xfrm>
            <a:off x="1158683" y="870575"/>
            <a:ext cx="3158224" cy="37548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Prebiotic users were generally more familiar with the various ingredient categories than general supplement users.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Curcumin/turmeric and CBD had notably lower recognition in South Korea, while glucosamine and lutein had notably higher recognition.</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Lutein, glutathione, and synbiotics had much lower recognition in Australia, the latter being extremely interesting; familiarity with synbiotics for prebiotics users was highest in fact in South Korea.</a:t>
            </a:r>
            <a:endParaRPr/>
          </a:p>
        </p:txBody>
      </p:sp>
      <p:graphicFrame>
        <p:nvGraphicFramePr>
          <p:cNvPr id="1077" name="Google Shape;1077;p71"/>
          <p:cNvGraphicFramePr/>
          <p:nvPr/>
        </p:nvGraphicFramePr>
        <p:xfrm>
          <a:off x="4545551" y="870575"/>
          <a:ext cx="3000000" cy="3000000"/>
        </p:xfrm>
        <a:graphic>
          <a:graphicData uri="http://schemas.openxmlformats.org/drawingml/2006/table">
            <a:tbl>
              <a:tblPr bandRow="1" firstRow="1">
                <a:noFill/>
                <a:tableStyleId>{4DC889B9-62C1-4689-ACBD-D6311FA2352D}</a:tableStyleId>
              </a:tblPr>
              <a:tblGrid>
                <a:gridCol w="1146075"/>
                <a:gridCol w="1146075"/>
                <a:gridCol w="976950"/>
                <a:gridCol w="608800"/>
                <a:gridCol w="608800"/>
                <a:gridCol w="608800"/>
                <a:gridCol w="608800"/>
                <a:gridCol w="608800"/>
                <a:gridCol w="608800"/>
              </a:tblGrid>
              <a:tr h="321625">
                <a:tc>
                  <a:txBody>
                    <a:bodyPr/>
                    <a:lstStyle/>
                    <a:p>
                      <a:pPr indent="0" lvl="0" marL="0" marR="0" rtl="0" algn="l">
                        <a:spcBef>
                          <a:spcPts val="0"/>
                        </a:spcBef>
                        <a:spcAft>
                          <a:spcPts val="0"/>
                        </a:spcAft>
                        <a:buNone/>
                      </a:pPr>
                      <a:r>
                        <a:t/>
                      </a:r>
                      <a:endParaRPr b="0" i="0" sz="1100" u="none" strike="noStrike">
                        <a:solidFill>
                          <a:srgbClr val="000000"/>
                        </a:solidFill>
                        <a:latin typeface="Arial"/>
                        <a:ea typeface="Arial"/>
                        <a:cs typeface="Arial"/>
                        <a:sym typeface="Arial"/>
                      </a:endParaRPr>
                    </a:p>
                  </a:txBody>
                  <a:tcPr marT="6525" marB="0" marR="6525" marL="6525" anchor="ctr"/>
                </a:tc>
                <a:tc>
                  <a:txBody>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All Supplement users</a:t>
                      </a:r>
                      <a:endParaRPr b="1" i="0" sz="1100" u="none" cap="none" strike="noStrike">
                        <a:solidFill>
                          <a:srgbClr val="000000"/>
                        </a:solidFill>
                        <a:latin typeface="Arial"/>
                        <a:ea typeface="Arial"/>
                        <a:cs typeface="Arial"/>
                        <a:sym typeface="Arial"/>
                      </a:endParaRPr>
                    </a:p>
                  </a:txBody>
                  <a:tcPr marT="6525" marB="0" marR="6525" marL="6525" anchor="ctr"/>
                </a:tc>
                <a:tc>
                  <a:txBody>
                    <a:bodyPr/>
                    <a:lstStyle/>
                    <a:p>
                      <a:pPr indent="0" lvl="0" marL="0" marR="0" rtl="0" algn="ctr">
                        <a:spcBef>
                          <a:spcPts val="0"/>
                        </a:spcBef>
                        <a:spcAft>
                          <a:spcPts val="0"/>
                        </a:spcAft>
                        <a:buNone/>
                      </a:pPr>
                      <a:r>
                        <a:rPr b="1" i="0" lang="en-US" sz="1100" u="none" strike="noStrike">
                          <a:latin typeface="Arial"/>
                          <a:ea typeface="Arial"/>
                          <a:cs typeface="Arial"/>
                          <a:sym typeface="Arial"/>
                        </a:rPr>
                        <a:t>All Prebiotic users</a:t>
                      </a:r>
                      <a:endParaRPr b="1" i="0" sz="1100" u="none" strike="noStrike">
                        <a:solidFill>
                          <a:srgbClr val="000000"/>
                        </a:solidFill>
                        <a:latin typeface="Arial"/>
                        <a:ea typeface="Arial"/>
                        <a:cs typeface="Arial"/>
                        <a:sym typeface="Arial"/>
                      </a:endParaRPr>
                    </a:p>
                  </a:txBody>
                  <a:tcPr marT="6525" marB="0" marR="6525" marL="6525" anchor="ctr"/>
                </a:tc>
                <a:tc>
                  <a:txBody>
                    <a:bodyPr/>
                    <a:lstStyle/>
                    <a:p>
                      <a:pPr indent="0" lvl="0" marL="0" marR="0" rtl="0" algn="ctr">
                        <a:spcBef>
                          <a:spcPts val="0"/>
                        </a:spcBef>
                        <a:spcAft>
                          <a:spcPts val="0"/>
                        </a:spcAft>
                        <a:buNone/>
                      </a:pPr>
                      <a:r>
                        <a:rPr b="1" i="0" lang="en-US" sz="1100" u="none" strike="noStrike">
                          <a:latin typeface="Arial"/>
                          <a:ea typeface="Arial"/>
                          <a:cs typeface="Arial"/>
                          <a:sym typeface="Arial"/>
                        </a:rPr>
                        <a:t>US</a:t>
                      </a:r>
                      <a:endParaRPr b="1" i="0" sz="1100" u="none" strike="noStrike">
                        <a:solidFill>
                          <a:srgbClr val="000000"/>
                        </a:solidFill>
                        <a:latin typeface="Arial"/>
                        <a:ea typeface="Arial"/>
                        <a:cs typeface="Arial"/>
                        <a:sym typeface="Arial"/>
                      </a:endParaRPr>
                    </a:p>
                  </a:txBody>
                  <a:tcPr marT="6525" marB="0" marR="6525" marL="6525" anchor="ctr"/>
                </a:tc>
                <a:tc>
                  <a:txBody>
                    <a:bodyPr/>
                    <a:lstStyle/>
                    <a:p>
                      <a:pPr indent="0" lvl="0" marL="0" marR="0" rtl="0" algn="ctr">
                        <a:spcBef>
                          <a:spcPts val="0"/>
                        </a:spcBef>
                        <a:spcAft>
                          <a:spcPts val="0"/>
                        </a:spcAft>
                        <a:buNone/>
                      </a:pPr>
                      <a:r>
                        <a:rPr b="1" i="0" lang="en-US" sz="1100" u="none" strike="noStrike">
                          <a:latin typeface="Arial"/>
                          <a:ea typeface="Arial"/>
                          <a:cs typeface="Arial"/>
                          <a:sym typeface="Arial"/>
                        </a:rPr>
                        <a:t>UK</a:t>
                      </a:r>
                      <a:endParaRPr b="1" i="0" sz="1100" u="none" strike="noStrike">
                        <a:solidFill>
                          <a:srgbClr val="000000"/>
                        </a:solidFill>
                        <a:latin typeface="Arial"/>
                        <a:ea typeface="Arial"/>
                        <a:cs typeface="Arial"/>
                        <a:sym typeface="Arial"/>
                      </a:endParaRPr>
                    </a:p>
                  </a:txBody>
                  <a:tcPr marT="6525" marB="0" marR="6525" marL="6525" anchor="ctr"/>
                </a:tc>
                <a:tc>
                  <a:txBody>
                    <a:bodyPr/>
                    <a:lstStyle/>
                    <a:p>
                      <a:pPr indent="0" lvl="0" marL="0" marR="0" rtl="0" algn="ctr">
                        <a:spcBef>
                          <a:spcPts val="0"/>
                        </a:spcBef>
                        <a:spcAft>
                          <a:spcPts val="0"/>
                        </a:spcAft>
                        <a:buNone/>
                      </a:pPr>
                      <a:r>
                        <a:rPr b="1" i="0" lang="en-US" sz="1100" u="none" strike="noStrike">
                          <a:latin typeface="Arial"/>
                          <a:ea typeface="Arial"/>
                          <a:cs typeface="Arial"/>
                          <a:sym typeface="Arial"/>
                        </a:rPr>
                        <a:t>DE</a:t>
                      </a:r>
                      <a:endParaRPr b="1" i="0" sz="1100" u="none" strike="noStrike">
                        <a:solidFill>
                          <a:srgbClr val="000000"/>
                        </a:solidFill>
                        <a:latin typeface="Arial"/>
                        <a:ea typeface="Arial"/>
                        <a:cs typeface="Arial"/>
                        <a:sym typeface="Arial"/>
                      </a:endParaRPr>
                    </a:p>
                  </a:txBody>
                  <a:tcPr marT="6525" marB="0" marR="6525" marL="6525" anchor="ctr"/>
                </a:tc>
                <a:tc>
                  <a:txBody>
                    <a:bodyPr/>
                    <a:lstStyle/>
                    <a:p>
                      <a:pPr indent="0" lvl="0" marL="0" marR="0" rtl="0" algn="ctr">
                        <a:spcBef>
                          <a:spcPts val="0"/>
                        </a:spcBef>
                        <a:spcAft>
                          <a:spcPts val="0"/>
                        </a:spcAft>
                        <a:buNone/>
                      </a:pPr>
                      <a:r>
                        <a:rPr b="1" i="0" lang="en-US" sz="1100" u="none" strike="noStrike">
                          <a:latin typeface="Arial"/>
                          <a:ea typeface="Arial"/>
                          <a:cs typeface="Arial"/>
                          <a:sym typeface="Arial"/>
                        </a:rPr>
                        <a:t>IT</a:t>
                      </a:r>
                      <a:endParaRPr b="1" i="0" sz="1100" u="none" strike="noStrike">
                        <a:solidFill>
                          <a:srgbClr val="000000"/>
                        </a:solidFill>
                        <a:latin typeface="Arial"/>
                        <a:ea typeface="Arial"/>
                        <a:cs typeface="Arial"/>
                        <a:sym typeface="Arial"/>
                      </a:endParaRPr>
                    </a:p>
                  </a:txBody>
                  <a:tcPr marT="6525" marB="0" marR="6525" marL="6525" anchor="ctr"/>
                </a:tc>
                <a:tc>
                  <a:txBody>
                    <a:bodyPr/>
                    <a:lstStyle/>
                    <a:p>
                      <a:pPr indent="0" lvl="0" marL="0" marR="0" rtl="0" algn="ctr">
                        <a:spcBef>
                          <a:spcPts val="0"/>
                        </a:spcBef>
                        <a:spcAft>
                          <a:spcPts val="0"/>
                        </a:spcAft>
                        <a:buNone/>
                      </a:pPr>
                      <a:r>
                        <a:rPr b="1" i="0" lang="en-US" sz="1100" u="none" strike="noStrike">
                          <a:latin typeface="Arial"/>
                          <a:ea typeface="Arial"/>
                          <a:cs typeface="Arial"/>
                          <a:sym typeface="Arial"/>
                        </a:rPr>
                        <a:t>KR</a:t>
                      </a:r>
                      <a:endParaRPr b="1" i="0" sz="1100" u="none" strike="noStrike">
                        <a:solidFill>
                          <a:srgbClr val="000000"/>
                        </a:solidFill>
                        <a:latin typeface="Arial"/>
                        <a:ea typeface="Arial"/>
                        <a:cs typeface="Arial"/>
                        <a:sym typeface="Arial"/>
                      </a:endParaRPr>
                    </a:p>
                  </a:txBody>
                  <a:tcPr marT="6525" marB="0" marR="6525" marL="6525" anchor="ctr"/>
                </a:tc>
                <a:tc>
                  <a:txBody>
                    <a:bodyPr/>
                    <a:lstStyle/>
                    <a:p>
                      <a:pPr indent="0" lvl="0" marL="0" marR="0" rtl="0" algn="ctr">
                        <a:spcBef>
                          <a:spcPts val="0"/>
                        </a:spcBef>
                        <a:spcAft>
                          <a:spcPts val="0"/>
                        </a:spcAft>
                        <a:buNone/>
                      </a:pPr>
                      <a:r>
                        <a:rPr b="1" i="0" lang="en-US" sz="1100" u="none" strike="noStrike">
                          <a:latin typeface="Arial"/>
                          <a:ea typeface="Arial"/>
                          <a:cs typeface="Arial"/>
                          <a:sym typeface="Arial"/>
                        </a:rPr>
                        <a:t>AU</a:t>
                      </a:r>
                      <a:endParaRPr b="1" i="0" sz="1100" u="none" strike="noStrike">
                        <a:solidFill>
                          <a:srgbClr val="000000"/>
                        </a:solidFill>
                        <a:latin typeface="Arial"/>
                        <a:ea typeface="Arial"/>
                        <a:cs typeface="Arial"/>
                        <a:sym typeface="Arial"/>
                      </a:endParaRPr>
                    </a:p>
                  </a:txBody>
                  <a:tcPr marT="6525" marB="0" marR="6525" marL="65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Prebiotics</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81%</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100%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100%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100%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100%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100%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100%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100%</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Multivitamin</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99% </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99%</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Vitamin D</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100%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97%</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100%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100%</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Calcium</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97%</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100%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97%</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99%</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Probiotics</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94%</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100%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98%</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Magnesium</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97%</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95%</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98%</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Omega-3s</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97%</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100%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97%</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Antioxidants</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93%</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97%</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97%</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97%</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94%</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94%</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98%</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Protein Powder</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92%</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96%</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96%</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92%</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96%</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94%</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94%</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Collagen</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92%</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96%</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96%</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95%</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93%</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94%</a:t>
                      </a:r>
                      <a:endParaRPr/>
                    </a:p>
                  </a:txBody>
                  <a:tcPr marT="7625" marB="0" marR="7625" marL="7625" anchor="ctr"/>
                </a:tc>
              </a:tr>
              <a:tr h="3226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Curcumin/</a:t>
                      </a:r>
                      <a:endParaRPr/>
                    </a:p>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Turmeric</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87%</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93%</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95%</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94%</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95%</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97%</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86%</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91%</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Glucosamine</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76%</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86%</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88%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89%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76%</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95%</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87%</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Vitamin K2</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65%</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81%</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82%</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80%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83%</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82%</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77%</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79%</a:t>
                      </a:r>
                      <a:endParaRPr/>
                    </a:p>
                  </a:txBody>
                  <a:tcPr marT="7625" marB="0" marR="7625" marL="7625" anchor="ctr"/>
                </a:tc>
              </a:tr>
              <a:tr h="3226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Mushrooms</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65%</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87%</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83%</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72%</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74%</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84%</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CBD</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77%</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92%</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88%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84%</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74%</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46%</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73%</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Lutein</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56%</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75%</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76%</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71%</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99%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55%</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Postbiotics</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54%</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75%</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80%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75%</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74%</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83%</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61%</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CoQ10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52%</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81%</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67%</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63%</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63%</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58%</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Glutathione</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46%</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67%</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62%</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71%</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53%</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Synbiotics</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45%</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66%</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66%</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71%</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64%</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75%</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51%</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Choline</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43%</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63%</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71%</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66%</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61%</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62%</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57%</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54%</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Astaxanthin</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38%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61%</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62%</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61%</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55%</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75%</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44%</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Ashwagandha</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41%</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74%</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54%</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71%</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48%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39%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61%</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Alpha-GPC</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37%</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59%</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68%</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64%</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56%</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52%</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49%</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Nootropics</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36%</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57%</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66%</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61%</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51%</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52%</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52%</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51%</a:t>
                      </a:r>
                      <a:endParaRPr/>
                    </a:p>
                  </a:txBody>
                  <a:tcPr marT="7625" marB="0" marR="7625" marL="7625" anchor="ctr"/>
                </a:tc>
              </a:tr>
              <a:tr h="181575">
                <a:tc>
                  <a:txBody>
                    <a:bodyPr/>
                    <a:lstStyle/>
                    <a:p>
                      <a:pPr indent="0" lvl="0" marL="0" marR="0" rtl="0" algn="l">
                        <a:spcBef>
                          <a:spcPts val="0"/>
                        </a:spcBef>
                        <a:spcAft>
                          <a:spcPts val="0"/>
                        </a:spcAft>
                        <a:buNone/>
                      </a:pPr>
                      <a:r>
                        <a:rPr b="0" i="0" lang="en-US" sz="1100" u="none" strike="noStrike">
                          <a:solidFill>
                            <a:srgbClr val="000000"/>
                          </a:solidFill>
                          <a:latin typeface="Arial"/>
                          <a:ea typeface="Arial"/>
                          <a:cs typeface="Arial"/>
                          <a:sym typeface="Arial"/>
                        </a:rPr>
                        <a:t>Citicoline</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35%</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57%</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63%</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63%</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63%</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60%</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45%</a:t>
                      </a:r>
                      <a:endParaRPr/>
                    </a:p>
                  </a:txBody>
                  <a:tcPr marT="7625" marB="0" marR="7625" marL="7625" anchor="ctr"/>
                </a:tc>
                <a:tc>
                  <a:txBody>
                    <a:bodyPr/>
                    <a:lstStyle/>
                    <a:p>
                      <a:pPr indent="0" lvl="0" marL="0" marR="0" rtl="0" algn="r">
                        <a:spcBef>
                          <a:spcPts val="0"/>
                        </a:spcBef>
                        <a:spcAft>
                          <a:spcPts val="0"/>
                        </a:spcAft>
                        <a:buNone/>
                      </a:pPr>
                      <a:r>
                        <a:rPr b="0" i="0" lang="en-US" sz="1100" u="none" strike="noStrike">
                          <a:solidFill>
                            <a:srgbClr val="000000"/>
                          </a:solidFill>
                          <a:latin typeface="Arial"/>
                          <a:ea typeface="Arial"/>
                          <a:cs typeface="Arial"/>
                          <a:sym typeface="Arial"/>
                        </a:rPr>
                        <a:t>44%</a:t>
                      </a:r>
                      <a:endParaRPr/>
                    </a:p>
                  </a:txBody>
                  <a:tcPr marT="7625" marB="0" marR="7625" marL="7625" anchor="ctr"/>
                </a:tc>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72"/>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OVERALL FAMILIARITY: AGE</a:t>
            </a:r>
            <a:endParaRPr/>
          </a:p>
        </p:txBody>
      </p:sp>
      <p:graphicFrame>
        <p:nvGraphicFramePr>
          <p:cNvPr id="1083" name="Google Shape;1083;p72"/>
          <p:cNvGraphicFramePr/>
          <p:nvPr/>
        </p:nvGraphicFramePr>
        <p:xfrm>
          <a:off x="96253" y="2366210"/>
          <a:ext cx="11999494" cy="3611701"/>
        </p:xfrm>
        <a:graphic>
          <a:graphicData uri="http://schemas.openxmlformats.org/drawingml/2006/chart">
            <c:chart r:id="rId3"/>
          </a:graphicData>
        </a:graphic>
      </p:graphicFrame>
      <p:pic>
        <p:nvPicPr>
          <p:cNvPr descr="Icon&#10;&#10;Description automatically generated" id="1084" name="Google Shape;1084;p72"/>
          <p:cNvPicPr preferRelativeResize="0"/>
          <p:nvPr/>
        </p:nvPicPr>
        <p:blipFill rotWithShape="1">
          <a:blip r:embed="rId4">
            <a:alphaModFix/>
          </a:blip>
          <a:srcRect b="0" l="0" r="0" t="0"/>
          <a:stretch/>
        </p:blipFill>
        <p:spPr>
          <a:xfrm>
            <a:off x="724540" y="826402"/>
            <a:ext cx="457200" cy="457200"/>
          </a:xfrm>
          <a:prstGeom prst="rect">
            <a:avLst/>
          </a:prstGeom>
          <a:noFill/>
          <a:ln>
            <a:noFill/>
          </a:ln>
        </p:spPr>
      </p:pic>
      <p:sp>
        <p:nvSpPr>
          <p:cNvPr id="1085" name="Google Shape;1085;p72"/>
          <p:cNvSpPr txBox="1"/>
          <p:nvPr/>
        </p:nvSpPr>
        <p:spPr>
          <a:xfrm>
            <a:off x="1158683" y="870575"/>
            <a:ext cx="1087289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Multivitamins, calcium, antioxidants, curcumin/turmeric, and glucosamine familiarity increased with age.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Familiarity with synbiotics decreased dramatically with increasing age.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As overall familiarity decreased, supplement familiarity became negatively correlated with age.</a:t>
            </a:r>
            <a:endParaRPr sz="1400">
              <a:solidFill>
                <a:schemeClr val="dk1"/>
              </a:solidFill>
              <a:latin typeface="Arial"/>
              <a:ea typeface="Arial"/>
              <a:cs typeface="Arial"/>
              <a:sym typeface="Arial"/>
            </a:endParaRPr>
          </a:p>
        </p:txBody>
      </p:sp>
      <p:sp>
        <p:nvSpPr>
          <p:cNvPr id="1086" name="Google Shape;1086;p72"/>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18-34 n=663, 35-54 n=719, 55+ n=329, all supplement users n=3677. Question GI1: “How familiar would you consider yourself regarding the use of these supplements?” All responses except ‘never’.</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73"/>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OVERALL FAMILIARITY: GENDER</a:t>
            </a:r>
            <a:endParaRPr/>
          </a:p>
        </p:txBody>
      </p:sp>
      <p:graphicFrame>
        <p:nvGraphicFramePr>
          <p:cNvPr id="1092" name="Google Shape;1092;p73"/>
          <p:cNvGraphicFramePr/>
          <p:nvPr/>
        </p:nvGraphicFramePr>
        <p:xfrm>
          <a:off x="96253" y="2366210"/>
          <a:ext cx="11999494" cy="3611701"/>
        </p:xfrm>
        <a:graphic>
          <a:graphicData uri="http://schemas.openxmlformats.org/drawingml/2006/chart">
            <c:chart r:id="rId3"/>
          </a:graphicData>
        </a:graphic>
      </p:graphicFrame>
      <p:pic>
        <p:nvPicPr>
          <p:cNvPr descr="Icon&#10;&#10;Description automatically generated" id="1093" name="Google Shape;1093;p73"/>
          <p:cNvPicPr preferRelativeResize="0"/>
          <p:nvPr/>
        </p:nvPicPr>
        <p:blipFill rotWithShape="1">
          <a:blip r:embed="rId4">
            <a:alphaModFix/>
          </a:blip>
          <a:srcRect b="0" l="0" r="0" t="0"/>
          <a:stretch/>
        </p:blipFill>
        <p:spPr>
          <a:xfrm>
            <a:off x="724540" y="826402"/>
            <a:ext cx="457200" cy="457200"/>
          </a:xfrm>
          <a:prstGeom prst="rect">
            <a:avLst/>
          </a:prstGeom>
          <a:noFill/>
          <a:ln>
            <a:noFill/>
          </a:ln>
        </p:spPr>
      </p:pic>
      <p:sp>
        <p:nvSpPr>
          <p:cNvPr id="1094" name="Google Shape;1094;p73"/>
          <p:cNvSpPr txBox="1"/>
          <p:nvPr/>
        </p:nvSpPr>
        <p:spPr>
          <a:xfrm>
            <a:off x="1158683" y="870575"/>
            <a:ext cx="10872896"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As overall supplement familiarity decreased, male respondents tended to be more familiar with the supplements than female respondents, for example with synbiotics.</a:t>
            </a:r>
            <a:endParaRPr/>
          </a:p>
        </p:txBody>
      </p:sp>
      <p:sp>
        <p:nvSpPr>
          <p:cNvPr id="1095" name="Google Shape;1095;p73"/>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female n=863, male n=845, all supplement users n=3677. Question GI1: “How familiar would you consider yourself regarding the use of these supplements?” All responses except ‘never’.</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sp>
        <p:nvSpPr>
          <p:cNvPr id="1100" name="Google Shape;1100;p74"/>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OVERALL FAMILIARITY: AGE &amp; GENDER</a:t>
            </a:r>
            <a:endParaRPr/>
          </a:p>
        </p:txBody>
      </p:sp>
      <p:graphicFrame>
        <p:nvGraphicFramePr>
          <p:cNvPr id="1101" name="Google Shape;1101;p74"/>
          <p:cNvGraphicFramePr/>
          <p:nvPr/>
        </p:nvGraphicFramePr>
        <p:xfrm>
          <a:off x="96253" y="2366210"/>
          <a:ext cx="11999494" cy="3611701"/>
        </p:xfrm>
        <a:graphic>
          <a:graphicData uri="http://schemas.openxmlformats.org/drawingml/2006/chart">
            <c:chart r:id="rId3"/>
          </a:graphicData>
        </a:graphic>
      </p:graphicFrame>
      <p:pic>
        <p:nvPicPr>
          <p:cNvPr descr="Icon&#10;&#10;Description automatically generated" id="1102" name="Google Shape;1102;p74"/>
          <p:cNvPicPr preferRelativeResize="0"/>
          <p:nvPr/>
        </p:nvPicPr>
        <p:blipFill rotWithShape="1">
          <a:blip r:embed="rId4">
            <a:alphaModFix/>
          </a:blip>
          <a:srcRect b="0" l="0" r="0" t="0"/>
          <a:stretch/>
        </p:blipFill>
        <p:spPr>
          <a:xfrm>
            <a:off x="724540" y="826402"/>
            <a:ext cx="457200" cy="457200"/>
          </a:xfrm>
          <a:prstGeom prst="rect">
            <a:avLst/>
          </a:prstGeom>
          <a:noFill/>
          <a:ln>
            <a:noFill/>
          </a:ln>
        </p:spPr>
      </p:pic>
      <p:sp>
        <p:nvSpPr>
          <p:cNvPr id="1103" name="Google Shape;1103;p74"/>
          <p:cNvSpPr txBox="1"/>
          <p:nvPr/>
        </p:nvSpPr>
        <p:spPr>
          <a:xfrm>
            <a:off x="1158683" y="870575"/>
            <a:ext cx="10872896"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As overall familiarity decreases, familiarity starts to skew younger and more male.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CBD, lutein, and coQ10 had more familiarity among female respondents aged 55+ than male respondents 55+.</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Like the pattern for many ingredients, synbiotics skewed younger and male (85%).</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104" name="Google Shape;1104;p74"/>
          <p:cNvSpPr txBox="1"/>
          <p:nvPr/>
        </p:nvSpPr>
        <p:spPr>
          <a:xfrm>
            <a:off x="0" y="624244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female 18-34 n=355, male 18-34 n=305, female 35-54 n=347, male 35-54 n=372, female 55+ n=161, male 55+ n=168. Question GI1: “How familiar would you consider yourself regarding the use of these Prebiotics?” All responses except ‘never’.</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75"/>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OVERALL FAMILIARITY: </a:t>
            </a:r>
            <a:br>
              <a:rPr lang="en-US"/>
            </a:br>
            <a:r>
              <a:rPr lang="en-US">
                <a:latin typeface="Arial Black"/>
                <a:ea typeface="Arial Black"/>
                <a:cs typeface="Arial Black"/>
                <a:sym typeface="Arial Black"/>
              </a:rPr>
              <a:t>US, AGE &amp; GENDER</a:t>
            </a:r>
            <a:endParaRPr/>
          </a:p>
        </p:txBody>
      </p:sp>
      <p:graphicFrame>
        <p:nvGraphicFramePr>
          <p:cNvPr id="1110" name="Google Shape;1110;p75"/>
          <p:cNvGraphicFramePr/>
          <p:nvPr/>
        </p:nvGraphicFramePr>
        <p:xfrm>
          <a:off x="96253" y="2366210"/>
          <a:ext cx="11999494" cy="3611701"/>
        </p:xfrm>
        <a:graphic>
          <a:graphicData uri="http://schemas.openxmlformats.org/drawingml/2006/chart">
            <c:chart r:id="rId3"/>
          </a:graphicData>
        </a:graphic>
      </p:graphicFrame>
      <p:pic>
        <p:nvPicPr>
          <p:cNvPr descr="Icon&#10;&#10;Description automatically generated" id="1111" name="Google Shape;1111;p75"/>
          <p:cNvPicPr preferRelativeResize="0"/>
          <p:nvPr/>
        </p:nvPicPr>
        <p:blipFill rotWithShape="1">
          <a:blip r:embed="rId4">
            <a:alphaModFix/>
          </a:blip>
          <a:srcRect b="0" l="0" r="0" t="0"/>
          <a:stretch/>
        </p:blipFill>
        <p:spPr>
          <a:xfrm>
            <a:off x="724540" y="826402"/>
            <a:ext cx="457200" cy="457200"/>
          </a:xfrm>
          <a:prstGeom prst="rect">
            <a:avLst/>
          </a:prstGeom>
          <a:noFill/>
          <a:ln>
            <a:noFill/>
          </a:ln>
        </p:spPr>
      </p:pic>
      <p:sp>
        <p:nvSpPr>
          <p:cNvPr id="1112" name="Google Shape;1112;p75"/>
          <p:cNvSpPr txBox="1"/>
          <p:nvPr/>
        </p:nvSpPr>
        <p:spPr>
          <a:xfrm>
            <a:off x="1158683" y="870575"/>
            <a:ext cx="10872896"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While overall 18-34 male respondents tended to have more familiarity with the more obscure supplements, in the US 35-54 male respondents tended to have more familiarity with the supplements with lower overall familiarity.</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exceptions to this were postbiotics and glutathione (tended toward 18-34 male respondents), and ashwagandha (18-14 female respondents).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For synbiotics in the US for prebiotic users, this pattern was followed with males 35-54 at 86% and those 18-35 at 84%.</a:t>
            </a:r>
            <a:endParaRPr sz="1400">
              <a:solidFill>
                <a:schemeClr val="dk1"/>
              </a:solidFill>
              <a:latin typeface="Arial"/>
              <a:ea typeface="Arial"/>
              <a:cs typeface="Arial"/>
              <a:sym typeface="Arial"/>
            </a:endParaRPr>
          </a:p>
        </p:txBody>
      </p:sp>
      <p:sp>
        <p:nvSpPr>
          <p:cNvPr id="1113" name="Google Shape;1113;p75"/>
          <p:cNvSpPr txBox="1"/>
          <p:nvPr/>
        </p:nvSpPr>
        <p:spPr>
          <a:xfrm>
            <a:off x="0" y="6433658"/>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female 18-34 n=106, 35-54 n=97, 55+ n=46; US male 18-34 n=105, 35-54 n=112, 55+ n=32. Question GI1: “How familiar would you consider yourself regarding the use of these supplements?” All responses except ‘never’.</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76"/>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FAMILIARITY: BREAKDOWN</a:t>
            </a:r>
            <a:endParaRPr/>
          </a:p>
        </p:txBody>
      </p:sp>
      <p:graphicFrame>
        <p:nvGraphicFramePr>
          <p:cNvPr id="1119" name="Google Shape;1119;p76"/>
          <p:cNvGraphicFramePr/>
          <p:nvPr/>
        </p:nvGraphicFramePr>
        <p:xfrm>
          <a:off x="395416" y="1661663"/>
          <a:ext cx="10958384" cy="4897692"/>
        </p:xfrm>
        <a:graphic>
          <a:graphicData uri="http://schemas.openxmlformats.org/drawingml/2006/chart">
            <c:chart r:id="rId3"/>
          </a:graphicData>
        </a:graphic>
      </p:graphicFrame>
      <p:sp>
        <p:nvSpPr>
          <p:cNvPr id="1120" name="Google Shape;1120;p76"/>
          <p:cNvSpPr txBox="1"/>
          <p:nvPr/>
        </p:nvSpPr>
        <p:spPr>
          <a:xfrm>
            <a:off x="0" y="6611779"/>
            <a:ext cx="803049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All Prebiotic users n=1711. Question GI1: “How familiar would you consider yourself regarding the use of these supplements?”</a:t>
            </a:r>
            <a:endParaRPr/>
          </a:p>
        </p:txBody>
      </p:sp>
      <p:pic>
        <p:nvPicPr>
          <p:cNvPr descr="Icon&#10;&#10;Description automatically generated" id="1121" name="Google Shape;1121;p76"/>
          <p:cNvPicPr preferRelativeResize="0"/>
          <p:nvPr/>
        </p:nvPicPr>
        <p:blipFill rotWithShape="1">
          <a:blip r:embed="rId4">
            <a:alphaModFix/>
          </a:blip>
          <a:srcRect b="0" l="0" r="0" t="0"/>
          <a:stretch/>
        </p:blipFill>
        <p:spPr>
          <a:xfrm>
            <a:off x="838200" y="714150"/>
            <a:ext cx="457200" cy="457200"/>
          </a:xfrm>
          <a:prstGeom prst="rect">
            <a:avLst/>
          </a:prstGeom>
          <a:noFill/>
          <a:ln>
            <a:noFill/>
          </a:ln>
        </p:spPr>
      </p:pic>
      <p:sp>
        <p:nvSpPr>
          <p:cNvPr id="1122" name="Google Shape;1122;p76"/>
          <p:cNvSpPr txBox="1"/>
          <p:nvPr/>
        </p:nvSpPr>
        <p:spPr>
          <a:xfrm>
            <a:off x="1300289" y="717351"/>
            <a:ext cx="10872896"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Prebiotic familiarity has a normal split among prebiotic users with 22% noting extremely familiar and with a Top-2 of 51%.</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more ubiquitous categories enjoyed higher levels at extremely and Top-2 such as vitamin D, multivitamins (over 70%), omega-3s and calcium .</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Synbiotics are at 24% for Top-2.</a:t>
            </a:r>
            <a:endParaRPr sz="1400">
              <a:solidFill>
                <a:schemeClr val="dk1"/>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77"/>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FAMILIARITY: US</a:t>
            </a:r>
            <a:endParaRPr/>
          </a:p>
        </p:txBody>
      </p:sp>
      <p:graphicFrame>
        <p:nvGraphicFramePr>
          <p:cNvPr id="1128" name="Google Shape;1128;p77"/>
          <p:cNvGraphicFramePr/>
          <p:nvPr/>
        </p:nvGraphicFramePr>
        <p:xfrm>
          <a:off x="395416" y="1661663"/>
          <a:ext cx="10958384" cy="4897692"/>
        </p:xfrm>
        <a:graphic>
          <a:graphicData uri="http://schemas.openxmlformats.org/drawingml/2006/chart">
            <c:chart r:id="rId3"/>
          </a:graphicData>
        </a:graphic>
      </p:graphicFrame>
      <p:sp>
        <p:nvSpPr>
          <p:cNvPr id="1129" name="Google Shape;1129;p77"/>
          <p:cNvSpPr txBox="1"/>
          <p:nvPr/>
        </p:nvSpPr>
        <p:spPr>
          <a:xfrm>
            <a:off x="0" y="6611779"/>
            <a:ext cx="803049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Prebiotic users n=499. Question GI1: “How familiar would you consider yourself regarding the use of these supplements?”</a:t>
            </a:r>
            <a:endParaRPr/>
          </a:p>
        </p:txBody>
      </p:sp>
      <p:pic>
        <p:nvPicPr>
          <p:cNvPr descr="Icon&#10;&#10;Description automatically generated" id="1130" name="Google Shape;1130;p77"/>
          <p:cNvPicPr preferRelativeResize="0"/>
          <p:nvPr/>
        </p:nvPicPr>
        <p:blipFill rotWithShape="1">
          <a:blip r:embed="rId4">
            <a:alphaModFix/>
          </a:blip>
          <a:srcRect b="0" l="0" r="0" t="0"/>
          <a:stretch/>
        </p:blipFill>
        <p:spPr>
          <a:xfrm>
            <a:off x="838200" y="714150"/>
            <a:ext cx="457200" cy="457200"/>
          </a:xfrm>
          <a:prstGeom prst="rect">
            <a:avLst/>
          </a:prstGeom>
          <a:noFill/>
          <a:ln>
            <a:noFill/>
          </a:ln>
        </p:spPr>
      </p:pic>
      <p:sp>
        <p:nvSpPr>
          <p:cNvPr id="1131" name="Google Shape;1131;p77"/>
          <p:cNvSpPr txBox="1"/>
          <p:nvPr/>
        </p:nvSpPr>
        <p:spPr>
          <a:xfrm>
            <a:off x="1319104" y="802018"/>
            <a:ext cx="10872896"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prebiotic users are equally likely to describe themselves as “extremely familiar” and “moderately familiar” with prebiotics so the Top-2 in this case sits at 58%.</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Probiotics have moved to 67%, synbiotics to 35% when considering Top-2.</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78"/>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FAMILIARITY: UK</a:t>
            </a:r>
            <a:endParaRPr/>
          </a:p>
        </p:txBody>
      </p:sp>
      <p:graphicFrame>
        <p:nvGraphicFramePr>
          <p:cNvPr id="1137" name="Google Shape;1137;p78"/>
          <p:cNvGraphicFramePr/>
          <p:nvPr/>
        </p:nvGraphicFramePr>
        <p:xfrm>
          <a:off x="395416" y="1661663"/>
          <a:ext cx="10958384" cy="4897692"/>
        </p:xfrm>
        <a:graphic>
          <a:graphicData uri="http://schemas.openxmlformats.org/drawingml/2006/chart">
            <c:chart r:id="rId3"/>
          </a:graphicData>
        </a:graphic>
      </p:graphicFrame>
      <p:sp>
        <p:nvSpPr>
          <p:cNvPr id="1138" name="Google Shape;1138;p78"/>
          <p:cNvSpPr txBox="1"/>
          <p:nvPr/>
        </p:nvSpPr>
        <p:spPr>
          <a:xfrm>
            <a:off x="0" y="6611779"/>
            <a:ext cx="803049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UK Prebiotic users n=213. Question GI1: “How familiar would you consider yourself regarding the use of these supplements?”</a:t>
            </a:r>
            <a:endParaRPr/>
          </a:p>
        </p:txBody>
      </p:sp>
      <p:pic>
        <p:nvPicPr>
          <p:cNvPr descr="Icon&#10;&#10;Description automatically generated" id="1139" name="Google Shape;1139;p78"/>
          <p:cNvPicPr preferRelativeResize="0"/>
          <p:nvPr/>
        </p:nvPicPr>
        <p:blipFill rotWithShape="1">
          <a:blip r:embed="rId4">
            <a:alphaModFix/>
          </a:blip>
          <a:srcRect b="0" l="0" r="0" t="0"/>
          <a:stretch/>
        </p:blipFill>
        <p:spPr>
          <a:xfrm>
            <a:off x="838200" y="714150"/>
            <a:ext cx="457200" cy="457200"/>
          </a:xfrm>
          <a:prstGeom prst="rect">
            <a:avLst/>
          </a:prstGeom>
          <a:noFill/>
          <a:ln>
            <a:noFill/>
          </a:ln>
        </p:spPr>
      </p:pic>
      <p:sp>
        <p:nvSpPr>
          <p:cNvPr id="1140" name="Google Shape;1140;p78"/>
          <p:cNvSpPr txBox="1"/>
          <p:nvPr/>
        </p:nvSpPr>
        <p:spPr>
          <a:xfrm>
            <a:off x="1319104" y="802018"/>
            <a:ext cx="1087289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UK prebiotic users are more likely to describe themselves as moderately or minimally familiar than very or extremely familiar with prebiotics.</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79"/>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FAMILIARITY: DE</a:t>
            </a:r>
            <a:endParaRPr/>
          </a:p>
        </p:txBody>
      </p:sp>
      <p:graphicFrame>
        <p:nvGraphicFramePr>
          <p:cNvPr id="1146" name="Google Shape;1146;p79"/>
          <p:cNvGraphicFramePr/>
          <p:nvPr/>
        </p:nvGraphicFramePr>
        <p:xfrm>
          <a:off x="395416" y="1661663"/>
          <a:ext cx="10958384" cy="4897692"/>
        </p:xfrm>
        <a:graphic>
          <a:graphicData uri="http://schemas.openxmlformats.org/drawingml/2006/chart">
            <c:chart r:id="rId3"/>
          </a:graphicData>
        </a:graphic>
      </p:graphicFrame>
      <p:sp>
        <p:nvSpPr>
          <p:cNvPr id="1147" name="Google Shape;1147;p79"/>
          <p:cNvSpPr txBox="1"/>
          <p:nvPr/>
        </p:nvSpPr>
        <p:spPr>
          <a:xfrm>
            <a:off x="0" y="6611779"/>
            <a:ext cx="803049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DE Prebiotic users n=196. Question GI1: “How familiar would you consider yourself regarding the use of these supplements?”</a:t>
            </a:r>
            <a:endParaRPr/>
          </a:p>
        </p:txBody>
      </p:sp>
      <p:pic>
        <p:nvPicPr>
          <p:cNvPr descr="Icon&#10;&#10;Description automatically generated" id="1148" name="Google Shape;1148;p79"/>
          <p:cNvPicPr preferRelativeResize="0"/>
          <p:nvPr/>
        </p:nvPicPr>
        <p:blipFill rotWithShape="1">
          <a:blip r:embed="rId4">
            <a:alphaModFix/>
          </a:blip>
          <a:srcRect b="0" l="0" r="0" t="0"/>
          <a:stretch/>
        </p:blipFill>
        <p:spPr>
          <a:xfrm>
            <a:off x="838200" y="714150"/>
            <a:ext cx="457200" cy="457200"/>
          </a:xfrm>
          <a:prstGeom prst="rect">
            <a:avLst/>
          </a:prstGeom>
          <a:noFill/>
          <a:ln>
            <a:noFill/>
          </a:ln>
        </p:spPr>
      </p:pic>
      <p:sp>
        <p:nvSpPr>
          <p:cNvPr id="1149" name="Google Shape;1149;p79"/>
          <p:cNvSpPr txBox="1"/>
          <p:nvPr/>
        </p:nvSpPr>
        <p:spPr>
          <a:xfrm>
            <a:off x="1319104" y="802018"/>
            <a:ext cx="10872896"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German prebiotic users were most likely to describe themselves as “moderately familiar” with prebiotics (34%), but the Top-2 number sits at 42%.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descr="Woman" id="222" name="Google Shape;222;p8"/>
          <p:cNvPicPr preferRelativeResize="0"/>
          <p:nvPr/>
        </p:nvPicPr>
        <p:blipFill rotWithShape="1">
          <a:blip r:embed="rId3">
            <a:alphaModFix/>
          </a:blip>
          <a:srcRect b="0" l="0" r="0" t="0"/>
          <a:stretch/>
        </p:blipFill>
        <p:spPr>
          <a:xfrm>
            <a:off x="67159" y="2043619"/>
            <a:ext cx="1795054" cy="1795054"/>
          </a:xfrm>
          <a:prstGeom prst="rect">
            <a:avLst/>
          </a:prstGeom>
          <a:noFill/>
          <a:ln>
            <a:noFill/>
          </a:ln>
        </p:spPr>
      </p:pic>
      <p:sp>
        <p:nvSpPr>
          <p:cNvPr id="223" name="Google Shape;223;p8"/>
          <p:cNvSpPr txBox="1"/>
          <p:nvPr/>
        </p:nvSpPr>
        <p:spPr>
          <a:xfrm>
            <a:off x="150997" y="6632694"/>
            <a:ext cx="4006001"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Prebiotic users n=499.</a:t>
            </a:r>
            <a:endParaRPr/>
          </a:p>
        </p:txBody>
      </p:sp>
      <p:sp>
        <p:nvSpPr>
          <p:cNvPr id="224" name="Google Shape;224;p8"/>
          <p:cNvSpPr txBox="1"/>
          <p:nvPr/>
        </p:nvSpPr>
        <p:spPr>
          <a:xfrm>
            <a:off x="2761880" y="3078617"/>
            <a:ext cx="95174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50%</a:t>
            </a:r>
            <a:endParaRPr/>
          </a:p>
        </p:txBody>
      </p:sp>
      <p:sp>
        <p:nvSpPr>
          <p:cNvPr id="225" name="Google Shape;225;p8"/>
          <p:cNvSpPr txBox="1"/>
          <p:nvPr/>
        </p:nvSpPr>
        <p:spPr>
          <a:xfrm>
            <a:off x="1199320" y="3124201"/>
            <a:ext cx="95174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50%</a:t>
            </a:r>
            <a:endParaRPr/>
          </a:p>
        </p:txBody>
      </p:sp>
      <p:sp>
        <p:nvSpPr>
          <p:cNvPr id="226" name="Google Shape;226;p8"/>
          <p:cNvSpPr txBox="1"/>
          <p:nvPr/>
        </p:nvSpPr>
        <p:spPr>
          <a:xfrm>
            <a:off x="5386262" y="2894456"/>
            <a:ext cx="87763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Black"/>
                <a:ea typeface="Arial Black"/>
                <a:cs typeface="Arial Black"/>
                <a:sym typeface="Arial Black"/>
              </a:rPr>
              <a:t>AGE</a:t>
            </a:r>
            <a:endParaRPr/>
          </a:p>
        </p:txBody>
      </p:sp>
      <p:sp>
        <p:nvSpPr>
          <p:cNvPr id="227" name="Google Shape;227;p8"/>
          <p:cNvSpPr txBox="1"/>
          <p:nvPr/>
        </p:nvSpPr>
        <p:spPr>
          <a:xfrm>
            <a:off x="9421987" y="2902718"/>
            <a:ext cx="130402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Black"/>
                <a:ea typeface="Arial Black"/>
                <a:cs typeface="Arial Black"/>
                <a:sym typeface="Arial Black"/>
              </a:rPr>
              <a:t>INCOME</a:t>
            </a:r>
            <a:endParaRPr/>
          </a:p>
        </p:txBody>
      </p:sp>
      <p:sp>
        <p:nvSpPr>
          <p:cNvPr id="228" name="Google Shape;228;p8"/>
          <p:cNvSpPr/>
          <p:nvPr/>
        </p:nvSpPr>
        <p:spPr>
          <a:xfrm flipH="1" rot="-5400000">
            <a:off x="3098387" y="3161077"/>
            <a:ext cx="204543" cy="914400"/>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229" name="Google Shape;229;p8"/>
          <p:cNvSpPr/>
          <p:nvPr/>
        </p:nvSpPr>
        <p:spPr>
          <a:xfrm flipH="1" rot="-5400000">
            <a:off x="1566353" y="3162765"/>
            <a:ext cx="201168" cy="914400"/>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pic>
        <p:nvPicPr>
          <p:cNvPr descr="Man" id="230" name="Google Shape;230;p8"/>
          <p:cNvPicPr preferRelativeResize="0"/>
          <p:nvPr/>
        </p:nvPicPr>
        <p:blipFill rotWithShape="1">
          <a:blip r:embed="rId4">
            <a:alphaModFix/>
          </a:blip>
          <a:srcRect b="0" l="0" r="0" t="0"/>
          <a:stretch/>
        </p:blipFill>
        <p:spPr>
          <a:xfrm>
            <a:off x="1608295" y="2030184"/>
            <a:ext cx="1795054" cy="1795054"/>
          </a:xfrm>
          <a:prstGeom prst="rect">
            <a:avLst/>
          </a:prstGeom>
          <a:noFill/>
          <a:ln>
            <a:noFill/>
          </a:ln>
        </p:spPr>
      </p:pic>
      <p:sp>
        <p:nvSpPr>
          <p:cNvPr id="231" name="Google Shape;231;p8"/>
          <p:cNvSpPr txBox="1"/>
          <p:nvPr/>
        </p:nvSpPr>
        <p:spPr>
          <a:xfrm>
            <a:off x="455784" y="4583205"/>
            <a:ext cx="3052763" cy="1159733"/>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Even mix of men and women. </a:t>
            </a:r>
            <a:endParaRPr sz="1600">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Female n = 249</a:t>
            </a:r>
            <a:endParaRPr sz="1600">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Male n = 249</a:t>
            </a:r>
            <a:endParaRPr sz="1600">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Non-Binary n = 1</a:t>
            </a:r>
            <a:endParaRPr sz="1600">
              <a:solidFill>
                <a:schemeClr val="dk1"/>
              </a:solidFill>
              <a:latin typeface="Arial"/>
              <a:ea typeface="Arial"/>
              <a:cs typeface="Arial"/>
              <a:sym typeface="Arial"/>
            </a:endParaRPr>
          </a:p>
        </p:txBody>
      </p:sp>
      <p:cxnSp>
        <p:nvCxnSpPr>
          <p:cNvPr id="232" name="Google Shape;232;p8"/>
          <p:cNvCxnSpPr/>
          <p:nvPr/>
        </p:nvCxnSpPr>
        <p:spPr>
          <a:xfrm>
            <a:off x="3929743" y="1618424"/>
            <a:ext cx="0" cy="4403792"/>
          </a:xfrm>
          <a:prstGeom prst="straightConnector1">
            <a:avLst/>
          </a:prstGeom>
          <a:noFill/>
          <a:ln cap="flat" cmpd="sng" w="9525">
            <a:solidFill>
              <a:schemeClr val="accent1"/>
            </a:solidFill>
            <a:prstDash val="solid"/>
            <a:miter lim="800000"/>
            <a:headEnd len="sm" w="sm" type="none"/>
            <a:tailEnd len="sm" w="sm" type="none"/>
          </a:ln>
        </p:spPr>
      </p:cxnSp>
      <p:cxnSp>
        <p:nvCxnSpPr>
          <p:cNvPr id="233" name="Google Shape;233;p8"/>
          <p:cNvCxnSpPr/>
          <p:nvPr/>
        </p:nvCxnSpPr>
        <p:spPr>
          <a:xfrm>
            <a:off x="8010939" y="1618424"/>
            <a:ext cx="0" cy="4403792"/>
          </a:xfrm>
          <a:prstGeom prst="straightConnector1">
            <a:avLst/>
          </a:prstGeom>
          <a:noFill/>
          <a:ln cap="flat" cmpd="sng" w="9525">
            <a:solidFill>
              <a:schemeClr val="accent1"/>
            </a:solidFill>
            <a:prstDash val="solid"/>
            <a:miter lim="800000"/>
            <a:headEnd len="sm" w="sm" type="none"/>
            <a:tailEnd len="sm" w="sm" type="none"/>
          </a:ln>
        </p:spPr>
      </p:cxnSp>
      <p:sp>
        <p:nvSpPr>
          <p:cNvPr id="234" name="Google Shape;234;p8"/>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DEMOGRAPHICS: US</a:t>
            </a:r>
            <a:endParaRPr>
              <a:latin typeface="Arial Black"/>
              <a:ea typeface="Arial Black"/>
              <a:cs typeface="Arial Black"/>
              <a:sym typeface="Arial Black"/>
            </a:endParaRPr>
          </a:p>
        </p:txBody>
      </p:sp>
      <p:sp>
        <p:nvSpPr>
          <p:cNvPr id="235" name="Google Shape;235;p8"/>
          <p:cNvSpPr txBox="1"/>
          <p:nvPr/>
        </p:nvSpPr>
        <p:spPr>
          <a:xfrm>
            <a:off x="838200" y="229050"/>
            <a:ext cx="10515600" cy="456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Montserrat Black"/>
              <a:buNone/>
            </a:pPr>
            <a:r>
              <a:t/>
            </a:r>
            <a:endParaRPr b="1" i="0" sz="2800" cap="none">
              <a:solidFill>
                <a:schemeClr val="dk1"/>
              </a:solidFill>
              <a:latin typeface="Montserrat Black"/>
              <a:ea typeface="Montserrat Black"/>
              <a:cs typeface="Montserrat Black"/>
              <a:sym typeface="Montserrat Black"/>
            </a:endParaRPr>
          </a:p>
        </p:txBody>
      </p:sp>
      <p:sp>
        <p:nvSpPr>
          <p:cNvPr id="236" name="Google Shape;236;p8"/>
          <p:cNvSpPr txBox="1"/>
          <p:nvPr/>
        </p:nvSpPr>
        <p:spPr>
          <a:xfrm>
            <a:off x="8702399" y="4623164"/>
            <a:ext cx="2743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All U.S. income brackets were fairly well-represented.</a:t>
            </a:r>
            <a:endParaRPr sz="1600">
              <a:solidFill>
                <a:schemeClr val="dk1"/>
              </a:solidFill>
              <a:latin typeface="Arial"/>
              <a:ea typeface="Arial"/>
              <a:cs typeface="Arial"/>
              <a:sym typeface="Arial"/>
            </a:endParaRPr>
          </a:p>
        </p:txBody>
      </p:sp>
      <p:graphicFrame>
        <p:nvGraphicFramePr>
          <p:cNvPr id="237" name="Google Shape;237;p8"/>
          <p:cNvGraphicFramePr/>
          <p:nvPr/>
        </p:nvGraphicFramePr>
        <p:xfrm>
          <a:off x="3082828" y="1259215"/>
          <a:ext cx="5484504" cy="3656337"/>
        </p:xfrm>
        <a:graphic>
          <a:graphicData uri="http://schemas.openxmlformats.org/drawingml/2006/chart">
            <c:chart r:id="rId5"/>
          </a:graphicData>
        </a:graphic>
      </p:graphicFrame>
      <p:graphicFrame>
        <p:nvGraphicFramePr>
          <p:cNvPr id="238" name="Google Shape;238;p8"/>
          <p:cNvGraphicFramePr/>
          <p:nvPr/>
        </p:nvGraphicFramePr>
        <p:xfrm>
          <a:off x="7283385" y="1254452"/>
          <a:ext cx="5516960" cy="3677974"/>
        </p:xfrm>
        <a:graphic>
          <a:graphicData uri="http://schemas.openxmlformats.org/drawingml/2006/chart">
            <c:chart r:id="rId6"/>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p80"/>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FAMILIARITY: IT</a:t>
            </a:r>
            <a:endParaRPr/>
          </a:p>
        </p:txBody>
      </p:sp>
      <p:graphicFrame>
        <p:nvGraphicFramePr>
          <p:cNvPr id="1155" name="Google Shape;1155;p80"/>
          <p:cNvGraphicFramePr/>
          <p:nvPr/>
        </p:nvGraphicFramePr>
        <p:xfrm>
          <a:off x="395416" y="1667759"/>
          <a:ext cx="10958384" cy="4897692"/>
        </p:xfrm>
        <a:graphic>
          <a:graphicData uri="http://schemas.openxmlformats.org/drawingml/2006/chart">
            <c:chart r:id="rId3"/>
          </a:graphicData>
        </a:graphic>
      </p:graphicFrame>
      <p:sp>
        <p:nvSpPr>
          <p:cNvPr id="1156" name="Google Shape;1156;p80"/>
          <p:cNvSpPr txBox="1"/>
          <p:nvPr/>
        </p:nvSpPr>
        <p:spPr>
          <a:xfrm>
            <a:off x="0" y="6611779"/>
            <a:ext cx="803049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IT Prebiotic users n=290. Question GI1: “How familiar would you consider yourself regarding the use of these supplements?”</a:t>
            </a:r>
            <a:endParaRPr/>
          </a:p>
        </p:txBody>
      </p:sp>
      <p:pic>
        <p:nvPicPr>
          <p:cNvPr descr="Icon&#10;&#10;Description automatically generated" id="1157" name="Google Shape;1157;p80"/>
          <p:cNvPicPr preferRelativeResize="0"/>
          <p:nvPr/>
        </p:nvPicPr>
        <p:blipFill rotWithShape="1">
          <a:blip r:embed="rId4">
            <a:alphaModFix/>
          </a:blip>
          <a:srcRect b="0" l="0" r="0" t="0"/>
          <a:stretch/>
        </p:blipFill>
        <p:spPr>
          <a:xfrm>
            <a:off x="838200" y="714150"/>
            <a:ext cx="457200" cy="457200"/>
          </a:xfrm>
          <a:prstGeom prst="rect">
            <a:avLst/>
          </a:prstGeom>
          <a:noFill/>
          <a:ln>
            <a:noFill/>
          </a:ln>
        </p:spPr>
      </p:pic>
      <p:sp>
        <p:nvSpPr>
          <p:cNvPr id="1158" name="Google Shape;1158;p80"/>
          <p:cNvSpPr txBox="1"/>
          <p:nvPr/>
        </p:nvSpPr>
        <p:spPr>
          <a:xfrm>
            <a:off x="1319104" y="802018"/>
            <a:ext cx="10872896"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prebiotic users described themselves as being more familiar with Vitamin D than with Prebiotics (Top-3); the Top-2 here is 53%, amongst the higher numbers.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Synbiotics sit extremely low here at 18% for Top-2.</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p81"/>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FAMILIARITY: KR</a:t>
            </a:r>
            <a:endParaRPr/>
          </a:p>
        </p:txBody>
      </p:sp>
      <p:graphicFrame>
        <p:nvGraphicFramePr>
          <p:cNvPr id="1164" name="Google Shape;1164;p81"/>
          <p:cNvGraphicFramePr/>
          <p:nvPr/>
        </p:nvGraphicFramePr>
        <p:xfrm>
          <a:off x="395416" y="1661663"/>
          <a:ext cx="10958384" cy="4897692"/>
        </p:xfrm>
        <a:graphic>
          <a:graphicData uri="http://schemas.openxmlformats.org/drawingml/2006/chart">
            <c:chart r:id="rId3"/>
          </a:graphicData>
        </a:graphic>
      </p:graphicFrame>
      <p:sp>
        <p:nvSpPr>
          <p:cNvPr id="1165" name="Google Shape;1165;p81"/>
          <p:cNvSpPr txBox="1"/>
          <p:nvPr/>
        </p:nvSpPr>
        <p:spPr>
          <a:xfrm>
            <a:off x="0" y="6611779"/>
            <a:ext cx="803049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KR Prebiotic users n=295. Question GI1: “How familiar would you consider yourself regarding the use of these supplements?”</a:t>
            </a:r>
            <a:endParaRPr/>
          </a:p>
        </p:txBody>
      </p:sp>
      <p:pic>
        <p:nvPicPr>
          <p:cNvPr descr="Icon&#10;&#10;Description automatically generated" id="1166" name="Google Shape;1166;p81"/>
          <p:cNvPicPr preferRelativeResize="0"/>
          <p:nvPr/>
        </p:nvPicPr>
        <p:blipFill rotWithShape="1">
          <a:blip r:embed="rId4">
            <a:alphaModFix/>
          </a:blip>
          <a:srcRect b="0" l="0" r="0" t="0"/>
          <a:stretch/>
        </p:blipFill>
        <p:spPr>
          <a:xfrm>
            <a:off x="838200" y="714150"/>
            <a:ext cx="457200" cy="457200"/>
          </a:xfrm>
          <a:prstGeom prst="rect">
            <a:avLst/>
          </a:prstGeom>
          <a:noFill/>
          <a:ln>
            <a:noFill/>
          </a:ln>
        </p:spPr>
      </p:pic>
      <p:sp>
        <p:nvSpPr>
          <p:cNvPr id="1167" name="Google Shape;1167;p81"/>
          <p:cNvSpPr txBox="1"/>
          <p:nvPr/>
        </p:nvSpPr>
        <p:spPr>
          <a:xfrm>
            <a:off x="1319104" y="802018"/>
            <a:ext cx="10872896"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Omega-3s had higher relative familiarity in South Korea than in other countries for prebiotic users.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Overall prebiotic familiarity shows 19% for extremely and 51% for Top-2; synbiotics Top-2 is low at 19%.</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CBD had dramatically lower relative familiarity than it had in other countries.</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82"/>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FAMILIARITY: AU</a:t>
            </a:r>
            <a:endParaRPr/>
          </a:p>
        </p:txBody>
      </p:sp>
      <p:graphicFrame>
        <p:nvGraphicFramePr>
          <p:cNvPr id="1173" name="Google Shape;1173;p82"/>
          <p:cNvGraphicFramePr/>
          <p:nvPr/>
        </p:nvGraphicFramePr>
        <p:xfrm>
          <a:off x="395416" y="1661663"/>
          <a:ext cx="10958384" cy="4897692"/>
        </p:xfrm>
        <a:graphic>
          <a:graphicData uri="http://schemas.openxmlformats.org/drawingml/2006/chart">
            <c:chart r:id="rId3"/>
          </a:graphicData>
        </a:graphic>
      </p:graphicFrame>
      <p:sp>
        <p:nvSpPr>
          <p:cNvPr id="1174" name="Google Shape;1174;p82"/>
          <p:cNvSpPr txBox="1"/>
          <p:nvPr/>
        </p:nvSpPr>
        <p:spPr>
          <a:xfrm>
            <a:off x="0" y="6611779"/>
            <a:ext cx="803049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AU Prebiotic users n=218. Question GI1: “How familiar would you consider yourself regarding the use of these supplements?”</a:t>
            </a:r>
            <a:endParaRPr/>
          </a:p>
        </p:txBody>
      </p:sp>
      <p:pic>
        <p:nvPicPr>
          <p:cNvPr descr="Icon&#10;&#10;Description automatically generated" id="1175" name="Google Shape;1175;p82"/>
          <p:cNvPicPr preferRelativeResize="0"/>
          <p:nvPr/>
        </p:nvPicPr>
        <p:blipFill rotWithShape="1">
          <a:blip r:embed="rId4">
            <a:alphaModFix/>
          </a:blip>
          <a:srcRect b="0" l="0" r="0" t="0"/>
          <a:stretch/>
        </p:blipFill>
        <p:spPr>
          <a:xfrm>
            <a:off x="838200" y="714150"/>
            <a:ext cx="457200" cy="457200"/>
          </a:xfrm>
          <a:prstGeom prst="rect">
            <a:avLst/>
          </a:prstGeom>
          <a:noFill/>
          <a:ln>
            <a:noFill/>
          </a:ln>
        </p:spPr>
      </p:pic>
      <p:sp>
        <p:nvSpPr>
          <p:cNvPr id="1176" name="Google Shape;1176;p82"/>
          <p:cNvSpPr txBox="1"/>
          <p:nvPr/>
        </p:nvSpPr>
        <p:spPr>
          <a:xfrm>
            <a:off x="1319104" y="802018"/>
            <a:ext cx="1087289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As in Germany and the UK, Australian prebiotic users were more likely to describe themselves as moderately or minimally familiar with prebiotics so Australia nets at a Top-2 of 45%.</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Synbiotics has a Top-2 of 14%.</a:t>
            </a:r>
            <a:endParaRPr sz="1400">
              <a:solidFill>
                <a:schemeClr val="dk1"/>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p83"/>
          <p:cNvSpPr txBox="1"/>
          <p:nvPr>
            <p:ph type="title"/>
          </p:nvPr>
        </p:nvSpPr>
        <p:spPr>
          <a:xfrm>
            <a:off x="838200" y="287201"/>
            <a:ext cx="8561439" cy="39383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OVERALL FAMILIARITY, 2022-2023</a:t>
            </a:r>
            <a:endParaRPr/>
          </a:p>
        </p:txBody>
      </p:sp>
      <p:pic>
        <p:nvPicPr>
          <p:cNvPr descr="Icon&#10;&#10;Description automatically generated" id="1182" name="Google Shape;1182;p83"/>
          <p:cNvPicPr preferRelativeResize="0"/>
          <p:nvPr/>
        </p:nvPicPr>
        <p:blipFill rotWithShape="1">
          <a:blip r:embed="rId3">
            <a:alphaModFix/>
          </a:blip>
          <a:srcRect b="0" l="0" r="0" t="0"/>
          <a:stretch/>
        </p:blipFill>
        <p:spPr>
          <a:xfrm>
            <a:off x="838200" y="907012"/>
            <a:ext cx="548640" cy="548640"/>
          </a:xfrm>
          <a:prstGeom prst="rect">
            <a:avLst/>
          </a:prstGeom>
          <a:noFill/>
          <a:ln>
            <a:noFill/>
          </a:ln>
        </p:spPr>
      </p:pic>
      <p:sp>
        <p:nvSpPr>
          <p:cNvPr id="1183" name="Google Shape;1183;p83"/>
          <p:cNvSpPr txBox="1"/>
          <p:nvPr/>
        </p:nvSpPr>
        <p:spPr>
          <a:xfrm>
            <a:off x="1338613" y="987881"/>
            <a:ext cx="2623787" cy="50230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The biggest familiarity gain for prebiotics users was with omega-3s and magnesium.</a:t>
            </a:r>
            <a:endParaRPr/>
          </a:p>
          <a:p>
            <a:pPr indent="-228600" lvl="0" marL="228600" marR="0" rtl="0" algn="l">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Familiarity with vitamin K2, lutein, coQ10, postbiotics, and choline dramatically fell off among general supplement users between 2022 and 2023.</a:t>
            </a:r>
            <a:endParaRPr sz="1400">
              <a:solidFill>
                <a:schemeClr val="dk1"/>
              </a:solidFill>
              <a:latin typeface="Arial"/>
              <a:ea typeface="Arial"/>
              <a:cs typeface="Arial"/>
              <a:sym typeface="Arial"/>
            </a:endParaRPr>
          </a:p>
        </p:txBody>
      </p:sp>
      <p:sp>
        <p:nvSpPr>
          <p:cNvPr id="1184" name="Google Shape;1184;p83"/>
          <p:cNvSpPr txBox="1"/>
          <p:nvPr/>
        </p:nvSpPr>
        <p:spPr>
          <a:xfrm>
            <a:off x="64169" y="6170689"/>
            <a:ext cx="3898231"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All supplement users 2023 n=3677, 2022 n=3625. Question GI1: “How familiar would you consider yourself regarding the use of these supplements?” All responses except “never heard of it.”</a:t>
            </a:r>
            <a:endParaRPr/>
          </a:p>
        </p:txBody>
      </p:sp>
      <p:graphicFrame>
        <p:nvGraphicFramePr>
          <p:cNvPr id="1185" name="Google Shape;1185;p83"/>
          <p:cNvGraphicFramePr/>
          <p:nvPr/>
        </p:nvGraphicFramePr>
        <p:xfrm>
          <a:off x="3795251" y="1750174"/>
          <a:ext cx="7558547" cy="4351337"/>
        </p:xfrm>
        <a:graphic>
          <a:graphicData uri="http://schemas.openxmlformats.org/drawingml/2006/chart">
            <c:chart r:id="rId4"/>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84"/>
          <p:cNvSpPr txBox="1"/>
          <p:nvPr>
            <p:ph type="title"/>
          </p:nvPr>
        </p:nvSpPr>
        <p:spPr>
          <a:xfrm>
            <a:off x="838200" y="224287"/>
            <a:ext cx="10200968"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CHARACTERISTICS INFLUENCING PURCHASE</a:t>
            </a:r>
            <a:endParaRPr/>
          </a:p>
        </p:txBody>
      </p:sp>
      <p:sp>
        <p:nvSpPr>
          <p:cNvPr id="1191" name="Google Shape;1191;p84"/>
          <p:cNvSpPr txBox="1"/>
          <p:nvPr/>
        </p:nvSpPr>
        <p:spPr>
          <a:xfrm>
            <a:off x="0" y="6457890"/>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Total supplement users n=3677, US n=499, UK n=213, DE n=196, IT n=290, KR n=295, AU n=218. Question GS4: “Which are the most important purchase considerations for you when choosing which supplement product(s) to purchase?” </a:t>
            </a:r>
            <a:endParaRPr/>
          </a:p>
        </p:txBody>
      </p:sp>
      <p:pic>
        <p:nvPicPr>
          <p:cNvPr descr="Icon&#10;&#10;Description automatically generated" id="1192" name="Google Shape;1192;p84"/>
          <p:cNvPicPr preferRelativeResize="0"/>
          <p:nvPr/>
        </p:nvPicPr>
        <p:blipFill rotWithShape="1">
          <a:blip r:embed="rId3">
            <a:alphaModFix/>
          </a:blip>
          <a:srcRect b="0" l="0" r="0" t="0"/>
          <a:stretch/>
        </p:blipFill>
        <p:spPr>
          <a:xfrm>
            <a:off x="838200" y="762233"/>
            <a:ext cx="457200" cy="457200"/>
          </a:xfrm>
          <a:prstGeom prst="rect">
            <a:avLst/>
          </a:prstGeom>
          <a:noFill/>
          <a:ln>
            <a:noFill/>
          </a:ln>
        </p:spPr>
      </p:pic>
      <p:sp>
        <p:nvSpPr>
          <p:cNvPr id="1193" name="Google Shape;1193;p84"/>
          <p:cNvSpPr txBox="1"/>
          <p:nvPr/>
        </p:nvSpPr>
        <p:spPr>
          <a:xfrm>
            <a:off x="1272343" y="806406"/>
            <a:ext cx="10827774"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Ease of swallowing and a single pill daily dosage were the most important supplement characteristics overall.</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users notably over-indexed for gummy format preference.</a:t>
            </a:r>
            <a:endParaRPr/>
          </a:p>
        </p:txBody>
      </p:sp>
      <p:graphicFrame>
        <p:nvGraphicFramePr>
          <p:cNvPr id="1194" name="Google Shape;1194;p84"/>
          <p:cNvGraphicFramePr/>
          <p:nvPr/>
        </p:nvGraphicFramePr>
        <p:xfrm>
          <a:off x="953335" y="2312459"/>
          <a:ext cx="3000000" cy="3000000"/>
        </p:xfrm>
        <a:graphic>
          <a:graphicData uri="http://schemas.openxmlformats.org/drawingml/2006/table">
            <a:tbl>
              <a:tblPr bandRow="1" firstRow="1">
                <a:noFill/>
                <a:tableStyleId>{77A6032E-2C21-4E06-B038-DB82A97FD216}</a:tableStyleId>
              </a:tblPr>
              <a:tblGrid>
                <a:gridCol w="4482600"/>
                <a:gridCol w="800475"/>
                <a:gridCol w="800475"/>
                <a:gridCol w="800475"/>
                <a:gridCol w="800475"/>
                <a:gridCol w="800475"/>
                <a:gridCol w="800475"/>
                <a:gridCol w="800475"/>
              </a:tblGrid>
              <a:tr h="173525">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 </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FFFF"/>
                          </a:solidFill>
                          <a:latin typeface="Arial"/>
                          <a:ea typeface="Arial"/>
                          <a:cs typeface="Arial"/>
                          <a:sym typeface="Arial"/>
                        </a:rPr>
                        <a:t>Total</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FFFF"/>
                          </a:solidFill>
                          <a:latin typeface="Arial"/>
                          <a:ea typeface="Arial"/>
                          <a:cs typeface="Arial"/>
                          <a:sym typeface="Arial"/>
                        </a:rPr>
                        <a:t>US</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FFFF"/>
                          </a:solidFill>
                          <a:latin typeface="Arial"/>
                          <a:ea typeface="Arial"/>
                          <a:cs typeface="Arial"/>
                          <a:sym typeface="Arial"/>
                        </a:rPr>
                        <a:t>UK</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FFFF"/>
                          </a:solidFill>
                          <a:latin typeface="Arial"/>
                          <a:ea typeface="Arial"/>
                          <a:cs typeface="Arial"/>
                          <a:sym typeface="Arial"/>
                        </a:rPr>
                        <a:t>DE</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FFFF"/>
                          </a:solidFill>
                          <a:latin typeface="Arial"/>
                          <a:ea typeface="Arial"/>
                          <a:cs typeface="Arial"/>
                          <a:sym typeface="Arial"/>
                        </a:rPr>
                        <a:t>IT</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FFFF"/>
                          </a:solidFill>
                          <a:latin typeface="Arial"/>
                          <a:ea typeface="Arial"/>
                          <a:cs typeface="Arial"/>
                          <a:sym typeface="Arial"/>
                        </a:rPr>
                        <a:t>KR</a:t>
                      </a:r>
                      <a:endParaRPr/>
                    </a:p>
                  </a:txBody>
                  <a:tcPr marT="7625" marB="0" marR="7625" marL="7625" anchor="b"/>
                </a:tc>
                <a:tc>
                  <a:txBody>
                    <a:bodyPr/>
                    <a:lstStyle/>
                    <a:p>
                      <a:pPr indent="0" lvl="0" marL="0" marR="0" rtl="0" algn="ctr">
                        <a:spcBef>
                          <a:spcPts val="0"/>
                        </a:spcBef>
                        <a:spcAft>
                          <a:spcPts val="0"/>
                        </a:spcAft>
                        <a:buNone/>
                      </a:pPr>
                      <a:r>
                        <a:rPr b="1" i="0" lang="en-US" sz="1400" u="none" strike="noStrike">
                          <a:solidFill>
                            <a:srgbClr val="FFFFFF"/>
                          </a:solidFill>
                          <a:latin typeface="Arial"/>
                          <a:ea typeface="Arial"/>
                          <a:cs typeface="Arial"/>
                          <a:sym typeface="Arial"/>
                        </a:rPr>
                        <a:t>AU</a:t>
                      </a:r>
                      <a:endParaRPr/>
                    </a:p>
                  </a:txBody>
                  <a:tcPr marT="7625" marB="0" marR="7625" marL="7625" anchor="b"/>
                </a:tc>
              </a:tr>
              <a:tr h="3484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Easy to swallow</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47%</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50%</a:t>
                      </a:r>
                      <a:endParaRPr/>
                    </a:p>
                  </a:txBody>
                  <a:tcPr marT="7625" marB="0" marR="7625" marL="7625" anchor="b"/>
                </a:tc>
              </a:tr>
              <a:tr h="3484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Single pill daily dosage</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39%</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44%</a:t>
                      </a:r>
                      <a:endParaRPr/>
                    </a:p>
                  </a:txBody>
                  <a:tcPr marT="7625" marB="0" marR="7625" marL="7625" anchor="b"/>
                </a:tc>
              </a:tr>
              <a:tr h="3484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Gummy format</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6%</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10%</a:t>
                      </a:r>
                      <a:endParaRPr/>
                    </a:p>
                  </a:txBody>
                  <a:tcPr marT="7625" marB="0" marR="7625" marL="7625" anchor="b"/>
                </a:tc>
              </a:tr>
              <a:tr h="3484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Pleasant taste</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21%</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37%</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34%</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16%</a:t>
                      </a:r>
                      <a:endParaRPr/>
                    </a:p>
                  </a:txBody>
                  <a:tcPr marT="7625" marB="0" marR="7625" marL="7625" anchor="b"/>
                </a:tc>
              </a:tr>
              <a:tr h="3484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Combination formulas</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14%</a:t>
                      </a:r>
                      <a:endParaRPr/>
                    </a:p>
                  </a:txBody>
                  <a:tcPr marT="7625" marB="0" marR="7625" marL="7625" anchor="b"/>
                </a:tc>
              </a:tr>
              <a:tr h="3484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Single ingredient formulas</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11%</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9%</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12%</a:t>
                      </a:r>
                      <a:endParaRPr/>
                    </a:p>
                  </a:txBody>
                  <a:tcPr marT="7625" marB="0" marR="7625" marL="7625" anchor="b"/>
                </a:tc>
              </a:tr>
              <a:tr h="3484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Liquid format</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11%</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11%</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5%</a:t>
                      </a:r>
                      <a:endParaRPr/>
                    </a:p>
                  </a:txBody>
                  <a:tcPr marT="7625" marB="0" marR="7625" marL="7625" anchor="b"/>
                </a:tc>
              </a:tr>
              <a:tr h="3484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Powder format</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9%</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10%</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8%</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7%</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11%</a:t>
                      </a:r>
                      <a:endParaRPr/>
                    </a:p>
                  </a:txBody>
                  <a:tcPr marT="7625" marB="0" marR="7625" marL="7625" anchor="b"/>
                </a:tc>
              </a:tr>
              <a:tr h="3484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Pleasant odor or no odor</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9%</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10%</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9%</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11%</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10%</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14%</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7%</a:t>
                      </a:r>
                      <a:endParaRPr/>
                    </a:p>
                  </a:txBody>
                  <a:tcPr marT="7625" marB="0" marR="7625" marL="7625" anchor="b"/>
                </a:tc>
              </a:tr>
              <a:tr h="348400">
                <a:tc>
                  <a:txBody>
                    <a:bodyPr/>
                    <a:lstStyle/>
                    <a:p>
                      <a:pPr indent="0" lvl="0" marL="0" marR="0" rtl="0" algn="l">
                        <a:spcBef>
                          <a:spcPts val="0"/>
                        </a:spcBef>
                        <a:spcAft>
                          <a:spcPts val="0"/>
                        </a:spcAft>
                        <a:buNone/>
                      </a:pPr>
                      <a:r>
                        <a:rPr b="0" i="0" lang="en-US" sz="1400" u="none" strike="noStrike">
                          <a:solidFill>
                            <a:srgbClr val="000000"/>
                          </a:solidFill>
                          <a:latin typeface="Arial"/>
                          <a:ea typeface="Arial"/>
                          <a:cs typeface="Arial"/>
                          <a:sym typeface="Arial"/>
                        </a:rPr>
                        <a:t>Other non-pill format (i.e., stick pack, chew, effervescent)</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0%</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2%</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3%</a:t>
                      </a:r>
                      <a:endParaRPr/>
                    </a:p>
                  </a:txBody>
                  <a:tcPr marT="7625" marB="0" marR="7625" marL="7625" anchor="b"/>
                </a:tc>
                <a:tc>
                  <a:txBody>
                    <a:bodyPr/>
                    <a:lstStyle/>
                    <a:p>
                      <a:pPr indent="0" lvl="0" marL="0" marR="0" rtl="0" algn="ctr">
                        <a:spcBef>
                          <a:spcPts val="0"/>
                        </a:spcBef>
                        <a:spcAft>
                          <a:spcPts val="0"/>
                        </a:spcAft>
                        <a:buNone/>
                      </a:pPr>
                      <a:r>
                        <a:rPr b="0" i="0" lang="en-US" sz="1400" u="none" strike="noStrike">
                          <a:solidFill>
                            <a:srgbClr val="000000"/>
                          </a:solidFill>
                          <a:latin typeface="Arial"/>
                          <a:ea typeface="Arial"/>
                          <a:cs typeface="Arial"/>
                          <a:sym typeface="Arial"/>
                        </a:rPr>
                        <a:t>1%</a:t>
                      </a:r>
                      <a:endParaRPr/>
                    </a:p>
                  </a:txBody>
                  <a:tcPr marT="7625" marB="0" marR="7625" marL="7625" anchor="b"/>
                </a:tc>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85"/>
          <p:cNvSpPr txBox="1"/>
          <p:nvPr>
            <p:ph type="title"/>
          </p:nvPr>
        </p:nvSpPr>
        <p:spPr>
          <a:xfrm>
            <a:off x="838200" y="224287"/>
            <a:ext cx="8738937"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CHARACTERISTICS INFLUENCING PURCHASE: COUNTRY</a:t>
            </a:r>
            <a:endParaRPr/>
          </a:p>
        </p:txBody>
      </p:sp>
      <p:graphicFrame>
        <p:nvGraphicFramePr>
          <p:cNvPr id="1200" name="Google Shape;1200;p85"/>
          <p:cNvGraphicFramePr/>
          <p:nvPr/>
        </p:nvGraphicFramePr>
        <p:xfrm>
          <a:off x="228600" y="2053389"/>
          <a:ext cx="11734800" cy="3897730"/>
        </p:xfrm>
        <a:graphic>
          <a:graphicData uri="http://schemas.openxmlformats.org/drawingml/2006/chart">
            <c:chart r:id="rId3"/>
          </a:graphicData>
        </a:graphic>
      </p:graphicFrame>
      <p:pic>
        <p:nvPicPr>
          <p:cNvPr descr="Icon&#10;&#10;Description automatically generated" id="1201" name="Google Shape;1201;p85"/>
          <p:cNvPicPr preferRelativeResize="0"/>
          <p:nvPr/>
        </p:nvPicPr>
        <p:blipFill rotWithShape="1">
          <a:blip r:embed="rId4">
            <a:alphaModFix/>
          </a:blip>
          <a:srcRect b="0" l="0" r="0" t="0"/>
          <a:stretch/>
        </p:blipFill>
        <p:spPr>
          <a:xfrm>
            <a:off x="838200" y="839665"/>
            <a:ext cx="457200" cy="457200"/>
          </a:xfrm>
          <a:prstGeom prst="rect">
            <a:avLst/>
          </a:prstGeom>
          <a:noFill/>
          <a:ln>
            <a:noFill/>
          </a:ln>
        </p:spPr>
      </p:pic>
      <p:sp>
        <p:nvSpPr>
          <p:cNvPr id="1202" name="Google Shape;1202;p85"/>
          <p:cNvSpPr txBox="1"/>
          <p:nvPr/>
        </p:nvSpPr>
        <p:spPr>
          <a:xfrm>
            <a:off x="1272343" y="883838"/>
            <a:ext cx="10827774"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UK, South Korea, and Australia were most concerned with ease of swallowing, single pill daily dosage, and pleasant taste.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Italy and Germany cared more about pleasant taste than any other respondents.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US cared more about having an available gummy format than any other country.</a:t>
            </a:r>
            <a:endParaRPr/>
          </a:p>
        </p:txBody>
      </p:sp>
      <p:sp>
        <p:nvSpPr>
          <p:cNvPr id="1203" name="Google Shape;1203;p85"/>
          <p:cNvSpPr txBox="1"/>
          <p:nvPr/>
        </p:nvSpPr>
        <p:spPr>
          <a:xfrm>
            <a:off x="60158" y="6433658"/>
            <a:ext cx="801704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Total supplement users n=3677, US n=499, UK n=213, DE n=196, IT n=290, KR n=295, AU n=218. Question GS4: “Which are the most important purchase considerations for you when choosing which supplement product(s) to purchase?”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86"/>
          <p:cNvSpPr txBox="1"/>
          <p:nvPr>
            <p:ph type="title"/>
          </p:nvPr>
        </p:nvSpPr>
        <p:spPr>
          <a:xfrm>
            <a:off x="838200" y="224287"/>
            <a:ext cx="8738937"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CHARACTERISTICS INFLUENCING PURCHASE: AGE, GENDER</a:t>
            </a:r>
            <a:endParaRPr/>
          </a:p>
        </p:txBody>
      </p:sp>
      <p:graphicFrame>
        <p:nvGraphicFramePr>
          <p:cNvPr id="1209" name="Google Shape;1209;p86"/>
          <p:cNvGraphicFramePr/>
          <p:nvPr/>
        </p:nvGraphicFramePr>
        <p:xfrm>
          <a:off x="228600" y="2053389"/>
          <a:ext cx="11734800" cy="3897730"/>
        </p:xfrm>
        <a:graphic>
          <a:graphicData uri="http://schemas.openxmlformats.org/drawingml/2006/chart">
            <c:chart r:id="rId3"/>
          </a:graphicData>
        </a:graphic>
      </p:graphicFrame>
      <p:pic>
        <p:nvPicPr>
          <p:cNvPr descr="Icon&#10;&#10;Description automatically generated" id="1210" name="Google Shape;1210;p86"/>
          <p:cNvPicPr preferRelativeResize="0"/>
          <p:nvPr/>
        </p:nvPicPr>
        <p:blipFill rotWithShape="1">
          <a:blip r:embed="rId4">
            <a:alphaModFix/>
          </a:blip>
          <a:srcRect b="0" l="0" r="0" t="0"/>
          <a:stretch/>
        </p:blipFill>
        <p:spPr>
          <a:xfrm>
            <a:off x="838200" y="839665"/>
            <a:ext cx="457200" cy="457200"/>
          </a:xfrm>
          <a:prstGeom prst="rect">
            <a:avLst/>
          </a:prstGeom>
          <a:noFill/>
          <a:ln>
            <a:noFill/>
          </a:ln>
        </p:spPr>
      </p:pic>
      <p:sp>
        <p:nvSpPr>
          <p:cNvPr id="1211" name="Google Shape;1211;p86"/>
          <p:cNvSpPr txBox="1"/>
          <p:nvPr/>
        </p:nvSpPr>
        <p:spPr>
          <a:xfrm>
            <a:off x="1272343" y="883838"/>
            <a:ext cx="10827774"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Prebiotic respondents aged 55+ heavily favored single pill daily usage and ease of swallowing, while caring much less about taste and a powder format.</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Gummy format importance negatively correlated with age.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cared more about having a liquid format than female respondents in the same age range.</a:t>
            </a:r>
            <a:endParaRPr/>
          </a:p>
        </p:txBody>
      </p:sp>
      <p:sp>
        <p:nvSpPr>
          <p:cNvPr id="1212" name="Google Shape;1212;p86"/>
          <p:cNvSpPr txBox="1"/>
          <p:nvPr/>
        </p:nvSpPr>
        <p:spPr>
          <a:xfrm>
            <a:off x="68180" y="6304002"/>
            <a:ext cx="8017042"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female 18-34 n=355, male 18-34 n=305, female 35-54 n=347, male 35-54 n=372, female 55+ n=161, male 55+ n=168, all supplement users n=3677. Question GS4 “Which are the most important purchase considerations for you when choosing which supplement product(s) to purchase?”</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87"/>
          <p:cNvSpPr txBox="1"/>
          <p:nvPr>
            <p:ph type="title"/>
          </p:nvPr>
        </p:nvSpPr>
        <p:spPr>
          <a:xfrm>
            <a:off x="838200" y="224287"/>
            <a:ext cx="8738937"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CHARACTERISTICS INFLUENCING PURCHASE: US AGE, GENDER</a:t>
            </a:r>
            <a:endParaRPr/>
          </a:p>
        </p:txBody>
      </p:sp>
      <p:graphicFrame>
        <p:nvGraphicFramePr>
          <p:cNvPr id="1218" name="Google Shape;1218;p87"/>
          <p:cNvGraphicFramePr/>
          <p:nvPr/>
        </p:nvGraphicFramePr>
        <p:xfrm>
          <a:off x="228600" y="2053389"/>
          <a:ext cx="11734800" cy="3897730"/>
        </p:xfrm>
        <a:graphic>
          <a:graphicData uri="http://schemas.openxmlformats.org/drawingml/2006/chart">
            <c:chart r:id="rId3"/>
          </a:graphicData>
        </a:graphic>
      </p:graphicFrame>
      <p:pic>
        <p:nvPicPr>
          <p:cNvPr descr="Icon&#10;&#10;Description automatically generated" id="1219" name="Google Shape;1219;p87"/>
          <p:cNvPicPr preferRelativeResize="0"/>
          <p:nvPr/>
        </p:nvPicPr>
        <p:blipFill rotWithShape="1">
          <a:blip r:embed="rId4">
            <a:alphaModFix/>
          </a:blip>
          <a:srcRect b="0" l="0" r="0" t="0"/>
          <a:stretch/>
        </p:blipFill>
        <p:spPr>
          <a:xfrm>
            <a:off x="838200" y="839665"/>
            <a:ext cx="457200" cy="457200"/>
          </a:xfrm>
          <a:prstGeom prst="rect">
            <a:avLst/>
          </a:prstGeom>
          <a:noFill/>
          <a:ln>
            <a:noFill/>
          </a:ln>
        </p:spPr>
      </p:pic>
      <p:sp>
        <p:nvSpPr>
          <p:cNvPr id="1220" name="Google Shape;1220;p87"/>
          <p:cNvSpPr txBox="1"/>
          <p:nvPr/>
        </p:nvSpPr>
        <p:spPr>
          <a:xfrm>
            <a:off x="1272343" y="883838"/>
            <a:ext cx="10827774"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In the US, single pill daily dosage is dramatically more important for male 55+ respondents than any other group (78%), sharply over-indexing versus all supplement users.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Pleasant taste was most important for US respondents aged 35-54.</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Gummy formats were more important for female respondents aged 35+ than for male respondents in the same age ranges.</a:t>
            </a:r>
            <a:endParaRPr sz="1800">
              <a:solidFill>
                <a:schemeClr val="dk1"/>
              </a:solidFill>
              <a:latin typeface="Calibri"/>
              <a:ea typeface="Calibri"/>
              <a:cs typeface="Calibri"/>
              <a:sym typeface="Calibri"/>
            </a:endParaRPr>
          </a:p>
        </p:txBody>
      </p:sp>
      <p:sp>
        <p:nvSpPr>
          <p:cNvPr id="1221" name="Google Shape;1221;p87"/>
          <p:cNvSpPr txBox="1"/>
          <p:nvPr/>
        </p:nvSpPr>
        <p:spPr>
          <a:xfrm>
            <a:off x="68180" y="6304002"/>
            <a:ext cx="801704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female 18-34 n=106, 35-54 n=97, 55+ n=46; US male 18-34 n=105, 35-54 n=112, 55+ n=32., all supplement users n=3677. Question GS4: “Which are the most important purchase considerations for you when choosing which supplement product(s) to purchase?”</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sp>
        <p:nvSpPr>
          <p:cNvPr id="1226" name="Google Shape;1226;p88"/>
          <p:cNvSpPr txBox="1"/>
          <p:nvPr>
            <p:ph type="title"/>
          </p:nvPr>
        </p:nvSpPr>
        <p:spPr>
          <a:xfrm>
            <a:off x="838200" y="312519"/>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ATTRIBUTES INFLUENCING PURCHASE: </a:t>
            </a:r>
            <a:br>
              <a:rPr lang="en-US"/>
            </a:br>
            <a:r>
              <a:rPr lang="en-US">
                <a:latin typeface="Arial Black"/>
                <a:ea typeface="Arial Black"/>
                <a:cs typeface="Arial Black"/>
                <a:sym typeface="Arial Black"/>
              </a:rPr>
              <a:t>COUNTRY</a:t>
            </a:r>
            <a:endParaRPr/>
          </a:p>
        </p:txBody>
      </p:sp>
      <p:graphicFrame>
        <p:nvGraphicFramePr>
          <p:cNvPr id="1227" name="Google Shape;1227;p88"/>
          <p:cNvGraphicFramePr/>
          <p:nvPr/>
        </p:nvGraphicFramePr>
        <p:xfrm>
          <a:off x="60158" y="2406317"/>
          <a:ext cx="11967410" cy="3913772"/>
        </p:xfrm>
        <a:graphic>
          <a:graphicData uri="http://schemas.openxmlformats.org/drawingml/2006/chart">
            <c:chart r:id="rId3"/>
          </a:graphicData>
        </a:graphic>
      </p:graphicFrame>
      <p:sp>
        <p:nvSpPr>
          <p:cNvPr id="1228" name="Google Shape;1228;p88"/>
          <p:cNvSpPr txBox="1"/>
          <p:nvPr/>
        </p:nvSpPr>
        <p:spPr>
          <a:xfrm>
            <a:off x="60158" y="6433658"/>
            <a:ext cx="801704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Total supplement users n=3677, US n=499, UK n=213, DE n=196, IT n=290, KR n=295, AU n=218. Question GS5: What are the most important attributes you look for when purchasing supplements?</a:t>
            </a:r>
            <a:endParaRPr/>
          </a:p>
        </p:txBody>
      </p:sp>
      <p:pic>
        <p:nvPicPr>
          <p:cNvPr descr="Icon&#10;&#10;Description automatically generated" id="1229" name="Google Shape;1229;p88"/>
          <p:cNvPicPr preferRelativeResize="0"/>
          <p:nvPr/>
        </p:nvPicPr>
        <p:blipFill rotWithShape="1">
          <a:blip r:embed="rId4">
            <a:alphaModFix/>
          </a:blip>
          <a:srcRect b="0" l="0" r="0" t="0"/>
          <a:stretch/>
        </p:blipFill>
        <p:spPr>
          <a:xfrm>
            <a:off x="838200" y="980931"/>
            <a:ext cx="457200" cy="457200"/>
          </a:xfrm>
          <a:prstGeom prst="rect">
            <a:avLst/>
          </a:prstGeom>
          <a:noFill/>
          <a:ln>
            <a:noFill/>
          </a:ln>
        </p:spPr>
      </p:pic>
      <p:sp>
        <p:nvSpPr>
          <p:cNvPr id="1230" name="Google Shape;1230;p88"/>
          <p:cNvSpPr txBox="1"/>
          <p:nvPr/>
        </p:nvSpPr>
        <p:spPr>
          <a:xfrm>
            <a:off x="1272343" y="1025104"/>
            <a:ext cx="10827774"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Italian users were most likely to cite a doctor or other health care provider’s recommendation as an influencing factor (30%).</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While it did not have the same degree of influence, a doctor or other health care provider’s recommendation was the strongest factor influencing US (20%), UK (19%), and Australian respondents (22%).</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Proof of safety was the strongest factor for South Korean respondents (25%), while clinical research on the ingredient was most important for German respondents (26%).</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sp>
        <p:nvSpPr>
          <p:cNvPr id="1235" name="Google Shape;1235;p89"/>
          <p:cNvSpPr txBox="1"/>
          <p:nvPr>
            <p:ph type="title"/>
          </p:nvPr>
        </p:nvSpPr>
        <p:spPr>
          <a:xfrm>
            <a:off x="838200" y="312519"/>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ATTRIBUTES INFLUENCING PURCHASE: </a:t>
            </a:r>
            <a:br>
              <a:rPr lang="en-US"/>
            </a:br>
            <a:r>
              <a:rPr lang="en-US">
                <a:latin typeface="Arial Black"/>
                <a:ea typeface="Arial Black"/>
                <a:cs typeface="Arial Black"/>
                <a:sym typeface="Arial Black"/>
              </a:rPr>
              <a:t>AGE &amp; GENDER</a:t>
            </a:r>
            <a:endParaRPr/>
          </a:p>
        </p:txBody>
      </p:sp>
      <p:graphicFrame>
        <p:nvGraphicFramePr>
          <p:cNvPr id="1236" name="Google Shape;1236;p89"/>
          <p:cNvGraphicFramePr/>
          <p:nvPr/>
        </p:nvGraphicFramePr>
        <p:xfrm>
          <a:off x="60158" y="2406317"/>
          <a:ext cx="11967410" cy="3913772"/>
        </p:xfrm>
        <a:graphic>
          <a:graphicData uri="http://schemas.openxmlformats.org/drawingml/2006/chart">
            <c:chart r:id="rId3"/>
          </a:graphicData>
        </a:graphic>
      </p:graphicFrame>
      <p:sp>
        <p:nvSpPr>
          <p:cNvPr id="1237" name="Google Shape;1237;p89"/>
          <p:cNvSpPr txBox="1"/>
          <p:nvPr/>
        </p:nvSpPr>
        <p:spPr>
          <a:xfrm>
            <a:off x="60158" y="6320089"/>
            <a:ext cx="801704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Prebiotic users female 18-34 n=355, male 18-34 n=305, female 35-54 n=347, male 35-54 n=372, female 55+ n=161, male 55+ n=168, all supplement users n=3677. Question GS5: What are the most important attributes you look for when purchasing supplements?</a:t>
            </a:r>
            <a:endParaRPr/>
          </a:p>
        </p:txBody>
      </p:sp>
      <p:pic>
        <p:nvPicPr>
          <p:cNvPr descr="Icon&#10;&#10;Description automatically generated" id="1238" name="Google Shape;1238;p89"/>
          <p:cNvPicPr preferRelativeResize="0"/>
          <p:nvPr/>
        </p:nvPicPr>
        <p:blipFill rotWithShape="1">
          <a:blip r:embed="rId4">
            <a:alphaModFix/>
          </a:blip>
          <a:srcRect b="0" l="0" r="0" t="0"/>
          <a:stretch/>
        </p:blipFill>
        <p:spPr>
          <a:xfrm>
            <a:off x="838200" y="980931"/>
            <a:ext cx="457200" cy="457200"/>
          </a:xfrm>
          <a:prstGeom prst="rect">
            <a:avLst/>
          </a:prstGeom>
          <a:noFill/>
          <a:ln>
            <a:noFill/>
          </a:ln>
        </p:spPr>
      </p:pic>
      <p:sp>
        <p:nvSpPr>
          <p:cNvPr id="1239" name="Google Shape;1239;p89"/>
          <p:cNvSpPr txBox="1"/>
          <p:nvPr/>
        </p:nvSpPr>
        <p:spPr>
          <a:xfrm>
            <a:off x="1272343" y="1025104"/>
            <a:ext cx="10827774"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18-34 were the group most likely to cite friend or family recommendation (13%), 3</a:t>
            </a:r>
            <a:r>
              <a:rPr baseline="30000" lang="en-US" sz="1400">
                <a:solidFill>
                  <a:schemeClr val="dk1"/>
                </a:solidFill>
                <a:latin typeface="Arial"/>
                <a:ea typeface="Arial"/>
                <a:cs typeface="Arial"/>
                <a:sym typeface="Arial"/>
              </a:rPr>
              <a:t>rd</a:t>
            </a:r>
            <a:r>
              <a:rPr lang="en-US" sz="1400">
                <a:solidFill>
                  <a:schemeClr val="dk1"/>
                </a:solidFill>
                <a:latin typeface="Arial"/>
                <a:ea typeface="Arial"/>
                <a:cs typeface="Arial"/>
                <a:sym typeface="Arial"/>
              </a:rPr>
              <a:t> party certification (11%) and influencer endorsement (8%)</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respondents aged 55+ cited a health care provider’s recommendation much more than even female respondents of the same age range (33% vs. 24%).</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55+ were most likely to cite specific conditions or health concerns (27%).</a:t>
            </a:r>
            <a:endParaRPr sz="140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9"/>
          <p:cNvSpPr txBox="1"/>
          <p:nvPr/>
        </p:nvSpPr>
        <p:spPr>
          <a:xfrm>
            <a:off x="221842" y="6615774"/>
            <a:ext cx="615107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Prebiotic users 18-34 n=212, 35-54 n=209, 55+ n=79.</a:t>
            </a:r>
            <a:endParaRPr/>
          </a:p>
        </p:txBody>
      </p:sp>
      <p:sp>
        <p:nvSpPr>
          <p:cNvPr id="244" name="Google Shape;244;p9"/>
          <p:cNvSpPr/>
          <p:nvPr/>
        </p:nvSpPr>
        <p:spPr>
          <a:xfrm>
            <a:off x="2093661" y="2357632"/>
            <a:ext cx="477395" cy="1371600"/>
          </a:xfrm>
          <a:custGeom>
            <a:rect b="b" l="l" r="r" t="t"/>
            <a:pathLst>
              <a:path extrusionOk="0" h="181" w="63">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1E7466"/>
              </a:solidFill>
              <a:latin typeface="Calibri"/>
              <a:ea typeface="Calibri"/>
              <a:cs typeface="Calibri"/>
              <a:sym typeface="Calibri"/>
            </a:endParaRPr>
          </a:p>
        </p:txBody>
      </p:sp>
      <p:grpSp>
        <p:nvGrpSpPr>
          <p:cNvPr id="245" name="Google Shape;245;p9"/>
          <p:cNvGrpSpPr/>
          <p:nvPr/>
        </p:nvGrpSpPr>
        <p:grpSpPr>
          <a:xfrm>
            <a:off x="1255100" y="2357632"/>
            <a:ext cx="573107" cy="1371600"/>
            <a:chOff x="9234488" y="7932738"/>
            <a:chExt cx="1509712" cy="3613150"/>
          </a:xfrm>
        </p:grpSpPr>
        <p:sp>
          <p:nvSpPr>
            <p:cNvPr id="246" name="Google Shape;246;p9"/>
            <p:cNvSpPr/>
            <p:nvPr/>
          </p:nvSpPr>
          <p:spPr>
            <a:xfrm>
              <a:off x="9234488" y="8588375"/>
              <a:ext cx="1509712" cy="2957513"/>
            </a:xfrm>
            <a:custGeom>
              <a:rect b="b" l="l" r="r" t="t"/>
              <a:pathLst>
                <a:path extrusionOk="0" h="149" w="76">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9"/>
            <p:cNvSpPr/>
            <p:nvPr/>
          </p:nvSpPr>
          <p:spPr>
            <a:xfrm>
              <a:off x="9731375" y="7932738"/>
              <a:ext cx="555625" cy="555625"/>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8" name="Google Shape;248;p9"/>
          <p:cNvSpPr/>
          <p:nvPr/>
        </p:nvSpPr>
        <p:spPr>
          <a:xfrm flipH="1" rot="-5400000">
            <a:off x="2101529" y="1768409"/>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249" name="Google Shape;249;p9"/>
          <p:cNvSpPr/>
          <p:nvPr/>
        </p:nvSpPr>
        <p:spPr>
          <a:xfrm flipH="1" rot="-5400000">
            <a:off x="1310824" y="1772013"/>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250" name="Google Shape;250;p9"/>
          <p:cNvSpPr txBox="1"/>
          <p:nvPr/>
        </p:nvSpPr>
        <p:spPr>
          <a:xfrm>
            <a:off x="1884620" y="1867688"/>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50%</a:t>
            </a:r>
            <a:endParaRPr/>
          </a:p>
        </p:txBody>
      </p:sp>
      <p:sp>
        <p:nvSpPr>
          <p:cNvPr id="251" name="Google Shape;251;p9"/>
          <p:cNvSpPr txBox="1"/>
          <p:nvPr/>
        </p:nvSpPr>
        <p:spPr>
          <a:xfrm>
            <a:off x="1073311" y="1867688"/>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50%</a:t>
            </a:r>
            <a:endParaRPr/>
          </a:p>
        </p:txBody>
      </p:sp>
      <p:sp>
        <p:nvSpPr>
          <p:cNvPr id="252" name="Google Shape;252;p9"/>
          <p:cNvSpPr/>
          <p:nvPr/>
        </p:nvSpPr>
        <p:spPr>
          <a:xfrm>
            <a:off x="6226436" y="2357631"/>
            <a:ext cx="477395" cy="1371600"/>
          </a:xfrm>
          <a:custGeom>
            <a:rect b="b" l="l" r="r" t="t"/>
            <a:pathLst>
              <a:path extrusionOk="0" h="181" w="63">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1E7466"/>
              </a:solidFill>
              <a:latin typeface="Calibri"/>
              <a:ea typeface="Calibri"/>
              <a:cs typeface="Calibri"/>
              <a:sym typeface="Calibri"/>
            </a:endParaRPr>
          </a:p>
        </p:txBody>
      </p:sp>
      <p:grpSp>
        <p:nvGrpSpPr>
          <p:cNvPr id="253" name="Google Shape;253;p9"/>
          <p:cNvGrpSpPr/>
          <p:nvPr/>
        </p:nvGrpSpPr>
        <p:grpSpPr>
          <a:xfrm>
            <a:off x="5387875" y="2357631"/>
            <a:ext cx="573107" cy="1371600"/>
            <a:chOff x="9234488" y="7932738"/>
            <a:chExt cx="1509712" cy="3613150"/>
          </a:xfrm>
        </p:grpSpPr>
        <p:sp>
          <p:nvSpPr>
            <p:cNvPr id="254" name="Google Shape;254;p9"/>
            <p:cNvSpPr/>
            <p:nvPr/>
          </p:nvSpPr>
          <p:spPr>
            <a:xfrm>
              <a:off x="9234488" y="8588375"/>
              <a:ext cx="1509712" cy="2957513"/>
            </a:xfrm>
            <a:custGeom>
              <a:rect b="b" l="l" r="r" t="t"/>
              <a:pathLst>
                <a:path extrusionOk="0" h="149" w="76">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5" name="Google Shape;255;p9"/>
            <p:cNvSpPr/>
            <p:nvPr/>
          </p:nvSpPr>
          <p:spPr>
            <a:xfrm>
              <a:off x="9731375" y="7932738"/>
              <a:ext cx="555625" cy="555625"/>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6" name="Google Shape;256;p9"/>
          <p:cNvSpPr/>
          <p:nvPr/>
        </p:nvSpPr>
        <p:spPr>
          <a:xfrm flipH="1" rot="-5400000">
            <a:off x="6259704" y="1768408"/>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257" name="Google Shape;257;p9"/>
          <p:cNvSpPr/>
          <p:nvPr/>
        </p:nvSpPr>
        <p:spPr>
          <a:xfrm flipH="1" rot="-5400000">
            <a:off x="5468999" y="1772012"/>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258" name="Google Shape;258;p9"/>
          <p:cNvSpPr txBox="1"/>
          <p:nvPr/>
        </p:nvSpPr>
        <p:spPr>
          <a:xfrm>
            <a:off x="6017395" y="1867688"/>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54%</a:t>
            </a:r>
            <a:endParaRPr/>
          </a:p>
        </p:txBody>
      </p:sp>
      <p:sp>
        <p:nvSpPr>
          <p:cNvPr id="259" name="Google Shape;259;p9"/>
          <p:cNvSpPr txBox="1"/>
          <p:nvPr/>
        </p:nvSpPr>
        <p:spPr>
          <a:xfrm>
            <a:off x="5195820" y="1867688"/>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46%</a:t>
            </a:r>
            <a:endParaRPr/>
          </a:p>
        </p:txBody>
      </p:sp>
      <p:sp>
        <p:nvSpPr>
          <p:cNvPr id="260" name="Google Shape;260;p9"/>
          <p:cNvSpPr/>
          <p:nvPr/>
        </p:nvSpPr>
        <p:spPr>
          <a:xfrm>
            <a:off x="10315879" y="2381743"/>
            <a:ext cx="477395" cy="1371600"/>
          </a:xfrm>
          <a:custGeom>
            <a:rect b="b" l="l" r="r" t="t"/>
            <a:pathLst>
              <a:path extrusionOk="0" h="181" w="63">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1E7466"/>
              </a:solidFill>
              <a:latin typeface="Calibri"/>
              <a:ea typeface="Calibri"/>
              <a:cs typeface="Calibri"/>
              <a:sym typeface="Calibri"/>
            </a:endParaRPr>
          </a:p>
        </p:txBody>
      </p:sp>
      <p:grpSp>
        <p:nvGrpSpPr>
          <p:cNvPr id="261" name="Google Shape;261;p9"/>
          <p:cNvGrpSpPr/>
          <p:nvPr/>
        </p:nvGrpSpPr>
        <p:grpSpPr>
          <a:xfrm>
            <a:off x="9477318" y="2381743"/>
            <a:ext cx="573107" cy="1371600"/>
            <a:chOff x="9234488" y="7932738"/>
            <a:chExt cx="1509712" cy="3613150"/>
          </a:xfrm>
        </p:grpSpPr>
        <p:sp>
          <p:nvSpPr>
            <p:cNvPr id="262" name="Google Shape;262;p9"/>
            <p:cNvSpPr/>
            <p:nvPr/>
          </p:nvSpPr>
          <p:spPr>
            <a:xfrm>
              <a:off x="9234488" y="8588375"/>
              <a:ext cx="1509712" cy="2957513"/>
            </a:xfrm>
            <a:custGeom>
              <a:rect b="b" l="l" r="r" t="t"/>
              <a:pathLst>
                <a:path extrusionOk="0" h="149" w="76">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9"/>
            <p:cNvSpPr/>
            <p:nvPr/>
          </p:nvSpPr>
          <p:spPr>
            <a:xfrm>
              <a:off x="9731375" y="7932738"/>
              <a:ext cx="555625" cy="555625"/>
            </a:xfrm>
            <a:prstGeom prst="ellipse">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4" name="Google Shape;264;p9"/>
          <p:cNvSpPr/>
          <p:nvPr/>
        </p:nvSpPr>
        <p:spPr>
          <a:xfrm flipH="1" rot="-5400000">
            <a:off x="10323747" y="1792520"/>
            <a:ext cx="461661" cy="640422"/>
          </a:xfrm>
          <a:prstGeom prst="round2SameRect">
            <a:avLst>
              <a:gd fmla="val 50000" name="adj1"/>
              <a:gd fmla="val 50000" name="adj2"/>
            </a:avLst>
          </a:prstGeom>
          <a:solidFill>
            <a:schemeClr val="dk2"/>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265" name="Google Shape;265;p9"/>
          <p:cNvSpPr/>
          <p:nvPr/>
        </p:nvSpPr>
        <p:spPr>
          <a:xfrm flipH="1" rot="-5400000">
            <a:off x="9533042" y="1796124"/>
            <a:ext cx="461661" cy="640422"/>
          </a:xfrm>
          <a:prstGeom prst="round2SameRect">
            <a:avLst>
              <a:gd fmla="val 50000" name="adj1"/>
              <a:gd fmla="val 50000" name="adj2"/>
            </a:avLst>
          </a:prstGeom>
          <a:solidFill>
            <a:schemeClr val="accent3"/>
          </a:solidFill>
          <a:ln>
            <a:noFill/>
          </a:ln>
        </p:spPr>
        <p:txBody>
          <a:bodyPr anchorCtr="0" anchor="ctr" bIns="109700" lIns="219400" spcFirstLastPara="1" rIns="219400" wrap="square" tIns="109700">
            <a:noAutofit/>
          </a:bodyPr>
          <a:lstStyle/>
          <a:p>
            <a:pPr indent="0" lvl="0" marL="0" marR="0" rtl="0" algn="ctr">
              <a:spcBef>
                <a:spcPts val="0"/>
              </a:spcBef>
              <a:spcAft>
                <a:spcPts val="0"/>
              </a:spcAft>
              <a:buNone/>
            </a:pPr>
            <a:r>
              <a:t/>
            </a:r>
            <a:endParaRPr sz="1800">
              <a:solidFill>
                <a:schemeClr val="lt1"/>
              </a:solidFill>
              <a:latin typeface="Lato Light"/>
              <a:ea typeface="Lato Light"/>
              <a:cs typeface="Lato Light"/>
              <a:sym typeface="Lato Light"/>
            </a:endParaRPr>
          </a:p>
        </p:txBody>
      </p:sp>
      <p:sp>
        <p:nvSpPr>
          <p:cNvPr id="266" name="Google Shape;266;p9"/>
          <p:cNvSpPr txBox="1"/>
          <p:nvPr/>
        </p:nvSpPr>
        <p:spPr>
          <a:xfrm>
            <a:off x="10106838" y="1867688"/>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41%</a:t>
            </a:r>
            <a:endParaRPr/>
          </a:p>
        </p:txBody>
      </p:sp>
      <p:sp>
        <p:nvSpPr>
          <p:cNvPr id="267" name="Google Shape;267;p9"/>
          <p:cNvSpPr txBox="1"/>
          <p:nvPr/>
        </p:nvSpPr>
        <p:spPr>
          <a:xfrm>
            <a:off x="9309598" y="1867688"/>
            <a:ext cx="9517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59%</a:t>
            </a:r>
            <a:endParaRPr/>
          </a:p>
        </p:txBody>
      </p:sp>
      <p:sp>
        <p:nvSpPr>
          <p:cNvPr id="268" name="Google Shape;268;p9"/>
          <p:cNvSpPr/>
          <p:nvPr/>
        </p:nvSpPr>
        <p:spPr>
          <a:xfrm>
            <a:off x="942480" y="1181100"/>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18-34</a:t>
            </a:r>
            <a:endParaRPr/>
          </a:p>
        </p:txBody>
      </p:sp>
      <p:sp>
        <p:nvSpPr>
          <p:cNvPr id="269" name="Google Shape;269;p9"/>
          <p:cNvSpPr/>
          <p:nvPr/>
        </p:nvSpPr>
        <p:spPr>
          <a:xfrm>
            <a:off x="5066050" y="1181100"/>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35-54</a:t>
            </a:r>
            <a:endParaRPr/>
          </a:p>
        </p:txBody>
      </p:sp>
      <p:sp>
        <p:nvSpPr>
          <p:cNvPr id="270" name="Google Shape;270;p9"/>
          <p:cNvSpPr/>
          <p:nvPr/>
        </p:nvSpPr>
        <p:spPr>
          <a:xfrm>
            <a:off x="9097188" y="1181100"/>
            <a:ext cx="2070100" cy="461662"/>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55+</a:t>
            </a:r>
            <a:endParaRPr/>
          </a:p>
        </p:txBody>
      </p:sp>
      <p:cxnSp>
        <p:nvCxnSpPr>
          <p:cNvPr id="271" name="Google Shape;271;p9"/>
          <p:cNvCxnSpPr/>
          <p:nvPr/>
        </p:nvCxnSpPr>
        <p:spPr>
          <a:xfrm>
            <a:off x="3846440" y="1171489"/>
            <a:ext cx="0" cy="4972543"/>
          </a:xfrm>
          <a:prstGeom prst="straightConnector1">
            <a:avLst/>
          </a:prstGeom>
          <a:noFill/>
          <a:ln cap="flat" cmpd="sng" w="9525">
            <a:solidFill>
              <a:schemeClr val="accent1"/>
            </a:solidFill>
            <a:prstDash val="solid"/>
            <a:miter lim="800000"/>
            <a:headEnd len="sm" w="sm" type="none"/>
            <a:tailEnd len="sm" w="sm" type="none"/>
          </a:ln>
        </p:spPr>
      </p:cxnSp>
      <p:cxnSp>
        <p:nvCxnSpPr>
          <p:cNvPr id="272" name="Google Shape;272;p9"/>
          <p:cNvCxnSpPr/>
          <p:nvPr/>
        </p:nvCxnSpPr>
        <p:spPr>
          <a:xfrm>
            <a:off x="8355760" y="1181100"/>
            <a:ext cx="0" cy="4972543"/>
          </a:xfrm>
          <a:prstGeom prst="straightConnector1">
            <a:avLst/>
          </a:prstGeom>
          <a:noFill/>
          <a:ln cap="flat" cmpd="sng" w="9525">
            <a:solidFill>
              <a:schemeClr val="accent1"/>
            </a:solidFill>
            <a:prstDash val="solid"/>
            <a:miter lim="800000"/>
            <a:headEnd len="sm" w="sm" type="none"/>
            <a:tailEnd len="sm" w="sm" type="none"/>
          </a:ln>
        </p:spPr>
      </p:cxnSp>
      <p:sp>
        <p:nvSpPr>
          <p:cNvPr id="273" name="Google Shape;273;p9"/>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a:latin typeface="Arial Black"/>
                <a:ea typeface="Arial Black"/>
                <a:cs typeface="Arial Black"/>
                <a:sym typeface="Arial Black"/>
              </a:rPr>
              <a:t>DEMOGRAPHICS: US, AGE &amp; GENDER</a:t>
            </a:r>
            <a:endParaRPr>
              <a:latin typeface="Arial Black"/>
              <a:ea typeface="Arial Black"/>
              <a:cs typeface="Arial Black"/>
              <a:sym typeface="Arial Black"/>
            </a:endParaRPr>
          </a:p>
        </p:txBody>
      </p:sp>
      <p:graphicFrame>
        <p:nvGraphicFramePr>
          <p:cNvPr id="274" name="Google Shape;274;p9"/>
          <p:cNvGraphicFramePr/>
          <p:nvPr/>
        </p:nvGraphicFramePr>
        <p:xfrm>
          <a:off x="-307364" y="3521075"/>
          <a:ext cx="4639023" cy="3092682"/>
        </p:xfrm>
        <a:graphic>
          <a:graphicData uri="http://schemas.openxmlformats.org/drawingml/2006/chart">
            <c:chart r:id="rId3"/>
          </a:graphicData>
        </a:graphic>
      </p:graphicFrame>
      <p:graphicFrame>
        <p:nvGraphicFramePr>
          <p:cNvPr id="275" name="Google Shape;275;p9"/>
          <p:cNvGraphicFramePr/>
          <p:nvPr/>
        </p:nvGraphicFramePr>
        <p:xfrm>
          <a:off x="7812726" y="3549539"/>
          <a:ext cx="4639023" cy="3092682"/>
        </p:xfrm>
        <a:graphic>
          <a:graphicData uri="http://schemas.openxmlformats.org/drawingml/2006/chart">
            <c:chart r:id="rId4"/>
          </a:graphicData>
        </a:graphic>
      </p:graphicFrame>
      <p:graphicFrame>
        <p:nvGraphicFramePr>
          <p:cNvPr id="276" name="Google Shape;276;p9"/>
          <p:cNvGraphicFramePr/>
          <p:nvPr/>
        </p:nvGraphicFramePr>
        <p:xfrm>
          <a:off x="3788325" y="3559255"/>
          <a:ext cx="4639023" cy="3092682"/>
        </p:xfrm>
        <a:graphic>
          <a:graphicData uri="http://schemas.openxmlformats.org/drawingml/2006/chart">
            <c:chart r:id="rId5"/>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90"/>
          <p:cNvSpPr txBox="1"/>
          <p:nvPr>
            <p:ph type="title"/>
          </p:nvPr>
        </p:nvSpPr>
        <p:spPr>
          <a:xfrm>
            <a:off x="838200" y="312519"/>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ATTRIBUTES INFLUENCING PURCHASE: </a:t>
            </a:r>
            <a:br>
              <a:rPr lang="en-US"/>
            </a:br>
            <a:r>
              <a:rPr lang="en-US">
                <a:latin typeface="Arial Black"/>
                <a:ea typeface="Arial Black"/>
                <a:cs typeface="Arial Black"/>
                <a:sym typeface="Arial Black"/>
              </a:rPr>
              <a:t>US, AGE &amp; GENDER</a:t>
            </a:r>
            <a:endParaRPr/>
          </a:p>
        </p:txBody>
      </p:sp>
      <p:graphicFrame>
        <p:nvGraphicFramePr>
          <p:cNvPr id="1245" name="Google Shape;1245;p90"/>
          <p:cNvGraphicFramePr/>
          <p:nvPr/>
        </p:nvGraphicFramePr>
        <p:xfrm>
          <a:off x="60158" y="2406317"/>
          <a:ext cx="11967410" cy="3913772"/>
        </p:xfrm>
        <a:graphic>
          <a:graphicData uri="http://schemas.openxmlformats.org/drawingml/2006/chart">
            <c:chart r:id="rId3"/>
          </a:graphicData>
        </a:graphic>
      </p:graphicFrame>
      <p:sp>
        <p:nvSpPr>
          <p:cNvPr id="1246" name="Google Shape;1246;p90"/>
          <p:cNvSpPr txBox="1"/>
          <p:nvPr/>
        </p:nvSpPr>
        <p:spPr>
          <a:xfrm>
            <a:off x="60158" y="6433658"/>
            <a:ext cx="801704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female 18-34 n=106, 35-54 n=97, 55+ n=46; US male 18-34 n=105, 35-54 n=112, 55+ n=32., all supplement users n=3677. Question GS5: What are the most important attributes you look for when purchasing supplements?</a:t>
            </a:r>
            <a:endParaRPr/>
          </a:p>
        </p:txBody>
      </p:sp>
      <p:pic>
        <p:nvPicPr>
          <p:cNvPr descr="Icon&#10;&#10;Description automatically generated" id="1247" name="Google Shape;1247;p90"/>
          <p:cNvPicPr preferRelativeResize="0"/>
          <p:nvPr/>
        </p:nvPicPr>
        <p:blipFill rotWithShape="1">
          <a:blip r:embed="rId4">
            <a:alphaModFix/>
          </a:blip>
          <a:srcRect b="0" l="0" r="0" t="0"/>
          <a:stretch/>
        </p:blipFill>
        <p:spPr>
          <a:xfrm>
            <a:off x="838200" y="980931"/>
            <a:ext cx="457200" cy="457200"/>
          </a:xfrm>
          <a:prstGeom prst="rect">
            <a:avLst/>
          </a:prstGeom>
          <a:noFill/>
          <a:ln>
            <a:noFill/>
          </a:ln>
        </p:spPr>
      </p:pic>
      <p:sp>
        <p:nvSpPr>
          <p:cNvPr id="1248" name="Google Shape;1248;p90"/>
          <p:cNvSpPr txBox="1"/>
          <p:nvPr/>
        </p:nvSpPr>
        <p:spPr>
          <a:xfrm>
            <a:off x="1272343" y="1025104"/>
            <a:ext cx="10827774"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In the US, males aged 55+ were the group most likely to cite specific concerns/conditions (31%).</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55+ were dramatically more likely than any other group to cite past experiences with the brand (37% vs. 18%).</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Female respondents aged 18-34 were more likely than any other group to cite online ratings (22%).</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Unlike respondents from other countries, US respondents cared more about clinical research on the brand than on the ingredient.</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p91"/>
          <p:cNvSpPr txBox="1"/>
          <p:nvPr>
            <p:ph type="title"/>
          </p:nvPr>
        </p:nvSpPr>
        <p:spPr>
          <a:xfrm>
            <a:off x="838200" y="287201"/>
            <a:ext cx="8561439" cy="39383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ATTRIBUTES INFLUENCING PURCHASE, 2022-2023</a:t>
            </a:r>
            <a:endParaRPr/>
          </a:p>
        </p:txBody>
      </p:sp>
      <p:pic>
        <p:nvPicPr>
          <p:cNvPr descr="Icon&#10;&#10;Description automatically generated" id="1254" name="Google Shape;1254;p91"/>
          <p:cNvPicPr preferRelativeResize="0"/>
          <p:nvPr/>
        </p:nvPicPr>
        <p:blipFill rotWithShape="1">
          <a:blip r:embed="rId3">
            <a:alphaModFix/>
          </a:blip>
          <a:srcRect b="0" l="0" r="0" t="0"/>
          <a:stretch/>
        </p:blipFill>
        <p:spPr>
          <a:xfrm>
            <a:off x="838200" y="907012"/>
            <a:ext cx="548640" cy="548640"/>
          </a:xfrm>
          <a:prstGeom prst="rect">
            <a:avLst/>
          </a:prstGeom>
          <a:noFill/>
          <a:ln>
            <a:noFill/>
          </a:ln>
        </p:spPr>
      </p:pic>
      <p:sp>
        <p:nvSpPr>
          <p:cNvPr id="1255" name="Google Shape;1255;p91"/>
          <p:cNvSpPr txBox="1"/>
          <p:nvPr/>
        </p:nvSpPr>
        <p:spPr>
          <a:xfrm>
            <a:off x="1338613" y="987881"/>
            <a:ext cx="2623787" cy="50230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Insights:</a:t>
            </a:r>
            <a:endParaRPr/>
          </a:p>
          <a:p>
            <a:pPr indent="-228600" lvl="0" marL="228600" marR="0" rtl="0" algn="l">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Supplement users in 2023 cared much more about having their specific needs addressed by their supplements than in 2022.</a:t>
            </a:r>
            <a:endParaRPr/>
          </a:p>
          <a:p>
            <a:pPr indent="-228600" lvl="0" marL="228600" marR="0" rtl="0" algn="l">
              <a:lnSpc>
                <a:spcPct val="100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Detailed ingredient information, natural sources, and organic certification were notably less influential among general supplement users in 2023 than in 2022.</a:t>
            </a:r>
            <a:endParaRPr sz="1400">
              <a:solidFill>
                <a:schemeClr val="dk1"/>
              </a:solidFill>
              <a:latin typeface="Arial"/>
              <a:ea typeface="Arial"/>
              <a:cs typeface="Arial"/>
              <a:sym typeface="Arial"/>
            </a:endParaRPr>
          </a:p>
        </p:txBody>
      </p:sp>
      <p:sp>
        <p:nvSpPr>
          <p:cNvPr id="1256" name="Google Shape;1256;p91"/>
          <p:cNvSpPr txBox="1"/>
          <p:nvPr/>
        </p:nvSpPr>
        <p:spPr>
          <a:xfrm>
            <a:off x="64169" y="6170689"/>
            <a:ext cx="389823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All supplement users 2023 n=3677, 2022 n=3625. Question Question GS4: “Which are the most important purchase considerations for you when choosing which supplement product(s) to purchase?”</a:t>
            </a:r>
            <a:endParaRPr sz="1000">
              <a:solidFill>
                <a:srgbClr val="7F7F7F"/>
              </a:solidFill>
              <a:latin typeface="Arial"/>
              <a:ea typeface="Arial"/>
              <a:cs typeface="Arial"/>
              <a:sym typeface="Arial"/>
            </a:endParaRPr>
          </a:p>
        </p:txBody>
      </p:sp>
      <p:graphicFrame>
        <p:nvGraphicFramePr>
          <p:cNvPr id="1257" name="Google Shape;1257;p91"/>
          <p:cNvGraphicFramePr/>
          <p:nvPr/>
        </p:nvGraphicFramePr>
        <p:xfrm>
          <a:off x="4450328" y="1840494"/>
          <a:ext cx="7558547" cy="4351337"/>
        </p:xfrm>
        <a:graphic>
          <a:graphicData uri="http://schemas.openxmlformats.org/drawingml/2006/chart">
            <c:chart r:id="rId4"/>
          </a:graphicData>
        </a:graphic>
      </p:graphicFrame>
      <p:sp>
        <p:nvSpPr>
          <p:cNvPr id="1258" name="Google Shape;1258;p91"/>
          <p:cNvSpPr txBox="1"/>
          <p:nvPr/>
        </p:nvSpPr>
        <p:spPr>
          <a:xfrm>
            <a:off x="10384532" y="2349959"/>
            <a:ext cx="1356722" cy="246221"/>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00">
                <a:solidFill>
                  <a:srgbClr val="FF0000"/>
                </a:solidFill>
                <a:latin typeface="Arial"/>
                <a:ea typeface="Arial"/>
                <a:cs typeface="Arial"/>
                <a:sym typeface="Arial"/>
              </a:rPr>
              <a:t>New choices in 2023</a:t>
            </a:r>
            <a:endParaRPr/>
          </a:p>
        </p:txBody>
      </p:sp>
      <p:sp>
        <p:nvSpPr>
          <p:cNvPr id="1259" name="Google Shape;1259;p91"/>
          <p:cNvSpPr txBox="1"/>
          <p:nvPr/>
        </p:nvSpPr>
        <p:spPr>
          <a:xfrm>
            <a:off x="9706171" y="3619740"/>
            <a:ext cx="1356722" cy="246221"/>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00">
                <a:solidFill>
                  <a:srgbClr val="FF0000"/>
                </a:solidFill>
                <a:latin typeface="Arial"/>
                <a:ea typeface="Arial"/>
                <a:cs typeface="Arial"/>
                <a:sym typeface="Arial"/>
              </a:rPr>
              <a:t>Removed in 2023</a:t>
            </a:r>
            <a:endParaRPr/>
          </a:p>
        </p:txBody>
      </p:sp>
      <p:sp>
        <p:nvSpPr>
          <p:cNvPr id="1260" name="Google Shape;1260;p91"/>
          <p:cNvSpPr/>
          <p:nvPr/>
        </p:nvSpPr>
        <p:spPr>
          <a:xfrm>
            <a:off x="9939130" y="2126974"/>
            <a:ext cx="238540" cy="705678"/>
          </a:xfrm>
          <a:prstGeom prst="rightBrace">
            <a:avLst>
              <a:gd fmla="val 8333" name="adj1"/>
              <a:gd fmla="val 50000" name="adj2"/>
            </a:avLst>
          </a:prstGeom>
          <a:noFill/>
          <a:ln cap="flat" cmpd="sng" w="95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92"/>
          <p:cNvSpPr txBox="1"/>
          <p:nvPr>
            <p:ph type="title"/>
          </p:nvPr>
        </p:nvSpPr>
        <p:spPr>
          <a:xfrm>
            <a:off x="749969" y="155078"/>
            <a:ext cx="9308432"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cap="none">
                <a:latin typeface="Arial Black"/>
                <a:ea typeface="Arial Black"/>
                <a:cs typeface="Arial Black"/>
                <a:sym typeface="Arial Black"/>
              </a:rPr>
              <a:t>QUALITY, SAFETY AND REGULATION CONCERN: COUNTRY</a:t>
            </a:r>
            <a:endParaRPr>
              <a:latin typeface="Arial Black"/>
              <a:ea typeface="Arial Black"/>
              <a:cs typeface="Arial Black"/>
              <a:sym typeface="Arial Black"/>
            </a:endParaRPr>
          </a:p>
        </p:txBody>
      </p:sp>
      <p:graphicFrame>
        <p:nvGraphicFramePr>
          <p:cNvPr id="1266" name="Google Shape;1266;p92"/>
          <p:cNvGraphicFramePr/>
          <p:nvPr/>
        </p:nvGraphicFramePr>
        <p:xfrm>
          <a:off x="3080083" y="4831076"/>
          <a:ext cx="2971800" cy="1920240"/>
        </p:xfrm>
        <a:graphic>
          <a:graphicData uri="http://schemas.openxmlformats.org/drawingml/2006/chart">
            <c:chart r:id="rId3"/>
          </a:graphicData>
        </a:graphic>
      </p:graphicFrame>
      <p:graphicFrame>
        <p:nvGraphicFramePr>
          <p:cNvPr id="1267" name="Google Shape;1267;p92"/>
          <p:cNvGraphicFramePr/>
          <p:nvPr/>
        </p:nvGraphicFramePr>
        <p:xfrm>
          <a:off x="9172074" y="863104"/>
          <a:ext cx="2971800" cy="1920240"/>
        </p:xfrm>
        <a:graphic>
          <a:graphicData uri="http://schemas.openxmlformats.org/drawingml/2006/chart">
            <c:chart r:id="rId4"/>
          </a:graphicData>
        </a:graphic>
      </p:graphicFrame>
      <p:graphicFrame>
        <p:nvGraphicFramePr>
          <p:cNvPr id="1268" name="Google Shape;1268;p92"/>
          <p:cNvGraphicFramePr/>
          <p:nvPr/>
        </p:nvGraphicFramePr>
        <p:xfrm>
          <a:off x="6128752" y="863104"/>
          <a:ext cx="2971800" cy="1920240"/>
        </p:xfrm>
        <a:graphic>
          <a:graphicData uri="http://schemas.openxmlformats.org/drawingml/2006/chart">
            <c:chart r:id="rId5"/>
          </a:graphicData>
        </a:graphic>
      </p:graphicFrame>
      <p:graphicFrame>
        <p:nvGraphicFramePr>
          <p:cNvPr id="1269" name="Google Shape;1269;p92"/>
          <p:cNvGraphicFramePr/>
          <p:nvPr/>
        </p:nvGraphicFramePr>
        <p:xfrm>
          <a:off x="6128752" y="2839462"/>
          <a:ext cx="2971800" cy="1920240"/>
        </p:xfrm>
        <a:graphic>
          <a:graphicData uri="http://schemas.openxmlformats.org/drawingml/2006/chart">
            <c:chart r:id="rId6"/>
          </a:graphicData>
        </a:graphic>
      </p:graphicFrame>
      <p:graphicFrame>
        <p:nvGraphicFramePr>
          <p:cNvPr id="1270" name="Google Shape;1270;p92"/>
          <p:cNvGraphicFramePr/>
          <p:nvPr/>
        </p:nvGraphicFramePr>
        <p:xfrm>
          <a:off x="6128752" y="4831076"/>
          <a:ext cx="2971800" cy="1920240"/>
        </p:xfrm>
        <a:graphic>
          <a:graphicData uri="http://schemas.openxmlformats.org/drawingml/2006/chart">
            <c:chart r:id="rId7"/>
          </a:graphicData>
        </a:graphic>
      </p:graphicFrame>
      <p:graphicFrame>
        <p:nvGraphicFramePr>
          <p:cNvPr id="1271" name="Google Shape;1271;p92"/>
          <p:cNvGraphicFramePr/>
          <p:nvPr/>
        </p:nvGraphicFramePr>
        <p:xfrm>
          <a:off x="3080083" y="863104"/>
          <a:ext cx="2971800" cy="1920240"/>
        </p:xfrm>
        <a:graphic>
          <a:graphicData uri="http://schemas.openxmlformats.org/drawingml/2006/chart">
            <c:chart r:id="rId8"/>
          </a:graphicData>
        </a:graphic>
      </p:graphicFrame>
      <p:graphicFrame>
        <p:nvGraphicFramePr>
          <p:cNvPr id="1272" name="Google Shape;1272;p92"/>
          <p:cNvGraphicFramePr/>
          <p:nvPr/>
        </p:nvGraphicFramePr>
        <p:xfrm>
          <a:off x="3080083" y="2839462"/>
          <a:ext cx="2971800" cy="1920240"/>
        </p:xfrm>
        <a:graphic>
          <a:graphicData uri="http://schemas.openxmlformats.org/drawingml/2006/chart">
            <c:chart r:id="rId9"/>
          </a:graphicData>
        </a:graphic>
      </p:graphicFrame>
      <p:graphicFrame>
        <p:nvGraphicFramePr>
          <p:cNvPr id="1273" name="Google Shape;1273;p92"/>
          <p:cNvGraphicFramePr/>
          <p:nvPr/>
        </p:nvGraphicFramePr>
        <p:xfrm>
          <a:off x="9172074" y="4831076"/>
          <a:ext cx="2971800" cy="1920240"/>
        </p:xfrm>
        <a:graphic>
          <a:graphicData uri="http://schemas.openxmlformats.org/drawingml/2006/chart">
            <c:chart r:id="rId10"/>
          </a:graphicData>
        </a:graphic>
      </p:graphicFrame>
      <p:graphicFrame>
        <p:nvGraphicFramePr>
          <p:cNvPr id="1274" name="Google Shape;1274;p92"/>
          <p:cNvGraphicFramePr/>
          <p:nvPr/>
        </p:nvGraphicFramePr>
        <p:xfrm>
          <a:off x="9172074" y="2839462"/>
          <a:ext cx="2971800" cy="1920240"/>
        </p:xfrm>
        <a:graphic>
          <a:graphicData uri="http://schemas.openxmlformats.org/drawingml/2006/chart">
            <c:chart r:id="rId11"/>
          </a:graphicData>
        </a:graphic>
      </p:graphicFrame>
      <p:sp>
        <p:nvSpPr>
          <p:cNvPr id="1275" name="Google Shape;1275;p92"/>
          <p:cNvSpPr txBox="1"/>
          <p:nvPr/>
        </p:nvSpPr>
        <p:spPr>
          <a:xfrm>
            <a:off x="505" y="5934670"/>
            <a:ext cx="2955088"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rgbClr val="7F7F7F"/>
                </a:solidFill>
                <a:latin typeface="Arial"/>
                <a:ea typeface="Arial"/>
                <a:cs typeface="Arial"/>
                <a:sym typeface="Arial"/>
              </a:rPr>
              <a:t>Note: US n=499, UK n=213, DE n=196, IT n=290, KR n=295, AU n=218. Question V5: “Please rate your level of concern surrounding these areas related to the quality, safety and regulation of dietary Prebiotics:” 9% of respondents failed quality control question.</a:t>
            </a:r>
            <a:endParaRPr/>
          </a:p>
        </p:txBody>
      </p:sp>
      <p:pic>
        <p:nvPicPr>
          <p:cNvPr descr="Icon&#10;&#10;Description automatically generated" id="1276" name="Google Shape;1276;p92"/>
          <p:cNvPicPr preferRelativeResize="0"/>
          <p:nvPr/>
        </p:nvPicPr>
        <p:blipFill rotWithShape="1">
          <a:blip r:embed="rId12">
            <a:alphaModFix/>
          </a:blip>
          <a:srcRect b="0" l="0" r="0" t="0"/>
          <a:stretch/>
        </p:blipFill>
        <p:spPr>
          <a:xfrm>
            <a:off x="252168" y="863104"/>
            <a:ext cx="457200" cy="457200"/>
          </a:xfrm>
          <a:prstGeom prst="rect">
            <a:avLst/>
          </a:prstGeom>
          <a:noFill/>
          <a:ln>
            <a:noFill/>
          </a:ln>
        </p:spPr>
      </p:pic>
      <p:sp>
        <p:nvSpPr>
          <p:cNvPr id="1277" name="Google Shape;1277;p92"/>
          <p:cNvSpPr txBox="1"/>
          <p:nvPr/>
        </p:nvSpPr>
        <p:spPr>
          <a:xfrm>
            <a:off x="619432" y="863104"/>
            <a:ext cx="2402012" cy="36317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False or misleading claims were the greatest concern for prebiotic users in the US, the UK, and Australia, and tied for most for Italy (with non-declared ingredients and adulterated products). </a:t>
            </a:r>
            <a:endParaRPr/>
          </a:p>
          <a:p>
            <a:pPr indent="-285750" lvl="0" marL="285750" marR="0" rtl="0" algn="l">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Undetected contaminants were the greatest concern in Germany, and non-declared ingredients were the greatest in South Korea.</a:t>
            </a:r>
            <a:endParaRPr sz="12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Despite citing clinical research the most of any country, lack of clinical evidence was least likely to be a major concern in Germany.</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p93"/>
          <p:cNvSpPr txBox="1"/>
          <p:nvPr>
            <p:ph type="title"/>
          </p:nvPr>
        </p:nvSpPr>
        <p:spPr>
          <a:xfrm>
            <a:off x="838200" y="224287"/>
            <a:ext cx="9412705"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cap="none">
                <a:latin typeface="Arial Black"/>
                <a:ea typeface="Arial Black"/>
                <a:cs typeface="Arial Black"/>
                <a:sym typeface="Arial Black"/>
              </a:rPr>
              <a:t>QUALITY, SAFETY AND REGULATION CONCERN: FEMALE</a:t>
            </a:r>
            <a:endParaRPr>
              <a:latin typeface="Arial Black"/>
              <a:ea typeface="Arial Black"/>
              <a:cs typeface="Arial Black"/>
              <a:sym typeface="Arial Black"/>
            </a:endParaRPr>
          </a:p>
        </p:txBody>
      </p:sp>
      <p:graphicFrame>
        <p:nvGraphicFramePr>
          <p:cNvPr id="1283" name="Google Shape;1283;p93"/>
          <p:cNvGraphicFramePr/>
          <p:nvPr/>
        </p:nvGraphicFramePr>
        <p:xfrm>
          <a:off x="198119" y="2239543"/>
          <a:ext cx="3000000" cy="3000000"/>
        </p:xfrm>
        <a:graphic>
          <a:graphicData uri="http://schemas.openxmlformats.org/drawingml/2006/table">
            <a:tbl>
              <a:tblPr bandRow="1" firstRow="1">
                <a:noFill/>
                <a:tableStyleId>{623B4B6B-F702-4933-9A3A-884B5F9F2727}</a:tableStyleId>
              </a:tblPr>
              <a:tblGrid>
                <a:gridCol w="2856800"/>
                <a:gridCol w="558675"/>
                <a:gridCol w="558675"/>
                <a:gridCol w="558675"/>
                <a:gridCol w="558675"/>
                <a:gridCol w="558675"/>
                <a:gridCol w="558675"/>
                <a:gridCol w="558675"/>
                <a:gridCol w="558675"/>
                <a:gridCol w="558675"/>
                <a:gridCol w="558675"/>
                <a:gridCol w="558675"/>
                <a:gridCol w="558675"/>
                <a:gridCol w="558675"/>
                <a:gridCol w="558675"/>
                <a:gridCol w="558675"/>
                <a:gridCol w="558675"/>
              </a:tblGrid>
              <a:tr h="259100">
                <a:tc>
                  <a:txBody>
                    <a:bodyPr/>
                    <a:lstStyle/>
                    <a:p>
                      <a:pPr indent="0" lvl="0" marL="0" marR="0" rtl="0" algn="l">
                        <a:spcBef>
                          <a:spcPts val="0"/>
                        </a:spcBef>
                        <a:spcAft>
                          <a:spcPts val="0"/>
                        </a:spcAft>
                        <a:buNone/>
                      </a:pPr>
                      <a:r>
                        <a:t/>
                      </a:r>
                      <a:endParaRPr b="0" i="0" sz="1000" u="none" strike="noStrike">
                        <a:solidFill>
                          <a:srgbClr val="000000"/>
                        </a:solidFill>
                        <a:latin typeface="Arial"/>
                        <a:ea typeface="Arial"/>
                        <a:cs typeface="Arial"/>
                        <a:sym typeface="Arial"/>
                      </a:endParaRPr>
                    </a:p>
                  </a:txBody>
                  <a:tcPr marT="6175" marB="0" marR="6175" marL="6175" anchor="b"/>
                </a:tc>
                <a:tc gridSpan="4">
                  <a:txBody>
                    <a:bodyPr/>
                    <a:lstStyle/>
                    <a:p>
                      <a:pPr indent="0" lvl="0" marL="0" marR="0" rtl="0" algn="ctr">
                        <a:spcBef>
                          <a:spcPts val="0"/>
                        </a:spcBef>
                        <a:spcAft>
                          <a:spcPts val="0"/>
                        </a:spcAft>
                        <a:buNone/>
                      </a:pPr>
                      <a:r>
                        <a:rPr b="1" lang="en-US" sz="1000" u="none" strike="noStrike">
                          <a:solidFill>
                            <a:schemeClr val="lt1"/>
                          </a:solidFill>
                          <a:latin typeface="Arial"/>
                          <a:ea typeface="Arial"/>
                          <a:cs typeface="Arial"/>
                          <a:sym typeface="Arial"/>
                        </a:rPr>
                        <a:t>Major Concern</a:t>
                      </a:r>
                      <a:endParaRPr b="1" i="0" sz="1000" u="none" strike="noStrike">
                        <a:solidFill>
                          <a:schemeClr val="lt1"/>
                        </a:solidFill>
                        <a:latin typeface="Arial"/>
                        <a:ea typeface="Arial"/>
                        <a:cs typeface="Arial"/>
                        <a:sym typeface="Arial"/>
                      </a:endParaRPr>
                    </a:p>
                  </a:txBody>
                  <a:tcPr marT="6175" marB="0" marR="6175" marL="6175" anchor="b"/>
                </a:tc>
                <a:tc hMerge="1"/>
                <a:tc hMerge="1"/>
                <a:tc hMerge="1"/>
                <a:tc gridSpan="4">
                  <a:txBody>
                    <a:bodyPr/>
                    <a:lstStyle/>
                    <a:p>
                      <a:pPr indent="0" lvl="0" marL="0" marR="0" rtl="0" algn="ctr">
                        <a:spcBef>
                          <a:spcPts val="0"/>
                        </a:spcBef>
                        <a:spcAft>
                          <a:spcPts val="0"/>
                        </a:spcAft>
                        <a:buNone/>
                      </a:pPr>
                      <a:r>
                        <a:rPr b="1" lang="en-US" sz="1000" u="none" strike="noStrike">
                          <a:solidFill>
                            <a:schemeClr val="lt1"/>
                          </a:solidFill>
                          <a:latin typeface="Arial"/>
                          <a:ea typeface="Arial"/>
                          <a:cs typeface="Arial"/>
                          <a:sym typeface="Arial"/>
                        </a:rPr>
                        <a:t>Minor Concern</a:t>
                      </a:r>
                      <a:endParaRPr b="1" i="0" sz="1000" u="none" strike="noStrike">
                        <a:solidFill>
                          <a:schemeClr val="lt1"/>
                        </a:solidFill>
                        <a:latin typeface="Arial"/>
                        <a:ea typeface="Arial"/>
                        <a:cs typeface="Arial"/>
                        <a:sym typeface="Arial"/>
                      </a:endParaRPr>
                    </a:p>
                  </a:txBody>
                  <a:tcPr marT="6175" marB="0" marR="6175" marL="6175" anchor="b"/>
                </a:tc>
                <a:tc hMerge="1"/>
                <a:tc hMerge="1"/>
                <a:tc hMerge="1"/>
                <a:tc gridSpan="4">
                  <a:txBody>
                    <a:bodyPr/>
                    <a:lstStyle/>
                    <a:p>
                      <a:pPr indent="0" lvl="0" marL="0" marR="0" rtl="0" algn="ctr">
                        <a:spcBef>
                          <a:spcPts val="0"/>
                        </a:spcBef>
                        <a:spcAft>
                          <a:spcPts val="0"/>
                        </a:spcAft>
                        <a:buNone/>
                      </a:pPr>
                      <a:r>
                        <a:rPr b="1" lang="en-US" sz="1000" u="none" strike="noStrike">
                          <a:solidFill>
                            <a:schemeClr val="lt1"/>
                          </a:solidFill>
                          <a:latin typeface="Arial"/>
                          <a:ea typeface="Arial"/>
                          <a:cs typeface="Arial"/>
                          <a:sym typeface="Arial"/>
                        </a:rPr>
                        <a:t>Not Concerned</a:t>
                      </a:r>
                      <a:endParaRPr b="1" i="0" sz="1000" u="none" strike="noStrike">
                        <a:solidFill>
                          <a:schemeClr val="lt1"/>
                        </a:solidFill>
                        <a:latin typeface="Arial"/>
                        <a:ea typeface="Arial"/>
                        <a:cs typeface="Arial"/>
                        <a:sym typeface="Arial"/>
                      </a:endParaRPr>
                    </a:p>
                  </a:txBody>
                  <a:tcPr marT="6175" marB="0" marR="6175" marL="6175" anchor="b"/>
                </a:tc>
                <a:tc hMerge="1"/>
                <a:tc hMerge="1"/>
                <a:tc hMerge="1"/>
                <a:tc gridSpan="4">
                  <a:txBody>
                    <a:bodyPr/>
                    <a:lstStyle/>
                    <a:p>
                      <a:pPr indent="0" lvl="0" marL="0" marR="0" rtl="0" algn="ctr">
                        <a:spcBef>
                          <a:spcPts val="0"/>
                        </a:spcBef>
                        <a:spcAft>
                          <a:spcPts val="0"/>
                        </a:spcAft>
                        <a:buNone/>
                      </a:pPr>
                      <a:r>
                        <a:rPr b="1" lang="en-US" sz="1000" u="none" strike="noStrike">
                          <a:solidFill>
                            <a:schemeClr val="lt1"/>
                          </a:solidFill>
                          <a:latin typeface="Arial"/>
                          <a:ea typeface="Arial"/>
                          <a:cs typeface="Arial"/>
                          <a:sym typeface="Arial"/>
                        </a:rPr>
                        <a:t>Never Heard Of</a:t>
                      </a:r>
                      <a:endParaRPr b="1" i="0" sz="1000" u="none" strike="noStrike">
                        <a:solidFill>
                          <a:schemeClr val="lt1"/>
                        </a:solidFill>
                        <a:latin typeface="Arial"/>
                        <a:ea typeface="Arial"/>
                        <a:cs typeface="Arial"/>
                        <a:sym typeface="Arial"/>
                      </a:endParaRPr>
                    </a:p>
                  </a:txBody>
                  <a:tcPr marT="6175" marB="0" marR="6175" marL="6175" anchor="b"/>
                </a:tc>
                <a:tc hMerge="1"/>
                <a:tc hMerge="1"/>
                <a:tc hMerge="1"/>
              </a:tr>
              <a:tr h="344200">
                <a:tc>
                  <a:txBody>
                    <a:bodyPr/>
                    <a:lstStyle/>
                    <a:p>
                      <a:pPr indent="0" lvl="0" marL="0" marR="0" rtl="0" algn="l">
                        <a:spcBef>
                          <a:spcPts val="0"/>
                        </a:spcBef>
                        <a:spcAft>
                          <a:spcPts val="0"/>
                        </a:spcAft>
                        <a:buNone/>
                      </a:pPr>
                      <a:r>
                        <a:t/>
                      </a:r>
                      <a:endParaRPr b="0" i="0" sz="1000" u="none" strike="noStrike">
                        <a:solidFill>
                          <a:srgbClr val="000000"/>
                        </a:solidFill>
                        <a:latin typeface="Arial"/>
                        <a:ea typeface="Arial"/>
                        <a:cs typeface="Arial"/>
                        <a:sym typeface="Arial"/>
                      </a:endParaRPr>
                    </a:p>
                  </a:txBody>
                  <a:tcPr marT="6175" marB="0" marR="6175" marL="617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Female</a:t>
                      </a:r>
                      <a:endParaRPr b="1" i="0" sz="800" u="none" strike="noStrike">
                        <a:solidFill>
                          <a:srgbClr val="000000"/>
                        </a:solidFill>
                        <a:latin typeface="Arial"/>
                        <a:ea typeface="Arial"/>
                        <a:cs typeface="Arial"/>
                        <a:sym typeface="Arial"/>
                      </a:endParaRPr>
                    </a:p>
                  </a:txBody>
                  <a:tcPr marT="6175" marB="0" marR="6175" marL="617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Female, Age 18-34</a:t>
                      </a:r>
                      <a:endParaRPr b="1" i="0" sz="800" u="none" strike="noStrike">
                        <a:solidFill>
                          <a:srgbClr val="000000"/>
                        </a:solidFill>
                        <a:latin typeface="Arial"/>
                        <a:ea typeface="Arial"/>
                        <a:cs typeface="Arial"/>
                        <a:sym typeface="Arial"/>
                      </a:endParaRPr>
                    </a:p>
                  </a:txBody>
                  <a:tcPr marT="6175" marB="0" marR="6175" marL="617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Female, Age 35-54</a:t>
                      </a:r>
                      <a:endParaRPr b="1" i="0" sz="800" u="none" strike="noStrike">
                        <a:solidFill>
                          <a:srgbClr val="000000"/>
                        </a:solidFill>
                        <a:latin typeface="Arial"/>
                        <a:ea typeface="Arial"/>
                        <a:cs typeface="Arial"/>
                        <a:sym typeface="Arial"/>
                      </a:endParaRPr>
                    </a:p>
                  </a:txBody>
                  <a:tcPr marT="6175" marB="0" marR="6175" marL="617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Female, Age 55+</a:t>
                      </a:r>
                      <a:endParaRPr b="1" i="0" sz="800" u="none" strike="noStrike">
                        <a:solidFill>
                          <a:srgbClr val="000000"/>
                        </a:solidFill>
                        <a:latin typeface="Arial"/>
                        <a:ea typeface="Arial"/>
                        <a:cs typeface="Arial"/>
                        <a:sym typeface="Arial"/>
                      </a:endParaRPr>
                    </a:p>
                  </a:txBody>
                  <a:tcPr marT="6175" marB="0" marR="6175" marL="617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Female</a:t>
                      </a:r>
                      <a:endParaRPr b="1" i="0" sz="800" u="none" strike="noStrike">
                        <a:solidFill>
                          <a:srgbClr val="000000"/>
                        </a:solidFill>
                        <a:latin typeface="Arial"/>
                        <a:ea typeface="Arial"/>
                        <a:cs typeface="Arial"/>
                        <a:sym typeface="Arial"/>
                      </a:endParaRPr>
                    </a:p>
                  </a:txBody>
                  <a:tcPr marT="6175" marB="0" marR="6175" marL="617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Female, Age 18-34</a:t>
                      </a:r>
                      <a:endParaRPr b="1" i="0" sz="800" u="none" strike="noStrike">
                        <a:solidFill>
                          <a:srgbClr val="000000"/>
                        </a:solidFill>
                        <a:latin typeface="Arial"/>
                        <a:ea typeface="Arial"/>
                        <a:cs typeface="Arial"/>
                        <a:sym typeface="Arial"/>
                      </a:endParaRPr>
                    </a:p>
                  </a:txBody>
                  <a:tcPr marT="6175" marB="0" marR="6175" marL="617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Female, Age 35-54</a:t>
                      </a:r>
                      <a:endParaRPr b="1" i="0" sz="800" u="none" strike="noStrike">
                        <a:solidFill>
                          <a:srgbClr val="000000"/>
                        </a:solidFill>
                        <a:latin typeface="Arial"/>
                        <a:ea typeface="Arial"/>
                        <a:cs typeface="Arial"/>
                        <a:sym typeface="Arial"/>
                      </a:endParaRPr>
                    </a:p>
                  </a:txBody>
                  <a:tcPr marT="6175" marB="0" marR="6175" marL="617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Female, Age 55+</a:t>
                      </a:r>
                      <a:endParaRPr b="1" i="0" sz="800" u="none" strike="noStrike">
                        <a:solidFill>
                          <a:srgbClr val="000000"/>
                        </a:solidFill>
                        <a:latin typeface="Arial"/>
                        <a:ea typeface="Arial"/>
                        <a:cs typeface="Arial"/>
                        <a:sym typeface="Arial"/>
                      </a:endParaRPr>
                    </a:p>
                  </a:txBody>
                  <a:tcPr marT="6175" marB="0" marR="6175" marL="617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Female</a:t>
                      </a:r>
                      <a:endParaRPr b="1" i="0" sz="800" u="none" strike="noStrike">
                        <a:solidFill>
                          <a:srgbClr val="000000"/>
                        </a:solidFill>
                        <a:latin typeface="Arial"/>
                        <a:ea typeface="Arial"/>
                        <a:cs typeface="Arial"/>
                        <a:sym typeface="Arial"/>
                      </a:endParaRPr>
                    </a:p>
                  </a:txBody>
                  <a:tcPr marT="6175" marB="0" marR="6175" marL="617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Female, Age 18-34</a:t>
                      </a:r>
                      <a:endParaRPr b="1" i="0" sz="800" u="none" strike="noStrike">
                        <a:solidFill>
                          <a:srgbClr val="000000"/>
                        </a:solidFill>
                        <a:latin typeface="Arial"/>
                        <a:ea typeface="Arial"/>
                        <a:cs typeface="Arial"/>
                        <a:sym typeface="Arial"/>
                      </a:endParaRPr>
                    </a:p>
                  </a:txBody>
                  <a:tcPr marT="6175" marB="0" marR="6175" marL="617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Female, Age 35-54</a:t>
                      </a:r>
                      <a:endParaRPr b="1" i="0" sz="800" u="none" strike="noStrike">
                        <a:solidFill>
                          <a:srgbClr val="000000"/>
                        </a:solidFill>
                        <a:latin typeface="Arial"/>
                        <a:ea typeface="Arial"/>
                        <a:cs typeface="Arial"/>
                        <a:sym typeface="Arial"/>
                      </a:endParaRPr>
                    </a:p>
                  </a:txBody>
                  <a:tcPr marT="6175" marB="0" marR="6175" marL="617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Female, Age 55+</a:t>
                      </a:r>
                      <a:endParaRPr b="1" i="0" sz="800" u="none" strike="noStrike">
                        <a:solidFill>
                          <a:srgbClr val="000000"/>
                        </a:solidFill>
                        <a:latin typeface="Arial"/>
                        <a:ea typeface="Arial"/>
                        <a:cs typeface="Arial"/>
                        <a:sym typeface="Arial"/>
                      </a:endParaRPr>
                    </a:p>
                  </a:txBody>
                  <a:tcPr marT="6175" marB="0" marR="6175" marL="617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Female</a:t>
                      </a:r>
                      <a:endParaRPr b="1" i="0" sz="800" u="none" strike="noStrike">
                        <a:solidFill>
                          <a:srgbClr val="000000"/>
                        </a:solidFill>
                        <a:latin typeface="Arial"/>
                        <a:ea typeface="Arial"/>
                        <a:cs typeface="Arial"/>
                        <a:sym typeface="Arial"/>
                      </a:endParaRPr>
                    </a:p>
                  </a:txBody>
                  <a:tcPr marT="6175" marB="0" marR="6175" marL="617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Female, Age 18-34</a:t>
                      </a:r>
                      <a:endParaRPr b="1" i="0" sz="800" u="none" strike="noStrike">
                        <a:solidFill>
                          <a:srgbClr val="000000"/>
                        </a:solidFill>
                        <a:latin typeface="Arial"/>
                        <a:ea typeface="Arial"/>
                        <a:cs typeface="Arial"/>
                        <a:sym typeface="Arial"/>
                      </a:endParaRPr>
                    </a:p>
                  </a:txBody>
                  <a:tcPr marT="6175" marB="0" marR="6175" marL="617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Female, Age 35-54</a:t>
                      </a:r>
                      <a:endParaRPr b="1" i="0" sz="800" u="none" strike="noStrike">
                        <a:solidFill>
                          <a:srgbClr val="000000"/>
                        </a:solidFill>
                        <a:latin typeface="Arial"/>
                        <a:ea typeface="Arial"/>
                        <a:cs typeface="Arial"/>
                        <a:sym typeface="Arial"/>
                      </a:endParaRPr>
                    </a:p>
                  </a:txBody>
                  <a:tcPr marT="6175" marB="0" marR="6175" marL="617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Female, Age 55+</a:t>
                      </a:r>
                      <a:endParaRPr b="1" i="0" sz="800" u="none" strike="noStrike">
                        <a:solidFill>
                          <a:srgbClr val="000000"/>
                        </a:solidFill>
                        <a:latin typeface="Arial"/>
                        <a:ea typeface="Arial"/>
                        <a:cs typeface="Arial"/>
                        <a:sym typeface="Arial"/>
                      </a:endParaRPr>
                    </a:p>
                  </a:txBody>
                  <a:tcPr marT="6175" marB="0" marR="6175" marL="6175" anchor="b"/>
                </a:tc>
              </a:tr>
              <a:tr h="2591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False or misleading claims</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57%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51%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58%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68%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22%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6%</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2%</a:t>
                      </a:r>
                      <a:endParaRPr/>
                    </a:p>
                  </a:txBody>
                  <a:tcPr marT="7625" marB="0" marR="7625" marL="7625" anchor="b"/>
                </a:tc>
              </a:tr>
              <a:tr h="2591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Non-declared ingredients</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52%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53%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60%</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28%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6%</a:t>
                      </a:r>
                      <a:endParaRPr/>
                    </a:p>
                  </a:txBody>
                  <a:tcPr marT="7625" marB="0" marR="7625" marL="7625" anchor="b"/>
                </a:tc>
              </a:tr>
              <a:tr h="2591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Undetected contaminants</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51%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50%</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66%</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23%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a:t>
                      </a:r>
                      <a:endParaRPr/>
                    </a:p>
                  </a:txBody>
                  <a:tcPr marT="7625" marB="0" marR="7625" marL="7625" anchor="b"/>
                </a:tc>
              </a:tr>
              <a:tr h="2591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Lack of clinical evidence</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46%</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57%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30%</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2%</a:t>
                      </a:r>
                      <a:endParaRPr/>
                    </a:p>
                  </a:txBody>
                  <a:tcPr marT="7625" marB="0" marR="7625" marL="7625" anchor="b"/>
                </a:tc>
              </a:tr>
              <a:tr h="2591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Adulterated products or substituted ingredients</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46%</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61%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36%</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25%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5%</a:t>
                      </a:r>
                      <a:endParaRPr/>
                    </a:p>
                  </a:txBody>
                  <a:tcPr marT="7625" marB="0" marR="7625" marL="7625" anchor="b"/>
                </a:tc>
              </a:tr>
              <a:tr h="2591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Undisclosed GMO ingredients</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40%</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46%</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a:t>
                      </a:r>
                      <a:endParaRPr/>
                    </a:p>
                  </a:txBody>
                  <a:tcPr marT="7625" marB="0" marR="7625" marL="7625" anchor="b"/>
                </a:tc>
              </a:tr>
              <a:tr h="2591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Unclear dosing/usage guidelines</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57%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2%</a:t>
                      </a:r>
                      <a:endParaRPr/>
                    </a:p>
                  </a:txBody>
                  <a:tcPr marT="7625" marB="0" marR="7625" marL="7625" anchor="b"/>
                </a:tc>
              </a:tr>
              <a:tr h="2591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Unclear description of benefits</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46%</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40%</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2%</a:t>
                      </a:r>
                      <a:endParaRPr/>
                    </a:p>
                  </a:txBody>
                  <a:tcPr marT="7625" marB="0" marR="7625" marL="7625" anchor="b"/>
                </a:tc>
              </a:tr>
              <a:tr h="259100">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Lack of FDA Enforcement</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40%</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41%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32%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16%</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11%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6%</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Calibri"/>
                          <a:ea typeface="Calibri"/>
                          <a:cs typeface="Calibri"/>
                          <a:sym typeface="Calibri"/>
                        </a:rPr>
                        <a:t>8%</a:t>
                      </a:r>
                      <a:endParaRPr/>
                    </a:p>
                  </a:txBody>
                  <a:tcPr marT="7625" marB="0" marR="7625" marL="7625" anchor="b"/>
                </a:tc>
              </a:tr>
            </a:tbl>
          </a:graphicData>
        </a:graphic>
      </p:graphicFrame>
      <p:pic>
        <p:nvPicPr>
          <p:cNvPr descr="Icon&#10;&#10;Description automatically generated" id="1284" name="Google Shape;1284;p93"/>
          <p:cNvPicPr preferRelativeResize="0"/>
          <p:nvPr/>
        </p:nvPicPr>
        <p:blipFill rotWithShape="1">
          <a:blip r:embed="rId3">
            <a:alphaModFix/>
          </a:blip>
          <a:srcRect b="0" l="0" r="0" t="0"/>
          <a:stretch/>
        </p:blipFill>
        <p:spPr>
          <a:xfrm>
            <a:off x="838200" y="839665"/>
            <a:ext cx="457200" cy="457200"/>
          </a:xfrm>
          <a:prstGeom prst="rect">
            <a:avLst/>
          </a:prstGeom>
          <a:noFill/>
          <a:ln>
            <a:noFill/>
          </a:ln>
        </p:spPr>
      </p:pic>
      <p:sp>
        <p:nvSpPr>
          <p:cNvPr id="1285" name="Google Shape;1285;p93"/>
          <p:cNvSpPr txBox="1"/>
          <p:nvPr/>
        </p:nvSpPr>
        <p:spPr>
          <a:xfrm>
            <a:off x="1272343" y="883838"/>
            <a:ext cx="10827774"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False or misleading claims were the greatest concern across all age ranges.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Respondents aged 55+ were the most concerned across all categories.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Unclear dosing/usage guidelines was a major concern of those 55+ but not even close to that level for the other age groups.</a:t>
            </a:r>
            <a:endParaRPr sz="1400">
              <a:solidFill>
                <a:schemeClr val="dk1"/>
              </a:solidFill>
              <a:latin typeface="Arial"/>
              <a:ea typeface="Arial"/>
              <a:cs typeface="Arial"/>
              <a:sym typeface="Arial"/>
            </a:endParaRPr>
          </a:p>
        </p:txBody>
      </p:sp>
      <p:sp>
        <p:nvSpPr>
          <p:cNvPr id="1286" name="Google Shape;1286;p93"/>
          <p:cNvSpPr txBox="1"/>
          <p:nvPr/>
        </p:nvSpPr>
        <p:spPr>
          <a:xfrm>
            <a:off x="0" y="6443087"/>
            <a:ext cx="76119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rgbClr val="7F7F7F"/>
                </a:solidFill>
                <a:latin typeface="Arial"/>
                <a:ea typeface="Arial"/>
                <a:cs typeface="Arial"/>
                <a:sym typeface="Arial"/>
              </a:rPr>
              <a:t>Note: Female n=863, female 18-34 n=355, female 35-54 n=347, female 55+ n=161. Question V5: “Please rate your level of concern surrounding these areas related to the quality, safety and regulation of dietary Prebiotics:”</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94"/>
          <p:cNvSpPr txBox="1"/>
          <p:nvPr>
            <p:ph type="title"/>
          </p:nvPr>
        </p:nvSpPr>
        <p:spPr>
          <a:xfrm>
            <a:off x="838200" y="224287"/>
            <a:ext cx="9412705"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b="1" lang="en-US" sz="2800" cap="none">
                <a:latin typeface="Arial Black"/>
                <a:ea typeface="Arial Black"/>
                <a:cs typeface="Arial Black"/>
                <a:sym typeface="Arial Black"/>
              </a:rPr>
              <a:t>QUALITY, SAFETY AND REGULATION CONCERN: MALE</a:t>
            </a:r>
            <a:endParaRPr>
              <a:latin typeface="Arial Black"/>
              <a:ea typeface="Arial Black"/>
              <a:cs typeface="Arial Black"/>
              <a:sym typeface="Arial Black"/>
            </a:endParaRPr>
          </a:p>
        </p:txBody>
      </p:sp>
      <p:pic>
        <p:nvPicPr>
          <p:cNvPr descr="Icon&#10;&#10;Description automatically generated" id="1292" name="Google Shape;1292;p94"/>
          <p:cNvPicPr preferRelativeResize="0"/>
          <p:nvPr/>
        </p:nvPicPr>
        <p:blipFill rotWithShape="1">
          <a:blip r:embed="rId3">
            <a:alphaModFix/>
          </a:blip>
          <a:srcRect b="0" l="0" r="0" t="0"/>
          <a:stretch/>
        </p:blipFill>
        <p:spPr>
          <a:xfrm>
            <a:off x="838200" y="839665"/>
            <a:ext cx="457200" cy="457200"/>
          </a:xfrm>
          <a:prstGeom prst="rect">
            <a:avLst/>
          </a:prstGeom>
          <a:noFill/>
          <a:ln>
            <a:noFill/>
          </a:ln>
        </p:spPr>
      </p:pic>
      <p:sp>
        <p:nvSpPr>
          <p:cNvPr id="1293" name="Google Shape;1293;p94"/>
          <p:cNvSpPr txBox="1"/>
          <p:nvPr/>
        </p:nvSpPr>
        <p:spPr>
          <a:xfrm>
            <a:off x="1272343" y="883838"/>
            <a:ext cx="10827774"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False or misleading claims also the largest concern among male respondents, but by a much smaller degree.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Lack of FDA enforcement was more of a concern for respondents aged 35-54 than any other group; it’s the only area of concern not led by those aged 55+.</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Non-declared ingredients was a major concern for those 55+ but much less so for the other groups.</a:t>
            </a:r>
            <a:endParaRPr sz="1400">
              <a:solidFill>
                <a:schemeClr val="dk1"/>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1294" name="Google Shape;1294;p94"/>
          <p:cNvSpPr txBox="1"/>
          <p:nvPr/>
        </p:nvSpPr>
        <p:spPr>
          <a:xfrm>
            <a:off x="88232" y="6449047"/>
            <a:ext cx="76119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rgbClr val="7F7F7F"/>
                </a:solidFill>
                <a:latin typeface="Arial"/>
                <a:ea typeface="Arial"/>
                <a:cs typeface="Arial"/>
                <a:sym typeface="Arial"/>
              </a:rPr>
              <a:t>Note: Male n=845, male 18-34 n=305, male 35-54 n=372, male 55+ n=168. Question: “Please rate your level of concern surrounding these areas related to the quality, safety and regulation of dietary supplements:”</a:t>
            </a:r>
            <a:endParaRPr/>
          </a:p>
        </p:txBody>
      </p:sp>
      <p:graphicFrame>
        <p:nvGraphicFramePr>
          <p:cNvPr id="1295" name="Google Shape;1295;p94"/>
          <p:cNvGraphicFramePr/>
          <p:nvPr/>
        </p:nvGraphicFramePr>
        <p:xfrm>
          <a:off x="198119" y="2219756"/>
          <a:ext cx="3000000" cy="3000000"/>
        </p:xfrm>
        <a:graphic>
          <a:graphicData uri="http://schemas.openxmlformats.org/drawingml/2006/table">
            <a:tbl>
              <a:tblPr bandRow="1" firstRow="1">
                <a:noFill/>
                <a:tableStyleId>{70DF27BE-6A0B-4F0F-BA48-2B204D3B0C99}</a:tableStyleId>
              </a:tblPr>
              <a:tblGrid>
                <a:gridCol w="2284700"/>
                <a:gridCol w="594450"/>
                <a:gridCol w="594450"/>
                <a:gridCol w="594450"/>
                <a:gridCol w="594450"/>
                <a:gridCol w="594450"/>
                <a:gridCol w="594450"/>
                <a:gridCol w="594450"/>
                <a:gridCol w="594450"/>
                <a:gridCol w="594450"/>
                <a:gridCol w="594450"/>
                <a:gridCol w="594450"/>
                <a:gridCol w="594450"/>
                <a:gridCol w="594450"/>
                <a:gridCol w="594450"/>
                <a:gridCol w="594450"/>
                <a:gridCol w="594450"/>
              </a:tblGrid>
              <a:tr h="152250">
                <a:tc>
                  <a:txBody>
                    <a:bodyPr/>
                    <a:lstStyle/>
                    <a:p>
                      <a:pPr indent="0" lvl="0" marL="0" marR="0" rtl="0" algn="l">
                        <a:spcBef>
                          <a:spcPts val="0"/>
                        </a:spcBef>
                        <a:spcAft>
                          <a:spcPts val="0"/>
                        </a:spcAft>
                        <a:buNone/>
                      </a:pPr>
                      <a:r>
                        <a:t/>
                      </a:r>
                      <a:endParaRPr b="0" i="0" sz="900" u="none" strike="noStrike">
                        <a:solidFill>
                          <a:srgbClr val="000000"/>
                        </a:solidFill>
                        <a:latin typeface="Arial"/>
                        <a:ea typeface="Arial"/>
                        <a:cs typeface="Arial"/>
                        <a:sym typeface="Arial"/>
                      </a:endParaRPr>
                    </a:p>
                  </a:txBody>
                  <a:tcPr marT="7125" marB="0" marR="7125" marL="7125" anchor="b"/>
                </a:tc>
                <a:tc gridSpan="4">
                  <a:txBody>
                    <a:bodyPr/>
                    <a:lstStyle/>
                    <a:p>
                      <a:pPr indent="0" lvl="0" marL="0" marR="0" rtl="0" algn="ctr">
                        <a:spcBef>
                          <a:spcPts val="0"/>
                        </a:spcBef>
                        <a:spcAft>
                          <a:spcPts val="0"/>
                        </a:spcAft>
                        <a:buNone/>
                      </a:pPr>
                      <a:r>
                        <a:rPr b="1" lang="en-US" sz="1000" u="none" strike="noStrike">
                          <a:solidFill>
                            <a:srgbClr val="000000"/>
                          </a:solidFill>
                          <a:latin typeface="Arial"/>
                          <a:ea typeface="Arial"/>
                          <a:cs typeface="Arial"/>
                          <a:sym typeface="Arial"/>
                        </a:rPr>
                        <a:t>Major Concern</a:t>
                      </a:r>
                      <a:endParaRPr b="1" i="0" sz="1000" u="none" strike="noStrike">
                        <a:solidFill>
                          <a:srgbClr val="000000"/>
                        </a:solidFill>
                        <a:latin typeface="Arial"/>
                        <a:ea typeface="Arial"/>
                        <a:cs typeface="Arial"/>
                        <a:sym typeface="Arial"/>
                      </a:endParaRPr>
                    </a:p>
                  </a:txBody>
                  <a:tcPr marT="7125" marB="0" marR="7125" marL="7125" anchor="b"/>
                </a:tc>
                <a:tc hMerge="1"/>
                <a:tc hMerge="1"/>
                <a:tc hMerge="1"/>
                <a:tc gridSpan="4">
                  <a:txBody>
                    <a:bodyPr/>
                    <a:lstStyle/>
                    <a:p>
                      <a:pPr indent="0" lvl="0" marL="0" marR="0" rtl="0" algn="ctr">
                        <a:spcBef>
                          <a:spcPts val="0"/>
                        </a:spcBef>
                        <a:spcAft>
                          <a:spcPts val="0"/>
                        </a:spcAft>
                        <a:buNone/>
                      </a:pPr>
                      <a:r>
                        <a:rPr b="1" lang="en-US" sz="1000" u="none" strike="noStrike">
                          <a:solidFill>
                            <a:srgbClr val="000000"/>
                          </a:solidFill>
                          <a:latin typeface="Arial"/>
                          <a:ea typeface="Arial"/>
                          <a:cs typeface="Arial"/>
                          <a:sym typeface="Arial"/>
                        </a:rPr>
                        <a:t>Minor Concern</a:t>
                      </a:r>
                      <a:endParaRPr b="1" i="0" sz="1000" u="none" strike="noStrike">
                        <a:solidFill>
                          <a:srgbClr val="000000"/>
                        </a:solidFill>
                        <a:latin typeface="Arial"/>
                        <a:ea typeface="Arial"/>
                        <a:cs typeface="Arial"/>
                        <a:sym typeface="Arial"/>
                      </a:endParaRPr>
                    </a:p>
                  </a:txBody>
                  <a:tcPr marT="7125" marB="0" marR="7125" marL="7125" anchor="b"/>
                </a:tc>
                <a:tc hMerge="1"/>
                <a:tc hMerge="1"/>
                <a:tc hMerge="1"/>
                <a:tc gridSpan="4">
                  <a:txBody>
                    <a:bodyPr/>
                    <a:lstStyle/>
                    <a:p>
                      <a:pPr indent="0" lvl="0" marL="0" marR="0" rtl="0" algn="ctr">
                        <a:spcBef>
                          <a:spcPts val="0"/>
                        </a:spcBef>
                        <a:spcAft>
                          <a:spcPts val="0"/>
                        </a:spcAft>
                        <a:buNone/>
                      </a:pPr>
                      <a:r>
                        <a:rPr b="1" lang="en-US" sz="1000" u="none" strike="noStrike">
                          <a:solidFill>
                            <a:srgbClr val="000000"/>
                          </a:solidFill>
                          <a:latin typeface="Arial"/>
                          <a:ea typeface="Arial"/>
                          <a:cs typeface="Arial"/>
                          <a:sym typeface="Arial"/>
                        </a:rPr>
                        <a:t>Not Concerned</a:t>
                      </a:r>
                      <a:endParaRPr b="1" i="0" sz="1000" u="none" strike="noStrike">
                        <a:solidFill>
                          <a:srgbClr val="000000"/>
                        </a:solidFill>
                        <a:latin typeface="Arial"/>
                        <a:ea typeface="Arial"/>
                        <a:cs typeface="Arial"/>
                        <a:sym typeface="Arial"/>
                      </a:endParaRPr>
                    </a:p>
                  </a:txBody>
                  <a:tcPr marT="7125" marB="0" marR="7125" marL="7125" anchor="b"/>
                </a:tc>
                <a:tc hMerge="1"/>
                <a:tc hMerge="1"/>
                <a:tc hMerge="1"/>
                <a:tc gridSpan="4">
                  <a:txBody>
                    <a:bodyPr/>
                    <a:lstStyle/>
                    <a:p>
                      <a:pPr indent="0" lvl="0" marL="0" marR="0" rtl="0" algn="ctr">
                        <a:spcBef>
                          <a:spcPts val="0"/>
                        </a:spcBef>
                        <a:spcAft>
                          <a:spcPts val="0"/>
                        </a:spcAft>
                        <a:buNone/>
                      </a:pPr>
                      <a:r>
                        <a:rPr b="1" lang="en-US" sz="1000" u="none" strike="noStrike">
                          <a:solidFill>
                            <a:srgbClr val="000000"/>
                          </a:solidFill>
                          <a:latin typeface="Arial"/>
                          <a:ea typeface="Arial"/>
                          <a:cs typeface="Arial"/>
                          <a:sym typeface="Arial"/>
                        </a:rPr>
                        <a:t>Never Heard Of</a:t>
                      </a:r>
                      <a:endParaRPr b="1" i="0" sz="1000" u="none" strike="noStrike">
                        <a:solidFill>
                          <a:srgbClr val="000000"/>
                        </a:solidFill>
                        <a:latin typeface="Arial"/>
                        <a:ea typeface="Arial"/>
                        <a:cs typeface="Arial"/>
                        <a:sym typeface="Arial"/>
                      </a:endParaRPr>
                    </a:p>
                  </a:txBody>
                  <a:tcPr marT="7125" marB="0" marR="7125" marL="7125" anchor="b"/>
                </a:tc>
                <a:tc hMerge="1"/>
                <a:tc hMerge="1"/>
                <a:tc hMerge="1"/>
              </a:tr>
              <a:tr h="304525">
                <a:tc>
                  <a:txBody>
                    <a:bodyPr/>
                    <a:lstStyle/>
                    <a:p>
                      <a:pPr indent="0" lvl="0" marL="0" marR="0" rtl="0" algn="l">
                        <a:spcBef>
                          <a:spcPts val="0"/>
                        </a:spcBef>
                        <a:spcAft>
                          <a:spcPts val="0"/>
                        </a:spcAft>
                        <a:buNone/>
                      </a:pPr>
                      <a:r>
                        <a:t/>
                      </a:r>
                      <a:endParaRPr b="0" i="0" sz="900" u="none" strike="noStrike">
                        <a:solidFill>
                          <a:srgbClr val="000000"/>
                        </a:solidFill>
                        <a:latin typeface="Arial"/>
                        <a:ea typeface="Arial"/>
                        <a:cs typeface="Arial"/>
                        <a:sym typeface="Arial"/>
                      </a:endParaRPr>
                    </a:p>
                  </a:txBody>
                  <a:tcPr marT="7125" marB="0" marR="7125" marL="712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Male</a:t>
                      </a:r>
                      <a:endParaRPr b="1" i="0" sz="800" u="none" strike="noStrike">
                        <a:solidFill>
                          <a:srgbClr val="000000"/>
                        </a:solidFill>
                        <a:latin typeface="Arial"/>
                        <a:ea typeface="Arial"/>
                        <a:cs typeface="Arial"/>
                        <a:sym typeface="Arial"/>
                      </a:endParaRPr>
                    </a:p>
                  </a:txBody>
                  <a:tcPr marT="7125" marB="0" marR="7125" marL="712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Male, Age 18-34</a:t>
                      </a:r>
                      <a:endParaRPr b="1" i="0" sz="800" u="none" strike="noStrike">
                        <a:solidFill>
                          <a:srgbClr val="000000"/>
                        </a:solidFill>
                        <a:latin typeface="Arial"/>
                        <a:ea typeface="Arial"/>
                        <a:cs typeface="Arial"/>
                        <a:sym typeface="Arial"/>
                      </a:endParaRPr>
                    </a:p>
                  </a:txBody>
                  <a:tcPr marT="7125" marB="0" marR="7125" marL="712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Male, Age 35-54</a:t>
                      </a:r>
                      <a:endParaRPr b="1" i="0" sz="800" u="none" strike="noStrike">
                        <a:solidFill>
                          <a:srgbClr val="000000"/>
                        </a:solidFill>
                        <a:latin typeface="Arial"/>
                        <a:ea typeface="Arial"/>
                        <a:cs typeface="Arial"/>
                        <a:sym typeface="Arial"/>
                      </a:endParaRPr>
                    </a:p>
                  </a:txBody>
                  <a:tcPr marT="7125" marB="0" marR="7125" marL="712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Male, Age 55+</a:t>
                      </a:r>
                      <a:endParaRPr b="1" i="0" sz="800" u="none" strike="noStrike">
                        <a:solidFill>
                          <a:srgbClr val="000000"/>
                        </a:solidFill>
                        <a:latin typeface="Arial"/>
                        <a:ea typeface="Arial"/>
                        <a:cs typeface="Arial"/>
                        <a:sym typeface="Arial"/>
                      </a:endParaRPr>
                    </a:p>
                  </a:txBody>
                  <a:tcPr marT="7125" marB="0" marR="7125" marL="712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Male</a:t>
                      </a:r>
                      <a:endParaRPr b="1" i="0" sz="800" u="none" strike="noStrike">
                        <a:solidFill>
                          <a:srgbClr val="000000"/>
                        </a:solidFill>
                        <a:latin typeface="Arial"/>
                        <a:ea typeface="Arial"/>
                        <a:cs typeface="Arial"/>
                        <a:sym typeface="Arial"/>
                      </a:endParaRPr>
                    </a:p>
                  </a:txBody>
                  <a:tcPr marT="7125" marB="0" marR="7125" marL="712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Male, Age 18-34</a:t>
                      </a:r>
                      <a:endParaRPr b="1" i="0" sz="800" u="none" strike="noStrike">
                        <a:solidFill>
                          <a:srgbClr val="000000"/>
                        </a:solidFill>
                        <a:latin typeface="Arial"/>
                        <a:ea typeface="Arial"/>
                        <a:cs typeface="Arial"/>
                        <a:sym typeface="Arial"/>
                      </a:endParaRPr>
                    </a:p>
                  </a:txBody>
                  <a:tcPr marT="7125" marB="0" marR="7125" marL="712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Male, Age 35-54</a:t>
                      </a:r>
                      <a:endParaRPr b="1" i="0" sz="800" u="none" strike="noStrike">
                        <a:solidFill>
                          <a:srgbClr val="000000"/>
                        </a:solidFill>
                        <a:latin typeface="Arial"/>
                        <a:ea typeface="Arial"/>
                        <a:cs typeface="Arial"/>
                        <a:sym typeface="Arial"/>
                      </a:endParaRPr>
                    </a:p>
                  </a:txBody>
                  <a:tcPr marT="7125" marB="0" marR="7125" marL="712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Male, Age 55+</a:t>
                      </a:r>
                      <a:endParaRPr b="1" i="0" sz="800" u="none" strike="noStrike">
                        <a:solidFill>
                          <a:srgbClr val="000000"/>
                        </a:solidFill>
                        <a:latin typeface="Arial"/>
                        <a:ea typeface="Arial"/>
                        <a:cs typeface="Arial"/>
                        <a:sym typeface="Arial"/>
                      </a:endParaRPr>
                    </a:p>
                  </a:txBody>
                  <a:tcPr marT="7125" marB="0" marR="7125" marL="712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Male</a:t>
                      </a:r>
                      <a:endParaRPr b="1" i="0" sz="800" u="none" strike="noStrike">
                        <a:solidFill>
                          <a:srgbClr val="000000"/>
                        </a:solidFill>
                        <a:latin typeface="Arial"/>
                        <a:ea typeface="Arial"/>
                        <a:cs typeface="Arial"/>
                        <a:sym typeface="Arial"/>
                      </a:endParaRPr>
                    </a:p>
                  </a:txBody>
                  <a:tcPr marT="7125" marB="0" marR="7125" marL="712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Male, Age 18-34</a:t>
                      </a:r>
                      <a:endParaRPr b="1" i="0" sz="800" u="none" strike="noStrike">
                        <a:solidFill>
                          <a:srgbClr val="000000"/>
                        </a:solidFill>
                        <a:latin typeface="Arial"/>
                        <a:ea typeface="Arial"/>
                        <a:cs typeface="Arial"/>
                        <a:sym typeface="Arial"/>
                      </a:endParaRPr>
                    </a:p>
                  </a:txBody>
                  <a:tcPr marT="7125" marB="0" marR="7125" marL="712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Male, Age 35-54</a:t>
                      </a:r>
                      <a:endParaRPr b="1" i="0" sz="800" u="none" strike="noStrike">
                        <a:solidFill>
                          <a:srgbClr val="000000"/>
                        </a:solidFill>
                        <a:latin typeface="Arial"/>
                        <a:ea typeface="Arial"/>
                        <a:cs typeface="Arial"/>
                        <a:sym typeface="Arial"/>
                      </a:endParaRPr>
                    </a:p>
                  </a:txBody>
                  <a:tcPr marT="7125" marB="0" marR="7125" marL="712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Male, Age 55+</a:t>
                      </a:r>
                      <a:endParaRPr b="1" i="0" sz="800" u="none" strike="noStrike">
                        <a:solidFill>
                          <a:srgbClr val="000000"/>
                        </a:solidFill>
                        <a:latin typeface="Arial"/>
                        <a:ea typeface="Arial"/>
                        <a:cs typeface="Arial"/>
                        <a:sym typeface="Arial"/>
                      </a:endParaRPr>
                    </a:p>
                  </a:txBody>
                  <a:tcPr marT="7125" marB="0" marR="7125" marL="712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Male</a:t>
                      </a:r>
                      <a:endParaRPr b="1" i="0" sz="800" u="none" strike="noStrike">
                        <a:solidFill>
                          <a:srgbClr val="000000"/>
                        </a:solidFill>
                        <a:latin typeface="Arial"/>
                        <a:ea typeface="Arial"/>
                        <a:cs typeface="Arial"/>
                        <a:sym typeface="Arial"/>
                      </a:endParaRPr>
                    </a:p>
                  </a:txBody>
                  <a:tcPr marT="7125" marB="0" marR="7125" marL="712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Male, Age 18-34</a:t>
                      </a:r>
                      <a:endParaRPr b="1" i="0" sz="800" u="none" strike="noStrike">
                        <a:solidFill>
                          <a:srgbClr val="000000"/>
                        </a:solidFill>
                        <a:latin typeface="Arial"/>
                        <a:ea typeface="Arial"/>
                        <a:cs typeface="Arial"/>
                        <a:sym typeface="Arial"/>
                      </a:endParaRPr>
                    </a:p>
                  </a:txBody>
                  <a:tcPr marT="7125" marB="0" marR="7125" marL="712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Male, Age 35-54</a:t>
                      </a:r>
                      <a:endParaRPr b="1" i="0" sz="800" u="none" strike="noStrike">
                        <a:solidFill>
                          <a:srgbClr val="000000"/>
                        </a:solidFill>
                        <a:latin typeface="Arial"/>
                        <a:ea typeface="Arial"/>
                        <a:cs typeface="Arial"/>
                        <a:sym typeface="Arial"/>
                      </a:endParaRPr>
                    </a:p>
                  </a:txBody>
                  <a:tcPr marT="7125" marB="0" marR="7125" marL="7125" anchor="b"/>
                </a:tc>
                <a:tc>
                  <a:txBody>
                    <a:bodyPr/>
                    <a:lstStyle/>
                    <a:p>
                      <a:pPr indent="0" lvl="0" marL="0" marR="0" rtl="0" algn="ctr">
                        <a:spcBef>
                          <a:spcPts val="0"/>
                        </a:spcBef>
                        <a:spcAft>
                          <a:spcPts val="0"/>
                        </a:spcAft>
                        <a:buNone/>
                      </a:pPr>
                      <a:r>
                        <a:rPr b="1" lang="en-US" sz="800" u="none" strike="noStrike">
                          <a:solidFill>
                            <a:srgbClr val="000000"/>
                          </a:solidFill>
                          <a:latin typeface="Arial"/>
                          <a:ea typeface="Arial"/>
                          <a:cs typeface="Arial"/>
                          <a:sym typeface="Arial"/>
                        </a:rPr>
                        <a:t>Male, Age 55+</a:t>
                      </a:r>
                      <a:endParaRPr b="1" i="0" sz="800" u="none" strike="noStrike">
                        <a:solidFill>
                          <a:srgbClr val="000000"/>
                        </a:solidFill>
                        <a:latin typeface="Arial"/>
                        <a:ea typeface="Arial"/>
                        <a:cs typeface="Arial"/>
                        <a:sym typeface="Arial"/>
                      </a:endParaRPr>
                    </a:p>
                  </a:txBody>
                  <a:tcPr marT="7125" marB="0" marR="7125" marL="7125" anchor="b"/>
                </a:tc>
              </a:tr>
              <a:tr h="2743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False or misleading claims</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50%</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66%</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a:t>
                      </a:r>
                      <a:endParaRPr/>
                    </a:p>
                  </a:txBody>
                  <a:tcPr marT="7625" marB="0" marR="7625" marL="7625" anchor="b"/>
                </a:tc>
              </a:tr>
              <a:tr h="2743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Adulterated products or substituted ingredients</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36%</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a:t>
                      </a:r>
                      <a:endParaRPr/>
                    </a:p>
                  </a:txBody>
                  <a:tcPr marT="7625" marB="0" marR="7625" marL="7625" anchor="b"/>
                </a:tc>
              </a:tr>
              <a:tr h="2743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Undetected contaminants</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46%</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40%</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20%</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a:t>
                      </a:r>
                      <a:endParaRPr/>
                    </a:p>
                  </a:txBody>
                  <a:tcPr marT="7625" marB="0" marR="7625" marL="7625" anchor="b"/>
                </a:tc>
              </a:tr>
              <a:tr h="2743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Non-declared ingredients</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40%</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36%</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6%</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0%</a:t>
                      </a:r>
                      <a:endParaRPr/>
                    </a:p>
                  </a:txBody>
                  <a:tcPr marT="7625" marB="0" marR="7625" marL="7625" anchor="b"/>
                </a:tc>
              </a:tr>
              <a:tr h="2743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Lack of clinical evidence</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36%</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a:t>
                      </a:r>
                      <a:endParaRPr/>
                    </a:p>
                  </a:txBody>
                  <a:tcPr marT="7625" marB="0" marR="7625" marL="7625" anchor="b"/>
                </a:tc>
              </a:tr>
              <a:tr h="2743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Lack of FDA Enforcement</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40%</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40%</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40%</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46%</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a:t>
                      </a:r>
                      <a:endParaRPr/>
                    </a:p>
                  </a:txBody>
                  <a:tcPr marT="7625" marB="0" marR="7625" marL="7625" anchor="b"/>
                </a:tc>
              </a:tr>
              <a:tr h="2743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Undisclosed GMO ingredients</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40%</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40%</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a:t>
                      </a:r>
                      <a:endParaRPr/>
                    </a:p>
                  </a:txBody>
                  <a:tcPr marT="7625" marB="0" marR="7625" marL="7625" anchor="b"/>
                </a:tc>
              </a:tr>
              <a:tr h="2743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Unclear dosing/usage guidelines</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46%</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a:t>
                      </a:r>
                      <a:endParaRPr/>
                    </a:p>
                  </a:txBody>
                  <a:tcPr marT="7625" marB="0" marR="7625" marL="7625" anchor="b"/>
                </a:tc>
              </a:tr>
              <a:tr h="274325">
                <a:tc>
                  <a:txBody>
                    <a:bodyPr/>
                    <a:lstStyle/>
                    <a:p>
                      <a:pPr indent="0" lvl="0" marL="0" marR="0" rtl="0" algn="l">
                        <a:spcBef>
                          <a:spcPts val="0"/>
                        </a:spcBef>
                        <a:spcAft>
                          <a:spcPts val="0"/>
                        </a:spcAft>
                        <a:buNone/>
                      </a:pPr>
                      <a:r>
                        <a:rPr b="0" i="0" lang="en-US" sz="1000" u="none" strike="noStrike">
                          <a:solidFill>
                            <a:srgbClr val="000000"/>
                          </a:solidFill>
                          <a:latin typeface="Arial"/>
                          <a:ea typeface="Arial"/>
                          <a:cs typeface="Arial"/>
                          <a:sym typeface="Arial"/>
                        </a:rPr>
                        <a:t>Unclear description of benefits</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34%</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35%</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38%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48%</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49%</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47%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51%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16%</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17%</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2%</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1%</a:t>
                      </a:r>
                      <a:endParaRPr/>
                    </a:p>
                  </a:txBody>
                  <a:tcPr marT="7625" marB="0" marR="7625" marL="7625" anchor="b"/>
                </a:tc>
                <a:tc>
                  <a:txBody>
                    <a:bodyPr/>
                    <a:lstStyle/>
                    <a:p>
                      <a:pPr indent="0" lvl="0" marL="0" marR="0" rtl="0" algn="ctr">
                        <a:spcBef>
                          <a:spcPts val="0"/>
                        </a:spcBef>
                        <a:spcAft>
                          <a:spcPts val="0"/>
                        </a:spcAft>
                        <a:buNone/>
                      </a:pPr>
                      <a:r>
                        <a:rPr b="0" i="0" lang="en-US" sz="1000" u="none" strike="noStrike">
                          <a:solidFill>
                            <a:srgbClr val="000000"/>
                          </a:solidFill>
                          <a:latin typeface="Arial"/>
                          <a:ea typeface="Arial"/>
                          <a:cs typeface="Arial"/>
                          <a:sym typeface="Arial"/>
                        </a:rPr>
                        <a:t>0%</a:t>
                      </a:r>
                      <a:endParaRPr/>
                    </a:p>
                  </a:txBody>
                  <a:tcPr marT="7625" marB="0" marR="7625" marL="7625" anchor="b"/>
                </a:tc>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95"/>
          <p:cNvSpPr/>
          <p:nvPr/>
        </p:nvSpPr>
        <p:spPr>
          <a:xfrm>
            <a:off x="884451" y="89320"/>
            <a:ext cx="4324157" cy="5964239"/>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1" name="Google Shape;1301;p95"/>
          <p:cNvSpPr/>
          <p:nvPr/>
        </p:nvSpPr>
        <p:spPr>
          <a:xfrm>
            <a:off x="11013757" y="6160671"/>
            <a:ext cx="815927" cy="732054"/>
          </a:xfrm>
          <a:prstGeom prst="rect">
            <a:avLst/>
          </a:prstGeom>
          <a:solidFill>
            <a:srgbClr val="2727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picture containing graphical user interface&#10;&#10;Description automatically generated" id="1302" name="Google Shape;1302;p95"/>
          <p:cNvPicPr preferRelativeResize="0"/>
          <p:nvPr/>
        </p:nvPicPr>
        <p:blipFill rotWithShape="1">
          <a:blip r:embed="rId3">
            <a:alphaModFix/>
          </a:blip>
          <a:srcRect b="0" l="0" r="0" t="0"/>
          <a:stretch/>
        </p:blipFill>
        <p:spPr>
          <a:xfrm>
            <a:off x="9008269" y="124045"/>
            <a:ext cx="3099816" cy="914700"/>
          </a:xfrm>
          <a:prstGeom prst="rect">
            <a:avLst/>
          </a:prstGeom>
          <a:noFill/>
          <a:ln>
            <a:noFill/>
          </a:ln>
        </p:spPr>
      </p:pic>
      <p:sp>
        <p:nvSpPr>
          <p:cNvPr id="1303" name="Google Shape;1303;p95"/>
          <p:cNvSpPr txBox="1"/>
          <p:nvPr/>
        </p:nvSpPr>
        <p:spPr>
          <a:xfrm>
            <a:off x="6356972" y="2748273"/>
            <a:ext cx="472870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Arial Black"/>
                <a:ea typeface="Arial Black"/>
                <a:cs typeface="Arial Black"/>
                <a:sym typeface="Arial Black"/>
              </a:rPr>
              <a:t>SHOPPING BEHAVIOR</a:t>
            </a:r>
            <a:endParaRPr/>
          </a:p>
        </p:txBody>
      </p:sp>
      <p:pic>
        <p:nvPicPr>
          <p:cNvPr descr="A person in a white coat in a grocery store&#10;&#10;Description automatically generated" id="1304" name="Google Shape;1304;p95"/>
          <p:cNvPicPr preferRelativeResize="0"/>
          <p:nvPr>
            <p:ph idx="2" type="pic"/>
          </p:nvPr>
        </p:nvPicPr>
        <p:blipFill rotWithShape="1">
          <a:blip r:embed="rId4">
            <a:alphaModFix/>
          </a:blip>
          <a:srcRect b="0" l="25998" r="25997" t="0"/>
          <a:stretch/>
        </p:blipFill>
        <p:spPr>
          <a:xfrm>
            <a:off x="717550" y="0"/>
            <a:ext cx="4233863" cy="5865813"/>
          </a:xfrm>
          <a:prstGeom prst="rect">
            <a:avLst/>
          </a:prstGeom>
          <a:solidFill>
            <a:schemeClr val="lt1"/>
          </a:solid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96"/>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SUPPLEMENT SPEND</a:t>
            </a:r>
            <a:endParaRPr/>
          </a:p>
        </p:txBody>
      </p:sp>
      <p:sp>
        <p:nvSpPr>
          <p:cNvPr id="1310" name="Google Shape;1310;p96"/>
          <p:cNvSpPr txBox="1"/>
          <p:nvPr/>
        </p:nvSpPr>
        <p:spPr>
          <a:xfrm>
            <a:off x="1386840" y="716587"/>
            <a:ext cx="3153076" cy="2936647"/>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KEY ITC INSIGHTS:</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Supplement spending has a normal distribution.</a:t>
            </a:r>
            <a:endParaRPr/>
          </a:p>
          <a:p>
            <a:pPr indent="-228600" lvl="0" marL="228600" marR="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US users were more likely to spend $80 or more per month on supplements.</a:t>
            </a:r>
            <a:endParaRPr/>
          </a:p>
          <a:p>
            <a:pPr indent="-139700" lvl="0" marL="228600" marR="0" rtl="0" algn="l">
              <a:lnSpc>
                <a:spcPct val="100000"/>
              </a:lnSpc>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139700" lvl="0" marL="228600" marR="0" rtl="0" algn="l">
              <a:lnSpc>
                <a:spcPct val="100000"/>
              </a:lnSpc>
              <a:spcBef>
                <a:spcPts val="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pic>
        <p:nvPicPr>
          <p:cNvPr descr="Icon&#10;&#10;Description automatically generated" id="1311" name="Google Shape;1311;p96"/>
          <p:cNvPicPr preferRelativeResize="0"/>
          <p:nvPr/>
        </p:nvPicPr>
        <p:blipFill rotWithShape="1">
          <a:blip r:embed="rId3">
            <a:alphaModFix/>
          </a:blip>
          <a:srcRect b="0" l="0" r="0" t="0"/>
          <a:stretch/>
        </p:blipFill>
        <p:spPr>
          <a:xfrm>
            <a:off x="838200" y="644015"/>
            <a:ext cx="548640" cy="548640"/>
          </a:xfrm>
          <a:prstGeom prst="rect">
            <a:avLst/>
          </a:prstGeom>
          <a:noFill/>
          <a:ln>
            <a:noFill/>
          </a:ln>
        </p:spPr>
      </p:pic>
      <p:graphicFrame>
        <p:nvGraphicFramePr>
          <p:cNvPr id="1312" name="Google Shape;1312;p96"/>
          <p:cNvGraphicFramePr/>
          <p:nvPr/>
        </p:nvGraphicFramePr>
        <p:xfrm>
          <a:off x="5365102" y="-331091"/>
          <a:ext cx="4573968" cy="3760091"/>
        </p:xfrm>
        <a:graphic>
          <a:graphicData uri="http://schemas.openxmlformats.org/drawingml/2006/chart">
            <c:chart r:id="rId4"/>
          </a:graphicData>
        </a:graphic>
      </p:graphicFrame>
      <p:graphicFrame>
        <p:nvGraphicFramePr>
          <p:cNvPr id="1313" name="Google Shape;1313;p96"/>
          <p:cNvGraphicFramePr/>
          <p:nvPr/>
        </p:nvGraphicFramePr>
        <p:xfrm>
          <a:off x="537145" y="3350875"/>
          <a:ext cx="11278131" cy="3014772"/>
        </p:xfrm>
        <a:graphic>
          <a:graphicData uri="http://schemas.openxmlformats.org/drawingml/2006/chart">
            <c:chart r:id="rId5"/>
          </a:graphicData>
        </a:graphic>
      </p:graphicFrame>
      <p:sp>
        <p:nvSpPr>
          <p:cNvPr id="1314" name="Google Shape;1314;p96"/>
          <p:cNvSpPr txBox="1"/>
          <p:nvPr/>
        </p:nvSpPr>
        <p:spPr>
          <a:xfrm>
            <a:off x="0" y="6365647"/>
            <a:ext cx="80304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7F7F7F"/>
                </a:solidFill>
                <a:latin typeface="Arial"/>
                <a:ea typeface="Arial"/>
                <a:cs typeface="Arial"/>
                <a:sym typeface="Arial"/>
              </a:rPr>
              <a:t>Note: US n=499, DE n=196, IT n=290, KR n=295. Question GS2: “On average, how much do you spend monthly on vitamins, minerals, herbals, or other dietary supplements for just yourself?” UK &amp; AU users not included because of conversion issues.</a:t>
            </a:r>
            <a:endParaRPr/>
          </a:p>
        </p:txBody>
      </p:sp>
      <p:sp>
        <p:nvSpPr>
          <p:cNvPr id="1315" name="Google Shape;1315;p96"/>
          <p:cNvSpPr/>
          <p:nvPr/>
        </p:nvSpPr>
        <p:spPr>
          <a:xfrm>
            <a:off x="5389611" y="135911"/>
            <a:ext cx="4436178" cy="3122721"/>
          </a:xfrm>
          <a:prstGeom prst="rect">
            <a:avLst/>
          </a:prstGeom>
          <a:no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6" name="Google Shape;1316;p96"/>
          <p:cNvSpPr txBox="1"/>
          <p:nvPr/>
        </p:nvSpPr>
        <p:spPr>
          <a:xfrm>
            <a:off x="5445310" y="219372"/>
            <a:ext cx="146179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All Prebiotic Users</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sp>
        <p:nvSpPr>
          <p:cNvPr id="1321" name="Google Shape;1321;p97"/>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AVERAGE MONTHLY SPEND: COUNTRY</a:t>
            </a:r>
            <a:endParaRPr/>
          </a:p>
        </p:txBody>
      </p:sp>
      <p:graphicFrame>
        <p:nvGraphicFramePr>
          <p:cNvPr id="1322" name="Google Shape;1322;p97"/>
          <p:cNvGraphicFramePr/>
          <p:nvPr/>
        </p:nvGraphicFramePr>
        <p:xfrm>
          <a:off x="216569" y="2422358"/>
          <a:ext cx="11975431" cy="3673141"/>
        </p:xfrm>
        <a:graphic>
          <a:graphicData uri="http://schemas.openxmlformats.org/drawingml/2006/chart">
            <c:chart r:id="rId3"/>
          </a:graphicData>
        </a:graphic>
      </p:graphicFrame>
      <p:sp>
        <p:nvSpPr>
          <p:cNvPr id="1323" name="Google Shape;1323;p97"/>
          <p:cNvSpPr txBox="1"/>
          <p:nvPr/>
        </p:nvSpPr>
        <p:spPr>
          <a:xfrm>
            <a:off x="0" y="6488668"/>
            <a:ext cx="81085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rgbClr val="7F7F7F"/>
                </a:solidFill>
                <a:latin typeface="Arial"/>
                <a:ea typeface="Arial"/>
                <a:cs typeface="Arial"/>
                <a:sym typeface="Arial"/>
              </a:rPr>
              <a:t>Note: Answered only by those that use supplement, n=varies by supplement. Question: “Approximately how much per month do you spend on each of these supplements?” UK &amp; AU not included due to conversion issues.</a:t>
            </a:r>
            <a:endParaRPr/>
          </a:p>
        </p:txBody>
      </p:sp>
      <p:pic>
        <p:nvPicPr>
          <p:cNvPr descr="Icon&#10;&#10;Description automatically generated" id="1324" name="Google Shape;1324;p97"/>
          <p:cNvPicPr preferRelativeResize="0"/>
          <p:nvPr/>
        </p:nvPicPr>
        <p:blipFill rotWithShape="1">
          <a:blip r:embed="rId4">
            <a:alphaModFix/>
          </a:blip>
          <a:srcRect b="0" l="0" r="0" t="0"/>
          <a:stretch/>
        </p:blipFill>
        <p:spPr>
          <a:xfrm>
            <a:off x="838200" y="839665"/>
            <a:ext cx="457200" cy="457200"/>
          </a:xfrm>
          <a:prstGeom prst="rect">
            <a:avLst/>
          </a:prstGeom>
          <a:noFill/>
          <a:ln>
            <a:noFill/>
          </a:ln>
        </p:spPr>
      </p:pic>
      <p:sp>
        <p:nvSpPr>
          <p:cNvPr id="1325" name="Google Shape;1325;p97"/>
          <p:cNvSpPr txBox="1"/>
          <p:nvPr/>
        </p:nvSpPr>
        <p:spPr>
          <a:xfrm>
            <a:off x="1272343" y="883838"/>
            <a:ext cx="10827774"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US over-indexes on spending for all prebiotic users for all supplements. </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Those in Italy tend to spend the least.</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There are a few spikes for Australia, notably protein powder, followed by alpha-GPC, nootropics and astaxanthin.</a:t>
            </a:r>
            <a:endParaRPr sz="14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South Korea over-indexes for omega-3s and multivitamins.</a:t>
            </a:r>
            <a:endParaRPr sz="1400">
              <a:solidFill>
                <a:schemeClr val="dk1"/>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sp>
        <p:nvSpPr>
          <p:cNvPr id="1330" name="Google Shape;1330;p98"/>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AVERAGE MONTHLY SPEND: AGE </a:t>
            </a:r>
            <a:endParaRPr>
              <a:solidFill>
                <a:schemeClr val="accent3"/>
              </a:solidFill>
            </a:endParaRPr>
          </a:p>
        </p:txBody>
      </p:sp>
      <p:sp>
        <p:nvSpPr>
          <p:cNvPr id="1331" name="Google Shape;1331;p98"/>
          <p:cNvSpPr txBox="1"/>
          <p:nvPr/>
        </p:nvSpPr>
        <p:spPr>
          <a:xfrm>
            <a:off x="0" y="6488668"/>
            <a:ext cx="81085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rgbClr val="7F7F7F"/>
                </a:solidFill>
                <a:latin typeface="Arial"/>
                <a:ea typeface="Arial"/>
                <a:cs typeface="Arial"/>
                <a:sym typeface="Arial"/>
              </a:rPr>
              <a:t>Note: Answered only by those that use Prebiotic, n=varies by Prebiotic. Question: “Approximately how much per month do you spend on each of these Prebiotics?”</a:t>
            </a:r>
            <a:endParaRPr/>
          </a:p>
        </p:txBody>
      </p:sp>
      <p:pic>
        <p:nvPicPr>
          <p:cNvPr descr="Icon&#10;&#10;Description automatically generated" id="1332" name="Google Shape;1332;p98"/>
          <p:cNvPicPr preferRelativeResize="0"/>
          <p:nvPr/>
        </p:nvPicPr>
        <p:blipFill rotWithShape="1">
          <a:blip r:embed="rId3">
            <a:alphaModFix/>
          </a:blip>
          <a:srcRect b="0" l="0" r="0" t="0"/>
          <a:stretch/>
        </p:blipFill>
        <p:spPr>
          <a:xfrm>
            <a:off x="838200" y="839665"/>
            <a:ext cx="457200" cy="457200"/>
          </a:xfrm>
          <a:prstGeom prst="rect">
            <a:avLst/>
          </a:prstGeom>
          <a:noFill/>
          <a:ln>
            <a:noFill/>
          </a:ln>
        </p:spPr>
      </p:pic>
      <p:sp>
        <p:nvSpPr>
          <p:cNvPr id="1333" name="Google Shape;1333;p98"/>
          <p:cNvSpPr txBox="1"/>
          <p:nvPr/>
        </p:nvSpPr>
        <p:spPr>
          <a:xfrm>
            <a:off x="1364226" y="849419"/>
            <a:ext cx="10827774"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Those under 55 spend the most, in some cases, double those age 55+; this difference is widest for categories such as astaxanthin and glutathione.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middle group spend more than others on mushrooms, and ashwagandha.</a:t>
            </a:r>
            <a:endParaRPr sz="1400">
              <a:solidFill>
                <a:schemeClr val="dk1"/>
              </a:solidFill>
              <a:latin typeface="Arial"/>
              <a:ea typeface="Arial"/>
              <a:cs typeface="Arial"/>
              <a:sym typeface="Arial"/>
            </a:endParaRPr>
          </a:p>
        </p:txBody>
      </p:sp>
      <p:graphicFrame>
        <p:nvGraphicFramePr>
          <p:cNvPr id="1334" name="Google Shape;1334;p98"/>
          <p:cNvGraphicFramePr/>
          <p:nvPr/>
        </p:nvGraphicFramePr>
        <p:xfrm>
          <a:off x="192504" y="2087404"/>
          <a:ext cx="11931675" cy="3785436"/>
        </p:xfrm>
        <a:graphic>
          <a:graphicData uri="http://schemas.openxmlformats.org/drawingml/2006/chart">
            <c:chart r:id="rId4"/>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99"/>
          <p:cNvSpPr txBox="1"/>
          <p:nvPr>
            <p:ph type="title"/>
          </p:nvPr>
        </p:nvSpPr>
        <p:spPr>
          <a:xfrm>
            <a:off x="838200" y="224287"/>
            <a:ext cx="10515600" cy="456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AVERAGE MONTHLY SPEND: GENDER</a:t>
            </a:r>
            <a:endParaRPr/>
          </a:p>
        </p:txBody>
      </p:sp>
      <p:sp>
        <p:nvSpPr>
          <p:cNvPr id="1340" name="Google Shape;1340;p99"/>
          <p:cNvSpPr txBox="1"/>
          <p:nvPr/>
        </p:nvSpPr>
        <p:spPr>
          <a:xfrm>
            <a:off x="0" y="6488668"/>
            <a:ext cx="810858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rgbClr val="7F7F7F"/>
                </a:solidFill>
                <a:latin typeface="Arial"/>
                <a:ea typeface="Arial"/>
                <a:cs typeface="Arial"/>
                <a:sym typeface="Arial"/>
              </a:rPr>
              <a:t>Note: Answered only by those that use Prebiotic, n=varies by Prebiotic. Question: “Approximately how much per month do you spend on each of these Prebiotics?”</a:t>
            </a:r>
            <a:endParaRPr/>
          </a:p>
        </p:txBody>
      </p:sp>
      <p:pic>
        <p:nvPicPr>
          <p:cNvPr descr="Icon&#10;&#10;Description automatically generated" id="1341" name="Google Shape;1341;p99"/>
          <p:cNvPicPr preferRelativeResize="0"/>
          <p:nvPr/>
        </p:nvPicPr>
        <p:blipFill rotWithShape="1">
          <a:blip r:embed="rId3">
            <a:alphaModFix/>
          </a:blip>
          <a:srcRect b="0" l="0" r="0" t="0"/>
          <a:stretch/>
        </p:blipFill>
        <p:spPr>
          <a:xfrm>
            <a:off x="838200" y="839665"/>
            <a:ext cx="457200" cy="457200"/>
          </a:xfrm>
          <a:prstGeom prst="rect">
            <a:avLst/>
          </a:prstGeom>
          <a:noFill/>
          <a:ln>
            <a:noFill/>
          </a:ln>
        </p:spPr>
      </p:pic>
      <p:sp>
        <p:nvSpPr>
          <p:cNvPr id="1342" name="Google Shape;1342;p99"/>
          <p:cNvSpPr txBox="1"/>
          <p:nvPr/>
        </p:nvSpPr>
        <p:spPr>
          <a:xfrm>
            <a:off x="1364226" y="849419"/>
            <a:ext cx="10827774"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Key Insights: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Male prebiotic users spent more than females across the board with the most noticeable differences being in ashwagandha, coenzyme Q10 and prebiotics. </a:t>
            </a:r>
            <a:endParaRPr sz="1400">
              <a:solidFill>
                <a:schemeClr val="dk1"/>
              </a:solidFill>
              <a:latin typeface="Arial"/>
              <a:ea typeface="Arial"/>
              <a:cs typeface="Arial"/>
              <a:sym typeface="Arial"/>
            </a:endParaRPr>
          </a:p>
        </p:txBody>
      </p:sp>
      <p:graphicFrame>
        <p:nvGraphicFramePr>
          <p:cNvPr id="1343" name="Google Shape;1343;p99"/>
          <p:cNvGraphicFramePr/>
          <p:nvPr/>
        </p:nvGraphicFramePr>
        <p:xfrm>
          <a:off x="130162" y="2087404"/>
          <a:ext cx="11931675" cy="3785436"/>
        </p:xfrm>
        <a:graphic>
          <a:graphicData uri="http://schemas.openxmlformats.org/drawingml/2006/chart">
            <c:chart r:id="rId4"/>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2023-02-02T09:58:05Z</dcterms:created>
  <dc:creator>Windows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0x010100456D236C90125844AE7A8A6D3C5A7109</vt:lpwstr>
  </property>
</Properties>
</file>